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1234" r:id="rId5"/>
    <p:sldId id="1235" r:id="rId6"/>
    <p:sldId id="1236" r:id="rId7"/>
    <p:sldId id="1240" r:id="rId8"/>
    <p:sldId id="124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leen Sullivan" initials="K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ECE9"/>
    <a:srgbClr val="88528B"/>
    <a:srgbClr val="CDADCF"/>
    <a:srgbClr val="E5A812"/>
    <a:srgbClr val="5C385E"/>
    <a:srgbClr val="54C3BB"/>
    <a:srgbClr val="BEBEBE"/>
    <a:srgbClr val="8C8C8C"/>
    <a:srgbClr val="F6B600"/>
    <a:srgbClr val="E5A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9ED6A8-036C-409D-9B07-CCB993C96D4E}" v="187" dt="2020-08-26T15:55:34.4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5" autoAdjust="0"/>
    <p:restoredTop sz="77908" autoAdjust="0"/>
  </p:normalViewPr>
  <p:slideViewPr>
    <p:cSldViewPr snapToGrid="0" showGuides="1">
      <p:cViewPr varScale="1">
        <p:scale>
          <a:sx n="89" d="100"/>
          <a:sy n="89" d="100"/>
        </p:scale>
        <p:origin x="144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B7EC99-B55D-4665-8F00-FB55CF318D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662609-3863-4A8A-914B-CC02289F74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A6354-54B3-4670-89C1-320F7A56B3EF}" type="datetimeFigureOut">
              <a:rPr lang="en-CA" smtClean="0"/>
              <a:t>2020-08-26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DC6D5B-BBAD-429F-ABBF-DF5419B81E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9F72D0-FA33-4E00-A45E-51E5A2D657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DCD17-FB70-4447-A747-9ADE3B867C3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2989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C6736-BBE7-42BD-8FC3-A09AD53371F1}" type="datetimeFigureOut">
              <a:rPr lang="en-CA" smtClean="0"/>
              <a:t>2020-08-26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5374F-67B4-4964-B74C-2D30B3D88A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590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5374F-67B4-4964-B74C-2D30B3D88A80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037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5374F-67B4-4964-B74C-2D30B3D88A80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5068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5374F-67B4-4964-B74C-2D30B3D88A80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0363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Please make the X’s appear with the slide and only box one showing.</a:t>
            </a:r>
          </a:p>
          <a:p>
            <a:r>
              <a:rPr lang="en-CA" dirty="0"/>
              <a:t>Next click: add box 2 and the green arrows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5374F-67B4-4964-B74C-2D30B3D88A80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1788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ody Level One…">
            <a:extLst>
              <a:ext uri="{FF2B5EF4-FFF2-40B4-BE49-F238E27FC236}">
                <a16:creationId xmlns:a16="http://schemas.microsoft.com/office/drawing/2014/main" id="{B8F45514-7B7B-44E1-9D60-359EC25A399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737342" y="5809145"/>
            <a:ext cx="7190678" cy="8471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 b="0" i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600"/>
              </a:spcBef>
              <a:buSzTx/>
              <a:buNone/>
              <a:defRPr sz="22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1200"/>
              </a:spcBef>
              <a:buSzTx/>
              <a:buNone/>
              <a:defRPr sz="22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1200"/>
              </a:spcBef>
              <a:buSzTx/>
              <a:buNone/>
              <a:defRPr sz="22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1200"/>
              </a:spcBef>
              <a:buSzTx/>
              <a:buNone/>
              <a:defRPr sz="22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lang="en-US" dirty="0"/>
              <a:t>Insert event name if applicable</a:t>
            </a:r>
          </a:p>
          <a:p>
            <a:r>
              <a:rPr lang="en-US" dirty="0"/>
              <a:t>Month day, year</a:t>
            </a:r>
          </a:p>
        </p:txBody>
      </p:sp>
      <p:sp>
        <p:nvSpPr>
          <p:cNvPr id="9" name="Title Text">
            <a:extLst>
              <a:ext uri="{FF2B5EF4-FFF2-40B4-BE49-F238E27FC236}">
                <a16:creationId xmlns:a16="http://schemas.microsoft.com/office/drawing/2014/main" id="{DA8EA7A6-422E-4D07-931B-5639E93C3FE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44063" y="597417"/>
            <a:ext cx="10515600" cy="39745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415431">
              <a:defRPr sz="4000" b="1">
                <a:solidFill>
                  <a:srgbClr val="46454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lright Sans Bold"/>
              </a:defRPr>
            </a:lvl1pPr>
          </a:lstStyle>
          <a:p>
            <a:r>
              <a:rPr lang="en-CA" dirty="0"/>
              <a:t>Insert presentation title here</a:t>
            </a:r>
            <a:endParaRPr dirty="0"/>
          </a:p>
        </p:txBody>
      </p:sp>
      <p:pic>
        <p:nvPicPr>
          <p:cNvPr id="22" name="Image" descr="Image">
            <a:extLst>
              <a:ext uri="{FF2B5EF4-FFF2-40B4-BE49-F238E27FC236}">
                <a16:creationId xmlns:a16="http://schemas.microsoft.com/office/drawing/2014/main" id="{5A73DCE5-4761-48D2-82FF-69E694E552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0701" t="42362" r="20701" b="42362"/>
          <a:stretch>
            <a:fillRect/>
          </a:stretch>
        </p:blipFill>
        <p:spPr>
          <a:xfrm>
            <a:off x="8847904" y="5850729"/>
            <a:ext cx="2528199" cy="50928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4ECC8-4DCC-4310-B82A-DAD3990D919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37343" y="5287158"/>
            <a:ext cx="7190678" cy="584697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Name, title</a:t>
            </a:r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355278-06BA-494C-9449-8BEB7976B0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199" y="5062888"/>
            <a:ext cx="10515600" cy="9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12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umn + 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64965EF-A34A-4B95-9AC0-14072CC289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0612" y="1472460"/>
            <a:ext cx="2172630" cy="1159300"/>
          </a:xfr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buFontTx/>
              <a:buNone/>
              <a:defRPr sz="6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17%</a:t>
            </a:r>
            <a:endParaRPr lang="en-CA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A3CE7CF-A364-4D86-9044-63D467BA98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471" y="1472460"/>
            <a:ext cx="2172630" cy="1159300"/>
          </a:xfr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buFontTx/>
              <a:buNone/>
              <a:defRPr sz="6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17%</a:t>
            </a:r>
            <a:endParaRPr lang="en-CA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DA286B41-32C1-4A24-A30D-E1F627823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236" y="0"/>
            <a:ext cx="10515600" cy="9434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FF505823-1A0D-4EE8-9757-B0BC0A7229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7160" y="2588557"/>
            <a:ext cx="5181600" cy="3467101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62D1BFE-0502-4E79-A69D-79E5FED787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01337" y="2588557"/>
            <a:ext cx="5181600" cy="3467101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72197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5">
            <a:extLst>
              <a:ext uri="{FF2B5EF4-FFF2-40B4-BE49-F238E27FC236}">
                <a16:creationId xmlns:a16="http://schemas.microsoft.com/office/drawing/2014/main" id="{74C35E7A-1F88-449B-993C-52C7FAABE941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838200" y="1143000"/>
            <a:ext cx="10515600" cy="4724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988F28D5-4FC5-4047-983F-EBA4C42E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236" y="0"/>
            <a:ext cx="10589564" cy="9434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4531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5">
            <a:extLst>
              <a:ext uri="{FF2B5EF4-FFF2-40B4-BE49-F238E27FC236}">
                <a16:creationId xmlns:a16="http://schemas.microsoft.com/office/drawing/2014/main" id="{74C35E7A-1F88-449B-993C-52C7FAABE941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165476" y="1143000"/>
            <a:ext cx="5188324" cy="4724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988F28D5-4FC5-4047-983F-EBA4C42E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236" y="0"/>
            <a:ext cx="10589564" cy="9434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0D20881-23DE-40CC-AD9B-65F68ADE8E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4645" y="1249792"/>
            <a:ext cx="4662487" cy="451081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078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+ Key fi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5">
            <a:extLst>
              <a:ext uri="{FF2B5EF4-FFF2-40B4-BE49-F238E27FC236}">
                <a16:creationId xmlns:a16="http://schemas.microsoft.com/office/drawing/2014/main" id="{74C35E7A-1F88-449B-993C-52C7FAABE941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513294" y="1143000"/>
            <a:ext cx="5840506" cy="4724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988F28D5-4FC5-4047-983F-EBA4C42E4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236" y="0"/>
            <a:ext cx="10589564" cy="9434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A95E4-A346-4879-B782-C1A8F135828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38200" y="1209675"/>
            <a:ext cx="4419600" cy="4657725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3000" b="1">
                <a:solidFill>
                  <a:schemeClr val="tx1"/>
                </a:solidFill>
              </a:defRPr>
            </a:lvl1pPr>
            <a:lvl2pPr marL="457200" indent="0">
              <a:buNone/>
              <a:defRPr sz="3600" b="1"/>
            </a:lvl2pPr>
            <a:lvl3pPr marL="914400" indent="0">
              <a:buNone/>
              <a:defRPr sz="3600" b="1"/>
            </a:lvl3pPr>
            <a:lvl4pPr marL="1371600" indent="0">
              <a:buNone/>
              <a:defRPr sz="3600" b="1"/>
            </a:lvl4pPr>
            <a:lvl5pPr marL="1828800" indent="0">
              <a:buNone/>
              <a:defRPr sz="3600" b="1"/>
            </a:lvl5pPr>
          </a:lstStyle>
          <a:p>
            <a:pPr lvl="0"/>
            <a:r>
              <a:rPr lang="en-US" dirty="0"/>
              <a:t>Insert key </a:t>
            </a:r>
          </a:p>
          <a:p>
            <a:pPr lvl="0"/>
            <a:r>
              <a:rPr lang="en-US" dirty="0"/>
              <a:t>finding here</a:t>
            </a:r>
          </a:p>
        </p:txBody>
      </p:sp>
    </p:spTree>
    <p:extLst>
      <p:ext uri="{BB962C8B-B14F-4D97-AF65-F5344CB8AC3E}">
        <p14:creationId xmlns:p14="http://schemas.microsoft.com/office/powerpoint/2010/main" val="1058406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al Calend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oup 727">
            <a:extLst>
              <a:ext uri="{FF2B5EF4-FFF2-40B4-BE49-F238E27FC236}">
                <a16:creationId xmlns:a16="http://schemas.microsoft.com/office/drawing/2014/main" id="{0FF0BAC5-140B-4DB9-821B-31D4AFB459B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48224238"/>
              </p:ext>
            </p:extLst>
          </p:nvPr>
        </p:nvGraphicFramePr>
        <p:xfrm>
          <a:off x="838200" y="1694486"/>
          <a:ext cx="10515601" cy="3630391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2945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29457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1294571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1294570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1294571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1347581">
                  <a:extLst>
                    <a:ext uri="{9D8B030D-6E8A-4147-A177-3AD203B41FA5}">
                      <a16:colId xmlns:a16="http://schemas.microsoft.com/office/drawing/2014/main" val="1457300402"/>
                    </a:ext>
                  </a:extLst>
                </a:gridCol>
                <a:gridCol w="1347581">
                  <a:extLst>
                    <a:ext uri="{9D8B030D-6E8A-4147-A177-3AD203B41FA5}">
                      <a16:colId xmlns:a16="http://schemas.microsoft.com/office/drawing/2014/main" val="4246209484"/>
                    </a:ext>
                  </a:extLst>
                </a:gridCol>
                <a:gridCol w="1347581">
                  <a:extLst>
                    <a:ext uri="{9D8B030D-6E8A-4147-A177-3AD203B41FA5}">
                      <a16:colId xmlns:a16="http://schemas.microsoft.com/office/drawing/2014/main" val="2239951424"/>
                    </a:ext>
                  </a:extLst>
                </a:gridCol>
              </a:tblGrid>
              <a:tr h="31130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772" marR="88772" marT="44386" marB="44386" anchor="ctr" horzOverflow="overflow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772" marR="88772" marT="44386" marB="4438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772" marR="88772" marT="44386" marB="4438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772" marR="88772" marT="44386" marB="4438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8772" marR="88772" marT="44386" marB="44386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347" marR="24347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347" marR="24347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4347" marR="24347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7779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24347" marR="24347" marT="0" marB="0" anchor="ctr" horzOverflow="overflow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5715000" algn="l"/>
                        </a:tabLst>
                      </a:pPr>
                      <a:endParaRPr kumimoji="0" lang="en-GB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24347" marR="24347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5715000" algn="l"/>
                        </a:tabLst>
                      </a:pPr>
                      <a:endParaRPr kumimoji="0" lang="en-GB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24347" marR="24347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24347" marR="24347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 marL="24347" marR="24347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5715000" algn="l"/>
                        </a:tabLst>
                      </a:pPr>
                      <a:endParaRPr kumimoji="0" lang="en-GB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24347" marR="24347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5715000" algn="l"/>
                        </a:tabLst>
                      </a:pPr>
                      <a:endParaRPr kumimoji="0" lang="en-GB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24347" marR="24347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None/>
                        <a:tabLst>
                          <a:tab pos="5715000" algn="l"/>
                        </a:tabLst>
                      </a:pPr>
                      <a:endParaRPr kumimoji="0" lang="en-GB" sz="3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24347" marR="24347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591E88E-C54F-4817-AA29-EF51E7779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236" y="0"/>
            <a:ext cx="10515600" cy="9434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68125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FF86CB-8E87-4935-AFC6-926708669B0C}"/>
              </a:ext>
            </a:extLst>
          </p:cNvPr>
          <p:cNvSpPr/>
          <p:nvPr userDrawn="1"/>
        </p:nvSpPr>
        <p:spPr>
          <a:xfrm>
            <a:off x="-1" y="0"/>
            <a:ext cx="12192001" cy="6863893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Title Text">
            <a:extLst>
              <a:ext uri="{FF2B5EF4-FFF2-40B4-BE49-F238E27FC236}">
                <a16:creationId xmlns:a16="http://schemas.microsoft.com/office/drawing/2014/main" id="{83952E4E-624C-4353-976A-195ADE8483F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217936" y="1048215"/>
            <a:ext cx="9647094" cy="475137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Title </a:t>
            </a:r>
            <a:r>
              <a:rPr lang="en-CA" dirty="0"/>
              <a:t>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3351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9656DA-A5DE-5B4B-AD17-8CF6030640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"/>
            <a:ext cx="12192000" cy="685759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3FF86CB-8E87-4935-AFC6-926708669B0C}"/>
              </a:ext>
            </a:extLst>
          </p:cNvPr>
          <p:cNvSpPr/>
          <p:nvPr userDrawn="1"/>
        </p:nvSpPr>
        <p:spPr>
          <a:xfrm>
            <a:off x="1" y="5101389"/>
            <a:ext cx="12192000" cy="176250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Title Text">
            <a:extLst>
              <a:ext uri="{FF2B5EF4-FFF2-40B4-BE49-F238E27FC236}">
                <a16:creationId xmlns:a16="http://schemas.microsoft.com/office/drawing/2014/main" id="{83952E4E-624C-4353-976A-195ADE8483F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64236" y="5101389"/>
            <a:ext cx="10100794" cy="175661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Title </a:t>
            </a:r>
            <a:r>
              <a:rPr lang="en-CA" dirty="0"/>
              <a:t>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0923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662CDF0-C719-4392-88F5-CD858A7DCE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9" y="0"/>
            <a:ext cx="608380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F5A277B-1B39-4F7A-90AB-1AD0A99CC204}"/>
              </a:ext>
            </a:extLst>
          </p:cNvPr>
          <p:cNvSpPr/>
          <p:nvPr userDrawn="1"/>
        </p:nvSpPr>
        <p:spPr>
          <a:xfrm>
            <a:off x="6096000" y="0"/>
            <a:ext cx="6096000" cy="6863893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2F9E5F4-DB6E-4D11-A83C-AF832E5BAC2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5999" y="6051176"/>
            <a:ext cx="6095999" cy="806824"/>
          </a:xfrm>
        </p:spPr>
        <p:txBody>
          <a:bodyPr>
            <a:normAutofit/>
          </a:bodyPr>
          <a:lstStyle>
            <a:lvl1pPr marL="0" indent="0" algn="r">
              <a:buNone/>
              <a:defRPr lang="en-CA" sz="160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algn="ctr"/>
            <a:r>
              <a:rPr lang="en-CA" dirty="0"/>
              <a:t>First name, identifier (e.g., Emily, blood donor)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B8E44F0-5CEC-4CE9-BC3F-026758AA71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8312" y="378431"/>
            <a:ext cx="4663068" cy="5544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7503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tatement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5A277B-1B39-4F7A-90AB-1AD0A99CC204}"/>
              </a:ext>
            </a:extLst>
          </p:cNvPr>
          <p:cNvSpPr/>
          <p:nvPr userDrawn="1"/>
        </p:nvSpPr>
        <p:spPr>
          <a:xfrm>
            <a:off x="6096000" y="0"/>
            <a:ext cx="6096000" cy="6863893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96A531-C4BD-4D5E-87B7-57FB9A7C9E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1762D22-9049-4C33-9AE2-DD8325879D8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5999" y="6051176"/>
            <a:ext cx="6095999" cy="806824"/>
          </a:xfrm>
        </p:spPr>
        <p:txBody>
          <a:bodyPr>
            <a:normAutofit/>
          </a:bodyPr>
          <a:lstStyle>
            <a:lvl1pPr marL="0" indent="0" algn="ctr">
              <a:buNone/>
              <a:defRPr lang="en-CA" sz="160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en-CA" dirty="0"/>
              <a:t>Image source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76C72E1-F4FD-44E9-8EF2-0463E416AA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8312" y="378431"/>
            <a:ext cx="4663068" cy="5544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86189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9FFFEF3-8C0A-4055-8C43-5C799AC0E57C}"/>
              </a:ext>
            </a:extLst>
          </p:cNvPr>
          <p:cNvSpPr/>
          <p:nvPr userDrawn="1"/>
        </p:nvSpPr>
        <p:spPr>
          <a:xfrm>
            <a:off x="-1" y="0"/>
            <a:ext cx="12192001" cy="6863893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Title Text">
            <a:extLst>
              <a:ext uri="{FF2B5EF4-FFF2-40B4-BE49-F238E27FC236}">
                <a16:creationId xmlns:a16="http://schemas.microsoft.com/office/drawing/2014/main" id="{1E1FA4F1-4762-43B4-A2EA-C59D70AAF24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217936" y="1048215"/>
            <a:ext cx="9647094" cy="475137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Title </a:t>
            </a:r>
            <a:r>
              <a:rPr lang="en-CA" dirty="0"/>
              <a:t>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859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A106DA-E128-774F-B78E-7E2CB9C8C4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8" y="0"/>
            <a:ext cx="12197816" cy="685800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F3CEBC6-B788-3C4C-8E8B-873CBE8808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37343" y="4592360"/>
            <a:ext cx="6624749" cy="847147"/>
          </a:xfrm>
        </p:spPr>
        <p:txBody>
          <a:bodyPr anchor="ctr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presentation title here</a:t>
            </a:r>
            <a:endParaRPr lang="en-CA" dirty="0"/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D583AB4B-A4A0-814D-8FB8-3E0768C37039}"/>
              </a:ext>
            </a:extLst>
          </p:cNvPr>
          <p:cNvSpPr txBox="1">
            <a:spLocks noGrp="1"/>
          </p:cNvSpPr>
          <p:nvPr>
            <p:ph type="body" idx="11" hasCustomPrompt="1"/>
          </p:nvPr>
        </p:nvSpPr>
        <p:spPr>
          <a:xfrm>
            <a:off x="737342" y="5809145"/>
            <a:ext cx="6624749" cy="84714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>
              <a:spcBef>
                <a:spcPts val="600"/>
              </a:spcBef>
              <a:buSzTx/>
              <a:buNone/>
              <a:defRPr sz="22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0">
              <a:spcBef>
                <a:spcPts val="1200"/>
              </a:spcBef>
              <a:buSzTx/>
              <a:buNone/>
              <a:defRPr sz="22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0">
              <a:spcBef>
                <a:spcPts val="1200"/>
              </a:spcBef>
              <a:buSzTx/>
              <a:buNone/>
              <a:defRPr sz="22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0">
              <a:spcBef>
                <a:spcPts val="1200"/>
              </a:spcBef>
              <a:buSzTx/>
              <a:buNone/>
              <a:defRPr sz="22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lang="en-US" dirty="0"/>
              <a:t>Insert event name if applicable</a:t>
            </a:r>
          </a:p>
          <a:p>
            <a:r>
              <a:rPr lang="en-US" dirty="0"/>
              <a:t>Month day, year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54024B3-6B58-1947-895C-85823200648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37343" y="5439508"/>
            <a:ext cx="6624749" cy="432347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Name,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27090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8A9D87-6D68-5740-BED8-4A3AF78421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54"/>
            <a:ext cx="12192000" cy="6857591"/>
          </a:xfrm>
          <a:prstGeom prst="rect">
            <a:avLst/>
          </a:prstGeom>
        </p:spPr>
      </p:pic>
      <p:sp>
        <p:nvSpPr>
          <p:cNvPr id="8" name="Title Text">
            <a:extLst>
              <a:ext uri="{FF2B5EF4-FFF2-40B4-BE49-F238E27FC236}">
                <a16:creationId xmlns:a16="http://schemas.microsoft.com/office/drawing/2014/main" id="{83952E4E-624C-4353-976A-195ADE8483F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64236" y="5101389"/>
            <a:ext cx="10100794" cy="175661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Title </a:t>
            </a:r>
            <a:r>
              <a:rPr lang="en-CA" dirty="0"/>
              <a:t>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2402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FD8787-49B2-40D7-AE2C-5F74634FF3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7" y="0"/>
            <a:ext cx="608380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81A9190-C77C-4018-9675-F53E52A17579}"/>
              </a:ext>
            </a:extLst>
          </p:cNvPr>
          <p:cNvSpPr/>
          <p:nvPr userDrawn="1"/>
        </p:nvSpPr>
        <p:spPr>
          <a:xfrm>
            <a:off x="6096000" y="0"/>
            <a:ext cx="6096000" cy="6863893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7562D76-105D-444D-A96D-AED7C17A9A7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0" y="6051176"/>
            <a:ext cx="6096000" cy="806824"/>
          </a:xfrm>
        </p:spPr>
        <p:txBody>
          <a:bodyPr>
            <a:normAutofit/>
          </a:bodyPr>
          <a:lstStyle>
            <a:lvl1pPr marL="0" indent="0" algn="ctr">
              <a:buNone/>
              <a:defRPr lang="en-CA" sz="160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algn="ctr"/>
            <a:r>
              <a:rPr lang="en-CA" dirty="0"/>
              <a:t>First name, identifier (e.g., Larry, plasma and financial donor)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6BE9C42-F991-4233-A939-5A2B33FF7A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8312" y="378431"/>
            <a:ext cx="4663068" cy="5544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6539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tatement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81A9190-C77C-4018-9675-F53E52A17579}"/>
              </a:ext>
            </a:extLst>
          </p:cNvPr>
          <p:cNvSpPr/>
          <p:nvPr userDrawn="1"/>
        </p:nvSpPr>
        <p:spPr>
          <a:xfrm>
            <a:off x="6096000" y="0"/>
            <a:ext cx="6096000" cy="6863893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A9322C8-DE9B-43EB-B9B9-D2A28F91BC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B9E46F9-ED6C-4017-8885-0042DBB6294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0" y="6051176"/>
            <a:ext cx="6096000" cy="806824"/>
          </a:xfrm>
        </p:spPr>
        <p:txBody>
          <a:bodyPr>
            <a:normAutofit/>
          </a:bodyPr>
          <a:lstStyle>
            <a:lvl1pPr marL="0" indent="0" algn="ctr">
              <a:buNone/>
              <a:defRPr lang="en-CA" sz="160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en-CA" dirty="0"/>
              <a:t>Image source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03E2089-7414-4999-BEE8-538A138272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8312" y="378431"/>
            <a:ext cx="4663068" cy="5544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31793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F807601-0D73-4759-A0B0-E2079541A706}"/>
              </a:ext>
            </a:extLst>
          </p:cNvPr>
          <p:cNvSpPr/>
          <p:nvPr userDrawn="1"/>
        </p:nvSpPr>
        <p:spPr>
          <a:xfrm>
            <a:off x="-1" y="0"/>
            <a:ext cx="12192001" cy="6863893"/>
          </a:xfrm>
          <a:prstGeom prst="rect">
            <a:avLst/>
          </a:prstGeom>
          <a:solidFill>
            <a:srgbClr val="54C3B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Title Text">
            <a:extLst>
              <a:ext uri="{FF2B5EF4-FFF2-40B4-BE49-F238E27FC236}">
                <a16:creationId xmlns:a16="http://schemas.microsoft.com/office/drawing/2014/main" id="{80E7E27B-EE09-432A-A9CD-6AC3FEE4090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217936" y="1048215"/>
            <a:ext cx="9647094" cy="475137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Title </a:t>
            </a:r>
            <a:r>
              <a:rPr lang="en-CA" dirty="0"/>
              <a:t>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77010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FA2CE8-918E-0141-BE83-200C7A1686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8" y="23446"/>
            <a:ext cx="12197816" cy="6858000"/>
          </a:xfrm>
          <a:prstGeom prst="rect">
            <a:avLst/>
          </a:prstGeom>
        </p:spPr>
      </p:pic>
      <p:sp>
        <p:nvSpPr>
          <p:cNvPr id="8" name="Title Text">
            <a:extLst>
              <a:ext uri="{FF2B5EF4-FFF2-40B4-BE49-F238E27FC236}">
                <a16:creationId xmlns:a16="http://schemas.microsoft.com/office/drawing/2014/main" id="{83952E4E-624C-4353-976A-195ADE8483F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64236" y="5101389"/>
            <a:ext cx="10100794" cy="175661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Title </a:t>
            </a:r>
            <a:r>
              <a:rPr lang="en-CA" dirty="0"/>
              <a:t>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973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F3F3BE4-BE16-4409-B7F4-7F52D8E16F81}"/>
              </a:ext>
            </a:extLst>
          </p:cNvPr>
          <p:cNvSpPr/>
          <p:nvPr userDrawn="1"/>
        </p:nvSpPr>
        <p:spPr>
          <a:xfrm>
            <a:off x="6096000" y="0"/>
            <a:ext cx="6096000" cy="6863893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4BE756-9320-41E4-A169-7595E13BAA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83808" cy="6858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AC4A038-838D-4872-8F99-9F102F43AE3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83808" y="6051176"/>
            <a:ext cx="6108192" cy="806824"/>
          </a:xfrm>
        </p:spPr>
        <p:txBody>
          <a:bodyPr>
            <a:normAutofit/>
          </a:bodyPr>
          <a:lstStyle>
            <a:lvl1pPr marL="0" indent="0" algn="ctr">
              <a:buNone/>
              <a:defRPr lang="en-CA" sz="1600" smtClean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algn="ctr"/>
            <a:r>
              <a:rPr lang="en-CA" dirty="0"/>
              <a:t>First name, identifier (e.g., Danny, stem cell donor)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DDD3453-1B66-40C1-A416-C87C4F22C9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8312" y="378431"/>
            <a:ext cx="4663068" cy="5544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45644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tatement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F3F3BE4-BE16-4409-B7F4-7F52D8E16F81}"/>
              </a:ext>
            </a:extLst>
          </p:cNvPr>
          <p:cNvSpPr/>
          <p:nvPr userDrawn="1"/>
        </p:nvSpPr>
        <p:spPr>
          <a:xfrm>
            <a:off x="6096000" y="0"/>
            <a:ext cx="6096000" cy="6863893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6FE3F20-8F3F-4E0A-88AC-98CF6E6086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A21BC0A-A562-4D5A-896B-09F009DA272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5999" y="6051176"/>
            <a:ext cx="6095999" cy="806824"/>
          </a:xfrm>
        </p:spPr>
        <p:txBody>
          <a:bodyPr>
            <a:normAutofit/>
          </a:bodyPr>
          <a:lstStyle>
            <a:lvl1pPr marL="0" indent="0" algn="ctr">
              <a:buNone/>
              <a:defRPr lang="en-CA" sz="1600" smtClean="0"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en-CA" dirty="0"/>
              <a:t>Image source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300DA68-3E44-49D1-8DBD-9ADD211A14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8312" y="378431"/>
            <a:ext cx="4663068" cy="5544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058730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A82B74E-2834-4223-8946-8253800EFD9F}"/>
              </a:ext>
            </a:extLst>
          </p:cNvPr>
          <p:cNvSpPr/>
          <p:nvPr userDrawn="1"/>
        </p:nvSpPr>
        <p:spPr>
          <a:xfrm>
            <a:off x="-1" y="0"/>
            <a:ext cx="12192001" cy="6863893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Title Text">
            <a:extLst>
              <a:ext uri="{FF2B5EF4-FFF2-40B4-BE49-F238E27FC236}">
                <a16:creationId xmlns:a16="http://schemas.microsoft.com/office/drawing/2014/main" id="{59AC9B24-406C-408C-ABAD-9DEE3CEA6C7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1217936" y="1048215"/>
            <a:ext cx="9647094" cy="475137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Title </a:t>
            </a:r>
            <a:r>
              <a:rPr lang="en-CA" dirty="0"/>
              <a:t>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6571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8F5D91-ACD3-B642-9A2F-CE6F2B4F28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79"/>
            <a:ext cx="12192000" cy="6857591"/>
          </a:xfrm>
          <a:prstGeom prst="rect">
            <a:avLst/>
          </a:prstGeom>
        </p:spPr>
      </p:pic>
      <p:sp>
        <p:nvSpPr>
          <p:cNvPr id="8" name="Title Text">
            <a:extLst>
              <a:ext uri="{FF2B5EF4-FFF2-40B4-BE49-F238E27FC236}">
                <a16:creationId xmlns:a16="http://schemas.microsoft.com/office/drawing/2014/main" id="{83952E4E-624C-4353-976A-195ADE8483F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64236" y="5101389"/>
            <a:ext cx="10100794" cy="175661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Title </a:t>
            </a:r>
            <a:r>
              <a:rPr lang="en-CA" dirty="0"/>
              <a:t>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75528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21819-918F-4889-87C2-D6AC23D84C0F}"/>
              </a:ext>
            </a:extLst>
          </p:cNvPr>
          <p:cNvSpPr/>
          <p:nvPr userDrawn="1"/>
        </p:nvSpPr>
        <p:spPr>
          <a:xfrm>
            <a:off x="6096000" y="0"/>
            <a:ext cx="6096000" cy="6863893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C13D6F-E070-45E1-8563-3188E31BD8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83808" cy="6858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1F1A51C-D80E-4F7F-BF14-2521B537F10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0" y="6051176"/>
            <a:ext cx="6083808" cy="806824"/>
          </a:xfrm>
        </p:spPr>
        <p:txBody>
          <a:bodyPr>
            <a:normAutofit/>
          </a:bodyPr>
          <a:lstStyle>
            <a:lvl1pPr marL="0" indent="0" algn="ctr">
              <a:buNone/>
              <a:defRPr lang="en-CA" sz="160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en-CA" dirty="0"/>
              <a:t>First name, Identifier (e.g. Heather, organ donor)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114AFF-DF7A-4688-A615-B048815FB3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8312" y="378431"/>
            <a:ext cx="4663068" cy="5544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786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03D3E4-7B8B-3D40-89B6-9BF192904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7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363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tatement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21819-918F-4889-87C2-D6AC23D84C0F}"/>
              </a:ext>
            </a:extLst>
          </p:cNvPr>
          <p:cNvSpPr/>
          <p:nvPr userDrawn="1"/>
        </p:nvSpPr>
        <p:spPr>
          <a:xfrm>
            <a:off x="6096000" y="0"/>
            <a:ext cx="6096000" cy="6863893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2823228-F1EB-4E6E-8EA7-88D3854201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3712C7-DAE2-4E0F-A5BC-B53B685C585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5999" y="6051176"/>
            <a:ext cx="6095999" cy="806824"/>
          </a:xfrm>
        </p:spPr>
        <p:txBody>
          <a:bodyPr>
            <a:normAutofit/>
          </a:bodyPr>
          <a:lstStyle>
            <a:lvl1pPr marL="0" indent="0" algn="ctr">
              <a:buNone/>
              <a:defRPr lang="en-CA" sz="160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en-CA" dirty="0"/>
              <a:t>Image source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F8DC408-D840-41B5-B543-4F6804234C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8312" y="378431"/>
            <a:ext cx="4663068" cy="5544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703760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Text">
            <a:extLst>
              <a:ext uri="{FF2B5EF4-FFF2-40B4-BE49-F238E27FC236}">
                <a16:creationId xmlns:a16="http://schemas.microsoft.com/office/drawing/2014/main" id="{59AC9B24-406C-408C-ABAD-9DEE3CEA6C7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253599" y="1048215"/>
            <a:ext cx="7684801" cy="47513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2600" b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Title text</a:t>
            </a:r>
            <a:br>
              <a:rPr lang="en-CA" dirty="0"/>
            </a:br>
            <a:r>
              <a:rPr lang="fr-CA" dirty="0"/>
              <a:t>Lorem ipsum </a:t>
            </a:r>
            <a:r>
              <a:rPr lang="fr-CA" dirty="0" err="1"/>
              <a:t>dolor</a:t>
            </a:r>
            <a:r>
              <a:rPr lang="fr-CA" dirty="0"/>
              <a:t> </a:t>
            </a:r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br>
              <a:rPr lang="fr-CA" dirty="0"/>
            </a:b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, </a:t>
            </a:r>
            <a:r>
              <a:rPr lang="fr-CA" dirty="0" err="1"/>
              <a:t>sed</a:t>
            </a:r>
            <a:r>
              <a:rPr lang="fr-CA" dirty="0"/>
              <a:t> do </a:t>
            </a:r>
            <a:r>
              <a:rPr lang="fr-CA" dirty="0" err="1"/>
              <a:t>eiusmod</a:t>
            </a:r>
            <a:r>
              <a:rPr lang="fr-CA" dirty="0"/>
              <a:t> </a:t>
            </a:r>
            <a:r>
              <a:rPr lang="fr-CA" dirty="0" err="1"/>
              <a:t>tempor</a:t>
            </a:r>
            <a:r>
              <a:rPr lang="fr-CA" dirty="0"/>
              <a:t> </a:t>
            </a:r>
            <a:r>
              <a:rPr lang="fr-CA" dirty="0" err="1"/>
              <a:t>incididunt</a:t>
            </a:r>
            <a:r>
              <a:rPr lang="fr-CA" dirty="0"/>
              <a:t> </a:t>
            </a:r>
            <a:br>
              <a:rPr lang="fr-CA" dirty="0"/>
            </a:br>
            <a:r>
              <a:rPr lang="fr-CA" dirty="0"/>
              <a:t>ut </a:t>
            </a:r>
            <a:r>
              <a:rPr lang="fr-CA" dirty="0" err="1"/>
              <a:t>labore</a:t>
            </a:r>
            <a:r>
              <a:rPr lang="fr-CA" dirty="0"/>
              <a:t> et </a:t>
            </a:r>
            <a:r>
              <a:rPr lang="fr-CA" dirty="0" err="1"/>
              <a:t>dolore</a:t>
            </a:r>
            <a:r>
              <a:rPr lang="fr-CA" dirty="0"/>
              <a:t> magna </a:t>
            </a:r>
            <a:r>
              <a:rPr lang="fr-CA" dirty="0" err="1"/>
              <a:t>aliqua</a:t>
            </a:r>
            <a:r>
              <a:rPr lang="fr-CA" dirty="0"/>
              <a:t>. </a:t>
            </a:r>
            <a:br>
              <a:rPr lang="fr-CA" dirty="0"/>
            </a:br>
            <a:r>
              <a:rPr lang="fr-CA" dirty="0"/>
              <a:t>Ut </a:t>
            </a:r>
            <a:r>
              <a:rPr lang="fr-CA" dirty="0" err="1"/>
              <a:t>enim</a:t>
            </a:r>
            <a:r>
              <a:rPr lang="fr-CA" dirty="0"/>
              <a:t> ad </a:t>
            </a:r>
            <a:r>
              <a:rPr lang="fr-CA" dirty="0" err="1"/>
              <a:t>minim</a:t>
            </a:r>
            <a:r>
              <a:rPr lang="fr-CA" dirty="0"/>
              <a:t> </a:t>
            </a:r>
            <a:r>
              <a:rPr lang="fr-CA" dirty="0" err="1"/>
              <a:t>veniam</a:t>
            </a:r>
            <a:r>
              <a:rPr lang="fr-CA" dirty="0"/>
              <a:t>, </a:t>
            </a:r>
            <a:r>
              <a:rPr lang="fr-CA" dirty="0" err="1"/>
              <a:t>quis</a:t>
            </a:r>
            <a:r>
              <a:rPr lang="fr-CA" dirty="0"/>
              <a:t> </a:t>
            </a:r>
            <a:r>
              <a:rPr lang="fr-CA" dirty="0" err="1"/>
              <a:t>nostrud</a:t>
            </a:r>
            <a:r>
              <a:rPr lang="fr-CA" dirty="0"/>
              <a:t> </a:t>
            </a:r>
            <a:r>
              <a:rPr lang="fr-CA" dirty="0" err="1"/>
              <a:t>exercitation</a:t>
            </a:r>
            <a:r>
              <a:rPr lang="fr-CA" dirty="0"/>
              <a:t> </a:t>
            </a:r>
            <a:r>
              <a:rPr lang="fr-CA" dirty="0" err="1"/>
              <a:t>ullamco</a:t>
            </a:r>
            <a:r>
              <a:rPr lang="fr-CA" dirty="0"/>
              <a:t> </a:t>
            </a:r>
            <a:r>
              <a:rPr lang="fr-CA" dirty="0" err="1"/>
              <a:t>laboris</a:t>
            </a:r>
            <a:r>
              <a:rPr lang="fr-CA" dirty="0"/>
              <a:t> </a:t>
            </a:r>
            <a:r>
              <a:rPr lang="fr-CA" dirty="0" err="1"/>
              <a:t>nisi</a:t>
            </a:r>
            <a:r>
              <a:rPr lang="fr-CA" dirty="0"/>
              <a:t> ut </a:t>
            </a:r>
            <a:r>
              <a:rPr lang="fr-CA" dirty="0" err="1"/>
              <a:t>aliquip</a:t>
            </a:r>
            <a:r>
              <a:rPr lang="fr-CA" dirty="0"/>
              <a:t> ex </a:t>
            </a:r>
            <a:r>
              <a:rPr lang="fr-CA" dirty="0" err="1"/>
              <a:t>ea</a:t>
            </a:r>
            <a:r>
              <a:rPr lang="fr-CA" dirty="0"/>
              <a:t> commodo </a:t>
            </a:r>
            <a:r>
              <a:rPr lang="fr-CA" dirty="0" err="1"/>
              <a:t>consequat</a:t>
            </a:r>
            <a:r>
              <a:rPr lang="fr-CA" dirty="0"/>
              <a:t>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0847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60CDE4-B39F-CA44-9B72-1C69E408D9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7817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719F585-5553-4747-A966-C93EA0C84C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98312" y="378431"/>
            <a:ext cx="4663068" cy="5544999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AE6FC24-2729-46A8-8E29-54DAB383371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5999" y="6051176"/>
            <a:ext cx="6095999" cy="806824"/>
          </a:xfrm>
        </p:spPr>
        <p:txBody>
          <a:bodyPr>
            <a:normAutofit/>
          </a:bodyPr>
          <a:lstStyle>
            <a:lvl1pPr marL="0" indent="0" algn="ctr">
              <a:buNone/>
              <a:defRPr lang="en-CA" sz="1600" smtClean="0">
                <a:solidFill>
                  <a:schemeClr val="tx2"/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en-CA" dirty="0"/>
              <a:t>First name, Identifier (e.g. Knox, stem cell)</a:t>
            </a:r>
          </a:p>
        </p:txBody>
      </p:sp>
    </p:spTree>
    <p:extLst>
      <p:ext uri="{BB962C8B-B14F-4D97-AF65-F5344CB8AC3E}">
        <p14:creationId xmlns:p14="http://schemas.microsoft.com/office/powerpoint/2010/main" val="1433973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tatement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8B321C8-8374-4EAC-BBAC-E18275C849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732" y="371707"/>
            <a:ext cx="4663068" cy="5544999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406A15-0ADB-4BF4-9760-AF12009C1F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A8DC55-25C5-41D7-8BB9-56E77002F77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5999" y="6051176"/>
            <a:ext cx="6095999" cy="806824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i="0" dirty="0"/>
              <a:t>First name, identifier or image source</a:t>
            </a:r>
          </a:p>
        </p:txBody>
      </p:sp>
    </p:spTree>
    <p:extLst>
      <p:ext uri="{BB962C8B-B14F-4D97-AF65-F5344CB8AC3E}">
        <p14:creationId xmlns:p14="http://schemas.microsoft.com/office/powerpoint/2010/main" val="8101626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tatement Text 5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8B321C8-8374-4EAC-BBAC-E18275C849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732" y="371707"/>
            <a:ext cx="4663068" cy="2250470"/>
          </a:xfrm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406A15-0ADB-4BF4-9760-AF12009C1F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D31358-7010-451F-BD6E-84BCC0B5687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91313" y="2702859"/>
            <a:ext cx="4662487" cy="3213847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D4A1BE-5A6A-4D9E-9F79-F6D92FE23A3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0" y="6051176"/>
            <a:ext cx="6096000" cy="806824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i="0" dirty="0"/>
              <a:t>First name, identifier or image source</a:t>
            </a:r>
          </a:p>
        </p:txBody>
      </p:sp>
    </p:spTree>
    <p:extLst>
      <p:ext uri="{BB962C8B-B14F-4D97-AF65-F5344CB8AC3E}">
        <p14:creationId xmlns:p14="http://schemas.microsoft.com/office/powerpoint/2010/main" val="160601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tatement Text 5 +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8B321C8-8374-4EAC-BBAC-E18275C849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732" y="371707"/>
            <a:ext cx="4663068" cy="2250470"/>
          </a:xfrm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406A15-0ADB-4BF4-9760-AF12009C1F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D31358-7010-451F-BD6E-84BCC0B5687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91313" y="2702859"/>
            <a:ext cx="4662487" cy="3213847"/>
          </a:xfrm>
        </p:spPr>
        <p:txBody>
          <a:bodyPr anchor="t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3960F36-0D1B-3E47-9BA4-B2FA473878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0" y="6051176"/>
            <a:ext cx="6096000" cy="806824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i="0" dirty="0"/>
              <a:t>First name, identifier or image source</a:t>
            </a:r>
          </a:p>
        </p:txBody>
      </p:sp>
    </p:spTree>
    <p:extLst>
      <p:ext uri="{BB962C8B-B14F-4D97-AF65-F5344CB8AC3E}">
        <p14:creationId xmlns:p14="http://schemas.microsoft.com/office/powerpoint/2010/main" val="31140100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Statement Text 5 +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8B321C8-8374-4EAC-BBAC-E18275C849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732" y="371707"/>
            <a:ext cx="4663068" cy="2250470"/>
          </a:xfrm>
        </p:spPr>
        <p:txBody>
          <a:bodyPr anchor="b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406A15-0ADB-4BF4-9760-AF12009C1F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D31358-7010-451F-BD6E-84BCC0B5687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91313" y="2702859"/>
            <a:ext cx="4662487" cy="3213847"/>
          </a:xfrm>
        </p:spPr>
        <p:txBody>
          <a:bodyPr anchor="t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1E5F038-B3DE-3443-BB1E-1292651E771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0" y="6051176"/>
            <a:ext cx="6096000" cy="806824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CA" i="0" dirty="0"/>
              <a:t>First name, identifier or image source</a:t>
            </a:r>
          </a:p>
        </p:txBody>
      </p:sp>
    </p:spTree>
    <p:extLst>
      <p:ext uri="{BB962C8B-B14F-4D97-AF65-F5344CB8AC3E}">
        <p14:creationId xmlns:p14="http://schemas.microsoft.com/office/powerpoint/2010/main" val="20977136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C62D884-BB0F-4081-BBD6-D39B1EEA4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472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416B3B6-F7D9-44FF-8B82-29419E2B1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236" y="0"/>
            <a:ext cx="10515600" cy="9434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365759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3219A71-6500-41AB-BBBA-855C0A4A3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43000"/>
            <a:ext cx="6172200" cy="4718050"/>
          </a:xfrm>
        </p:spPr>
        <p:txBody>
          <a:bodyPr anchor="ctr"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87C1EB2-58D9-42BD-9290-28833DD58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9204"/>
            <a:ext cx="3932237" cy="3309783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CBB6448-9D33-4395-86C2-D5ACB257A3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6612" y="1249363"/>
            <a:ext cx="2172630" cy="1159300"/>
          </a:xfr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ctr">
              <a:buFontTx/>
              <a:buNone/>
              <a:defRPr sz="6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17%</a:t>
            </a:r>
            <a:endParaRPr lang="en-CA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1913F282-6209-4D2A-AB43-48A25C7EE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236" y="0"/>
            <a:ext cx="10591152" cy="9434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99122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4BC2B6-CC05-46EA-A891-FE633354A0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" y="852178"/>
            <a:ext cx="12176237" cy="515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62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105AB0-D832-4C0C-9C82-7BA869801B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43000"/>
            <a:ext cx="10515600" cy="4724400"/>
          </a:xfrm>
        </p:spPr>
        <p:txBody>
          <a:bodyPr/>
          <a:lstStyle>
            <a:lvl2pPr>
              <a:lnSpc>
                <a:spcPct val="150000"/>
              </a:lnSpc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B36B254-A730-47C4-9E72-D84F3934E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236" y="0"/>
            <a:ext cx="10589564" cy="9434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54185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5CF750-8184-D84C-BDB4-55E599C15A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8" y="0"/>
            <a:ext cx="12197816" cy="6858000"/>
          </a:xfrm>
          <a:prstGeom prst="rect">
            <a:avLst/>
          </a:prstGeom>
        </p:spPr>
      </p:pic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D375AC0-41AA-3E42-83B1-5DDBDAFAAE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424" y="462013"/>
            <a:ext cx="10591152" cy="9434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Together, we are Canada’s lifeline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80442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olumn + Image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105AB0-D832-4C0C-9C82-7BA869801B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43000"/>
            <a:ext cx="10515600" cy="4724400"/>
          </a:xfrm>
        </p:spPr>
        <p:txBody>
          <a:bodyPr/>
          <a:lstStyle>
            <a:lvl2pPr>
              <a:lnSpc>
                <a:spcPct val="150000"/>
              </a:lnSpc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BD03A-1470-480F-AA79-306316F0CF1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74226" y="6051176"/>
            <a:ext cx="7351678" cy="806824"/>
          </a:xfrm>
        </p:spPr>
        <p:txBody>
          <a:bodyPr>
            <a:normAutofit/>
          </a:bodyPr>
          <a:lstStyle>
            <a:lvl1pPr marL="0" indent="0" algn="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CA" sz="1600" i="1" dirty="0"/>
              <a:t>Image source</a:t>
            </a:r>
            <a:endParaRPr lang="en-CA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51045A5-F3E6-4160-A17C-E4A3BD3B8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236" y="0"/>
            <a:ext cx="10589564" cy="9434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59866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olumn +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105AB0-D832-4C0C-9C82-7BA869801B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594517"/>
            <a:ext cx="10515600" cy="3272884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8F73561D-381F-45A6-8C88-314CD34E4C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1435217"/>
            <a:ext cx="2172630" cy="1159300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buFontTx/>
              <a:buNone/>
              <a:defRPr sz="6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17%</a:t>
            </a:r>
            <a:endParaRPr lang="en-CA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30A56C2-79C6-4784-AC44-C9CCD6A12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236" y="0"/>
            <a:ext cx="10515600" cy="9434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4993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1CFEDA4-9D3E-4173-8436-76729F526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236" y="0"/>
            <a:ext cx="10515600" cy="9434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9516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2C1FFFA-F8F9-470E-8FED-3F1D897FF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235" y="0"/>
            <a:ext cx="10618701" cy="9434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FFEDE44-279D-47DA-9124-22D169862C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7160" y="1848465"/>
            <a:ext cx="5181600" cy="4018936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149168C-BC7C-4EF4-95CF-AB5B0545BF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1337" y="1848465"/>
            <a:ext cx="5181600" cy="4018936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75178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umn + Image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2C1FFFA-F8F9-470E-8FED-3F1D897FF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235" y="0"/>
            <a:ext cx="10618701" cy="9434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FFEDE44-279D-47DA-9124-22D169862C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7160" y="1848465"/>
            <a:ext cx="5181600" cy="4018936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149168C-BC7C-4EF4-95CF-AB5B0545BF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1337" y="1848465"/>
            <a:ext cx="5181600" cy="4018936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AFFDC3-ED72-8C47-B4E0-87BFB6505E3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674226" y="6051176"/>
            <a:ext cx="7351678" cy="806824"/>
          </a:xfrm>
        </p:spPr>
        <p:txBody>
          <a:bodyPr>
            <a:normAutofit/>
          </a:bodyPr>
          <a:lstStyle>
            <a:lvl1pPr marL="0" indent="0" algn="r">
              <a:buNone/>
              <a:defRPr sz="1600"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CA" sz="1600" i="1" dirty="0"/>
              <a:t>Image source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3193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A46769-9643-4984-9766-1F98B1A28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236" y="0"/>
            <a:ext cx="10589564" cy="9434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AF68A-57A2-4967-BE68-E7C395704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43008"/>
            <a:ext cx="10515600" cy="4584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16" name="Image" descr="Image">
            <a:extLst>
              <a:ext uri="{FF2B5EF4-FFF2-40B4-BE49-F238E27FC236}">
                <a16:creationId xmlns:a16="http://schemas.microsoft.com/office/drawing/2014/main" id="{8206DFEE-6BEF-43D3-A8CD-32C57C31E61B}"/>
              </a:ext>
            </a:extLst>
          </p:cNvPr>
          <p:cNvPicPr>
            <a:picLocks noChangeAspect="1"/>
          </p:cNvPicPr>
          <p:nvPr userDrawn="1"/>
        </p:nvPicPr>
        <p:blipFill>
          <a:blip r:embed="rId42"/>
          <a:srcRect l="20701" t="42362" r="20701" b="42362"/>
          <a:stretch>
            <a:fillRect/>
          </a:stretch>
        </p:blipFill>
        <p:spPr>
          <a:xfrm>
            <a:off x="805541" y="6243521"/>
            <a:ext cx="2086341" cy="42027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4708BE-D3DC-F84C-B2C8-23E454A03673}"/>
              </a:ext>
            </a:extLst>
          </p:cNvPr>
          <p:cNvPicPr>
            <a:picLocks noChangeAspect="1"/>
          </p:cNvPicPr>
          <p:nvPr userDrawn="1"/>
        </p:nvPicPr>
        <p:blipFill>
          <a:blip r:embed="rId43"/>
          <a:stretch>
            <a:fillRect/>
          </a:stretch>
        </p:blipFill>
        <p:spPr>
          <a:xfrm>
            <a:off x="838199" y="5987309"/>
            <a:ext cx="10515600" cy="65275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D6B7B9E-7899-E340-9E73-5AB7B568993C}"/>
              </a:ext>
            </a:extLst>
          </p:cNvPr>
          <p:cNvSpPr txBox="1">
            <a:spLocks/>
          </p:cNvSpPr>
          <p:nvPr userDrawn="1"/>
        </p:nvSpPr>
        <p:spPr>
          <a:xfrm>
            <a:off x="867505" y="6051174"/>
            <a:ext cx="10589564" cy="806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fld id="{1C9B2353-6F1E-244E-9B79-5A9C99D09A34}" type="slidenum">
              <a:rPr lang="en-US" sz="1600" b="0" smtClean="0">
                <a:solidFill>
                  <a:schemeClr val="bg2"/>
                </a:solidFill>
              </a:rPr>
              <a:t>‹#›</a:t>
            </a:fld>
            <a:endParaRPr lang="en-CA" sz="1600" b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88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3" r:id="rId2"/>
    <p:sldLayoutId id="2147483670" r:id="rId3"/>
    <p:sldLayoutId id="2147483673" r:id="rId4"/>
    <p:sldLayoutId id="2147483685" r:id="rId5"/>
    <p:sldLayoutId id="2147483675" r:id="rId6"/>
    <p:sldLayoutId id="2147483677" r:id="rId7"/>
    <p:sldLayoutId id="2147483652" r:id="rId8"/>
    <p:sldLayoutId id="2147483687" r:id="rId9"/>
    <p:sldLayoutId id="2147483676" r:id="rId10"/>
    <p:sldLayoutId id="2147483661" r:id="rId11"/>
    <p:sldLayoutId id="2147483691" r:id="rId12"/>
    <p:sldLayoutId id="2147483692" r:id="rId13"/>
    <p:sldLayoutId id="2147483679" r:id="rId14"/>
    <p:sldLayoutId id="2147483651" r:id="rId15"/>
    <p:sldLayoutId id="2147483695" r:id="rId16"/>
    <p:sldLayoutId id="2147483667" r:id="rId17"/>
    <p:sldLayoutId id="2147483681" r:id="rId18"/>
    <p:sldLayoutId id="2147483662" r:id="rId19"/>
    <p:sldLayoutId id="2147483696" r:id="rId20"/>
    <p:sldLayoutId id="2147483668" r:id="rId21"/>
    <p:sldLayoutId id="2147483682" r:id="rId22"/>
    <p:sldLayoutId id="2147483663" r:id="rId23"/>
    <p:sldLayoutId id="2147483697" r:id="rId24"/>
    <p:sldLayoutId id="2147483669" r:id="rId25"/>
    <p:sldLayoutId id="2147483683" r:id="rId26"/>
    <p:sldLayoutId id="2147483664" r:id="rId27"/>
    <p:sldLayoutId id="2147483698" r:id="rId28"/>
    <p:sldLayoutId id="2147483665" r:id="rId29"/>
    <p:sldLayoutId id="2147483684" r:id="rId30"/>
    <p:sldLayoutId id="2147483689" r:id="rId31"/>
    <p:sldLayoutId id="2147483672" r:id="rId32"/>
    <p:sldLayoutId id="2147483680" r:id="rId33"/>
    <p:sldLayoutId id="2147483686" r:id="rId34"/>
    <p:sldLayoutId id="2147483688" r:id="rId35"/>
    <p:sldLayoutId id="2147483690" r:id="rId36"/>
    <p:sldLayoutId id="2147483654" r:id="rId37"/>
    <p:sldLayoutId id="2147483674" r:id="rId38"/>
    <p:sldLayoutId id="2147483666" r:id="rId39"/>
    <p:sldLayoutId id="2147483699" r:id="rId4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0" userDrawn="1">
          <p15:clr>
            <a:srgbClr val="F26B43"/>
          </p15:clr>
        </p15:guide>
        <p15:guide id="2" pos="5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CE16E-FBF9-42AF-857D-D41960402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Animated Explanation of Living Donation Options: </a:t>
            </a:r>
            <a:br>
              <a:rPr lang="en-CA" dirty="0"/>
            </a:br>
            <a:r>
              <a:rPr lang="en-CA" dirty="0"/>
              <a:t>Direct Donation, Paired Exchange, Closed Chains, Domino Chains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993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>
            <a:extLst>
              <a:ext uri="{FF2B5EF4-FFF2-40B4-BE49-F238E27FC236}">
                <a16:creationId xmlns:a16="http://schemas.microsoft.com/office/drawing/2014/main" id="{5B569AC4-6307-494B-9423-E157C5DC9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10" y="1094130"/>
            <a:ext cx="2462819" cy="4010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943225" y="2414266"/>
            <a:ext cx="1276350" cy="795659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943225" y="2052599"/>
            <a:ext cx="18564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solidFill>
                  <a:schemeClr val="accent5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</a:t>
            </a:r>
            <a:endParaRPr lang="en-US" sz="10000" b="1" dirty="0">
              <a:solidFill>
                <a:schemeClr val="accent5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8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" t="14973" r="3721" b="14903"/>
          <a:stretch/>
        </p:blipFill>
        <p:spPr bwMode="auto">
          <a:xfrm>
            <a:off x="1224677" y="3645909"/>
            <a:ext cx="1454103" cy="1110122"/>
          </a:xfrm>
          <a:prstGeom prst="roundRect">
            <a:avLst>
              <a:gd name="adj" fmla="val 3035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36" y="1076124"/>
            <a:ext cx="2473877" cy="4028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78971" y="5800525"/>
            <a:ext cx="11350172" cy="907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062950" y="3683815"/>
            <a:ext cx="785179" cy="980395"/>
            <a:chOff x="7782921" y="1585095"/>
            <a:chExt cx="785179" cy="980395"/>
          </a:xfrm>
        </p:grpSpPr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246" y="1585095"/>
              <a:ext cx="706530" cy="980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Flowchart: Alternate Process 13"/>
            <p:cNvSpPr/>
            <p:nvPr/>
          </p:nvSpPr>
          <p:spPr>
            <a:xfrm>
              <a:off x="7782921" y="1585095"/>
              <a:ext cx="785179" cy="910455"/>
            </a:xfrm>
            <a:prstGeom prst="flowChartAlternateProcess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80130" y="5104365"/>
            <a:ext cx="236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 Donor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65336" y="5104364"/>
            <a:ext cx="2363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Transplant Candidate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57055" y="580049"/>
            <a:ext cx="48777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Direct Donation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direct donation, the donor knows the recipient and wants to donate directly to them.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52894" y="2202590"/>
            <a:ext cx="4877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donor is medically compatible with the recipient and can go ahead and donate a kidney to them.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52894" y="3932395"/>
            <a:ext cx="4877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Unfortunately, donors are often incompatible or poorly compatible with their intended recipient, and so directed donation may not be the best option. Finding a better matching donor may be better for the recipient.   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2EF73522-F68A-4625-90A5-09CEEECC76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8" t="72557" r="16676" b="7756"/>
          <a:stretch/>
        </p:blipFill>
        <p:spPr bwMode="auto">
          <a:xfrm>
            <a:off x="1951728" y="3500438"/>
            <a:ext cx="794453" cy="1255593"/>
          </a:xfrm>
          <a:prstGeom prst="flowChartDelay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7">
            <a:extLst>
              <a:ext uri="{FF2B5EF4-FFF2-40B4-BE49-F238E27FC236}">
                <a16:creationId xmlns:a16="http://schemas.microsoft.com/office/drawing/2014/main" id="{9CFD84D3-DAA5-4FCB-85E0-17FA2A9C1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47" b="100000" l="1765" r="100000">
                        <a14:foregroundMark x1="35882" y1="18220" x2="63529" y2="69068"/>
                        <a14:foregroundMark x1="76471" y1="28390" x2="47647" y2="70763"/>
                        <a14:foregroundMark x1="24706" y1="29237" x2="81176" y2="38136"/>
                        <a14:foregroundMark x1="54706" y1="16102" x2="77059" y2="67373"/>
                        <a14:foregroundMark x1="40000" y1="69068" x2="67059" y2="79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321" y="3653268"/>
            <a:ext cx="706530" cy="980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31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33333E-6 L 0.26406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3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523788" y="-50428"/>
            <a:ext cx="1965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PAIR 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6AE8DE0-DDFE-4AB6-B52A-D24057079A5F}"/>
              </a:ext>
            </a:extLst>
          </p:cNvPr>
          <p:cNvSpPr txBox="1"/>
          <p:nvPr/>
        </p:nvSpPr>
        <p:spPr>
          <a:xfrm>
            <a:off x="3530062" y="-64739"/>
            <a:ext cx="1965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PAIR B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2D6BB5-06F9-4B25-9B8B-B5F5523D4DD0}"/>
              </a:ext>
            </a:extLst>
          </p:cNvPr>
          <p:cNvSpPr/>
          <p:nvPr/>
        </p:nvSpPr>
        <p:spPr>
          <a:xfrm>
            <a:off x="570903" y="17774"/>
            <a:ext cx="4877720" cy="375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2656F47-C7CB-475C-9E7D-D72E5C0D0E4F}"/>
              </a:ext>
            </a:extLst>
          </p:cNvPr>
          <p:cNvSpPr/>
          <p:nvPr/>
        </p:nvSpPr>
        <p:spPr>
          <a:xfrm>
            <a:off x="478971" y="5836795"/>
            <a:ext cx="11350172" cy="907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2581626">
            <a:off x="1925120" y="3134052"/>
            <a:ext cx="2434182" cy="470421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8309954" flipV="1">
            <a:off x="1788453" y="3174648"/>
            <a:ext cx="2446452" cy="470421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5400000">
            <a:off x="1108265" y="3272379"/>
            <a:ext cx="871168" cy="47042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5400000">
            <a:off x="4106715" y="3239672"/>
            <a:ext cx="892039" cy="47042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192417" y="2676100"/>
            <a:ext cx="69656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x</a:t>
            </a:r>
            <a:endParaRPr lang="en-US" sz="7500" b="1" dirty="0">
              <a:solidFill>
                <a:schemeClr val="accent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12058" y="2674407"/>
            <a:ext cx="69656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x</a:t>
            </a:r>
            <a:endParaRPr lang="en-US" sz="7500" b="1" dirty="0">
              <a:solidFill>
                <a:schemeClr val="accent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39831" y="2723493"/>
            <a:ext cx="69656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dirty="0">
                <a:solidFill>
                  <a:schemeClr val="accent5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</a:t>
            </a:r>
            <a:endParaRPr lang="en-US" sz="7500" b="1" dirty="0">
              <a:solidFill>
                <a:schemeClr val="accent5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9955" y="2358481"/>
            <a:ext cx="4877720" cy="2086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5">
            <a:extLst>
              <a:ext uri="{FF2B5EF4-FFF2-40B4-BE49-F238E27FC236}">
                <a16:creationId xmlns:a16="http://schemas.microsoft.com/office/drawing/2014/main" id="{3F78F0E6-0B53-44A1-BF59-EBD36FAF29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944694" y="4013839"/>
            <a:ext cx="1272708" cy="20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0042C1-CEE7-4D99-8661-13F1FE505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567" y="388484"/>
            <a:ext cx="1274174" cy="2085013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935" y="428673"/>
            <a:ext cx="1281190" cy="20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363" y="3969987"/>
            <a:ext cx="1281190" cy="20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04045" y="2475753"/>
            <a:ext cx="1181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 Donor 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96216" y="6092401"/>
            <a:ext cx="1899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Transplant Candidate 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57055" y="268958"/>
            <a:ext cx="487772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Paired Exchange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incompatible donor can still help their intended recipient get a transplant by participating in a paired exchange. </a:t>
            </a:r>
          </a:p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this example, the donor and recipient in Pair A are incompatible. So are the donor and recipient in Pair B.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0757" y="6122892"/>
            <a:ext cx="1899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Transplant Candidate 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76439" y="2484856"/>
            <a:ext cx="1181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 Donor 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57055" y="3976942"/>
            <a:ext cx="5172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this exchange, the donor from Pair A donates to the recipient in Pair B, and the donor in Pair B donates to the recipient in Pair A.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657055" y="5088783"/>
            <a:ext cx="4877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Even pairs that are compatible can enter into a paired exchange if their doctor feels that a better matched donor will lead to better transplant outcomes, or if the pair just wants to help others. </a:t>
            </a:r>
          </a:p>
        </p:txBody>
      </p:sp>
      <p:sp>
        <p:nvSpPr>
          <p:cNvPr id="49" name="Right Arrow 3">
            <a:extLst>
              <a:ext uri="{FF2B5EF4-FFF2-40B4-BE49-F238E27FC236}">
                <a16:creationId xmlns:a16="http://schemas.microsoft.com/office/drawing/2014/main" id="{C0CDC35F-20AC-401B-9B00-2A761818392C}"/>
              </a:ext>
            </a:extLst>
          </p:cNvPr>
          <p:cNvSpPr/>
          <p:nvPr/>
        </p:nvSpPr>
        <p:spPr>
          <a:xfrm rot="5400000">
            <a:off x="1108265" y="3260902"/>
            <a:ext cx="871168" cy="47042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3">
            <a:extLst>
              <a:ext uri="{FF2B5EF4-FFF2-40B4-BE49-F238E27FC236}">
                <a16:creationId xmlns:a16="http://schemas.microsoft.com/office/drawing/2014/main" id="{5DC14A36-ADCF-4D4B-8A2A-E123C97FDA10}"/>
              </a:ext>
            </a:extLst>
          </p:cNvPr>
          <p:cNvSpPr/>
          <p:nvPr/>
        </p:nvSpPr>
        <p:spPr>
          <a:xfrm rot="5400000">
            <a:off x="4117150" y="3232463"/>
            <a:ext cx="871168" cy="47042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9A00208-3766-434A-B70D-E9A5E9159C96}"/>
              </a:ext>
            </a:extLst>
          </p:cNvPr>
          <p:cNvGrpSpPr/>
          <p:nvPr/>
        </p:nvGrpSpPr>
        <p:grpSpPr>
          <a:xfrm>
            <a:off x="1473569" y="1720747"/>
            <a:ext cx="424063" cy="579644"/>
            <a:chOff x="428297" y="4369120"/>
            <a:chExt cx="424063" cy="579644"/>
          </a:xfrm>
        </p:grpSpPr>
        <p:pic>
          <p:nvPicPr>
            <p:cNvPr id="39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47" b="100000" l="1765" r="100000">
                          <a14:foregroundMark x1="35882" y1="18220" x2="63529" y2="69068"/>
                          <a14:foregroundMark x1="76471" y1="28390" x2="47647" y2="70763"/>
                          <a14:foregroundMark x1="24706" y1="29237" x2="81176" y2="38136"/>
                          <a14:foregroundMark x1="54706" y1="16102" x2="77059" y2="67373"/>
                          <a14:foregroundMark x1="40000" y1="69068" x2="67059" y2="792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635" y="4369120"/>
              <a:ext cx="417725" cy="579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Rounded Rectangle 6">
              <a:extLst>
                <a:ext uri="{FF2B5EF4-FFF2-40B4-BE49-F238E27FC236}">
                  <a16:creationId xmlns:a16="http://schemas.microsoft.com/office/drawing/2014/main" id="{BA12A890-F2D8-414B-AFE8-FE1CF2903A89}"/>
                </a:ext>
              </a:extLst>
            </p:cNvPr>
            <p:cNvSpPr/>
            <p:nvPr/>
          </p:nvSpPr>
          <p:spPr>
            <a:xfrm>
              <a:off x="428297" y="4369120"/>
              <a:ext cx="408753" cy="579644"/>
            </a:xfrm>
            <a:prstGeom prst="roundRect">
              <a:avLst>
                <a:gd name="adj" fmla="val 44630"/>
              </a:avLst>
            </a:prstGeom>
            <a:solidFill>
              <a:schemeClr val="accent1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85184" y="1724860"/>
            <a:ext cx="408754" cy="579644"/>
            <a:chOff x="5101097" y="4872885"/>
            <a:chExt cx="408754" cy="579644"/>
          </a:xfrm>
        </p:grpSpPr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1097" y="4872885"/>
              <a:ext cx="408754" cy="579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5101097" y="4872885"/>
              <a:ext cx="408753" cy="579644"/>
            </a:xfrm>
            <a:prstGeom prst="roundRect">
              <a:avLst>
                <a:gd name="adj" fmla="val 44630"/>
              </a:avLst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B4E947C-B56A-40F4-A87F-67FB2D9A7844}"/>
              </a:ext>
            </a:extLst>
          </p:cNvPr>
          <p:cNvSpPr txBox="1"/>
          <p:nvPr/>
        </p:nvSpPr>
        <p:spPr>
          <a:xfrm>
            <a:off x="6657055" y="2926753"/>
            <a:ext cx="4996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a paired exchange, donors are swapped so that each recipient can receive a compatible kidney transplant.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05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602 L -0.06718 -0.04166 C -0.08112 -0.04977 -0.10195 -0.05393 -0.12383 -0.05393 C -0.1487 -0.05393 -0.16862 -0.04977 -0.18255 -0.04166 L -0.24922 -0.00602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48" y="-240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0.00069 L -0.06289 -0.03958 C -0.07656 -0.04815 -0.0974 -0.05278 -0.11914 -0.05278 C -0.14375 -0.05278 -0.16367 -0.04815 -0.17734 -0.03958 L -0.24362 -0.00069 " pathEditMode="relative" rAng="0" ptsTypes="AAAAA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57" y="-261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 0.00116 L -0.06471 -0.03958 C -0.07851 -0.04861 -0.09934 -0.05347 -0.12109 -0.05347 C -0.14583 -0.05347 -0.16575 -0.04861 -0.17955 -0.03958 L -0.24583 0.00116 " pathEditMode="fixed" rAng="0" ptsTypes="AAAAA"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83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362 -0.00069 L -0.24063 0.5256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2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4.44444E-6 L 0.24857 0.52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2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34" grpId="0" animBg="1"/>
      <p:bldP spid="35" grpId="0" animBg="1"/>
      <p:bldP spid="32" grpId="0"/>
      <p:bldP spid="33" grpId="0"/>
      <p:bldP spid="16" grpId="0"/>
      <p:bldP spid="9" grpId="0" animBg="1"/>
      <p:bldP spid="3" grpId="0"/>
      <p:bldP spid="29" grpId="0"/>
      <p:bldP spid="42" grpId="0"/>
      <p:bldP spid="43" grpId="0"/>
      <p:bldP spid="49" grpId="0" animBg="1"/>
      <p:bldP spid="50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80020A94-6C7F-4782-8394-FCBE7CF532A5}"/>
              </a:ext>
            </a:extLst>
          </p:cNvPr>
          <p:cNvSpPr txBox="1"/>
          <p:nvPr/>
        </p:nvSpPr>
        <p:spPr>
          <a:xfrm>
            <a:off x="4478694" y="20132"/>
            <a:ext cx="1965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PAIR C</a:t>
            </a:r>
          </a:p>
        </p:txBody>
      </p:sp>
      <p:sp>
        <p:nvSpPr>
          <p:cNvPr id="34" name="Right Arrow 33"/>
          <p:cNvSpPr/>
          <p:nvPr/>
        </p:nvSpPr>
        <p:spPr>
          <a:xfrm rot="3291234">
            <a:off x="1527740" y="3020094"/>
            <a:ext cx="1748945" cy="470421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3121181" flipV="1">
            <a:off x="3693776" y="3119038"/>
            <a:ext cx="1837074" cy="470421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5400000">
            <a:off x="689166" y="3299810"/>
            <a:ext cx="871168" cy="47042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5400000">
            <a:off x="2848513" y="3281414"/>
            <a:ext cx="892039" cy="47042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73318" y="2703531"/>
            <a:ext cx="69656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x</a:t>
            </a:r>
            <a:endParaRPr lang="en-US" sz="7500" b="1" dirty="0">
              <a:solidFill>
                <a:schemeClr val="accent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53856" y="2716149"/>
            <a:ext cx="69656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x</a:t>
            </a:r>
            <a:endParaRPr lang="en-US" sz="7500" b="1" dirty="0">
              <a:solidFill>
                <a:schemeClr val="accent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ight Arrow 29">
            <a:extLst>
              <a:ext uri="{FF2B5EF4-FFF2-40B4-BE49-F238E27FC236}">
                <a16:creationId xmlns:a16="http://schemas.microsoft.com/office/drawing/2014/main" id="{F709A41A-6009-41C6-912B-C504E4FD0FE6}"/>
              </a:ext>
            </a:extLst>
          </p:cNvPr>
          <p:cNvSpPr/>
          <p:nvPr/>
        </p:nvSpPr>
        <p:spPr>
          <a:xfrm rot="5400000">
            <a:off x="5055347" y="3324543"/>
            <a:ext cx="892039" cy="47042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8FB12C2-438C-4CD9-B412-B0E094A23236}"/>
              </a:ext>
            </a:extLst>
          </p:cNvPr>
          <p:cNvSpPr txBox="1"/>
          <p:nvPr/>
        </p:nvSpPr>
        <p:spPr>
          <a:xfrm>
            <a:off x="5160690" y="2759278"/>
            <a:ext cx="69656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x</a:t>
            </a:r>
            <a:endParaRPr lang="en-US" sz="7500" b="1" dirty="0">
              <a:solidFill>
                <a:schemeClr val="accent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4689" y="-22997"/>
            <a:ext cx="1965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PAIR 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6AE8DE0-DDFE-4AB6-B52A-D24057079A5F}"/>
              </a:ext>
            </a:extLst>
          </p:cNvPr>
          <p:cNvSpPr txBox="1"/>
          <p:nvPr/>
        </p:nvSpPr>
        <p:spPr>
          <a:xfrm>
            <a:off x="2271860" y="-22997"/>
            <a:ext cx="1965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PAIR B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2D6BB5-06F9-4B25-9B8B-B5F5523D4DD0}"/>
              </a:ext>
            </a:extLst>
          </p:cNvPr>
          <p:cNvSpPr/>
          <p:nvPr/>
        </p:nvSpPr>
        <p:spPr>
          <a:xfrm>
            <a:off x="557339" y="19506"/>
            <a:ext cx="5771251" cy="375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2656F47-C7CB-475C-9E7D-D72E5C0D0E4F}"/>
              </a:ext>
            </a:extLst>
          </p:cNvPr>
          <p:cNvSpPr/>
          <p:nvPr/>
        </p:nvSpPr>
        <p:spPr>
          <a:xfrm>
            <a:off x="478972" y="5836795"/>
            <a:ext cx="11350172" cy="907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2103" y="2327822"/>
            <a:ext cx="6387398" cy="2337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5">
            <a:extLst>
              <a:ext uri="{FF2B5EF4-FFF2-40B4-BE49-F238E27FC236}">
                <a16:creationId xmlns:a16="http://schemas.microsoft.com/office/drawing/2014/main" id="{3F78F0E6-0B53-44A1-BF59-EBD36FAF29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25595" y="4041270"/>
            <a:ext cx="1272708" cy="20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161" y="4011729"/>
            <a:ext cx="1281190" cy="20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152D68A-324F-4460-A3E3-BB9858465BAB}"/>
              </a:ext>
            </a:extLst>
          </p:cNvPr>
          <p:cNvGrpSpPr/>
          <p:nvPr/>
        </p:nvGrpSpPr>
        <p:grpSpPr>
          <a:xfrm>
            <a:off x="2688733" y="470415"/>
            <a:ext cx="1281190" cy="2631855"/>
            <a:chOff x="2688732" y="470415"/>
            <a:chExt cx="1281190" cy="2631855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732" y="470415"/>
              <a:ext cx="1281190" cy="2086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745842" y="2517495"/>
              <a:ext cx="11813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Living Donor B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338014" y="6095686"/>
            <a:ext cx="1899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Transplant Candidate 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1658" y="6150323"/>
            <a:ext cx="1899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Transplant Candidate 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6B2044F-1FCE-4A2F-A442-C12AC4943C47}"/>
              </a:ext>
            </a:extLst>
          </p:cNvPr>
          <p:cNvGrpSpPr/>
          <p:nvPr/>
        </p:nvGrpSpPr>
        <p:grpSpPr>
          <a:xfrm>
            <a:off x="478468" y="415915"/>
            <a:ext cx="1274174" cy="2681147"/>
            <a:chOff x="478467" y="415915"/>
            <a:chExt cx="1274174" cy="268114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40042C1-CEE7-4D99-8661-13F1FE505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8467" y="415915"/>
              <a:ext cx="1274174" cy="2085013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57339" y="2512287"/>
              <a:ext cx="11813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Living Donor A</a:t>
              </a:r>
            </a:p>
          </p:txBody>
        </p:sp>
      </p:grpSp>
      <p:sp>
        <p:nvSpPr>
          <p:cNvPr id="49" name="Right Arrow 3">
            <a:extLst>
              <a:ext uri="{FF2B5EF4-FFF2-40B4-BE49-F238E27FC236}">
                <a16:creationId xmlns:a16="http://schemas.microsoft.com/office/drawing/2014/main" id="{C0CDC35F-20AC-401B-9B00-2A761818392C}"/>
              </a:ext>
            </a:extLst>
          </p:cNvPr>
          <p:cNvSpPr/>
          <p:nvPr/>
        </p:nvSpPr>
        <p:spPr>
          <a:xfrm rot="5400000">
            <a:off x="719862" y="3272085"/>
            <a:ext cx="833398" cy="47042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3">
            <a:extLst>
              <a:ext uri="{FF2B5EF4-FFF2-40B4-BE49-F238E27FC236}">
                <a16:creationId xmlns:a16="http://schemas.microsoft.com/office/drawing/2014/main" id="{5DC14A36-ADCF-4D4B-8A2A-E123C97FDA10}"/>
              </a:ext>
            </a:extLst>
          </p:cNvPr>
          <p:cNvSpPr/>
          <p:nvPr/>
        </p:nvSpPr>
        <p:spPr>
          <a:xfrm rot="5400000">
            <a:off x="2886169" y="3286887"/>
            <a:ext cx="816725" cy="47042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2">
            <a:extLst>
              <a:ext uri="{FF2B5EF4-FFF2-40B4-BE49-F238E27FC236}">
                <a16:creationId xmlns:a16="http://schemas.microsoft.com/office/drawing/2014/main" id="{D9A22121-8B53-443F-B1C3-2679341DE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88528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454" y="3992953"/>
            <a:ext cx="1281190" cy="20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7E5B5423-6B70-4D12-9B5E-981F2E1D2B9E}"/>
              </a:ext>
            </a:extLst>
          </p:cNvPr>
          <p:cNvSpPr txBox="1"/>
          <p:nvPr/>
        </p:nvSpPr>
        <p:spPr>
          <a:xfrm>
            <a:off x="4569447" y="6096651"/>
            <a:ext cx="1899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885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Transplant Candidate C</a:t>
            </a:r>
          </a:p>
        </p:txBody>
      </p:sp>
      <p:sp>
        <p:nvSpPr>
          <p:cNvPr id="59" name="Right Arrow 3">
            <a:extLst>
              <a:ext uri="{FF2B5EF4-FFF2-40B4-BE49-F238E27FC236}">
                <a16:creationId xmlns:a16="http://schemas.microsoft.com/office/drawing/2014/main" id="{EB7262D7-870A-4D18-BADE-AC4B940F573D}"/>
              </a:ext>
            </a:extLst>
          </p:cNvPr>
          <p:cNvSpPr/>
          <p:nvPr/>
        </p:nvSpPr>
        <p:spPr>
          <a:xfrm rot="5400000">
            <a:off x="5061045" y="3278552"/>
            <a:ext cx="833398" cy="47042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ircular Arrow 4">
            <a:extLst>
              <a:ext uri="{FF2B5EF4-FFF2-40B4-BE49-F238E27FC236}">
                <a16:creationId xmlns:a16="http://schemas.microsoft.com/office/drawing/2014/main" id="{14F150C3-2971-46C6-A4FC-2386DD4A7A42}"/>
              </a:ext>
            </a:extLst>
          </p:cNvPr>
          <p:cNvSpPr/>
          <p:nvPr/>
        </p:nvSpPr>
        <p:spPr>
          <a:xfrm rot="16200000" flipH="1" flipV="1">
            <a:off x="-843396" y="-2512161"/>
            <a:ext cx="3861845" cy="11534930"/>
          </a:xfrm>
          <a:prstGeom prst="circularArrow">
            <a:avLst>
              <a:gd name="adj1" fmla="val 5527"/>
              <a:gd name="adj2" fmla="val 891200"/>
              <a:gd name="adj3" fmla="val 19753277"/>
              <a:gd name="adj4" fmla="val 15841808"/>
              <a:gd name="adj5" fmla="val 6156"/>
            </a:avLst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A2833A-B2B6-4672-B96A-07C91EB755F3}"/>
              </a:ext>
            </a:extLst>
          </p:cNvPr>
          <p:cNvGrpSpPr/>
          <p:nvPr/>
        </p:nvGrpSpPr>
        <p:grpSpPr>
          <a:xfrm>
            <a:off x="4888882" y="450674"/>
            <a:ext cx="1281190" cy="2631855"/>
            <a:chOff x="4888881" y="450674"/>
            <a:chExt cx="1281190" cy="263185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AFFEC22-E1CF-4F01-8FC1-6FA2C8D6D83C}"/>
                </a:ext>
              </a:extLst>
            </p:cNvPr>
            <p:cNvGrpSpPr/>
            <p:nvPr/>
          </p:nvGrpSpPr>
          <p:grpSpPr>
            <a:xfrm>
              <a:off x="4888881" y="450674"/>
              <a:ext cx="1281190" cy="2631855"/>
              <a:chOff x="5060972" y="493412"/>
              <a:chExt cx="1281190" cy="2631855"/>
            </a:xfrm>
          </p:grpSpPr>
          <p:pic>
            <p:nvPicPr>
              <p:cNvPr id="55" name="Picture 2">
                <a:extLst>
                  <a:ext uri="{FF2B5EF4-FFF2-40B4-BE49-F238E27FC236}">
                    <a16:creationId xmlns:a16="http://schemas.microsoft.com/office/drawing/2014/main" id="{0675AB09-18AA-4D2C-B9F7-610C50B2CF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rgbClr val="88528B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60972" y="493412"/>
                <a:ext cx="1281190" cy="2086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342046E-1988-4DB6-B864-BFD285527A53}"/>
                  </a:ext>
                </a:extLst>
              </p:cNvPr>
              <p:cNvSpPr txBox="1"/>
              <p:nvPr/>
            </p:nvSpPr>
            <p:spPr>
              <a:xfrm>
                <a:off x="5118082" y="2540492"/>
                <a:ext cx="11813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88528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Living Donor C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DF93B06-8912-4F53-9B56-EEE8CCFD8DDD}"/>
                </a:ext>
              </a:extLst>
            </p:cNvPr>
            <p:cNvGrpSpPr/>
            <p:nvPr/>
          </p:nvGrpSpPr>
          <p:grpSpPr>
            <a:xfrm>
              <a:off x="5433813" y="1757900"/>
              <a:ext cx="408754" cy="579644"/>
              <a:chOff x="5101095" y="4821054"/>
              <a:chExt cx="408754" cy="579644"/>
            </a:xfrm>
          </p:grpSpPr>
          <p:pic>
            <p:nvPicPr>
              <p:cNvPr id="61" name="Picture 7">
                <a:extLst>
                  <a:ext uri="{FF2B5EF4-FFF2-40B4-BE49-F238E27FC236}">
                    <a16:creationId xmlns:a16="http://schemas.microsoft.com/office/drawing/2014/main" id="{81CB90BD-A660-461F-832F-7F45B2D48D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1095" y="4821054"/>
                <a:ext cx="408754" cy="5796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2" name="Rounded Rectangle 6">
                <a:extLst>
                  <a:ext uri="{FF2B5EF4-FFF2-40B4-BE49-F238E27FC236}">
                    <a16:creationId xmlns:a16="http://schemas.microsoft.com/office/drawing/2014/main" id="{27EC6F0F-9D16-4043-ADBE-D2A274CCC2A9}"/>
                  </a:ext>
                </a:extLst>
              </p:cNvPr>
              <p:cNvSpPr/>
              <p:nvPr/>
            </p:nvSpPr>
            <p:spPr>
              <a:xfrm>
                <a:off x="5101096" y="4821054"/>
                <a:ext cx="408753" cy="579644"/>
              </a:xfrm>
              <a:prstGeom prst="roundRect">
                <a:avLst>
                  <a:gd name="adj" fmla="val 44630"/>
                </a:avLst>
              </a:prstGeom>
              <a:solidFill>
                <a:srgbClr val="88528B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9A00208-3766-434A-B70D-E9A5E9159C96}"/>
              </a:ext>
            </a:extLst>
          </p:cNvPr>
          <p:cNvGrpSpPr/>
          <p:nvPr/>
        </p:nvGrpSpPr>
        <p:grpSpPr>
          <a:xfrm>
            <a:off x="1054470" y="1748178"/>
            <a:ext cx="424063" cy="579644"/>
            <a:chOff x="428297" y="4369120"/>
            <a:chExt cx="424063" cy="579644"/>
          </a:xfrm>
        </p:grpSpPr>
        <p:pic>
          <p:nvPicPr>
            <p:cNvPr id="39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47" b="100000" l="1765" r="100000">
                          <a14:foregroundMark x1="35882" y1="18220" x2="63529" y2="69068"/>
                          <a14:foregroundMark x1="76471" y1="28390" x2="47647" y2="70763"/>
                          <a14:foregroundMark x1="24706" y1="29237" x2="81176" y2="38136"/>
                          <a14:foregroundMark x1="54706" y1="16102" x2="77059" y2="67373"/>
                          <a14:foregroundMark x1="40000" y1="69068" x2="67059" y2="792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635" y="4369120"/>
              <a:ext cx="417725" cy="579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Rounded Rectangle 6">
              <a:extLst>
                <a:ext uri="{FF2B5EF4-FFF2-40B4-BE49-F238E27FC236}">
                  <a16:creationId xmlns:a16="http://schemas.microsoft.com/office/drawing/2014/main" id="{BA12A890-F2D8-414B-AFE8-FE1CF2903A89}"/>
                </a:ext>
              </a:extLst>
            </p:cNvPr>
            <p:cNvSpPr/>
            <p:nvPr/>
          </p:nvSpPr>
          <p:spPr>
            <a:xfrm>
              <a:off x="428297" y="4369120"/>
              <a:ext cx="408753" cy="579644"/>
            </a:xfrm>
            <a:prstGeom prst="roundRect">
              <a:avLst>
                <a:gd name="adj" fmla="val 44630"/>
              </a:avLst>
            </a:prstGeom>
            <a:solidFill>
              <a:schemeClr val="accent1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26982" y="1766602"/>
            <a:ext cx="408754" cy="579644"/>
            <a:chOff x="5101097" y="4872885"/>
            <a:chExt cx="408754" cy="579644"/>
          </a:xfrm>
        </p:grpSpPr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1097" y="4872885"/>
              <a:ext cx="408754" cy="579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5101097" y="4872885"/>
              <a:ext cx="408753" cy="579644"/>
            </a:xfrm>
            <a:prstGeom prst="roundRect">
              <a:avLst>
                <a:gd name="adj" fmla="val 44630"/>
              </a:avLst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9" name="Picture 2">
            <a:extLst>
              <a:ext uri="{FF2B5EF4-FFF2-40B4-BE49-F238E27FC236}">
                <a16:creationId xmlns:a16="http://schemas.microsoft.com/office/drawing/2014/main" id="{5EC78C49-0263-4909-B09A-A040842F7088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 cstate="print">
            <a:duotone>
              <a:prstClr val="black"/>
              <a:srgbClr val="88528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4" t="64452" r="25906" b="9692"/>
          <a:stretch/>
        </p:blipFill>
        <p:spPr bwMode="auto">
          <a:xfrm rot="16200000">
            <a:off x="913456" y="1720983"/>
            <a:ext cx="672522" cy="516053"/>
          </a:xfrm>
          <a:prstGeom prst="flowChartDelay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08041D82-75C9-4C92-BC1C-B0D8CDD3060B}"/>
              </a:ext>
            </a:extLst>
          </p:cNvPr>
          <p:cNvGrpSpPr/>
          <p:nvPr/>
        </p:nvGrpSpPr>
        <p:grpSpPr>
          <a:xfrm>
            <a:off x="1062124" y="1744781"/>
            <a:ext cx="408754" cy="579644"/>
            <a:chOff x="5101097" y="4872885"/>
            <a:chExt cx="408754" cy="579644"/>
          </a:xfrm>
        </p:grpSpPr>
        <p:pic>
          <p:nvPicPr>
            <p:cNvPr id="67" name="Picture 7">
              <a:extLst>
                <a:ext uri="{FF2B5EF4-FFF2-40B4-BE49-F238E27FC236}">
                  <a16:creationId xmlns:a16="http://schemas.microsoft.com/office/drawing/2014/main" id="{777A3864-594D-41C6-9F24-26327C07D5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1097" y="4872885"/>
              <a:ext cx="408754" cy="579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8" name="Rounded Rectangle 6">
              <a:extLst>
                <a:ext uri="{FF2B5EF4-FFF2-40B4-BE49-F238E27FC236}">
                  <a16:creationId xmlns:a16="http://schemas.microsoft.com/office/drawing/2014/main" id="{F27E17F3-AE9A-42D7-804C-01C852431117}"/>
                </a:ext>
              </a:extLst>
            </p:cNvPr>
            <p:cNvSpPr/>
            <p:nvPr/>
          </p:nvSpPr>
          <p:spPr>
            <a:xfrm>
              <a:off x="5101097" y="4872885"/>
              <a:ext cx="408753" cy="579644"/>
            </a:xfrm>
            <a:prstGeom prst="roundRect">
              <a:avLst>
                <a:gd name="adj" fmla="val 44630"/>
              </a:avLst>
            </a:prstGeom>
            <a:solidFill>
              <a:srgbClr val="88528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75797BCB-3F7E-4089-BD77-C604B39527B4}"/>
              </a:ext>
            </a:extLst>
          </p:cNvPr>
          <p:cNvSpPr txBox="1"/>
          <p:nvPr/>
        </p:nvSpPr>
        <p:spPr>
          <a:xfrm>
            <a:off x="6884199" y="526437"/>
            <a:ext cx="4877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Closed Chain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closed chain is similar to a paired exchange, but has 3 or more donor swaps.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212C861-27B9-4C51-98DD-DCCB4EB3953A}"/>
              </a:ext>
            </a:extLst>
          </p:cNvPr>
          <p:cNvSpPr txBox="1"/>
          <p:nvPr/>
        </p:nvSpPr>
        <p:spPr>
          <a:xfrm>
            <a:off x="6849800" y="3234768"/>
            <a:ext cx="4877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this example, donors are exchanged between three incompatible pairs, but there is no limit to the number of pairs that can participate in a chain. 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EB12D4C-2240-4B27-A361-D0EE663CC564}"/>
              </a:ext>
            </a:extLst>
          </p:cNvPr>
          <p:cNvSpPr txBox="1"/>
          <p:nvPr/>
        </p:nvSpPr>
        <p:spPr>
          <a:xfrm>
            <a:off x="6884199" y="5119602"/>
            <a:ext cx="4877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Approximately 40% of KPD transplants are through paired exchanges and closed chains.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BCB111-2088-4E35-8C61-54F27BFBB079}"/>
              </a:ext>
            </a:extLst>
          </p:cNvPr>
          <p:cNvSpPr txBox="1"/>
          <p:nvPr/>
        </p:nvSpPr>
        <p:spPr>
          <a:xfrm>
            <a:off x="6862646" y="2092472"/>
            <a:ext cx="4932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a closed chain, the donor of the last pair donates to the recipient of the first pair.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6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48148E-6 L 0.18151 0.0074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76" y="37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18216 -0.0037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2" y="-18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 -0.00092 C -0.0306 0.01297 -0.03268 0.06737 -0.08984 0.17524 C -0.12773 0.22732 -0.14284 0.25325 -0.17383 0.25047 C -0.20508 0.247 -0.24765 0.21204 -0.27604 0.15695 C -0.31198 0.08334 -0.32578 0.01297 -0.35781 -0.00092 " pathEditMode="relative" rAng="0" ptsTypes="AAAAA">
                                      <p:cBhvr>
                                        <p:cTn id="46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82" y="1256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0.18164 -0.0032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76" y="-16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0.1776 0.0027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19" y="6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-0.00157 0.52453 " pathEditMode="relative" rAng="0" ptsTypes="AA">
                                      <p:cBhvr>
                                        <p:cTn id="73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2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6 0.00278 L 0.17877 0.52361 " pathEditMode="relative" rAng="0" ptsTypes="AA">
                                      <p:cBhvr>
                                        <p:cTn id="7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750"/>
                            </p:stCondLst>
                            <p:childTnLst>
                              <p:par>
                                <p:cTn id="7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164 -0.00324 L 0.18112 0.51967 " pathEditMode="relative" rAng="0" ptsTypes="AA">
                                      <p:cBhvr>
                                        <p:cTn id="7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2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2" grpId="0"/>
      <p:bldP spid="33" grpId="0"/>
      <p:bldP spid="54" grpId="0"/>
      <p:bldP spid="51" grpId="0" animBg="1"/>
      <p:bldP spid="9" grpId="0" animBg="1"/>
      <p:bldP spid="49" grpId="0" animBg="1"/>
      <p:bldP spid="50" grpId="0" animBg="1"/>
      <p:bldP spid="59" grpId="0" animBg="1"/>
      <p:bldP spid="45" grpId="0" animBg="1"/>
      <p:bldP spid="45" grpId="1" animBg="1"/>
      <p:bldP spid="71" grpId="0"/>
      <p:bldP spid="72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80020A94-6C7F-4782-8394-FCBE7CF532A5}"/>
              </a:ext>
            </a:extLst>
          </p:cNvPr>
          <p:cNvSpPr txBox="1"/>
          <p:nvPr/>
        </p:nvSpPr>
        <p:spPr>
          <a:xfrm>
            <a:off x="107108" y="37807"/>
            <a:ext cx="1965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NDAD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ight Arrow 33"/>
          <p:cNvSpPr/>
          <p:nvPr/>
        </p:nvSpPr>
        <p:spPr>
          <a:xfrm rot="4340865">
            <a:off x="2586253" y="3210376"/>
            <a:ext cx="1451774" cy="470421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4060537" flipV="1">
            <a:off x="1198974" y="3272839"/>
            <a:ext cx="1360100" cy="470421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5400000">
            <a:off x="2089665" y="3408558"/>
            <a:ext cx="871168" cy="47042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5400000">
            <a:off x="3493961" y="3414263"/>
            <a:ext cx="892039" cy="47042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173817" y="2812279"/>
            <a:ext cx="69656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x</a:t>
            </a:r>
            <a:endParaRPr lang="en-US" sz="7500" b="1" dirty="0">
              <a:solidFill>
                <a:schemeClr val="accent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99304" y="2848998"/>
            <a:ext cx="69656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dirty="0">
                <a:solidFill>
                  <a:schemeClr val="accent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x</a:t>
            </a:r>
            <a:endParaRPr lang="en-US" sz="7500" b="1" dirty="0">
              <a:solidFill>
                <a:schemeClr val="accent1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05188" y="85751"/>
            <a:ext cx="1965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PAIR 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6AE8DE0-DDFE-4AB6-B52A-D24057079A5F}"/>
              </a:ext>
            </a:extLst>
          </p:cNvPr>
          <p:cNvSpPr txBox="1"/>
          <p:nvPr/>
        </p:nvSpPr>
        <p:spPr>
          <a:xfrm>
            <a:off x="2917308" y="109852"/>
            <a:ext cx="1965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PAIR B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52D6BB5-06F9-4B25-9B8B-B5F5523D4DD0}"/>
              </a:ext>
            </a:extLst>
          </p:cNvPr>
          <p:cNvSpPr/>
          <p:nvPr/>
        </p:nvSpPr>
        <p:spPr>
          <a:xfrm>
            <a:off x="434154" y="95379"/>
            <a:ext cx="5771251" cy="375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2656F47-C7CB-475C-9E7D-D72E5C0D0E4F}"/>
              </a:ext>
            </a:extLst>
          </p:cNvPr>
          <p:cNvSpPr/>
          <p:nvPr/>
        </p:nvSpPr>
        <p:spPr>
          <a:xfrm>
            <a:off x="478467" y="5818943"/>
            <a:ext cx="11350172" cy="907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08100" y="2480345"/>
            <a:ext cx="3399507" cy="1720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5">
            <a:extLst>
              <a:ext uri="{FF2B5EF4-FFF2-40B4-BE49-F238E27FC236}">
                <a16:creationId xmlns:a16="http://schemas.microsoft.com/office/drawing/2014/main" id="{3F78F0E6-0B53-44A1-BF59-EBD36FAF29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926094" y="4150018"/>
            <a:ext cx="1272708" cy="20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609" y="4144578"/>
            <a:ext cx="1281190" cy="20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152D68A-324F-4460-A3E3-BB9858465BAB}"/>
              </a:ext>
            </a:extLst>
          </p:cNvPr>
          <p:cNvGrpSpPr/>
          <p:nvPr/>
        </p:nvGrpSpPr>
        <p:grpSpPr>
          <a:xfrm>
            <a:off x="3334800" y="509621"/>
            <a:ext cx="1281190" cy="2631855"/>
            <a:chOff x="2688732" y="470415"/>
            <a:chExt cx="1281190" cy="2631855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732" y="470415"/>
              <a:ext cx="1281190" cy="2086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745842" y="2517495"/>
              <a:ext cx="11813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Living Donor B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46172" y="6259070"/>
            <a:ext cx="1899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Transplant Candidate 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62157" y="6259071"/>
            <a:ext cx="1899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Transplant Candidate 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6B2044F-1FCE-4A2F-A442-C12AC4943C47}"/>
              </a:ext>
            </a:extLst>
          </p:cNvPr>
          <p:cNvGrpSpPr/>
          <p:nvPr/>
        </p:nvGrpSpPr>
        <p:grpSpPr>
          <a:xfrm>
            <a:off x="1891120" y="515353"/>
            <a:ext cx="1274174" cy="2681147"/>
            <a:chOff x="478467" y="415915"/>
            <a:chExt cx="1274174" cy="268114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40042C1-CEE7-4D99-8661-13F1FE505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8467" y="415915"/>
              <a:ext cx="1274174" cy="2085013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557339" y="2512287"/>
              <a:ext cx="11813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Living Donor A</a:t>
              </a:r>
            </a:p>
          </p:txBody>
        </p:sp>
      </p:grpSp>
      <p:sp>
        <p:nvSpPr>
          <p:cNvPr id="49" name="Right Arrow 3">
            <a:extLst>
              <a:ext uri="{FF2B5EF4-FFF2-40B4-BE49-F238E27FC236}">
                <a16:creationId xmlns:a16="http://schemas.microsoft.com/office/drawing/2014/main" id="{C0CDC35F-20AC-401B-9B00-2A761818392C}"/>
              </a:ext>
            </a:extLst>
          </p:cNvPr>
          <p:cNvSpPr/>
          <p:nvPr/>
        </p:nvSpPr>
        <p:spPr>
          <a:xfrm rot="5400000">
            <a:off x="2057121" y="3412979"/>
            <a:ext cx="871168" cy="47042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3">
            <a:extLst>
              <a:ext uri="{FF2B5EF4-FFF2-40B4-BE49-F238E27FC236}">
                <a16:creationId xmlns:a16="http://schemas.microsoft.com/office/drawing/2014/main" id="{5DC14A36-ADCF-4D4B-8A2A-E123C97FDA10}"/>
              </a:ext>
            </a:extLst>
          </p:cNvPr>
          <p:cNvSpPr/>
          <p:nvPr/>
        </p:nvSpPr>
        <p:spPr>
          <a:xfrm rot="5400000">
            <a:off x="3504396" y="3392515"/>
            <a:ext cx="871168" cy="47042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0751D8-F95D-4CE3-81B3-3FDBDA5253E1}"/>
              </a:ext>
            </a:extLst>
          </p:cNvPr>
          <p:cNvGrpSpPr/>
          <p:nvPr/>
        </p:nvGrpSpPr>
        <p:grpSpPr>
          <a:xfrm>
            <a:off x="4530187" y="4152544"/>
            <a:ext cx="1899521" cy="2691300"/>
            <a:chOff x="4530187" y="4152544"/>
            <a:chExt cx="1899521" cy="2691300"/>
          </a:xfrm>
        </p:grpSpPr>
        <p:pic>
          <p:nvPicPr>
            <p:cNvPr id="56" name="Picture 2">
              <a:extLst>
                <a:ext uri="{FF2B5EF4-FFF2-40B4-BE49-F238E27FC236}">
                  <a16:creationId xmlns:a16="http://schemas.microsoft.com/office/drawing/2014/main" id="{D9A22121-8B53-443F-B1C3-2679341DEE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88528B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7607" y="4152544"/>
              <a:ext cx="1281190" cy="2086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E5B5423-6B70-4D12-9B5E-981F2E1D2B9E}"/>
                </a:ext>
              </a:extLst>
            </p:cNvPr>
            <p:cNvSpPr txBox="1"/>
            <p:nvPr/>
          </p:nvSpPr>
          <p:spPr>
            <a:xfrm>
              <a:off x="4530187" y="6259069"/>
              <a:ext cx="18995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88528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Waitlist </a:t>
              </a:r>
            </a:p>
            <a:p>
              <a:pPr algn="ctr"/>
              <a:r>
                <a:rPr lang="en-US" sz="1600" dirty="0">
                  <a:solidFill>
                    <a:srgbClr val="88528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Recipient</a:t>
              </a:r>
            </a:p>
          </p:txBody>
        </p:sp>
      </p:grpSp>
      <p:sp>
        <p:nvSpPr>
          <p:cNvPr id="59" name="Right Arrow 3">
            <a:extLst>
              <a:ext uri="{FF2B5EF4-FFF2-40B4-BE49-F238E27FC236}">
                <a16:creationId xmlns:a16="http://schemas.microsoft.com/office/drawing/2014/main" id="{EB7262D7-870A-4D18-BADE-AC4B940F573D}"/>
              </a:ext>
            </a:extLst>
          </p:cNvPr>
          <p:cNvSpPr/>
          <p:nvPr/>
        </p:nvSpPr>
        <p:spPr>
          <a:xfrm rot="5400000">
            <a:off x="4973783" y="3361844"/>
            <a:ext cx="871168" cy="47042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A2833A-B2B6-4672-B96A-07C91EB755F3}"/>
              </a:ext>
            </a:extLst>
          </p:cNvPr>
          <p:cNvGrpSpPr/>
          <p:nvPr/>
        </p:nvGrpSpPr>
        <p:grpSpPr>
          <a:xfrm>
            <a:off x="442345" y="522225"/>
            <a:ext cx="1281190" cy="2385634"/>
            <a:chOff x="4888881" y="450674"/>
            <a:chExt cx="1281190" cy="238563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AFFEC22-E1CF-4F01-8FC1-6FA2C8D6D83C}"/>
                </a:ext>
              </a:extLst>
            </p:cNvPr>
            <p:cNvGrpSpPr/>
            <p:nvPr/>
          </p:nvGrpSpPr>
          <p:grpSpPr>
            <a:xfrm>
              <a:off x="4888881" y="450674"/>
              <a:ext cx="1281190" cy="2385634"/>
              <a:chOff x="5060972" y="493412"/>
              <a:chExt cx="1281190" cy="2385634"/>
            </a:xfrm>
          </p:grpSpPr>
          <p:pic>
            <p:nvPicPr>
              <p:cNvPr id="55" name="Picture 2">
                <a:extLst>
                  <a:ext uri="{FF2B5EF4-FFF2-40B4-BE49-F238E27FC236}">
                    <a16:creationId xmlns:a16="http://schemas.microsoft.com/office/drawing/2014/main" id="{0675AB09-18AA-4D2C-B9F7-610C50B2CF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rgbClr val="88528B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60972" y="493412"/>
                <a:ext cx="1281190" cy="2086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342046E-1988-4DB6-B864-BFD285527A53}"/>
                  </a:ext>
                </a:extLst>
              </p:cNvPr>
              <p:cNvSpPr txBox="1"/>
              <p:nvPr/>
            </p:nvSpPr>
            <p:spPr>
              <a:xfrm>
                <a:off x="5118082" y="2540492"/>
                <a:ext cx="11813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>
                    <a:solidFill>
                      <a:srgbClr val="88528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NDAD</a:t>
                </a:r>
                <a:endParaRPr lang="en-US" sz="1600" dirty="0">
                  <a:solidFill>
                    <a:srgbClr val="88528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DF93B06-8912-4F53-9B56-EEE8CCFD8DDD}"/>
                </a:ext>
              </a:extLst>
            </p:cNvPr>
            <p:cNvGrpSpPr/>
            <p:nvPr/>
          </p:nvGrpSpPr>
          <p:grpSpPr>
            <a:xfrm>
              <a:off x="5433813" y="1757900"/>
              <a:ext cx="408754" cy="579644"/>
              <a:chOff x="5101095" y="4821054"/>
              <a:chExt cx="408754" cy="579644"/>
            </a:xfrm>
          </p:grpSpPr>
          <p:pic>
            <p:nvPicPr>
              <p:cNvPr id="61" name="Picture 7">
                <a:extLst>
                  <a:ext uri="{FF2B5EF4-FFF2-40B4-BE49-F238E27FC236}">
                    <a16:creationId xmlns:a16="http://schemas.microsoft.com/office/drawing/2014/main" id="{81CB90BD-A660-461F-832F-7F45B2D48D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1095" y="4821054"/>
                <a:ext cx="408754" cy="5796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2" name="Rounded Rectangle 6">
                <a:extLst>
                  <a:ext uri="{FF2B5EF4-FFF2-40B4-BE49-F238E27FC236}">
                    <a16:creationId xmlns:a16="http://schemas.microsoft.com/office/drawing/2014/main" id="{27EC6F0F-9D16-4043-ADBE-D2A274CCC2A9}"/>
                  </a:ext>
                </a:extLst>
              </p:cNvPr>
              <p:cNvSpPr/>
              <p:nvPr/>
            </p:nvSpPr>
            <p:spPr>
              <a:xfrm>
                <a:off x="5101096" y="4821054"/>
                <a:ext cx="408753" cy="579644"/>
              </a:xfrm>
              <a:prstGeom prst="roundRect">
                <a:avLst>
                  <a:gd name="adj" fmla="val 44630"/>
                </a:avLst>
              </a:prstGeom>
              <a:solidFill>
                <a:srgbClr val="88528B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9A00208-3766-434A-B70D-E9A5E9159C96}"/>
              </a:ext>
            </a:extLst>
          </p:cNvPr>
          <p:cNvGrpSpPr/>
          <p:nvPr/>
        </p:nvGrpSpPr>
        <p:grpSpPr>
          <a:xfrm>
            <a:off x="2454969" y="1856926"/>
            <a:ext cx="424063" cy="579644"/>
            <a:chOff x="428297" y="4369120"/>
            <a:chExt cx="424063" cy="579644"/>
          </a:xfrm>
        </p:grpSpPr>
        <p:pic>
          <p:nvPicPr>
            <p:cNvPr id="39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47" b="100000" l="1765" r="100000">
                          <a14:foregroundMark x1="35882" y1="18220" x2="63529" y2="69068"/>
                          <a14:foregroundMark x1="76471" y1="28390" x2="47647" y2="70763"/>
                          <a14:foregroundMark x1="24706" y1="29237" x2="81176" y2="38136"/>
                          <a14:foregroundMark x1="54706" y1="16102" x2="77059" y2="67373"/>
                          <a14:foregroundMark x1="40000" y1="69068" x2="67059" y2="792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635" y="4369120"/>
              <a:ext cx="417725" cy="579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Rounded Rectangle 6">
              <a:extLst>
                <a:ext uri="{FF2B5EF4-FFF2-40B4-BE49-F238E27FC236}">
                  <a16:creationId xmlns:a16="http://schemas.microsoft.com/office/drawing/2014/main" id="{BA12A890-F2D8-414B-AFE8-FE1CF2903A89}"/>
                </a:ext>
              </a:extLst>
            </p:cNvPr>
            <p:cNvSpPr/>
            <p:nvPr/>
          </p:nvSpPr>
          <p:spPr>
            <a:xfrm>
              <a:off x="428297" y="4369120"/>
              <a:ext cx="408753" cy="579644"/>
            </a:xfrm>
            <a:prstGeom prst="roundRect">
              <a:avLst>
                <a:gd name="adj" fmla="val 44630"/>
              </a:avLst>
            </a:prstGeom>
            <a:solidFill>
              <a:schemeClr val="accent1">
                <a:lumMod val="40000"/>
                <a:lumOff val="6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939980" y="1824045"/>
            <a:ext cx="408754" cy="579644"/>
            <a:chOff x="5101097" y="4872885"/>
            <a:chExt cx="408754" cy="579644"/>
          </a:xfrm>
        </p:grpSpPr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1097" y="4872885"/>
              <a:ext cx="408754" cy="579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5101097" y="4872885"/>
              <a:ext cx="408753" cy="579644"/>
            </a:xfrm>
            <a:prstGeom prst="roundRect">
              <a:avLst>
                <a:gd name="adj" fmla="val 44630"/>
              </a:avLst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9" name="Picture 2">
            <a:extLst>
              <a:ext uri="{FF2B5EF4-FFF2-40B4-BE49-F238E27FC236}">
                <a16:creationId xmlns:a16="http://schemas.microsoft.com/office/drawing/2014/main" id="{5EC78C49-0263-4909-B09A-A040842F7088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 cstate="print">
            <a:duotone>
              <a:prstClr val="black"/>
              <a:srgbClr val="88528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4" t="64452" r="25906" b="9692"/>
          <a:stretch/>
        </p:blipFill>
        <p:spPr bwMode="auto">
          <a:xfrm rot="16200000">
            <a:off x="2313955" y="1829731"/>
            <a:ext cx="672522" cy="516053"/>
          </a:xfrm>
          <a:prstGeom prst="flowChartDelay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08041D82-75C9-4C92-BC1C-B0D8CDD3060B}"/>
              </a:ext>
            </a:extLst>
          </p:cNvPr>
          <p:cNvGrpSpPr/>
          <p:nvPr/>
        </p:nvGrpSpPr>
        <p:grpSpPr>
          <a:xfrm>
            <a:off x="2440395" y="1818514"/>
            <a:ext cx="408754" cy="579644"/>
            <a:chOff x="5101097" y="4872885"/>
            <a:chExt cx="408754" cy="579644"/>
          </a:xfrm>
        </p:grpSpPr>
        <p:pic>
          <p:nvPicPr>
            <p:cNvPr id="67" name="Picture 7">
              <a:extLst>
                <a:ext uri="{FF2B5EF4-FFF2-40B4-BE49-F238E27FC236}">
                  <a16:creationId xmlns:a16="http://schemas.microsoft.com/office/drawing/2014/main" id="{777A3864-594D-41C6-9F24-26327C07D5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1097" y="4872885"/>
              <a:ext cx="408754" cy="579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8" name="Rounded Rectangle 6">
              <a:extLst>
                <a:ext uri="{FF2B5EF4-FFF2-40B4-BE49-F238E27FC236}">
                  <a16:creationId xmlns:a16="http://schemas.microsoft.com/office/drawing/2014/main" id="{F27E17F3-AE9A-42D7-804C-01C852431117}"/>
                </a:ext>
              </a:extLst>
            </p:cNvPr>
            <p:cNvSpPr/>
            <p:nvPr/>
          </p:nvSpPr>
          <p:spPr>
            <a:xfrm>
              <a:off x="5101097" y="4872885"/>
              <a:ext cx="408753" cy="579644"/>
            </a:xfrm>
            <a:prstGeom prst="roundRect">
              <a:avLst>
                <a:gd name="adj" fmla="val 44630"/>
              </a:avLst>
            </a:prstGeom>
            <a:solidFill>
              <a:srgbClr val="88528B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CF51A3B9-D4D3-4EB4-B1CF-473CEC470449}"/>
              </a:ext>
            </a:extLst>
          </p:cNvPr>
          <p:cNvSpPr txBox="1"/>
          <p:nvPr/>
        </p:nvSpPr>
        <p:spPr>
          <a:xfrm>
            <a:off x="6657055" y="580049"/>
            <a:ext cx="5172088" cy="31239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Domino Chain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Domino chains (or domino exchanges) are possible when an altruistic donor volunteers to donate a kidney to a stranger. These donors, called non-directed anonymous donors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NDADs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), can initiate a chain of transplants that help multiple patients get transplanted and facilitate better donor-recipient matches. 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0C7FE29-29E3-4186-94C5-D11D6D58FDA0}"/>
              </a:ext>
            </a:extLst>
          </p:cNvPr>
          <p:cNvSpPr txBox="1"/>
          <p:nvPr/>
        </p:nvSpPr>
        <p:spPr>
          <a:xfrm>
            <a:off x="6673730" y="4895613"/>
            <a:ext cx="5257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exchange is complete when the donor of the last registered pair donates to a transplant candidate on a provincial transplant waitlist.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D401DF-F667-45BF-94C0-983D2B903E51}"/>
              </a:ext>
            </a:extLst>
          </p:cNvPr>
          <p:cNvSpPr txBox="1"/>
          <p:nvPr/>
        </p:nvSpPr>
        <p:spPr>
          <a:xfrm>
            <a:off x="6692633" y="3552098"/>
            <a:ext cx="51360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NDAD donates to the transplant candidate of a registered pair, with the donor from that pair making a donation to another recipient, and so 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98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11875 -0.004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-9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0.12188 -0.0002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-2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11394 -0.0027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0" y="-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96296E-6 L 0.12109 -0.0048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64" y="-18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 L 0.11771 -0.0011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59259E-6 L -0.00026 0.53009 " pathEditMode="relative" rAng="0" ptsTypes="AA">
                                      <p:cBhvr>
                                        <p:cTn id="59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750"/>
                            </p:stCondLst>
                            <p:childTnLst>
                              <p:par>
                                <p:cTn id="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09 -0.00486 L 0.11732 0.5257 " pathEditMode="relative" rAng="0" ptsTypes="AA">
                                      <p:cBhvr>
                                        <p:cTn id="6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2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394 -0.00278 L 0.11706 0.53056 " pathEditMode="relative" rAng="0" ptsTypes="AA">
                                      <p:cBhvr>
                                        <p:cTn id="7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2" grpId="0"/>
      <p:bldP spid="33" grpId="0"/>
      <p:bldP spid="51" grpId="0" animBg="1"/>
      <p:bldP spid="9" grpId="0" animBg="1"/>
      <p:bldP spid="49" grpId="0" animBg="1"/>
      <p:bldP spid="50" grpId="0" animBg="1"/>
      <p:bldP spid="59" grpId="0" animBg="1"/>
      <p:bldP spid="6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Canadian Blood Services">
      <a:dk1>
        <a:srgbClr val="4D4D4D"/>
      </a:dk1>
      <a:lt1>
        <a:srgbClr val="FFFFFF"/>
      </a:lt1>
      <a:dk2>
        <a:srgbClr val="8C8C8C"/>
      </a:dk2>
      <a:lt2>
        <a:srgbClr val="BEBEBE"/>
      </a:lt2>
      <a:accent1>
        <a:srgbClr val="ED1C24"/>
      </a:accent1>
      <a:accent2>
        <a:srgbClr val="C4161C"/>
      </a:accent2>
      <a:accent3>
        <a:srgbClr val="A70E13"/>
      </a:accent3>
      <a:accent4>
        <a:srgbClr val="54C3BB"/>
      </a:accent4>
      <a:accent5>
        <a:srgbClr val="549B96"/>
      </a:accent5>
      <a:accent6>
        <a:srgbClr val="F2F2F2"/>
      </a:accent6>
      <a:hlink>
        <a:srgbClr val="88528B"/>
      </a:hlink>
      <a:folHlink>
        <a:srgbClr val="55325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Template16x9-Final02 [Read-Only]" id="{3BBB404D-0AFA-4689-A69F-AE98244F167D}" vid="{2748660A-C7C7-400E-B021-64DB0A3FE9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9FCBB8368A6F43ACB0C5698CD2274C" ma:contentTypeVersion="15" ma:contentTypeDescription="Create a new document." ma:contentTypeScope="" ma:versionID="e1a7f85309afcc678eb6e047c15e67b6">
  <xsd:schema xmlns:xsd="http://www.w3.org/2001/XMLSchema" xmlns:xs="http://www.w3.org/2001/XMLSchema" xmlns:p="http://schemas.microsoft.com/office/2006/metadata/properties" xmlns:ns1="http://schemas.microsoft.com/sharepoint/v3" xmlns:ns3="7e64db67-e51f-47dc-971f-04555ea3e9e1" xmlns:ns4="384bdd55-70cc-4cab-a1b0-ed0a931ace75" targetNamespace="http://schemas.microsoft.com/office/2006/metadata/properties" ma:root="true" ma:fieldsID="30e52b565bdb225df8e1d901b557946c" ns1:_="" ns3:_="" ns4:_="">
    <xsd:import namespace="http://schemas.microsoft.com/sharepoint/v3"/>
    <xsd:import namespace="7e64db67-e51f-47dc-971f-04555ea3e9e1"/>
    <xsd:import namespace="384bdd55-70cc-4cab-a1b0-ed0a931ace7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3:MediaServiceAutoTags" minOccurs="0"/>
                <xsd:element ref="ns3:MediaServiceDateTaken" minOccurs="0"/>
                <xsd:element ref="ns1:_ip_UnifiedCompliancePolicyProperties" minOccurs="0"/>
                <xsd:element ref="ns1:_ip_UnifiedCompliancePolicyUIAction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64db67-e51f-47dc-971f-04555ea3e9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4bdd55-70cc-4cab-a1b0-ed0a931ace7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69DD65-061A-4782-AFD1-4984385B2F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8AF992-F88E-415A-B8FE-86DE3AA2C101}">
  <ds:schemaRefs>
    <ds:schemaRef ds:uri="http://purl.org/dc/elements/1.1/"/>
    <ds:schemaRef ds:uri="http://schemas.microsoft.com/office/2006/metadata/properties"/>
    <ds:schemaRef ds:uri="7e64db67-e51f-47dc-971f-04555ea3e9e1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84bdd55-70cc-4cab-a1b0-ed0a931ace7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5665081-D32D-42C2-B9B0-8D3F60739A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e64db67-e51f-47dc-971f-04555ea3e9e1"/>
    <ds:schemaRef ds:uri="384bdd55-70cc-4cab-a1b0-ed0a931ace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13067</TotalTime>
  <Words>502</Words>
  <Application>Microsoft Office PowerPoint</Application>
  <PresentationFormat>Widescreen</PresentationFormat>
  <Paragraphs>67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Alright Sans Bold</vt:lpstr>
      <vt:lpstr>Arial</vt:lpstr>
      <vt:lpstr>Calibri</vt:lpstr>
      <vt:lpstr>Helvetica Neue Medium</vt:lpstr>
      <vt:lpstr>Wingdings</vt:lpstr>
      <vt:lpstr>Office Theme</vt:lpstr>
      <vt:lpstr>Animated Explanation of Living Donation Options:  Direct Donation, Paired Exchange, Closed Chains, Domino Chains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title here</dc:title>
  <dc:creator>Brian Beehler</dc:creator>
  <cp:lastModifiedBy>Kathy Yetzer</cp:lastModifiedBy>
  <cp:revision>152</cp:revision>
  <dcterms:created xsi:type="dcterms:W3CDTF">2018-11-22T13:46:05Z</dcterms:created>
  <dcterms:modified xsi:type="dcterms:W3CDTF">2020-08-26T17:34:26Z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0x010100DF9FCBB8368A6F43ACB0C5698CD2274C</vt:lpwstr>
  </property>
</Properties>
</file>