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3" r:id="rId5"/>
    <p:sldMasterId id="2147483761" r:id="rId6"/>
    <p:sldMasterId id="2147483737" r:id="rId7"/>
    <p:sldMasterId id="2147483797" r:id="rId8"/>
  </p:sldMasterIdLst>
  <p:notesMasterIdLst>
    <p:notesMasterId r:id="rId37"/>
  </p:notesMasterIdLst>
  <p:handoutMasterIdLst>
    <p:handoutMasterId r:id="rId38"/>
  </p:handoutMasterIdLst>
  <p:sldIdLst>
    <p:sldId id="256" r:id="rId9"/>
    <p:sldId id="311" r:id="rId10"/>
    <p:sldId id="649" r:id="rId11"/>
    <p:sldId id="642" r:id="rId12"/>
    <p:sldId id="656" r:id="rId13"/>
    <p:sldId id="606" r:id="rId14"/>
    <p:sldId id="639" r:id="rId15"/>
    <p:sldId id="584" r:id="rId16"/>
    <p:sldId id="653" r:id="rId17"/>
    <p:sldId id="654" r:id="rId18"/>
    <p:sldId id="610" r:id="rId19"/>
    <p:sldId id="619" r:id="rId20"/>
    <p:sldId id="615" r:id="rId21"/>
    <p:sldId id="631" r:id="rId22"/>
    <p:sldId id="602" r:id="rId23"/>
    <p:sldId id="655" r:id="rId24"/>
    <p:sldId id="323" r:id="rId25"/>
    <p:sldId id="657" r:id="rId26"/>
    <p:sldId id="652" r:id="rId27"/>
    <p:sldId id="617" r:id="rId28"/>
    <p:sldId id="594" r:id="rId29"/>
    <p:sldId id="262" r:id="rId30"/>
    <p:sldId id="578" r:id="rId31"/>
    <p:sldId id="647" r:id="rId32"/>
    <p:sldId id="325" r:id="rId33"/>
    <p:sldId id="265" r:id="rId34"/>
    <p:sldId id="565" r:id="rId35"/>
    <p:sldId id="564" r:id="rId36"/>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A6F200-ED11-A429-596B-15EBC0BCCE65}" name="Abby Wolfe" initials="AW" userId="S::abby.wolfe@blood.ca::4bd8c99e-4269-4737-a7cb-b8469a7bc8fd" providerId="AD"/>
  <p188:author id="{BEDEE00C-DD3A-E8CB-D73F-7A1133D917DD}" name="Chantal Couture" initials="CC" userId="S::chantal.couture@blood.ca::4e2f9947-7e80-49a9-a133-b0d677940a4e" providerId="AD"/>
  <p188:author id="{32743945-3B3C-5AEC-97A7-540E855DD8C1}" name="Amanda Nowry" initials="AN" userId="S::amanda.nowry@blood.ca::328760f5-f4aa-4caf-bc28-192646c5848f" providerId="AD"/>
  <p188:author id="{4BAD1D54-C365-C9CC-CFBD-DD2843A8DAC4}" name="Tricia Abe" initials="TA" userId="S::tricia.abe@blood.ca::54ab208a-2579-46a2-bbb1-09dd3af9c75d" providerId="AD"/>
  <p188:author id="{9CA8C16A-0819-4728-A8BF-7B8EF504827D}" name="Shuoyan Ning" initials="SN" userId="S::shuoyan.ning@blood.ca::9214369e-58a0-4792-a46f-d721ec4ea43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Shuoyan Ning" initials="SN" lastIdx="2" clrIdx="6">
    <p:extLst>
      <p:ext uri="{19B8F6BF-5375-455C-9EA6-DF929625EA0E}">
        <p15:presenceInfo xmlns:p15="http://schemas.microsoft.com/office/powerpoint/2012/main" userId="S::shuoyan.ning@blood.ca::9214369e-58a0-4792-a46f-d721ec4ea434" providerId="AD"/>
      </p:ext>
    </p:extLst>
  </p:cmAuthor>
  <p:cmAuthor id="1" name="Chantal Couture" initials="CC" lastIdx="79" clrIdx="0">
    <p:extLst>
      <p:ext uri="{19B8F6BF-5375-455C-9EA6-DF929625EA0E}">
        <p15:presenceInfo xmlns:p15="http://schemas.microsoft.com/office/powerpoint/2012/main" userId="S::Chantal.Couture@blood.ca::4e2f9947-7e80-49a9-a133-b0d677940a4e" providerId="AD"/>
      </p:ext>
    </p:extLst>
  </p:cmAuthor>
  <p:cmAuthor id="2" name="Amanda Nowry" initials="AN" lastIdx="22" clrIdx="1">
    <p:extLst>
      <p:ext uri="{19B8F6BF-5375-455C-9EA6-DF929625EA0E}">
        <p15:presenceInfo xmlns:p15="http://schemas.microsoft.com/office/powerpoint/2012/main" userId="S::Amanda.Nowry@blood.ca::328760f5-f4aa-4caf-bc28-192646c5848f" providerId="AD"/>
      </p:ext>
    </p:extLst>
  </p:cmAuthor>
  <p:cmAuthor id="3" name="Waseem Anani" initials="WA" lastIdx="2" clrIdx="2">
    <p:extLst>
      <p:ext uri="{19B8F6BF-5375-455C-9EA6-DF929625EA0E}">
        <p15:presenceInfo xmlns:p15="http://schemas.microsoft.com/office/powerpoint/2012/main" userId="S::waseem.anani@blood.ca::d735bd4c-96e2-44a3-a859-92395dbc2ccc" providerId="AD"/>
      </p:ext>
    </p:extLst>
  </p:cmAuthor>
  <p:cmAuthor id="4" name="Patrizia Ruoso" initials="PR" lastIdx="18" clrIdx="3">
    <p:extLst>
      <p:ext uri="{19B8F6BF-5375-455C-9EA6-DF929625EA0E}">
        <p15:presenceInfo xmlns:p15="http://schemas.microsoft.com/office/powerpoint/2012/main" userId="S::Patrizia.Ruoso@blood.ca::994cc2a7-e06c-4d30-93c7-8b9f7f8c3b65" providerId="AD"/>
      </p:ext>
    </p:extLst>
  </p:cmAuthor>
  <p:cmAuthor id="5" name="Andrea Colbourne" initials="AC" lastIdx="5" clrIdx="4">
    <p:extLst>
      <p:ext uri="{19B8F6BF-5375-455C-9EA6-DF929625EA0E}">
        <p15:presenceInfo xmlns:p15="http://schemas.microsoft.com/office/powerpoint/2012/main" userId="S::Andrea.Colbourne@blood.ca::60ba7371-403f-49a0-a49d-6e3f624e6927" providerId="AD"/>
      </p:ext>
    </p:extLst>
  </p:cmAuthor>
  <p:cmAuthor id="6" name="Tricia Abe" initials="TA" lastIdx="37" clrIdx="5">
    <p:extLst>
      <p:ext uri="{19B8F6BF-5375-455C-9EA6-DF929625EA0E}">
        <p15:presenceInfo xmlns:p15="http://schemas.microsoft.com/office/powerpoint/2012/main" userId="S::tricia.abe@blood.ca::54ab208a-2579-46a2-bbb1-09dd3af9c7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D3338"/>
    <a:srgbClr val="85DFFF"/>
    <a:srgbClr val="CEEAB0"/>
    <a:srgbClr val="ED1C24"/>
    <a:srgbClr val="E6E6E6"/>
    <a:srgbClr val="4D9E99"/>
    <a:srgbClr val="88528B"/>
    <a:srgbClr val="E5A812"/>
    <a:srgbClr val="54C3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DAB847-A996-1B34-23E2-BF161CC1BEA4}" v="2" dt="2023-04-25T15:24:10.157"/>
    <p1510:client id="{23BEDBEB-1A6E-EC9E-B000-836F4D697312}" v="113" dt="2023-04-21T18:36:30.483"/>
    <p1510:client id="{47590B5C-0934-A513-7381-3B1E08290267}" v="7" dt="2023-04-24T13:45:24.169"/>
    <p1510:client id="{5C02D6F1-749B-7F67-88A1-2297B1532759}" v="198" dt="2023-04-05T13:44:08.859"/>
    <p1510:client id="{603B4834-EDED-597C-2CA0-5EA4E0C3D2BE}" v="26" dt="2023-04-24T17:48:35.777"/>
    <p1510:client id="{661EB5EC-20DF-DCA5-EAAE-BB28A9A9C8ED}" v="3" dt="2023-04-26T11:54:56.653"/>
    <p1510:client id="{83BC1308-598B-9BC3-BAD8-88886D5DB3C6}" v="2" dt="2023-04-05T13:50:06.571"/>
    <p1510:client id="{DA67A032-DE4D-2DF0-FF71-B6297C800632}" v="15" dt="2023-04-24T13:00:20.897"/>
    <p1510:client id="{E20006DD-DE34-72E9-463B-1E8BDFFFD224}" v="8" dt="2023-04-06T13:53:02.177"/>
    <p1510:client id="{F1460D50-1EC4-CEF8-E7E5-43216283563E}" v="8" dt="2023-04-05T17:49:50.8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307" autoAdjust="0"/>
  </p:normalViewPr>
  <p:slideViewPr>
    <p:cSldViewPr snapToGrid="0">
      <p:cViewPr varScale="1">
        <p:scale>
          <a:sx n="70" d="100"/>
          <a:sy n="70" d="100"/>
        </p:scale>
        <p:origin x="498" y="7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handoutMaster" Target="handoutMasters/handoutMaster1.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B7EC99-B55D-4665-8F00-FB55CF318D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70662609-3863-4A8A-914B-CC02289F74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3A6354-54B3-4670-89C1-320F7A56B3EF}" type="datetimeFigureOut">
              <a:rPr lang="en-CA" smtClean="0"/>
              <a:t>2023-04-26</a:t>
            </a:fld>
            <a:endParaRPr lang="en-CA"/>
          </a:p>
        </p:txBody>
      </p:sp>
      <p:sp>
        <p:nvSpPr>
          <p:cNvPr id="4" name="Footer Placeholder 3">
            <a:extLst>
              <a:ext uri="{FF2B5EF4-FFF2-40B4-BE49-F238E27FC236}">
                <a16:creationId xmlns:a16="http://schemas.microsoft.com/office/drawing/2014/main" id="{BDDC6D5B-BBAD-429F-ABBF-DF5419B81E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F59F72D0-FA33-4E00-A45E-51E5A2D657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9DCD17-FB70-4447-A747-9ADE3B867C3E}" type="slidenum">
              <a:rPr lang="en-CA" smtClean="0"/>
              <a:t>‹#›</a:t>
            </a:fld>
            <a:endParaRPr lang="en-CA"/>
          </a:p>
        </p:txBody>
      </p:sp>
    </p:spTree>
    <p:extLst>
      <p:ext uri="{BB962C8B-B14F-4D97-AF65-F5344CB8AC3E}">
        <p14:creationId xmlns:p14="http://schemas.microsoft.com/office/powerpoint/2010/main" val="1072989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BC6736-BBE7-42BD-8FC3-A09AD53371F1}" type="datetimeFigureOut">
              <a:rPr lang="en-CA" smtClean="0"/>
              <a:t>2023-04-26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95374F-67B4-4964-B74C-2D30B3D88A80}" type="slidenum">
              <a:rPr lang="en-CA" smtClean="0"/>
              <a:t>‹#›</a:t>
            </a:fld>
            <a:endParaRPr lang="en-CA"/>
          </a:p>
        </p:txBody>
      </p:sp>
    </p:spTree>
    <p:extLst>
      <p:ext uri="{BB962C8B-B14F-4D97-AF65-F5344CB8AC3E}">
        <p14:creationId xmlns:p14="http://schemas.microsoft.com/office/powerpoint/2010/main" val="1325909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sz="1800" dirty="0">
                <a:effectLst/>
                <a:latin typeface="Segoe UI"/>
                <a:ea typeface="Calibri" panose="020F0502020204030204" pitchFamily="34" charset="0"/>
                <a:cs typeface="Segoe UI"/>
              </a:rPr>
              <a:t>Thank you</a:t>
            </a:r>
            <a:r>
              <a:rPr lang="en-CA" sz="1800" dirty="0">
                <a:latin typeface="Segoe UI"/>
                <a:ea typeface="Calibri" panose="020F0502020204030204" pitchFamily="34" charset="0"/>
                <a:cs typeface="Segoe UI"/>
              </a:rPr>
              <a:t> for</a:t>
            </a:r>
            <a:r>
              <a:rPr lang="en-CA" sz="1800" dirty="0">
                <a:effectLst/>
                <a:latin typeface="Segoe UI"/>
                <a:ea typeface="Calibri" panose="020F0502020204030204" pitchFamily="34" charset="0"/>
                <a:cs typeface="Segoe UI"/>
              </a:rPr>
              <a:t> joining Canadian Blood Services to learn more about our new </a:t>
            </a:r>
            <a:r>
              <a:rPr lang="en-CA" sz="1800" dirty="0">
                <a:latin typeface="Segoe UI"/>
                <a:ea typeface="Calibri" panose="020F0502020204030204" pitchFamily="34" charset="0"/>
                <a:cs typeface="Segoe UI"/>
              </a:rPr>
              <a:t>pathogen-reduced</a:t>
            </a:r>
            <a:r>
              <a:rPr lang="en-CA" sz="1800" dirty="0">
                <a:effectLst/>
                <a:latin typeface="Segoe UI"/>
                <a:ea typeface="Calibri" panose="020F0502020204030204" pitchFamily="34" charset="0"/>
                <a:cs typeface="Segoe UI"/>
              </a:rPr>
              <a:t> </a:t>
            </a:r>
            <a:r>
              <a:rPr lang="en-CA" sz="1800" dirty="0">
                <a:latin typeface="Segoe UI"/>
                <a:ea typeface="Calibri" panose="020F0502020204030204" pitchFamily="34" charset="0"/>
                <a:cs typeface="Segoe UI"/>
              </a:rPr>
              <a:t>platelet</a:t>
            </a:r>
            <a:r>
              <a:rPr lang="en-CA" sz="1800" dirty="0">
                <a:effectLst/>
                <a:latin typeface="Segoe UI"/>
                <a:ea typeface="Calibri" panose="020F0502020204030204" pitchFamily="34" charset="0"/>
                <a:cs typeface="Segoe UI"/>
              </a:rPr>
              <a:t> components.</a:t>
            </a:r>
            <a:r>
              <a:rPr lang="en-CA" sz="1800" dirty="0">
                <a:latin typeface="Segoe UI"/>
                <a:ea typeface="Calibri" panose="020F0502020204030204" pitchFamily="34" charset="0"/>
                <a:cs typeface="Segoe UI"/>
              </a:rPr>
              <a:t> </a:t>
            </a:r>
            <a:r>
              <a:rPr lang="en-CA" dirty="0"/>
              <a:t>This presentation was originally published in October 2022 and updated in April 2023 to reflect a change in PPPT shelf-life from 5 to 7 days. </a:t>
            </a:r>
            <a:endParaRPr lang="en-US" sz="1800" dirty="0">
              <a:latin typeface="Calibri"/>
              <a:ea typeface="Calibri" panose="020F0502020204030204" pitchFamily="34" charset="0"/>
              <a:cs typeface="Times New Roman" panose="02020603050405020304" pitchFamily="18" charset="0"/>
            </a:endParaRPr>
          </a:p>
          <a:p>
            <a:pPr>
              <a:defRPr/>
            </a:pPr>
            <a:endParaRPr lang="en-CA" sz="1800" dirty="0">
              <a:effectLst/>
              <a:latin typeface="Segoe UI"/>
              <a:ea typeface="Calibri" panose="020F0502020204030204" pitchFamily="34" charset="0"/>
              <a:cs typeface="Segoe UI"/>
            </a:endParaRPr>
          </a:p>
          <a:p>
            <a:endParaRPr lang="en-CA"/>
          </a:p>
        </p:txBody>
      </p:sp>
      <p:sp>
        <p:nvSpPr>
          <p:cNvPr id="4" name="Slide Number Placeholder 3"/>
          <p:cNvSpPr>
            <a:spLocks noGrp="1"/>
          </p:cNvSpPr>
          <p:nvPr>
            <p:ph type="sldNum" sz="quarter" idx="10"/>
          </p:nvPr>
        </p:nvSpPr>
        <p:spPr/>
        <p:txBody>
          <a:bodyPr/>
          <a:lstStyle/>
          <a:p>
            <a:fld id="{6795374F-67B4-4964-B74C-2D30B3D88A80}" type="slidenum">
              <a:rPr lang="en-CA" smtClean="0"/>
              <a:t>1</a:t>
            </a:fld>
            <a:endParaRPr lang="en-CA"/>
          </a:p>
        </p:txBody>
      </p:sp>
    </p:spTree>
    <p:extLst>
      <p:ext uri="{BB962C8B-B14F-4D97-AF65-F5344CB8AC3E}">
        <p14:creationId xmlns:p14="http://schemas.microsoft.com/office/powerpoint/2010/main" val="3685778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Clr>
                <a:srgbClr val="000000"/>
              </a:buClr>
              <a:buFont typeface="Wingdings" panose="05000000000000000000" pitchFamily="2" charset="2"/>
              <a:buChar char=""/>
            </a:pPr>
            <a:r>
              <a:rPr lang="en-CA" sz="1800" dirty="0">
                <a:noFill/>
                <a:latin typeface="Segoe UI"/>
                <a:ea typeface="Calibri" panose="020F0502020204030204" pitchFamily="34" charset="0"/>
                <a:cs typeface="Segoe UI"/>
              </a:rPr>
              <a:t>The</a:t>
            </a:r>
            <a:r>
              <a:rPr lang="en-CA" sz="1800" dirty="0">
                <a:noFill/>
                <a:effectLst/>
                <a:latin typeface="Segoe UI"/>
                <a:ea typeface="Calibri" panose="020F0502020204030204" pitchFamily="34" charset="0"/>
                <a:cs typeface="Segoe UI"/>
              </a:rPr>
              <a:t> bag of the treated pooled component is 1 cm longer and 3 cm wider.</a:t>
            </a:r>
            <a:endParaRPr lang="en-US" sz="1800" dirty="0">
              <a:noFill/>
              <a:effectLst/>
              <a:latin typeface="Segoe UI"/>
              <a:ea typeface="Calibri" panose="020F0502020204030204" pitchFamily="34" charset="0"/>
              <a:cs typeface="Segoe UI"/>
            </a:endParaRPr>
          </a:p>
          <a:p>
            <a:pPr marL="342900" marR="0" lvl="0" indent="-342900">
              <a:lnSpc>
                <a:spcPct val="107000"/>
              </a:lnSpc>
              <a:spcBef>
                <a:spcPts val="0"/>
              </a:spcBef>
              <a:spcAft>
                <a:spcPts val="0"/>
              </a:spcAft>
              <a:buClr>
                <a:srgbClr val="000000"/>
              </a:buClr>
              <a:buFont typeface="Wingdings" panose="05000000000000000000" pitchFamily="2" charset="2"/>
              <a:buChar char=""/>
            </a:pPr>
            <a:r>
              <a:rPr lang="en-CA" sz="1800" dirty="0">
                <a:noFill/>
                <a:effectLst/>
                <a:latin typeface="Segoe UI"/>
                <a:ea typeface="Calibri" panose="020F0502020204030204" pitchFamily="34" charset="0"/>
                <a:cs typeface="Segoe UI"/>
              </a:rPr>
              <a:t>They both have two ports.</a:t>
            </a:r>
            <a:endParaRPr lang="en-US" sz="1800" dirty="0">
              <a:noFill/>
              <a:effectLst/>
              <a:latin typeface="Segoe UI"/>
              <a:ea typeface="Calibri" panose="020F0502020204030204" pitchFamily="34" charset="0"/>
              <a:cs typeface="Segoe UI"/>
            </a:endParaRPr>
          </a:p>
          <a:p>
            <a:pPr marL="342900" indent="-342900">
              <a:lnSpc>
                <a:spcPct val="107000"/>
              </a:lnSpc>
              <a:buClr>
                <a:srgbClr val="000000"/>
              </a:buClr>
              <a:buFont typeface="Wingdings" panose="05000000000000000000" pitchFamily="2" charset="2"/>
              <a:buChar char=""/>
            </a:pPr>
            <a:r>
              <a:rPr lang="en-CA" sz="1800" dirty="0">
                <a:noFill/>
                <a:latin typeface="Segoe UI"/>
                <a:ea typeface="Calibri" panose="020F0502020204030204" pitchFamily="34" charset="0"/>
                <a:cs typeface="Segoe UI"/>
              </a:rPr>
              <a:t>The PPPT bag has</a:t>
            </a:r>
            <a:r>
              <a:rPr lang="en-CA" sz="1800" dirty="0">
                <a:noFill/>
                <a:effectLst/>
                <a:latin typeface="Segoe UI"/>
                <a:ea typeface="Calibri" panose="020F0502020204030204" pitchFamily="34" charset="0"/>
                <a:cs typeface="Segoe UI"/>
              </a:rPr>
              <a:t> a sampling pouch, instead of extra tubing, that can be used for testing, which will be further demonstrated later in this presentation.</a:t>
            </a:r>
            <a:endParaRPr lang="en-US" sz="1800" dirty="0">
              <a:noFill/>
              <a:effectLst/>
              <a:latin typeface="Segoe UI"/>
              <a:ea typeface="Calibri" panose="020F0502020204030204" pitchFamily="34" charset="0"/>
              <a:cs typeface="Segoe UI"/>
            </a:endParaRPr>
          </a:p>
          <a:p>
            <a:pPr marL="342900" marR="0" lvl="0" indent="-342900">
              <a:lnSpc>
                <a:spcPct val="107000"/>
              </a:lnSpc>
              <a:spcBef>
                <a:spcPts val="0"/>
              </a:spcBef>
              <a:spcAft>
                <a:spcPts val="800"/>
              </a:spcAft>
              <a:buClr>
                <a:srgbClr val="000000"/>
              </a:buClr>
              <a:buFont typeface="Wingdings" panose="05000000000000000000" pitchFamily="2" charset="2"/>
              <a:buChar char=""/>
            </a:pPr>
            <a:r>
              <a:rPr lang="en-US" sz="1800" dirty="0">
                <a:noFill/>
                <a:effectLst/>
                <a:latin typeface="Segoe UI"/>
                <a:ea typeface="Calibri" panose="020F0502020204030204" pitchFamily="34" charset="0"/>
                <a:cs typeface="Segoe UI"/>
              </a:rPr>
              <a:t>Like the current material, the EVA bags do not contain any DEHP plasticizer, however, the attached transfusion ports and tubing may be made of plastics that contain DEHP. Platelet units may also come into contact with DEHP plasticizer during collection and component manufacturing.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415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Treated platelets are a much lower volume than untreated pooled platelets, on average about 130 ml less, and contain much less plasma.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The platelet yield is lower in the treated component, but there is evidence that there is no significant difference in bleeding risk between treated and untreated platelets. Please refer to the clinical presentation for more information.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The untreated pooled platelet component is made from the buffy coat pools of 4 donors and suspended in 100% plasma from a male donor. Treated platelets are made from pools split from 7 donors and are suspended in an approximately 60/40 PAS-E/plasma solution.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800">
                <a:effectLst/>
                <a:latin typeface="Segoe UI" panose="020B0502040204020203" pitchFamily="34" charset="0"/>
                <a:ea typeface="Calibri" panose="020F0502020204030204" pitchFamily="34" charset="0"/>
                <a:cs typeface="Times New Roman" panose="02020603050405020304" pitchFamily="18" charset="0"/>
              </a:rPr>
              <a:t> </a:t>
            </a:r>
            <a:r>
              <a:rPr lang="en-CA" sz="1800">
                <a:effectLst/>
                <a:latin typeface="Segoe UI" panose="020B0502040204020203" pitchFamily="34" charset="0"/>
                <a:ea typeface="Calibri" panose="020F0502020204030204" pitchFamily="34" charset="0"/>
                <a:cs typeface="Times New Roman" panose="02020603050405020304" pitchFamily="18" charset="0"/>
              </a:rPr>
              <a:t>(Read bottom bullets)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54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buFont typeface="Wingdings" panose="05000000000000000000" pitchFamily="2" charset="2"/>
              <a:buChar char=""/>
            </a:pPr>
            <a:r>
              <a:rPr lang="en-CA" sz="1800" dirty="0">
                <a:effectLst/>
                <a:latin typeface="Segoe UI"/>
                <a:ea typeface="Calibri" panose="020F0502020204030204" pitchFamily="34" charset="0"/>
                <a:cs typeface="Segoe UI"/>
              </a:rPr>
              <a:t>The </a:t>
            </a:r>
            <a:r>
              <a:rPr lang="en-CA" sz="1800" dirty="0">
                <a:latin typeface="Segoe UI"/>
                <a:ea typeface="Calibri" panose="020F0502020204030204" pitchFamily="34" charset="0"/>
                <a:cs typeface="Segoe UI"/>
              </a:rPr>
              <a:t>7-day shelf</a:t>
            </a:r>
            <a:r>
              <a:rPr lang="en-CA" sz="1800" dirty="0">
                <a:effectLst/>
                <a:latin typeface="Segoe UI"/>
                <a:ea typeface="Calibri" panose="020F0502020204030204" pitchFamily="34" charset="0"/>
                <a:cs typeface="Segoe UI"/>
              </a:rPr>
              <a:t> life of </a:t>
            </a:r>
            <a:r>
              <a:rPr lang="en-CA" sz="1800" dirty="0">
                <a:latin typeface="Segoe UI"/>
                <a:ea typeface="Calibri" panose="020F0502020204030204" pitchFamily="34" charset="0"/>
                <a:cs typeface="Segoe UI"/>
              </a:rPr>
              <a:t>PPPT was approved by Health Canada effective April 24, 2023. </a:t>
            </a:r>
            <a:endParaRPr lang="en-CA" sz="1800" dirty="0">
              <a:effectLst/>
              <a:latin typeface="Segoe UI"/>
              <a:ea typeface="Calibri" panose="020F0502020204030204" pitchFamily="34" charset="0"/>
              <a:cs typeface="Segoe UI"/>
            </a:endParaRPr>
          </a:p>
          <a:p>
            <a:pPr marL="342900" indent="-342900">
              <a:lnSpc>
                <a:spcPct val="107000"/>
              </a:lnSpc>
              <a:buFont typeface="Wingdings" panose="05000000000000000000" pitchFamily="2" charset="2"/>
              <a:buChar char=""/>
            </a:pPr>
            <a:r>
              <a:rPr lang="en-CA" sz="1800" dirty="0">
                <a:effectLst/>
                <a:latin typeface="Segoe UI"/>
                <a:ea typeface="Calibri" panose="020F0502020204030204" pitchFamily="34" charset="0"/>
                <a:cs typeface="Segoe UI"/>
              </a:rPr>
              <a:t>Since the manufacturing process with psoralen does not require bacterial testing prior to release into inventory, the treated platelets are available for </a:t>
            </a:r>
            <a:r>
              <a:rPr lang="en-CA" sz="1800" dirty="0">
                <a:latin typeface="Segoe UI"/>
                <a:ea typeface="Calibri" panose="020F0502020204030204" pitchFamily="34" charset="0"/>
                <a:cs typeface="Segoe UI"/>
              </a:rPr>
              <a:t>end labelling</a:t>
            </a:r>
            <a:r>
              <a:rPr lang="en-CA" sz="1800" dirty="0">
                <a:effectLst/>
                <a:latin typeface="Segoe UI"/>
                <a:ea typeface="Calibri" panose="020F0502020204030204" pitchFamily="34" charset="0"/>
                <a:cs typeface="Segoe UI"/>
              </a:rPr>
              <a:t> to the hospitals approximately one day sooner than the untreated pooled platelets. Typically, the maximum shelf life for the hospital of an untreated pooled platelet is ~4 days whereas for the treated pool is ~</a:t>
            </a:r>
            <a:r>
              <a:rPr lang="en-CA" sz="1800" dirty="0">
                <a:latin typeface="Segoe UI"/>
                <a:ea typeface="Calibri" panose="020F0502020204030204" pitchFamily="34" charset="0"/>
                <a:cs typeface="Segoe UI"/>
              </a:rPr>
              <a:t>4-5</a:t>
            </a:r>
            <a:r>
              <a:rPr lang="en-CA" sz="1800" dirty="0">
                <a:effectLst/>
                <a:latin typeface="Segoe UI"/>
                <a:ea typeface="Calibri" panose="020F0502020204030204" pitchFamily="34" charset="0"/>
                <a:cs typeface="Segoe UI"/>
              </a:rPr>
              <a:t> days.</a:t>
            </a:r>
            <a:endParaRPr lang="en-US" sz="1800" dirty="0">
              <a:effectLst/>
              <a:latin typeface="Segoe UI"/>
              <a:ea typeface="Calibri" panose="020F0502020204030204" pitchFamily="34" charset="0"/>
              <a:cs typeface="Segoe UI"/>
            </a:endParaRPr>
          </a:p>
          <a:p>
            <a:pPr marL="342900" indent="-342900">
              <a:lnSpc>
                <a:spcPct val="107000"/>
              </a:lnSpc>
              <a:spcAft>
                <a:spcPts val="800"/>
              </a:spcAft>
              <a:buFont typeface="Wingdings" panose="05000000000000000000" pitchFamily="2" charset="2"/>
              <a:buChar char=""/>
            </a:pPr>
            <a:r>
              <a:rPr lang="en-CA" sz="1800" dirty="0">
                <a:effectLst/>
                <a:latin typeface="Segoe UI"/>
                <a:ea typeface="Calibri" panose="020F0502020204030204" pitchFamily="34" charset="0"/>
                <a:cs typeface="Segoe UI"/>
              </a:rPr>
              <a:t>Freshest platelets are not always released on the day they become available as they are released based on First In First Out practices and maximized operations at </a:t>
            </a:r>
            <a:r>
              <a:rPr lang="en-CA" sz="1800" dirty="0">
                <a:latin typeface="Segoe UI"/>
                <a:ea typeface="Calibri" panose="020F0502020204030204" pitchFamily="34" charset="0"/>
                <a:cs typeface="Segoe UI"/>
              </a:rPr>
              <a:t>Canadian Blood Services</a:t>
            </a:r>
            <a:r>
              <a:rPr lang="en-CA" sz="1800" dirty="0">
                <a:effectLst/>
                <a:latin typeface="Segoe UI"/>
                <a:ea typeface="Calibri" panose="020F0502020204030204" pitchFamily="34" charset="0"/>
                <a:cs typeface="Segoe UI"/>
              </a:rPr>
              <a:t> to minimize outdates.</a:t>
            </a:r>
            <a:r>
              <a:rPr lang="en-CA" sz="1800" dirty="0">
                <a:latin typeface="Segoe UI"/>
                <a:ea typeface="Calibri" panose="020F0502020204030204" pitchFamily="34" charset="0"/>
                <a:cs typeface="Segoe UI"/>
              </a:rPr>
              <a:t> </a:t>
            </a:r>
            <a:endParaRPr lang="en-US" sz="1800" dirty="0">
              <a:effectLst/>
              <a:latin typeface="Calibri"/>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23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spcAft>
                <a:spcPts val="800"/>
              </a:spcAft>
              <a:buFont typeface="Wingdings" panose="05000000000000000000" pitchFamily="2" charset="2"/>
              <a:buChar char=""/>
            </a:pPr>
            <a:r>
              <a:rPr lang="en-CA" sz="1800" dirty="0">
                <a:effectLst/>
                <a:latin typeface="Segoe UI"/>
                <a:ea typeface="Calibri" panose="020F0502020204030204" pitchFamily="34" charset="0"/>
                <a:cs typeface="Segoe UI"/>
              </a:rPr>
              <a:t>This slide shows another visualization comparing the shelf-life of treated and untreated components</a:t>
            </a:r>
            <a:r>
              <a:rPr lang="en-CA" sz="1800" dirty="0">
                <a:latin typeface="Segoe UI"/>
                <a:ea typeface="Calibri" panose="020F0502020204030204" pitchFamily="34" charset="0"/>
                <a:cs typeface="Segoe UI"/>
              </a:rPr>
              <a:t>.</a:t>
            </a:r>
            <a:endParaRPr lang="en-US" sz="1800" dirty="0">
              <a:effectLst/>
              <a:latin typeface="Segoe UI"/>
              <a:ea typeface="Calibri" panose="020F0502020204030204" pitchFamily="34" charset="0"/>
              <a:cs typeface="Segoe U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05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15</a:t>
            </a:fld>
            <a:endParaRPr lang="en-CA"/>
          </a:p>
        </p:txBody>
      </p:sp>
    </p:spTree>
    <p:extLst>
      <p:ext uri="{BB962C8B-B14F-4D97-AF65-F5344CB8AC3E}">
        <p14:creationId xmlns:p14="http://schemas.microsoft.com/office/powerpoint/2010/main" val="1813988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Read slide.  Customer letters are being released on a regular basis to update hospitals on implementation roll out progress.</a:t>
            </a:r>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16</a:t>
            </a:fld>
            <a:endParaRPr lang="en-CA"/>
          </a:p>
        </p:txBody>
      </p:sp>
    </p:spTree>
    <p:extLst>
      <p:ext uri="{BB962C8B-B14F-4D97-AF65-F5344CB8AC3E}">
        <p14:creationId xmlns:p14="http://schemas.microsoft.com/office/powerpoint/2010/main" val="2640329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en-CA" sz="1200">
                <a:effectLst/>
                <a:latin typeface="Segoe UI" panose="020B0502040204020203" pitchFamily="34" charset="0"/>
                <a:ea typeface="Calibri" panose="020F0502020204030204" pitchFamily="34" charset="0"/>
                <a:cs typeface="Times New Roman" panose="02020603050405020304" pitchFamily="18" charset="0"/>
              </a:rPr>
              <a:t>For Hospital IT, please ensure to add the ISBT component codes to the LIS.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CA" sz="1200">
                <a:effectLst/>
                <a:latin typeface="Segoe UI" panose="020B0502040204020203" pitchFamily="34" charset="0"/>
                <a:ea typeface="Calibri" panose="020F0502020204030204" pitchFamily="34" charset="0"/>
                <a:cs typeface="Times New Roman" panose="02020603050405020304" pitchFamily="18" charset="0"/>
              </a:rPr>
              <a:t>The new components need to be incorporated into the CPOE and indicate that the Psoralen-treated component is equivalent to irradiated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CA" sz="1200">
                <a:effectLst/>
                <a:latin typeface="Segoe UI" panose="020B0502040204020203" pitchFamily="34" charset="0"/>
                <a:ea typeface="Calibri" panose="020F0502020204030204" pitchFamily="34" charset="0"/>
                <a:cs typeface="Times New Roman" panose="02020603050405020304" pitchFamily="18" charset="0"/>
              </a:rPr>
              <a:t>For component administration, please assess and revise transfusion policies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CA" sz="1200">
                <a:effectLst/>
                <a:latin typeface="Segoe UI" panose="020B0502040204020203" pitchFamily="34" charset="0"/>
                <a:ea typeface="Calibri" panose="020F0502020204030204" pitchFamily="34" charset="0"/>
                <a:cs typeface="Times New Roman" panose="02020603050405020304" pitchFamily="18" charset="0"/>
              </a:rPr>
              <a:t>Inform staff that irradiation is not required or indicated for the treated components.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CA" sz="1200">
                <a:effectLst/>
                <a:latin typeface="Segoe UI" panose="020B0502040204020203" pitchFamily="34" charset="0"/>
                <a:ea typeface="Calibri" panose="020F0502020204030204" pitchFamily="34" charset="0"/>
                <a:cs typeface="Times New Roman" panose="02020603050405020304" pitchFamily="18" charset="0"/>
              </a:rPr>
              <a:t>Education will be required for nurses and patients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CA" sz="1200">
                <a:effectLst/>
                <a:latin typeface="Segoe UI" panose="020B0502040204020203" pitchFamily="34" charset="0"/>
                <a:ea typeface="Calibri" panose="020F0502020204030204" pitchFamily="34" charset="0"/>
                <a:cs typeface="Times New Roman" panose="02020603050405020304" pitchFamily="18" charset="0"/>
              </a:rPr>
              <a:t>Example bags and labels can be provided upon request (contact your HLS)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CA" sz="1200">
                <a:effectLst/>
                <a:latin typeface="Segoe UI" panose="020B0502040204020203" pitchFamily="34" charset="0"/>
                <a:ea typeface="Calibri" panose="020F0502020204030204" pitchFamily="34" charset="0"/>
                <a:cs typeface="Times New Roman" panose="02020603050405020304" pitchFamily="18" charset="0"/>
              </a:rPr>
              <a:t>Please refer to the most recent circular of information on blood.ca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17</a:t>
            </a:fld>
            <a:endParaRPr lang="en-CA"/>
          </a:p>
        </p:txBody>
      </p:sp>
    </p:spTree>
    <p:extLst>
      <p:ext uri="{BB962C8B-B14F-4D97-AF65-F5344CB8AC3E}">
        <p14:creationId xmlns:p14="http://schemas.microsoft.com/office/powerpoint/2010/main" val="1304235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slide) </a:t>
            </a:r>
            <a:r>
              <a:rPr lang="en-US"/>
              <a:t>It is important to note that the microaggregates have been observed in other countries using this technology.  </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043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This picture provides you with a closer look at the sampling line and pouch which can be used to take a sample from the unit. This configuration allows for the use of a </a:t>
            </a:r>
            <a:r>
              <a:rPr lang="en-CA" sz="1800" err="1">
                <a:effectLst/>
                <a:latin typeface="Segoe UI" panose="020B0502040204020203" pitchFamily="34" charset="0"/>
                <a:ea typeface="Calibri" panose="020F0502020204030204" pitchFamily="34" charset="0"/>
                <a:cs typeface="Times New Roman" panose="02020603050405020304" pitchFamily="18" charset="0"/>
              </a:rPr>
              <a:t>Hematype</a:t>
            </a:r>
            <a:r>
              <a:rPr lang="en-CA" sz="1800">
                <a:effectLst/>
                <a:latin typeface="Segoe UI" panose="020B0502040204020203" pitchFamily="34" charset="0"/>
                <a:ea typeface="Calibri" panose="020F0502020204030204" pitchFamily="34" charset="0"/>
                <a:cs typeface="Times New Roman" panose="02020603050405020304" pitchFamily="18" charset="0"/>
              </a:rPr>
              <a:t> Segment Sampling Device.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The sampling line can also be used for sterile docking.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The ports are ISO compliant, therefore no change to current spiking technique is needed. There have been no reports to date of any issues with spiking of the new bags.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332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buFont typeface="Wingdings" panose="05000000000000000000" pitchFamily="2" charset="2"/>
              <a:buChar char=""/>
            </a:pPr>
            <a:r>
              <a:rPr lang="en-CA" sz="1800" dirty="0">
                <a:latin typeface="Segoe UI"/>
                <a:ea typeface="Calibri" panose="020F0502020204030204" pitchFamily="34" charset="0"/>
                <a:cs typeface="Segoe UI"/>
              </a:rPr>
              <a:t>The </a:t>
            </a:r>
            <a:r>
              <a:rPr lang="en-CA" sz="1800" dirty="0">
                <a:effectLst/>
                <a:latin typeface="Segoe UI"/>
                <a:ea typeface="Calibri" panose="020F0502020204030204" pitchFamily="34" charset="0"/>
                <a:cs typeface="Segoe UI"/>
              </a:rPr>
              <a:t>bags of the new </a:t>
            </a:r>
            <a:r>
              <a:rPr lang="en-CA" sz="1800" dirty="0">
                <a:latin typeface="Segoe UI"/>
                <a:ea typeface="Calibri" panose="020F0502020204030204" pitchFamily="34" charset="0"/>
                <a:cs typeface="Segoe UI"/>
              </a:rPr>
              <a:t>pathogen-reduced</a:t>
            </a:r>
            <a:r>
              <a:rPr lang="en-CA" sz="1800" dirty="0">
                <a:effectLst/>
                <a:latin typeface="Segoe UI"/>
                <a:ea typeface="Calibri" panose="020F0502020204030204" pitchFamily="34" charset="0"/>
                <a:cs typeface="Segoe UI"/>
              </a:rPr>
              <a:t> pooled platelets are made of EVA plastic. This type of plastic is more prone to show scratches or wrinkles. These are strictly cosmetic in nature and won’t impact the quality of the platelets.</a:t>
            </a:r>
            <a:r>
              <a:rPr lang="en-CA" sz="1800" dirty="0">
                <a:latin typeface="Segoe UI"/>
                <a:ea typeface="Calibri" panose="020F0502020204030204" pitchFamily="34" charset="0"/>
                <a:cs typeface="Segoe UI"/>
              </a:rPr>
              <a:t> </a:t>
            </a:r>
            <a:endParaRPr lang="en-US" sz="1800" dirty="0">
              <a:effectLst/>
              <a:latin typeface="Calibri"/>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pPr>
            <a:r>
              <a:rPr lang="en-CA" sz="1800" dirty="0">
                <a:effectLst/>
                <a:latin typeface="Segoe UI"/>
                <a:ea typeface="Calibri" panose="020F0502020204030204" pitchFamily="34" charset="0"/>
                <a:cs typeface="Segoe UI"/>
              </a:rPr>
              <a:t>Since the plastic of the new bag is more brittle, it is always a good practice to confirm acceptability by visual inspection, including absence of leaks, when handling the component. </a:t>
            </a:r>
            <a:r>
              <a:rPr lang="en-CA" sz="1800" dirty="0">
                <a:latin typeface="Segoe UI"/>
                <a:ea typeface="Calibri" panose="020F0502020204030204" pitchFamily="34" charset="0"/>
                <a:cs typeface="Segoe UI"/>
              </a:rPr>
              <a:t>Canadian Blood Services</a:t>
            </a:r>
            <a:r>
              <a:rPr lang="en-CA" sz="1800" dirty="0">
                <a:effectLst/>
                <a:latin typeface="Segoe UI"/>
                <a:ea typeface="Calibri" panose="020F0502020204030204" pitchFamily="34" charset="0"/>
                <a:cs typeface="Segoe UI"/>
              </a:rPr>
              <a:t> is working on a new Visual Inspection Tool which will be posted on our Professional Education website soon.</a:t>
            </a:r>
            <a:endParaRPr lang="en-US" sz="1800" dirty="0">
              <a:effectLst/>
              <a:latin typeface="Segoe UI"/>
              <a:ea typeface="Calibri" panose="020F0502020204030204" pitchFamily="34" charset="0"/>
              <a:cs typeface="Segoe UI"/>
            </a:endParaRPr>
          </a:p>
          <a:p>
            <a:endParaRPr lang="en-US">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20</a:t>
            </a:fld>
            <a:endParaRPr lang="en-CA"/>
          </a:p>
        </p:txBody>
      </p:sp>
    </p:spTree>
    <p:extLst>
      <p:ext uri="{BB962C8B-B14F-4D97-AF65-F5344CB8AC3E}">
        <p14:creationId xmlns:p14="http://schemas.microsoft.com/office/powerpoint/2010/main" val="2229727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CA" sz="1800" dirty="0">
                <a:latin typeface="Segoe UI"/>
                <a:ea typeface="Calibri" panose="020F0502020204030204" pitchFamily="34" charset="0"/>
                <a:cs typeface="Segoe UI"/>
              </a:rPr>
              <a:t>This presentation will</a:t>
            </a:r>
            <a:r>
              <a:rPr lang="en-CA" sz="1800" dirty="0">
                <a:effectLst/>
                <a:latin typeface="Segoe UI"/>
                <a:ea typeface="Calibri" panose="020F0502020204030204" pitchFamily="34" charset="0"/>
                <a:cs typeface="Segoe UI"/>
              </a:rPr>
              <a:t> provide you with a brief overview of </a:t>
            </a:r>
            <a:r>
              <a:rPr lang="en-CA" sz="1800" b="1" dirty="0">
                <a:latin typeface="Segoe UI"/>
                <a:ea typeface="Calibri" panose="020F0502020204030204" pitchFamily="34" charset="0"/>
                <a:cs typeface="Segoe UI"/>
              </a:rPr>
              <a:t>pathogen</a:t>
            </a:r>
            <a:r>
              <a:rPr lang="en-CA" sz="1800" b="1" dirty="0">
                <a:effectLst/>
                <a:latin typeface="Segoe UI"/>
                <a:ea typeface="Calibri" panose="020F0502020204030204" pitchFamily="34" charset="0"/>
                <a:cs typeface="Segoe UI"/>
              </a:rPr>
              <a:t> </a:t>
            </a:r>
            <a:r>
              <a:rPr lang="en-CA" sz="1800" b="1" dirty="0">
                <a:latin typeface="Segoe UI"/>
                <a:ea typeface="Calibri" panose="020F0502020204030204" pitchFamily="34" charset="0"/>
                <a:cs typeface="Segoe UI"/>
              </a:rPr>
              <a:t>inactivation</a:t>
            </a:r>
            <a:r>
              <a:rPr lang="en-CA" sz="1800" b="1" dirty="0">
                <a:effectLst/>
                <a:latin typeface="Segoe UI"/>
                <a:ea typeface="Calibri" panose="020F0502020204030204" pitchFamily="34" charset="0"/>
                <a:cs typeface="Segoe UI"/>
              </a:rPr>
              <a:t> </a:t>
            </a:r>
            <a:r>
              <a:rPr lang="en-CA" sz="1800" b="1" dirty="0">
                <a:latin typeface="Segoe UI"/>
                <a:ea typeface="Calibri" panose="020F0502020204030204" pitchFamily="34" charset="0"/>
                <a:cs typeface="Segoe UI"/>
              </a:rPr>
              <a:t>technology</a:t>
            </a:r>
            <a:r>
              <a:rPr lang="en-CA" sz="1800" dirty="0">
                <a:effectLst/>
                <a:latin typeface="Segoe UI"/>
                <a:ea typeface="Calibri" panose="020F0502020204030204" pitchFamily="34" charset="0"/>
                <a:cs typeface="Segoe UI"/>
              </a:rPr>
              <a:t>, the </a:t>
            </a:r>
            <a:r>
              <a:rPr lang="en-CA" sz="1800" b="1" dirty="0">
                <a:effectLst/>
                <a:latin typeface="Segoe UI"/>
                <a:ea typeface="Calibri" panose="020F0502020204030204" pitchFamily="34" charset="0"/>
                <a:cs typeface="Segoe UI"/>
              </a:rPr>
              <a:t>component characteristics </a:t>
            </a:r>
            <a:r>
              <a:rPr lang="en-CA" sz="1800" dirty="0">
                <a:latin typeface="Segoe UI"/>
                <a:ea typeface="Calibri" panose="020F0502020204030204" pitchFamily="34" charset="0"/>
                <a:cs typeface="Segoe UI"/>
              </a:rPr>
              <a:t>of</a:t>
            </a:r>
            <a:r>
              <a:rPr lang="en-CA" sz="1800" dirty="0">
                <a:effectLst/>
                <a:latin typeface="Segoe UI"/>
                <a:ea typeface="Calibri" panose="020F0502020204030204" pitchFamily="34" charset="0"/>
                <a:cs typeface="Segoe UI"/>
              </a:rPr>
              <a:t> </a:t>
            </a:r>
            <a:r>
              <a:rPr lang="en-CA" sz="1800" dirty="0">
                <a:latin typeface="Segoe UI"/>
                <a:ea typeface="Calibri" panose="020F0502020204030204" pitchFamily="34" charset="0"/>
                <a:cs typeface="Segoe UI"/>
              </a:rPr>
              <a:t>psoralen-treated</a:t>
            </a:r>
            <a:r>
              <a:rPr lang="en-CA" sz="1800" dirty="0">
                <a:effectLst/>
                <a:latin typeface="Segoe UI"/>
                <a:ea typeface="Calibri" panose="020F0502020204030204" pitchFamily="34" charset="0"/>
                <a:cs typeface="Segoe UI"/>
              </a:rPr>
              <a:t>, pathogen-reduced </a:t>
            </a:r>
            <a:r>
              <a:rPr lang="en-CA" sz="1800" dirty="0">
                <a:latin typeface="Segoe UI"/>
                <a:ea typeface="Calibri" panose="020F0502020204030204" pitchFamily="34" charset="0"/>
                <a:cs typeface="Segoe UI"/>
              </a:rPr>
              <a:t>platelets </a:t>
            </a:r>
            <a:r>
              <a:rPr lang="en-CA" sz="1800" dirty="0">
                <a:effectLst/>
                <a:latin typeface="Segoe UI"/>
                <a:ea typeface="Calibri" panose="020F0502020204030204" pitchFamily="34" charset="0"/>
                <a:cs typeface="Segoe UI"/>
              </a:rPr>
              <a:t>compared to untreated platelets, and some </a:t>
            </a:r>
            <a:r>
              <a:rPr lang="en-CA" sz="1800" b="1" dirty="0">
                <a:effectLst/>
                <a:latin typeface="Segoe UI"/>
                <a:ea typeface="Calibri" panose="020F0502020204030204" pitchFamily="34" charset="0"/>
                <a:cs typeface="Segoe UI"/>
              </a:rPr>
              <a:t>implementation considerations</a:t>
            </a:r>
            <a:r>
              <a:rPr lang="en-CA" sz="1800" dirty="0">
                <a:effectLst/>
                <a:latin typeface="Segoe UI"/>
                <a:ea typeface="Calibri" panose="020F0502020204030204" pitchFamily="34" charset="0"/>
                <a:cs typeface="Segoe UI"/>
              </a:rPr>
              <a:t>.</a:t>
            </a:r>
            <a:r>
              <a:rPr lang="en-CA" sz="1800" dirty="0">
                <a:latin typeface="Segoe UI"/>
                <a:ea typeface="Calibri" panose="020F0502020204030204" pitchFamily="34" charset="0"/>
                <a:cs typeface="Segoe UI"/>
              </a:rPr>
              <a:t> It</a:t>
            </a:r>
            <a:r>
              <a:rPr lang="en-CA" sz="1800" dirty="0">
                <a:effectLst/>
                <a:latin typeface="Segoe UI"/>
                <a:ea typeface="Calibri" panose="020F0502020204030204" pitchFamily="34" charset="0"/>
                <a:cs typeface="Segoe UI"/>
              </a:rPr>
              <a:t> will also </a:t>
            </a:r>
            <a:r>
              <a:rPr lang="en-CA" sz="1800" dirty="0">
                <a:latin typeface="Segoe UI"/>
                <a:ea typeface="Calibri" panose="020F0502020204030204" pitchFamily="34" charset="0"/>
                <a:cs typeface="Segoe UI"/>
              </a:rPr>
              <a:t>provide</a:t>
            </a:r>
            <a:r>
              <a:rPr lang="en-CA" sz="1800" dirty="0">
                <a:effectLst/>
                <a:latin typeface="Segoe UI"/>
                <a:ea typeface="Calibri" panose="020F0502020204030204" pitchFamily="34" charset="0"/>
                <a:cs typeface="Segoe UI"/>
              </a:rPr>
              <a:t> links to </a:t>
            </a:r>
            <a:r>
              <a:rPr lang="en-CA" sz="1800" dirty="0">
                <a:latin typeface="Segoe UI"/>
                <a:ea typeface="Calibri" panose="020F0502020204030204" pitchFamily="34" charset="0"/>
                <a:cs typeface="Segoe UI"/>
              </a:rPr>
              <a:t>additional </a:t>
            </a:r>
            <a:r>
              <a:rPr lang="en-CA" sz="1800" b="1" dirty="0">
                <a:effectLst/>
                <a:latin typeface="Segoe UI"/>
                <a:ea typeface="Calibri" panose="020F0502020204030204" pitchFamily="34" charset="0"/>
                <a:cs typeface="Segoe UI"/>
              </a:rPr>
              <a:t>resources</a:t>
            </a:r>
            <a:r>
              <a:rPr lang="en-CA" sz="1800" dirty="0">
                <a:effectLst/>
                <a:latin typeface="Segoe UI"/>
                <a:ea typeface="Calibri" panose="020F0502020204030204" pitchFamily="34" charset="0"/>
                <a:cs typeface="Segoe UI"/>
              </a:rPr>
              <a:t>.</a:t>
            </a:r>
            <a:endParaRPr lang="en-US" sz="1800" dirty="0">
              <a:effectLst/>
              <a:latin typeface="Segoe UI"/>
              <a:ea typeface="Calibri" panose="020F0502020204030204" pitchFamily="34" charset="0"/>
              <a:cs typeface="Segoe UI"/>
            </a:endParaRPr>
          </a:p>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2</a:t>
            </a:fld>
            <a:endParaRPr lang="en-CA"/>
          </a:p>
        </p:txBody>
      </p:sp>
    </p:spTree>
    <p:extLst>
      <p:ext uri="{BB962C8B-B14F-4D97-AF65-F5344CB8AC3E}">
        <p14:creationId xmlns:p14="http://schemas.microsoft.com/office/powerpoint/2010/main" val="1687932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buFont typeface="Wingdings" panose="05000000000000000000" pitchFamily="2" charset="2"/>
              <a:buChar char=""/>
            </a:pPr>
            <a:r>
              <a:rPr lang="en-CA" sz="1800" dirty="0">
                <a:effectLst/>
                <a:latin typeface="Segoe UI"/>
                <a:ea typeface="Calibri" panose="020F0502020204030204" pitchFamily="34" charset="0"/>
                <a:cs typeface="Segoe UI"/>
              </a:rPr>
              <a:t>The next two slides will review the ISBT128 labels of the new components</a:t>
            </a:r>
            <a:r>
              <a:rPr lang="en-CA" sz="1800" dirty="0">
                <a:latin typeface="Segoe UI"/>
                <a:ea typeface="Calibri" panose="020F0502020204030204" pitchFamily="34" charset="0"/>
                <a:cs typeface="Segoe UI"/>
              </a:rPr>
              <a:t> </a:t>
            </a:r>
            <a:endParaRPr lang="en-CA" sz="1800">
              <a:effectLst/>
              <a:latin typeface="Segoe UI" panose="020B0502040204020203" pitchFamily="34" charset="0"/>
              <a:ea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pPr>
            <a:r>
              <a:rPr lang="en-US" sz="1800" dirty="0">
                <a:noFill/>
                <a:effectLst/>
                <a:latin typeface="Segoe UI"/>
                <a:ea typeface="Calibri" panose="020F0502020204030204" pitchFamily="34" charset="0"/>
                <a:cs typeface="Segoe UI"/>
              </a:rPr>
              <a:t>As mentioned, two new codes will need to be entered into the hospital system. Two codes because we started with a double dose component.</a:t>
            </a:r>
            <a:r>
              <a:rPr lang="en-US" sz="1800" dirty="0">
                <a:noFill/>
                <a:latin typeface="Segoe UI"/>
                <a:ea typeface="Calibri" panose="020F0502020204030204" pitchFamily="34" charset="0"/>
                <a:cs typeface="Segoe UI"/>
              </a:rPr>
              <a:t> </a:t>
            </a:r>
            <a:endParaRPr lang="en-US" sz="1800" dirty="0">
              <a:noFill/>
              <a:effectLst/>
              <a:latin typeface="Calibri"/>
              <a:ea typeface="Calibri" panose="020F0502020204030204" pitchFamily="34" charset="0"/>
              <a:cs typeface="Times New Roman" panose="02020603050405020304" pitchFamily="18" charset="0"/>
            </a:endParaRPr>
          </a:p>
          <a:p>
            <a:pPr marL="342900" indent="-342900">
              <a:lnSpc>
                <a:spcPct val="107000"/>
              </a:lnSpc>
              <a:buClr>
                <a:srgbClr val="000000"/>
              </a:buClr>
              <a:buFont typeface="Wingdings" panose="05000000000000000000" pitchFamily="2" charset="2"/>
              <a:buChar char=""/>
            </a:pPr>
            <a:r>
              <a:rPr lang="en-CA" sz="1800" dirty="0">
                <a:noFill/>
                <a:effectLst/>
                <a:latin typeface="Segoe UI"/>
                <a:ea typeface="Calibri" panose="020F0502020204030204" pitchFamily="34" charset="0"/>
                <a:cs typeface="Segoe UI"/>
              </a:rPr>
              <a:t>In the new component codes, the letters A and B identify the split units.</a:t>
            </a:r>
            <a:r>
              <a:rPr lang="en-CA" sz="1800" dirty="0">
                <a:noFill/>
                <a:latin typeface="Segoe UI"/>
                <a:ea typeface="Calibri" panose="020F0502020204030204" pitchFamily="34" charset="0"/>
                <a:cs typeface="Segoe UI"/>
              </a:rPr>
              <a:t> </a:t>
            </a:r>
            <a:endParaRPr lang="en-US" sz="1800">
              <a:no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Clr>
                <a:srgbClr val="000000"/>
              </a:buClr>
              <a:buFont typeface="Wingdings" panose="05000000000000000000" pitchFamily="2" charset="2"/>
              <a:buChar char=""/>
            </a:pPr>
            <a:r>
              <a:rPr lang="en-CA" sz="1800" dirty="0">
                <a:noFill/>
                <a:effectLst/>
                <a:latin typeface="Segoe UI"/>
                <a:ea typeface="Calibri" panose="020F0502020204030204" pitchFamily="34" charset="0"/>
                <a:cs typeface="Segoe UI"/>
              </a:rPr>
              <a:t>Therefore, part 1 of 2 will be identified as EA439V</a:t>
            </a:r>
            <a:r>
              <a:rPr lang="en-CA" sz="1800" b="1" u="sng" dirty="0">
                <a:noFill/>
                <a:effectLst/>
                <a:latin typeface="Segoe UI"/>
                <a:ea typeface="Calibri" panose="020F0502020204030204" pitchFamily="34" charset="0"/>
                <a:cs typeface="Segoe UI"/>
              </a:rPr>
              <a:t>A</a:t>
            </a:r>
            <a:r>
              <a:rPr lang="en-CA" sz="1800" dirty="0">
                <a:noFill/>
                <a:effectLst/>
                <a:latin typeface="Segoe UI"/>
                <a:ea typeface="Calibri" panose="020F0502020204030204" pitchFamily="34" charset="0"/>
                <a:cs typeface="Segoe UI"/>
              </a:rPr>
              <a:t>0 and part 2 of 2 as EA439V</a:t>
            </a:r>
            <a:r>
              <a:rPr lang="en-CA" sz="1800" b="1" u="sng" dirty="0">
                <a:noFill/>
                <a:effectLst/>
                <a:latin typeface="Segoe UI"/>
                <a:ea typeface="Calibri" panose="020F0502020204030204" pitchFamily="34" charset="0"/>
                <a:cs typeface="Segoe UI"/>
              </a:rPr>
              <a:t>B</a:t>
            </a:r>
            <a:r>
              <a:rPr lang="en-CA" sz="1800" dirty="0">
                <a:noFill/>
                <a:effectLst/>
                <a:latin typeface="Segoe UI"/>
                <a:ea typeface="Calibri" panose="020F0502020204030204" pitchFamily="34" charset="0"/>
                <a:cs typeface="Segoe UI"/>
              </a:rPr>
              <a:t>0.</a:t>
            </a:r>
            <a:r>
              <a:rPr lang="en-CA" sz="1800" dirty="0">
                <a:noFill/>
                <a:latin typeface="Segoe UI"/>
                <a:ea typeface="Calibri" panose="020F0502020204030204" pitchFamily="34" charset="0"/>
                <a:cs typeface="Segoe UI"/>
              </a:rPr>
              <a:t> </a:t>
            </a:r>
            <a:endParaRPr lang="en-CA" sz="1800" dirty="0">
              <a:noFill/>
              <a:effectLst/>
              <a:latin typeface="Segoe UI"/>
              <a:ea typeface="Calibri" panose="020F0502020204030204" pitchFamily="34" charset="0"/>
              <a:cs typeface="Segoe UI"/>
            </a:endParaRPr>
          </a:p>
          <a:p>
            <a:pPr marL="342900" indent="-342900">
              <a:lnSpc>
                <a:spcPct val="107000"/>
              </a:lnSpc>
              <a:buClr>
                <a:srgbClr val="000000"/>
              </a:buClr>
              <a:buFont typeface="Wingdings" panose="05000000000000000000" pitchFamily="2" charset="2"/>
              <a:buChar char=""/>
            </a:pPr>
            <a:r>
              <a:rPr lang="en-CA" sz="1800" dirty="0">
                <a:noFill/>
                <a:effectLst/>
                <a:latin typeface="Segoe UI"/>
                <a:ea typeface="Calibri" panose="020F0502020204030204" pitchFamily="34" charset="0"/>
                <a:cs typeface="Segoe UI"/>
              </a:rPr>
              <a:t>Customer Letter # 2022-18 contains information on labelling and ISBT128 codes</a:t>
            </a:r>
            <a:r>
              <a:rPr lang="en-CA" sz="1800" dirty="0">
                <a:noFill/>
                <a:latin typeface="Segoe UI"/>
                <a:ea typeface="Calibri" panose="020F0502020204030204" pitchFamily="34" charset="0"/>
                <a:cs typeface="Segoe UI"/>
              </a:rPr>
              <a:t> </a:t>
            </a:r>
            <a:endParaRPr lang="en-US" sz="1800">
              <a:no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Clr>
                <a:srgbClr val="000000"/>
              </a:buClr>
              <a:buFont typeface="Wingdings" panose="05000000000000000000" pitchFamily="2" charset="2"/>
              <a:buChar char=""/>
            </a:pPr>
            <a:r>
              <a:rPr lang="en-US" sz="1800" dirty="0">
                <a:noFill/>
                <a:effectLst/>
                <a:latin typeface="Segoe UI"/>
                <a:ea typeface="Calibri" panose="020F0502020204030204" pitchFamily="34" charset="0"/>
                <a:cs typeface="Segoe UI"/>
              </a:rPr>
              <a:t>Labels and codes for the apheresis platelet psoralen-treated and Apheresis Platelet in PAS components will be released in an upcoming customer letter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21</a:t>
            </a:fld>
            <a:endParaRPr lang="en-CA"/>
          </a:p>
        </p:txBody>
      </p:sp>
    </p:spTree>
    <p:extLst>
      <p:ext uri="{BB962C8B-B14F-4D97-AF65-F5344CB8AC3E}">
        <p14:creationId xmlns:p14="http://schemas.microsoft.com/office/powerpoint/2010/main" val="3076454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This slide illustrates the placement of the component description: - </a:t>
            </a:r>
            <a:r>
              <a:rPr lang="en-CA" sz="1800" b="1">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click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the name – Pooled Platelets, Leukocyte Reduced, Psoralen Treated (meaning pathogen-reduced), Divided – </a:t>
            </a:r>
            <a:r>
              <a:rPr lang="en-CA" sz="1800" b="1">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click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The volume - </a:t>
            </a:r>
            <a:r>
              <a:rPr lang="en-CA" sz="1800" b="1">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click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From 7 units of 480mL CPD WB - </a:t>
            </a:r>
            <a:r>
              <a:rPr lang="en-CA" sz="1800" b="1">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click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That PAS-E was added - </a:t>
            </a:r>
            <a:r>
              <a:rPr lang="en-CA" sz="1800" b="1">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click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And finally, the storage temperature - </a:t>
            </a:r>
            <a:r>
              <a:rPr lang="en-CA" sz="1800" b="1">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click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The ‘</a:t>
            </a:r>
            <a:r>
              <a:rPr lang="en-CA" sz="1800" u="sng">
                <a:effectLst/>
                <a:latin typeface="Segoe UI" panose="020B0502040204020203" pitchFamily="34" charset="0"/>
                <a:ea typeface="Calibri" panose="020F0502020204030204" pitchFamily="34" charset="0"/>
                <a:cs typeface="Times New Roman" panose="02020603050405020304" pitchFamily="18" charset="0"/>
              </a:rPr>
              <a:t>Produced on’</a:t>
            </a:r>
            <a:r>
              <a:rPr lang="en-CA" sz="1800">
                <a:effectLst/>
                <a:latin typeface="Segoe UI" panose="020B0502040204020203" pitchFamily="34" charset="0"/>
                <a:ea typeface="Calibri" panose="020F0502020204030204" pitchFamily="34" charset="0"/>
                <a:cs typeface="Times New Roman" panose="02020603050405020304" pitchFamily="18" charset="0"/>
              </a:rPr>
              <a:t> date just above the component description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And the ‘</a:t>
            </a:r>
            <a:r>
              <a:rPr lang="en-CA" sz="1800" u="sng">
                <a:effectLst/>
                <a:latin typeface="Segoe UI" panose="020B0502040204020203" pitchFamily="34" charset="0"/>
                <a:ea typeface="Calibri" panose="020F0502020204030204" pitchFamily="34" charset="0"/>
                <a:cs typeface="Times New Roman" panose="02020603050405020304" pitchFamily="18" charset="0"/>
              </a:rPr>
              <a:t>Expiry date’</a:t>
            </a:r>
            <a:r>
              <a:rPr lang="en-CA" sz="1800">
                <a:effectLst/>
                <a:latin typeface="Segoe UI" panose="020B0502040204020203" pitchFamily="34" charset="0"/>
                <a:ea typeface="Calibri" panose="020F0502020204030204" pitchFamily="34" charset="0"/>
                <a:cs typeface="Times New Roman" panose="02020603050405020304" pitchFamily="18" charset="0"/>
              </a:rPr>
              <a:t> on the right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22</a:t>
            </a:fld>
            <a:endParaRPr lang="en-CA"/>
          </a:p>
        </p:txBody>
      </p:sp>
    </p:spTree>
    <p:extLst>
      <p:ext uri="{BB962C8B-B14F-4D97-AF65-F5344CB8AC3E}">
        <p14:creationId xmlns:p14="http://schemas.microsoft.com/office/powerpoint/2010/main" val="4276558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Read slide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Ensure that you are prepared for a dual inventory of treated and untreated platelet components, both initially with untreated apheresis components and treated pooled components, but also for the rare possibility of untreated pooled components imported to support regional demand.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214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335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Please visit our Professional Education website for more resources, including a clinical guide chapter, clinical slide deck, clinical highlight deck and an FAQ.</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Please visit blood.ca to review the Circular of Information on Psoralen treated platelet components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The next link will take you the Canadian </a:t>
            </a:r>
            <a:r>
              <a:rPr lang="en-CA" sz="1800" err="1">
                <a:effectLst/>
                <a:latin typeface="Segoe UI" panose="020B0502040204020203" pitchFamily="34" charset="0"/>
                <a:ea typeface="Calibri" panose="020F0502020204030204" pitchFamily="34" charset="0"/>
                <a:cs typeface="Times New Roman" panose="02020603050405020304" pitchFamily="18" charset="0"/>
              </a:rPr>
              <a:t>Cerus</a:t>
            </a:r>
            <a:r>
              <a:rPr lang="en-CA" sz="1800">
                <a:effectLst/>
                <a:latin typeface="Segoe UI" panose="020B0502040204020203" pitchFamily="34" charset="0"/>
                <a:ea typeface="Calibri" panose="020F0502020204030204" pitchFamily="34" charset="0"/>
                <a:cs typeface="Times New Roman" panose="02020603050405020304" pitchFamily="18" charset="0"/>
              </a:rPr>
              <a:t> Intercept website.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The last link will direct you the Ontario Regional Blood Coordinating Network where you will find a 5-minute educational video, a copy of the PowerPoint presentation,  an example of an email to clinicians, and an information sheet for patients. All four (4) tools on pathogen-reduced pooled platelets were prepared by Dr. Jeannie Callum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CA" sz="1800">
                <a:effectLst/>
                <a:latin typeface="Calibri" panose="020F0502020204030204" pitchFamily="34" charset="0"/>
                <a:cs typeface="Times New Roman" panose="02020603050405020304" pitchFamily="18" charset="0"/>
              </a:rPr>
              <a:t>Please remember to be mindful of </a:t>
            </a:r>
            <a:r>
              <a:rPr lang="en-CA"/>
              <a:t>different regulatory requirements applicable depending on jurisdictions.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170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latin typeface="Segoe UI" panose="020B0502040204020203" pitchFamily="34" charset="0"/>
                <a:ea typeface="Calibri" panose="020F0502020204030204" pitchFamily="34" charset="0"/>
                <a:cs typeface="Times New Roman" panose="02020603050405020304" pitchFamily="18" charset="0"/>
              </a:rPr>
              <a:t>For any questions or comments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26</a:t>
            </a:fld>
            <a:endParaRPr lang="en-CA"/>
          </a:p>
        </p:txBody>
      </p:sp>
    </p:spTree>
    <p:extLst>
      <p:ext uri="{BB962C8B-B14F-4D97-AF65-F5344CB8AC3E}">
        <p14:creationId xmlns:p14="http://schemas.microsoft.com/office/powerpoint/2010/main" val="2900748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latin typeface="Segoe UI" panose="020B0502040204020203" pitchFamily="34" charset="0"/>
                <a:ea typeface="Calibri" panose="020F0502020204030204" pitchFamily="34" charset="0"/>
                <a:cs typeface="Times New Roman" panose="02020603050405020304" pitchFamily="18" charset="0"/>
              </a:rPr>
              <a:t>Thank you again joining Canadian Blood Services to learn more about our new Pathogen-Reduced Platelet components.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28</a:t>
            </a:fld>
            <a:endParaRPr lang="en-CA"/>
          </a:p>
        </p:txBody>
      </p:sp>
    </p:spTree>
    <p:extLst>
      <p:ext uri="{BB962C8B-B14F-4D97-AF65-F5344CB8AC3E}">
        <p14:creationId xmlns:p14="http://schemas.microsoft.com/office/powerpoint/2010/main" val="2403805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sz="1800" dirty="0">
                <a:effectLst/>
                <a:latin typeface="Segoe UI"/>
                <a:ea typeface="Calibri" panose="020F0502020204030204" pitchFamily="34" charset="0"/>
                <a:cs typeface="Segoe UI"/>
              </a:rPr>
              <a:t>Psoralen </a:t>
            </a:r>
            <a:r>
              <a:rPr lang="en-CA" sz="1800" dirty="0">
                <a:latin typeface="Segoe UI"/>
                <a:ea typeface="Calibri" panose="020F0502020204030204" pitchFamily="34" charset="0"/>
                <a:cs typeface="Segoe UI"/>
              </a:rPr>
              <a:t>treatment</a:t>
            </a:r>
            <a:r>
              <a:rPr lang="en-CA" sz="1800" dirty="0">
                <a:effectLst/>
                <a:latin typeface="Segoe UI"/>
                <a:ea typeface="Calibri" panose="020F0502020204030204" pitchFamily="34" charset="0"/>
                <a:cs typeface="Segoe UI"/>
              </a:rPr>
              <a:t> is the </a:t>
            </a:r>
            <a:r>
              <a:rPr lang="en-CA" sz="1800" dirty="0">
                <a:latin typeface="Segoe UI"/>
                <a:ea typeface="Calibri" panose="020F0502020204030204" pitchFamily="34" charset="0"/>
                <a:cs typeface="Segoe UI"/>
              </a:rPr>
              <a:t>method we </a:t>
            </a:r>
            <a:r>
              <a:rPr lang="en-CA" sz="1800" dirty="0">
                <a:effectLst/>
                <a:latin typeface="Segoe UI"/>
                <a:ea typeface="Calibri" panose="020F0502020204030204" pitchFamily="34" charset="0"/>
                <a:cs typeface="Segoe UI"/>
              </a:rPr>
              <a:t>use to pathogen-reduce the platelets. Components referred to as </a:t>
            </a:r>
            <a:r>
              <a:rPr lang="en-CA" sz="1800" dirty="0">
                <a:latin typeface="Segoe UI"/>
                <a:ea typeface="Calibri" panose="020F0502020204030204" pitchFamily="34" charset="0"/>
                <a:cs typeface="Segoe UI"/>
              </a:rPr>
              <a:t>psoralen-treated</a:t>
            </a:r>
            <a:r>
              <a:rPr lang="en-CA" sz="1800" dirty="0">
                <a:effectLst/>
                <a:latin typeface="Segoe UI"/>
                <a:ea typeface="Calibri" panose="020F0502020204030204" pitchFamily="34" charset="0"/>
                <a:cs typeface="Segoe UI"/>
              </a:rPr>
              <a:t> are pathogen-reduced. Acronyms used in this presentation are: (read slide)</a:t>
            </a:r>
            <a:r>
              <a:rPr lang="en-CA" sz="1800" b="1" dirty="0">
                <a:solidFill>
                  <a:srgbClr val="FF0000"/>
                </a:solidFill>
                <a:latin typeface="Segoe UI"/>
                <a:ea typeface="Calibri" panose="020F0502020204030204" pitchFamily="34" charset="0"/>
                <a:cs typeface="Segoe UI"/>
              </a:rPr>
              <a:t> </a:t>
            </a:r>
            <a:endParaRPr lang="en-US" sz="1800" dirty="0">
              <a:effectLst/>
              <a:latin typeface="Calibri"/>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3</a:t>
            </a:fld>
            <a:endParaRPr lang="en-CA"/>
          </a:p>
        </p:txBody>
      </p:sp>
    </p:spTree>
    <p:extLst>
      <p:ext uri="{BB962C8B-B14F-4D97-AF65-F5344CB8AC3E}">
        <p14:creationId xmlns:p14="http://schemas.microsoft.com/office/powerpoint/2010/main" val="2871601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865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buFont typeface="Wingdings" panose="05000000000000000000" pitchFamily="2" charset="2"/>
              <a:buChar char=""/>
            </a:pPr>
            <a:r>
              <a:rPr lang="en-US" sz="1800" dirty="0">
                <a:effectLst/>
                <a:latin typeface="Segoe UI"/>
                <a:ea typeface="Calibri" panose="020F0502020204030204" pitchFamily="34" charset="0"/>
                <a:cs typeface="Segoe UI"/>
              </a:rPr>
              <a:t>Currently, two untreated or </a:t>
            </a:r>
            <a:r>
              <a:rPr lang="en-US" sz="1800" dirty="0">
                <a:latin typeface="Segoe UI"/>
                <a:ea typeface="Calibri" panose="020F0502020204030204" pitchFamily="34" charset="0"/>
                <a:cs typeface="Segoe UI"/>
              </a:rPr>
              <a:t>non-pathogen-reduced </a:t>
            </a:r>
            <a:r>
              <a:rPr lang="en-US" sz="1800" dirty="0">
                <a:effectLst/>
                <a:latin typeface="Segoe UI"/>
                <a:ea typeface="Calibri" panose="020F0502020204030204" pitchFamily="34" charset="0"/>
                <a:cs typeface="Segoe UI"/>
              </a:rPr>
              <a:t>platelet components are manufactured by Canadian Blood Services</a:t>
            </a:r>
            <a:r>
              <a:rPr lang="en-US" sz="1800" dirty="0">
                <a:latin typeface="Segoe UI"/>
                <a:ea typeface="Calibri" panose="020F0502020204030204" pitchFamily="34" charset="0"/>
                <a:cs typeface="Segoe UI"/>
              </a:rPr>
              <a:t>:</a:t>
            </a:r>
            <a:r>
              <a:rPr lang="en-US" sz="1800" dirty="0">
                <a:effectLst/>
                <a:latin typeface="Segoe UI"/>
                <a:ea typeface="Calibri" panose="020F0502020204030204" pitchFamily="34" charset="0"/>
                <a:cs typeface="Segoe UI"/>
              </a:rPr>
              <a:t> untreated pooled platelets in plasma and untreated apheresis platelets in plasma.</a:t>
            </a:r>
            <a:r>
              <a:rPr lang="en-US" sz="1800" dirty="0">
                <a:latin typeface="Segoe UI"/>
                <a:ea typeface="Calibri" panose="020F0502020204030204" pitchFamily="34" charset="0"/>
                <a:cs typeface="Segoe UI"/>
              </a:rPr>
              <a:t> </a:t>
            </a:r>
            <a:endParaRPr lang="en-US" sz="1800" dirty="0">
              <a:effectLst/>
              <a:latin typeface="Calibri"/>
              <a:ea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pPr>
            <a:r>
              <a:rPr lang="en-CA" sz="1800" dirty="0">
                <a:effectLst/>
                <a:latin typeface="Segoe UI"/>
                <a:ea typeface="Calibri" panose="020F0502020204030204" pitchFamily="34" charset="0"/>
                <a:cs typeface="Segoe UI"/>
              </a:rPr>
              <a:t>In December 2021, Health Canada approved the use of Cerus’ INTERCEPT Pathogen Inactivation Technology for manufacturing pooled platelets psoralen-treated at Canadian Blood Services.</a:t>
            </a:r>
            <a:r>
              <a:rPr lang="en-CA" sz="1800" b="1" dirty="0">
                <a:effectLst/>
                <a:latin typeface="Segoe UI"/>
                <a:ea typeface="Calibri" panose="020F0502020204030204" pitchFamily="34" charset="0"/>
                <a:cs typeface="Segoe UI"/>
              </a:rPr>
              <a:t> </a:t>
            </a:r>
            <a:r>
              <a:rPr lang="en-CA" sz="1800" dirty="0">
                <a:effectLst/>
                <a:latin typeface="Segoe UI"/>
                <a:ea typeface="Calibri" panose="020F0502020204030204" pitchFamily="34" charset="0"/>
                <a:cs typeface="Segoe UI"/>
              </a:rPr>
              <a:t>PPPT was introduced by </a:t>
            </a:r>
            <a:r>
              <a:rPr lang="en-CA" sz="1800" dirty="0">
                <a:latin typeface="Segoe UI"/>
                <a:ea typeface="Calibri" panose="020F0502020204030204" pitchFamily="34" charset="0"/>
                <a:cs typeface="Segoe UI"/>
              </a:rPr>
              <a:t>Canadian Blood Services </a:t>
            </a:r>
            <a:r>
              <a:rPr lang="en-CA" sz="1800" dirty="0">
                <a:effectLst/>
                <a:latin typeface="Segoe UI"/>
                <a:ea typeface="Calibri" panose="020F0502020204030204" pitchFamily="34" charset="0"/>
                <a:cs typeface="Segoe UI"/>
              </a:rPr>
              <a:t>at select hospitals in January 2022, and production </a:t>
            </a:r>
            <a:r>
              <a:rPr lang="en-CA" sz="1800" dirty="0">
                <a:latin typeface="Segoe UI"/>
                <a:ea typeface="Calibri" panose="020F0502020204030204" pitchFamily="34" charset="0"/>
                <a:cs typeface="Segoe UI"/>
              </a:rPr>
              <a:t>will roll out</a:t>
            </a:r>
            <a:r>
              <a:rPr lang="en-CA" sz="1800" dirty="0">
                <a:effectLst/>
                <a:latin typeface="Segoe UI"/>
                <a:ea typeface="Calibri" panose="020F0502020204030204" pitchFamily="34" charset="0"/>
                <a:cs typeface="Segoe UI"/>
              </a:rPr>
              <a:t> across production centers in 2023.</a:t>
            </a:r>
            <a:r>
              <a:rPr lang="en-CA" sz="1800" dirty="0">
                <a:latin typeface="Segoe UI"/>
                <a:ea typeface="Calibri" panose="020F0502020204030204" pitchFamily="34" charset="0"/>
                <a:cs typeface="Segoe UI"/>
              </a:rPr>
              <a:t> </a:t>
            </a:r>
            <a:endParaRPr lang="en-US" sz="1800" dirty="0">
              <a:effectLst/>
              <a:latin typeface="Calibri"/>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pPr>
            <a:r>
              <a:rPr lang="en-CA" sz="1800" dirty="0">
                <a:effectLst/>
                <a:latin typeface="Segoe UI"/>
                <a:ea typeface="Calibri" panose="020F0502020204030204" pitchFamily="34" charset="0"/>
                <a:cs typeface="Segoe UI"/>
              </a:rPr>
              <a:t>Canadian </a:t>
            </a:r>
            <a:r>
              <a:rPr lang="en-CA" sz="1800" dirty="0">
                <a:latin typeface="Segoe UI"/>
                <a:ea typeface="Calibri" panose="020F0502020204030204" pitchFamily="34" charset="0"/>
                <a:cs typeface="Segoe UI"/>
              </a:rPr>
              <a:t>Blood Services</a:t>
            </a:r>
            <a:r>
              <a:rPr lang="en-CA" sz="1800" dirty="0">
                <a:effectLst/>
                <a:latin typeface="Segoe UI"/>
                <a:ea typeface="Calibri" panose="020F0502020204030204" pitchFamily="34" charset="0"/>
                <a:cs typeface="Segoe UI"/>
              </a:rPr>
              <a:t> will also be submitting applications to Health Canada for the manufacturing of 2 new platelet components - apheresis platelet psoralen treated and untreated apheresis platelet in PAS-E. Implementation is pending Health Canada approval and these components are not currently available in </a:t>
            </a:r>
            <a:r>
              <a:rPr lang="en-CA" sz="1800" b="0" dirty="0">
                <a:effectLst/>
                <a:latin typeface="Segoe UI"/>
                <a:ea typeface="Calibri" panose="020F0502020204030204" pitchFamily="34" charset="0"/>
                <a:cs typeface="Segoe UI"/>
              </a:rPr>
              <a:t>Canada. </a:t>
            </a:r>
            <a:r>
              <a:rPr lang="en-US" sz="1800" b="0" dirty="0">
                <a:solidFill>
                  <a:schemeClr val="tx1"/>
                </a:solidFill>
              </a:rPr>
              <a:t>More information about the apheresis components will be released in a future customer letter.</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644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spcAft>
                <a:spcPts val="800"/>
              </a:spcAft>
              <a:buFont typeface="Wingdings" panose="05000000000000000000" pitchFamily="2" charset="2"/>
              <a:buChar char=""/>
            </a:pPr>
            <a:r>
              <a:rPr lang="en-CA" sz="1800" dirty="0">
                <a:effectLst/>
                <a:latin typeface="Segoe UI"/>
                <a:ea typeface="Calibri" panose="020F0502020204030204" pitchFamily="34" charset="0"/>
                <a:cs typeface="Segoe UI"/>
              </a:rPr>
              <a:t>It should be noted that our untreated platelet components are very safe. The </a:t>
            </a:r>
            <a:r>
              <a:rPr lang="en-CA" sz="1800" dirty="0">
                <a:latin typeface="Segoe UI"/>
                <a:ea typeface="Calibri" panose="020F0502020204030204" pitchFamily="34" charset="0"/>
                <a:cs typeface="Segoe UI"/>
              </a:rPr>
              <a:t>pathogen inactivation</a:t>
            </a:r>
            <a:r>
              <a:rPr lang="en-CA" sz="1800" dirty="0">
                <a:effectLst/>
                <a:latin typeface="Segoe UI"/>
                <a:ea typeface="Calibri" panose="020F0502020204030204" pitchFamily="34" charset="0"/>
                <a:cs typeface="Segoe UI"/>
              </a:rPr>
              <a:t> </a:t>
            </a:r>
            <a:r>
              <a:rPr lang="en-CA" sz="1800" dirty="0">
                <a:latin typeface="Segoe UI"/>
                <a:ea typeface="Calibri" panose="020F0502020204030204" pitchFamily="34" charset="0"/>
                <a:cs typeface="Segoe UI"/>
              </a:rPr>
              <a:t>technology</a:t>
            </a:r>
            <a:r>
              <a:rPr lang="en-CA" sz="1800" dirty="0">
                <a:effectLst/>
                <a:latin typeface="Segoe UI"/>
                <a:ea typeface="Calibri" panose="020F0502020204030204" pitchFamily="34" charset="0"/>
                <a:cs typeface="Segoe UI"/>
              </a:rPr>
              <a:t> adds an additional layer of safety against bacterial contaminants, viruses, protozoa parasites and white blood cells.</a:t>
            </a:r>
            <a:r>
              <a:rPr lang="en-CA" sz="1800" dirty="0">
                <a:latin typeface="Segoe UI"/>
                <a:ea typeface="Calibri" panose="020F0502020204030204" pitchFamily="34" charset="0"/>
                <a:cs typeface="Segoe UI"/>
              </a:rPr>
              <a:t> </a:t>
            </a:r>
            <a:r>
              <a:rPr lang="en-CA" sz="1800" dirty="0">
                <a:effectLst/>
                <a:latin typeface="Segoe UI"/>
                <a:ea typeface="Calibri" panose="020F0502020204030204" pitchFamily="34" charset="0"/>
                <a:cs typeface="Segoe UI"/>
              </a:rPr>
              <a:t> The white blood cells can no longer replicate, rendering irradiation of psoralen-treated components unnecessary.</a:t>
            </a:r>
            <a:r>
              <a:rPr lang="en-CA" sz="1800" dirty="0">
                <a:latin typeface="Segoe UI"/>
                <a:ea typeface="Calibri" panose="020F0502020204030204" pitchFamily="34" charset="0"/>
                <a:cs typeface="Segoe UI"/>
              </a:rPr>
              <a:t>  </a:t>
            </a:r>
            <a:endParaRPr lang="en-US" sz="1800" dirty="0">
              <a:effectLst/>
              <a:latin typeface="Calibri"/>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6</a:t>
            </a:fld>
            <a:endParaRPr lang="en-CA"/>
          </a:p>
        </p:txBody>
      </p:sp>
    </p:spTree>
    <p:extLst>
      <p:ext uri="{BB962C8B-B14F-4D97-AF65-F5344CB8AC3E}">
        <p14:creationId xmlns:p14="http://schemas.microsoft.com/office/powerpoint/2010/main" val="2343414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(Read out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476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sz="1800" dirty="0">
                <a:effectLst/>
                <a:latin typeface="Segoe UI"/>
                <a:ea typeface="Calibri" panose="020F0502020204030204" pitchFamily="34" charset="0"/>
                <a:cs typeface="Segoe UI"/>
              </a:rPr>
              <a:t>This slide illustrates the difference in appearance of both components. On the right, the bag of the new </a:t>
            </a:r>
            <a:r>
              <a:rPr lang="en-CA" sz="1800" dirty="0">
                <a:latin typeface="Segoe UI"/>
                <a:ea typeface="Calibri" panose="020F0502020204030204" pitchFamily="34" charset="0"/>
                <a:cs typeface="Segoe UI"/>
              </a:rPr>
              <a:t>psoralen-treated</a:t>
            </a:r>
            <a:r>
              <a:rPr lang="en-CA" sz="1800" dirty="0">
                <a:effectLst/>
                <a:latin typeface="Segoe UI"/>
                <a:ea typeface="Calibri" panose="020F0502020204030204" pitchFamily="34" charset="0"/>
                <a:cs typeface="Segoe UI"/>
              </a:rPr>
              <a:t> </a:t>
            </a:r>
            <a:r>
              <a:rPr lang="en-CA" sz="1800" dirty="0">
                <a:latin typeface="Segoe UI"/>
                <a:ea typeface="Calibri" panose="020F0502020204030204" pitchFamily="34" charset="0"/>
                <a:cs typeface="Segoe UI"/>
              </a:rPr>
              <a:t>pooled-platelet</a:t>
            </a:r>
            <a:r>
              <a:rPr lang="en-CA" sz="1800" dirty="0">
                <a:effectLst/>
                <a:latin typeface="Segoe UI"/>
                <a:ea typeface="Calibri" panose="020F0502020204030204" pitchFamily="34" charset="0"/>
                <a:cs typeface="Segoe UI"/>
              </a:rPr>
              <a:t> is slightly longer and wider </a:t>
            </a:r>
            <a:r>
              <a:rPr lang="en-CA" sz="1800" dirty="0">
                <a:latin typeface="Segoe UI"/>
                <a:ea typeface="Calibri" panose="020F0502020204030204" pitchFamily="34" charset="0"/>
                <a:cs typeface="Segoe UI"/>
              </a:rPr>
              <a:t>than the</a:t>
            </a:r>
            <a:r>
              <a:rPr lang="en-CA" sz="1800" dirty="0">
                <a:effectLst/>
                <a:latin typeface="Segoe UI"/>
                <a:ea typeface="Calibri" panose="020F0502020204030204" pitchFamily="34" charset="0"/>
                <a:cs typeface="Segoe UI"/>
              </a:rPr>
              <a:t> untreated pooled platelet bag</a:t>
            </a:r>
            <a:r>
              <a:rPr lang="en-CA" sz="1800" dirty="0">
                <a:latin typeface="Segoe UI"/>
                <a:ea typeface="Calibri" panose="020F0502020204030204" pitchFamily="34" charset="0"/>
                <a:cs typeface="Segoe UI"/>
              </a:rPr>
              <a:t> on the left</a:t>
            </a:r>
            <a:r>
              <a:rPr lang="en-CA" sz="1800" dirty="0">
                <a:effectLst/>
                <a:latin typeface="Segoe UI"/>
                <a:ea typeface="Calibri" panose="020F0502020204030204" pitchFamily="34" charset="0"/>
                <a:cs typeface="Segoe UI"/>
              </a:rPr>
              <a:t>. The treated component is lighter in color due to the addition of the Platelet Additive Solution.</a:t>
            </a:r>
            <a:endParaRPr lang="en-US" sz="1800" dirty="0">
              <a:effectLst/>
              <a:latin typeface="Segoe UI"/>
              <a:ea typeface="Calibri" panose="020F0502020204030204" pitchFamily="34" charset="0"/>
              <a:cs typeface="Segoe U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858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latin typeface="Segoe UI" panose="020B0502040204020203" pitchFamily="34" charset="0"/>
                <a:ea typeface="Calibri" panose="020F0502020204030204" pitchFamily="34" charset="0"/>
                <a:cs typeface="Times New Roman" panose="02020603050405020304" pitchFamily="18" charset="0"/>
              </a:rPr>
              <a:t>This slide illustrates the difference in appearance of the apheresis components. On the left, the bag of the new psoralen treated apheresis platelet, the middle is the untreated platelet in PAS-E and the right is the untreated apheresis platelet that you are familiar with.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987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sp>
        <p:nvSpPr>
          <p:cNvPr id="8" name="Body Level One…">
            <a:extLst>
              <a:ext uri="{FF2B5EF4-FFF2-40B4-BE49-F238E27FC236}">
                <a16:creationId xmlns:a16="http://schemas.microsoft.com/office/drawing/2014/main" id="{B8F45514-7B7B-44E1-9D60-359EC25A3994}"/>
              </a:ext>
            </a:extLst>
          </p:cNvPr>
          <p:cNvSpPr txBox="1">
            <a:spLocks noGrp="1"/>
          </p:cNvSpPr>
          <p:nvPr>
            <p:ph type="body" idx="1" hasCustomPrompt="1"/>
          </p:nvPr>
        </p:nvSpPr>
        <p:spPr>
          <a:xfrm>
            <a:off x="737342" y="5809145"/>
            <a:ext cx="7190678"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2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9" name="Title Text">
            <a:extLst>
              <a:ext uri="{FF2B5EF4-FFF2-40B4-BE49-F238E27FC236}">
                <a16:creationId xmlns:a16="http://schemas.microsoft.com/office/drawing/2014/main" id="{DA8EA7A6-422E-4D07-931B-5639E93C3FE5}"/>
              </a:ext>
            </a:extLst>
          </p:cNvPr>
          <p:cNvSpPr txBox="1">
            <a:spLocks noGrp="1"/>
          </p:cNvSpPr>
          <p:nvPr>
            <p:ph type="title" hasCustomPrompt="1"/>
          </p:nvPr>
        </p:nvSpPr>
        <p:spPr>
          <a:xfrm>
            <a:off x="744063" y="597417"/>
            <a:ext cx="10515600" cy="3974583"/>
          </a:xfrm>
          <a:prstGeom prst="rect">
            <a:avLst/>
          </a:prstGeom>
        </p:spPr>
        <p:txBody>
          <a:bodyPr anchor="b">
            <a:normAutofit/>
          </a:bodyPr>
          <a:lstStyle>
            <a:lvl1pPr algn="l" defTabSz="415431">
              <a:defRPr sz="40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pic>
        <p:nvPicPr>
          <p:cNvPr id="22" name="Image" descr="Image">
            <a:extLst>
              <a:ext uri="{FF2B5EF4-FFF2-40B4-BE49-F238E27FC236}">
                <a16:creationId xmlns:a16="http://schemas.microsoft.com/office/drawing/2014/main" id="{5A73DCE5-4761-48D2-82FF-69E694E552B9}"/>
              </a:ext>
            </a:extLst>
          </p:cNvPr>
          <p:cNvPicPr>
            <a:picLocks noChangeAspect="1"/>
          </p:cNvPicPr>
          <p:nvPr userDrawn="1"/>
        </p:nvPicPr>
        <p:blipFill>
          <a:blip r:embed="rId2"/>
          <a:srcRect l="20701" t="42362" r="20701" b="42362"/>
          <a:stretch>
            <a:fillRect/>
          </a:stretch>
        </p:blipFill>
        <p:spPr>
          <a:xfrm>
            <a:off x="8847904" y="5398341"/>
            <a:ext cx="2528199" cy="509286"/>
          </a:xfrm>
          <a:prstGeom prst="rect">
            <a:avLst/>
          </a:prstGeom>
          <a:ln w="12700">
            <a:miter lim="400000"/>
          </a:ln>
        </p:spPr>
      </p:pic>
      <p:sp>
        <p:nvSpPr>
          <p:cNvPr id="3" name="Content Placeholder 2">
            <a:extLst>
              <a:ext uri="{FF2B5EF4-FFF2-40B4-BE49-F238E27FC236}">
                <a16:creationId xmlns:a16="http://schemas.microsoft.com/office/drawing/2014/main" id="{9274ECC8-4DCC-4310-B82A-DAD3990D9196}"/>
              </a:ext>
            </a:extLst>
          </p:cNvPr>
          <p:cNvSpPr>
            <a:spLocks noGrp="1"/>
          </p:cNvSpPr>
          <p:nvPr>
            <p:ph sz="quarter" idx="10" hasCustomPrompt="1"/>
          </p:nvPr>
        </p:nvSpPr>
        <p:spPr>
          <a:xfrm>
            <a:off x="737343" y="5287158"/>
            <a:ext cx="7190678" cy="584697"/>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7" name="Picture 6">
            <a:extLst>
              <a:ext uri="{FF2B5EF4-FFF2-40B4-BE49-F238E27FC236}">
                <a16:creationId xmlns:a16="http://schemas.microsoft.com/office/drawing/2014/main" id="{46355278-06BA-494C-9449-8BEB7976B047}"/>
              </a:ext>
            </a:extLst>
          </p:cNvPr>
          <p:cNvPicPr>
            <a:picLocks noChangeAspect="1"/>
          </p:cNvPicPr>
          <p:nvPr userDrawn="1"/>
        </p:nvPicPr>
        <p:blipFill>
          <a:blip r:embed="rId3"/>
          <a:stretch>
            <a:fillRect/>
          </a:stretch>
        </p:blipFill>
        <p:spPr>
          <a:xfrm>
            <a:off x="838199" y="5062888"/>
            <a:ext cx="10515600" cy="90931"/>
          </a:xfrm>
          <a:prstGeom prst="rect">
            <a:avLst/>
          </a:prstGeom>
        </p:spPr>
      </p:pic>
    </p:spTree>
    <p:extLst>
      <p:ext uri="{BB962C8B-B14F-4D97-AF65-F5344CB8AC3E}">
        <p14:creationId xmlns:p14="http://schemas.microsoft.com/office/powerpoint/2010/main" val="2003912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 Figur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564965EF-A34A-4B95-9AC0-14072CC2896D}"/>
              </a:ext>
            </a:extLst>
          </p:cNvPr>
          <p:cNvSpPr>
            <a:spLocks noGrp="1"/>
          </p:cNvSpPr>
          <p:nvPr>
            <p:ph type="body" sz="quarter" idx="14" hasCustomPrompt="1"/>
          </p:nvPr>
        </p:nvSpPr>
        <p:spPr>
          <a:xfrm>
            <a:off x="6170612"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ext Placeholder 9">
            <a:extLst>
              <a:ext uri="{FF2B5EF4-FFF2-40B4-BE49-F238E27FC236}">
                <a16:creationId xmlns:a16="http://schemas.microsoft.com/office/drawing/2014/main" id="{1A3CE7CF-A364-4D86-9044-63D467BA98FA}"/>
              </a:ext>
            </a:extLst>
          </p:cNvPr>
          <p:cNvSpPr>
            <a:spLocks noGrp="1"/>
          </p:cNvSpPr>
          <p:nvPr>
            <p:ph type="body" sz="quarter" idx="15" hasCustomPrompt="1"/>
          </p:nvPr>
        </p:nvSpPr>
        <p:spPr>
          <a:xfrm>
            <a:off x="838471"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4" name="Title Placeholder 1">
            <a:extLst>
              <a:ext uri="{FF2B5EF4-FFF2-40B4-BE49-F238E27FC236}">
                <a16:creationId xmlns:a16="http://schemas.microsoft.com/office/drawing/2014/main" id="{DA286B41-32C1-4A24-A30D-E1F6278232D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5" name="Text Placeholder 3">
            <a:extLst>
              <a:ext uri="{FF2B5EF4-FFF2-40B4-BE49-F238E27FC236}">
                <a16:creationId xmlns:a16="http://schemas.microsoft.com/office/drawing/2014/main" id="{FF505823-1A0D-4EE8-9757-B0BC0A722940}"/>
              </a:ext>
            </a:extLst>
          </p:cNvPr>
          <p:cNvSpPr>
            <a:spLocks noGrp="1"/>
          </p:cNvSpPr>
          <p:nvPr>
            <p:ph type="body" sz="quarter" idx="16"/>
          </p:nvPr>
        </p:nvSpPr>
        <p:spPr>
          <a:xfrm>
            <a:off x="847160"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Text Placeholder 3">
            <a:extLst>
              <a:ext uri="{FF2B5EF4-FFF2-40B4-BE49-F238E27FC236}">
                <a16:creationId xmlns:a16="http://schemas.microsoft.com/office/drawing/2014/main" id="{B62D1BFE-0502-4E79-A69D-79E5FED7870A}"/>
              </a:ext>
            </a:extLst>
          </p:cNvPr>
          <p:cNvSpPr>
            <a:spLocks noGrp="1"/>
          </p:cNvSpPr>
          <p:nvPr>
            <p:ph type="body" sz="quarter" idx="17"/>
          </p:nvPr>
        </p:nvSpPr>
        <p:spPr>
          <a:xfrm>
            <a:off x="6201337"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721973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36FE3F20-8F3F-4E0A-88AC-98CF6E608622}"/>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FA21BC0A-A562-4D5A-896B-09F009DA272A}"/>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7300DA68-3E44-49D1-8DBD-9ADD211A14B2}"/>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3290517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82B74E-2834-4223-8946-8253800EFD9F}"/>
              </a:ext>
            </a:extLst>
          </p:cNvPr>
          <p:cNvSpPr/>
          <p:nvPr userDrawn="1"/>
        </p:nvSpPr>
        <p:spPr>
          <a:xfrm>
            <a:off x="-1" y="0"/>
            <a:ext cx="12192001"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1578969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4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F5D91-ACD3-B642-9A2F-CE6F2B4F28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779"/>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5885892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Picture 7">
            <a:extLst>
              <a:ext uri="{FF2B5EF4-FFF2-40B4-BE49-F238E27FC236}">
                <a16:creationId xmlns:a16="http://schemas.microsoft.com/office/drawing/2014/main" id="{42C13D6F-E070-45E1-8563-3188E31BD8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1F1A51C-D80E-4F7F-BF14-2521B537F109}"/>
              </a:ext>
            </a:extLst>
          </p:cNvPr>
          <p:cNvSpPr>
            <a:spLocks noGrp="1"/>
          </p:cNvSpPr>
          <p:nvPr>
            <p:ph sz="quarter" idx="14" hasCustomPrompt="1"/>
          </p:nvPr>
        </p:nvSpPr>
        <p:spPr>
          <a:xfrm>
            <a:off x="6096000" y="6051176"/>
            <a:ext cx="6083808"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First name, Identifier (e.g. Heather, organ donor)</a:t>
            </a: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2443053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D2823228-F1EB-4E6E-8EA7-88D3854201BF}"/>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7E3712C7-DAE2-4E0F-A5BC-B53B685C585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CF8DC408-D840-41B5-B543-4F6804234C0F}"/>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076121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2253599" y="1048215"/>
            <a:ext cx="7684801" cy="4751371"/>
          </a:xfrm>
          <a:prstGeom prst="rect">
            <a:avLst/>
          </a:prstGeom>
        </p:spPr>
        <p:txBody>
          <a:bodyPr anchor="ctr">
            <a:noAutofit/>
          </a:bodyPr>
          <a:lstStyle>
            <a:lvl1pPr marL="0" marR="0" indent="0" algn="ctr" defTabSz="914400" rtl="0" eaLnBrk="1" fontAlgn="auto" latinLnBrk="0" hangingPunct="1">
              <a:lnSpc>
                <a:spcPct val="90000"/>
              </a:lnSpc>
              <a:spcBef>
                <a:spcPct val="0"/>
              </a:spcBef>
              <a:spcAft>
                <a:spcPts val="1200"/>
              </a:spcAft>
              <a:buClrTx/>
              <a:buSzTx/>
              <a:buFontTx/>
              <a:buNone/>
              <a:tabLst/>
              <a:defRPr sz="2600" b="0">
                <a:solidFill>
                  <a:schemeClr val="tx1"/>
                </a:solidFill>
                <a:latin typeface="Arial"/>
                <a:ea typeface="Arial"/>
                <a:cs typeface="Arial"/>
                <a:sym typeface="Aria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CA"/>
              <a:t>Title text</a:t>
            </a:r>
            <a:br>
              <a:rPr lang="en-CA"/>
            </a:br>
            <a:r>
              <a:rPr lang="fr-CA"/>
              <a:t>Lorem ipsum </a:t>
            </a:r>
            <a:r>
              <a:rPr lang="fr-CA" err="1"/>
              <a:t>dolor</a:t>
            </a:r>
            <a:r>
              <a:rPr lang="fr-CA"/>
              <a:t> </a:t>
            </a:r>
            <a:r>
              <a:rPr lang="fr-CA" err="1"/>
              <a:t>sit</a:t>
            </a:r>
            <a:r>
              <a:rPr lang="fr-CA"/>
              <a:t> </a:t>
            </a:r>
            <a:r>
              <a:rPr lang="fr-CA" err="1"/>
              <a:t>amet</a:t>
            </a:r>
            <a:r>
              <a:rPr lang="fr-CA"/>
              <a:t>, </a:t>
            </a:r>
            <a:r>
              <a:rPr lang="fr-CA" err="1"/>
              <a:t>consectetur</a:t>
            </a:r>
            <a:r>
              <a:rPr lang="fr-CA"/>
              <a:t> </a:t>
            </a:r>
            <a:br>
              <a:rPr lang="fr-CA"/>
            </a:b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a:t>
            </a:r>
            <a:br>
              <a:rPr lang="fr-CA"/>
            </a:br>
            <a:r>
              <a:rPr lang="fr-CA"/>
              <a:t>ut </a:t>
            </a:r>
            <a:r>
              <a:rPr lang="fr-CA" err="1"/>
              <a:t>labore</a:t>
            </a:r>
            <a:r>
              <a:rPr lang="fr-CA"/>
              <a:t> et </a:t>
            </a:r>
            <a:r>
              <a:rPr lang="fr-CA" err="1"/>
              <a:t>dolore</a:t>
            </a:r>
            <a:r>
              <a:rPr lang="fr-CA"/>
              <a:t> magna </a:t>
            </a:r>
            <a:r>
              <a:rPr lang="fr-CA" err="1"/>
              <a:t>aliqua</a:t>
            </a:r>
            <a:r>
              <a:rPr lang="fr-CA"/>
              <a:t>. </a:t>
            </a:r>
            <a:br>
              <a:rPr lang="fr-CA"/>
            </a:br>
            <a:r>
              <a:rPr lang="fr-CA"/>
              <a:t>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 ex </a:t>
            </a:r>
            <a:r>
              <a:rPr lang="fr-CA" err="1"/>
              <a:t>ea</a:t>
            </a:r>
            <a:r>
              <a:rPr lang="fr-CA"/>
              <a:t> commodo </a:t>
            </a:r>
            <a:r>
              <a:rPr lang="fr-CA" err="1"/>
              <a:t>consequat</a:t>
            </a:r>
            <a:r>
              <a:rPr lang="fr-CA"/>
              <a:t>. </a:t>
            </a:r>
            <a:endParaRPr/>
          </a:p>
        </p:txBody>
      </p:sp>
    </p:spTree>
    <p:extLst>
      <p:ext uri="{BB962C8B-B14F-4D97-AF65-F5344CB8AC3E}">
        <p14:creationId xmlns:p14="http://schemas.microsoft.com/office/powerpoint/2010/main" val="3314982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Statement Tex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798312" y="378431"/>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6" name="Content Placeholder 2">
            <a:extLst>
              <a:ext uri="{FF2B5EF4-FFF2-40B4-BE49-F238E27FC236}">
                <a16:creationId xmlns:a16="http://schemas.microsoft.com/office/drawing/2014/main" id="{6AE6FC24-2729-46A8-8E29-54DAB383371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tx2"/>
                </a:solidFill>
                <a:effectLst/>
                <a:latin typeface="Arial" panose="020B0604020202020204" pitchFamily="34" charset="0"/>
              </a:defRPr>
            </a:lvl1pPr>
          </a:lstStyle>
          <a:p>
            <a:pPr lvl="0"/>
            <a:r>
              <a:rPr lang="en-CA"/>
              <a:t>First name, Identifier (e.g. Knox, stem cell)</a:t>
            </a:r>
          </a:p>
        </p:txBody>
      </p:sp>
    </p:spTree>
    <p:extLst>
      <p:ext uri="{BB962C8B-B14F-4D97-AF65-F5344CB8AC3E}">
        <p14:creationId xmlns:p14="http://schemas.microsoft.com/office/powerpoint/2010/main" val="29671376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2">
            <a:extLst>
              <a:ext uri="{FF2B5EF4-FFF2-40B4-BE49-F238E27FC236}">
                <a16:creationId xmlns:a16="http://schemas.microsoft.com/office/drawing/2014/main" id="{7DA8DC55-25C5-41D7-8BB9-56E77002F771}"/>
              </a:ext>
            </a:extLst>
          </p:cNvPr>
          <p:cNvSpPr>
            <a:spLocks noGrp="1"/>
          </p:cNvSpPr>
          <p:nvPr>
            <p:ph sz="quarter" idx="14" hasCustomPrompt="1"/>
          </p:nvPr>
        </p:nvSpPr>
        <p:spPr>
          <a:xfrm>
            <a:off x="6095999" y="6051176"/>
            <a:ext cx="6095999"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11312124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bulle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D4A1BE-5A6A-4D9E-9F79-F6D92FE23A38}"/>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39284469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Content Placeholder 2">
            <a:extLst>
              <a:ext uri="{FF2B5EF4-FFF2-40B4-BE49-F238E27FC236}">
                <a16:creationId xmlns:a16="http://schemas.microsoft.com/office/drawing/2014/main" id="{23960F36-0D1B-3E47-9BA4-B2FA47387877}"/>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359089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838200" y="1143000"/>
            <a:ext cx="10515600"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25745319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D1E5F038-B3DE-3443-BB1E-1292651E7713}"/>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20990320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C62D884-BB0F-4081-BBD6-D39B1EEA434E}"/>
              </a:ext>
            </a:extLst>
          </p:cNvPr>
          <p:cNvSpPr>
            <a:spLocks noGrp="1"/>
          </p:cNvSpPr>
          <p:nvPr>
            <p:ph idx="1"/>
          </p:nvPr>
        </p:nvSpPr>
        <p:spPr>
          <a:xfrm>
            <a:off x="838200" y="1143000"/>
            <a:ext cx="10515600" cy="47243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D416B3B6-F7D9-44FF-8B82-29419E2B1F7D}"/>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602861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3219A71-6500-41AB-BBBA-855C0A4A32FA}"/>
              </a:ext>
            </a:extLst>
          </p:cNvPr>
          <p:cNvSpPr>
            <a:spLocks noGrp="1"/>
          </p:cNvSpPr>
          <p:nvPr>
            <p:ph idx="1"/>
          </p:nvPr>
        </p:nvSpPr>
        <p:spPr>
          <a:xfrm>
            <a:off x="5183188" y="1143000"/>
            <a:ext cx="6172200" cy="4718050"/>
          </a:xfrm>
        </p:spPr>
        <p:txBody>
          <a:bodyPr anchor="ctr">
            <a:normAutofit/>
          </a:bodyPr>
          <a:lstStyle>
            <a:lvl1pPr>
              <a:defRPr sz="2600"/>
            </a:lvl1pPr>
            <a:lvl2pPr>
              <a:defRPr sz="2600"/>
            </a:lvl2pPr>
            <a:lvl3pPr>
              <a:defRPr sz="2600"/>
            </a:lvl3pPr>
            <a:lvl4pPr>
              <a:defRPr sz="2600"/>
            </a:lvl4pPr>
            <a:lvl5pPr>
              <a:defRPr sz="2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3">
            <a:extLst>
              <a:ext uri="{FF2B5EF4-FFF2-40B4-BE49-F238E27FC236}">
                <a16:creationId xmlns:a16="http://schemas.microsoft.com/office/drawing/2014/main" id="{187C1EB2-58D9-42BD-9290-28833DD58394}"/>
              </a:ext>
            </a:extLst>
          </p:cNvPr>
          <p:cNvSpPr>
            <a:spLocks noGrp="1"/>
          </p:cNvSpPr>
          <p:nvPr>
            <p:ph type="body" sz="half" idx="2"/>
          </p:nvPr>
        </p:nvSpPr>
        <p:spPr>
          <a:xfrm>
            <a:off x="839788" y="2559204"/>
            <a:ext cx="3932237" cy="3309783"/>
          </a:xfrm>
        </p:spPr>
        <p:txBody>
          <a:bodyPr anchor="t">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9">
            <a:extLst>
              <a:ext uri="{FF2B5EF4-FFF2-40B4-BE49-F238E27FC236}">
                <a16:creationId xmlns:a16="http://schemas.microsoft.com/office/drawing/2014/main" id="{BCBB6448-9D33-4395-86C2-D5ACB257A3C5}"/>
              </a:ext>
            </a:extLst>
          </p:cNvPr>
          <p:cNvSpPr>
            <a:spLocks noGrp="1"/>
          </p:cNvSpPr>
          <p:nvPr>
            <p:ph type="body" sz="quarter" idx="12" hasCustomPrompt="1"/>
          </p:nvPr>
        </p:nvSpPr>
        <p:spPr>
          <a:xfrm>
            <a:off x="836612" y="1249363"/>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ctr">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2" name="Title Placeholder 1">
            <a:extLst>
              <a:ext uri="{FF2B5EF4-FFF2-40B4-BE49-F238E27FC236}">
                <a16:creationId xmlns:a16="http://schemas.microsoft.com/office/drawing/2014/main" id="{1913F282-6209-4D2A-AB43-48A25C7EE430}"/>
              </a:ext>
            </a:extLst>
          </p:cNvPr>
          <p:cNvSpPr>
            <a:spLocks noGrp="1"/>
          </p:cNvSpPr>
          <p:nvPr>
            <p:ph type="title"/>
          </p:nvPr>
        </p:nvSpPr>
        <p:spPr>
          <a:xfrm>
            <a:off x="764236" y="0"/>
            <a:ext cx="10591152"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946576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4BC2B6-CC05-46EA-A891-FE633354A0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63" y="852178"/>
            <a:ext cx="12176237" cy="5153643"/>
          </a:xfrm>
          <a:prstGeom prst="rect">
            <a:avLst/>
          </a:prstGeom>
        </p:spPr>
      </p:pic>
    </p:spTree>
    <p:extLst>
      <p:ext uri="{BB962C8B-B14F-4D97-AF65-F5344CB8AC3E}">
        <p14:creationId xmlns:p14="http://schemas.microsoft.com/office/powerpoint/2010/main" val="41104764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End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CF750-8184-D84C-BDB4-55E599C15A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0"/>
            <a:ext cx="12197816" cy="6858000"/>
          </a:xfrm>
          <a:prstGeom prst="rect">
            <a:avLst/>
          </a:prstGeom>
        </p:spPr>
      </p:pic>
      <p:sp>
        <p:nvSpPr>
          <p:cNvPr id="5" name="Title Placeholder 1">
            <a:extLst>
              <a:ext uri="{FF2B5EF4-FFF2-40B4-BE49-F238E27FC236}">
                <a16:creationId xmlns:a16="http://schemas.microsoft.com/office/drawing/2014/main" id="{1D375AC0-41AA-3E42-83B1-5DDBDAFAAE4A}"/>
              </a:ext>
            </a:extLst>
          </p:cNvPr>
          <p:cNvSpPr>
            <a:spLocks noGrp="1"/>
          </p:cNvSpPr>
          <p:nvPr>
            <p:ph type="title" hasCustomPrompt="1"/>
          </p:nvPr>
        </p:nvSpPr>
        <p:spPr>
          <a:xfrm>
            <a:off x="800424" y="462013"/>
            <a:ext cx="10591152" cy="943442"/>
          </a:xfrm>
          <a:prstGeom prst="rect">
            <a:avLst/>
          </a:prstGeom>
        </p:spPr>
        <p:txBody>
          <a:bodyPr vert="horz" lIns="91440" tIns="45720" rIns="91440" bIns="45720" rtlCol="0" anchor="b">
            <a:normAutofit/>
          </a:bodyPr>
          <a:lstStyle>
            <a:lvl1pPr algn="ctr">
              <a:defRPr/>
            </a:lvl1pPr>
          </a:lstStyle>
          <a:p>
            <a:r>
              <a:rPr lang="en-US"/>
              <a:t>Together, we are Canada’s lifeline</a:t>
            </a:r>
            <a:endParaRPr lang="en-CA"/>
          </a:p>
        </p:txBody>
      </p:sp>
    </p:spTree>
    <p:extLst>
      <p:ext uri="{BB962C8B-B14F-4D97-AF65-F5344CB8AC3E}">
        <p14:creationId xmlns:p14="http://schemas.microsoft.com/office/powerpoint/2010/main" val="13271898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Primar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9FC7-742D-0B45-A1A8-137D6B9A55A2}"/>
              </a:ext>
            </a:extLst>
          </p:cNvPr>
          <p:cNvSpPr>
            <a:spLocks noGrp="1"/>
          </p:cNvSpPr>
          <p:nvPr>
            <p:ph type="title"/>
          </p:nvPr>
        </p:nvSpPr>
        <p:spPr/>
        <p:txBody>
          <a:bodyPr>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4FFADA62-BC03-4645-8630-70EC600BFB64}"/>
              </a:ext>
            </a:extLst>
          </p:cNvPr>
          <p:cNvSpPr/>
          <p:nvPr userDrawn="1"/>
        </p:nvSpPr>
        <p:spPr>
          <a:xfrm>
            <a:off x="0" y="6238068"/>
            <a:ext cx="12192000" cy="6199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99D60FA-C5F4-BD4C-832E-07107183B1CC}"/>
              </a:ext>
            </a:extLst>
          </p:cNvPr>
          <p:cNvSpPr>
            <a:spLocks noGrp="1"/>
          </p:cNvSpPr>
          <p:nvPr>
            <p:ph type="ftr" sz="quarter" idx="3"/>
          </p:nvPr>
        </p:nvSpPr>
        <p:spPr>
          <a:xfrm>
            <a:off x="1383664" y="6364098"/>
            <a:ext cx="5942966"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r>
              <a:rPr lang="en-US"/>
              <a:t>Lorem Ipsum Dolor Sit Amet</a:t>
            </a:r>
          </a:p>
        </p:txBody>
      </p:sp>
      <p:sp>
        <p:nvSpPr>
          <p:cNvPr id="5" name="Slide Number Placeholder 5">
            <a:extLst>
              <a:ext uri="{FF2B5EF4-FFF2-40B4-BE49-F238E27FC236}">
                <a16:creationId xmlns:a16="http://schemas.microsoft.com/office/drawing/2014/main" id="{9C03A58C-EC8D-3648-AF0F-707167370549}"/>
              </a:ext>
            </a:extLst>
          </p:cNvPr>
          <p:cNvSpPr>
            <a:spLocks noGrp="1"/>
          </p:cNvSpPr>
          <p:nvPr>
            <p:ph type="sldNum" sz="quarter" idx="4"/>
          </p:nvPr>
        </p:nvSpPr>
        <p:spPr>
          <a:xfrm>
            <a:off x="838199" y="6364098"/>
            <a:ext cx="454025"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fld id="{024B8E96-A9FA-5244-9688-28AA9F00AAC9}" type="slidenum">
              <a:rPr lang="en-US" smtClean="0"/>
              <a:pPr/>
              <a:t>‹#›</a:t>
            </a:fld>
            <a:endParaRPr lang="en-US"/>
          </a:p>
        </p:txBody>
      </p:sp>
      <p:pic>
        <p:nvPicPr>
          <p:cNvPr id="6" name="Picture 5">
            <a:extLst>
              <a:ext uri="{FF2B5EF4-FFF2-40B4-BE49-F238E27FC236}">
                <a16:creationId xmlns:a16="http://schemas.microsoft.com/office/drawing/2014/main" id="{834A0EB6-41EB-BF43-B5D8-2E16D1B0307A}"/>
              </a:ext>
            </a:extLst>
          </p:cNvPr>
          <p:cNvPicPr>
            <a:picLocks noChangeAspect="1"/>
          </p:cNvPicPr>
          <p:nvPr userDrawn="1"/>
        </p:nvPicPr>
        <p:blipFill>
          <a:blip r:embed="rId2"/>
          <a:stretch>
            <a:fillRect/>
          </a:stretch>
        </p:blipFill>
        <p:spPr>
          <a:xfrm>
            <a:off x="10210800" y="6410754"/>
            <a:ext cx="1143000" cy="287312"/>
          </a:xfrm>
          <a:prstGeom prst="rect">
            <a:avLst/>
          </a:prstGeom>
        </p:spPr>
      </p:pic>
      <p:sp>
        <p:nvSpPr>
          <p:cNvPr id="7" name="Text Placeholder 2">
            <a:extLst>
              <a:ext uri="{FF2B5EF4-FFF2-40B4-BE49-F238E27FC236}">
                <a16:creationId xmlns:a16="http://schemas.microsoft.com/office/drawing/2014/main" id="{834D416E-F7B1-2E45-91C9-02F06362BD63}"/>
              </a:ext>
            </a:extLst>
          </p:cNvPr>
          <p:cNvSpPr>
            <a:spLocks noGrp="1"/>
          </p:cNvSpPr>
          <p:nvPr>
            <p:ph idx="1"/>
          </p:nvPr>
        </p:nvSpPr>
        <p:spPr>
          <a:xfrm>
            <a:off x="838200" y="916027"/>
            <a:ext cx="10515600" cy="5032386"/>
          </a:xfrm>
          <a:prstGeom prst="rect">
            <a:avLst/>
          </a:prstGeom>
        </p:spPr>
        <p:txBody>
          <a:bodyPr vert="horz" lIns="91440" tIns="45720" rIns="91440" bIns="45720" rtlCol="0">
            <a:normAutofit/>
          </a:bodyPr>
          <a:lstStyle>
            <a:lvl1pPr>
              <a:lnSpc>
                <a:spcPct val="110000"/>
              </a:lnSpc>
              <a:defRPr sz="2000">
                <a:latin typeface="Arial" panose="020B0604020202020204" pitchFamily="34" charset="0"/>
                <a:cs typeface="Arial" panose="020B0604020202020204" pitchFamily="34" charset="0"/>
              </a:defRPr>
            </a:lvl1pPr>
            <a:lvl2pPr>
              <a:lnSpc>
                <a:spcPct val="110000"/>
              </a:lnSpc>
              <a:defRPr sz="1800">
                <a:latin typeface="Arial" panose="020B0604020202020204" pitchFamily="34" charset="0"/>
                <a:cs typeface="Arial" panose="020B0604020202020204" pitchFamily="34" charset="0"/>
              </a:defRPr>
            </a:lvl2pPr>
            <a:lvl3pPr>
              <a:lnSpc>
                <a:spcPct val="110000"/>
              </a:lnSpc>
              <a:defRPr sz="1600">
                <a:latin typeface="Arial" panose="020B0604020202020204" pitchFamily="34" charset="0"/>
                <a:cs typeface="Arial" panose="020B0604020202020204" pitchFamily="34" charset="0"/>
              </a:defRPr>
            </a:lvl3pPr>
            <a:lvl4pPr>
              <a:lnSpc>
                <a:spcPct val="110000"/>
              </a:lnSpc>
              <a:defRPr sz="1400">
                <a:latin typeface="Arial" panose="020B0604020202020204" pitchFamily="34" charset="0"/>
                <a:cs typeface="Arial" panose="020B0604020202020204" pitchFamily="34" charset="0"/>
              </a:defRPr>
            </a:lvl4pPr>
            <a:lvl5pPr>
              <a:lnSpc>
                <a:spcPct val="11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3676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 bullets">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6165476" y="1143000"/>
            <a:ext cx="5188324"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7" name="Text Placeholder 3">
            <a:extLst>
              <a:ext uri="{FF2B5EF4-FFF2-40B4-BE49-F238E27FC236}">
                <a16:creationId xmlns:a16="http://schemas.microsoft.com/office/drawing/2014/main" id="{D0D20881-23DE-40CC-AD9B-65F68ADE8EB5}"/>
              </a:ext>
            </a:extLst>
          </p:cNvPr>
          <p:cNvSpPr>
            <a:spLocks noGrp="1"/>
          </p:cNvSpPr>
          <p:nvPr>
            <p:ph type="body" sz="quarter" idx="16"/>
          </p:nvPr>
        </p:nvSpPr>
        <p:spPr>
          <a:xfrm>
            <a:off x="744645" y="1249792"/>
            <a:ext cx="4662487" cy="4510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1078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 Key finding">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5513294" y="1143000"/>
            <a:ext cx="5840506" cy="4724400"/>
          </a:xfrm>
        </p:spPr>
        <p:txBody>
          <a:bodyPr/>
          <a:lstStyle>
            <a:lvl1pPr marL="0" indent="0" algn="ctr">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0CA95E4-A346-4879-B782-C1A8F135828B}"/>
              </a:ext>
            </a:extLst>
          </p:cNvPr>
          <p:cNvSpPr>
            <a:spLocks noGrp="1"/>
          </p:cNvSpPr>
          <p:nvPr>
            <p:ph sz="quarter" idx="18" hasCustomPrompt="1"/>
          </p:nvPr>
        </p:nvSpPr>
        <p:spPr>
          <a:xfrm>
            <a:off x="838200" y="1209675"/>
            <a:ext cx="4419600" cy="4657725"/>
          </a:xfrm>
        </p:spPr>
        <p:txBody>
          <a:bodyPr>
            <a:normAutofit/>
          </a:bodyPr>
          <a:lstStyle>
            <a:lvl1pPr marL="0" indent="0" algn="ctr">
              <a:spcBef>
                <a:spcPts val="0"/>
              </a:spcBef>
              <a:buNone/>
              <a:defRPr sz="3000" b="1">
                <a:solidFill>
                  <a:schemeClr val="tx1"/>
                </a:solidFill>
              </a:defRPr>
            </a:lvl1pPr>
            <a:lvl2pPr marL="457200" indent="0">
              <a:buNone/>
              <a:defRPr sz="3600" b="1"/>
            </a:lvl2pPr>
            <a:lvl3pPr marL="914400" indent="0">
              <a:buNone/>
              <a:defRPr sz="3600" b="1"/>
            </a:lvl3pPr>
            <a:lvl4pPr marL="1371600" indent="0">
              <a:buNone/>
              <a:defRPr sz="3600" b="1"/>
            </a:lvl4pPr>
            <a:lvl5pPr marL="1828800" indent="0">
              <a:buNone/>
              <a:defRPr sz="3600" b="1"/>
            </a:lvl5pPr>
          </a:lstStyle>
          <a:p>
            <a:pPr lvl="0"/>
            <a:r>
              <a:rPr lang="en-US"/>
              <a:t>Insert key </a:t>
            </a:r>
          </a:p>
          <a:p>
            <a:pPr lvl="0"/>
            <a:r>
              <a:rPr lang="en-US"/>
              <a:t>finding here</a:t>
            </a:r>
          </a:p>
        </p:txBody>
      </p:sp>
    </p:spTree>
    <p:extLst>
      <p:ext uri="{BB962C8B-B14F-4D97-AF65-F5344CB8AC3E}">
        <p14:creationId xmlns:p14="http://schemas.microsoft.com/office/powerpoint/2010/main" val="1058406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FF86CB-8E87-4935-AFC6-926708669B0C}"/>
              </a:ext>
            </a:extLst>
          </p:cNvPr>
          <p:cNvSpPr/>
          <p:nvPr userDrawn="1"/>
        </p:nvSpPr>
        <p:spPr>
          <a:xfrm>
            <a:off x="-1" y="0"/>
            <a:ext cx="12192001"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123351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656DA-A5DE-5B4B-AD17-8CF6030640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4"/>
            <a:ext cx="12192000" cy="6857591"/>
          </a:xfrm>
          <a:prstGeom prst="rect">
            <a:avLst/>
          </a:prstGeom>
        </p:spPr>
      </p:pic>
      <p:sp>
        <p:nvSpPr>
          <p:cNvPr id="7" name="Rectangle 6">
            <a:extLst>
              <a:ext uri="{FF2B5EF4-FFF2-40B4-BE49-F238E27FC236}">
                <a16:creationId xmlns:a16="http://schemas.microsoft.com/office/drawing/2014/main" id="{B3FF86CB-8E87-4935-AFC6-926708669B0C}"/>
              </a:ext>
            </a:extLst>
          </p:cNvPr>
          <p:cNvSpPr/>
          <p:nvPr userDrawn="1"/>
        </p:nvSpPr>
        <p:spPr>
          <a:xfrm>
            <a:off x="1" y="5101389"/>
            <a:ext cx="12192000" cy="176250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4260923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tatement Tex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62CDF0-C719-4392-88F5-CD858A7DC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59" y="0"/>
            <a:ext cx="6083808"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Content Placeholder 2">
            <a:extLst>
              <a:ext uri="{FF2B5EF4-FFF2-40B4-BE49-F238E27FC236}">
                <a16:creationId xmlns:a16="http://schemas.microsoft.com/office/drawing/2014/main" id="{52F9E5F4-DB6E-4D11-A83C-AF832E5BAC23}"/>
              </a:ext>
            </a:extLst>
          </p:cNvPr>
          <p:cNvSpPr>
            <a:spLocks noGrp="1"/>
          </p:cNvSpPr>
          <p:nvPr>
            <p:ph sz="quarter" idx="14" hasCustomPrompt="1"/>
          </p:nvPr>
        </p:nvSpPr>
        <p:spPr>
          <a:xfrm>
            <a:off x="6095999" y="6051176"/>
            <a:ext cx="6095999" cy="806824"/>
          </a:xfrm>
        </p:spPr>
        <p:txBody>
          <a:bodyPr>
            <a:normAutofit/>
          </a:bodyPr>
          <a:lstStyle>
            <a:lvl1pPr marL="0" indent="0" algn="r">
              <a:buNone/>
              <a:defRPr lang="en-CA" sz="1600" smtClean="0">
                <a:solidFill>
                  <a:schemeClr val="accent1">
                    <a:lumMod val="20000"/>
                    <a:lumOff val="80000"/>
                  </a:schemeClr>
                </a:solidFill>
                <a:effectLst/>
                <a:latin typeface="Arial" panose="020B0604020202020204" pitchFamily="34" charset="0"/>
              </a:defRPr>
            </a:lvl1pPr>
          </a:lstStyle>
          <a:p>
            <a:pPr algn="ctr"/>
            <a:r>
              <a:rPr lang="en-CA"/>
              <a:t>First name, identifier (e.g., Emily, blood donor)</a:t>
            </a: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577503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Picture Placeholder 2">
            <a:extLst>
              <a:ext uri="{FF2B5EF4-FFF2-40B4-BE49-F238E27FC236}">
                <a16:creationId xmlns:a16="http://schemas.microsoft.com/office/drawing/2014/main" id="{B296A531-C4BD-4D5E-87B7-57FB9A7C9E47}"/>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7" name="Content Placeholder 2">
            <a:extLst>
              <a:ext uri="{FF2B5EF4-FFF2-40B4-BE49-F238E27FC236}">
                <a16:creationId xmlns:a16="http://schemas.microsoft.com/office/drawing/2014/main" id="{01762D22-9049-4C33-9AE2-DD8325879D8C}"/>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1">
                    <a:lumMod val="20000"/>
                    <a:lumOff val="80000"/>
                  </a:schemeClr>
                </a:solidFill>
                <a:effectLst/>
                <a:latin typeface="Arial" panose="020B0604020202020204" pitchFamily="34" charset="0"/>
              </a:defRPr>
            </a:lvl1pPr>
          </a:lstStyle>
          <a:p>
            <a:pPr lvl="0"/>
            <a:r>
              <a:rPr lang="en-CA"/>
              <a:t>Image source</a:t>
            </a:r>
          </a:p>
        </p:txBody>
      </p:sp>
      <p:sp>
        <p:nvSpPr>
          <p:cNvPr id="8" name="Title 1">
            <a:extLst>
              <a:ext uri="{FF2B5EF4-FFF2-40B4-BE49-F238E27FC236}">
                <a16:creationId xmlns:a16="http://schemas.microsoft.com/office/drawing/2014/main" id="{D76C72E1-F4FD-44E9-8EF2-0463E416AA86}"/>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886189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FFFEF3-8C0A-4055-8C43-5C799AC0E57C}"/>
              </a:ext>
            </a:extLst>
          </p:cNvPr>
          <p:cNvSpPr/>
          <p:nvPr userDrawn="1"/>
        </p:nvSpPr>
        <p:spPr>
          <a:xfrm>
            <a:off x="-1" y="0"/>
            <a:ext cx="12192001"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1E1FA4F1-4762-43B4-A2EA-C59D70AAF24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5859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106DA-E128-774F-B78E-7E2CB9C8C4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018"/>
          <a:stretch/>
        </p:blipFill>
        <p:spPr>
          <a:xfrm>
            <a:off x="0" y="0"/>
            <a:ext cx="12197816" cy="5005137"/>
          </a:xfrm>
          <a:prstGeom prst="rect">
            <a:avLst/>
          </a:prstGeom>
        </p:spPr>
      </p:pic>
      <p:sp>
        <p:nvSpPr>
          <p:cNvPr id="12" name="Content Placeholder 2">
            <a:extLst>
              <a:ext uri="{FF2B5EF4-FFF2-40B4-BE49-F238E27FC236}">
                <a16:creationId xmlns:a16="http://schemas.microsoft.com/office/drawing/2014/main" id="{5F3CEBC6-B788-3C4C-8E8B-873CBE880822}"/>
              </a:ext>
            </a:extLst>
          </p:cNvPr>
          <p:cNvSpPr>
            <a:spLocks noGrp="1"/>
          </p:cNvSpPr>
          <p:nvPr>
            <p:ph sz="quarter" idx="10" hasCustomPrompt="1"/>
          </p:nvPr>
        </p:nvSpPr>
        <p:spPr>
          <a:xfrm>
            <a:off x="737343" y="4592360"/>
            <a:ext cx="6624749" cy="847147"/>
          </a:xfrm>
        </p:spPr>
        <p:txBody>
          <a:bodyPr anchor="ctr">
            <a:normAutofit/>
          </a:bodyPr>
          <a:lstStyle>
            <a:lvl1pPr marL="0" indent="0">
              <a:buNone/>
              <a:defRPr sz="3200" b="1"/>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presentation title here</a:t>
            </a:r>
            <a:endParaRPr lang="en-CA"/>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737342"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737343"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6" name="Image" descr="Image">
            <a:extLst>
              <a:ext uri="{FF2B5EF4-FFF2-40B4-BE49-F238E27FC236}">
                <a16:creationId xmlns:a16="http://schemas.microsoft.com/office/drawing/2014/main" id="{E6C0DA16-D882-EF41-9455-179AB4F6C82B}"/>
              </a:ext>
            </a:extLst>
          </p:cNvPr>
          <p:cNvPicPr>
            <a:picLocks noChangeAspect="1"/>
          </p:cNvPicPr>
          <p:nvPr userDrawn="1"/>
        </p:nvPicPr>
        <p:blipFill>
          <a:blip r:embed="rId3"/>
          <a:srcRect l="20701" t="42362" r="20701" b="42362"/>
          <a:stretch>
            <a:fillRect/>
          </a:stretch>
        </p:blipFill>
        <p:spPr>
          <a:xfrm>
            <a:off x="8847904" y="5504218"/>
            <a:ext cx="2528199" cy="509286"/>
          </a:xfrm>
          <a:prstGeom prst="rect">
            <a:avLst/>
          </a:prstGeom>
          <a:ln w="12700">
            <a:miter lim="400000"/>
          </a:ln>
        </p:spPr>
      </p:pic>
    </p:spTree>
    <p:extLst>
      <p:ext uri="{BB962C8B-B14F-4D97-AF65-F5344CB8AC3E}">
        <p14:creationId xmlns:p14="http://schemas.microsoft.com/office/powerpoint/2010/main" val="1227090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A9D87-6D68-5740-BED8-4A3AF7842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354"/>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642402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tatement Tex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D8787-49B2-40D7-AE2C-5F74634FF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67" y="0"/>
            <a:ext cx="6083808"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Content Placeholder 2">
            <a:extLst>
              <a:ext uri="{FF2B5EF4-FFF2-40B4-BE49-F238E27FC236}">
                <a16:creationId xmlns:a16="http://schemas.microsoft.com/office/drawing/2014/main" id="{D7562D76-105D-444D-A96D-AED7C17A9A79}"/>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algn="ctr"/>
            <a:r>
              <a:rPr lang="en-CA"/>
              <a:t>First name, identifier (e.g., Larry, plasma and financial donor)</a:t>
            </a: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886539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5A9322C8-DE9B-43EB-B9B9-D2A28F91BC50}"/>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9B9E46F9-ED6C-4017-8885-0042DBB6294D}"/>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E03E2089-7414-4999-BEE8-538A1382726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473179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07601-0D73-4759-A0B0-E2079541A706}"/>
              </a:ext>
            </a:extLst>
          </p:cNvPr>
          <p:cNvSpPr/>
          <p:nvPr userDrawn="1"/>
        </p:nvSpPr>
        <p:spPr>
          <a:xfrm>
            <a:off x="-1" y="0"/>
            <a:ext cx="12192001" cy="6863893"/>
          </a:xfrm>
          <a:prstGeom prst="rect">
            <a:avLst/>
          </a:prstGeom>
          <a:solidFill>
            <a:srgbClr val="54C3B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80E7E27B-EE09-432A-A9CD-6AC3FEE40905}"/>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857701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Section Hea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A2CE8-918E-0141-BE83-200C7A1686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23446"/>
            <a:ext cx="12197816" cy="6858000"/>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4973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 name="Picture 2">
            <a:extLst>
              <a:ext uri="{FF2B5EF4-FFF2-40B4-BE49-F238E27FC236}">
                <a16:creationId xmlns:a16="http://schemas.microsoft.com/office/drawing/2014/main" id="{834BE756-9320-41E4-A169-7595E13BA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AC4A038-838D-4872-8F99-9F102F43AE37}"/>
              </a:ext>
            </a:extLst>
          </p:cNvPr>
          <p:cNvSpPr>
            <a:spLocks noGrp="1"/>
          </p:cNvSpPr>
          <p:nvPr>
            <p:ph sz="quarter" idx="14" hasCustomPrompt="1"/>
          </p:nvPr>
        </p:nvSpPr>
        <p:spPr>
          <a:xfrm>
            <a:off x="6083808" y="6051176"/>
            <a:ext cx="6108192"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algn="ctr"/>
            <a:r>
              <a:rPr lang="en-CA"/>
              <a:t>First name, identifier (e.g., Danny, stem cell donor)</a:t>
            </a: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145644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36FE3F20-8F3F-4E0A-88AC-98CF6E608622}"/>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FA21BC0A-A562-4D5A-896B-09F009DA272A}"/>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7300DA68-3E44-49D1-8DBD-9ADD211A14B2}"/>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9058730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82B74E-2834-4223-8946-8253800EFD9F}"/>
              </a:ext>
            </a:extLst>
          </p:cNvPr>
          <p:cNvSpPr/>
          <p:nvPr userDrawn="1"/>
        </p:nvSpPr>
        <p:spPr>
          <a:xfrm>
            <a:off x="-1" y="0"/>
            <a:ext cx="12192001"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7865719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F5D91-ACD3-B642-9A2F-CE6F2B4F28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779"/>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337552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Picture 7">
            <a:extLst>
              <a:ext uri="{FF2B5EF4-FFF2-40B4-BE49-F238E27FC236}">
                <a16:creationId xmlns:a16="http://schemas.microsoft.com/office/drawing/2014/main" id="{42C13D6F-E070-45E1-8563-3188E31BD8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1F1A51C-D80E-4F7F-BF14-2521B537F109}"/>
              </a:ext>
            </a:extLst>
          </p:cNvPr>
          <p:cNvSpPr>
            <a:spLocks noGrp="1"/>
          </p:cNvSpPr>
          <p:nvPr>
            <p:ph sz="quarter" idx="14" hasCustomPrompt="1"/>
          </p:nvPr>
        </p:nvSpPr>
        <p:spPr>
          <a:xfrm>
            <a:off x="6096000" y="6051176"/>
            <a:ext cx="6083808"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First name, Identifier (e.g. Heather, organ donor)</a:t>
            </a: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237869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Slid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Tree>
    <p:extLst>
      <p:ext uri="{BB962C8B-B14F-4D97-AF65-F5344CB8AC3E}">
        <p14:creationId xmlns:p14="http://schemas.microsoft.com/office/powerpoint/2010/main" val="2091836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D2823228-F1EB-4E6E-8EA7-88D3854201BF}"/>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7E3712C7-DAE2-4E0F-A5BC-B53B685C585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CF8DC408-D840-41B5-B543-4F6804234C0F}"/>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170376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2253599" y="1048215"/>
            <a:ext cx="7684801" cy="4751371"/>
          </a:xfrm>
          <a:prstGeom prst="rect">
            <a:avLst/>
          </a:prstGeom>
        </p:spPr>
        <p:txBody>
          <a:bodyPr anchor="ctr">
            <a:noAutofit/>
          </a:bodyPr>
          <a:lstStyle>
            <a:lvl1pPr marL="0" marR="0" indent="0" algn="ctr" defTabSz="914400" rtl="0" eaLnBrk="1" fontAlgn="auto" latinLnBrk="0" hangingPunct="1">
              <a:lnSpc>
                <a:spcPct val="90000"/>
              </a:lnSpc>
              <a:spcBef>
                <a:spcPct val="0"/>
              </a:spcBef>
              <a:spcAft>
                <a:spcPts val="1200"/>
              </a:spcAft>
              <a:buClrTx/>
              <a:buSzTx/>
              <a:buFontTx/>
              <a:buNone/>
              <a:tabLst/>
              <a:defRPr sz="2600" b="0">
                <a:solidFill>
                  <a:schemeClr val="tx1"/>
                </a:solidFill>
                <a:latin typeface="Arial"/>
                <a:ea typeface="Arial"/>
                <a:cs typeface="Arial"/>
                <a:sym typeface="Aria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CA"/>
              <a:t>Title text</a:t>
            </a:r>
            <a:br>
              <a:rPr lang="en-CA"/>
            </a:br>
            <a:r>
              <a:rPr lang="fr-CA"/>
              <a:t>Lorem ipsum </a:t>
            </a:r>
            <a:r>
              <a:rPr lang="fr-CA" err="1"/>
              <a:t>dolor</a:t>
            </a:r>
            <a:r>
              <a:rPr lang="fr-CA"/>
              <a:t> </a:t>
            </a:r>
            <a:r>
              <a:rPr lang="fr-CA" err="1"/>
              <a:t>sit</a:t>
            </a:r>
            <a:r>
              <a:rPr lang="fr-CA"/>
              <a:t> </a:t>
            </a:r>
            <a:r>
              <a:rPr lang="fr-CA" err="1"/>
              <a:t>amet</a:t>
            </a:r>
            <a:r>
              <a:rPr lang="fr-CA"/>
              <a:t>, </a:t>
            </a:r>
            <a:r>
              <a:rPr lang="fr-CA" err="1"/>
              <a:t>consectetur</a:t>
            </a:r>
            <a:r>
              <a:rPr lang="fr-CA"/>
              <a:t> </a:t>
            </a:r>
            <a:br>
              <a:rPr lang="fr-CA"/>
            </a:b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a:t>
            </a:r>
            <a:br>
              <a:rPr lang="fr-CA"/>
            </a:br>
            <a:r>
              <a:rPr lang="fr-CA"/>
              <a:t>ut </a:t>
            </a:r>
            <a:r>
              <a:rPr lang="fr-CA" err="1"/>
              <a:t>labore</a:t>
            </a:r>
            <a:r>
              <a:rPr lang="fr-CA"/>
              <a:t> et </a:t>
            </a:r>
            <a:r>
              <a:rPr lang="fr-CA" err="1"/>
              <a:t>dolore</a:t>
            </a:r>
            <a:r>
              <a:rPr lang="fr-CA"/>
              <a:t> magna </a:t>
            </a:r>
            <a:r>
              <a:rPr lang="fr-CA" err="1"/>
              <a:t>aliqua</a:t>
            </a:r>
            <a:r>
              <a:rPr lang="fr-CA"/>
              <a:t>. </a:t>
            </a:r>
            <a:br>
              <a:rPr lang="fr-CA"/>
            </a:br>
            <a:r>
              <a:rPr lang="fr-CA"/>
              <a:t>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 ex </a:t>
            </a:r>
            <a:r>
              <a:rPr lang="fr-CA" err="1"/>
              <a:t>ea</a:t>
            </a:r>
            <a:r>
              <a:rPr lang="fr-CA"/>
              <a:t> commodo </a:t>
            </a:r>
            <a:r>
              <a:rPr lang="fr-CA" err="1"/>
              <a:t>consequat</a:t>
            </a:r>
            <a:r>
              <a:rPr lang="fr-CA"/>
              <a:t>. </a:t>
            </a:r>
            <a:endParaRPr/>
          </a:p>
        </p:txBody>
      </p:sp>
    </p:spTree>
    <p:extLst>
      <p:ext uri="{BB962C8B-B14F-4D97-AF65-F5344CB8AC3E}">
        <p14:creationId xmlns:p14="http://schemas.microsoft.com/office/powerpoint/2010/main" val="10408470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tatement Tex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798312" y="378431"/>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6" name="Content Placeholder 2">
            <a:extLst>
              <a:ext uri="{FF2B5EF4-FFF2-40B4-BE49-F238E27FC236}">
                <a16:creationId xmlns:a16="http://schemas.microsoft.com/office/drawing/2014/main" id="{6AE6FC24-2729-46A8-8E29-54DAB383371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tx2"/>
                </a:solidFill>
                <a:effectLst/>
                <a:latin typeface="Arial" panose="020B0604020202020204" pitchFamily="34" charset="0"/>
              </a:defRPr>
            </a:lvl1pPr>
          </a:lstStyle>
          <a:p>
            <a:pPr lvl="0"/>
            <a:r>
              <a:rPr lang="en-CA"/>
              <a:t>First name, Identifier (e.g. Knox, stem cell)</a:t>
            </a:r>
          </a:p>
        </p:txBody>
      </p:sp>
    </p:spTree>
    <p:extLst>
      <p:ext uri="{BB962C8B-B14F-4D97-AF65-F5344CB8AC3E}">
        <p14:creationId xmlns:p14="http://schemas.microsoft.com/office/powerpoint/2010/main" val="1433973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2">
            <a:extLst>
              <a:ext uri="{FF2B5EF4-FFF2-40B4-BE49-F238E27FC236}">
                <a16:creationId xmlns:a16="http://schemas.microsoft.com/office/drawing/2014/main" id="{7DA8DC55-25C5-41D7-8BB9-56E77002F771}"/>
              </a:ext>
            </a:extLst>
          </p:cNvPr>
          <p:cNvSpPr>
            <a:spLocks noGrp="1"/>
          </p:cNvSpPr>
          <p:nvPr>
            <p:ph sz="quarter" idx="14" hasCustomPrompt="1"/>
          </p:nvPr>
        </p:nvSpPr>
        <p:spPr>
          <a:xfrm>
            <a:off x="6095999" y="6051176"/>
            <a:ext cx="6095999"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810162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bulle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D4A1BE-5A6A-4D9E-9F79-F6D92FE23A38}"/>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160601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Content Placeholder 2">
            <a:extLst>
              <a:ext uri="{FF2B5EF4-FFF2-40B4-BE49-F238E27FC236}">
                <a16:creationId xmlns:a16="http://schemas.microsoft.com/office/drawing/2014/main" id="{23960F36-0D1B-3E47-9BA4-B2FA47387877}"/>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31140100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D1E5F038-B3DE-3443-BB1E-1292651E7713}"/>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20977136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C62D884-BB0F-4081-BBD6-D39B1EEA434E}"/>
              </a:ext>
            </a:extLst>
          </p:cNvPr>
          <p:cNvSpPr>
            <a:spLocks noGrp="1"/>
          </p:cNvSpPr>
          <p:nvPr>
            <p:ph idx="1"/>
          </p:nvPr>
        </p:nvSpPr>
        <p:spPr>
          <a:xfrm>
            <a:off x="838200" y="1143000"/>
            <a:ext cx="10515600" cy="47243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D416B3B6-F7D9-44FF-8B82-29419E2B1F7D}"/>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0365759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3219A71-6500-41AB-BBBA-855C0A4A32FA}"/>
              </a:ext>
            </a:extLst>
          </p:cNvPr>
          <p:cNvSpPr>
            <a:spLocks noGrp="1"/>
          </p:cNvSpPr>
          <p:nvPr>
            <p:ph idx="1"/>
          </p:nvPr>
        </p:nvSpPr>
        <p:spPr>
          <a:xfrm>
            <a:off x="5183188" y="1143000"/>
            <a:ext cx="6172200" cy="4718050"/>
          </a:xfrm>
        </p:spPr>
        <p:txBody>
          <a:bodyPr anchor="ctr">
            <a:normAutofit/>
          </a:bodyPr>
          <a:lstStyle>
            <a:lvl1pPr>
              <a:defRPr sz="2600"/>
            </a:lvl1pPr>
            <a:lvl2pPr>
              <a:defRPr sz="2600"/>
            </a:lvl2pPr>
            <a:lvl3pPr>
              <a:defRPr sz="2600"/>
            </a:lvl3pPr>
            <a:lvl4pPr>
              <a:defRPr sz="2600"/>
            </a:lvl4pPr>
            <a:lvl5pPr>
              <a:defRPr sz="2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3">
            <a:extLst>
              <a:ext uri="{FF2B5EF4-FFF2-40B4-BE49-F238E27FC236}">
                <a16:creationId xmlns:a16="http://schemas.microsoft.com/office/drawing/2014/main" id="{187C1EB2-58D9-42BD-9290-28833DD58394}"/>
              </a:ext>
            </a:extLst>
          </p:cNvPr>
          <p:cNvSpPr>
            <a:spLocks noGrp="1"/>
          </p:cNvSpPr>
          <p:nvPr>
            <p:ph type="body" sz="half" idx="2"/>
          </p:nvPr>
        </p:nvSpPr>
        <p:spPr>
          <a:xfrm>
            <a:off x="839788" y="2559204"/>
            <a:ext cx="3932237" cy="3309783"/>
          </a:xfrm>
        </p:spPr>
        <p:txBody>
          <a:bodyPr anchor="t">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9">
            <a:extLst>
              <a:ext uri="{FF2B5EF4-FFF2-40B4-BE49-F238E27FC236}">
                <a16:creationId xmlns:a16="http://schemas.microsoft.com/office/drawing/2014/main" id="{BCBB6448-9D33-4395-86C2-D5ACB257A3C5}"/>
              </a:ext>
            </a:extLst>
          </p:cNvPr>
          <p:cNvSpPr>
            <a:spLocks noGrp="1"/>
          </p:cNvSpPr>
          <p:nvPr>
            <p:ph type="body" sz="quarter" idx="12" hasCustomPrompt="1"/>
          </p:nvPr>
        </p:nvSpPr>
        <p:spPr>
          <a:xfrm>
            <a:off x="836612" y="1249363"/>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ctr">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2" name="Title Placeholder 1">
            <a:extLst>
              <a:ext uri="{FF2B5EF4-FFF2-40B4-BE49-F238E27FC236}">
                <a16:creationId xmlns:a16="http://schemas.microsoft.com/office/drawing/2014/main" id="{1913F282-6209-4D2A-AB43-48A25C7EE430}"/>
              </a:ext>
            </a:extLst>
          </p:cNvPr>
          <p:cNvSpPr>
            <a:spLocks noGrp="1"/>
          </p:cNvSpPr>
          <p:nvPr>
            <p:ph type="title"/>
          </p:nvPr>
        </p:nvSpPr>
        <p:spPr>
          <a:xfrm>
            <a:off x="764236" y="0"/>
            <a:ext cx="10591152"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999912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4BC2B6-CC05-46EA-A891-FE633354A0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63" y="852178"/>
            <a:ext cx="12176237" cy="5153643"/>
          </a:xfrm>
          <a:prstGeom prst="rect">
            <a:avLst/>
          </a:prstGeom>
        </p:spPr>
      </p:pic>
    </p:spTree>
    <p:extLst>
      <p:ext uri="{BB962C8B-B14F-4D97-AF65-F5344CB8AC3E}">
        <p14:creationId xmlns:p14="http://schemas.microsoft.com/office/powerpoint/2010/main" val="4252562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BB36B254-A730-47C4-9E72-D84F3934E7D1}"/>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165418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nd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CF750-8184-D84C-BDB4-55E599C15A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0"/>
            <a:ext cx="12197816" cy="6858000"/>
          </a:xfrm>
          <a:prstGeom prst="rect">
            <a:avLst/>
          </a:prstGeom>
        </p:spPr>
      </p:pic>
      <p:sp>
        <p:nvSpPr>
          <p:cNvPr id="5" name="Title Placeholder 1">
            <a:extLst>
              <a:ext uri="{FF2B5EF4-FFF2-40B4-BE49-F238E27FC236}">
                <a16:creationId xmlns:a16="http://schemas.microsoft.com/office/drawing/2014/main" id="{1D375AC0-41AA-3E42-83B1-5DDBDAFAAE4A}"/>
              </a:ext>
            </a:extLst>
          </p:cNvPr>
          <p:cNvSpPr>
            <a:spLocks noGrp="1"/>
          </p:cNvSpPr>
          <p:nvPr>
            <p:ph type="title" hasCustomPrompt="1"/>
          </p:nvPr>
        </p:nvSpPr>
        <p:spPr>
          <a:xfrm>
            <a:off x="800424" y="462013"/>
            <a:ext cx="10591152" cy="943442"/>
          </a:xfrm>
          <a:prstGeom prst="rect">
            <a:avLst/>
          </a:prstGeom>
        </p:spPr>
        <p:txBody>
          <a:bodyPr vert="horz" lIns="91440" tIns="45720" rIns="91440" bIns="45720" rtlCol="0" anchor="b">
            <a:normAutofit/>
          </a:bodyPr>
          <a:lstStyle>
            <a:lvl1pPr algn="ctr">
              <a:defRPr/>
            </a:lvl1pPr>
          </a:lstStyle>
          <a:p>
            <a:r>
              <a:rPr lang="en-US"/>
              <a:t>Together, we are Canada’s lifeline</a:t>
            </a:r>
            <a:endParaRPr lang="en-CA"/>
          </a:p>
        </p:txBody>
      </p:sp>
    </p:spTree>
    <p:extLst>
      <p:ext uri="{BB962C8B-B14F-4D97-AF65-F5344CB8AC3E}">
        <p14:creationId xmlns:p14="http://schemas.microsoft.com/office/powerpoint/2010/main" val="28804421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rimar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9FC7-742D-0B45-A1A8-137D6B9A55A2}"/>
              </a:ext>
            </a:extLst>
          </p:cNvPr>
          <p:cNvSpPr>
            <a:spLocks noGrp="1"/>
          </p:cNvSpPr>
          <p:nvPr>
            <p:ph type="title"/>
          </p:nvPr>
        </p:nvSpPr>
        <p:spPr/>
        <p:txBody>
          <a:bodyPr>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4FFADA62-BC03-4645-8630-70EC600BFB64}"/>
              </a:ext>
            </a:extLst>
          </p:cNvPr>
          <p:cNvSpPr/>
          <p:nvPr userDrawn="1"/>
        </p:nvSpPr>
        <p:spPr>
          <a:xfrm>
            <a:off x="0" y="6238068"/>
            <a:ext cx="12192000" cy="6199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99D60FA-C5F4-BD4C-832E-07107183B1CC}"/>
              </a:ext>
            </a:extLst>
          </p:cNvPr>
          <p:cNvSpPr>
            <a:spLocks noGrp="1"/>
          </p:cNvSpPr>
          <p:nvPr>
            <p:ph type="ftr" sz="quarter" idx="3"/>
          </p:nvPr>
        </p:nvSpPr>
        <p:spPr>
          <a:xfrm>
            <a:off x="1383664" y="6364098"/>
            <a:ext cx="5942966"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r>
              <a:rPr lang="en-US"/>
              <a:t>Lorem Ipsum Dolor Sit Amet</a:t>
            </a:r>
          </a:p>
        </p:txBody>
      </p:sp>
      <p:sp>
        <p:nvSpPr>
          <p:cNvPr id="5" name="Slide Number Placeholder 5">
            <a:extLst>
              <a:ext uri="{FF2B5EF4-FFF2-40B4-BE49-F238E27FC236}">
                <a16:creationId xmlns:a16="http://schemas.microsoft.com/office/drawing/2014/main" id="{9C03A58C-EC8D-3648-AF0F-707167370549}"/>
              </a:ext>
            </a:extLst>
          </p:cNvPr>
          <p:cNvSpPr>
            <a:spLocks noGrp="1"/>
          </p:cNvSpPr>
          <p:nvPr>
            <p:ph type="sldNum" sz="quarter" idx="4"/>
          </p:nvPr>
        </p:nvSpPr>
        <p:spPr>
          <a:xfrm>
            <a:off x="838199" y="6364098"/>
            <a:ext cx="454025"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fld id="{024B8E96-A9FA-5244-9688-28AA9F00AAC9}" type="slidenum">
              <a:rPr lang="en-US" smtClean="0"/>
              <a:pPr/>
              <a:t>‹#›</a:t>
            </a:fld>
            <a:endParaRPr lang="en-US"/>
          </a:p>
        </p:txBody>
      </p:sp>
      <p:pic>
        <p:nvPicPr>
          <p:cNvPr id="6" name="Picture 5">
            <a:extLst>
              <a:ext uri="{FF2B5EF4-FFF2-40B4-BE49-F238E27FC236}">
                <a16:creationId xmlns:a16="http://schemas.microsoft.com/office/drawing/2014/main" id="{834A0EB6-41EB-BF43-B5D8-2E16D1B0307A}"/>
              </a:ext>
            </a:extLst>
          </p:cNvPr>
          <p:cNvPicPr>
            <a:picLocks noChangeAspect="1"/>
          </p:cNvPicPr>
          <p:nvPr userDrawn="1"/>
        </p:nvPicPr>
        <p:blipFill>
          <a:blip r:embed="rId2"/>
          <a:stretch>
            <a:fillRect/>
          </a:stretch>
        </p:blipFill>
        <p:spPr>
          <a:xfrm>
            <a:off x="10210800" y="6410754"/>
            <a:ext cx="1143000" cy="287312"/>
          </a:xfrm>
          <a:prstGeom prst="rect">
            <a:avLst/>
          </a:prstGeom>
        </p:spPr>
      </p:pic>
      <p:sp>
        <p:nvSpPr>
          <p:cNvPr id="7" name="Text Placeholder 2">
            <a:extLst>
              <a:ext uri="{FF2B5EF4-FFF2-40B4-BE49-F238E27FC236}">
                <a16:creationId xmlns:a16="http://schemas.microsoft.com/office/drawing/2014/main" id="{834D416E-F7B1-2E45-91C9-02F06362BD63}"/>
              </a:ext>
            </a:extLst>
          </p:cNvPr>
          <p:cNvSpPr>
            <a:spLocks noGrp="1"/>
          </p:cNvSpPr>
          <p:nvPr>
            <p:ph idx="1"/>
          </p:nvPr>
        </p:nvSpPr>
        <p:spPr>
          <a:xfrm>
            <a:off x="838200" y="916027"/>
            <a:ext cx="10515600" cy="5032386"/>
          </a:xfrm>
          <a:prstGeom prst="rect">
            <a:avLst/>
          </a:prstGeom>
        </p:spPr>
        <p:txBody>
          <a:bodyPr vert="horz" lIns="91440" tIns="45720" rIns="91440" bIns="45720" rtlCol="0">
            <a:normAutofit/>
          </a:bodyPr>
          <a:lstStyle>
            <a:lvl1pPr>
              <a:lnSpc>
                <a:spcPct val="110000"/>
              </a:lnSpc>
              <a:defRPr sz="2000">
                <a:latin typeface="Arial" panose="020B0604020202020204" pitchFamily="34" charset="0"/>
                <a:cs typeface="Arial" panose="020B0604020202020204" pitchFamily="34" charset="0"/>
              </a:defRPr>
            </a:lvl1pPr>
            <a:lvl2pPr>
              <a:lnSpc>
                <a:spcPct val="110000"/>
              </a:lnSpc>
              <a:defRPr sz="1800">
                <a:latin typeface="Arial" panose="020B0604020202020204" pitchFamily="34" charset="0"/>
                <a:cs typeface="Arial" panose="020B0604020202020204" pitchFamily="34" charset="0"/>
              </a:defRPr>
            </a:lvl2pPr>
            <a:lvl3pPr>
              <a:lnSpc>
                <a:spcPct val="110000"/>
              </a:lnSpc>
              <a:defRPr sz="1600">
                <a:latin typeface="Arial" panose="020B0604020202020204" pitchFamily="34" charset="0"/>
                <a:cs typeface="Arial" panose="020B0604020202020204" pitchFamily="34" charset="0"/>
              </a:defRPr>
            </a:lvl3pPr>
            <a:lvl4pPr>
              <a:lnSpc>
                <a:spcPct val="110000"/>
              </a:lnSpc>
              <a:defRPr sz="1400">
                <a:latin typeface="Arial" panose="020B0604020202020204" pitchFamily="34" charset="0"/>
                <a:cs typeface="Arial" panose="020B0604020202020204" pitchFamily="34" charset="0"/>
              </a:defRPr>
            </a:lvl4pPr>
            <a:lvl5pPr>
              <a:lnSpc>
                <a:spcPct val="11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15800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88963-6156-4DF9-BB00-AD97009147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ABBF63-7123-4B10-88BD-BB64D365D6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0F1B29-53CA-4EAC-819A-303726B60500}"/>
              </a:ext>
            </a:extLst>
          </p:cNvPr>
          <p:cNvSpPr>
            <a:spLocks noGrp="1"/>
          </p:cNvSpPr>
          <p:nvPr>
            <p:ph type="dt" sz="half" idx="10"/>
          </p:nvPr>
        </p:nvSpPr>
        <p:spPr/>
        <p:txBody>
          <a:bodyPr/>
          <a:lstStyle/>
          <a:p>
            <a:fld id="{F396102F-F8F7-4E7F-A191-705BFEBD9557}" type="datetimeFigureOut">
              <a:rPr lang="en-US" smtClean="0"/>
              <a:t>2023-04-26</a:t>
            </a:fld>
            <a:endParaRPr lang="en-US"/>
          </a:p>
        </p:txBody>
      </p:sp>
      <p:sp>
        <p:nvSpPr>
          <p:cNvPr id="5" name="Footer Placeholder 4">
            <a:extLst>
              <a:ext uri="{FF2B5EF4-FFF2-40B4-BE49-F238E27FC236}">
                <a16:creationId xmlns:a16="http://schemas.microsoft.com/office/drawing/2014/main" id="{D6EBEDD6-78B7-47DE-BECF-AA244492A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ECCA2-6E13-4647-A7DE-8BED458874F2}"/>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363430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C1949-80FD-4502-A21D-500F11D1C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8CCD80-0994-47AA-B9F1-CD9E14BD52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8E074-92BA-430C-AD94-E6F937FEC8BA}"/>
              </a:ext>
            </a:extLst>
          </p:cNvPr>
          <p:cNvSpPr>
            <a:spLocks noGrp="1"/>
          </p:cNvSpPr>
          <p:nvPr>
            <p:ph type="dt" sz="half" idx="10"/>
          </p:nvPr>
        </p:nvSpPr>
        <p:spPr/>
        <p:txBody>
          <a:bodyPr/>
          <a:lstStyle/>
          <a:p>
            <a:fld id="{F396102F-F8F7-4E7F-A191-705BFEBD9557}" type="datetimeFigureOut">
              <a:rPr lang="en-US" smtClean="0"/>
              <a:t>2023-04-26</a:t>
            </a:fld>
            <a:endParaRPr lang="en-US"/>
          </a:p>
        </p:txBody>
      </p:sp>
      <p:sp>
        <p:nvSpPr>
          <p:cNvPr id="5" name="Footer Placeholder 4">
            <a:extLst>
              <a:ext uri="{FF2B5EF4-FFF2-40B4-BE49-F238E27FC236}">
                <a16:creationId xmlns:a16="http://schemas.microsoft.com/office/drawing/2014/main" id="{B871E62A-54E8-4E4C-9870-AC3F7B7ED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F5306-E174-47A2-85B2-669C08805921}"/>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23355158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E483-B616-4AD5-BA5C-035D6887DD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444F15-0932-4ABA-B9E1-2B545F1580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3B188F-E01E-48F8-87B9-515A9FA102C1}"/>
              </a:ext>
            </a:extLst>
          </p:cNvPr>
          <p:cNvSpPr>
            <a:spLocks noGrp="1"/>
          </p:cNvSpPr>
          <p:nvPr>
            <p:ph type="dt" sz="half" idx="10"/>
          </p:nvPr>
        </p:nvSpPr>
        <p:spPr/>
        <p:txBody>
          <a:bodyPr/>
          <a:lstStyle/>
          <a:p>
            <a:fld id="{F396102F-F8F7-4E7F-A191-705BFEBD9557}" type="datetimeFigureOut">
              <a:rPr lang="en-US" smtClean="0"/>
              <a:t>2023-04-26</a:t>
            </a:fld>
            <a:endParaRPr lang="en-US"/>
          </a:p>
        </p:txBody>
      </p:sp>
      <p:sp>
        <p:nvSpPr>
          <p:cNvPr id="5" name="Footer Placeholder 4">
            <a:extLst>
              <a:ext uri="{FF2B5EF4-FFF2-40B4-BE49-F238E27FC236}">
                <a16:creationId xmlns:a16="http://schemas.microsoft.com/office/drawing/2014/main" id="{F826DC17-9843-4B35-BD9A-24BC1E6AB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40E61-9113-4F2A-AE0E-DB93E9D3E855}"/>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6878181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DF4C-D319-4DEF-9BEB-6B8B429E4F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B71DBB-813E-486B-A480-94F9F4C480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39744D-215D-4F80-BFFE-1E17047A18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4D1F4F-6472-4B8D-AD5F-EDF49A9CDCF2}"/>
              </a:ext>
            </a:extLst>
          </p:cNvPr>
          <p:cNvSpPr>
            <a:spLocks noGrp="1"/>
          </p:cNvSpPr>
          <p:nvPr>
            <p:ph type="dt" sz="half" idx="10"/>
          </p:nvPr>
        </p:nvSpPr>
        <p:spPr/>
        <p:txBody>
          <a:bodyPr/>
          <a:lstStyle/>
          <a:p>
            <a:fld id="{F396102F-F8F7-4E7F-A191-705BFEBD9557}" type="datetimeFigureOut">
              <a:rPr lang="en-US" smtClean="0"/>
              <a:t>2023-04-26</a:t>
            </a:fld>
            <a:endParaRPr lang="en-US"/>
          </a:p>
        </p:txBody>
      </p:sp>
      <p:sp>
        <p:nvSpPr>
          <p:cNvPr id="6" name="Footer Placeholder 5">
            <a:extLst>
              <a:ext uri="{FF2B5EF4-FFF2-40B4-BE49-F238E27FC236}">
                <a16:creationId xmlns:a16="http://schemas.microsoft.com/office/drawing/2014/main" id="{AD25C434-9A61-49BB-8EA1-F8A3DE6749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08C9B-F7DE-4CEB-999A-B61752D49BA6}"/>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9214439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3A63C-E09A-4FCC-B5A0-02F0CDA17F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09BB48-B0C9-40A0-BBBA-6019C9D1F7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DB260-D4E4-4721-A04B-3CE96BCEC6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1E491D-C698-4AD2-9D34-CA937AA5A3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94CC61-FFFF-4B9B-ABD2-487B140147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FA933A-33A3-4DBA-99C3-607821F9EE38}"/>
              </a:ext>
            </a:extLst>
          </p:cNvPr>
          <p:cNvSpPr>
            <a:spLocks noGrp="1"/>
          </p:cNvSpPr>
          <p:nvPr>
            <p:ph type="dt" sz="half" idx="10"/>
          </p:nvPr>
        </p:nvSpPr>
        <p:spPr/>
        <p:txBody>
          <a:bodyPr/>
          <a:lstStyle/>
          <a:p>
            <a:fld id="{F396102F-F8F7-4E7F-A191-705BFEBD9557}" type="datetimeFigureOut">
              <a:rPr lang="en-US" smtClean="0"/>
              <a:t>2023-04-26</a:t>
            </a:fld>
            <a:endParaRPr lang="en-US"/>
          </a:p>
        </p:txBody>
      </p:sp>
      <p:sp>
        <p:nvSpPr>
          <p:cNvPr id="8" name="Footer Placeholder 7">
            <a:extLst>
              <a:ext uri="{FF2B5EF4-FFF2-40B4-BE49-F238E27FC236}">
                <a16:creationId xmlns:a16="http://schemas.microsoft.com/office/drawing/2014/main" id="{B462B884-AE49-4B59-A631-4474E00D43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60F2FF-4AEC-4817-BF60-F1CCA39F22A2}"/>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6115474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8F05A-4CEE-4BC1-A8E9-93EE0CC0B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12BC43-675E-4EEA-9027-79CEBD5FB50C}"/>
              </a:ext>
            </a:extLst>
          </p:cNvPr>
          <p:cNvSpPr>
            <a:spLocks noGrp="1"/>
          </p:cNvSpPr>
          <p:nvPr>
            <p:ph type="dt" sz="half" idx="10"/>
          </p:nvPr>
        </p:nvSpPr>
        <p:spPr/>
        <p:txBody>
          <a:bodyPr/>
          <a:lstStyle/>
          <a:p>
            <a:fld id="{F396102F-F8F7-4E7F-A191-705BFEBD9557}" type="datetimeFigureOut">
              <a:rPr lang="en-US" smtClean="0"/>
              <a:t>2023-04-26</a:t>
            </a:fld>
            <a:endParaRPr lang="en-US"/>
          </a:p>
        </p:txBody>
      </p:sp>
      <p:sp>
        <p:nvSpPr>
          <p:cNvPr id="4" name="Footer Placeholder 3">
            <a:extLst>
              <a:ext uri="{FF2B5EF4-FFF2-40B4-BE49-F238E27FC236}">
                <a16:creationId xmlns:a16="http://schemas.microsoft.com/office/drawing/2014/main" id="{3C1309C5-FA9C-497A-BD37-1163A13061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637C3E-6D8F-400E-B6F1-BB0781FC08F7}"/>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30621692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956A6E-8B3F-4085-8881-6E9A8CAC6E8D}"/>
              </a:ext>
            </a:extLst>
          </p:cNvPr>
          <p:cNvSpPr>
            <a:spLocks noGrp="1"/>
          </p:cNvSpPr>
          <p:nvPr>
            <p:ph type="dt" sz="half" idx="10"/>
          </p:nvPr>
        </p:nvSpPr>
        <p:spPr/>
        <p:txBody>
          <a:bodyPr/>
          <a:lstStyle/>
          <a:p>
            <a:fld id="{F396102F-F8F7-4E7F-A191-705BFEBD9557}" type="datetimeFigureOut">
              <a:rPr lang="en-US" smtClean="0"/>
              <a:t>2023-04-26</a:t>
            </a:fld>
            <a:endParaRPr lang="en-US"/>
          </a:p>
        </p:txBody>
      </p:sp>
      <p:sp>
        <p:nvSpPr>
          <p:cNvPr id="3" name="Footer Placeholder 2">
            <a:extLst>
              <a:ext uri="{FF2B5EF4-FFF2-40B4-BE49-F238E27FC236}">
                <a16:creationId xmlns:a16="http://schemas.microsoft.com/office/drawing/2014/main" id="{AD8D0A75-CC35-44E0-8BB5-90FB16B959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824454-A44F-4C1B-B2AE-4A2CB7D5C4D5}"/>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178288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D5BF6-95D5-4152-9F0C-0140870ED2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721A86-BF98-4CD6-8C67-A8D3569C55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9C239A-B262-4E02-A7A2-1493C177A9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AE0FB6-B9F7-4306-9EFB-CD37F65DD78E}"/>
              </a:ext>
            </a:extLst>
          </p:cNvPr>
          <p:cNvSpPr>
            <a:spLocks noGrp="1"/>
          </p:cNvSpPr>
          <p:nvPr>
            <p:ph type="dt" sz="half" idx="10"/>
          </p:nvPr>
        </p:nvSpPr>
        <p:spPr/>
        <p:txBody>
          <a:bodyPr/>
          <a:lstStyle/>
          <a:p>
            <a:fld id="{F396102F-F8F7-4E7F-A191-705BFEBD9557}" type="datetimeFigureOut">
              <a:rPr lang="en-US" smtClean="0"/>
              <a:t>2023-04-26</a:t>
            </a:fld>
            <a:endParaRPr lang="en-US"/>
          </a:p>
        </p:txBody>
      </p:sp>
      <p:sp>
        <p:nvSpPr>
          <p:cNvPr id="6" name="Footer Placeholder 5">
            <a:extLst>
              <a:ext uri="{FF2B5EF4-FFF2-40B4-BE49-F238E27FC236}">
                <a16:creationId xmlns:a16="http://schemas.microsoft.com/office/drawing/2014/main" id="{8831A19F-96CD-4700-84AE-79F852A7B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9E63EC-3B24-44B1-A963-F03C94D328A6}"/>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2395082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Column + ImageSourc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Content Placeholder 2">
            <a:extLst>
              <a:ext uri="{FF2B5EF4-FFF2-40B4-BE49-F238E27FC236}">
                <a16:creationId xmlns:a16="http://schemas.microsoft.com/office/drawing/2014/main" id="{7B1BD03A-1470-480F-AA79-306316F0CF1A}"/>
              </a:ext>
            </a:extLst>
          </p:cNvPr>
          <p:cNvSpPr>
            <a:spLocks noGrp="1"/>
          </p:cNvSpPr>
          <p:nvPr>
            <p:ph sz="quarter" idx="14"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
        <p:nvSpPr>
          <p:cNvPr id="8" name="Title Placeholder 1">
            <a:extLst>
              <a:ext uri="{FF2B5EF4-FFF2-40B4-BE49-F238E27FC236}">
                <a16:creationId xmlns:a16="http://schemas.microsoft.com/office/drawing/2014/main" id="{451045A5-F3E6-4160-A17C-E4A3BD3B8CBC}"/>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3598661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87AB-A398-425E-A395-FD5B1F26C6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A47ACB-1C8A-4E87-9207-43A23FF9EC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4DB266-F4C7-4F74-86BD-FB3AA88F3A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192A6A-53CC-4A5F-B6D0-9624CA46F2D8}"/>
              </a:ext>
            </a:extLst>
          </p:cNvPr>
          <p:cNvSpPr>
            <a:spLocks noGrp="1"/>
          </p:cNvSpPr>
          <p:nvPr>
            <p:ph type="dt" sz="half" idx="10"/>
          </p:nvPr>
        </p:nvSpPr>
        <p:spPr/>
        <p:txBody>
          <a:bodyPr/>
          <a:lstStyle/>
          <a:p>
            <a:fld id="{F396102F-F8F7-4E7F-A191-705BFEBD9557}" type="datetimeFigureOut">
              <a:rPr lang="en-US" smtClean="0"/>
              <a:t>2023-04-26</a:t>
            </a:fld>
            <a:endParaRPr lang="en-US"/>
          </a:p>
        </p:txBody>
      </p:sp>
      <p:sp>
        <p:nvSpPr>
          <p:cNvPr id="6" name="Footer Placeholder 5">
            <a:extLst>
              <a:ext uri="{FF2B5EF4-FFF2-40B4-BE49-F238E27FC236}">
                <a16:creationId xmlns:a16="http://schemas.microsoft.com/office/drawing/2014/main" id="{C763CFF1-A37A-4DE3-893B-7EEB286A22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5E623C-0E2E-4EA0-BD68-B83C57E34E23}"/>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2495388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7E2AC-EFCE-42DA-80E3-FB2D6EBCDC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F2183C-E7B9-4814-A13A-8BB2E2066B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67F5CD-A98E-4C10-8907-B4ACA73F8D1F}"/>
              </a:ext>
            </a:extLst>
          </p:cNvPr>
          <p:cNvSpPr>
            <a:spLocks noGrp="1"/>
          </p:cNvSpPr>
          <p:nvPr>
            <p:ph type="dt" sz="half" idx="10"/>
          </p:nvPr>
        </p:nvSpPr>
        <p:spPr/>
        <p:txBody>
          <a:bodyPr/>
          <a:lstStyle/>
          <a:p>
            <a:fld id="{F396102F-F8F7-4E7F-A191-705BFEBD9557}" type="datetimeFigureOut">
              <a:rPr lang="en-US" smtClean="0"/>
              <a:t>2023-04-26</a:t>
            </a:fld>
            <a:endParaRPr lang="en-US"/>
          </a:p>
        </p:txBody>
      </p:sp>
      <p:sp>
        <p:nvSpPr>
          <p:cNvPr id="5" name="Footer Placeholder 4">
            <a:extLst>
              <a:ext uri="{FF2B5EF4-FFF2-40B4-BE49-F238E27FC236}">
                <a16:creationId xmlns:a16="http://schemas.microsoft.com/office/drawing/2014/main" id="{B15CACD5-0058-4F32-B7CC-8B376F641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D762D-0543-4E73-AD49-3187C297AD22}"/>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6470490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6C498D-AFAA-4DC7-8523-E376525CD3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C2D050-7C28-4BEF-9348-898E5C179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EBD90A-5DE9-4FE7-9C94-74AA4A51C1EC}"/>
              </a:ext>
            </a:extLst>
          </p:cNvPr>
          <p:cNvSpPr>
            <a:spLocks noGrp="1"/>
          </p:cNvSpPr>
          <p:nvPr>
            <p:ph type="dt" sz="half" idx="10"/>
          </p:nvPr>
        </p:nvSpPr>
        <p:spPr/>
        <p:txBody>
          <a:bodyPr/>
          <a:lstStyle/>
          <a:p>
            <a:fld id="{F396102F-F8F7-4E7F-A191-705BFEBD9557}" type="datetimeFigureOut">
              <a:rPr lang="en-US" smtClean="0"/>
              <a:t>2023-04-26</a:t>
            </a:fld>
            <a:endParaRPr lang="en-US"/>
          </a:p>
        </p:txBody>
      </p:sp>
      <p:sp>
        <p:nvSpPr>
          <p:cNvPr id="5" name="Footer Placeholder 4">
            <a:extLst>
              <a:ext uri="{FF2B5EF4-FFF2-40B4-BE49-F238E27FC236}">
                <a16:creationId xmlns:a16="http://schemas.microsoft.com/office/drawing/2014/main" id="{1B6C0FC2-AC20-49F9-91B4-E261B7DDC8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16317-5DD7-4358-829C-E827794E81F8}"/>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32679809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5299A-06E1-40B3-82D3-5E138C52F2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12DE59-D8AF-406D-9346-B452883BB3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3F4B1C-77F0-48EE-BFDC-A0A043716AC1}"/>
              </a:ext>
            </a:extLst>
          </p:cNvPr>
          <p:cNvSpPr>
            <a:spLocks noGrp="1"/>
          </p:cNvSpPr>
          <p:nvPr>
            <p:ph type="dt" sz="half" idx="10"/>
          </p:nvPr>
        </p:nvSpPr>
        <p:spPr/>
        <p:txBody>
          <a:bodyPr/>
          <a:lstStyle/>
          <a:p>
            <a:fld id="{BECEE308-C3A7-4364-8AFE-B2248292226A}" type="datetimeFigureOut">
              <a:rPr lang="en-US" smtClean="0"/>
              <a:t>2023-04-26</a:t>
            </a:fld>
            <a:endParaRPr lang="en-US"/>
          </a:p>
        </p:txBody>
      </p:sp>
      <p:sp>
        <p:nvSpPr>
          <p:cNvPr id="5" name="Footer Placeholder 4">
            <a:extLst>
              <a:ext uri="{FF2B5EF4-FFF2-40B4-BE49-F238E27FC236}">
                <a16:creationId xmlns:a16="http://schemas.microsoft.com/office/drawing/2014/main" id="{A0482648-AD34-4DCB-946F-69982DBBF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E97BC2-5045-41A7-9FAF-11A1B69C5072}"/>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27908729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3B495-06AB-4CD3-98A0-970D3EAAE4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14EC16-BA41-47BF-ABA9-9D7D1FB928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5CD3A4-4778-4026-8F59-7DD67319E68B}"/>
              </a:ext>
            </a:extLst>
          </p:cNvPr>
          <p:cNvSpPr>
            <a:spLocks noGrp="1"/>
          </p:cNvSpPr>
          <p:nvPr>
            <p:ph type="dt" sz="half" idx="10"/>
          </p:nvPr>
        </p:nvSpPr>
        <p:spPr/>
        <p:txBody>
          <a:bodyPr/>
          <a:lstStyle/>
          <a:p>
            <a:fld id="{BECEE308-C3A7-4364-8AFE-B2248292226A}" type="datetimeFigureOut">
              <a:rPr lang="en-US" smtClean="0"/>
              <a:t>2023-04-26</a:t>
            </a:fld>
            <a:endParaRPr lang="en-US"/>
          </a:p>
        </p:txBody>
      </p:sp>
      <p:sp>
        <p:nvSpPr>
          <p:cNvPr id="5" name="Footer Placeholder 4">
            <a:extLst>
              <a:ext uri="{FF2B5EF4-FFF2-40B4-BE49-F238E27FC236}">
                <a16:creationId xmlns:a16="http://schemas.microsoft.com/office/drawing/2014/main" id="{B37F479C-2CAD-4D1A-8DD4-CA19FC6CF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05186-61FA-4934-AC5B-739545966646}"/>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4091683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C1E67-A57B-4FE1-8A04-4001BC122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A40BF3-2FDA-473D-97FE-073A4DE8F1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D2A46F-9A7D-4654-8EAD-BD708E5561AF}"/>
              </a:ext>
            </a:extLst>
          </p:cNvPr>
          <p:cNvSpPr>
            <a:spLocks noGrp="1"/>
          </p:cNvSpPr>
          <p:nvPr>
            <p:ph type="dt" sz="half" idx="10"/>
          </p:nvPr>
        </p:nvSpPr>
        <p:spPr/>
        <p:txBody>
          <a:bodyPr/>
          <a:lstStyle/>
          <a:p>
            <a:fld id="{BECEE308-C3A7-4364-8AFE-B2248292226A}" type="datetimeFigureOut">
              <a:rPr lang="en-US" smtClean="0"/>
              <a:t>2023-04-26</a:t>
            </a:fld>
            <a:endParaRPr lang="en-US"/>
          </a:p>
        </p:txBody>
      </p:sp>
      <p:sp>
        <p:nvSpPr>
          <p:cNvPr id="5" name="Footer Placeholder 4">
            <a:extLst>
              <a:ext uri="{FF2B5EF4-FFF2-40B4-BE49-F238E27FC236}">
                <a16:creationId xmlns:a16="http://schemas.microsoft.com/office/drawing/2014/main" id="{01CFEA73-9A04-466A-98CC-AD86ED376A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00C0FD-D005-4CD4-BFF2-D0F773C52868}"/>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3727929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43351-85FD-4A8F-98E3-20589D84FA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D88E05-6887-4A30-97DA-4F5E5510B3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1997B1-79C7-4B94-825E-1A6C879BDE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D3EAE-F02C-43CE-8572-43246A5398F9}"/>
              </a:ext>
            </a:extLst>
          </p:cNvPr>
          <p:cNvSpPr>
            <a:spLocks noGrp="1"/>
          </p:cNvSpPr>
          <p:nvPr>
            <p:ph type="dt" sz="half" idx="10"/>
          </p:nvPr>
        </p:nvSpPr>
        <p:spPr/>
        <p:txBody>
          <a:bodyPr/>
          <a:lstStyle/>
          <a:p>
            <a:fld id="{BECEE308-C3A7-4364-8AFE-B2248292226A}" type="datetimeFigureOut">
              <a:rPr lang="en-US" smtClean="0"/>
              <a:t>2023-04-26</a:t>
            </a:fld>
            <a:endParaRPr lang="en-US"/>
          </a:p>
        </p:txBody>
      </p:sp>
      <p:sp>
        <p:nvSpPr>
          <p:cNvPr id="6" name="Footer Placeholder 5">
            <a:extLst>
              <a:ext uri="{FF2B5EF4-FFF2-40B4-BE49-F238E27FC236}">
                <a16:creationId xmlns:a16="http://schemas.microsoft.com/office/drawing/2014/main" id="{88ADE910-4E22-43A2-92BF-8F5FE27983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A3699D-7AA1-46D2-B229-2783DEA19ABE}"/>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16605730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590CD-5BBA-4FBE-85EF-8C6079BA28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326E3A-9449-4873-8ABC-BFB627CBDB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782AA2-E44D-46B0-83F2-BD65CA36EA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1AE0A1-27BB-4D7A-8DE7-C7D2744093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C96024-0BC1-489F-827B-517FE6AC1B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2F568D-E494-461C-86F7-9D4C2DD4B61A}"/>
              </a:ext>
            </a:extLst>
          </p:cNvPr>
          <p:cNvSpPr>
            <a:spLocks noGrp="1"/>
          </p:cNvSpPr>
          <p:nvPr>
            <p:ph type="dt" sz="half" idx="10"/>
          </p:nvPr>
        </p:nvSpPr>
        <p:spPr/>
        <p:txBody>
          <a:bodyPr/>
          <a:lstStyle/>
          <a:p>
            <a:fld id="{BECEE308-C3A7-4364-8AFE-B2248292226A}" type="datetimeFigureOut">
              <a:rPr lang="en-US" smtClean="0"/>
              <a:t>2023-04-26</a:t>
            </a:fld>
            <a:endParaRPr lang="en-US"/>
          </a:p>
        </p:txBody>
      </p:sp>
      <p:sp>
        <p:nvSpPr>
          <p:cNvPr id="8" name="Footer Placeholder 7">
            <a:extLst>
              <a:ext uri="{FF2B5EF4-FFF2-40B4-BE49-F238E27FC236}">
                <a16:creationId xmlns:a16="http://schemas.microsoft.com/office/drawing/2014/main" id="{5D4012DE-DAB7-4857-8305-845C95E478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BFB86F-89E5-4228-8FAE-5758E9E9819D}"/>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3874904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6C7EC-7E59-4710-9E3D-08FA52A675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AC7773-F2E8-4EAB-A68E-EB7902290A0D}"/>
              </a:ext>
            </a:extLst>
          </p:cNvPr>
          <p:cNvSpPr>
            <a:spLocks noGrp="1"/>
          </p:cNvSpPr>
          <p:nvPr>
            <p:ph type="dt" sz="half" idx="10"/>
          </p:nvPr>
        </p:nvSpPr>
        <p:spPr/>
        <p:txBody>
          <a:bodyPr/>
          <a:lstStyle/>
          <a:p>
            <a:fld id="{BECEE308-C3A7-4364-8AFE-B2248292226A}" type="datetimeFigureOut">
              <a:rPr lang="en-US" smtClean="0"/>
              <a:t>2023-04-26</a:t>
            </a:fld>
            <a:endParaRPr lang="en-US"/>
          </a:p>
        </p:txBody>
      </p:sp>
      <p:sp>
        <p:nvSpPr>
          <p:cNvPr id="4" name="Footer Placeholder 3">
            <a:extLst>
              <a:ext uri="{FF2B5EF4-FFF2-40B4-BE49-F238E27FC236}">
                <a16:creationId xmlns:a16="http://schemas.microsoft.com/office/drawing/2014/main" id="{6EFD3D83-337B-47D6-B78C-578ED6F08C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5358A4-7A56-48FA-B2E1-A3A02BBA94AB}"/>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36605112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BBDDD1-E95D-4138-A53B-B307922E096F}"/>
              </a:ext>
            </a:extLst>
          </p:cNvPr>
          <p:cNvSpPr>
            <a:spLocks noGrp="1"/>
          </p:cNvSpPr>
          <p:nvPr>
            <p:ph type="dt" sz="half" idx="10"/>
          </p:nvPr>
        </p:nvSpPr>
        <p:spPr/>
        <p:txBody>
          <a:bodyPr/>
          <a:lstStyle/>
          <a:p>
            <a:fld id="{BECEE308-C3A7-4364-8AFE-B2248292226A}" type="datetimeFigureOut">
              <a:rPr lang="en-US" smtClean="0"/>
              <a:t>2023-04-26</a:t>
            </a:fld>
            <a:endParaRPr lang="en-US"/>
          </a:p>
        </p:txBody>
      </p:sp>
      <p:sp>
        <p:nvSpPr>
          <p:cNvPr id="3" name="Footer Placeholder 2">
            <a:extLst>
              <a:ext uri="{FF2B5EF4-FFF2-40B4-BE49-F238E27FC236}">
                <a16:creationId xmlns:a16="http://schemas.microsoft.com/office/drawing/2014/main" id="{061CB673-577F-43A2-86F5-077A3A4EBC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D01DEB-2DE6-4549-A0E5-3356FB20DC66}"/>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832789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 Figur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2594517"/>
            <a:ext cx="10515600" cy="3272884"/>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 Placeholder 9">
            <a:extLst>
              <a:ext uri="{FF2B5EF4-FFF2-40B4-BE49-F238E27FC236}">
                <a16:creationId xmlns:a16="http://schemas.microsoft.com/office/drawing/2014/main" id="{8F73561D-381F-45A6-8C88-314CD34E4C1D}"/>
              </a:ext>
            </a:extLst>
          </p:cNvPr>
          <p:cNvSpPr>
            <a:spLocks noGrp="1"/>
          </p:cNvSpPr>
          <p:nvPr>
            <p:ph type="body" sz="quarter" idx="14" hasCustomPrompt="1"/>
          </p:nvPr>
        </p:nvSpPr>
        <p:spPr>
          <a:xfrm>
            <a:off x="838199" y="1435217"/>
            <a:ext cx="2172630" cy="1159300"/>
          </a:xfrm>
          <a:noFill/>
          <a:ln>
            <a:noFill/>
          </a:ln>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itle Placeholder 1">
            <a:extLst>
              <a:ext uri="{FF2B5EF4-FFF2-40B4-BE49-F238E27FC236}">
                <a16:creationId xmlns:a16="http://schemas.microsoft.com/office/drawing/2014/main" id="{D30A56C2-79C6-4784-AC44-C9CCD6A123C4}"/>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049939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8BC2-0A65-4789-A1A1-3DCEC2CBB6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1FA55A-D991-4395-A57E-A041DE706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F605F2-0496-4985-A8E5-3AFA5C068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16B46E-CB8F-4CF8-B95F-61A9C08692CB}"/>
              </a:ext>
            </a:extLst>
          </p:cNvPr>
          <p:cNvSpPr>
            <a:spLocks noGrp="1"/>
          </p:cNvSpPr>
          <p:nvPr>
            <p:ph type="dt" sz="half" idx="10"/>
          </p:nvPr>
        </p:nvSpPr>
        <p:spPr/>
        <p:txBody>
          <a:bodyPr/>
          <a:lstStyle/>
          <a:p>
            <a:fld id="{BECEE308-C3A7-4364-8AFE-B2248292226A}" type="datetimeFigureOut">
              <a:rPr lang="en-US" smtClean="0"/>
              <a:t>2023-04-26</a:t>
            </a:fld>
            <a:endParaRPr lang="en-US"/>
          </a:p>
        </p:txBody>
      </p:sp>
      <p:sp>
        <p:nvSpPr>
          <p:cNvPr id="6" name="Footer Placeholder 5">
            <a:extLst>
              <a:ext uri="{FF2B5EF4-FFF2-40B4-BE49-F238E27FC236}">
                <a16:creationId xmlns:a16="http://schemas.microsoft.com/office/drawing/2014/main" id="{A482A0B3-570C-48A7-AEB3-940F6CB841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9C2BD5-D5FE-4EA3-993C-317CAF08FC13}"/>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11752382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7C3F8-F221-418B-8744-F72EB201AD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F59127-5B41-4AEA-8B33-FFD8C9F7BD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04697C-86F3-45EC-8901-84DDD1D3AB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FCED86-237D-4087-95D8-4F170331E837}"/>
              </a:ext>
            </a:extLst>
          </p:cNvPr>
          <p:cNvSpPr>
            <a:spLocks noGrp="1"/>
          </p:cNvSpPr>
          <p:nvPr>
            <p:ph type="dt" sz="half" idx="10"/>
          </p:nvPr>
        </p:nvSpPr>
        <p:spPr/>
        <p:txBody>
          <a:bodyPr/>
          <a:lstStyle/>
          <a:p>
            <a:fld id="{BECEE308-C3A7-4364-8AFE-B2248292226A}" type="datetimeFigureOut">
              <a:rPr lang="en-US" smtClean="0"/>
              <a:t>2023-04-26</a:t>
            </a:fld>
            <a:endParaRPr lang="en-US"/>
          </a:p>
        </p:txBody>
      </p:sp>
      <p:sp>
        <p:nvSpPr>
          <p:cNvPr id="6" name="Footer Placeholder 5">
            <a:extLst>
              <a:ext uri="{FF2B5EF4-FFF2-40B4-BE49-F238E27FC236}">
                <a16:creationId xmlns:a16="http://schemas.microsoft.com/office/drawing/2014/main" id="{1D5E8FF4-B6EA-4273-80E7-C3BC70431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8D5C71-972E-4313-8ADB-A9D59CF7910E}"/>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5755038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0D4E0-4588-4C42-BC20-7A5D629A5B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EDE1DE-F740-4241-9D47-A00F5C50DF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EF81B-3EBC-4702-A4D7-D38DD9DCEAF9}"/>
              </a:ext>
            </a:extLst>
          </p:cNvPr>
          <p:cNvSpPr>
            <a:spLocks noGrp="1"/>
          </p:cNvSpPr>
          <p:nvPr>
            <p:ph type="dt" sz="half" idx="10"/>
          </p:nvPr>
        </p:nvSpPr>
        <p:spPr/>
        <p:txBody>
          <a:bodyPr/>
          <a:lstStyle/>
          <a:p>
            <a:fld id="{BECEE308-C3A7-4364-8AFE-B2248292226A}" type="datetimeFigureOut">
              <a:rPr lang="en-US" smtClean="0"/>
              <a:t>2023-04-26</a:t>
            </a:fld>
            <a:endParaRPr lang="en-US"/>
          </a:p>
        </p:txBody>
      </p:sp>
      <p:sp>
        <p:nvSpPr>
          <p:cNvPr id="5" name="Footer Placeholder 4">
            <a:extLst>
              <a:ext uri="{FF2B5EF4-FFF2-40B4-BE49-F238E27FC236}">
                <a16:creationId xmlns:a16="http://schemas.microsoft.com/office/drawing/2014/main" id="{94A5D999-13C7-47F9-9985-A07C786AE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6873BE-8FB7-4D84-BA53-8E71EF65DAF0}"/>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26821325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304BFE-A3BA-46EB-A6C8-8E9A58D4C7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5BD22E-1805-4907-A6B7-AF1611D18F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C983C-EE73-438E-913E-5FF5140C32F6}"/>
              </a:ext>
            </a:extLst>
          </p:cNvPr>
          <p:cNvSpPr>
            <a:spLocks noGrp="1"/>
          </p:cNvSpPr>
          <p:nvPr>
            <p:ph type="dt" sz="half" idx="10"/>
          </p:nvPr>
        </p:nvSpPr>
        <p:spPr/>
        <p:txBody>
          <a:bodyPr/>
          <a:lstStyle/>
          <a:p>
            <a:fld id="{BECEE308-C3A7-4364-8AFE-B2248292226A}" type="datetimeFigureOut">
              <a:rPr lang="en-US" smtClean="0"/>
              <a:t>2023-04-26</a:t>
            </a:fld>
            <a:endParaRPr lang="en-US"/>
          </a:p>
        </p:txBody>
      </p:sp>
      <p:sp>
        <p:nvSpPr>
          <p:cNvPr id="5" name="Footer Placeholder 4">
            <a:extLst>
              <a:ext uri="{FF2B5EF4-FFF2-40B4-BE49-F238E27FC236}">
                <a16:creationId xmlns:a16="http://schemas.microsoft.com/office/drawing/2014/main" id="{964F29A3-C108-4A93-9DB4-4B183824B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DB2A4-6B3A-448B-9E70-9699068C27C6}"/>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9441885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6B4D5-F2DD-4F03-857F-E94654F3EC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45F5E3-807B-4BF4-B3FA-BE19E75BA2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DB9155-EA94-4F9A-AA1A-67C765446CD4}"/>
              </a:ext>
            </a:extLst>
          </p:cNvPr>
          <p:cNvSpPr>
            <a:spLocks noGrp="1"/>
          </p:cNvSpPr>
          <p:nvPr>
            <p:ph type="dt" sz="half" idx="10"/>
          </p:nvPr>
        </p:nvSpPr>
        <p:spPr/>
        <p:txBody>
          <a:bodyPr/>
          <a:lstStyle/>
          <a:p>
            <a:fld id="{5F2A38D9-93ED-400D-8658-BB13F9A25480}" type="datetimeFigureOut">
              <a:rPr lang="en-US" smtClean="0"/>
              <a:t>2023-04-26</a:t>
            </a:fld>
            <a:endParaRPr lang="en-US"/>
          </a:p>
        </p:txBody>
      </p:sp>
      <p:sp>
        <p:nvSpPr>
          <p:cNvPr id="5" name="Footer Placeholder 4">
            <a:extLst>
              <a:ext uri="{FF2B5EF4-FFF2-40B4-BE49-F238E27FC236}">
                <a16:creationId xmlns:a16="http://schemas.microsoft.com/office/drawing/2014/main" id="{75106F89-6CA3-4CD2-806D-A23B25A0A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73698-E453-408A-9C56-B4C8B60CC324}"/>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9997981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D9027-3681-4F0A-8FEB-ACDEE0CE2F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98D829-5364-49E0-A4E5-F9E5DD010F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B34B99-B9E3-4BAF-909E-D241248F0489}"/>
              </a:ext>
            </a:extLst>
          </p:cNvPr>
          <p:cNvSpPr>
            <a:spLocks noGrp="1"/>
          </p:cNvSpPr>
          <p:nvPr>
            <p:ph type="dt" sz="half" idx="10"/>
          </p:nvPr>
        </p:nvSpPr>
        <p:spPr/>
        <p:txBody>
          <a:bodyPr/>
          <a:lstStyle/>
          <a:p>
            <a:fld id="{5F2A38D9-93ED-400D-8658-BB13F9A25480}" type="datetimeFigureOut">
              <a:rPr lang="en-US" smtClean="0"/>
              <a:t>2023-04-26</a:t>
            </a:fld>
            <a:endParaRPr lang="en-US"/>
          </a:p>
        </p:txBody>
      </p:sp>
      <p:sp>
        <p:nvSpPr>
          <p:cNvPr id="5" name="Footer Placeholder 4">
            <a:extLst>
              <a:ext uri="{FF2B5EF4-FFF2-40B4-BE49-F238E27FC236}">
                <a16:creationId xmlns:a16="http://schemas.microsoft.com/office/drawing/2014/main" id="{2F1804BA-6E07-48C4-9CD6-0FB2CCEF8A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4B0E49-7486-4F65-A780-FFDEE6463BA5}"/>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6989126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7E2E-B6DB-48E1-AD3C-06CCC1A84C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06F234-9F19-4FD9-B53F-D7A4DDA7EB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C8B29E-3336-40DC-880B-B7CD72BA0F6E}"/>
              </a:ext>
            </a:extLst>
          </p:cNvPr>
          <p:cNvSpPr>
            <a:spLocks noGrp="1"/>
          </p:cNvSpPr>
          <p:nvPr>
            <p:ph type="dt" sz="half" idx="10"/>
          </p:nvPr>
        </p:nvSpPr>
        <p:spPr/>
        <p:txBody>
          <a:bodyPr/>
          <a:lstStyle/>
          <a:p>
            <a:fld id="{5F2A38D9-93ED-400D-8658-BB13F9A25480}" type="datetimeFigureOut">
              <a:rPr lang="en-US" smtClean="0"/>
              <a:t>2023-04-26</a:t>
            </a:fld>
            <a:endParaRPr lang="en-US"/>
          </a:p>
        </p:txBody>
      </p:sp>
      <p:sp>
        <p:nvSpPr>
          <p:cNvPr id="5" name="Footer Placeholder 4">
            <a:extLst>
              <a:ext uri="{FF2B5EF4-FFF2-40B4-BE49-F238E27FC236}">
                <a16:creationId xmlns:a16="http://schemas.microsoft.com/office/drawing/2014/main" id="{5B2DF6A3-C5C8-495C-9E49-3D25BEB2D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9F0D9C-22EA-406B-ACA8-8D8C277419DA}"/>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1701221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3E0DA-97F2-4036-A7ED-054904A115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7D961B-2161-4F83-BF84-ECC8DF8146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1AABCE-478C-4DAE-8D23-B0380825C6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6E2FD4-8F99-4FCE-A76D-341C586A4A8A}"/>
              </a:ext>
            </a:extLst>
          </p:cNvPr>
          <p:cNvSpPr>
            <a:spLocks noGrp="1"/>
          </p:cNvSpPr>
          <p:nvPr>
            <p:ph type="dt" sz="half" idx="10"/>
          </p:nvPr>
        </p:nvSpPr>
        <p:spPr/>
        <p:txBody>
          <a:bodyPr/>
          <a:lstStyle/>
          <a:p>
            <a:fld id="{5F2A38D9-93ED-400D-8658-BB13F9A25480}" type="datetimeFigureOut">
              <a:rPr lang="en-US" smtClean="0"/>
              <a:t>2023-04-26</a:t>
            </a:fld>
            <a:endParaRPr lang="en-US"/>
          </a:p>
        </p:txBody>
      </p:sp>
      <p:sp>
        <p:nvSpPr>
          <p:cNvPr id="6" name="Footer Placeholder 5">
            <a:extLst>
              <a:ext uri="{FF2B5EF4-FFF2-40B4-BE49-F238E27FC236}">
                <a16:creationId xmlns:a16="http://schemas.microsoft.com/office/drawing/2014/main" id="{293A96DB-60A4-436A-98A5-9DF094DC6B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175A00-E103-4B93-8409-7614B96E4AA7}"/>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41188895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E8596-9F26-4672-8495-EA0BFE3FCC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090667-FDBA-4748-BB42-870C9B87C3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5F5E0-2B24-44F7-AF27-1314DC8DC1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72A181-F67C-49A5-99A6-B277B42FDC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BC462F-F1E8-47E3-85B9-5F2C5A99D9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B57070-313F-4E8E-ACE5-2FA3ACCFD4DB}"/>
              </a:ext>
            </a:extLst>
          </p:cNvPr>
          <p:cNvSpPr>
            <a:spLocks noGrp="1"/>
          </p:cNvSpPr>
          <p:nvPr>
            <p:ph type="dt" sz="half" idx="10"/>
          </p:nvPr>
        </p:nvSpPr>
        <p:spPr/>
        <p:txBody>
          <a:bodyPr/>
          <a:lstStyle/>
          <a:p>
            <a:fld id="{5F2A38D9-93ED-400D-8658-BB13F9A25480}" type="datetimeFigureOut">
              <a:rPr lang="en-US" smtClean="0"/>
              <a:t>2023-04-26</a:t>
            </a:fld>
            <a:endParaRPr lang="en-US"/>
          </a:p>
        </p:txBody>
      </p:sp>
      <p:sp>
        <p:nvSpPr>
          <p:cNvPr id="8" name="Footer Placeholder 7">
            <a:extLst>
              <a:ext uri="{FF2B5EF4-FFF2-40B4-BE49-F238E27FC236}">
                <a16:creationId xmlns:a16="http://schemas.microsoft.com/office/drawing/2014/main" id="{F4933E91-D35B-422B-BCDF-36DC231573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D1E400-3CEB-4170-AD2C-EB484F4E20F7}"/>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7622124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B7F45-20F8-4550-B7F0-DF1F08CB75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F91EC8-5E29-4853-8D7F-0F084FCDF1BC}"/>
              </a:ext>
            </a:extLst>
          </p:cNvPr>
          <p:cNvSpPr>
            <a:spLocks noGrp="1"/>
          </p:cNvSpPr>
          <p:nvPr>
            <p:ph type="dt" sz="half" idx="10"/>
          </p:nvPr>
        </p:nvSpPr>
        <p:spPr/>
        <p:txBody>
          <a:bodyPr/>
          <a:lstStyle/>
          <a:p>
            <a:fld id="{5F2A38D9-93ED-400D-8658-BB13F9A25480}" type="datetimeFigureOut">
              <a:rPr lang="en-US" smtClean="0"/>
              <a:t>2023-04-26</a:t>
            </a:fld>
            <a:endParaRPr lang="en-US"/>
          </a:p>
        </p:txBody>
      </p:sp>
      <p:sp>
        <p:nvSpPr>
          <p:cNvPr id="4" name="Footer Placeholder 3">
            <a:extLst>
              <a:ext uri="{FF2B5EF4-FFF2-40B4-BE49-F238E27FC236}">
                <a16:creationId xmlns:a16="http://schemas.microsoft.com/office/drawing/2014/main" id="{45EE7930-E467-449A-BCCE-897004A42C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0D6155-F551-4CFE-810C-779934C2E326}"/>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250837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1CFEDA4-9D3E-4173-8436-76729F5260A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10895162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C52E2B-6EA4-4098-89F0-A3D48ACE5713}"/>
              </a:ext>
            </a:extLst>
          </p:cNvPr>
          <p:cNvSpPr>
            <a:spLocks noGrp="1"/>
          </p:cNvSpPr>
          <p:nvPr>
            <p:ph type="dt" sz="half" idx="10"/>
          </p:nvPr>
        </p:nvSpPr>
        <p:spPr/>
        <p:txBody>
          <a:bodyPr/>
          <a:lstStyle/>
          <a:p>
            <a:fld id="{5F2A38D9-93ED-400D-8658-BB13F9A25480}" type="datetimeFigureOut">
              <a:rPr lang="en-US" smtClean="0"/>
              <a:t>2023-04-26</a:t>
            </a:fld>
            <a:endParaRPr lang="en-US"/>
          </a:p>
        </p:txBody>
      </p:sp>
      <p:sp>
        <p:nvSpPr>
          <p:cNvPr id="3" name="Footer Placeholder 2">
            <a:extLst>
              <a:ext uri="{FF2B5EF4-FFF2-40B4-BE49-F238E27FC236}">
                <a16:creationId xmlns:a16="http://schemas.microsoft.com/office/drawing/2014/main" id="{FCE15622-12B9-45A0-AFD2-6287E97526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B86A2D-13AF-41A1-A365-05AFB0446A1A}"/>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9343555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4329A-2848-4E1E-8BC4-E25305B220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6D10BF-AB63-47B8-8F2D-37B6958E4B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54331-3888-4DB1-B399-4BD812E3B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97B738-C1E9-4845-8E2C-95BCE8517F08}"/>
              </a:ext>
            </a:extLst>
          </p:cNvPr>
          <p:cNvSpPr>
            <a:spLocks noGrp="1"/>
          </p:cNvSpPr>
          <p:nvPr>
            <p:ph type="dt" sz="half" idx="10"/>
          </p:nvPr>
        </p:nvSpPr>
        <p:spPr/>
        <p:txBody>
          <a:bodyPr/>
          <a:lstStyle/>
          <a:p>
            <a:fld id="{5F2A38D9-93ED-400D-8658-BB13F9A25480}" type="datetimeFigureOut">
              <a:rPr lang="en-US" smtClean="0"/>
              <a:t>2023-04-26</a:t>
            </a:fld>
            <a:endParaRPr lang="en-US"/>
          </a:p>
        </p:txBody>
      </p:sp>
      <p:sp>
        <p:nvSpPr>
          <p:cNvPr id="6" name="Footer Placeholder 5">
            <a:extLst>
              <a:ext uri="{FF2B5EF4-FFF2-40B4-BE49-F238E27FC236}">
                <a16:creationId xmlns:a16="http://schemas.microsoft.com/office/drawing/2014/main" id="{484C44EE-E246-45C9-B702-310EF49CEF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0F476-7CFF-4ABA-A7E0-7FFAA594C780}"/>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40971293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86B31-D3D3-4307-BEFC-C181880B5F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F48CD3-ECC3-474D-A91F-98541A42ED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D93002-9151-49E2-9E58-1D2327717B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BC63AC-B4D5-4964-AE7C-95B64561DF24}"/>
              </a:ext>
            </a:extLst>
          </p:cNvPr>
          <p:cNvSpPr>
            <a:spLocks noGrp="1"/>
          </p:cNvSpPr>
          <p:nvPr>
            <p:ph type="dt" sz="half" idx="10"/>
          </p:nvPr>
        </p:nvSpPr>
        <p:spPr/>
        <p:txBody>
          <a:bodyPr/>
          <a:lstStyle/>
          <a:p>
            <a:fld id="{5F2A38D9-93ED-400D-8658-BB13F9A25480}" type="datetimeFigureOut">
              <a:rPr lang="en-US" smtClean="0"/>
              <a:t>2023-04-26</a:t>
            </a:fld>
            <a:endParaRPr lang="en-US"/>
          </a:p>
        </p:txBody>
      </p:sp>
      <p:sp>
        <p:nvSpPr>
          <p:cNvPr id="6" name="Footer Placeholder 5">
            <a:extLst>
              <a:ext uri="{FF2B5EF4-FFF2-40B4-BE49-F238E27FC236}">
                <a16:creationId xmlns:a16="http://schemas.microsoft.com/office/drawing/2014/main" id="{684702E1-B16D-4F58-B871-1F773ADA50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08FC71-D238-44E9-8597-8BBCA94A3BF6}"/>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0736637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42D3F-ACB8-4B6E-8B30-052F50A9A0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1EFB22-FAE5-4B5C-8DBB-0B68B73661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98BBF1-F31B-4496-8654-AB6C14F85A05}"/>
              </a:ext>
            </a:extLst>
          </p:cNvPr>
          <p:cNvSpPr>
            <a:spLocks noGrp="1"/>
          </p:cNvSpPr>
          <p:nvPr>
            <p:ph type="dt" sz="half" idx="10"/>
          </p:nvPr>
        </p:nvSpPr>
        <p:spPr/>
        <p:txBody>
          <a:bodyPr/>
          <a:lstStyle/>
          <a:p>
            <a:fld id="{5F2A38D9-93ED-400D-8658-BB13F9A25480}" type="datetimeFigureOut">
              <a:rPr lang="en-US" smtClean="0"/>
              <a:t>2023-04-26</a:t>
            </a:fld>
            <a:endParaRPr lang="en-US"/>
          </a:p>
        </p:txBody>
      </p:sp>
      <p:sp>
        <p:nvSpPr>
          <p:cNvPr id="5" name="Footer Placeholder 4">
            <a:extLst>
              <a:ext uri="{FF2B5EF4-FFF2-40B4-BE49-F238E27FC236}">
                <a16:creationId xmlns:a16="http://schemas.microsoft.com/office/drawing/2014/main" id="{F898F2EE-63E3-4E8D-AA5C-246708459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8D70C-4A9C-4A93-B0D4-78570CB6DCE7}"/>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39303456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41E470-2013-4F44-9B1E-7D304575C1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D7C2AA-50C0-4DFC-A519-5431EA2EF8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21DC9D-893C-4E46-9CD7-7E781B5613B6}"/>
              </a:ext>
            </a:extLst>
          </p:cNvPr>
          <p:cNvSpPr>
            <a:spLocks noGrp="1"/>
          </p:cNvSpPr>
          <p:nvPr>
            <p:ph type="dt" sz="half" idx="10"/>
          </p:nvPr>
        </p:nvSpPr>
        <p:spPr/>
        <p:txBody>
          <a:bodyPr/>
          <a:lstStyle/>
          <a:p>
            <a:fld id="{5F2A38D9-93ED-400D-8658-BB13F9A25480}" type="datetimeFigureOut">
              <a:rPr lang="en-US" smtClean="0"/>
              <a:t>2023-04-26</a:t>
            </a:fld>
            <a:endParaRPr lang="en-US"/>
          </a:p>
        </p:txBody>
      </p:sp>
      <p:sp>
        <p:nvSpPr>
          <p:cNvPr id="5" name="Footer Placeholder 4">
            <a:extLst>
              <a:ext uri="{FF2B5EF4-FFF2-40B4-BE49-F238E27FC236}">
                <a16:creationId xmlns:a16="http://schemas.microsoft.com/office/drawing/2014/main" id="{EDCA0A97-83DA-4814-B377-DF6F79E317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90A448-AB5E-4559-8005-53ECD0EF6B4F}"/>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30821410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sp>
        <p:nvSpPr>
          <p:cNvPr id="8" name="Body Level One…">
            <a:extLst>
              <a:ext uri="{FF2B5EF4-FFF2-40B4-BE49-F238E27FC236}">
                <a16:creationId xmlns:a16="http://schemas.microsoft.com/office/drawing/2014/main" id="{B8F45514-7B7B-44E1-9D60-359EC25A3994}"/>
              </a:ext>
            </a:extLst>
          </p:cNvPr>
          <p:cNvSpPr txBox="1">
            <a:spLocks noGrp="1"/>
          </p:cNvSpPr>
          <p:nvPr>
            <p:ph type="body" idx="1" hasCustomPrompt="1"/>
          </p:nvPr>
        </p:nvSpPr>
        <p:spPr>
          <a:xfrm>
            <a:off x="737342" y="5809145"/>
            <a:ext cx="7190678"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2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9" name="Title Text">
            <a:extLst>
              <a:ext uri="{FF2B5EF4-FFF2-40B4-BE49-F238E27FC236}">
                <a16:creationId xmlns:a16="http://schemas.microsoft.com/office/drawing/2014/main" id="{DA8EA7A6-422E-4D07-931B-5639E93C3FE5}"/>
              </a:ext>
            </a:extLst>
          </p:cNvPr>
          <p:cNvSpPr txBox="1">
            <a:spLocks noGrp="1"/>
          </p:cNvSpPr>
          <p:nvPr>
            <p:ph type="title" hasCustomPrompt="1"/>
          </p:nvPr>
        </p:nvSpPr>
        <p:spPr>
          <a:xfrm>
            <a:off x="744063" y="597417"/>
            <a:ext cx="10515600" cy="3974583"/>
          </a:xfrm>
          <a:prstGeom prst="rect">
            <a:avLst/>
          </a:prstGeom>
        </p:spPr>
        <p:txBody>
          <a:bodyPr anchor="b">
            <a:normAutofit/>
          </a:bodyPr>
          <a:lstStyle>
            <a:lvl1pPr algn="l" defTabSz="415431">
              <a:defRPr sz="40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pic>
        <p:nvPicPr>
          <p:cNvPr id="22" name="Image" descr="Image">
            <a:extLst>
              <a:ext uri="{FF2B5EF4-FFF2-40B4-BE49-F238E27FC236}">
                <a16:creationId xmlns:a16="http://schemas.microsoft.com/office/drawing/2014/main" id="{5A73DCE5-4761-48D2-82FF-69E694E552B9}"/>
              </a:ext>
            </a:extLst>
          </p:cNvPr>
          <p:cNvPicPr>
            <a:picLocks noChangeAspect="1"/>
          </p:cNvPicPr>
          <p:nvPr userDrawn="1"/>
        </p:nvPicPr>
        <p:blipFill>
          <a:blip r:embed="rId2"/>
          <a:srcRect l="20701" t="42362" r="20701" b="42362"/>
          <a:stretch>
            <a:fillRect/>
          </a:stretch>
        </p:blipFill>
        <p:spPr>
          <a:xfrm>
            <a:off x="8847904" y="5398341"/>
            <a:ext cx="2528199" cy="509286"/>
          </a:xfrm>
          <a:prstGeom prst="rect">
            <a:avLst/>
          </a:prstGeom>
          <a:ln w="12700">
            <a:miter lim="400000"/>
          </a:ln>
        </p:spPr>
      </p:pic>
      <p:sp>
        <p:nvSpPr>
          <p:cNvPr id="3" name="Content Placeholder 2">
            <a:extLst>
              <a:ext uri="{FF2B5EF4-FFF2-40B4-BE49-F238E27FC236}">
                <a16:creationId xmlns:a16="http://schemas.microsoft.com/office/drawing/2014/main" id="{9274ECC8-4DCC-4310-B82A-DAD3990D9196}"/>
              </a:ext>
            </a:extLst>
          </p:cNvPr>
          <p:cNvSpPr>
            <a:spLocks noGrp="1"/>
          </p:cNvSpPr>
          <p:nvPr>
            <p:ph sz="quarter" idx="10" hasCustomPrompt="1"/>
          </p:nvPr>
        </p:nvSpPr>
        <p:spPr>
          <a:xfrm>
            <a:off x="737343" y="5287158"/>
            <a:ext cx="7190678" cy="584697"/>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7" name="Picture 6">
            <a:extLst>
              <a:ext uri="{FF2B5EF4-FFF2-40B4-BE49-F238E27FC236}">
                <a16:creationId xmlns:a16="http://schemas.microsoft.com/office/drawing/2014/main" id="{46355278-06BA-494C-9449-8BEB7976B047}"/>
              </a:ext>
            </a:extLst>
          </p:cNvPr>
          <p:cNvPicPr>
            <a:picLocks noChangeAspect="1"/>
          </p:cNvPicPr>
          <p:nvPr userDrawn="1"/>
        </p:nvPicPr>
        <p:blipFill>
          <a:blip r:embed="rId3"/>
          <a:stretch>
            <a:fillRect/>
          </a:stretch>
        </p:blipFill>
        <p:spPr>
          <a:xfrm>
            <a:off x="838199" y="5062888"/>
            <a:ext cx="10515600" cy="90931"/>
          </a:xfrm>
          <a:prstGeom prst="rect">
            <a:avLst/>
          </a:prstGeom>
        </p:spPr>
      </p:pic>
    </p:spTree>
    <p:extLst>
      <p:ext uri="{BB962C8B-B14F-4D97-AF65-F5344CB8AC3E}">
        <p14:creationId xmlns:p14="http://schemas.microsoft.com/office/powerpoint/2010/main" val="35928300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106DA-E128-774F-B78E-7E2CB9C8C4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018"/>
          <a:stretch/>
        </p:blipFill>
        <p:spPr>
          <a:xfrm>
            <a:off x="0" y="0"/>
            <a:ext cx="12197816" cy="5005137"/>
          </a:xfrm>
          <a:prstGeom prst="rect">
            <a:avLst/>
          </a:prstGeom>
        </p:spPr>
      </p:pic>
      <p:sp>
        <p:nvSpPr>
          <p:cNvPr id="12" name="Content Placeholder 2">
            <a:extLst>
              <a:ext uri="{FF2B5EF4-FFF2-40B4-BE49-F238E27FC236}">
                <a16:creationId xmlns:a16="http://schemas.microsoft.com/office/drawing/2014/main" id="{5F3CEBC6-B788-3C4C-8E8B-873CBE880822}"/>
              </a:ext>
            </a:extLst>
          </p:cNvPr>
          <p:cNvSpPr>
            <a:spLocks noGrp="1"/>
          </p:cNvSpPr>
          <p:nvPr>
            <p:ph sz="quarter" idx="10" hasCustomPrompt="1"/>
          </p:nvPr>
        </p:nvSpPr>
        <p:spPr>
          <a:xfrm>
            <a:off x="737343" y="4592360"/>
            <a:ext cx="6624749" cy="847147"/>
          </a:xfrm>
        </p:spPr>
        <p:txBody>
          <a:bodyPr anchor="ctr">
            <a:normAutofit/>
          </a:bodyPr>
          <a:lstStyle>
            <a:lvl1pPr marL="0" indent="0">
              <a:buNone/>
              <a:defRPr sz="3200" b="1"/>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presentation title here</a:t>
            </a:r>
            <a:endParaRPr lang="en-CA"/>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737342"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737343"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6" name="Image" descr="Image">
            <a:extLst>
              <a:ext uri="{FF2B5EF4-FFF2-40B4-BE49-F238E27FC236}">
                <a16:creationId xmlns:a16="http://schemas.microsoft.com/office/drawing/2014/main" id="{E6C0DA16-D882-EF41-9455-179AB4F6C82B}"/>
              </a:ext>
            </a:extLst>
          </p:cNvPr>
          <p:cNvPicPr>
            <a:picLocks noChangeAspect="1"/>
          </p:cNvPicPr>
          <p:nvPr userDrawn="1"/>
        </p:nvPicPr>
        <p:blipFill>
          <a:blip r:embed="rId3"/>
          <a:srcRect l="20701" t="42362" r="20701" b="42362"/>
          <a:stretch>
            <a:fillRect/>
          </a:stretch>
        </p:blipFill>
        <p:spPr>
          <a:xfrm>
            <a:off x="8847904" y="5504218"/>
            <a:ext cx="2528199" cy="509286"/>
          </a:xfrm>
          <a:prstGeom prst="rect">
            <a:avLst/>
          </a:prstGeom>
          <a:ln w="12700">
            <a:miter lim="400000"/>
          </a:ln>
        </p:spPr>
      </p:pic>
    </p:spTree>
    <p:extLst>
      <p:ext uri="{BB962C8B-B14F-4D97-AF65-F5344CB8AC3E}">
        <p14:creationId xmlns:p14="http://schemas.microsoft.com/office/powerpoint/2010/main" val="11201646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IntroSlid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Tree>
    <p:extLst>
      <p:ext uri="{BB962C8B-B14F-4D97-AF65-F5344CB8AC3E}">
        <p14:creationId xmlns:p14="http://schemas.microsoft.com/office/powerpoint/2010/main" val="15180236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a:extLst>
              <a:ext uri="{FF2B5EF4-FFF2-40B4-BE49-F238E27FC236}">
                <a16:creationId xmlns:a16="http://schemas.microsoft.com/office/drawing/2014/main" id="{0AC0E293-A71D-4C09-AEDB-18A5013D4966}"/>
              </a:ext>
            </a:extLst>
          </p:cNvPr>
          <p:cNvSpPr>
            <a:spLocks noGrp="1"/>
          </p:cNvSpPr>
          <p:nvPr>
            <p:ph type="title"/>
          </p:nvPr>
        </p:nvSpPr>
        <p:spPr>
          <a:xfrm>
            <a:off x="764236" y="990600"/>
            <a:ext cx="10589564" cy="943442"/>
          </a:xfrm>
        </p:spPr>
        <p:txBody>
          <a:bodyPr/>
          <a:lstStyle/>
          <a:p>
            <a:r>
              <a:rPr lang="en-US"/>
              <a:t>Click to edit Master title style</a:t>
            </a:r>
          </a:p>
        </p:txBody>
      </p:sp>
    </p:spTree>
    <p:extLst>
      <p:ext uri="{BB962C8B-B14F-4D97-AF65-F5344CB8AC3E}">
        <p14:creationId xmlns:p14="http://schemas.microsoft.com/office/powerpoint/2010/main" val="35030600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Column + ImageSourc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Content Placeholder 2">
            <a:extLst>
              <a:ext uri="{FF2B5EF4-FFF2-40B4-BE49-F238E27FC236}">
                <a16:creationId xmlns:a16="http://schemas.microsoft.com/office/drawing/2014/main" id="{7B1BD03A-1470-480F-AA79-306316F0CF1A}"/>
              </a:ext>
            </a:extLst>
          </p:cNvPr>
          <p:cNvSpPr>
            <a:spLocks noGrp="1"/>
          </p:cNvSpPr>
          <p:nvPr>
            <p:ph sz="quarter" idx="14"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
        <p:nvSpPr>
          <p:cNvPr id="8" name="Title Placeholder 1">
            <a:extLst>
              <a:ext uri="{FF2B5EF4-FFF2-40B4-BE49-F238E27FC236}">
                <a16:creationId xmlns:a16="http://schemas.microsoft.com/office/drawing/2014/main" id="{451045A5-F3E6-4160-A17C-E4A3BD3B8CBC}"/>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800498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umn ">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751788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Column + Figur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2594517"/>
            <a:ext cx="10515600" cy="3272884"/>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 Placeholder 9">
            <a:extLst>
              <a:ext uri="{FF2B5EF4-FFF2-40B4-BE49-F238E27FC236}">
                <a16:creationId xmlns:a16="http://schemas.microsoft.com/office/drawing/2014/main" id="{8F73561D-381F-45A6-8C88-314CD34E4C1D}"/>
              </a:ext>
            </a:extLst>
          </p:cNvPr>
          <p:cNvSpPr>
            <a:spLocks noGrp="1"/>
          </p:cNvSpPr>
          <p:nvPr>
            <p:ph type="body" sz="quarter" idx="14" hasCustomPrompt="1"/>
          </p:nvPr>
        </p:nvSpPr>
        <p:spPr>
          <a:xfrm>
            <a:off x="838199" y="1435217"/>
            <a:ext cx="2172630" cy="1159300"/>
          </a:xfrm>
          <a:noFill/>
          <a:ln>
            <a:noFill/>
          </a:ln>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itle Placeholder 1">
            <a:extLst>
              <a:ext uri="{FF2B5EF4-FFF2-40B4-BE49-F238E27FC236}">
                <a16:creationId xmlns:a16="http://schemas.microsoft.com/office/drawing/2014/main" id="{D30A56C2-79C6-4784-AC44-C9CCD6A123C4}"/>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412729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1CFEDA4-9D3E-4173-8436-76729F5260A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26521530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Column ">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944554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Column + ImageSourc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AFFDC3-ED72-8C47-B4E0-87BFB6505E35}"/>
              </a:ext>
            </a:extLst>
          </p:cNvPr>
          <p:cNvSpPr>
            <a:spLocks noGrp="1"/>
          </p:cNvSpPr>
          <p:nvPr>
            <p:ph sz="quarter" idx="16"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Tree>
    <p:extLst>
      <p:ext uri="{BB962C8B-B14F-4D97-AF65-F5344CB8AC3E}">
        <p14:creationId xmlns:p14="http://schemas.microsoft.com/office/powerpoint/2010/main" val="38016929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Column + Figur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564965EF-A34A-4B95-9AC0-14072CC2896D}"/>
              </a:ext>
            </a:extLst>
          </p:cNvPr>
          <p:cNvSpPr>
            <a:spLocks noGrp="1"/>
          </p:cNvSpPr>
          <p:nvPr>
            <p:ph type="body" sz="quarter" idx="14" hasCustomPrompt="1"/>
          </p:nvPr>
        </p:nvSpPr>
        <p:spPr>
          <a:xfrm>
            <a:off x="6170612"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ext Placeholder 9">
            <a:extLst>
              <a:ext uri="{FF2B5EF4-FFF2-40B4-BE49-F238E27FC236}">
                <a16:creationId xmlns:a16="http://schemas.microsoft.com/office/drawing/2014/main" id="{1A3CE7CF-A364-4D86-9044-63D467BA98FA}"/>
              </a:ext>
            </a:extLst>
          </p:cNvPr>
          <p:cNvSpPr>
            <a:spLocks noGrp="1"/>
          </p:cNvSpPr>
          <p:nvPr>
            <p:ph type="body" sz="quarter" idx="15" hasCustomPrompt="1"/>
          </p:nvPr>
        </p:nvSpPr>
        <p:spPr>
          <a:xfrm>
            <a:off x="838471"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4" name="Title Placeholder 1">
            <a:extLst>
              <a:ext uri="{FF2B5EF4-FFF2-40B4-BE49-F238E27FC236}">
                <a16:creationId xmlns:a16="http://schemas.microsoft.com/office/drawing/2014/main" id="{DA286B41-32C1-4A24-A30D-E1F6278232D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5" name="Text Placeholder 3">
            <a:extLst>
              <a:ext uri="{FF2B5EF4-FFF2-40B4-BE49-F238E27FC236}">
                <a16:creationId xmlns:a16="http://schemas.microsoft.com/office/drawing/2014/main" id="{FF505823-1A0D-4EE8-9757-B0BC0A722940}"/>
              </a:ext>
            </a:extLst>
          </p:cNvPr>
          <p:cNvSpPr>
            <a:spLocks noGrp="1"/>
          </p:cNvSpPr>
          <p:nvPr>
            <p:ph type="body" sz="quarter" idx="16"/>
          </p:nvPr>
        </p:nvSpPr>
        <p:spPr>
          <a:xfrm>
            <a:off x="847160"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Text Placeholder 3">
            <a:extLst>
              <a:ext uri="{FF2B5EF4-FFF2-40B4-BE49-F238E27FC236}">
                <a16:creationId xmlns:a16="http://schemas.microsoft.com/office/drawing/2014/main" id="{B62D1BFE-0502-4E79-A69D-79E5FED7870A}"/>
              </a:ext>
            </a:extLst>
          </p:cNvPr>
          <p:cNvSpPr>
            <a:spLocks noGrp="1"/>
          </p:cNvSpPr>
          <p:nvPr>
            <p:ph type="body" sz="quarter" idx="17"/>
          </p:nvPr>
        </p:nvSpPr>
        <p:spPr>
          <a:xfrm>
            <a:off x="6201337"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687649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838200" y="1143000"/>
            <a:ext cx="10515600"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240002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hart + bullets">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6165476" y="1143000"/>
            <a:ext cx="5188324"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7" name="Text Placeholder 3">
            <a:extLst>
              <a:ext uri="{FF2B5EF4-FFF2-40B4-BE49-F238E27FC236}">
                <a16:creationId xmlns:a16="http://schemas.microsoft.com/office/drawing/2014/main" id="{D0D20881-23DE-40CC-AD9B-65F68ADE8EB5}"/>
              </a:ext>
            </a:extLst>
          </p:cNvPr>
          <p:cNvSpPr>
            <a:spLocks noGrp="1"/>
          </p:cNvSpPr>
          <p:nvPr>
            <p:ph type="body" sz="quarter" idx="16"/>
          </p:nvPr>
        </p:nvSpPr>
        <p:spPr>
          <a:xfrm>
            <a:off x="744645" y="1249792"/>
            <a:ext cx="4662487" cy="4510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399637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hart + Key finding">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5513294" y="1143000"/>
            <a:ext cx="5840506" cy="4724400"/>
          </a:xfrm>
        </p:spPr>
        <p:txBody>
          <a:bodyPr/>
          <a:lstStyle>
            <a:lvl1pPr marL="0" indent="0" algn="ctr">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0CA95E4-A346-4879-B782-C1A8F135828B}"/>
              </a:ext>
            </a:extLst>
          </p:cNvPr>
          <p:cNvSpPr>
            <a:spLocks noGrp="1"/>
          </p:cNvSpPr>
          <p:nvPr>
            <p:ph sz="quarter" idx="18" hasCustomPrompt="1"/>
          </p:nvPr>
        </p:nvSpPr>
        <p:spPr>
          <a:xfrm>
            <a:off x="838200" y="1209675"/>
            <a:ext cx="4419600" cy="4657725"/>
          </a:xfrm>
        </p:spPr>
        <p:txBody>
          <a:bodyPr>
            <a:normAutofit/>
          </a:bodyPr>
          <a:lstStyle>
            <a:lvl1pPr marL="0" indent="0" algn="ctr">
              <a:spcBef>
                <a:spcPts val="0"/>
              </a:spcBef>
              <a:buNone/>
              <a:defRPr sz="3000" b="1">
                <a:solidFill>
                  <a:schemeClr val="tx1"/>
                </a:solidFill>
              </a:defRPr>
            </a:lvl1pPr>
            <a:lvl2pPr marL="457200" indent="0">
              <a:buNone/>
              <a:defRPr sz="3600" b="1"/>
            </a:lvl2pPr>
            <a:lvl3pPr marL="914400" indent="0">
              <a:buNone/>
              <a:defRPr sz="3600" b="1"/>
            </a:lvl3pPr>
            <a:lvl4pPr marL="1371600" indent="0">
              <a:buNone/>
              <a:defRPr sz="3600" b="1"/>
            </a:lvl4pPr>
            <a:lvl5pPr marL="1828800" indent="0">
              <a:buNone/>
              <a:defRPr sz="3600" b="1"/>
            </a:lvl5pPr>
          </a:lstStyle>
          <a:p>
            <a:pPr lvl="0"/>
            <a:r>
              <a:rPr lang="en-US"/>
              <a:t>Insert key </a:t>
            </a:r>
          </a:p>
          <a:p>
            <a:pPr lvl="0"/>
            <a:r>
              <a:rPr lang="en-US"/>
              <a:t>finding here</a:t>
            </a:r>
          </a:p>
        </p:txBody>
      </p:sp>
    </p:spTree>
    <p:extLst>
      <p:ext uri="{BB962C8B-B14F-4D97-AF65-F5344CB8AC3E}">
        <p14:creationId xmlns:p14="http://schemas.microsoft.com/office/powerpoint/2010/main" val="34490875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951993500"/>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5444790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FF86CB-8E87-4935-AFC6-926708669B0C}"/>
              </a:ext>
            </a:extLst>
          </p:cNvPr>
          <p:cNvSpPr/>
          <p:nvPr userDrawn="1"/>
        </p:nvSpPr>
        <p:spPr>
          <a:xfrm>
            <a:off x="-1" y="0"/>
            <a:ext cx="12192001"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770695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Column + ImageSourc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AFFDC3-ED72-8C47-B4E0-87BFB6505E35}"/>
              </a:ext>
            </a:extLst>
          </p:cNvPr>
          <p:cNvSpPr>
            <a:spLocks noGrp="1"/>
          </p:cNvSpPr>
          <p:nvPr>
            <p:ph sz="quarter" idx="16"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Tree>
    <p:extLst>
      <p:ext uri="{BB962C8B-B14F-4D97-AF65-F5344CB8AC3E}">
        <p14:creationId xmlns:p14="http://schemas.microsoft.com/office/powerpoint/2010/main" val="16319317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656DA-A5DE-5B4B-AD17-8CF6030640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4"/>
            <a:ext cx="12192000" cy="6857591"/>
          </a:xfrm>
          <a:prstGeom prst="rect">
            <a:avLst/>
          </a:prstGeom>
        </p:spPr>
      </p:pic>
      <p:sp>
        <p:nvSpPr>
          <p:cNvPr id="7" name="Rectangle 6">
            <a:extLst>
              <a:ext uri="{FF2B5EF4-FFF2-40B4-BE49-F238E27FC236}">
                <a16:creationId xmlns:a16="http://schemas.microsoft.com/office/drawing/2014/main" id="{B3FF86CB-8E87-4935-AFC6-926708669B0C}"/>
              </a:ext>
            </a:extLst>
          </p:cNvPr>
          <p:cNvSpPr/>
          <p:nvPr userDrawn="1"/>
        </p:nvSpPr>
        <p:spPr>
          <a:xfrm>
            <a:off x="1" y="5101389"/>
            <a:ext cx="12192000" cy="176250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8898387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Statement Tex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62CDF0-C719-4392-88F5-CD858A7DC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59" y="0"/>
            <a:ext cx="6083808"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Content Placeholder 2">
            <a:extLst>
              <a:ext uri="{FF2B5EF4-FFF2-40B4-BE49-F238E27FC236}">
                <a16:creationId xmlns:a16="http://schemas.microsoft.com/office/drawing/2014/main" id="{52F9E5F4-DB6E-4D11-A83C-AF832E5BAC23}"/>
              </a:ext>
            </a:extLst>
          </p:cNvPr>
          <p:cNvSpPr>
            <a:spLocks noGrp="1"/>
          </p:cNvSpPr>
          <p:nvPr>
            <p:ph sz="quarter" idx="14" hasCustomPrompt="1"/>
          </p:nvPr>
        </p:nvSpPr>
        <p:spPr>
          <a:xfrm>
            <a:off x="6095999" y="6051176"/>
            <a:ext cx="6095999" cy="806824"/>
          </a:xfrm>
        </p:spPr>
        <p:txBody>
          <a:bodyPr>
            <a:normAutofit/>
          </a:bodyPr>
          <a:lstStyle>
            <a:lvl1pPr marL="0" indent="0" algn="r">
              <a:buNone/>
              <a:defRPr lang="en-CA" sz="1600" smtClean="0">
                <a:solidFill>
                  <a:schemeClr val="accent1">
                    <a:lumMod val="20000"/>
                    <a:lumOff val="80000"/>
                  </a:schemeClr>
                </a:solidFill>
                <a:effectLst/>
                <a:latin typeface="Arial" panose="020B0604020202020204" pitchFamily="34" charset="0"/>
              </a:defRPr>
            </a:lvl1pPr>
          </a:lstStyle>
          <a:p>
            <a:pPr algn="ctr"/>
            <a:r>
              <a:rPr lang="en-CA"/>
              <a:t>First name, identifier (e.g., Emily, blood donor)</a:t>
            </a: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3367388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Picture Placeholder 2">
            <a:extLst>
              <a:ext uri="{FF2B5EF4-FFF2-40B4-BE49-F238E27FC236}">
                <a16:creationId xmlns:a16="http://schemas.microsoft.com/office/drawing/2014/main" id="{B296A531-C4BD-4D5E-87B7-57FB9A7C9E47}"/>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7" name="Content Placeholder 2">
            <a:extLst>
              <a:ext uri="{FF2B5EF4-FFF2-40B4-BE49-F238E27FC236}">
                <a16:creationId xmlns:a16="http://schemas.microsoft.com/office/drawing/2014/main" id="{01762D22-9049-4C33-9AE2-DD8325879D8C}"/>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1">
                    <a:lumMod val="20000"/>
                    <a:lumOff val="80000"/>
                  </a:schemeClr>
                </a:solidFill>
                <a:effectLst/>
                <a:latin typeface="Arial" panose="020B0604020202020204" pitchFamily="34" charset="0"/>
              </a:defRPr>
            </a:lvl1pPr>
          </a:lstStyle>
          <a:p>
            <a:pPr lvl="0"/>
            <a:r>
              <a:rPr lang="en-CA"/>
              <a:t>Image source</a:t>
            </a:r>
          </a:p>
        </p:txBody>
      </p:sp>
      <p:sp>
        <p:nvSpPr>
          <p:cNvPr id="8" name="Title 1">
            <a:extLst>
              <a:ext uri="{FF2B5EF4-FFF2-40B4-BE49-F238E27FC236}">
                <a16:creationId xmlns:a16="http://schemas.microsoft.com/office/drawing/2014/main" id="{D76C72E1-F4FD-44E9-8EF2-0463E416AA86}"/>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5990785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FFFEF3-8C0A-4055-8C43-5C799AC0E57C}"/>
              </a:ext>
            </a:extLst>
          </p:cNvPr>
          <p:cNvSpPr/>
          <p:nvPr userDrawn="1"/>
        </p:nvSpPr>
        <p:spPr>
          <a:xfrm>
            <a:off x="-1" y="0"/>
            <a:ext cx="12192001"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1E1FA4F1-4762-43B4-A2EA-C59D70AAF24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6350875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A9D87-6D68-5740-BED8-4A3AF7842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354"/>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8745827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Statement Tex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D8787-49B2-40D7-AE2C-5F74634FF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67" y="0"/>
            <a:ext cx="6083808"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Content Placeholder 2">
            <a:extLst>
              <a:ext uri="{FF2B5EF4-FFF2-40B4-BE49-F238E27FC236}">
                <a16:creationId xmlns:a16="http://schemas.microsoft.com/office/drawing/2014/main" id="{D7562D76-105D-444D-A96D-AED7C17A9A79}"/>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algn="ctr"/>
            <a:r>
              <a:rPr lang="en-CA"/>
              <a:t>First name, identifier (e.g., Larry, plasma and financial donor)</a:t>
            </a: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7284309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5A9322C8-DE9B-43EB-B9B9-D2A28F91BC50}"/>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9B9E46F9-ED6C-4017-8885-0042DBB6294D}"/>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E03E2089-7414-4999-BEE8-538A1382726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796406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07601-0D73-4759-A0B0-E2079541A706}"/>
              </a:ext>
            </a:extLst>
          </p:cNvPr>
          <p:cNvSpPr/>
          <p:nvPr userDrawn="1"/>
        </p:nvSpPr>
        <p:spPr>
          <a:xfrm>
            <a:off x="-1" y="0"/>
            <a:ext cx="12192001" cy="6863893"/>
          </a:xfrm>
          <a:prstGeom prst="rect">
            <a:avLst/>
          </a:prstGeom>
          <a:solidFill>
            <a:srgbClr val="54C3B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80E7E27B-EE09-432A-A9CD-6AC3FEE40905}"/>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5853009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3_Section Hea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A2CE8-918E-0141-BE83-200C7A1686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23446"/>
            <a:ext cx="12197816" cy="6858000"/>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763906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 name="Picture 2">
            <a:extLst>
              <a:ext uri="{FF2B5EF4-FFF2-40B4-BE49-F238E27FC236}">
                <a16:creationId xmlns:a16="http://schemas.microsoft.com/office/drawing/2014/main" id="{834BE756-9320-41E4-A169-7595E13BA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AC4A038-838D-4872-8F99-9F102F43AE37}"/>
              </a:ext>
            </a:extLst>
          </p:cNvPr>
          <p:cNvSpPr>
            <a:spLocks noGrp="1"/>
          </p:cNvSpPr>
          <p:nvPr>
            <p:ph sz="quarter" idx="14" hasCustomPrompt="1"/>
          </p:nvPr>
        </p:nvSpPr>
        <p:spPr>
          <a:xfrm>
            <a:off x="6083808" y="6051176"/>
            <a:ext cx="6108192"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algn="ctr"/>
            <a:r>
              <a:rPr lang="en-CA"/>
              <a:t>First name, identifier (e.g., Danny, stem cell donor)</a:t>
            </a: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678546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2.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3.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4.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9" Type="http://schemas.openxmlformats.org/officeDocument/2006/relationships/slideLayout" Target="../slideLayouts/slideLayout113.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34" Type="http://schemas.openxmlformats.org/officeDocument/2006/relationships/slideLayout" Target="../slideLayouts/slideLayout108.xml"/><Relationship Id="rId42" Type="http://schemas.openxmlformats.org/officeDocument/2006/relationships/theme" Target="../theme/theme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38" Type="http://schemas.openxmlformats.org/officeDocument/2006/relationships/slideLayout" Target="../slideLayouts/slideLayout112.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41" Type="http://schemas.openxmlformats.org/officeDocument/2006/relationships/slideLayout" Target="../slideLayouts/slideLayout115.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37" Type="http://schemas.openxmlformats.org/officeDocument/2006/relationships/slideLayout" Target="../slideLayouts/slideLayout111.xml"/><Relationship Id="rId40" Type="http://schemas.openxmlformats.org/officeDocument/2006/relationships/slideLayout" Target="../slideLayouts/slideLayout114.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slideLayout" Target="../slideLayouts/slideLayout110.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4" Type="http://schemas.openxmlformats.org/officeDocument/2006/relationships/image" Target="../media/image2.emf"/><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 Id="rId43"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A46769-9643-4984-9766-1F98B1A28BBD}"/>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48AF68A-57A2-4967-BE68-E7C3957047C7}"/>
              </a:ext>
            </a:extLst>
          </p:cNvPr>
          <p:cNvSpPr>
            <a:spLocks noGrp="1"/>
          </p:cNvSpPr>
          <p:nvPr>
            <p:ph type="body" idx="1"/>
          </p:nvPr>
        </p:nvSpPr>
        <p:spPr>
          <a:xfrm>
            <a:off x="838200" y="1143008"/>
            <a:ext cx="10515600" cy="45845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6" name="Image" descr="Image">
            <a:extLst>
              <a:ext uri="{FF2B5EF4-FFF2-40B4-BE49-F238E27FC236}">
                <a16:creationId xmlns:a16="http://schemas.microsoft.com/office/drawing/2014/main" id="{8206DFEE-6BEF-43D3-A8CD-32C57C31E61B}"/>
              </a:ext>
            </a:extLst>
          </p:cNvPr>
          <p:cNvPicPr>
            <a:picLocks noChangeAspect="1"/>
          </p:cNvPicPr>
          <p:nvPr userDrawn="1"/>
        </p:nvPicPr>
        <p:blipFill>
          <a:blip r:embed="rId43"/>
          <a:srcRect l="20701" t="42362" r="20701" b="42362"/>
          <a:stretch>
            <a:fillRect/>
          </a:stretch>
        </p:blipFill>
        <p:spPr>
          <a:xfrm>
            <a:off x="805541" y="6243521"/>
            <a:ext cx="2086341" cy="420277"/>
          </a:xfrm>
          <a:prstGeom prst="rect">
            <a:avLst/>
          </a:prstGeom>
          <a:ln w="12700">
            <a:miter lim="400000"/>
          </a:ln>
        </p:spPr>
      </p:pic>
      <p:pic>
        <p:nvPicPr>
          <p:cNvPr id="6" name="Picture 5">
            <a:extLst>
              <a:ext uri="{FF2B5EF4-FFF2-40B4-BE49-F238E27FC236}">
                <a16:creationId xmlns:a16="http://schemas.microsoft.com/office/drawing/2014/main" id="{0A4708BE-D3DC-F84C-B2C8-23E454A03673}"/>
              </a:ext>
            </a:extLst>
          </p:cNvPr>
          <p:cNvPicPr>
            <a:picLocks noChangeAspect="1"/>
          </p:cNvPicPr>
          <p:nvPr userDrawn="1"/>
        </p:nvPicPr>
        <p:blipFill>
          <a:blip r:embed="rId44"/>
          <a:stretch>
            <a:fillRect/>
          </a:stretch>
        </p:blipFill>
        <p:spPr>
          <a:xfrm>
            <a:off x="838199" y="5987309"/>
            <a:ext cx="10515600" cy="65275"/>
          </a:xfrm>
          <a:prstGeom prst="rect">
            <a:avLst/>
          </a:prstGeom>
        </p:spPr>
      </p:pic>
      <p:sp>
        <p:nvSpPr>
          <p:cNvPr id="7" name="Title Placeholder 1">
            <a:extLst>
              <a:ext uri="{FF2B5EF4-FFF2-40B4-BE49-F238E27FC236}">
                <a16:creationId xmlns:a16="http://schemas.microsoft.com/office/drawing/2014/main" id="{6D6B7B9E-7899-E340-9E73-5AB7B568993C}"/>
              </a:ext>
            </a:extLst>
          </p:cNvPr>
          <p:cNvSpPr txBox="1">
            <a:spLocks/>
          </p:cNvSpPr>
          <p:nvPr userDrawn="1"/>
        </p:nvSpPr>
        <p:spPr>
          <a:xfrm>
            <a:off x="867505" y="6051174"/>
            <a:ext cx="10589564" cy="806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r"/>
            <a:fld id="{1C9B2353-6F1E-244E-9B79-5A9C99D09A34}" type="slidenum">
              <a:rPr lang="en-US" sz="1600" b="0" smtClean="0">
                <a:solidFill>
                  <a:schemeClr val="bg2"/>
                </a:solidFill>
              </a:rPr>
              <a:t>‹#›</a:t>
            </a:fld>
            <a:endParaRPr lang="en-CA" sz="1600" b="0">
              <a:solidFill>
                <a:schemeClr val="bg2"/>
              </a:solidFill>
            </a:endParaRPr>
          </a:p>
        </p:txBody>
      </p:sp>
    </p:spTree>
    <p:extLst>
      <p:ext uri="{BB962C8B-B14F-4D97-AF65-F5344CB8AC3E}">
        <p14:creationId xmlns:p14="http://schemas.microsoft.com/office/powerpoint/2010/main" val="4249882627"/>
      </p:ext>
    </p:extLst>
  </p:cSld>
  <p:clrMap bg1="lt1" tx1="dk1" bg2="lt2" tx2="dk2" accent1="accent1" accent2="accent2" accent3="accent3" accent4="accent4" accent5="accent5" accent6="accent6" hlink="hlink" folHlink="folHlink"/>
  <p:sldLayoutIdLst>
    <p:sldLayoutId id="2147483649" r:id="rId1"/>
    <p:sldLayoutId id="2147483693" r:id="rId2"/>
    <p:sldLayoutId id="2147483670" r:id="rId3"/>
    <p:sldLayoutId id="2147483673" r:id="rId4"/>
    <p:sldLayoutId id="2147483685" r:id="rId5"/>
    <p:sldLayoutId id="2147483675" r:id="rId6"/>
    <p:sldLayoutId id="2147483677" r:id="rId7"/>
    <p:sldLayoutId id="2147483652" r:id="rId8"/>
    <p:sldLayoutId id="2147483687" r:id="rId9"/>
    <p:sldLayoutId id="2147483676" r:id="rId10"/>
    <p:sldLayoutId id="2147483661" r:id="rId11"/>
    <p:sldLayoutId id="2147483691" r:id="rId12"/>
    <p:sldLayoutId id="2147483692" r:id="rId13"/>
    <p:sldLayoutId id="2147483679" r:id="rId14"/>
    <p:sldLayoutId id="2147483651" r:id="rId15"/>
    <p:sldLayoutId id="2147483695" r:id="rId16"/>
    <p:sldLayoutId id="2147483667" r:id="rId17"/>
    <p:sldLayoutId id="2147483681" r:id="rId18"/>
    <p:sldLayoutId id="2147483662" r:id="rId19"/>
    <p:sldLayoutId id="2147483696" r:id="rId20"/>
    <p:sldLayoutId id="2147483668" r:id="rId21"/>
    <p:sldLayoutId id="2147483682" r:id="rId22"/>
    <p:sldLayoutId id="2147483663" r:id="rId23"/>
    <p:sldLayoutId id="2147483697" r:id="rId24"/>
    <p:sldLayoutId id="2147483669" r:id="rId25"/>
    <p:sldLayoutId id="2147483683" r:id="rId26"/>
    <p:sldLayoutId id="2147483664" r:id="rId27"/>
    <p:sldLayoutId id="2147483698" r:id="rId28"/>
    <p:sldLayoutId id="2147483665" r:id="rId29"/>
    <p:sldLayoutId id="2147483684" r:id="rId30"/>
    <p:sldLayoutId id="2147483689" r:id="rId31"/>
    <p:sldLayoutId id="2147483672" r:id="rId32"/>
    <p:sldLayoutId id="2147483680" r:id="rId33"/>
    <p:sldLayoutId id="2147483686" r:id="rId34"/>
    <p:sldLayoutId id="2147483688" r:id="rId35"/>
    <p:sldLayoutId id="2147483690" r:id="rId36"/>
    <p:sldLayoutId id="2147483654" r:id="rId37"/>
    <p:sldLayoutId id="2147483674" r:id="rId38"/>
    <p:sldLayoutId id="2147483666" r:id="rId39"/>
    <p:sldLayoutId id="2147483699" r:id="rId40"/>
    <p:sldLayoutId id="2147483700" r:id="rId41"/>
  </p:sldLayoutIdLst>
  <p:hf sldNum="0" hd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5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19B99C-DD8F-45F8-9054-614B6FB9AA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443755-6BFC-4035-928B-26D46B41AC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5CEC68-1B51-4939-AF44-D428D6662C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6102F-F8F7-4E7F-A191-705BFEBD9557}" type="datetimeFigureOut">
              <a:rPr lang="en-US" smtClean="0"/>
              <a:t>2023-04-26</a:t>
            </a:fld>
            <a:endParaRPr lang="en-US"/>
          </a:p>
        </p:txBody>
      </p:sp>
      <p:sp>
        <p:nvSpPr>
          <p:cNvPr id="5" name="Footer Placeholder 4">
            <a:extLst>
              <a:ext uri="{FF2B5EF4-FFF2-40B4-BE49-F238E27FC236}">
                <a16:creationId xmlns:a16="http://schemas.microsoft.com/office/drawing/2014/main" id="{807E83BB-31DD-4AB8-B960-D5F6F35C21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F3FEFA-9A14-45B9-A6D0-75F2FFEE02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9CA9D-4A0F-43DA-B06C-41D2FE520CC9}" type="slidenum">
              <a:rPr lang="en-US" smtClean="0"/>
              <a:t>‹#›</a:t>
            </a:fld>
            <a:endParaRPr lang="en-US"/>
          </a:p>
        </p:txBody>
      </p:sp>
    </p:spTree>
    <p:extLst>
      <p:ext uri="{BB962C8B-B14F-4D97-AF65-F5344CB8AC3E}">
        <p14:creationId xmlns:p14="http://schemas.microsoft.com/office/powerpoint/2010/main" val="2111845617"/>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741789-D7A3-4227-99F0-65C8C0B205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B2D6A8-AB02-4254-89FC-ECAAC6FF36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43C51-F3A0-482C-AA8B-6CFDE9F6F9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CEE308-C3A7-4364-8AFE-B2248292226A}" type="datetimeFigureOut">
              <a:rPr lang="en-US" smtClean="0"/>
              <a:t>2023-04-26</a:t>
            </a:fld>
            <a:endParaRPr lang="en-US"/>
          </a:p>
        </p:txBody>
      </p:sp>
      <p:sp>
        <p:nvSpPr>
          <p:cNvPr id="5" name="Footer Placeholder 4">
            <a:extLst>
              <a:ext uri="{FF2B5EF4-FFF2-40B4-BE49-F238E27FC236}">
                <a16:creationId xmlns:a16="http://schemas.microsoft.com/office/drawing/2014/main" id="{CC8CDF2A-E252-492D-AE70-D78B3072AB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9809FF-1843-4C29-9BD6-5101BBFD23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947E4B-883E-48D6-993C-A5203BBEF668}" type="slidenum">
              <a:rPr lang="en-US" smtClean="0"/>
              <a:t>‹#›</a:t>
            </a:fld>
            <a:endParaRPr lang="en-US"/>
          </a:p>
        </p:txBody>
      </p:sp>
      <p:sp>
        <p:nvSpPr>
          <p:cNvPr id="7" name="TextBox 6">
            <a:extLst>
              <a:ext uri="{FF2B5EF4-FFF2-40B4-BE49-F238E27FC236}">
                <a16:creationId xmlns:a16="http://schemas.microsoft.com/office/drawing/2014/main" id="{40BC29DF-073A-486C-8025-BC3D4F65F6F7}"/>
              </a:ext>
            </a:extLst>
          </p:cNvPr>
          <p:cNvSpPr txBox="1"/>
          <p:nvPr userDrawn="1"/>
        </p:nvSpPr>
        <p:spPr>
          <a:xfrm>
            <a:off x="5640512" y="2974368"/>
            <a:ext cx="914400" cy="914400"/>
          </a:xfrm>
          <a:prstGeom prst="rect">
            <a:avLst/>
          </a:prstGeom>
          <a:noFill/>
        </p:spPr>
        <p:txBody>
          <a:bodyPr wrap="square" rtlCol="0">
            <a:spAutoFit/>
          </a:bodyPr>
          <a:lstStyle/>
          <a:p>
            <a:endParaRPr lang="en-US"/>
          </a:p>
        </p:txBody>
      </p:sp>
      <p:sp>
        <p:nvSpPr>
          <p:cNvPr id="8" name="TextBox 7">
            <a:extLst>
              <a:ext uri="{FF2B5EF4-FFF2-40B4-BE49-F238E27FC236}">
                <a16:creationId xmlns:a16="http://schemas.microsoft.com/office/drawing/2014/main" id="{4FAACC2F-F0F1-4F9D-A2F2-D4976013C49C}"/>
              </a:ext>
            </a:extLst>
          </p:cNvPr>
          <p:cNvSpPr txBox="1"/>
          <p:nvPr userDrawn="1"/>
        </p:nvSpPr>
        <p:spPr>
          <a:xfrm rot="19318747">
            <a:off x="1786402" y="2968749"/>
            <a:ext cx="7489114" cy="369332"/>
          </a:xfrm>
          <a:prstGeom prst="rect">
            <a:avLst/>
          </a:prstGeom>
          <a:noFill/>
        </p:spPr>
        <p:txBody>
          <a:bodyPr wrap="square" rtlCol="0">
            <a:spAutoFit/>
          </a:bodyPr>
          <a:lstStyle/>
          <a:p>
            <a:r>
              <a:rPr lang="en-CA"/>
              <a:t>confidential</a:t>
            </a:r>
            <a:endParaRPr lang="en-US"/>
          </a:p>
        </p:txBody>
      </p:sp>
    </p:spTree>
    <p:extLst>
      <p:ext uri="{BB962C8B-B14F-4D97-AF65-F5344CB8AC3E}">
        <p14:creationId xmlns:p14="http://schemas.microsoft.com/office/powerpoint/2010/main" val="381936190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5FDED7-E67D-424C-9942-7286A7A896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2A7497-8B70-4EAA-82AC-0E0385F593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4CE3FC-3CCE-4C3A-8FB8-47735962C7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2A38D9-93ED-400D-8658-BB13F9A25480}" type="datetimeFigureOut">
              <a:rPr lang="en-US" smtClean="0"/>
              <a:t>2023-04-26</a:t>
            </a:fld>
            <a:endParaRPr lang="en-US"/>
          </a:p>
        </p:txBody>
      </p:sp>
      <p:sp>
        <p:nvSpPr>
          <p:cNvPr id="5" name="Footer Placeholder 4">
            <a:extLst>
              <a:ext uri="{FF2B5EF4-FFF2-40B4-BE49-F238E27FC236}">
                <a16:creationId xmlns:a16="http://schemas.microsoft.com/office/drawing/2014/main" id="{EDB268E8-2718-41EE-8E5B-73A0C60DDC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CD5DA0-4EE3-4F11-A3E9-968DD04409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B5287D-DADB-4E13-9891-2BA2296E6FF4}" type="slidenum">
              <a:rPr lang="en-US" smtClean="0"/>
              <a:t>‹#›</a:t>
            </a:fld>
            <a:endParaRPr lang="en-US"/>
          </a:p>
        </p:txBody>
      </p:sp>
      <p:sp>
        <p:nvSpPr>
          <p:cNvPr id="7" name="TextBox 6">
            <a:extLst>
              <a:ext uri="{FF2B5EF4-FFF2-40B4-BE49-F238E27FC236}">
                <a16:creationId xmlns:a16="http://schemas.microsoft.com/office/drawing/2014/main" id="{EE1F023B-8F3B-40F5-BA75-5630C974A13E}"/>
              </a:ext>
            </a:extLst>
          </p:cNvPr>
          <p:cNvSpPr txBox="1"/>
          <p:nvPr userDrawn="1"/>
        </p:nvSpPr>
        <p:spPr>
          <a:xfrm>
            <a:off x="5640512" y="2974368"/>
            <a:ext cx="914400" cy="914400"/>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60969680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A46769-9643-4984-9766-1F98B1A28BBD}"/>
              </a:ext>
            </a:extLst>
          </p:cNvPr>
          <p:cNvSpPr>
            <a:spLocks noGrp="1"/>
          </p:cNvSpPr>
          <p:nvPr>
            <p:ph type="title"/>
          </p:nvPr>
        </p:nvSpPr>
        <p:spPr>
          <a:xfrm>
            <a:off x="867505" y="819436"/>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48AF68A-57A2-4967-BE68-E7C3957047C7}"/>
              </a:ext>
            </a:extLst>
          </p:cNvPr>
          <p:cNvSpPr>
            <a:spLocks noGrp="1"/>
          </p:cNvSpPr>
          <p:nvPr>
            <p:ph type="body" idx="1"/>
          </p:nvPr>
        </p:nvSpPr>
        <p:spPr>
          <a:xfrm>
            <a:off x="838200" y="1143008"/>
            <a:ext cx="10515600" cy="45845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6" name="Image" descr="Image">
            <a:extLst>
              <a:ext uri="{FF2B5EF4-FFF2-40B4-BE49-F238E27FC236}">
                <a16:creationId xmlns:a16="http://schemas.microsoft.com/office/drawing/2014/main" id="{8206DFEE-6BEF-43D3-A8CD-32C57C31E61B}"/>
              </a:ext>
            </a:extLst>
          </p:cNvPr>
          <p:cNvPicPr>
            <a:picLocks noChangeAspect="1"/>
          </p:cNvPicPr>
          <p:nvPr userDrawn="1"/>
        </p:nvPicPr>
        <p:blipFill>
          <a:blip r:embed="rId43"/>
          <a:srcRect l="20701" t="42362" r="20701" b="42362"/>
          <a:stretch>
            <a:fillRect/>
          </a:stretch>
        </p:blipFill>
        <p:spPr>
          <a:xfrm>
            <a:off x="805541" y="6243521"/>
            <a:ext cx="2086341" cy="420277"/>
          </a:xfrm>
          <a:prstGeom prst="rect">
            <a:avLst/>
          </a:prstGeom>
          <a:ln w="12700">
            <a:miter lim="400000"/>
          </a:ln>
        </p:spPr>
      </p:pic>
      <p:pic>
        <p:nvPicPr>
          <p:cNvPr id="6" name="Picture 5">
            <a:extLst>
              <a:ext uri="{FF2B5EF4-FFF2-40B4-BE49-F238E27FC236}">
                <a16:creationId xmlns:a16="http://schemas.microsoft.com/office/drawing/2014/main" id="{0A4708BE-D3DC-F84C-B2C8-23E454A03673}"/>
              </a:ext>
            </a:extLst>
          </p:cNvPr>
          <p:cNvPicPr>
            <a:picLocks noChangeAspect="1"/>
          </p:cNvPicPr>
          <p:nvPr userDrawn="1"/>
        </p:nvPicPr>
        <p:blipFill>
          <a:blip r:embed="rId44"/>
          <a:stretch>
            <a:fillRect/>
          </a:stretch>
        </p:blipFill>
        <p:spPr>
          <a:xfrm>
            <a:off x="838199" y="5987309"/>
            <a:ext cx="10515600" cy="65275"/>
          </a:xfrm>
          <a:prstGeom prst="rect">
            <a:avLst/>
          </a:prstGeom>
        </p:spPr>
      </p:pic>
      <p:sp>
        <p:nvSpPr>
          <p:cNvPr id="7" name="Title Placeholder 1">
            <a:extLst>
              <a:ext uri="{FF2B5EF4-FFF2-40B4-BE49-F238E27FC236}">
                <a16:creationId xmlns:a16="http://schemas.microsoft.com/office/drawing/2014/main" id="{6D6B7B9E-7899-E340-9E73-5AB7B568993C}"/>
              </a:ext>
            </a:extLst>
          </p:cNvPr>
          <p:cNvSpPr txBox="1">
            <a:spLocks/>
          </p:cNvSpPr>
          <p:nvPr userDrawn="1"/>
        </p:nvSpPr>
        <p:spPr>
          <a:xfrm>
            <a:off x="867505" y="6051174"/>
            <a:ext cx="10589564" cy="806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r"/>
            <a:fld id="{1C9B2353-6F1E-244E-9B79-5A9C99D09A34}" type="slidenum">
              <a:rPr lang="en-US" sz="1600" b="0" smtClean="0">
                <a:solidFill>
                  <a:schemeClr val="bg2"/>
                </a:solidFill>
              </a:rPr>
              <a:t>‹#›</a:t>
            </a:fld>
            <a:endParaRPr lang="en-CA" sz="1600" b="0">
              <a:solidFill>
                <a:schemeClr val="bg2"/>
              </a:solidFill>
            </a:endParaRPr>
          </a:p>
        </p:txBody>
      </p:sp>
      <p:sp>
        <p:nvSpPr>
          <p:cNvPr id="5" name="TextBox 4">
            <a:extLst>
              <a:ext uri="{FF2B5EF4-FFF2-40B4-BE49-F238E27FC236}">
                <a16:creationId xmlns:a16="http://schemas.microsoft.com/office/drawing/2014/main" id="{BA487E2C-B149-44CE-8DF7-9693D0B49649}"/>
              </a:ext>
            </a:extLst>
          </p:cNvPr>
          <p:cNvSpPr txBox="1"/>
          <p:nvPr userDrawn="1"/>
        </p:nvSpPr>
        <p:spPr>
          <a:xfrm>
            <a:off x="0" y="0"/>
            <a:ext cx="12192000" cy="461665"/>
          </a:xfrm>
          <a:prstGeom prst="rect">
            <a:avLst/>
          </a:prstGeom>
          <a:noFill/>
        </p:spPr>
        <p:txBody>
          <a:bodyPr wrap="square" rtlCol="0">
            <a:spAutoFit/>
          </a:bodyPr>
          <a:lstStyle/>
          <a:p>
            <a:pPr algn="ctr"/>
            <a:r>
              <a:rPr lang="en-CA" sz="2400">
                <a:solidFill>
                  <a:schemeClr val="tx1">
                    <a:lumMod val="20000"/>
                    <a:lumOff val="80000"/>
                  </a:schemeClr>
                </a:solidFill>
              </a:rPr>
              <a:t>For internal use by Hospital Customers only</a:t>
            </a:r>
            <a:endParaRPr lang="en-US" sz="2400">
              <a:solidFill>
                <a:schemeClr val="tx1">
                  <a:lumMod val="20000"/>
                  <a:lumOff val="80000"/>
                </a:schemeClr>
              </a:solidFill>
            </a:endParaRPr>
          </a:p>
        </p:txBody>
      </p:sp>
    </p:spTree>
    <p:extLst>
      <p:ext uri="{BB962C8B-B14F-4D97-AF65-F5344CB8AC3E}">
        <p14:creationId xmlns:p14="http://schemas.microsoft.com/office/powerpoint/2010/main" val="351979804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 id="2147483821" r:id="rId24"/>
    <p:sldLayoutId id="2147483822" r:id="rId25"/>
    <p:sldLayoutId id="2147483823" r:id="rId26"/>
    <p:sldLayoutId id="2147483824" r:id="rId27"/>
    <p:sldLayoutId id="2147483825" r:id="rId28"/>
    <p:sldLayoutId id="2147483826" r:id="rId29"/>
    <p:sldLayoutId id="2147483827" r:id="rId30"/>
    <p:sldLayoutId id="2147483828" r:id="rId31"/>
    <p:sldLayoutId id="2147483829" r:id="rId32"/>
    <p:sldLayoutId id="2147483830" r:id="rId33"/>
    <p:sldLayoutId id="2147483831" r:id="rId34"/>
    <p:sldLayoutId id="2147483832" r:id="rId35"/>
    <p:sldLayoutId id="2147483833" r:id="rId36"/>
    <p:sldLayoutId id="2147483834" r:id="rId37"/>
    <p:sldLayoutId id="2147483835" r:id="rId38"/>
    <p:sldLayoutId id="2147483836" r:id="rId39"/>
    <p:sldLayoutId id="2147483837" r:id="rId40"/>
    <p:sldLayoutId id="2147483838" r:id="rId41"/>
  </p:sldLayoutIdLst>
  <p:hf sldNum="0" hd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p15:clr>
            <a:srgbClr val="F26B43"/>
          </p15:clr>
        </p15:guide>
        <p15:guide id="2" pos="52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s://www.blood.ca/en/hospital-services/products/component-types/circular-information"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s://www.blood.ca/en/hospital-services/products/component-types/circular-information"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16.xml"/><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hyperlink" Target="https://www.blood.ca/en/hospital-services/customer-service/hospital-liaison-specialists-includes-site-contact-list" TargetMode="External"/><Relationship Id="rId5" Type="http://schemas.openxmlformats.org/officeDocument/2006/relationships/hyperlink" Target="https://www.blood.ca/en/hospital-services/customer-service/communications/customer-letters" TargetMode="Externa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31.jpeg"/><Relationship Id="rId4" Type="http://schemas.openxmlformats.org/officeDocument/2006/relationships/hyperlink" Target="https://www.blood.ca/en/hospital-services/products/component-types/circular-information"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34.emf"/><Relationship Id="rId5" Type="http://schemas.openxmlformats.org/officeDocument/2006/relationships/image" Target="../media/image33.jpeg"/><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hyperlink" Target="https://profedu.blood.ca/en/transfusion/best-practices" TargetMode="Externa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2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23.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4.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tags" Target="../tags/tag25.xml"/><Relationship Id="rId5" Type="http://schemas.openxmlformats.org/officeDocument/2006/relationships/image" Target="../media/image39.pn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8" Type="http://schemas.openxmlformats.org/officeDocument/2006/relationships/hyperlink" Target="https://transfusionontario.org/en/category/toolkits/inventory-management/platelets/information-on-pathoge-reduced-pooled-platelets/" TargetMode="External"/><Relationship Id="rId3" Type="http://schemas.openxmlformats.org/officeDocument/2006/relationships/notesSlide" Target="../notesSlides/notesSlide24.xml"/><Relationship Id="rId7" Type="http://schemas.openxmlformats.org/officeDocument/2006/relationships/hyperlink" Target="https://intercept-canada.com/" TargetMode="External"/><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hyperlink" Target="https://www.blood.ca/en/hospital-services/products/component-types/circular-information" TargetMode="External"/><Relationship Id="rId5" Type="http://schemas.openxmlformats.org/officeDocument/2006/relationships/hyperlink" Target="blood.ca" TargetMode="External"/><Relationship Id="rId4" Type="http://schemas.openxmlformats.org/officeDocument/2006/relationships/hyperlink" Target="https://professionaleducation.blood.ca/en"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8.xml"/><Relationship Id="rId1" Type="http://schemas.openxmlformats.org/officeDocument/2006/relationships/tags" Target="../tags/tag27.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hyperlink" Target="https://www.blood.ca/en/hospital-services/customer-service/hospital-liaison-specialists-includes-site-contact-list" TargetMode="External"/><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0.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5.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9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6AD6B28-9D3A-46B4-87B0-4CB8D8A795E1}"/>
              </a:ext>
            </a:extLst>
          </p:cNvPr>
          <p:cNvSpPr>
            <a:spLocks noGrp="1"/>
          </p:cNvSpPr>
          <p:nvPr>
            <p:ph type="body" idx="1"/>
          </p:nvPr>
        </p:nvSpPr>
        <p:spPr>
          <a:xfrm>
            <a:off x="392166" y="5462915"/>
            <a:ext cx="8172714" cy="435468"/>
          </a:xfrm>
        </p:spPr>
        <p:txBody>
          <a:bodyPr/>
          <a:lstStyle/>
          <a:p>
            <a:r>
              <a:rPr lang="en-CA" sz="2000" dirty="0"/>
              <a:t>Published: October 2022</a:t>
            </a:r>
          </a:p>
          <a:p>
            <a:r>
              <a:rPr lang="en-CA" sz="2000" dirty="0"/>
              <a:t>Updated: April 2023</a:t>
            </a:r>
          </a:p>
        </p:txBody>
      </p:sp>
      <p:sp>
        <p:nvSpPr>
          <p:cNvPr id="6" name="Title 5">
            <a:extLst>
              <a:ext uri="{FF2B5EF4-FFF2-40B4-BE49-F238E27FC236}">
                <a16:creationId xmlns:a16="http://schemas.microsoft.com/office/drawing/2014/main" id="{452A08F9-90DE-48B9-B836-9095668485EA}"/>
              </a:ext>
            </a:extLst>
          </p:cNvPr>
          <p:cNvSpPr>
            <a:spLocks noGrp="1"/>
          </p:cNvSpPr>
          <p:nvPr>
            <p:ph type="title"/>
          </p:nvPr>
        </p:nvSpPr>
        <p:spPr>
          <a:xfrm>
            <a:off x="744063" y="597418"/>
            <a:ext cx="10515600" cy="2585170"/>
          </a:xfrm>
        </p:spPr>
        <p:txBody>
          <a:bodyPr/>
          <a:lstStyle/>
          <a:p>
            <a:r>
              <a:rPr lang="en-CA"/>
              <a:t>Pathogen-reduced platelets:</a:t>
            </a:r>
            <a:br>
              <a:rPr lang="en-CA"/>
            </a:br>
            <a:r>
              <a:rPr lang="en-CA"/>
              <a:t>component overview</a:t>
            </a:r>
          </a:p>
        </p:txBody>
      </p:sp>
      <p:sp>
        <p:nvSpPr>
          <p:cNvPr id="2" name="TextBox 1">
            <a:extLst>
              <a:ext uri="{FF2B5EF4-FFF2-40B4-BE49-F238E27FC236}">
                <a16:creationId xmlns:a16="http://schemas.microsoft.com/office/drawing/2014/main" id="{DBE970A0-9D79-8FE2-9498-A90ACFA2A5EC}"/>
              </a:ext>
            </a:extLst>
          </p:cNvPr>
          <p:cNvSpPr txBox="1"/>
          <p:nvPr/>
        </p:nvSpPr>
        <p:spPr>
          <a:xfrm flipH="1">
            <a:off x="5983440" y="6324592"/>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140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DA404BE-BC21-E07A-8651-D13397DE8B99}"/>
              </a:ext>
            </a:extLst>
          </p:cNvPr>
          <p:cNvGrpSpPr>
            <a:grpSpLocks noChangeAspect="1"/>
          </p:cNvGrpSpPr>
          <p:nvPr/>
        </p:nvGrpSpPr>
        <p:grpSpPr>
          <a:xfrm>
            <a:off x="2089828" y="0"/>
            <a:ext cx="8850315" cy="5970860"/>
            <a:chOff x="831272" y="0"/>
            <a:chExt cx="10165279" cy="6858000"/>
          </a:xfrm>
        </p:grpSpPr>
        <p:sp>
          <p:nvSpPr>
            <p:cNvPr id="24" name="TextBox 23">
              <a:extLst>
                <a:ext uri="{FF2B5EF4-FFF2-40B4-BE49-F238E27FC236}">
                  <a16:creationId xmlns:a16="http://schemas.microsoft.com/office/drawing/2014/main" id="{1DEAF901-54F3-4FC7-E963-4BC4B3B1CC09}"/>
                </a:ext>
              </a:extLst>
            </p:cNvPr>
            <p:cNvSpPr txBox="1"/>
            <p:nvPr/>
          </p:nvSpPr>
          <p:spPr>
            <a:xfrm>
              <a:off x="6933264" y="1526342"/>
              <a:ext cx="2334221" cy="1015663"/>
            </a:xfrm>
            <a:prstGeom prst="rect">
              <a:avLst/>
            </a:prstGeom>
            <a:noFill/>
          </p:spPr>
          <p:txBody>
            <a:bodyPr wrap="square" rtlCol="0">
              <a:spAutoFit/>
            </a:bodyPr>
            <a:lstStyle/>
            <a:p>
              <a:pPr algn="ctr"/>
              <a:r>
                <a:rPr lang="en-CA" sz="2000" b="1">
                  <a:solidFill>
                    <a:schemeClr val="bg1"/>
                  </a:solidFill>
                  <a:latin typeface="Source Sans Pro" panose="020B0503030403020204" pitchFamily="34" charset="0"/>
                </a:rPr>
                <a:t>Pooled platelets psoralen-treated (PPPT)</a:t>
              </a:r>
              <a:endParaRPr lang="en-US" sz="2000" b="1">
                <a:solidFill>
                  <a:schemeClr val="bg1"/>
                </a:solidFill>
                <a:latin typeface="Source Sans Pro" panose="020B0503030403020204" pitchFamily="34" charset="0"/>
              </a:endParaRPr>
            </a:p>
          </p:txBody>
        </p:sp>
        <p:sp>
          <p:nvSpPr>
            <p:cNvPr id="25" name="TextBox 24">
              <a:extLst>
                <a:ext uri="{FF2B5EF4-FFF2-40B4-BE49-F238E27FC236}">
                  <a16:creationId xmlns:a16="http://schemas.microsoft.com/office/drawing/2014/main" id="{23E918E4-C2C1-9125-5A86-7E65BDA9A01C}"/>
                </a:ext>
              </a:extLst>
            </p:cNvPr>
            <p:cNvSpPr txBox="1"/>
            <p:nvPr/>
          </p:nvSpPr>
          <p:spPr>
            <a:xfrm>
              <a:off x="7148367" y="4109905"/>
              <a:ext cx="1904013" cy="1323439"/>
            </a:xfrm>
            <a:prstGeom prst="rect">
              <a:avLst/>
            </a:prstGeom>
            <a:noFill/>
          </p:spPr>
          <p:txBody>
            <a:bodyPr wrap="square" rtlCol="0">
              <a:spAutoFit/>
            </a:bodyPr>
            <a:lstStyle/>
            <a:p>
              <a:pPr algn="ctr"/>
              <a:r>
                <a:rPr lang="en-CA" sz="2000" b="1">
                  <a:solidFill>
                    <a:schemeClr val="bg1"/>
                  </a:solidFill>
                  <a:latin typeface="Source Sans Pro" panose="020B0503030403020204" pitchFamily="34" charset="0"/>
                </a:rPr>
                <a:t>Untreated pooled platelets in plasma</a:t>
              </a:r>
              <a:endParaRPr lang="en-US" sz="2000" b="1">
                <a:solidFill>
                  <a:schemeClr val="bg1"/>
                </a:solidFill>
                <a:latin typeface="Source Sans Pro" panose="020B0503030403020204" pitchFamily="34" charset="0"/>
              </a:endParaRPr>
            </a:p>
          </p:txBody>
        </p:sp>
        <p:sp>
          <p:nvSpPr>
            <p:cNvPr id="2" name="Rectangle 1">
              <a:extLst>
                <a:ext uri="{FF2B5EF4-FFF2-40B4-BE49-F238E27FC236}">
                  <a16:creationId xmlns:a16="http://schemas.microsoft.com/office/drawing/2014/main" id="{1E299027-61F9-740D-2CBD-0E46E4F514C6}"/>
                </a:ext>
              </a:extLst>
            </p:cNvPr>
            <p:cNvSpPr/>
            <p:nvPr/>
          </p:nvSpPr>
          <p:spPr>
            <a:xfrm>
              <a:off x="831272" y="0"/>
              <a:ext cx="10165279" cy="6858000"/>
            </a:xfrm>
            <a:prstGeom prst="rect">
              <a:avLst/>
            </a:prstGeom>
            <a:solidFill>
              <a:srgbClr val="2A4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3F6C6E-52D3-1837-EFAB-F62B3615F8CE}"/>
                </a:ext>
              </a:extLst>
            </p:cNvPr>
            <p:cNvSpPr txBox="1"/>
            <p:nvPr/>
          </p:nvSpPr>
          <p:spPr>
            <a:xfrm>
              <a:off x="1696311" y="130241"/>
              <a:ext cx="3221780" cy="742362"/>
            </a:xfrm>
            <a:prstGeom prst="rect">
              <a:avLst/>
            </a:prstGeom>
            <a:noFill/>
          </p:spPr>
          <p:txBody>
            <a:bodyPr wrap="square" rtlCol="0">
              <a:spAutoFit/>
            </a:bodyPr>
            <a:lstStyle/>
            <a:p>
              <a:pPr algn="ctr"/>
              <a:r>
                <a:rPr lang="en-CA" b="1">
                  <a:solidFill>
                    <a:schemeClr val="bg1"/>
                  </a:solidFill>
                  <a:latin typeface="Source Sans Pro" panose="020B0503030403020204" pitchFamily="34" charset="0"/>
                </a:rPr>
                <a:t>Apheresis platelets psoralen-treated (APPT)*</a:t>
              </a:r>
              <a:endParaRPr lang="en-US" b="1">
                <a:solidFill>
                  <a:schemeClr val="bg1"/>
                </a:solidFill>
                <a:latin typeface="Source Sans Pro" panose="020B0503030403020204" pitchFamily="34" charset="0"/>
              </a:endParaRPr>
            </a:p>
          </p:txBody>
        </p:sp>
        <p:sp>
          <p:nvSpPr>
            <p:cNvPr id="4" name="TextBox 3">
              <a:extLst>
                <a:ext uri="{FF2B5EF4-FFF2-40B4-BE49-F238E27FC236}">
                  <a16:creationId xmlns:a16="http://schemas.microsoft.com/office/drawing/2014/main" id="{74521263-F458-CAA8-9159-1238092EF29C}"/>
                </a:ext>
              </a:extLst>
            </p:cNvPr>
            <p:cNvSpPr txBox="1"/>
            <p:nvPr/>
          </p:nvSpPr>
          <p:spPr>
            <a:xfrm>
              <a:off x="4918091" y="130241"/>
              <a:ext cx="2739709" cy="742362"/>
            </a:xfrm>
            <a:prstGeom prst="rect">
              <a:avLst/>
            </a:prstGeom>
            <a:noFill/>
          </p:spPr>
          <p:txBody>
            <a:bodyPr wrap="square" rtlCol="0">
              <a:spAutoFit/>
            </a:bodyPr>
            <a:lstStyle/>
            <a:p>
              <a:pPr algn="ctr"/>
              <a:r>
                <a:rPr lang="en-CA" b="1">
                  <a:solidFill>
                    <a:schemeClr val="bg1"/>
                  </a:solidFill>
                  <a:latin typeface="Source Sans Pro" panose="020B0503030403020204" pitchFamily="34" charset="0"/>
                </a:rPr>
                <a:t>Untreated apheresis platelets in PAS-E*</a:t>
              </a:r>
              <a:endParaRPr lang="en-US" b="1">
                <a:solidFill>
                  <a:schemeClr val="bg1"/>
                </a:solidFill>
                <a:latin typeface="Source Sans Pro" panose="020B0503030403020204" pitchFamily="34" charset="0"/>
              </a:endParaRPr>
            </a:p>
          </p:txBody>
        </p:sp>
        <p:pic>
          <p:nvPicPr>
            <p:cNvPr id="5" name="Picture 4" descr="Text&#10;&#10;Description automatically generated">
              <a:extLst>
                <a:ext uri="{FF2B5EF4-FFF2-40B4-BE49-F238E27FC236}">
                  <a16:creationId xmlns:a16="http://schemas.microsoft.com/office/drawing/2014/main" id="{C70059E4-5E55-E0E5-AEB2-D4AFFE752D51}"/>
                </a:ext>
              </a:extLst>
            </p:cNvPr>
            <p:cNvPicPr>
              <a:picLocks noChangeAspect="1"/>
            </p:cNvPicPr>
            <p:nvPr/>
          </p:nvPicPr>
          <p:blipFill rotWithShape="1">
            <a:blip r:embed="rId4">
              <a:extLst>
                <a:ext uri="{28A0092B-C50C-407E-A947-70E740481C1C}">
                  <a14:useLocalDpi xmlns:a14="http://schemas.microsoft.com/office/drawing/2010/main" val="0"/>
                </a:ext>
              </a:extLst>
            </a:blip>
            <a:srcRect l="5061" t="4029" r="2203"/>
            <a:stretch/>
          </p:blipFill>
          <p:spPr>
            <a:xfrm rot="10800000">
              <a:off x="904335" y="931065"/>
              <a:ext cx="10019152" cy="5837486"/>
            </a:xfrm>
            <a:prstGeom prst="rect">
              <a:avLst/>
            </a:prstGeom>
          </p:spPr>
        </p:pic>
        <p:sp>
          <p:nvSpPr>
            <p:cNvPr id="6" name="TextBox 5">
              <a:extLst>
                <a:ext uri="{FF2B5EF4-FFF2-40B4-BE49-F238E27FC236}">
                  <a16:creationId xmlns:a16="http://schemas.microsoft.com/office/drawing/2014/main" id="{CF96FC61-32DB-8FD3-850F-A34B1BF5845F}"/>
                </a:ext>
              </a:extLst>
            </p:cNvPr>
            <p:cNvSpPr txBox="1"/>
            <p:nvPr/>
          </p:nvSpPr>
          <p:spPr>
            <a:xfrm>
              <a:off x="7730864" y="142367"/>
              <a:ext cx="2928104" cy="742362"/>
            </a:xfrm>
            <a:prstGeom prst="rect">
              <a:avLst/>
            </a:prstGeom>
            <a:noFill/>
          </p:spPr>
          <p:txBody>
            <a:bodyPr wrap="square" rtlCol="0">
              <a:spAutoFit/>
            </a:bodyPr>
            <a:lstStyle/>
            <a:p>
              <a:pPr algn="ctr"/>
              <a:r>
                <a:rPr lang="en-CA" b="1">
                  <a:solidFill>
                    <a:schemeClr val="bg1"/>
                  </a:solidFill>
                  <a:latin typeface="Source Sans Pro" panose="020B0503030403020204" pitchFamily="34" charset="0"/>
                </a:rPr>
                <a:t>Untreated apheresis platelets in plasma</a:t>
              </a:r>
              <a:endParaRPr lang="en-US" b="1">
                <a:solidFill>
                  <a:schemeClr val="bg1"/>
                </a:solidFill>
                <a:latin typeface="Source Sans Pro" panose="020B0503030403020204" pitchFamily="34" charset="0"/>
              </a:endParaRPr>
            </a:p>
          </p:txBody>
        </p:sp>
      </p:grpSp>
      <p:sp>
        <p:nvSpPr>
          <p:cNvPr id="9" name="TextBox 8">
            <a:extLst>
              <a:ext uri="{FF2B5EF4-FFF2-40B4-BE49-F238E27FC236}">
                <a16:creationId xmlns:a16="http://schemas.microsoft.com/office/drawing/2014/main" id="{F848D759-8011-303B-5C6F-90B05453EC4B}"/>
              </a:ext>
            </a:extLst>
          </p:cNvPr>
          <p:cNvSpPr txBox="1"/>
          <p:nvPr/>
        </p:nvSpPr>
        <p:spPr>
          <a:xfrm>
            <a:off x="3120390" y="6160506"/>
            <a:ext cx="7912700" cy="646331"/>
          </a:xfrm>
          <a:prstGeom prst="rect">
            <a:avLst/>
          </a:prstGeom>
          <a:noFill/>
        </p:spPr>
        <p:txBody>
          <a:bodyPr wrap="square" lIns="91440" tIns="45720" rIns="91440" bIns="45720" rtlCol="0" anchor="t">
            <a:spAutoFit/>
          </a:bodyPr>
          <a:lstStyle/>
          <a:p>
            <a:r>
              <a:rPr lang="en-US" b="1"/>
              <a:t>*APPT and untreated apheresis platelets in PAS-E</a:t>
            </a:r>
            <a:r>
              <a:rPr lang="en-US" sz="1800" b="1">
                <a:solidFill>
                  <a:srgbClr val="4D4D4D"/>
                </a:solidFill>
              </a:rPr>
              <a:t> </a:t>
            </a:r>
            <a:r>
              <a:rPr lang="en-US" b="1">
                <a:solidFill>
                  <a:srgbClr val="4D4D4D"/>
                </a:solidFill>
              </a:rPr>
              <a:t>require </a:t>
            </a:r>
            <a:r>
              <a:rPr lang="en-US" sz="1800" b="1">
                <a:solidFill>
                  <a:srgbClr val="4D4D4D"/>
                </a:solidFill>
              </a:rPr>
              <a:t>Health Canada </a:t>
            </a:r>
            <a:r>
              <a:rPr lang="en-US" b="1">
                <a:solidFill>
                  <a:srgbClr val="4D4D4D"/>
                </a:solidFill>
              </a:rPr>
              <a:t>approval</a:t>
            </a:r>
            <a:r>
              <a:rPr lang="en-US" sz="1800" b="1">
                <a:solidFill>
                  <a:srgbClr val="4D4D4D"/>
                </a:solidFill>
              </a:rPr>
              <a:t> and are not currently available in Canada.</a:t>
            </a:r>
            <a:r>
              <a:rPr lang="en-US" b="1">
                <a:solidFill>
                  <a:srgbClr val="4D4D4D"/>
                </a:solidFill>
              </a:rPr>
              <a:t> </a:t>
            </a:r>
            <a:endParaRPr lang="en-US">
              <a:solidFill>
                <a:schemeClr val="accent1"/>
              </a:solidFill>
              <a:ea typeface="+mn-lt"/>
              <a:cs typeface="+mn-lt"/>
            </a:endParaRPr>
          </a:p>
        </p:txBody>
      </p:sp>
    </p:spTree>
    <p:custDataLst>
      <p:tags r:id="rId1"/>
    </p:custDataLst>
    <p:extLst>
      <p:ext uri="{BB962C8B-B14F-4D97-AF65-F5344CB8AC3E}">
        <p14:creationId xmlns:p14="http://schemas.microsoft.com/office/powerpoint/2010/main" val="1663033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D109111F-6B06-4D3A-AAD4-E3741845A56E}"/>
              </a:ext>
            </a:extLst>
          </p:cNvPr>
          <p:cNvGraphicFramePr>
            <a:graphicFrameLocks noGrp="1"/>
          </p:cNvGraphicFramePr>
          <p:nvPr>
            <p:extLst>
              <p:ext uri="{D42A27DB-BD31-4B8C-83A1-F6EECF244321}">
                <p14:modId xmlns:p14="http://schemas.microsoft.com/office/powerpoint/2010/main" val="4001704265"/>
              </p:ext>
            </p:extLst>
          </p:nvPr>
        </p:nvGraphicFramePr>
        <p:xfrm>
          <a:off x="847493" y="998649"/>
          <a:ext cx="10506307" cy="4496528"/>
        </p:xfrm>
        <a:graphic>
          <a:graphicData uri="http://schemas.openxmlformats.org/drawingml/2006/table">
            <a:tbl>
              <a:tblPr firstRow="1" bandRow="1">
                <a:tableStyleId>{5C22544A-7EE6-4342-B048-85BDC9FD1C3A}</a:tableStyleId>
              </a:tblPr>
              <a:tblGrid>
                <a:gridCol w="1598374">
                  <a:extLst>
                    <a:ext uri="{9D8B030D-6E8A-4147-A177-3AD203B41FA5}">
                      <a16:colId xmlns:a16="http://schemas.microsoft.com/office/drawing/2014/main" val="2619714568"/>
                    </a:ext>
                  </a:extLst>
                </a:gridCol>
                <a:gridCol w="4324803">
                  <a:extLst>
                    <a:ext uri="{9D8B030D-6E8A-4147-A177-3AD203B41FA5}">
                      <a16:colId xmlns:a16="http://schemas.microsoft.com/office/drawing/2014/main" val="4029549692"/>
                    </a:ext>
                  </a:extLst>
                </a:gridCol>
                <a:gridCol w="4583130">
                  <a:extLst>
                    <a:ext uri="{9D8B030D-6E8A-4147-A177-3AD203B41FA5}">
                      <a16:colId xmlns:a16="http://schemas.microsoft.com/office/drawing/2014/main" val="2280716561"/>
                    </a:ext>
                  </a:extLst>
                </a:gridCol>
              </a:tblGrid>
              <a:tr h="1785011">
                <a:tc>
                  <a:txBody>
                    <a:bodyPr/>
                    <a:lstStyle/>
                    <a:p>
                      <a:endParaRPr lang="en-US"/>
                    </a:p>
                  </a:txBody>
                  <a:tcPr/>
                </a:tc>
                <a:tc>
                  <a:txBody>
                    <a:bodyPr/>
                    <a:lstStyle/>
                    <a:p>
                      <a:pPr algn="ctr"/>
                      <a:r>
                        <a:rPr lang="en-CA" sz="2200">
                          <a:latin typeface="Arial"/>
                          <a:cs typeface="Arial"/>
                        </a:rPr>
                        <a:t>Untreated pooled platelets</a:t>
                      </a:r>
                      <a:endParaRPr lang="en-US" sz="2200">
                        <a:latin typeface="Arial"/>
                        <a:cs typeface="Arial"/>
                      </a:endParaRPr>
                    </a:p>
                  </a:txBody>
                  <a:tcPr/>
                </a:tc>
                <a:tc>
                  <a:txBody>
                    <a:bodyPr/>
                    <a:lstStyle/>
                    <a:p>
                      <a:pPr algn="ctr"/>
                      <a:r>
                        <a:rPr lang="en-US" sz="2200">
                          <a:latin typeface="Arial"/>
                          <a:cs typeface="Arial"/>
                        </a:rPr>
                        <a:t>Pooled platelet psoralen-treated</a:t>
                      </a:r>
                    </a:p>
                    <a:p>
                      <a:endParaRPr lang="en-US" sz="2400"/>
                    </a:p>
                  </a:txBody>
                  <a:tcPr marL="0" marR="0"/>
                </a:tc>
                <a:extLst>
                  <a:ext uri="{0D108BD9-81ED-4DB2-BD59-A6C34878D82A}">
                    <a16:rowId xmlns:a16="http://schemas.microsoft.com/office/drawing/2014/main" val="906514307"/>
                  </a:ext>
                </a:extLst>
              </a:tr>
              <a:tr h="562230">
                <a:tc>
                  <a:txBody>
                    <a:bodyPr/>
                    <a:lstStyle/>
                    <a:p>
                      <a:r>
                        <a:rPr lang="en-CA" sz="2000">
                          <a:latin typeface="Arial"/>
                          <a:cs typeface="Arial"/>
                        </a:rPr>
                        <a:t>Size</a:t>
                      </a:r>
                      <a:endParaRPr lang="en-US" sz="2000">
                        <a:latin typeface="Arial"/>
                        <a:cs typeface="Arial"/>
                      </a:endParaRPr>
                    </a:p>
                  </a:txBody>
                  <a:tcPr anchor="ctr"/>
                </a:tc>
                <a:tc>
                  <a:txBody>
                    <a:bodyPr/>
                    <a:lstStyle/>
                    <a:p>
                      <a:pPr algn="ctr"/>
                      <a:r>
                        <a:rPr lang="en-CA" sz="2000">
                          <a:latin typeface="Arial"/>
                          <a:cs typeface="Arial"/>
                        </a:rPr>
                        <a:t>30 cm x 15 cm</a:t>
                      </a:r>
                      <a:endParaRPr lang="en-US" sz="2000">
                        <a:latin typeface="Arial"/>
                        <a:cs typeface="Arial"/>
                      </a:endParaRPr>
                    </a:p>
                  </a:txBody>
                  <a:tcPr anchor="ctr"/>
                </a:tc>
                <a:tc>
                  <a:txBody>
                    <a:bodyPr/>
                    <a:lstStyle/>
                    <a:p>
                      <a:pPr algn="ctr"/>
                      <a:r>
                        <a:rPr lang="en-CA" sz="2000">
                          <a:latin typeface="Arial"/>
                          <a:cs typeface="Arial"/>
                        </a:rPr>
                        <a:t>31 cm x 18 cm</a:t>
                      </a:r>
                      <a:endParaRPr lang="en-US" sz="2000">
                        <a:latin typeface="Arial"/>
                        <a:cs typeface="Arial"/>
                      </a:endParaRPr>
                    </a:p>
                  </a:txBody>
                  <a:tcPr anchor="ctr"/>
                </a:tc>
                <a:extLst>
                  <a:ext uri="{0D108BD9-81ED-4DB2-BD59-A6C34878D82A}">
                    <a16:rowId xmlns:a16="http://schemas.microsoft.com/office/drawing/2014/main" val="448870823"/>
                  </a:ext>
                </a:extLst>
              </a:tr>
              <a:tr h="429882">
                <a:tc>
                  <a:txBody>
                    <a:bodyPr/>
                    <a:lstStyle/>
                    <a:p>
                      <a:r>
                        <a:rPr lang="en-CA" sz="2000">
                          <a:latin typeface="Arial"/>
                          <a:cs typeface="Arial"/>
                        </a:rPr>
                        <a:t>Ports</a:t>
                      </a:r>
                      <a:endParaRPr lang="en-US" sz="2000">
                        <a:latin typeface="Arial"/>
                        <a:cs typeface="Arial"/>
                      </a:endParaRPr>
                    </a:p>
                  </a:txBody>
                  <a:tcPr anchor="ctr"/>
                </a:tc>
                <a:tc>
                  <a:txBody>
                    <a:bodyPr/>
                    <a:lstStyle/>
                    <a:p>
                      <a:pPr algn="ctr"/>
                      <a:r>
                        <a:rPr lang="en-CA" sz="2000">
                          <a:latin typeface="Arial"/>
                          <a:cs typeface="Arial"/>
                        </a:rPr>
                        <a:t>2/ bag</a:t>
                      </a:r>
                      <a:endParaRPr lang="en-US" sz="2000">
                        <a:latin typeface="Arial"/>
                        <a:cs typeface="Arial"/>
                      </a:endParaRPr>
                    </a:p>
                  </a:txBody>
                  <a:tcPr anchor="ctr"/>
                </a:tc>
                <a:tc>
                  <a:txBody>
                    <a:bodyPr/>
                    <a:lstStyle/>
                    <a:p>
                      <a:pPr algn="ctr"/>
                      <a:r>
                        <a:rPr lang="en-CA" sz="2000">
                          <a:latin typeface="Arial"/>
                          <a:cs typeface="Arial"/>
                        </a:rPr>
                        <a:t>2/ bag</a:t>
                      </a:r>
                      <a:endParaRPr lang="en-US" sz="2000">
                        <a:latin typeface="Arial"/>
                        <a:cs typeface="Arial"/>
                      </a:endParaRPr>
                    </a:p>
                  </a:txBody>
                  <a:tcPr anchor="ctr"/>
                </a:tc>
                <a:extLst>
                  <a:ext uri="{0D108BD9-81ED-4DB2-BD59-A6C34878D82A}">
                    <a16:rowId xmlns:a16="http://schemas.microsoft.com/office/drawing/2014/main" val="1140182533"/>
                  </a:ext>
                </a:extLst>
              </a:tr>
              <a:tr h="841099">
                <a:tc>
                  <a:txBody>
                    <a:bodyPr/>
                    <a:lstStyle/>
                    <a:p>
                      <a:r>
                        <a:rPr lang="en-CA" sz="2000">
                          <a:latin typeface="Arial"/>
                          <a:cs typeface="Arial"/>
                        </a:rPr>
                        <a:t>Sampling lines</a:t>
                      </a:r>
                      <a:endParaRPr lang="en-US" sz="2000">
                        <a:latin typeface="Arial"/>
                        <a:cs typeface="Arial"/>
                      </a:endParaRPr>
                    </a:p>
                  </a:txBody>
                  <a:tcPr anchor="ctr"/>
                </a:tc>
                <a:tc>
                  <a:txBody>
                    <a:bodyPr/>
                    <a:lstStyle/>
                    <a:p>
                      <a:pPr algn="ctr"/>
                      <a:r>
                        <a:rPr lang="en-US" sz="2000">
                          <a:latin typeface="Arial"/>
                          <a:cs typeface="Arial"/>
                        </a:rPr>
                        <a:t>1 x ~12 cm attached tubing segment</a:t>
                      </a:r>
                    </a:p>
                  </a:txBody>
                  <a:tcPr anchor="ctr"/>
                </a:tc>
                <a:tc>
                  <a:txBody>
                    <a:bodyPr/>
                    <a:lstStyle/>
                    <a:p>
                      <a:pPr algn="ctr"/>
                      <a:r>
                        <a:rPr lang="en-US" sz="2000">
                          <a:latin typeface="Arial"/>
                          <a:cs typeface="Arial"/>
                        </a:rPr>
                        <a:t>1 x sampling pouch</a:t>
                      </a:r>
                    </a:p>
                  </a:txBody>
                  <a:tcPr anchor="ctr"/>
                </a:tc>
                <a:extLst>
                  <a:ext uri="{0D108BD9-81ED-4DB2-BD59-A6C34878D82A}">
                    <a16:rowId xmlns:a16="http://schemas.microsoft.com/office/drawing/2014/main" val="3383600513"/>
                  </a:ext>
                </a:extLst>
              </a:tr>
              <a:tr h="878306">
                <a:tc>
                  <a:txBody>
                    <a:bodyPr/>
                    <a:lstStyle/>
                    <a:p>
                      <a:r>
                        <a:rPr lang="en-CA" sz="2000">
                          <a:latin typeface="Arial"/>
                          <a:cs typeface="Arial"/>
                        </a:rPr>
                        <a:t>Bag material</a:t>
                      </a:r>
                      <a:endParaRPr lang="en-US" sz="2000">
                        <a:latin typeface="Arial"/>
                        <a:cs typeface="Arial"/>
                      </a:endParaRPr>
                    </a:p>
                  </a:txBody>
                  <a:tcPr anchor="ctr"/>
                </a:tc>
                <a:tc>
                  <a:txBody>
                    <a:bodyPr/>
                    <a:lstStyle/>
                    <a:p>
                      <a:pPr algn="ctr"/>
                      <a:r>
                        <a:rPr lang="en-US" sz="2000">
                          <a:latin typeface="Arial"/>
                          <a:cs typeface="Arial"/>
                        </a:rPr>
                        <a:t>PVC-BTHC </a:t>
                      </a:r>
                      <a:endParaRPr lang="en-US" sz="2000">
                        <a:latin typeface="Arial" panose="020B0604020202020204" pitchFamily="34" charset="0"/>
                        <a:cs typeface="Arial" panose="020B0604020202020204" pitchFamily="34" charset="0"/>
                      </a:endParaRPr>
                    </a:p>
                    <a:p>
                      <a:pPr algn="ctr"/>
                      <a:r>
                        <a:rPr lang="en-US" sz="2000">
                          <a:latin typeface="Arial"/>
                          <a:cs typeface="Arial"/>
                        </a:rPr>
                        <a:t>(tubing contains DEHP)</a:t>
                      </a:r>
                    </a:p>
                  </a:txBody>
                  <a:tcPr anchor="ctr"/>
                </a:tc>
                <a:tc>
                  <a:txBody>
                    <a:bodyPr/>
                    <a:lstStyle/>
                    <a:p>
                      <a:pPr algn="ctr"/>
                      <a:r>
                        <a:rPr lang="en-US" sz="2000">
                          <a:latin typeface="Arial"/>
                          <a:cs typeface="Arial"/>
                        </a:rPr>
                        <a:t>Ethylene-vinyl acetate (EVA) </a:t>
                      </a:r>
                      <a:endParaRPr lang="en-US" sz="2000">
                        <a:latin typeface="Arial" panose="020B0604020202020204" pitchFamily="34" charset="0"/>
                        <a:cs typeface="Arial" panose="020B0604020202020204" pitchFamily="34" charset="0"/>
                      </a:endParaRPr>
                    </a:p>
                    <a:p>
                      <a:pPr algn="ctr"/>
                      <a:r>
                        <a:rPr lang="en-US" sz="2000">
                          <a:latin typeface="Arial"/>
                          <a:cs typeface="Arial"/>
                        </a:rPr>
                        <a:t>(tubing contains DEHP)</a:t>
                      </a:r>
                    </a:p>
                  </a:txBody>
                  <a:tcPr anchor="ctr"/>
                </a:tc>
                <a:extLst>
                  <a:ext uri="{0D108BD9-81ED-4DB2-BD59-A6C34878D82A}">
                    <a16:rowId xmlns:a16="http://schemas.microsoft.com/office/drawing/2014/main" val="3531331069"/>
                  </a:ext>
                </a:extLst>
              </a:tr>
            </a:tbl>
          </a:graphicData>
        </a:graphic>
      </p:graphicFrame>
      <p:sp>
        <p:nvSpPr>
          <p:cNvPr id="4" name="Title 3">
            <a:extLst>
              <a:ext uri="{FF2B5EF4-FFF2-40B4-BE49-F238E27FC236}">
                <a16:creationId xmlns:a16="http://schemas.microsoft.com/office/drawing/2014/main" id="{07FB406F-B055-4BF1-8B21-D9DD1B9F0866}"/>
              </a:ext>
            </a:extLst>
          </p:cNvPr>
          <p:cNvSpPr>
            <a:spLocks noGrp="1"/>
          </p:cNvSpPr>
          <p:nvPr>
            <p:ph type="title"/>
          </p:nvPr>
        </p:nvSpPr>
        <p:spPr/>
        <p:txBody>
          <a:bodyPr>
            <a:normAutofit/>
          </a:bodyPr>
          <a:lstStyle/>
          <a:p>
            <a:pPr algn="ctr"/>
            <a:r>
              <a:rPr lang="en-CA"/>
              <a:t>Psoralen-treated vs. untreated pooled platelet</a:t>
            </a:r>
            <a:endParaRPr lang="en-US"/>
          </a:p>
        </p:txBody>
      </p:sp>
      <p:pic>
        <p:nvPicPr>
          <p:cNvPr id="2" name="Picture 1" descr="Text, letter&#10;&#10;Description automatically generated">
            <a:extLst>
              <a:ext uri="{FF2B5EF4-FFF2-40B4-BE49-F238E27FC236}">
                <a16:creationId xmlns:a16="http://schemas.microsoft.com/office/drawing/2014/main" id="{11A840DA-6A39-C446-CCE1-090D1ABF0B7E}"/>
              </a:ext>
            </a:extLst>
          </p:cNvPr>
          <p:cNvPicPr>
            <a:picLocks noChangeAspect="1"/>
          </p:cNvPicPr>
          <p:nvPr/>
        </p:nvPicPr>
        <p:blipFill rotWithShape="1">
          <a:blip r:embed="rId4">
            <a:extLst>
              <a:ext uri="{28A0092B-C50C-407E-A947-70E740481C1C}">
                <a14:useLocalDpi xmlns:a14="http://schemas.microsoft.com/office/drawing/2010/main" val="0"/>
              </a:ext>
            </a:extLst>
          </a:blip>
          <a:srcRect l="20097" r="14686" b="4720"/>
          <a:stretch/>
        </p:blipFill>
        <p:spPr>
          <a:xfrm rot="-5400000">
            <a:off x="3957595" y="683199"/>
            <a:ext cx="1335802" cy="2793080"/>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0B17865-8BF8-7109-72A9-A7EF5279566D}"/>
              </a:ext>
            </a:extLst>
          </p:cNvPr>
          <p:cNvPicPr>
            <a:picLocks noChangeAspect="1"/>
          </p:cNvPicPr>
          <p:nvPr/>
        </p:nvPicPr>
        <p:blipFill rotWithShape="1">
          <a:blip r:embed="rId5">
            <a:extLst>
              <a:ext uri="{28A0092B-C50C-407E-A947-70E740481C1C}">
                <a14:useLocalDpi xmlns:a14="http://schemas.microsoft.com/office/drawing/2010/main" val="0"/>
              </a:ext>
            </a:extLst>
          </a:blip>
          <a:srcRect l="48325" t="8212" r="27232" b="5595"/>
          <a:stretch/>
        </p:blipFill>
        <p:spPr>
          <a:xfrm rot="5400000">
            <a:off x="8516584" y="754051"/>
            <a:ext cx="1335024" cy="2650594"/>
          </a:xfrm>
          <a:prstGeom prst="rect">
            <a:avLst/>
          </a:prstGeom>
        </p:spPr>
      </p:pic>
      <p:sp>
        <p:nvSpPr>
          <p:cNvPr id="6" name="TextBox 5">
            <a:extLst>
              <a:ext uri="{FF2B5EF4-FFF2-40B4-BE49-F238E27FC236}">
                <a16:creationId xmlns:a16="http://schemas.microsoft.com/office/drawing/2014/main" id="{C9B0E6DE-4449-928F-D953-CE92C5273D05}"/>
              </a:ext>
            </a:extLst>
          </p:cNvPr>
          <p:cNvSpPr txBox="1"/>
          <p:nvPr/>
        </p:nvSpPr>
        <p:spPr>
          <a:xfrm flipH="1">
            <a:off x="5730770" y="6312560"/>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74588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443061FD-1677-4A39-9FF3-A2F6ADF68653}"/>
              </a:ext>
            </a:extLst>
          </p:cNvPr>
          <p:cNvSpPr>
            <a:spLocks noGrp="1"/>
          </p:cNvSpPr>
          <p:nvPr>
            <p:ph type="title"/>
          </p:nvPr>
        </p:nvSpPr>
        <p:spPr>
          <a:xfrm>
            <a:off x="764236" y="0"/>
            <a:ext cx="10515600" cy="673768"/>
          </a:xfrm>
        </p:spPr>
        <p:txBody>
          <a:bodyPr/>
          <a:lstStyle/>
          <a:p>
            <a:pPr algn="ctr"/>
            <a:r>
              <a:rPr lang="en-CA"/>
              <a:t>Psoralen-treated vs. untreated pooled platelet</a:t>
            </a:r>
          </a:p>
        </p:txBody>
      </p:sp>
      <p:graphicFrame>
        <p:nvGraphicFramePr>
          <p:cNvPr id="3" name="Table 4">
            <a:extLst>
              <a:ext uri="{FF2B5EF4-FFF2-40B4-BE49-F238E27FC236}">
                <a16:creationId xmlns:a16="http://schemas.microsoft.com/office/drawing/2014/main" id="{D109111F-6B06-4D3A-AAD4-E3741845A56E}"/>
              </a:ext>
            </a:extLst>
          </p:cNvPr>
          <p:cNvGraphicFramePr>
            <a:graphicFrameLocks noGrp="1"/>
          </p:cNvGraphicFramePr>
          <p:nvPr>
            <p:extLst>
              <p:ext uri="{D42A27DB-BD31-4B8C-83A1-F6EECF244321}">
                <p14:modId xmlns:p14="http://schemas.microsoft.com/office/powerpoint/2010/main" val="1262273567"/>
              </p:ext>
            </p:extLst>
          </p:nvPr>
        </p:nvGraphicFramePr>
        <p:xfrm>
          <a:off x="842846" y="673768"/>
          <a:ext cx="10506307" cy="4139851"/>
        </p:xfrm>
        <a:graphic>
          <a:graphicData uri="http://schemas.openxmlformats.org/drawingml/2006/table">
            <a:tbl>
              <a:tblPr firstRow="1" bandRow="1">
                <a:tableStyleId>{5C22544A-7EE6-4342-B048-85BDC9FD1C3A}</a:tableStyleId>
              </a:tblPr>
              <a:tblGrid>
                <a:gridCol w="1598374">
                  <a:extLst>
                    <a:ext uri="{9D8B030D-6E8A-4147-A177-3AD203B41FA5}">
                      <a16:colId xmlns:a16="http://schemas.microsoft.com/office/drawing/2014/main" val="2619714568"/>
                    </a:ext>
                  </a:extLst>
                </a:gridCol>
                <a:gridCol w="4293980">
                  <a:extLst>
                    <a:ext uri="{9D8B030D-6E8A-4147-A177-3AD203B41FA5}">
                      <a16:colId xmlns:a16="http://schemas.microsoft.com/office/drawing/2014/main" val="4029549692"/>
                    </a:ext>
                  </a:extLst>
                </a:gridCol>
                <a:gridCol w="4613953">
                  <a:extLst>
                    <a:ext uri="{9D8B030D-6E8A-4147-A177-3AD203B41FA5}">
                      <a16:colId xmlns:a16="http://schemas.microsoft.com/office/drawing/2014/main" val="2280716561"/>
                    </a:ext>
                  </a:extLst>
                </a:gridCol>
              </a:tblGrid>
              <a:tr h="1799083">
                <a:tc>
                  <a:txBody>
                    <a:bodyPr/>
                    <a:lstStyle/>
                    <a:p>
                      <a:endParaRPr lang="en-US">
                        <a:latin typeface="Arial" panose="020B0604020202020204" pitchFamily="34" charset="0"/>
                        <a:cs typeface="Arial" panose="020B0604020202020204" pitchFamily="34" charset="0"/>
                      </a:endParaRPr>
                    </a:p>
                  </a:txBody>
                  <a:tcPr/>
                </a:tc>
                <a:tc>
                  <a:txBody>
                    <a:bodyPr/>
                    <a:lstStyle/>
                    <a:p>
                      <a:pPr algn="ctr"/>
                      <a:r>
                        <a:rPr lang="en-CA" sz="2200">
                          <a:latin typeface="Arial" panose="020B0604020202020204" pitchFamily="34" charset="0"/>
                          <a:cs typeface="Arial" panose="020B0604020202020204" pitchFamily="34" charset="0"/>
                        </a:rPr>
                        <a:t>Untreated pooled platelets</a:t>
                      </a:r>
                      <a:endParaRPr lang="en-US" sz="2200">
                        <a:latin typeface="Arial" panose="020B0604020202020204" pitchFamily="34" charset="0"/>
                        <a:cs typeface="Arial" panose="020B0604020202020204" pitchFamily="34" charset="0"/>
                      </a:endParaRPr>
                    </a:p>
                  </a:txBody>
                  <a:tcPr/>
                </a:tc>
                <a:tc>
                  <a:txBody>
                    <a:bodyPr/>
                    <a:lstStyle/>
                    <a:p>
                      <a:pPr algn="ctr"/>
                      <a:r>
                        <a:rPr lang="en-US" sz="2200">
                          <a:latin typeface="Arial"/>
                          <a:cs typeface="Arial"/>
                        </a:rPr>
                        <a:t>Pooled platelet psoralen-treated</a:t>
                      </a:r>
                    </a:p>
                    <a:p>
                      <a:endParaRPr lang="en-US" sz="2400">
                        <a:latin typeface="Arial" panose="020B0604020202020204" pitchFamily="34" charset="0"/>
                        <a:cs typeface="Arial" panose="020B0604020202020204" pitchFamily="34" charset="0"/>
                      </a:endParaRPr>
                    </a:p>
                  </a:txBody>
                  <a:tcPr marL="0" marR="0"/>
                </a:tc>
                <a:extLst>
                  <a:ext uri="{0D108BD9-81ED-4DB2-BD59-A6C34878D82A}">
                    <a16:rowId xmlns:a16="http://schemas.microsoft.com/office/drawing/2014/main" val="906514307"/>
                  </a:ext>
                </a:extLst>
              </a:tr>
              <a:tr h="323442">
                <a:tc>
                  <a:txBody>
                    <a:bodyPr/>
                    <a:lstStyle/>
                    <a:p>
                      <a:pPr algn="ctr"/>
                      <a:r>
                        <a:rPr lang="en-US" sz="2000" b="0">
                          <a:solidFill>
                            <a:schemeClr val="tx1"/>
                          </a:solidFill>
                          <a:latin typeface="Arial"/>
                          <a:cs typeface="Arial"/>
                        </a:rPr>
                        <a:t>Volume</a:t>
                      </a:r>
                    </a:p>
                  </a:txBody>
                  <a:tcPr marL="0" marR="0" anchor="ctr"/>
                </a:tc>
                <a:tc>
                  <a:txBody>
                    <a:bodyPr/>
                    <a:lstStyle/>
                    <a:p>
                      <a:pPr algn="ctr"/>
                      <a:r>
                        <a:rPr lang="en-US" sz="2000">
                          <a:latin typeface="Arial"/>
                          <a:cs typeface="Arial"/>
                        </a:rPr>
                        <a:t>317 mL (±16)*</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184 mL (±9)**</a:t>
                      </a:r>
                    </a:p>
                  </a:txBody>
                  <a:tcPr marL="0" marR="0" anchor="ctr"/>
                </a:tc>
                <a:extLst>
                  <a:ext uri="{0D108BD9-81ED-4DB2-BD59-A6C34878D82A}">
                    <a16:rowId xmlns:a16="http://schemas.microsoft.com/office/drawing/2014/main" val="448870823"/>
                  </a:ext>
                </a:extLst>
              </a:tr>
              <a:tr h="580949">
                <a:tc>
                  <a:txBody>
                    <a:bodyPr/>
                    <a:lstStyle/>
                    <a:p>
                      <a:pPr algn="ctr"/>
                      <a:r>
                        <a:rPr lang="en-US" sz="2000" b="0">
                          <a:solidFill>
                            <a:schemeClr val="tx1"/>
                          </a:solidFill>
                          <a:latin typeface="Arial"/>
                          <a:cs typeface="Arial"/>
                        </a:rPr>
                        <a:t>Platelet Yield</a:t>
                      </a:r>
                    </a:p>
                    <a:p>
                      <a:pPr algn="ctr"/>
                      <a:r>
                        <a:rPr lang="en-US" sz="1200" b="0">
                          <a:solidFill>
                            <a:schemeClr val="tx1"/>
                          </a:solidFill>
                          <a:latin typeface="Arial"/>
                          <a:cs typeface="Arial"/>
                        </a:rPr>
                        <a:t>(x10</a:t>
                      </a:r>
                      <a:r>
                        <a:rPr lang="en-US" sz="1200" b="0" baseline="30000">
                          <a:solidFill>
                            <a:schemeClr val="tx1"/>
                          </a:solidFill>
                          <a:latin typeface="Arial"/>
                          <a:cs typeface="Arial"/>
                        </a:rPr>
                        <a:t>9</a:t>
                      </a:r>
                      <a:r>
                        <a:rPr lang="en-US" sz="1200" b="0">
                          <a:solidFill>
                            <a:schemeClr val="tx1"/>
                          </a:solidFill>
                          <a:latin typeface="Arial"/>
                          <a:cs typeface="Arial"/>
                        </a:rPr>
                        <a:t>  platelets per unit)</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339 (±44)*</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251 (±32)**</a:t>
                      </a:r>
                    </a:p>
                  </a:txBody>
                  <a:tcPr marL="0" marR="0" anchor="ctr"/>
                </a:tc>
                <a:extLst>
                  <a:ext uri="{0D108BD9-81ED-4DB2-BD59-A6C34878D82A}">
                    <a16:rowId xmlns:a16="http://schemas.microsoft.com/office/drawing/2014/main" val="3949391308"/>
                  </a:ext>
                </a:extLst>
              </a:tr>
              <a:tr h="580949">
                <a:tc>
                  <a:txBody>
                    <a:bodyPr/>
                    <a:lstStyle/>
                    <a:p>
                      <a:pPr algn="ctr"/>
                      <a:r>
                        <a:rPr lang="en-US" sz="2000" b="0">
                          <a:solidFill>
                            <a:schemeClr val="tx1"/>
                          </a:solidFill>
                          <a:latin typeface="Arial"/>
                          <a:cs typeface="Arial"/>
                        </a:rPr>
                        <a:t>Composition</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From 4 units of WB</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From 7 units of WB then split in 2</a:t>
                      </a:r>
                    </a:p>
                  </a:txBody>
                  <a:tcPr marL="0" marR="0" anchor="ctr"/>
                </a:tc>
                <a:extLst>
                  <a:ext uri="{0D108BD9-81ED-4DB2-BD59-A6C34878D82A}">
                    <a16:rowId xmlns:a16="http://schemas.microsoft.com/office/drawing/2014/main" val="2818929356"/>
                  </a:ext>
                </a:extLst>
              </a:tr>
              <a:tr h="601579">
                <a:tc>
                  <a:txBody>
                    <a:bodyPr/>
                    <a:lstStyle/>
                    <a:p>
                      <a:pPr algn="ctr"/>
                      <a:r>
                        <a:rPr lang="en-US" sz="2000" b="0">
                          <a:solidFill>
                            <a:schemeClr val="tx1"/>
                          </a:solidFill>
                          <a:latin typeface="Arial"/>
                          <a:cs typeface="Arial"/>
                        </a:rPr>
                        <a:t>Suspended in</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100% plasma</a:t>
                      </a:r>
                    </a:p>
                  </a:txBody>
                  <a:tcPr marL="0" marR="0" anchor="ctr"/>
                </a:tc>
                <a:tc>
                  <a:txBody>
                    <a:bodyPr/>
                    <a:lstStyle/>
                    <a:p>
                      <a:pPr marL="0" marR="0" lvl="0" indent="0" algn="ctr" rtl="0" eaLnBrk="1" fontAlgn="auto" latinLnBrk="0" hangingPunct="1">
                        <a:lnSpc>
                          <a:spcPct val="100000"/>
                        </a:lnSpc>
                        <a:spcBef>
                          <a:spcPts val="0"/>
                        </a:spcBef>
                        <a:spcAft>
                          <a:spcPts val="0"/>
                        </a:spcAft>
                        <a:buClrTx/>
                        <a:buSzTx/>
                        <a:buFontTx/>
                        <a:buNone/>
                      </a:pPr>
                      <a:r>
                        <a:rPr lang="en-US" sz="2000">
                          <a:latin typeface="Arial" panose="020B0604020202020204" pitchFamily="34" charset="0"/>
                          <a:cs typeface="Arial" panose="020B0604020202020204" pitchFamily="34" charset="0"/>
                        </a:rPr>
                        <a:t>~40% plasma /  ~60% PAS-E</a:t>
                      </a:r>
                    </a:p>
                  </a:txBody>
                  <a:tcPr marL="0" marR="0" anchor="ctr"/>
                </a:tc>
                <a:extLst>
                  <a:ext uri="{0D108BD9-81ED-4DB2-BD59-A6C34878D82A}">
                    <a16:rowId xmlns:a16="http://schemas.microsoft.com/office/drawing/2014/main" val="3531331069"/>
                  </a:ext>
                </a:extLst>
              </a:tr>
            </a:tbl>
          </a:graphicData>
        </a:graphic>
      </p:graphicFrame>
      <p:sp>
        <p:nvSpPr>
          <p:cNvPr id="8" name="TextBox 7">
            <a:extLst>
              <a:ext uri="{FF2B5EF4-FFF2-40B4-BE49-F238E27FC236}">
                <a16:creationId xmlns:a16="http://schemas.microsoft.com/office/drawing/2014/main" id="{37B0CF63-DFEF-4557-A916-F61475C46CCA}"/>
              </a:ext>
            </a:extLst>
          </p:cNvPr>
          <p:cNvSpPr txBox="1"/>
          <p:nvPr/>
        </p:nvSpPr>
        <p:spPr>
          <a:xfrm>
            <a:off x="2344345" y="4849627"/>
            <a:ext cx="454664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*Pooled Platelets LR CPD, Apheresis Platelets Circular of Information, January 2022</a:t>
            </a:r>
          </a:p>
        </p:txBody>
      </p:sp>
      <p:sp>
        <p:nvSpPr>
          <p:cNvPr id="14" name="TextBox 13">
            <a:extLst>
              <a:ext uri="{FF2B5EF4-FFF2-40B4-BE49-F238E27FC236}">
                <a16:creationId xmlns:a16="http://schemas.microsoft.com/office/drawing/2014/main" id="{9067D129-DFC3-409C-A843-EFFA3E42FBB1}"/>
              </a:ext>
            </a:extLst>
          </p:cNvPr>
          <p:cNvSpPr txBox="1"/>
          <p:nvPr/>
        </p:nvSpPr>
        <p:spPr>
          <a:xfrm>
            <a:off x="6921025" y="4806623"/>
            <a:ext cx="4450697"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a:t>
            </a:r>
            <a:r>
              <a:rPr kumimoji="0" lang="en-US" sz="1100"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Pooled Platelets Psoralen-treated Circular of 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 January 2022</a:t>
            </a:r>
          </a:p>
        </p:txBody>
      </p:sp>
      <p:sp>
        <p:nvSpPr>
          <p:cNvPr id="12" name="Rectangle 11">
            <a:extLst>
              <a:ext uri="{FF2B5EF4-FFF2-40B4-BE49-F238E27FC236}">
                <a16:creationId xmlns:a16="http://schemas.microsoft.com/office/drawing/2014/main" id="{8C57ADA2-2425-49F4-8C65-6301F74D4428}"/>
              </a:ext>
            </a:extLst>
          </p:cNvPr>
          <p:cNvSpPr/>
          <p:nvPr/>
        </p:nvSpPr>
        <p:spPr>
          <a:xfrm>
            <a:off x="899407" y="5236746"/>
            <a:ext cx="10589562" cy="106182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Average plasma volume in pooled </a:t>
            </a:r>
            <a:r>
              <a:rPr lang="en-US" sz="1500">
                <a:solidFill>
                  <a:srgbClr val="4D4D4D"/>
                </a:solidFill>
                <a:latin typeface="Arial" panose="020B0604020202020204" pitchFamily="34" charset="0"/>
                <a:cs typeface="Arial" panose="020B0604020202020204" pitchFamily="34" charset="0"/>
              </a:rPr>
              <a:t>p</a:t>
            </a:r>
            <a:r>
              <a:rPr kumimoji="0" lang="en-US" sz="1500" b="0" i="0" u="none" strike="noStrike" kern="1200" cap="none" spc="0" normalizeH="0" baseline="0" noProof="0" err="1">
                <a:ln>
                  <a:noFill/>
                </a:ln>
                <a:solidFill>
                  <a:srgbClr val="4D4D4D"/>
                </a:solidFill>
                <a:effectLst/>
                <a:uLnTx/>
                <a:uFillTx/>
                <a:latin typeface="Arial" panose="020B0604020202020204" pitchFamily="34" charset="0"/>
                <a:cs typeface="Arial" panose="020B0604020202020204" pitchFamily="34" charset="0"/>
              </a:rPr>
              <a:t>latelets</a:t>
            </a:r>
            <a:r>
              <a:rPr kumimoji="0" lang="en-US" sz="1500"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 </a:t>
            </a:r>
            <a:r>
              <a:rPr lang="en-US" sz="1500">
                <a:solidFill>
                  <a:srgbClr val="4D4D4D"/>
                </a:solidFill>
                <a:latin typeface="Arial" panose="020B0604020202020204" pitchFamily="34" charset="0"/>
                <a:cs typeface="Arial" panose="020B0604020202020204" pitchFamily="34" charset="0"/>
              </a:rPr>
              <a:t>p</a:t>
            </a:r>
            <a:r>
              <a:rPr kumimoji="0" lang="en-US" sz="1500" b="0" i="0" u="none" strike="noStrike" kern="1200" cap="none" spc="0" normalizeH="0" baseline="0" noProof="0" err="1">
                <a:ln>
                  <a:noFill/>
                </a:ln>
                <a:solidFill>
                  <a:srgbClr val="4D4D4D"/>
                </a:solidFill>
                <a:effectLst/>
                <a:uLnTx/>
                <a:uFillTx/>
                <a:latin typeface="Arial" panose="020B0604020202020204" pitchFamily="34" charset="0"/>
                <a:cs typeface="Arial" panose="020B0604020202020204" pitchFamily="34" charset="0"/>
              </a:rPr>
              <a:t>soralen</a:t>
            </a:r>
            <a:r>
              <a:rPr kumimoji="0" lang="en-US" sz="1500"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a:t>
            </a:r>
            <a:r>
              <a:rPr lang="en-US" sz="1500">
                <a:solidFill>
                  <a:srgbClr val="4D4D4D"/>
                </a:solidFill>
                <a:latin typeface="Arial" panose="020B0604020202020204" pitchFamily="34" charset="0"/>
                <a:cs typeface="Arial" panose="020B0604020202020204" pitchFamily="34" charset="0"/>
              </a:rPr>
              <a:t>t</a:t>
            </a:r>
            <a:r>
              <a:rPr kumimoji="0" lang="en-US" sz="1500" b="0" i="0" u="none" strike="noStrike" kern="1200" cap="none" spc="0" normalizeH="0" baseline="0" noProof="0" err="1">
                <a:ln>
                  <a:noFill/>
                </a:ln>
                <a:solidFill>
                  <a:srgbClr val="4D4D4D"/>
                </a:solidFill>
                <a:effectLst/>
                <a:uLnTx/>
                <a:uFillTx/>
                <a:latin typeface="Arial" panose="020B0604020202020204" pitchFamily="34" charset="0"/>
                <a:cs typeface="Arial" panose="020B0604020202020204" pitchFamily="34" charset="0"/>
              </a:rPr>
              <a:t>reated</a:t>
            </a:r>
            <a:r>
              <a:rPr kumimoji="0" lang="en-US" sz="1500"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 is expected to be </a:t>
            </a:r>
            <a:r>
              <a:rPr lang="en-US" sz="1500">
                <a:solidFill>
                  <a:srgbClr val="4D4D4D"/>
                </a:solidFill>
                <a:latin typeface="Arial" panose="020B0604020202020204" pitchFamily="34" charset="0"/>
                <a:cs typeface="Arial" panose="020B0604020202020204" pitchFamily="34" charset="0"/>
              </a:rPr>
              <a:t>~</a:t>
            </a:r>
            <a:r>
              <a:rPr kumimoji="0" lang="en-US" sz="1500"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75 mL (184 mL x 40% = ~75 mL) compared to current pools with an average of 317 mL (100% plasma)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a:solidFill>
                  <a:srgbClr val="4D4D4D"/>
                </a:solidFill>
                <a:latin typeface="Arial" panose="020B0604020202020204" pitchFamily="34" charset="0"/>
                <a:cs typeface="Arial" panose="020B0604020202020204" pitchFamily="34" charset="0"/>
              </a:rPr>
              <a:t>Please refer to our </a:t>
            </a:r>
            <a:r>
              <a:rPr lang="en-US" sz="1500">
                <a:solidFill>
                  <a:srgbClr val="4D4D4D"/>
                </a:solidFill>
                <a:latin typeface="Arial" panose="020B0604020202020204" pitchFamily="34" charset="0"/>
                <a:cs typeface="Arial" panose="020B0604020202020204" pitchFamily="34" charset="0"/>
                <a:hlinkClick r:id="rId4"/>
              </a:rPr>
              <a:t>Circulars of information on blood.ca </a:t>
            </a:r>
            <a:r>
              <a:rPr lang="en-US" sz="1500">
                <a:solidFill>
                  <a:srgbClr val="4D4D4D"/>
                </a:solidFill>
                <a:latin typeface="Arial" panose="020B0604020202020204" pitchFamily="34" charset="0"/>
                <a:cs typeface="Arial" panose="020B0604020202020204" pitchFamily="34" charset="0"/>
              </a:rPr>
              <a:t>for more details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4D4D4D"/>
              </a:solidFill>
              <a:effectLst/>
              <a:uLnTx/>
              <a:uFillTx/>
              <a:latin typeface="Calibri" panose="020F0502020204030204"/>
              <a:ea typeface="+mn-ea"/>
              <a:cs typeface="+mn-cs"/>
            </a:endParaRPr>
          </a:p>
        </p:txBody>
      </p:sp>
      <p:pic>
        <p:nvPicPr>
          <p:cNvPr id="2" name="Picture 1" descr="Text, letter&#10;&#10;Description automatically generated">
            <a:extLst>
              <a:ext uri="{FF2B5EF4-FFF2-40B4-BE49-F238E27FC236}">
                <a16:creationId xmlns:a16="http://schemas.microsoft.com/office/drawing/2014/main" id="{AD448A8C-2A46-C5CC-15B8-EFFBD211AB97}"/>
              </a:ext>
            </a:extLst>
          </p:cNvPr>
          <p:cNvPicPr>
            <a:picLocks noChangeAspect="1"/>
          </p:cNvPicPr>
          <p:nvPr/>
        </p:nvPicPr>
        <p:blipFill rotWithShape="1">
          <a:blip r:embed="rId5">
            <a:extLst>
              <a:ext uri="{28A0092B-C50C-407E-A947-70E740481C1C}">
                <a14:useLocalDpi xmlns:a14="http://schemas.microsoft.com/office/drawing/2010/main" val="0"/>
              </a:ext>
            </a:extLst>
          </a:blip>
          <a:srcRect l="20097" r="14686" b="4720"/>
          <a:stretch/>
        </p:blipFill>
        <p:spPr>
          <a:xfrm rot="-5400000">
            <a:off x="3857112" y="368256"/>
            <a:ext cx="1335802" cy="2793080"/>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38E26090-92D5-6A5F-DD80-85CCC2D9231E}"/>
              </a:ext>
            </a:extLst>
          </p:cNvPr>
          <p:cNvPicPr>
            <a:picLocks noChangeAspect="1"/>
          </p:cNvPicPr>
          <p:nvPr/>
        </p:nvPicPr>
        <p:blipFill rotWithShape="1">
          <a:blip r:embed="rId6">
            <a:extLst>
              <a:ext uri="{28A0092B-C50C-407E-A947-70E740481C1C}">
                <a14:useLocalDpi xmlns:a14="http://schemas.microsoft.com/office/drawing/2010/main" val="0"/>
              </a:ext>
            </a:extLst>
          </a:blip>
          <a:srcRect l="48325" t="8212" r="27232" b="5595"/>
          <a:stretch/>
        </p:blipFill>
        <p:spPr>
          <a:xfrm rot="5400000">
            <a:off x="8416101" y="439108"/>
            <a:ext cx="1335024" cy="2650594"/>
          </a:xfrm>
          <a:prstGeom prst="rect">
            <a:avLst/>
          </a:prstGeom>
        </p:spPr>
      </p:pic>
      <p:sp>
        <p:nvSpPr>
          <p:cNvPr id="5" name="TextBox 4">
            <a:extLst>
              <a:ext uri="{FF2B5EF4-FFF2-40B4-BE49-F238E27FC236}">
                <a16:creationId xmlns:a16="http://schemas.microsoft.com/office/drawing/2014/main" id="{38BDCA4C-C143-78B2-3007-1721D089CEC4}"/>
              </a:ext>
            </a:extLst>
          </p:cNvPr>
          <p:cNvSpPr txBox="1"/>
          <p:nvPr/>
        </p:nvSpPr>
        <p:spPr>
          <a:xfrm flipH="1">
            <a:off x="5670611" y="6312560"/>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64909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D109111F-6B06-4D3A-AAD4-E3741845A56E}"/>
              </a:ext>
            </a:extLst>
          </p:cNvPr>
          <p:cNvGraphicFramePr>
            <a:graphicFrameLocks noGrp="1"/>
          </p:cNvGraphicFramePr>
          <p:nvPr>
            <p:extLst>
              <p:ext uri="{D42A27DB-BD31-4B8C-83A1-F6EECF244321}">
                <p14:modId xmlns:p14="http://schemas.microsoft.com/office/powerpoint/2010/main" val="1537174309"/>
              </p:ext>
            </p:extLst>
          </p:nvPr>
        </p:nvGraphicFramePr>
        <p:xfrm>
          <a:off x="823801" y="902682"/>
          <a:ext cx="10525535" cy="5049807"/>
        </p:xfrm>
        <a:graphic>
          <a:graphicData uri="http://schemas.openxmlformats.org/drawingml/2006/table">
            <a:tbl>
              <a:tblPr firstRow="1" bandRow="1">
                <a:tableStyleId>{5C22544A-7EE6-4342-B048-85BDC9FD1C3A}</a:tableStyleId>
              </a:tblPr>
              <a:tblGrid>
                <a:gridCol w="2076173">
                  <a:extLst>
                    <a:ext uri="{9D8B030D-6E8A-4147-A177-3AD203B41FA5}">
                      <a16:colId xmlns:a16="http://schemas.microsoft.com/office/drawing/2014/main" val="2619714568"/>
                    </a:ext>
                  </a:extLst>
                </a:gridCol>
                <a:gridCol w="3843130">
                  <a:extLst>
                    <a:ext uri="{9D8B030D-6E8A-4147-A177-3AD203B41FA5}">
                      <a16:colId xmlns:a16="http://schemas.microsoft.com/office/drawing/2014/main" val="4029549692"/>
                    </a:ext>
                  </a:extLst>
                </a:gridCol>
                <a:gridCol w="4606232">
                  <a:extLst>
                    <a:ext uri="{9D8B030D-6E8A-4147-A177-3AD203B41FA5}">
                      <a16:colId xmlns:a16="http://schemas.microsoft.com/office/drawing/2014/main" val="2280716561"/>
                    </a:ext>
                  </a:extLst>
                </a:gridCol>
              </a:tblGrid>
              <a:tr h="1849407">
                <a:tc>
                  <a:txBody>
                    <a:bodyPr/>
                    <a:lstStyle/>
                    <a:p>
                      <a:endParaRPr lang="en-US"/>
                    </a:p>
                  </a:txBody>
                  <a:tcPr/>
                </a:tc>
                <a:tc>
                  <a:txBody>
                    <a:bodyPr/>
                    <a:lstStyle/>
                    <a:p>
                      <a:pPr algn="ctr"/>
                      <a:r>
                        <a:rPr lang="en-CA" sz="2200" dirty="0">
                          <a:latin typeface="Arial"/>
                          <a:cs typeface="Arial"/>
                        </a:rPr>
                        <a:t>Untreated pooled platelet</a:t>
                      </a:r>
                      <a:endParaRPr lang="en-US" sz="2200" dirty="0">
                        <a:latin typeface="Arial"/>
                        <a:cs typeface="Arial"/>
                      </a:endParaRPr>
                    </a:p>
                  </a:txBody>
                  <a:tcPr/>
                </a:tc>
                <a:tc>
                  <a:txBody>
                    <a:bodyPr/>
                    <a:lstStyle/>
                    <a:p>
                      <a:pPr algn="ctr"/>
                      <a:r>
                        <a:rPr lang="en-US" sz="2200" dirty="0">
                          <a:latin typeface="Arial"/>
                          <a:cs typeface="Arial"/>
                        </a:rPr>
                        <a:t>Pooled platelet psoralen-treated</a:t>
                      </a:r>
                    </a:p>
                    <a:p>
                      <a:endParaRPr lang="en-US" sz="2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06514307"/>
                  </a:ext>
                </a:extLst>
              </a:tr>
              <a:tr h="0">
                <a:tc>
                  <a:txBody>
                    <a:bodyPr/>
                    <a:lstStyle/>
                    <a:p>
                      <a:pPr algn="ctr"/>
                      <a:r>
                        <a:rPr lang="en-US" sz="2000" b="0" dirty="0">
                          <a:solidFill>
                            <a:schemeClr val="tx1"/>
                          </a:solidFill>
                          <a:latin typeface="Arial"/>
                          <a:cs typeface="Arial"/>
                        </a:rPr>
                        <a:t>Total Shelf life</a:t>
                      </a:r>
                    </a:p>
                  </a:txBody>
                  <a:tcPr marL="0" marR="0" anchor="ctr"/>
                </a:tc>
                <a:tc>
                  <a:txBody>
                    <a:bodyPr/>
                    <a:lstStyle/>
                    <a:p>
                      <a:pPr algn="ctr"/>
                      <a:r>
                        <a:rPr lang="en-US" sz="2000" dirty="0">
                          <a:latin typeface="Arial"/>
                          <a:cs typeface="Arial"/>
                        </a:rPr>
                        <a:t>7 days*</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a:cs typeface="Arial"/>
                        </a:rPr>
                        <a:t>7 days**</a:t>
                      </a:r>
                    </a:p>
                  </a:txBody>
                  <a:tcPr marL="0" marR="0" anchor="ctr"/>
                </a:tc>
                <a:extLst>
                  <a:ext uri="{0D108BD9-81ED-4DB2-BD59-A6C34878D82A}">
                    <a16:rowId xmlns:a16="http://schemas.microsoft.com/office/drawing/2014/main" val="448870823"/>
                  </a:ext>
                </a:extLst>
              </a:tr>
              <a:tr h="0">
                <a:tc>
                  <a:txBody>
                    <a:bodyPr/>
                    <a:lstStyle/>
                    <a:p>
                      <a:pPr algn="ctr"/>
                      <a:r>
                        <a:rPr lang="en-US" sz="2000" b="0" dirty="0">
                          <a:solidFill>
                            <a:schemeClr val="tx1"/>
                          </a:solidFill>
                          <a:latin typeface="Arial"/>
                          <a:cs typeface="Arial"/>
                        </a:rPr>
                        <a:t>Available Shelf life</a:t>
                      </a:r>
                    </a:p>
                  </a:txBody>
                  <a:tcPr marL="0" marR="0" anchor="ctr"/>
                </a:tc>
                <a:tc>
                  <a:txBody>
                    <a:bodyPr/>
                    <a:lstStyle/>
                    <a:p>
                      <a:pPr algn="ctr"/>
                      <a:r>
                        <a:rPr lang="en-US" sz="2000" baseline="0" dirty="0">
                          <a:latin typeface="Arial"/>
                          <a:cs typeface="Arial"/>
                        </a:rPr>
                        <a:t>5 days (max)</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a:cs typeface="Arial"/>
                        </a:rPr>
                        <a:t>6 days (max)</a:t>
                      </a:r>
                    </a:p>
                  </a:txBody>
                  <a:tcPr marL="0" marR="0" anchor="ctr"/>
                </a:tc>
                <a:extLst>
                  <a:ext uri="{0D108BD9-81ED-4DB2-BD59-A6C34878D82A}">
                    <a16:rowId xmlns:a16="http://schemas.microsoft.com/office/drawing/2014/main" val="1140182533"/>
                  </a:ext>
                </a:extLst>
              </a:tr>
              <a:tr h="0">
                <a:tc>
                  <a:txBody>
                    <a:bodyPr/>
                    <a:lstStyle/>
                    <a:p>
                      <a:pPr algn="ctr"/>
                      <a:r>
                        <a:rPr lang="en-US" sz="2000" b="0" dirty="0">
                          <a:solidFill>
                            <a:schemeClr val="tx1"/>
                          </a:solidFill>
                          <a:latin typeface="Arial"/>
                          <a:cs typeface="Arial"/>
                        </a:rPr>
                        <a:t>Release into inventory limited by</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a:cs typeface="Arial"/>
                        </a:rPr>
                        <a:t>Completion of hold period for </a:t>
                      </a:r>
                      <a:r>
                        <a:rPr lang="en-US" sz="2000" dirty="0" err="1">
                          <a:latin typeface="Arial"/>
                          <a:cs typeface="Arial"/>
                        </a:rPr>
                        <a:t>BacT</a:t>
                      </a:r>
                      <a:r>
                        <a:rPr lang="en-US" sz="2000" dirty="0">
                          <a:latin typeface="Arial"/>
                          <a:cs typeface="Arial"/>
                        </a:rPr>
                        <a:t> culture</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a:cs typeface="Arial"/>
                        </a:rPr>
                        <a:t>Completion of Intercept treatment (no </a:t>
                      </a:r>
                      <a:r>
                        <a:rPr lang="en-US" sz="2000" dirty="0" err="1">
                          <a:latin typeface="Arial"/>
                          <a:cs typeface="Arial"/>
                        </a:rPr>
                        <a:t>BacT</a:t>
                      </a:r>
                      <a:r>
                        <a:rPr lang="en-US" sz="2000" dirty="0">
                          <a:latin typeface="Arial"/>
                          <a:cs typeface="Arial"/>
                        </a:rPr>
                        <a:t> culture)</a:t>
                      </a:r>
                    </a:p>
                  </a:txBody>
                  <a:tcPr marL="0" marR="0" anchor="ctr"/>
                </a:tc>
                <a:extLst>
                  <a:ext uri="{0D108BD9-81ED-4DB2-BD59-A6C34878D82A}">
                    <a16:rowId xmlns:a16="http://schemas.microsoft.com/office/drawing/2014/main" val="24053977"/>
                  </a:ext>
                </a:extLst>
              </a:tr>
              <a:tr h="0">
                <a:tc rowSpan="2">
                  <a:txBody>
                    <a:bodyPr/>
                    <a:lstStyle/>
                    <a:p>
                      <a:pPr algn="ctr"/>
                      <a:r>
                        <a:rPr lang="en-US" sz="2000" b="0" u="sng" dirty="0">
                          <a:solidFill>
                            <a:schemeClr val="tx1"/>
                          </a:solidFill>
                          <a:latin typeface="Arial"/>
                          <a:cs typeface="Arial"/>
                        </a:rPr>
                        <a:t>Maximum</a:t>
                      </a:r>
                      <a:r>
                        <a:rPr lang="en-US" sz="2000" b="0" dirty="0">
                          <a:solidFill>
                            <a:schemeClr val="tx1"/>
                          </a:solidFill>
                          <a:latin typeface="Arial"/>
                          <a:cs typeface="Arial"/>
                        </a:rPr>
                        <a:t> typical shelf-life</a:t>
                      </a:r>
                    </a:p>
                  </a:txBody>
                  <a:tcPr marL="0" marR="0"/>
                </a:tc>
                <a:tc>
                  <a:txBody>
                    <a:bodyPr/>
                    <a:lstStyle/>
                    <a:p>
                      <a:pPr algn="ctr"/>
                      <a:r>
                        <a:rPr lang="en-US" sz="2000" dirty="0">
                          <a:latin typeface="Arial"/>
                          <a:cs typeface="Arial"/>
                        </a:rPr>
                        <a:t>~4 days</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a:cs typeface="Arial"/>
                        </a:rPr>
                        <a:t>~4-5 days</a:t>
                      </a:r>
                    </a:p>
                  </a:txBody>
                  <a:tcPr marL="0" marR="0" anchor="ctr"/>
                </a:tc>
                <a:extLst>
                  <a:ext uri="{0D108BD9-81ED-4DB2-BD59-A6C34878D82A}">
                    <a16:rowId xmlns:a16="http://schemas.microsoft.com/office/drawing/2014/main" val="3383600513"/>
                  </a:ext>
                </a:extLst>
              </a:tr>
              <a:tr h="626723">
                <a:tc vMerge="1">
                  <a:txBody>
                    <a:bodyPr/>
                    <a:lstStyle/>
                    <a:p>
                      <a:pPr algn="ctr"/>
                      <a:endParaRPr lang="en-US" sz="2000" b="0">
                        <a:solidFill>
                          <a:schemeClr val="tx1"/>
                        </a:solidFill>
                      </a:endParaRPr>
                    </a:p>
                  </a:txBody>
                  <a:tcPr marL="0" marR="0" anchor="ctr"/>
                </a:tc>
                <a:tc gridSpan="2">
                  <a:txBody>
                    <a:bodyPr/>
                    <a:lstStyle/>
                    <a:p>
                      <a:pPr marL="0" marR="0" lvl="0" indent="0" algn="l" rtl="0" eaLnBrk="1" fontAlgn="auto" latinLnBrk="0" hangingPunct="1">
                        <a:lnSpc>
                          <a:spcPct val="100000"/>
                        </a:lnSpc>
                        <a:spcBef>
                          <a:spcPts val="0"/>
                        </a:spcBef>
                        <a:spcAft>
                          <a:spcPts val="0"/>
                        </a:spcAft>
                        <a:buClrTx/>
                        <a:buSzTx/>
                        <a:buFontTx/>
                        <a:buNone/>
                      </a:pPr>
                      <a:r>
                        <a:rPr lang="en-US" sz="2000" b="0" i="1" dirty="0">
                          <a:latin typeface="Arial"/>
                          <a:cs typeface="Arial"/>
                        </a:rPr>
                        <a:t> Note: Due to First In First Out (FIFO) practices and operational requirements, platelets are not always released on first day available</a:t>
                      </a:r>
                      <a:endParaRPr lang="en-US" sz="2000" b="0" i="1" dirty="0">
                        <a:solidFill>
                          <a:srgbClr val="FF0000"/>
                        </a:solidFill>
                        <a:latin typeface="Arial"/>
                        <a:cs typeface="Arial"/>
                      </a:endParaRPr>
                    </a:p>
                  </a:txBody>
                  <a:tcPr marL="0" marR="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a:p>
                  </a:txBody>
                  <a:tcPr marL="0" marR="0" anchor="ctr"/>
                </a:tc>
                <a:extLst>
                  <a:ext uri="{0D108BD9-81ED-4DB2-BD59-A6C34878D82A}">
                    <a16:rowId xmlns:a16="http://schemas.microsoft.com/office/drawing/2014/main" val="1377195359"/>
                  </a:ext>
                </a:extLst>
              </a:tr>
            </a:tbl>
          </a:graphicData>
        </a:graphic>
      </p:graphicFrame>
      <p:sp>
        <p:nvSpPr>
          <p:cNvPr id="16" name="Title 5">
            <a:extLst>
              <a:ext uri="{FF2B5EF4-FFF2-40B4-BE49-F238E27FC236}">
                <a16:creationId xmlns:a16="http://schemas.microsoft.com/office/drawing/2014/main" id="{93A2B759-EBA8-46F3-8835-598A38C3D478}"/>
              </a:ext>
            </a:extLst>
          </p:cNvPr>
          <p:cNvSpPr>
            <a:spLocks noGrp="1"/>
          </p:cNvSpPr>
          <p:nvPr>
            <p:ph type="title"/>
          </p:nvPr>
        </p:nvSpPr>
        <p:spPr/>
        <p:txBody>
          <a:bodyPr/>
          <a:lstStyle/>
          <a:p>
            <a:pPr algn="ctr"/>
            <a:r>
              <a:rPr lang="en-CA"/>
              <a:t>Psoralen-treated vs. untreated pooled platelet</a:t>
            </a:r>
          </a:p>
        </p:txBody>
      </p:sp>
      <p:sp>
        <p:nvSpPr>
          <p:cNvPr id="8" name="TextBox 7">
            <a:extLst>
              <a:ext uri="{FF2B5EF4-FFF2-40B4-BE49-F238E27FC236}">
                <a16:creationId xmlns:a16="http://schemas.microsoft.com/office/drawing/2014/main" id="{776D1C1E-A937-4FF8-9BEC-32E2E63250F5}"/>
              </a:ext>
            </a:extLst>
          </p:cNvPr>
          <p:cNvSpPr txBox="1"/>
          <p:nvPr/>
        </p:nvSpPr>
        <p:spPr>
          <a:xfrm>
            <a:off x="3111191" y="6087518"/>
            <a:ext cx="3493971" cy="43088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D4D4D"/>
                </a:solidFill>
                <a:effectLst/>
                <a:uLnTx/>
                <a:uFillTx/>
                <a:latin typeface="Calibri" panose="020F0502020204030204"/>
                <a:ea typeface="+mn-ea"/>
                <a:cs typeface="+mn-cs"/>
              </a:rPr>
              <a:t>*Pooled Platelets LR CPD, Apheresis Platelets </a:t>
            </a:r>
            <a:r>
              <a:rPr kumimoji="0" lang="en-US" sz="1100" b="0" i="0" u="none" strike="noStrike" kern="1200" cap="none" spc="0" normalizeH="0" baseline="0" noProof="0" dirty="0">
                <a:ln>
                  <a:noFill/>
                </a:ln>
                <a:solidFill>
                  <a:srgbClr val="4D4D4D"/>
                </a:solidFill>
                <a:effectLst/>
                <a:uLnTx/>
                <a:uFillTx/>
                <a:latin typeface="Calibri" panose="020F0502020204030204"/>
                <a:ea typeface="+mn-ea"/>
                <a:cs typeface="+mn-cs"/>
                <a:hlinkClick r:id="rId4"/>
              </a:rPr>
              <a:t>Circular of Information</a:t>
            </a:r>
            <a:r>
              <a:rPr kumimoji="0" lang="en-US" sz="1100" b="0" i="0" u="none" strike="noStrike" kern="1200" cap="none" spc="0" normalizeH="0" baseline="0" noProof="0" dirty="0">
                <a:ln>
                  <a:noFill/>
                </a:ln>
                <a:solidFill>
                  <a:srgbClr val="4D4D4D"/>
                </a:solidFill>
                <a:effectLst/>
                <a:uLnTx/>
                <a:uFillTx/>
                <a:latin typeface="Calibri" panose="020F0502020204030204"/>
                <a:ea typeface="+mn-ea"/>
                <a:cs typeface="+mn-cs"/>
              </a:rPr>
              <a:t>, January 2022</a:t>
            </a:r>
          </a:p>
        </p:txBody>
      </p:sp>
      <p:sp>
        <p:nvSpPr>
          <p:cNvPr id="9" name="TextBox 8">
            <a:extLst>
              <a:ext uri="{FF2B5EF4-FFF2-40B4-BE49-F238E27FC236}">
                <a16:creationId xmlns:a16="http://schemas.microsoft.com/office/drawing/2014/main" id="{719FF6C0-7EDF-427B-BFD0-6ECFC414A4AD}"/>
              </a:ext>
            </a:extLst>
          </p:cNvPr>
          <p:cNvSpPr txBox="1"/>
          <p:nvPr/>
        </p:nvSpPr>
        <p:spPr>
          <a:xfrm>
            <a:off x="6826405" y="6070237"/>
            <a:ext cx="4450697" cy="276999"/>
          </a:xfrm>
          <a:prstGeom prst="rect">
            <a:avLst/>
          </a:prstGeom>
          <a:noFill/>
        </p:spPr>
        <p:txBody>
          <a:bodyPr wrap="square" lIns="91440" tIns="45720" rIns="91440" bIns="45720" rtlCol="0" anchor="t">
            <a:spAutoFit/>
          </a:bodyPr>
          <a:lstStyle/>
          <a:p>
            <a:pPr algn="ctr">
              <a:defRPr/>
            </a:pPr>
            <a:r>
              <a:rPr kumimoji="0" lang="en-US" sz="1200" b="0" i="0" u="none" strike="noStrike" kern="1200" cap="none" spc="0" normalizeH="0" baseline="0" noProof="0" dirty="0">
                <a:ln>
                  <a:noFill/>
                </a:ln>
                <a:solidFill>
                  <a:srgbClr val="4D4D4D"/>
                </a:solidFill>
                <a:effectLst/>
                <a:uLnTx/>
                <a:uFillTx/>
                <a:latin typeface="Calibri" panose="020F0502020204030204"/>
                <a:ea typeface="+mn-ea"/>
                <a:cs typeface="+mn-cs"/>
              </a:rPr>
              <a:t>**</a:t>
            </a:r>
            <a:r>
              <a:rPr kumimoji="0" lang="en-US" sz="1100" b="0" i="0" u="none" strike="noStrike" kern="1200" cap="none" spc="0" normalizeH="0" baseline="0" noProof="0" dirty="0">
                <a:ln>
                  <a:noFill/>
                </a:ln>
                <a:solidFill>
                  <a:srgbClr val="4D4D4D"/>
                </a:solidFill>
                <a:effectLst/>
                <a:uLnTx/>
                <a:uFillTx/>
                <a:latin typeface="Calibri" panose="020F0502020204030204"/>
                <a:ea typeface="+mn-ea"/>
                <a:cs typeface="+mn-cs"/>
              </a:rPr>
              <a:t>Pooled Platelets psoralen-treated </a:t>
            </a:r>
            <a:r>
              <a:rPr kumimoji="0" lang="en-US" sz="1100" b="0" i="0" u="none" strike="noStrike" kern="1200" cap="none" spc="0" normalizeH="0" baseline="0" noProof="0" dirty="0">
                <a:ln>
                  <a:noFill/>
                </a:ln>
                <a:solidFill>
                  <a:srgbClr val="4D4D4D"/>
                </a:solidFill>
                <a:effectLst/>
                <a:uLnTx/>
                <a:uFillTx/>
                <a:latin typeface="Calibri" panose="020F0502020204030204"/>
                <a:ea typeface="+mn-ea"/>
                <a:cs typeface="+mn-cs"/>
                <a:hlinkClick r:id="rId4"/>
              </a:rPr>
              <a:t>Circular of Information</a:t>
            </a:r>
            <a:r>
              <a:rPr kumimoji="0" lang="en-US" sz="1100" b="0" i="0" u="none" strike="noStrike" kern="1200" cap="none" spc="0" normalizeH="0" baseline="0" noProof="0" dirty="0">
                <a:ln>
                  <a:noFill/>
                </a:ln>
                <a:solidFill>
                  <a:srgbClr val="4D4D4D"/>
                </a:solidFill>
                <a:effectLst/>
                <a:uLnTx/>
                <a:uFillTx/>
                <a:latin typeface="Calibri" panose="020F0502020204030204"/>
                <a:ea typeface="+mn-ea"/>
                <a:cs typeface="+mn-cs"/>
              </a:rPr>
              <a:t>, </a:t>
            </a:r>
            <a:r>
              <a:rPr lang="en-US" sz="1100" dirty="0">
                <a:solidFill>
                  <a:srgbClr val="4D4D4D"/>
                </a:solidFill>
                <a:latin typeface="Calibri" panose="020F0502020204030204"/>
              </a:rPr>
              <a:t>April 2023</a:t>
            </a:r>
            <a:endParaRPr kumimoji="0" lang="en-US" sz="1100" b="0" i="0" u="none" strike="noStrike" kern="1200" cap="none" spc="0" normalizeH="0" baseline="0" noProof="0" dirty="0">
              <a:ln>
                <a:noFill/>
              </a:ln>
              <a:solidFill>
                <a:srgbClr val="4D4D4D"/>
              </a:solidFill>
              <a:effectLst/>
              <a:uLnTx/>
              <a:uFillTx/>
              <a:latin typeface="Calibri" panose="020F0502020204030204"/>
              <a:ea typeface="+mn-ea"/>
              <a:cs typeface="+mn-cs"/>
            </a:endParaRPr>
          </a:p>
        </p:txBody>
      </p:sp>
      <p:pic>
        <p:nvPicPr>
          <p:cNvPr id="2" name="Picture 1" descr="Text, letter&#10;&#10;Description automatically generated">
            <a:extLst>
              <a:ext uri="{FF2B5EF4-FFF2-40B4-BE49-F238E27FC236}">
                <a16:creationId xmlns:a16="http://schemas.microsoft.com/office/drawing/2014/main" id="{5044AFCB-4730-E6A1-B94F-66664D0222A8}"/>
              </a:ext>
            </a:extLst>
          </p:cNvPr>
          <p:cNvPicPr>
            <a:picLocks noChangeAspect="1"/>
          </p:cNvPicPr>
          <p:nvPr/>
        </p:nvPicPr>
        <p:blipFill rotWithShape="1">
          <a:blip r:embed="rId5">
            <a:extLst>
              <a:ext uri="{28A0092B-C50C-407E-A947-70E740481C1C}">
                <a14:useLocalDpi xmlns:a14="http://schemas.microsoft.com/office/drawing/2010/main" val="0"/>
              </a:ext>
            </a:extLst>
          </a:blip>
          <a:srcRect l="20097" r="14686" b="4720"/>
          <a:stretch/>
        </p:blipFill>
        <p:spPr>
          <a:xfrm rot="16200000">
            <a:off x="4279142" y="612860"/>
            <a:ext cx="1335802" cy="2793080"/>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D1B5A188-592F-76BE-3A7D-4D5E26275729}"/>
              </a:ext>
            </a:extLst>
          </p:cNvPr>
          <p:cNvPicPr>
            <a:picLocks noChangeAspect="1"/>
          </p:cNvPicPr>
          <p:nvPr/>
        </p:nvPicPr>
        <p:blipFill rotWithShape="1">
          <a:blip r:embed="rId6">
            <a:extLst>
              <a:ext uri="{28A0092B-C50C-407E-A947-70E740481C1C}">
                <a14:useLocalDpi xmlns:a14="http://schemas.microsoft.com/office/drawing/2010/main" val="0"/>
              </a:ext>
            </a:extLst>
          </a:blip>
          <a:srcRect l="48325" t="8212" r="27232" b="5595"/>
          <a:stretch/>
        </p:blipFill>
        <p:spPr>
          <a:xfrm rot="5400000">
            <a:off x="8402773" y="684492"/>
            <a:ext cx="1335024" cy="2650594"/>
          </a:xfrm>
          <a:prstGeom prst="rect">
            <a:avLst/>
          </a:prstGeom>
        </p:spPr>
      </p:pic>
      <p:sp>
        <p:nvSpPr>
          <p:cNvPr id="5" name="TextBox 4">
            <a:extLst>
              <a:ext uri="{FF2B5EF4-FFF2-40B4-BE49-F238E27FC236}">
                <a16:creationId xmlns:a16="http://schemas.microsoft.com/office/drawing/2014/main" id="{EC29675A-AC57-24BD-92EE-A8DECE88B22E}"/>
              </a:ext>
            </a:extLst>
          </p:cNvPr>
          <p:cNvSpPr txBox="1"/>
          <p:nvPr/>
        </p:nvSpPr>
        <p:spPr>
          <a:xfrm flipH="1">
            <a:off x="5766867" y="6384752"/>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06377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E1F891-FDE4-43D2-A75F-E15F29185924}"/>
              </a:ext>
            </a:extLst>
          </p:cNvPr>
          <p:cNvSpPr>
            <a:spLocks noGrp="1"/>
          </p:cNvSpPr>
          <p:nvPr>
            <p:ph type="body" sz="quarter" idx="13"/>
          </p:nvPr>
        </p:nvSpPr>
        <p:spPr>
          <a:xfrm>
            <a:off x="734505" y="888476"/>
            <a:ext cx="10515600" cy="4724400"/>
          </a:xfrm>
        </p:spPr>
        <p:txBody>
          <a:bodyPr anchor="t" anchorCtr="0"/>
          <a:lstStyle/>
          <a:p>
            <a:pPr marL="0" indent="0">
              <a:buNone/>
            </a:pPr>
            <a:r>
              <a:rPr lang="en-US">
                <a:latin typeface="Arial"/>
                <a:cs typeface="Arial"/>
              </a:rPr>
              <a:t>Shelf life: untreated platelets vs. psoralen-treated </a:t>
            </a:r>
            <a:endParaRPr lang="en-US"/>
          </a:p>
        </p:txBody>
      </p:sp>
      <p:sp>
        <p:nvSpPr>
          <p:cNvPr id="5" name="Title 5">
            <a:extLst>
              <a:ext uri="{FF2B5EF4-FFF2-40B4-BE49-F238E27FC236}">
                <a16:creationId xmlns:a16="http://schemas.microsoft.com/office/drawing/2014/main" id="{4676D6B8-782D-496D-BB4E-9BA71078BDA8}"/>
              </a:ext>
            </a:extLst>
          </p:cNvPr>
          <p:cNvSpPr>
            <a:spLocks noGrp="1"/>
          </p:cNvSpPr>
          <p:nvPr>
            <p:ph type="title"/>
          </p:nvPr>
        </p:nvSpPr>
        <p:spPr>
          <a:xfrm>
            <a:off x="698248" y="122549"/>
            <a:ext cx="10589564" cy="721895"/>
          </a:xfrm>
        </p:spPr>
        <p:txBody>
          <a:bodyPr/>
          <a:lstStyle/>
          <a:p>
            <a:r>
              <a:rPr lang="en-US"/>
              <a:t>Manufacturing timelines – shelf life </a:t>
            </a:r>
            <a:endParaRPr lang="en-CA"/>
          </a:p>
        </p:txBody>
      </p:sp>
      <p:sp>
        <p:nvSpPr>
          <p:cNvPr id="6" name="TextBox 5">
            <a:extLst>
              <a:ext uri="{FF2B5EF4-FFF2-40B4-BE49-F238E27FC236}">
                <a16:creationId xmlns:a16="http://schemas.microsoft.com/office/drawing/2014/main" id="{D7D08F9E-CB8A-4D4F-AEBC-15929E6ED113}"/>
              </a:ext>
            </a:extLst>
          </p:cNvPr>
          <p:cNvSpPr txBox="1"/>
          <p:nvPr/>
        </p:nvSpPr>
        <p:spPr>
          <a:xfrm>
            <a:off x="3029551" y="6118522"/>
            <a:ext cx="8164630"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b="0" i="1">
                <a:latin typeface="Arial"/>
                <a:cs typeface="Arial"/>
              </a:rPr>
              <a:t>Note: Due to First In First Out (FIFO) practices and operational requirements, platelets are not always released on first day available</a:t>
            </a:r>
            <a:endParaRPr lang="en-US" b="0" i="1">
              <a:solidFill>
                <a:srgbClr val="FF0000"/>
              </a:solidFill>
            </a:endParaRPr>
          </a:p>
        </p:txBody>
      </p:sp>
      <p:pic>
        <p:nvPicPr>
          <p:cNvPr id="3" name="Picture 6" descr="Timeline&#10;&#10;Description automatically generated">
            <a:extLst>
              <a:ext uri="{FF2B5EF4-FFF2-40B4-BE49-F238E27FC236}">
                <a16:creationId xmlns:a16="http://schemas.microsoft.com/office/drawing/2014/main" id="{32F1A7DC-76DD-2564-6C59-2620AEBE13D1}"/>
              </a:ext>
            </a:extLst>
          </p:cNvPr>
          <p:cNvPicPr>
            <a:picLocks noChangeAspect="1"/>
          </p:cNvPicPr>
          <p:nvPr/>
        </p:nvPicPr>
        <p:blipFill rotWithShape="1">
          <a:blip r:embed="rId4"/>
          <a:srcRect t="10249" r="-124" b="6926"/>
          <a:stretch/>
        </p:blipFill>
        <p:spPr>
          <a:xfrm>
            <a:off x="1331420" y="1539280"/>
            <a:ext cx="9324119" cy="4337992"/>
          </a:xfrm>
          <a:prstGeom prst="rect">
            <a:avLst/>
          </a:prstGeom>
        </p:spPr>
      </p:pic>
    </p:spTree>
    <p:custDataLst>
      <p:tags r:id="rId1"/>
    </p:custDataLst>
    <p:extLst>
      <p:ext uri="{BB962C8B-B14F-4D97-AF65-F5344CB8AC3E}">
        <p14:creationId xmlns:p14="http://schemas.microsoft.com/office/powerpoint/2010/main" val="3887123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ext, clipart, vector graphics&#10;&#10;Description automatically generated">
            <a:extLst>
              <a:ext uri="{FF2B5EF4-FFF2-40B4-BE49-F238E27FC236}">
                <a16:creationId xmlns:a16="http://schemas.microsoft.com/office/drawing/2014/main" id="{6470A37C-743A-47E5-827C-4291743A31C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5556" r="5556"/>
          <a:stretch>
            <a:fillRect/>
          </a:stretch>
        </p:blipFill>
        <p:spPr>
          <a:xfrm>
            <a:off x="2743199" y="3429000"/>
            <a:ext cx="3013788" cy="3390512"/>
          </a:xfrm>
        </p:spPr>
      </p:pic>
      <p:pic>
        <p:nvPicPr>
          <p:cNvPr id="12" name="Picture 11">
            <a:extLst>
              <a:ext uri="{FF2B5EF4-FFF2-40B4-BE49-F238E27FC236}">
                <a16:creationId xmlns:a16="http://schemas.microsoft.com/office/drawing/2014/main" id="{17D5F513-AC66-4A52-8811-E264AA36FB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810000" cy="3810000"/>
          </a:xfrm>
          <a:prstGeom prst="rect">
            <a:avLst/>
          </a:prstGeom>
        </p:spPr>
      </p:pic>
      <p:sp>
        <p:nvSpPr>
          <p:cNvPr id="3" name="TextBox 2">
            <a:extLst>
              <a:ext uri="{FF2B5EF4-FFF2-40B4-BE49-F238E27FC236}">
                <a16:creationId xmlns:a16="http://schemas.microsoft.com/office/drawing/2014/main" id="{674E92FA-4B0A-4877-AA57-58B864129780}"/>
              </a:ext>
            </a:extLst>
          </p:cNvPr>
          <p:cNvSpPr txBox="1"/>
          <p:nvPr/>
        </p:nvSpPr>
        <p:spPr>
          <a:xfrm>
            <a:off x="6461760" y="1188720"/>
            <a:ext cx="5648960" cy="3939540"/>
          </a:xfrm>
          <a:prstGeom prst="rect">
            <a:avLst/>
          </a:prstGeom>
          <a:noFill/>
        </p:spPr>
        <p:txBody>
          <a:bodyPr wrap="square" rtlCol="0">
            <a:spAutoFit/>
          </a:bodyPr>
          <a:lstStyle/>
          <a:p>
            <a:r>
              <a:rPr lang="en-CA" sz="3600" b="1">
                <a:solidFill>
                  <a:schemeClr val="bg1"/>
                </a:solidFill>
                <a:latin typeface="Arial" panose="020B0604020202020204" pitchFamily="34" charset="0"/>
                <a:cs typeface="Arial" panose="020B0604020202020204" pitchFamily="34" charset="0"/>
              </a:rPr>
              <a:t>Hospital considerations</a:t>
            </a:r>
            <a:endParaRPr lang="en-CA" sz="3600">
              <a:solidFill>
                <a:schemeClr val="bg1"/>
              </a:solidFill>
              <a:latin typeface="Arial" panose="020B0604020202020204" pitchFamily="34" charset="0"/>
              <a:cs typeface="Arial" panose="020B0604020202020204" pitchFamily="34" charset="0"/>
            </a:endParaRPr>
          </a:p>
          <a:p>
            <a:endParaRPr lang="en-CA" sz="36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3200">
                <a:solidFill>
                  <a:schemeClr val="bg1"/>
                </a:solidFill>
                <a:latin typeface="Arial" panose="020B0604020202020204" pitchFamily="34" charset="0"/>
                <a:cs typeface="Arial" panose="020B0604020202020204" pitchFamily="34" charset="0"/>
              </a:rPr>
              <a:t>Timelines</a:t>
            </a:r>
          </a:p>
          <a:p>
            <a:pPr marL="285750" indent="-285750">
              <a:buFont typeface="Arial" panose="020B0604020202020204" pitchFamily="34" charset="0"/>
              <a:buChar char="•"/>
            </a:pPr>
            <a:r>
              <a:rPr lang="en-CA" sz="3200">
                <a:solidFill>
                  <a:schemeClr val="bg1"/>
                </a:solidFill>
                <a:latin typeface="Arial" panose="020B0604020202020204" pitchFamily="34" charset="0"/>
                <a:cs typeface="Arial" panose="020B0604020202020204" pitchFamily="34" charset="0"/>
              </a:rPr>
              <a:t>IT systems</a:t>
            </a:r>
          </a:p>
          <a:p>
            <a:pPr marL="285750" indent="-285750">
              <a:buFont typeface="Arial" panose="020B0604020202020204" pitchFamily="34" charset="0"/>
              <a:buChar char="•"/>
            </a:pPr>
            <a:r>
              <a:rPr lang="en-CA" sz="3200">
                <a:solidFill>
                  <a:schemeClr val="bg1"/>
                </a:solidFill>
                <a:latin typeface="Arial" panose="020B0604020202020204" pitchFamily="34" charset="0"/>
                <a:cs typeface="Arial" panose="020B0604020202020204" pitchFamily="34" charset="0"/>
              </a:rPr>
              <a:t>Transfusion policies</a:t>
            </a:r>
          </a:p>
          <a:p>
            <a:pPr marL="285750" indent="-285750">
              <a:buFont typeface="Arial" panose="020B0604020202020204" pitchFamily="34" charset="0"/>
              <a:buChar char="•"/>
            </a:pPr>
            <a:r>
              <a:rPr lang="en-CA" sz="3200">
                <a:solidFill>
                  <a:schemeClr val="bg1"/>
                </a:solidFill>
                <a:latin typeface="Arial" panose="020B0604020202020204" pitchFamily="34" charset="0"/>
                <a:cs typeface="Arial" panose="020B0604020202020204" pitchFamily="34" charset="0"/>
              </a:rPr>
              <a:t>Staff training</a:t>
            </a:r>
          </a:p>
          <a:p>
            <a:pPr marL="285750" indent="-285750">
              <a:buFont typeface="Arial" panose="020B0604020202020204" pitchFamily="34" charset="0"/>
              <a:buChar char="•"/>
            </a:pPr>
            <a:r>
              <a:rPr lang="en-CA" sz="3200">
                <a:solidFill>
                  <a:schemeClr val="bg1"/>
                </a:solidFill>
                <a:latin typeface="Arial" panose="020B0604020202020204" pitchFamily="34" charset="0"/>
                <a:cs typeface="Arial" panose="020B0604020202020204" pitchFamily="34" charset="0"/>
              </a:rPr>
              <a:t>New Circular of Information</a:t>
            </a:r>
          </a:p>
          <a:p>
            <a:pPr marL="285750" indent="-285750">
              <a:buFont typeface="Arial" panose="020B0604020202020204" pitchFamily="34" charset="0"/>
              <a:buChar char="•"/>
            </a:pPr>
            <a:endParaRPr lang="en-CA">
              <a:solidFill>
                <a:schemeClr val="bg1"/>
              </a:solidFill>
            </a:endParaRPr>
          </a:p>
        </p:txBody>
      </p:sp>
    </p:spTree>
    <p:custDataLst>
      <p:tags r:id="rId1"/>
    </p:custDataLst>
    <p:extLst>
      <p:ext uri="{BB962C8B-B14F-4D97-AF65-F5344CB8AC3E}">
        <p14:creationId xmlns:p14="http://schemas.microsoft.com/office/powerpoint/2010/main" val="3634313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442762" y="551780"/>
            <a:ext cx="11111648" cy="609646"/>
          </a:xfrm>
        </p:spPr>
        <p:txBody>
          <a:bodyPr>
            <a:normAutofit fontScale="90000"/>
          </a:bodyPr>
          <a:lstStyle/>
          <a:p>
            <a:pPr algn="ctr"/>
            <a:r>
              <a:rPr lang="en-US"/>
              <a:t>Anticipated implementation timeline for pathogen- reduced platelets</a:t>
            </a:r>
            <a:endParaRPr lang="en-CA"/>
          </a:p>
        </p:txBody>
      </p:sp>
      <p:pic>
        <p:nvPicPr>
          <p:cNvPr id="19" name="Picture 18" descr="Icon&#10;&#10;Description automatically generated">
            <a:extLst>
              <a:ext uri="{FF2B5EF4-FFF2-40B4-BE49-F238E27FC236}">
                <a16:creationId xmlns:a16="http://schemas.microsoft.com/office/drawing/2014/main" id="{F62E8FBB-92AA-4F52-963F-D0337BC468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461" y="893718"/>
            <a:ext cx="2796539" cy="2796539"/>
          </a:xfrm>
          <a:prstGeom prst="rect">
            <a:avLst/>
          </a:prstGeom>
        </p:spPr>
      </p:pic>
      <p:sp>
        <p:nvSpPr>
          <p:cNvPr id="8" name="Text Placeholder 6">
            <a:extLst>
              <a:ext uri="{FF2B5EF4-FFF2-40B4-BE49-F238E27FC236}">
                <a16:creationId xmlns:a16="http://schemas.microsoft.com/office/drawing/2014/main" id="{3114B8A8-A4EC-476E-82FF-380C4B115A97}"/>
              </a:ext>
            </a:extLst>
          </p:cNvPr>
          <p:cNvSpPr>
            <a:spLocks noGrp="1"/>
          </p:cNvSpPr>
          <p:nvPr>
            <p:ph type="body" sz="quarter" idx="13"/>
          </p:nvPr>
        </p:nvSpPr>
        <p:spPr>
          <a:xfrm>
            <a:off x="530191" y="983974"/>
            <a:ext cx="9095072" cy="4890052"/>
          </a:xfrm>
        </p:spPr>
        <p:txBody>
          <a:bodyPr>
            <a:normAutofit/>
          </a:bodyPr>
          <a:lstStyle/>
          <a:p>
            <a:pPr fontAlgn="base"/>
            <a:r>
              <a:rPr lang="en-US" sz="2800" dirty="0">
                <a:latin typeface="Arial"/>
                <a:cs typeface="Arial"/>
              </a:rPr>
              <a:t>PPPT implementation is rolling out across the country.</a:t>
            </a:r>
          </a:p>
          <a:p>
            <a:pPr fontAlgn="base"/>
            <a:r>
              <a:rPr lang="en-US" sz="2800" dirty="0">
                <a:latin typeface="Arial"/>
                <a:cs typeface="Arial"/>
              </a:rPr>
              <a:t>APPT* and untreated AP in PAS* are expected to implement in Ottawa mid-2023. </a:t>
            </a:r>
          </a:p>
          <a:p>
            <a:pPr fontAlgn="base"/>
            <a:r>
              <a:rPr lang="en-US" sz="2800" dirty="0">
                <a:latin typeface="Arial"/>
                <a:cs typeface="Arial"/>
              </a:rPr>
              <a:t>Please consult our most recent </a:t>
            </a:r>
            <a:r>
              <a:rPr lang="en-US" sz="2800" dirty="0">
                <a:latin typeface="Arial"/>
                <a:cs typeface="Arial"/>
                <a:hlinkClick r:id="rId5"/>
              </a:rPr>
              <a:t>customer letter </a:t>
            </a:r>
            <a:r>
              <a:rPr lang="en-US" sz="2800" dirty="0">
                <a:latin typeface="Arial"/>
                <a:cs typeface="Arial"/>
              </a:rPr>
              <a:t>on national implementation of pathogen-reduced platelets or reach out to your local </a:t>
            </a:r>
            <a:r>
              <a:rPr lang="en-US" sz="2800" dirty="0">
                <a:latin typeface="Arial"/>
                <a:cs typeface="Arial"/>
                <a:hlinkClick r:id="rId6"/>
              </a:rPr>
              <a:t>Hospital Liaison Specialist </a:t>
            </a:r>
            <a:r>
              <a:rPr lang="en-US" sz="2800" dirty="0">
                <a:latin typeface="Arial"/>
                <a:cs typeface="Arial"/>
              </a:rPr>
              <a:t>for details and timelines.</a:t>
            </a:r>
            <a:endParaRPr lang="en-US" dirty="0">
              <a:latin typeface="Arial"/>
              <a:cs typeface="Arial"/>
            </a:endParaRPr>
          </a:p>
        </p:txBody>
      </p:sp>
      <p:sp>
        <p:nvSpPr>
          <p:cNvPr id="2" name="TextBox 1">
            <a:extLst>
              <a:ext uri="{FF2B5EF4-FFF2-40B4-BE49-F238E27FC236}">
                <a16:creationId xmlns:a16="http://schemas.microsoft.com/office/drawing/2014/main" id="{E51CAC94-2C36-8241-278A-A85008222D9B}"/>
              </a:ext>
            </a:extLst>
          </p:cNvPr>
          <p:cNvSpPr txBox="1"/>
          <p:nvPr/>
        </p:nvSpPr>
        <p:spPr>
          <a:xfrm>
            <a:off x="3120390" y="6160506"/>
            <a:ext cx="7566660" cy="646331"/>
          </a:xfrm>
          <a:prstGeom prst="rect">
            <a:avLst/>
          </a:prstGeom>
          <a:noFill/>
        </p:spPr>
        <p:txBody>
          <a:bodyPr wrap="square" lIns="91440" tIns="45720" rIns="91440" bIns="45720" rtlCol="0" anchor="t">
            <a:spAutoFit/>
          </a:bodyPr>
          <a:lstStyle/>
          <a:p>
            <a:r>
              <a:rPr lang="en-US" b="1"/>
              <a:t>*APPT and untreated apheresis platelets in PAS-E</a:t>
            </a:r>
            <a:r>
              <a:rPr lang="en-US" sz="1800" b="1">
                <a:solidFill>
                  <a:srgbClr val="4D4D4D"/>
                </a:solidFill>
              </a:rPr>
              <a:t> </a:t>
            </a:r>
            <a:r>
              <a:rPr lang="en-US" b="1">
                <a:solidFill>
                  <a:srgbClr val="4D4D4D"/>
                </a:solidFill>
              </a:rPr>
              <a:t>require </a:t>
            </a:r>
            <a:r>
              <a:rPr lang="en-US" sz="1800" b="1">
                <a:solidFill>
                  <a:srgbClr val="4D4D4D"/>
                </a:solidFill>
              </a:rPr>
              <a:t>Health Canada </a:t>
            </a:r>
            <a:r>
              <a:rPr lang="en-US" b="1">
                <a:solidFill>
                  <a:srgbClr val="4D4D4D"/>
                </a:solidFill>
              </a:rPr>
              <a:t>approval</a:t>
            </a:r>
            <a:r>
              <a:rPr lang="en-US" sz="1800" b="1">
                <a:solidFill>
                  <a:srgbClr val="4D4D4D"/>
                </a:solidFill>
              </a:rPr>
              <a:t> and are not currently available in Canada.</a:t>
            </a:r>
            <a:r>
              <a:rPr lang="en-US" b="1">
                <a:solidFill>
                  <a:srgbClr val="4D4D4D"/>
                </a:solidFill>
              </a:rPr>
              <a:t> </a:t>
            </a:r>
            <a:endParaRPr lang="en-US">
              <a:solidFill>
                <a:schemeClr val="accent1"/>
              </a:solidFill>
              <a:ea typeface="+mn-lt"/>
              <a:cs typeface="+mn-lt"/>
            </a:endParaRPr>
          </a:p>
        </p:txBody>
      </p:sp>
    </p:spTree>
    <p:custDataLst>
      <p:tags r:id="rId1"/>
    </p:custDataLst>
    <p:extLst>
      <p:ext uri="{BB962C8B-B14F-4D97-AF65-F5344CB8AC3E}">
        <p14:creationId xmlns:p14="http://schemas.microsoft.com/office/powerpoint/2010/main" val="3204259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200" y="977348"/>
            <a:ext cx="10515600" cy="4890052"/>
          </a:xfrm>
        </p:spPr>
        <p:txBody>
          <a:bodyPr>
            <a:normAutofit lnSpcReduction="10000"/>
          </a:bodyPr>
          <a:lstStyle/>
          <a:p>
            <a:pPr marL="0" indent="0" fontAlgn="base">
              <a:buNone/>
            </a:pPr>
            <a:r>
              <a:rPr lang="en-US">
                <a:latin typeface="Arial"/>
                <a:cs typeface="Arial"/>
              </a:rPr>
              <a:t>Hospital IT: </a:t>
            </a:r>
          </a:p>
          <a:p>
            <a:pPr lvl="1" fontAlgn="base"/>
            <a:r>
              <a:rPr lang="en-US" sz="2400">
                <a:latin typeface="Arial"/>
                <a:cs typeface="Arial"/>
              </a:rPr>
              <a:t>ISBT Component Code (more on next slides)</a:t>
            </a:r>
          </a:p>
          <a:p>
            <a:pPr lvl="1" fontAlgn="base">
              <a:lnSpc>
                <a:spcPct val="100000"/>
              </a:lnSpc>
            </a:pPr>
            <a:r>
              <a:rPr lang="en-US" sz="2400">
                <a:latin typeface="Arial"/>
                <a:cs typeface="Arial"/>
              </a:rPr>
              <a:t>Incorporate into CPOE (Computerized Physician Order Entry)</a:t>
            </a:r>
          </a:p>
          <a:p>
            <a:pPr lvl="2" fontAlgn="base">
              <a:lnSpc>
                <a:spcPct val="100000"/>
              </a:lnSpc>
            </a:pPr>
            <a:r>
              <a:rPr lang="en-US" sz="2400">
                <a:latin typeface="Arial"/>
                <a:cs typeface="Arial"/>
              </a:rPr>
              <a:t>Indicate psoralen-treated component is equivalent to irradiated </a:t>
            </a:r>
          </a:p>
          <a:p>
            <a:pPr marL="0" indent="0" fontAlgn="base">
              <a:lnSpc>
                <a:spcPct val="100000"/>
              </a:lnSpc>
              <a:buNone/>
            </a:pPr>
            <a:r>
              <a:rPr lang="en-US">
                <a:latin typeface="Arial"/>
                <a:cs typeface="Arial"/>
              </a:rPr>
              <a:t>Administration of component:</a:t>
            </a:r>
          </a:p>
          <a:p>
            <a:pPr lvl="1" fontAlgn="base">
              <a:lnSpc>
                <a:spcPct val="100000"/>
              </a:lnSpc>
            </a:pPr>
            <a:r>
              <a:rPr lang="en-US" sz="2400">
                <a:latin typeface="Arial"/>
                <a:cs typeface="Arial"/>
              </a:rPr>
              <a:t>Assess/revise transfusion policies</a:t>
            </a:r>
          </a:p>
          <a:p>
            <a:pPr lvl="1" fontAlgn="base">
              <a:lnSpc>
                <a:spcPct val="100000"/>
              </a:lnSpc>
            </a:pPr>
            <a:r>
              <a:rPr lang="en-US" sz="2400">
                <a:latin typeface="Arial"/>
                <a:cs typeface="Arial"/>
              </a:rPr>
              <a:t>Inform staff that irradiation is not required/indicated</a:t>
            </a:r>
          </a:p>
          <a:p>
            <a:pPr lvl="1" fontAlgn="base">
              <a:lnSpc>
                <a:spcPct val="100000"/>
              </a:lnSpc>
            </a:pPr>
            <a:r>
              <a:rPr lang="en-US" sz="2400">
                <a:latin typeface="Arial"/>
                <a:cs typeface="Arial"/>
              </a:rPr>
              <a:t>Patient and nurse education</a:t>
            </a:r>
          </a:p>
          <a:p>
            <a:pPr lvl="1" fontAlgn="base">
              <a:lnSpc>
                <a:spcPct val="100000"/>
              </a:lnSpc>
            </a:pPr>
            <a:r>
              <a:rPr lang="en-US" sz="2400">
                <a:latin typeface="Arial"/>
                <a:cs typeface="Arial"/>
              </a:rPr>
              <a:t>Example materials (bag &amp; label) can be provided upon request (contact your CBS Hospital Liaison Specialist)</a:t>
            </a:r>
          </a:p>
          <a:p>
            <a:pPr marL="0" indent="0" fontAlgn="base">
              <a:lnSpc>
                <a:spcPct val="100000"/>
              </a:lnSpc>
              <a:buNone/>
            </a:pPr>
            <a:r>
              <a:rPr lang="en-US" sz="2400">
                <a:latin typeface="Arial"/>
                <a:cs typeface="Arial"/>
              </a:rPr>
              <a:t>A new </a:t>
            </a:r>
            <a:r>
              <a:rPr lang="en-US" sz="2400">
                <a:latin typeface="Arial"/>
                <a:cs typeface="Arial"/>
                <a:hlinkClick r:id="rId4"/>
              </a:rPr>
              <a:t>Circular of Information </a:t>
            </a:r>
            <a:r>
              <a:rPr lang="en-US" sz="2400">
                <a:latin typeface="Arial"/>
                <a:cs typeface="Arial"/>
              </a:rPr>
              <a:t>for Pooled Platelets Psoralen-Treated is posted on blood.ca</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en-US"/>
              <a:t>Hospital implementation considerations</a:t>
            </a:r>
            <a:endParaRPr lang="en-CA"/>
          </a:p>
        </p:txBody>
      </p:sp>
      <p:pic>
        <p:nvPicPr>
          <p:cNvPr id="3" name="Picture 2" descr="Icon&#10;&#10;Description automatically generated">
            <a:extLst>
              <a:ext uri="{FF2B5EF4-FFF2-40B4-BE49-F238E27FC236}">
                <a16:creationId xmlns:a16="http://schemas.microsoft.com/office/drawing/2014/main" id="{D9FCB9D8-C8A2-474C-870B-5E140A1EB6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0082" y="119743"/>
            <a:ext cx="1988416" cy="1988416"/>
          </a:xfrm>
          <a:prstGeom prst="rect">
            <a:avLst/>
          </a:prstGeom>
        </p:spPr>
      </p:pic>
      <p:sp>
        <p:nvSpPr>
          <p:cNvPr id="2" name="TextBox 1">
            <a:extLst>
              <a:ext uri="{FF2B5EF4-FFF2-40B4-BE49-F238E27FC236}">
                <a16:creationId xmlns:a16="http://schemas.microsoft.com/office/drawing/2014/main" id="{5B2A654B-F89F-E6F8-029E-63430FFB4473}"/>
              </a:ext>
            </a:extLst>
          </p:cNvPr>
          <p:cNvSpPr txBox="1"/>
          <p:nvPr/>
        </p:nvSpPr>
        <p:spPr>
          <a:xfrm flipH="1">
            <a:off x="5718742" y="6312560"/>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584675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184727" y="1140436"/>
            <a:ext cx="7935787" cy="4774353"/>
          </a:xfrm>
        </p:spPr>
        <p:txBody>
          <a:bodyPr anchor="t" anchorCtr="0">
            <a:normAutofit lnSpcReduction="10000"/>
          </a:bodyPr>
          <a:lstStyle/>
          <a:p>
            <a:pPr marL="0" indent="0" fontAlgn="base">
              <a:buNone/>
            </a:pPr>
            <a:r>
              <a:rPr lang="en-US" sz="2800">
                <a:latin typeface="Arial"/>
                <a:cs typeface="Arial"/>
              </a:rPr>
              <a:t>Blood bank/perfusionists/nurses:</a:t>
            </a:r>
          </a:p>
          <a:p>
            <a:pPr fontAlgn="base"/>
            <a:r>
              <a:rPr lang="en-US" sz="2400">
                <a:latin typeface="Arial"/>
                <a:cs typeface="Arial"/>
              </a:rPr>
              <a:t>Smaller unit volume (mass) and EVA plastic causes bags to slide on the agitator trays</a:t>
            </a:r>
          </a:p>
          <a:p>
            <a:pPr lvl="1" fontAlgn="base">
              <a:lnSpc>
                <a:spcPct val="120000"/>
              </a:lnSpc>
            </a:pPr>
            <a:r>
              <a:rPr lang="en-US" sz="2400">
                <a:latin typeface="Arial"/>
                <a:cs typeface="Arial"/>
              </a:rPr>
              <a:t>Inexpensive magnetic clips are recommended to secure bags to the agitator shelf </a:t>
            </a:r>
          </a:p>
          <a:p>
            <a:pPr fontAlgn="base">
              <a:lnSpc>
                <a:spcPct val="120000"/>
              </a:lnSpc>
            </a:pPr>
            <a:r>
              <a:rPr lang="en-US" sz="2400">
                <a:latin typeface="Arial"/>
                <a:cs typeface="Arial"/>
              </a:rPr>
              <a:t>Microaggregates have been reported in some units.  </a:t>
            </a:r>
          </a:p>
          <a:p>
            <a:pPr lvl="1" fontAlgn="base">
              <a:lnSpc>
                <a:spcPct val="120000"/>
              </a:lnSpc>
            </a:pPr>
            <a:r>
              <a:rPr lang="en-US" sz="2400">
                <a:latin typeface="Arial"/>
                <a:cs typeface="Arial"/>
              </a:rPr>
              <a:t>Platelets containing visible particles are not inferior to particle-free concentrates*</a:t>
            </a:r>
          </a:p>
          <a:p>
            <a:pPr lvl="1">
              <a:lnSpc>
                <a:spcPct val="120000"/>
              </a:lnSpc>
            </a:pPr>
            <a:r>
              <a:rPr lang="en-CA" sz="2400">
                <a:latin typeface="Arial"/>
                <a:cs typeface="Arial"/>
              </a:rPr>
              <a:t>Aggregates should dissipate following agitation</a:t>
            </a:r>
            <a:endParaRPr lang="en-US" sz="2400">
              <a:latin typeface="Arial"/>
              <a:cs typeface="Arial"/>
            </a:endParaRPr>
          </a:p>
          <a:p>
            <a:pPr lvl="1" fontAlgn="base">
              <a:lnSpc>
                <a:spcPct val="120000"/>
              </a:lnSpc>
            </a:pPr>
            <a:r>
              <a:rPr lang="en-US" sz="2400">
                <a:latin typeface="Arial"/>
                <a:cs typeface="Arial"/>
              </a:rPr>
              <a:t>Placing units in landscape orientation on agitator may help reduce aggregate formation </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en-US"/>
              <a:t>Hospital implementation considerations</a:t>
            </a:r>
            <a:endParaRPr lang="en-CA"/>
          </a:p>
        </p:txBody>
      </p:sp>
      <p:pic>
        <p:nvPicPr>
          <p:cNvPr id="2" name="Picture 1">
            <a:extLst>
              <a:ext uri="{FF2B5EF4-FFF2-40B4-BE49-F238E27FC236}">
                <a16:creationId xmlns:a16="http://schemas.microsoft.com/office/drawing/2014/main" id="{9F3AC792-C718-4864-AE10-0028369701D6}"/>
              </a:ext>
            </a:extLst>
          </p:cNvPr>
          <p:cNvPicPr>
            <a:picLocks noChangeAspect="1"/>
          </p:cNvPicPr>
          <p:nvPr/>
        </p:nvPicPr>
        <p:blipFill>
          <a:blip r:embed="rId4"/>
          <a:stretch>
            <a:fillRect/>
          </a:stretch>
        </p:blipFill>
        <p:spPr>
          <a:xfrm>
            <a:off x="8123505" y="943442"/>
            <a:ext cx="3227305" cy="1731175"/>
          </a:xfrm>
          <a:prstGeom prst="rect">
            <a:avLst/>
          </a:prstGeom>
        </p:spPr>
      </p:pic>
      <p:pic>
        <p:nvPicPr>
          <p:cNvPr id="1026" name="Picture 2">
            <a:extLst>
              <a:ext uri="{FF2B5EF4-FFF2-40B4-BE49-F238E27FC236}">
                <a16:creationId xmlns:a16="http://schemas.microsoft.com/office/drawing/2014/main" id="{A407F44A-321C-427F-B99C-D0A5839D82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9485" y="2769732"/>
            <a:ext cx="3221325" cy="17075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6B5E570-600A-49E4-90E8-7C757F729760}"/>
              </a:ext>
            </a:extLst>
          </p:cNvPr>
          <p:cNvPicPr>
            <a:picLocks noChangeAspect="1"/>
          </p:cNvPicPr>
          <p:nvPr/>
        </p:nvPicPr>
        <p:blipFill>
          <a:blip r:embed="rId6"/>
          <a:stretch>
            <a:fillRect/>
          </a:stretch>
        </p:blipFill>
        <p:spPr>
          <a:xfrm>
            <a:off x="8120514" y="4593991"/>
            <a:ext cx="3221325" cy="1320567"/>
          </a:xfrm>
          <a:prstGeom prst="rect">
            <a:avLst/>
          </a:prstGeom>
          <a:ln>
            <a:solidFill>
              <a:schemeClr val="tx1"/>
            </a:solidFill>
          </a:ln>
        </p:spPr>
      </p:pic>
      <p:sp>
        <p:nvSpPr>
          <p:cNvPr id="8" name="Oval 7">
            <a:extLst>
              <a:ext uri="{FF2B5EF4-FFF2-40B4-BE49-F238E27FC236}">
                <a16:creationId xmlns:a16="http://schemas.microsoft.com/office/drawing/2014/main" id="{15508D2B-B76C-4685-9A05-77B814B0477B}"/>
              </a:ext>
            </a:extLst>
          </p:cNvPr>
          <p:cNvSpPr/>
          <p:nvPr/>
        </p:nvSpPr>
        <p:spPr>
          <a:xfrm>
            <a:off x="8989503" y="3457843"/>
            <a:ext cx="355600" cy="320431"/>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448F5BC-2702-438E-AE83-E771C7FB38DE}"/>
              </a:ext>
            </a:extLst>
          </p:cNvPr>
          <p:cNvSpPr txBox="1"/>
          <p:nvPr/>
        </p:nvSpPr>
        <p:spPr>
          <a:xfrm>
            <a:off x="3012707" y="6119336"/>
            <a:ext cx="80659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D4D4D"/>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400" b="0" i="0" u="none" strike="noStrike" kern="1200" cap="none" spc="0" normalizeH="0" baseline="0" noProof="0" err="1">
                <a:ln>
                  <a:noFill/>
                </a:ln>
                <a:solidFill>
                  <a:srgbClr val="4D4D4D"/>
                </a:solidFill>
                <a:effectLst/>
                <a:uLnTx/>
                <a:uFillTx/>
                <a:latin typeface="Arial" panose="020B0604020202020204" pitchFamily="34" charset="0"/>
                <a:ea typeface="Calibri" panose="020F0502020204030204" pitchFamily="34" charset="0"/>
                <a:cs typeface="Arial" panose="020B0604020202020204" pitchFamily="34" charset="0"/>
              </a:rPr>
              <a:t>Feys</a:t>
            </a:r>
            <a:r>
              <a:rPr kumimoji="0" lang="en-US" sz="1400" b="0" i="0" u="none" strike="noStrike" kern="1200" cap="none" spc="0" normalizeH="0" baseline="0" noProof="0">
                <a:ln>
                  <a:noFill/>
                </a:ln>
                <a:solidFill>
                  <a:srgbClr val="4D4D4D"/>
                </a:solidFill>
                <a:effectLst/>
                <a:uLnTx/>
                <a:uFillTx/>
                <a:latin typeface="Arial" panose="020B0604020202020204" pitchFamily="34" charset="0"/>
                <a:ea typeface="Calibri" panose="020F0502020204030204" pitchFamily="34" charset="0"/>
                <a:cs typeface="Arial" panose="020B0604020202020204" pitchFamily="34" charset="0"/>
              </a:rPr>
              <a:t> B, </a:t>
            </a:r>
            <a:r>
              <a:rPr kumimoji="0" lang="en-US" sz="1400" b="0" i="0" u="none" strike="noStrike" kern="1200" cap="none" spc="0" normalizeH="0" baseline="0" noProof="0" err="1">
                <a:ln>
                  <a:noFill/>
                </a:ln>
                <a:solidFill>
                  <a:srgbClr val="4D4D4D"/>
                </a:solidFill>
                <a:effectLst/>
                <a:uLnTx/>
                <a:uFillTx/>
                <a:latin typeface="Arial" panose="020B0604020202020204" pitchFamily="34" charset="0"/>
                <a:ea typeface="Calibri" panose="020F0502020204030204" pitchFamily="34" charset="0"/>
                <a:cs typeface="Arial" panose="020B0604020202020204" pitchFamily="34" charset="0"/>
              </a:rPr>
              <a:t>Devloo</a:t>
            </a:r>
            <a:r>
              <a:rPr kumimoji="0" lang="en-US" sz="1400" b="0" i="0" u="none" strike="noStrike" kern="1200" cap="none" spc="0" normalizeH="0" baseline="0" noProof="0">
                <a:ln>
                  <a:noFill/>
                </a:ln>
                <a:solidFill>
                  <a:srgbClr val="4D4D4D"/>
                </a:solidFill>
                <a:effectLst/>
                <a:uLnTx/>
                <a:uFillTx/>
                <a:latin typeface="Arial" panose="020B0604020202020204" pitchFamily="34" charset="0"/>
                <a:ea typeface="Calibri" panose="020F0502020204030204" pitchFamily="34" charset="0"/>
                <a:cs typeface="Arial" panose="020B0604020202020204" pitchFamily="34" charset="0"/>
              </a:rPr>
              <a:t> R, De </a:t>
            </a:r>
            <a:r>
              <a:rPr kumimoji="0" lang="en-US" sz="1400" b="0" i="0" u="none" strike="noStrike" kern="1200" cap="none" spc="0" normalizeH="0" baseline="0" noProof="0" err="1">
                <a:ln>
                  <a:noFill/>
                </a:ln>
                <a:solidFill>
                  <a:srgbClr val="4D4D4D"/>
                </a:solidFill>
                <a:effectLst/>
                <a:uLnTx/>
                <a:uFillTx/>
                <a:latin typeface="Arial" panose="020B0604020202020204" pitchFamily="34" charset="0"/>
                <a:ea typeface="Calibri" panose="020F0502020204030204" pitchFamily="34" charset="0"/>
                <a:cs typeface="Arial" panose="020B0604020202020204" pitchFamily="34" charset="0"/>
              </a:rPr>
              <a:t>Pourcq</a:t>
            </a:r>
            <a:r>
              <a:rPr kumimoji="0" lang="en-US" sz="1400" b="0" i="0" u="none" strike="noStrike" kern="1200" cap="none" spc="0" normalizeH="0" baseline="0" noProof="0">
                <a:ln>
                  <a:noFill/>
                </a:ln>
                <a:solidFill>
                  <a:srgbClr val="4D4D4D"/>
                </a:solidFill>
                <a:effectLst/>
                <a:uLnTx/>
                <a:uFillTx/>
                <a:latin typeface="Arial" panose="020B0604020202020204" pitchFamily="34" charset="0"/>
                <a:ea typeface="Calibri" panose="020F0502020204030204" pitchFamily="34" charset="0"/>
                <a:cs typeface="Arial" panose="020B0604020202020204" pitchFamily="34" charset="0"/>
              </a:rPr>
              <a:t> K, et al.: Apheresis platelet concentrates containing visible particles are not inferior to particle-free concentrates, in vitro. Vox Sanguinis 2013; 105(Suppl. 1):11  </a:t>
            </a:r>
          </a:p>
        </p:txBody>
      </p:sp>
    </p:spTree>
    <p:custDataLst>
      <p:tags r:id="rId1"/>
    </p:custDataLst>
    <p:extLst>
      <p:ext uri="{BB962C8B-B14F-4D97-AF65-F5344CB8AC3E}">
        <p14:creationId xmlns:p14="http://schemas.microsoft.com/office/powerpoint/2010/main" val="3447134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199" y="1275390"/>
            <a:ext cx="7548419" cy="4592010"/>
          </a:xfrm>
        </p:spPr>
        <p:txBody>
          <a:bodyPr anchor="t" anchorCtr="0">
            <a:normAutofit fontScale="92500"/>
          </a:bodyPr>
          <a:lstStyle/>
          <a:p>
            <a:pPr marL="0" indent="0" fontAlgn="base">
              <a:buNone/>
            </a:pPr>
            <a:r>
              <a:rPr lang="en-US" sz="2800" dirty="0">
                <a:latin typeface="Arial"/>
                <a:cs typeface="Arial"/>
              </a:rPr>
              <a:t>Blood bank/perfusionists/nurses:</a:t>
            </a:r>
          </a:p>
          <a:p>
            <a:pPr marL="0" indent="0" fontAlgn="base">
              <a:buNone/>
            </a:pPr>
            <a:endParaRPr lang="en-US" sz="2400">
              <a:latin typeface="Arial"/>
              <a:cs typeface="Arial"/>
            </a:endParaRPr>
          </a:p>
          <a:p>
            <a:pPr lvl="1" fontAlgn="base">
              <a:lnSpc>
                <a:spcPct val="120000"/>
              </a:lnSpc>
            </a:pPr>
            <a:r>
              <a:rPr lang="en-US" sz="2400" dirty="0">
                <a:latin typeface="Arial"/>
                <a:cs typeface="Arial"/>
              </a:rPr>
              <a:t>Sampling line – the usual sampling line will be replaced by a single line with an integral sampling chamber which can be used to take a sample from the unit.  This new configuration is compatible with the use of </a:t>
            </a:r>
            <a:r>
              <a:rPr lang="en-US" sz="2400" dirty="0" err="1">
                <a:latin typeface="Arial"/>
                <a:cs typeface="Arial"/>
              </a:rPr>
              <a:t>Hematype</a:t>
            </a:r>
            <a:r>
              <a:rPr lang="en-US" sz="2400" dirty="0">
                <a:latin typeface="Arial"/>
                <a:cs typeface="Arial"/>
              </a:rPr>
              <a:t> Segment Sampling Device.  </a:t>
            </a:r>
          </a:p>
          <a:p>
            <a:pPr lvl="2" fontAlgn="base">
              <a:lnSpc>
                <a:spcPct val="120000"/>
              </a:lnSpc>
            </a:pPr>
            <a:endParaRPr lang="en-US" sz="2400">
              <a:latin typeface="Arial"/>
              <a:cs typeface="Arial"/>
            </a:endParaRPr>
          </a:p>
          <a:p>
            <a:pPr lvl="1" fontAlgn="base">
              <a:lnSpc>
                <a:spcPct val="120000"/>
              </a:lnSpc>
            </a:pPr>
            <a:r>
              <a:rPr lang="en-US" sz="2400" dirty="0">
                <a:latin typeface="Arial"/>
                <a:cs typeface="Arial"/>
              </a:rPr>
              <a:t>Ports – the ports on the new container are ISO compliant.  No change to spiking technique is required.</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en-US"/>
              <a:t>Hospital implementation considerations</a:t>
            </a:r>
            <a:endParaRPr lang="en-CA"/>
          </a:p>
        </p:txBody>
      </p:sp>
      <p:sp>
        <p:nvSpPr>
          <p:cNvPr id="8" name="Oval 7">
            <a:extLst>
              <a:ext uri="{FF2B5EF4-FFF2-40B4-BE49-F238E27FC236}">
                <a16:creationId xmlns:a16="http://schemas.microsoft.com/office/drawing/2014/main" id="{15508D2B-B76C-4685-9A05-77B814B0477B}"/>
              </a:ext>
            </a:extLst>
          </p:cNvPr>
          <p:cNvSpPr/>
          <p:nvPr/>
        </p:nvSpPr>
        <p:spPr>
          <a:xfrm>
            <a:off x="8979877" y="3743569"/>
            <a:ext cx="355600" cy="320431"/>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66C7950-ADA9-4035-BBC1-9B9582045BD5}"/>
              </a:ext>
            </a:extLst>
          </p:cNvPr>
          <p:cNvPicPr>
            <a:picLocks noChangeAspect="1"/>
          </p:cNvPicPr>
          <p:nvPr/>
        </p:nvPicPr>
        <p:blipFill rotWithShape="1">
          <a:blip r:embed="rId4"/>
          <a:srcRect l="19864"/>
          <a:stretch/>
        </p:blipFill>
        <p:spPr>
          <a:xfrm>
            <a:off x="8453047" y="1275390"/>
            <a:ext cx="2900753" cy="4581000"/>
          </a:xfrm>
          <a:prstGeom prst="rect">
            <a:avLst/>
          </a:prstGeom>
        </p:spPr>
      </p:pic>
      <p:sp>
        <p:nvSpPr>
          <p:cNvPr id="2" name="TextBox 1">
            <a:extLst>
              <a:ext uri="{FF2B5EF4-FFF2-40B4-BE49-F238E27FC236}">
                <a16:creationId xmlns:a16="http://schemas.microsoft.com/office/drawing/2014/main" id="{4FF28150-D1A7-5DFD-E8B4-6431A41BD713}"/>
              </a:ext>
            </a:extLst>
          </p:cNvPr>
          <p:cNvSpPr txBox="1"/>
          <p:nvPr/>
        </p:nvSpPr>
        <p:spPr>
          <a:xfrm flipH="1">
            <a:off x="5670616" y="6324592"/>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018169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200" y="1143000"/>
            <a:ext cx="6399998" cy="5029200"/>
          </a:xfrm>
        </p:spPr>
        <p:txBody>
          <a:bodyPr>
            <a:normAutofit/>
          </a:bodyPr>
          <a:lstStyle/>
          <a:p>
            <a:pPr fontAlgn="base"/>
            <a:r>
              <a:rPr lang="en-US" sz="2400"/>
              <a:t>Brief overview of pathogen inactivation technology (PIT)</a:t>
            </a:r>
          </a:p>
          <a:p>
            <a:pPr fontAlgn="base"/>
            <a:r>
              <a:rPr lang="en-US" sz="2400"/>
              <a:t>Component characteristics</a:t>
            </a:r>
          </a:p>
          <a:p>
            <a:pPr fontAlgn="base"/>
            <a:r>
              <a:rPr lang="en-US" sz="2400"/>
              <a:t>Implementation</a:t>
            </a:r>
          </a:p>
          <a:p>
            <a:pPr lvl="1" fontAlgn="base"/>
            <a:r>
              <a:rPr lang="en-US" sz="2400"/>
              <a:t>Hospital implementation considerations</a:t>
            </a:r>
          </a:p>
          <a:p>
            <a:pPr lvl="1" fontAlgn="base"/>
            <a:r>
              <a:rPr lang="en-US" sz="2400"/>
              <a:t>Labels</a:t>
            </a:r>
          </a:p>
          <a:p>
            <a:pPr fontAlgn="base"/>
            <a:r>
              <a:rPr lang="en-US" sz="2400"/>
              <a:t>Resources</a:t>
            </a:r>
          </a:p>
          <a:p>
            <a:pPr fontAlgn="base"/>
            <a:r>
              <a:rPr lang="en-US" sz="2400"/>
              <a:t>Contact</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en-CA"/>
              <a:t>Overview</a:t>
            </a:r>
          </a:p>
        </p:txBody>
      </p:sp>
      <p:pic>
        <p:nvPicPr>
          <p:cNvPr id="3" name="Picture 2" descr="Icon&#10;&#10;Description automatically generated">
            <a:extLst>
              <a:ext uri="{FF2B5EF4-FFF2-40B4-BE49-F238E27FC236}">
                <a16:creationId xmlns:a16="http://schemas.microsoft.com/office/drawing/2014/main" id="{23D321EC-6DF1-4C83-B495-953D1157F2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0144" y="1069644"/>
            <a:ext cx="4073856" cy="4073856"/>
          </a:xfrm>
          <a:prstGeom prst="rect">
            <a:avLst/>
          </a:prstGeom>
        </p:spPr>
      </p:pic>
      <p:sp>
        <p:nvSpPr>
          <p:cNvPr id="2" name="TextBox 1">
            <a:extLst>
              <a:ext uri="{FF2B5EF4-FFF2-40B4-BE49-F238E27FC236}">
                <a16:creationId xmlns:a16="http://schemas.microsoft.com/office/drawing/2014/main" id="{1960F708-9B64-3F3F-51A1-065D8A61B8B3}"/>
              </a:ext>
            </a:extLst>
          </p:cNvPr>
          <p:cNvSpPr txBox="1"/>
          <p:nvPr/>
        </p:nvSpPr>
        <p:spPr>
          <a:xfrm flipH="1">
            <a:off x="5814992" y="6312560"/>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9036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764236" y="1127873"/>
            <a:ext cx="10039351" cy="1884917"/>
          </a:xfrm>
        </p:spPr>
        <p:txBody>
          <a:bodyPr anchor="t" anchorCtr="0">
            <a:normAutofit lnSpcReduction="10000"/>
          </a:bodyPr>
          <a:lstStyle/>
          <a:p>
            <a:pPr marL="0" indent="0" fontAlgn="base">
              <a:buNone/>
            </a:pPr>
            <a:r>
              <a:rPr lang="en-US" sz="2800">
                <a:latin typeface="Arial"/>
                <a:cs typeface="Arial"/>
              </a:rPr>
              <a:t>Blood bank/perfusionists/nurses</a:t>
            </a:r>
          </a:p>
          <a:p>
            <a:pPr marL="0" indent="0" fontAlgn="base">
              <a:buNone/>
            </a:pPr>
            <a:endParaRPr lang="en-US" sz="1100">
              <a:latin typeface="Arial"/>
              <a:cs typeface="Arial"/>
            </a:endParaRPr>
          </a:p>
          <a:p>
            <a:pPr lvl="1" fontAlgn="base">
              <a:lnSpc>
                <a:spcPct val="110000"/>
              </a:lnSpc>
            </a:pPr>
            <a:r>
              <a:rPr lang="en-US" sz="2400">
                <a:latin typeface="Arial"/>
                <a:cs typeface="Arial"/>
              </a:rPr>
              <a:t>The new bag is made of EVA plastic (</a:t>
            </a:r>
            <a:r>
              <a:rPr lang="en-US" sz="2400"/>
              <a:t>ethylene-vinyl acetate)</a:t>
            </a:r>
            <a:r>
              <a:rPr lang="en-US" sz="2400">
                <a:latin typeface="Arial"/>
                <a:cs typeface="Arial"/>
              </a:rPr>
              <a:t> which is more prone to show scratches and wrinkles. Strictly cosmetic, no impacts on platelet quality.</a:t>
            </a:r>
          </a:p>
          <a:p>
            <a:pPr lvl="1" fontAlgn="base">
              <a:lnSpc>
                <a:spcPct val="120000"/>
              </a:lnSpc>
            </a:pPr>
            <a:endParaRPr lang="en-US" sz="2400">
              <a:latin typeface="Arial"/>
              <a:cs typeface="Arial"/>
            </a:endParaRP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en-US"/>
              <a:t>Hospital implementation considerations</a:t>
            </a:r>
            <a:endParaRPr lang="en-CA"/>
          </a:p>
        </p:txBody>
      </p:sp>
      <p:pic>
        <p:nvPicPr>
          <p:cNvPr id="2050" name="Picture 2">
            <a:extLst>
              <a:ext uri="{FF2B5EF4-FFF2-40B4-BE49-F238E27FC236}">
                <a16:creationId xmlns:a16="http://schemas.microsoft.com/office/drawing/2014/main" id="{4AC0877A-846B-4EA9-8E41-98E622FC70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216"/>
          <a:stretch/>
        </p:blipFill>
        <p:spPr bwMode="auto">
          <a:xfrm>
            <a:off x="2910840" y="3224401"/>
            <a:ext cx="4781550" cy="2738854"/>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87EB4634-FCBC-4962-99EA-8672F485CCE4}"/>
              </a:ext>
            </a:extLst>
          </p:cNvPr>
          <p:cNvSpPr/>
          <p:nvPr/>
        </p:nvSpPr>
        <p:spPr>
          <a:xfrm>
            <a:off x="8616015" y="3178681"/>
            <a:ext cx="2298031" cy="1817370"/>
          </a:xfrm>
          <a:prstGeom prst="wedgeRoundRectCallout">
            <a:avLst>
              <a:gd name="adj1" fmla="val -91461"/>
              <a:gd name="adj2" fmla="val -18554"/>
              <a:gd name="adj3" fmla="val 16667"/>
            </a:avLst>
          </a:prstGeom>
          <a:solidFill>
            <a:srgbClr val="4D9E99"/>
          </a:solidFill>
          <a:ln w="28575">
            <a:solidFill>
              <a:srgbClr val="ED3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latin typeface="Arial"/>
                <a:cs typeface="Arial"/>
              </a:rPr>
              <a:t>As with any blood component, it is good practice to confirm acceptability by visual inspection</a:t>
            </a:r>
            <a:r>
              <a:rPr lang="en-US" sz="1600" b="1"/>
              <a:t>.</a:t>
            </a:r>
          </a:p>
        </p:txBody>
      </p:sp>
      <p:sp>
        <p:nvSpPr>
          <p:cNvPr id="2" name="TextBox 1">
            <a:extLst>
              <a:ext uri="{FF2B5EF4-FFF2-40B4-BE49-F238E27FC236}">
                <a16:creationId xmlns:a16="http://schemas.microsoft.com/office/drawing/2014/main" id="{5E5007FD-3141-4706-AC93-259A4268FF8C}"/>
              </a:ext>
            </a:extLst>
          </p:cNvPr>
          <p:cNvSpPr txBox="1"/>
          <p:nvPr/>
        </p:nvSpPr>
        <p:spPr>
          <a:xfrm>
            <a:off x="7834964" y="5082139"/>
            <a:ext cx="3960796" cy="923330"/>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New Visual Inspection Tool is being finalized and will be posted to our </a:t>
            </a:r>
            <a:r>
              <a:rPr lang="en-CA">
                <a:latin typeface="Arial" panose="020B0604020202020204" pitchFamily="34" charset="0"/>
                <a:cs typeface="Arial" panose="020B0604020202020204" pitchFamily="34" charset="0"/>
                <a:hlinkClick r:id="rId5"/>
              </a:rPr>
              <a:t>Professional education website</a:t>
            </a:r>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EF85E88-F583-4862-7C94-46A4F1F9640A}"/>
              </a:ext>
            </a:extLst>
          </p:cNvPr>
          <p:cNvSpPr txBox="1"/>
          <p:nvPr/>
        </p:nvSpPr>
        <p:spPr>
          <a:xfrm flipH="1">
            <a:off x="5622490" y="6312560"/>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68956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ext, letter&#10;&#10;Description automatically generated">
            <a:extLst>
              <a:ext uri="{FF2B5EF4-FFF2-40B4-BE49-F238E27FC236}">
                <a16:creationId xmlns:a16="http://schemas.microsoft.com/office/drawing/2014/main" id="{4542E930-9D7A-4B2F-BC7F-9A01087456D8}"/>
              </a:ext>
            </a:extLst>
          </p:cNvPr>
          <p:cNvPicPr>
            <a:picLocks noChangeAspect="1"/>
          </p:cNvPicPr>
          <p:nvPr/>
        </p:nvPicPr>
        <p:blipFill>
          <a:blip r:embed="rId4"/>
          <a:stretch>
            <a:fillRect/>
          </a:stretch>
        </p:blipFill>
        <p:spPr>
          <a:xfrm>
            <a:off x="6798040" y="1720123"/>
            <a:ext cx="4292183" cy="4279691"/>
          </a:xfrm>
          <a:prstGeom prst="rect">
            <a:avLst/>
          </a:prstGeom>
          <a:ln>
            <a:solidFill>
              <a:schemeClr val="accent1"/>
            </a:solidFill>
          </a:ln>
        </p:spPr>
      </p:pic>
      <p:sp>
        <p:nvSpPr>
          <p:cNvPr id="3" name="Content Placeholder 2">
            <a:extLst>
              <a:ext uri="{FF2B5EF4-FFF2-40B4-BE49-F238E27FC236}">
                <a16:creationId xmlns:a16="http://schemas.microsoft.com/office/drawing/2014/main" id="{7BFF1A7A-D5D7-406E-B934-65B3CFFAEA08}"/>
              </a:ext>
            </a:extLst>
          </p:cNvPr>
          <p:cNvSpPr>
            <a:spLocks noGrp="1"/>
          </p:cNvSpPr>
          <p:nvPr>
            <p:ph type="body" sz="quarter" idx="14"/>
          </p:nvPr>
        </p:nvSpPr>
        <p:spPr>
          <a:xfrm>
            <a:off x="6467375" y="1159208"/>
            <a:ext cx="5553640" cy="4703619"/>
          </a:xfrm>
        </p:spPr>
        <p:txBody>
          <a:bodyPr>
            <a:normAutofit/>
          </a:bodyPr>
          <a:lstStyle/>
          <a:p>
            <a:r>
              <a:rPr lang="en-US" sz="2800"/>
              <a:t>ISBT label, final component</a:t>
            </a:r>
            <a:endParaRPr lang="en-CA" sz="2800"/>
          </a:p>
        </p:txBody>
      </p:sp>
      <p:sp>
        <p:nvSpPr>
          <p:cNvPr id="13" name="Title 5">
            <a:extLst>
              <a:ext uri="{FF2B5EF4-FFF2-40B4-BE49-F238E27FC236}">
                <a16:creationId xmlns:a16="http://schemas.microsoft.com/office/drawing/2014/main" id="{E49A2D4B-09F9-4C07-B1FA-916214FA0FED}"/>
              </a:ext>
            </a:extLst>
          </p:cNvPr>
          <p:cNvSpPr>
            <a:spLocks noGrp="1"/>
          </p:cNvSpPr>
          <p:nvPr>
            <p:ph type="title"/>
          </p:nvPr>
        </p:nvSpPr>
        <p:spPr>
          <a:xfrm>
            <a:off x="764236" y="0"/>
            <a:ext cx="10589564" cy="943442"/>
          </a:xfrm>
        </p:spPr>
        <p:txBody>
          <a:bodyPr>
            <a:normAutofit/>
          </a:bodyPr>
          <a:lstStyle/>
          <a:p>
            <a:r>
              <a:rPr lang="en-US" dirty="0">
                <a:latin typeface="Arial"/>
                <a:cs typeface="Arial"/>
              </a:rPr>
              <a:t>New label </a:t>
            </a:r>
            <a:r>
              <a:rPr lang="en-US" sz="3100" dirty="0">
                <a:latin typeface="Arial"/>
                <a:cs typeface="Arial"/>
              </a:rPr>
              <a:t>(new code, new name, 7-day shelf life*)</a:t>
            </a:r>
            <a:endParaRPr lang="en-CA" sz="3100" dirty="0">
              <a:latin typeface="Arial"/>
              <a:cs typeface="Arial"/>
            </a:endParaRPr>
          </a:p>
        </p:txBody>
      </p:sp>
      <p:sp>
        <p:nvSpPr>
          <p:cNvPr id="15" name="Rectangle: Rounded Corners 14">
            <a:extLst>
              <a:ext uri="{FF2B5EF4-FFF2-40B4-BE49-F238E27FC236}">
                <a16:creationId xmlns:a16="http://schemas.microsoft.com/office/drawing/2014/main" id="{6BF5BEC4-8A88-429D-894B-6185D7722D33}"/>
              </a:ext>
            </a:extLst>
          </p:cNvPr>
          <p:cNvSpPr/>
          <p:nvPr/>
        </p:nvSpPr>
        <p:spPr>
          <a:xfrm>
            <a:off x="6923314" y="3949700"/>
            <a:ext cx="2093685" cy="621387"/>
          </a:xfrm>
          <a:prstGeom prst="round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8365C50-A128-425C-8535-4B29FACC4D94}"/>
              </a:ext>
            </a:extLst>
          </p:cNvPr>
          <p:cNvSpPr>
            <a:spLocks noGrp="1"/>
          </p:cNvSpPr>
          <p:nvPr>
            <p:ph type="body" sz="quarter" idx="15"/>
          </p:nvPr>
        </p:nvSpPr>
        <p:spPr>
          <a:xfrm>
            <a:off x="764236" y="1391570"/>
            <a:ext cx="5181600" cy="4815257"/>
          </a:xfrm>
        </p:spPr>
        <p:txBody>
          <a:bodyPr>
            <a:normAutofit/>
          </a:bodyPr>
          <a:lstStyle/>
          <a:p>
            <a:pPr marL="0" indent="0">
              <a:buNone/>
            </a:pPr>
            <a:r>
              <a:rPr lang="en-US"/>
              <a:t>New component codes:</a:t>
            </a:r>
          </a:p>
          <a:p>
            <a:r>
              <a:rPr lang="en-US" sz="2800" b="1"/>
              <a:t>EA439VA0</a:t>
            </a:r>
            <a:r>
              <a:rPr lang="en-US" sz="2800"/>
              <a:t>: part 1 of 2 of the divided double dose platelet after treatment has been completed</a:t>
            </a:r>
          </a:p>
          <a:p>
            <a:r>
              <a:rPr lang="en-US" sz="2800" b="1"/>
              <a:t>EA439VB0</a:t>
            </a:r>
            <a:r>
              <a:rPr lang="en-US" sz="2800"/>
              <a:t>: part 2 of 2 of the divided double dose platelet after treatment has been completed</a:t>
            </a:r>
            <a:endParaRPr lang="en-US"/>
          </a:p>
          <a:p>
            <a:pPr marL="0" indent="0">
              <a:buNone/>
            </a:pPr>
            <a:r>
              <a:rPr lang="en-US" sz="2400" i="1"/>
              <a:t>Refer to CL 2022-18 Attachment 2</a:t>
            </a:r>
          </a:p>
        </p:txBody>
      </p:sp>
      <p:sp>
        <p:nvSpPr>
          <p:cNvPr id="9" name="Right Brace 8">
            <a:extLst>
              <a:ext uri="{FF2B5EF4-FFF2-40B4-BE49-F238E27FC236}">
                <a16:creationId xmlns:a16="http://schemas.microsoft.com/office/drawing/2014/main" id="{307588DC-532C-426F-92AE-DB02D85CD0DB}"/>
              </a:ext>
            </a:extLst>
          </p:cNvPr>
          <p:cNvSpPr/>
          <p:nvPr/>
        </p:nvSpPr>
        <p:spPr>
          <a:xfrm>
            <a:off x="5480201" y="1747684"/>
            <a:ext cx="484806" cy="3190076"/>
          </a:xfrm>
          <a:prstGeom prst="rightBrace">
            <a:avLst>
              <a:gd name="adj1" fmla="val 60725"/>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Connector: Curved 5">
            <a:extLst>
              <a:ext uri="{FF2B5EF4-FFF2-40B4-BE49-F238E27FC236}">
                <a16:creationId xmlns:a16="http://schemas.microsoft.com/office/drawing/2014/main" id="{E8EB0DED-E182-4E68-8B45-F20B421CA5D5}"/>
              </a:ext>
            </a:extLst>
          </p:cNvPr>
          <p:cNvCxnSpPr>
            <a:cxnSpLocks/>
            <a:stCxn id="9" idx="1"/>
          </p:cNvCxnSpPr>
          <p:nvPr/>
        </p:nvCxnSpPr>
        <p:spPr>
          <a:xfrm rot="10800000" flipH="1" flipV="1">
            <a:off x="5965006" y="3342722"/>
            <a:ext cx="1042185" cy="606978"/>
          </a:xfrm>
          <a:prstGeom prst="curvedConnector5">
            <a:avLst>
              <a:gd name="adj1" fmla="val 35568"/>
              <a:gd name="adj2" fmla="val 1757"/>
              <a:gd name="adj3" fmla="val 96518"/>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2408358-FCFC-4803-9E61-572652AF71C5}"/>
              </a:ext>
            </a:extLst>
          </p:cNvPr>
          <p:cNvSpPr txBox="1"/>
          <p:nvPr/>
        </p:nvSpPr>
        <p:spPr>
          <a:xfrm>
            <a:off x="3099335" y="6146639"/>
            <a:ext cx="7683410" cy="369332"/>
          </a:xfrm>
          <a:prstGeom prst="rect">
            <a:avLst/>
          </a:prstGeom>
          <a:noFill/>
        </p:spPr>
        <p:txBody>
          <a:bodyPr wrap="square" lIns="91440" tIns="45720" rIns="91440" bIns="45720" rtlCol="0" anchor="t">
            <a:spAutoFit/>
          </a:bodyPr>
          <a:lstStyle/>
          <a:p>
            <a:r>
              <a:rPr lang="en-CA" dirty="0">
                <a:latin typeface="Arial"/>
                <a:cs typeface="Arial"/>
              </a:rPr>
              <a:t>*7-day shelf-life </a:t>
            </a:r>
            <a:r>
              <a:rPr lang="en-US" dirty="0">
                <a:latin typeface="Arial"/>
                <a:cs typeface="Arial"/>
              </a:rPr>
              <a:t>was approved by Health Canada effective April 24, 2023.</a:t>
            </a:r>
          </a:p>
        </p:txBody>
      </p:sp>
    </p:spTree>
    <p:custDataLst>
      <p:tags r:id="rId1"/>
    </p:custDataLst>
    <p:extLst>
      <p:ext uri="{BB962C8B-B14F-4D97-AF65-F5344CB8AC3E}">
        <p14:creationId xmlns:p14="http://schemas.microsoft.com/office/powerpoint/2010/main" val="3290483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FF1A7A-D5D7-406E-B934-65B3CFFAEA08}"/>
              </a:ext>
            </a:extLst>
          </p:cNvPr>
          <p:cNvSpPr>
            <a:spLocks noGrp="1"/>
          </p:cNvSpPr>
          <p:nvPr>
            <p:ph type="body" sz="quarter" idx="14"/>
          </p:nvPr>
        </p:nvSpPr>
        <p:spPr>
          <a:xfrm>
            <a:off x="6467375" y="1159208"/>
            <a:ext cx="5553640" cy="4703619"/>
          </a:xfrm>
        </p:spPr>
        <p:txBody>
          <a:bodyPr>
            <a:normAutofit/>
          </a:bodyPr>
          <a:lstStyle/>
          <a:p>
            <a:r>
              <a:rPr lang="en-US" sz="2800"/>
              <a:t>ISBT Label, final component</a:t>
            </a:r>
            <a:endParaRPr lang="en-CA" sz="2800"/>
          </a:p>
        </p:txBody>
      </p:sp>
      <p:sp>
        <p:nvSpPr>
          <p:cNvPr id="7" name="Text Placeholder 6">
            <a:extLst>
              <a:ext uri="{FF2B5EF4-FFF2-40B4-BE49-F238E27FC236}">
                <a16:creationId xmlns:a16="http://schemas.microsoft.com/office/drawing/2014/main" id="{23528E34-74A9-4916-B2BB-8249F6CDFE09}"/>
              </a:ext>
            </a:extLst>
          </p:cNvPr>
          <p:cNvSpPr>
            <a:spLocks noGrp="1"/>
          </p:cNvSpPr>
          <p:nvPr>
            <p:ph type="body" sz="quarter" idx="15"/>
          </p:nvPr>
        </p:nvSpPr>
        <p:spPr>
          <a:xfrm>
            <a:off x="843713" y="3620275"/>
            <a:ext cx="4931198" cy="2486455"/>
          </a:xfrm>
        </p:spPr>
        <p:txBody>
          <a:bodyPr>
            <a:normAutofit fontScale="85000" lnSpcReduction="10000"/>
          </a:bodyPr>
          <a:lstStyle/>
          <a:p>
            <a:pPr marL="0" indent="0">
              <a:lnSpc>
                <a:spcPct val="120000"/>
              </a:lnSpc>
              <a:buNone/>
            </a:pPr>
            <a:r>
              <a:rPr lang="en-US" sz="2400"/>
              <a:t>Name: </a:t>
            </a:r>
            <a:r>
              <a:rPr lang="en-US" sz="2400" b="1" cap="small"/>
              <a:t>Pooled Platelets</a:t>
            </a:r>
            <a:r>
              <a:rPr lang="en-US" sz="2400"/>
              <a:t>, </a:t>
            </a:r>
            <a:r>
              <a:rPr lang="en-US" sz="2400" cap="small"/>
              <a:t>Leukocytes reduced</a:t>
            </a:r>
            <a:r>
              <a:rPr lang="en-US" sz="2400"/>
              <a:t>, </a:t>
            </a:r>
            <a:r>
              <a:rPr lang="en-US" sz="2400" cap="small"/>
              <a:t>Psoralen-Treated</a:t>
            </a:r>
            <a:r>
              <a:rPr lang="en-US" sz="2400"/>
              <a:t>, </a:t>
            </a:r>
            <a:r>
              <a:rPr lang="en-US" sz="2400" cap="small"/>
              <a:t>Divided</a:t>
            </a:r>
          </a:p>
          <a:p>
            <a:pPr marL="0" indent="0">
              <a:buNone/>
            </a:pPr>
            <a:r>
              <a:rPr lang="en-US" sz="2400"/>
              <a:t>Volume:  XX mL</a:t>
            </a:r>
          </a:p>
          <a:p>
            <a:pPr marL="0" indent="0">
              <a:buNone/>
            </a:pPr>
            <a:r>
              <a:rPr lang="en-US" sz="2400"/>
              <a:t>From 7 units 480mL CPD WB</a:t>
            </a:r>
          </a:p>
          <a:p>
            <a:pPr marL="0" indent="0">
              <a:buNone/>
            </a:pPr>
            <a:r>
              <a:rPr lang="en-US" sz="2400"/>
              <a:t>PAS-E added</a:t>
            </a:r>
          </a:p>
          <a:p>
            <a:pPr marL="0" indent="0">
              <a:buNone/>
            </a:pPr>
            <a:r>
              <a:rPr lang="en-US" sz="2400"/>
              <a:t>Store at 20-24°C</a:t>
            </a:r>
          </a:p>
        </p:txBody>
      </p:sp>
      <p:sp>
        <p:nvSpPr>
          <p:cNvPr id="11" name="Text Placeholder 6">
            <a:extLst>
              <a:ext uri="{FF2B5EF4-FFF2-40B4-BE49-F238E27FC236}">
                <a16:creationId xmlns:a16="http://schemas.microsoft.com/office/drawing/2014/main" id="{94870B80-0B2E-48DE-9777-3220FF054059}"/>
              </a:ext>
            </a:extLst>
          </p:cNvPr>
          <p:cNvSpPr txBox="1">
            <a:spLocks/>
          </p:cNvSpPr>
          <p:nvPr/>
        </p:nvSpPr>
        <p:spPr>
          <a:xfrm>
            <a:off x="2230348" y="1765509"/>
            <a:ext cx="4034883" cy="12838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Arial"/>
                <a:cs typeface="Arial"/>
              </a:rPr>
              <a:t>Produced on: Date X</a:t>
            </a:r>
          </a:p>
          <a:p>
            <a:pPr marL="0" indent="0">
              <a:buFont typeface="Arial" panose="020B0604020202020204" pitchFamily="34" charset="0"/>
              <a:buNone/>
            </a:pPr>
            <a:r>
              <a:rPr lang="en-US" sz="2400" dirty="0">
                <a:latin typeface="Arial"/>
                <a:cs typeface="Arial"/>
              </a:rPr>
              <a:t>Expires on: Date Y (7 days from collection Date)</a:t>
            </a:r>
          </a:p>
        </p:txBody>
      </p:sp>
      <p:sp>
        <p:nvSpPr>
          <p:cNvPr id="12" name="Right Brace 11">
            <a:extLst>
              <a:ext uri="{FF2B5EF4-FFF2-40B4-BE49-F238E27FC236}">
                <a16:creationId xmlns:a16="http://schemas.microsoft.com/office/drawing/2014/main" id="{B5EBDCAD-ED77-4954-AF28-B35E8A8E071C}"/>
              </a:ext>
            </a:extLst>
          </p:cNvPr>
          <p:cNvSpPr/>
          <p:nvPr/>
        </p:nvSpPr>
        <p:spPr>
          <a:xfrm>
            <a:off x="5977054" y="3729887"/>
            <a:ext cx="334536" cy="2244578"/>
          </a:xfrm>
          <a:prstGeom prst="rightBrace">
            <a:avLst>
              <a:gd name="adj1" fmla="val 65000"/>
              <a:gd name="adj2" fmla="val 50000"/>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 name="Picture 4" descr="Text, letter&#10;&#10;Description automatically generated">
            <a:extLst>
              <a:ext uri="{FF2B5EF4-FFF2-40B4-BE49-F238E27FC236}">
                <a16:creationId xmlns:a16="http://schemas.microsoft.com/office/drawing/2014/main" id="{A3F01064-4E76-4F9A-853F-E29C0FD64BD6}"/>
              </a:ext>
            </a:extLst>
          </p:cNvPr>
          <p:cNvPicPr>
            <a:picLocks noChangeAspect="1"/>
          </p:cNvPicPr>
          <p:nvPr/>
        </p:nvPicPr>
        <p:blipFill>
          <a:blip r:embed="rId4"/>
          <a:stretch>
            <a:fillRect/>
          </a:stretch>
        </p:blipFill>
        <p:spPr>
          <a:xfrm>
            <a:off x="6838145" y="1580859"/>
            <a:ext cx="4412499" cy="4410033"/>
          </a:xfrm>
          <a:prstGeom prst="rect">
            <a:avLst/>
          </a:prstGeom>
          <a:ln>
            <a:solidFill>
              <a:schemeClr val="accent1"/>
            </a:solidFill>
          </a:ln>
        </p:spPr>
      </p:pic>
      <p:sp>
        <p:nvSpPr>
          <p:cNvPr id="10" name="Rectangle: Rounded Corners 9">
            <a:extLst>
              <a:ext uri="{FF2B5EF4-FFF2-40B4-BE49-F238E27FC236}">
                <a16:creationId xmlns:a16="http://schemas.microsoft.com/office/drawing/2014/main" id="{06F8B11C-B85D-4DB4-B897-975E93E1AAE4}"/>
              </a:ext>
            </a:extLst>
          </p:cNvPr>
          <p:cNvSpPr/>
          <p:nvPr/>
        </p:nvSpPr>
        <p:spPr>
          <a:xfrm>
            <a:off x="6836689" y="4444258"/>
            <a:ext cx="2429973" cy="1400969"/>
          </a:xfrm>
          <a:prstGeom prst="round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BF5BEC4-8A88-429D-894B-6185D7722D33}"/>
              </a:ext>
            </a:extLst>
          </p:cNvPr>
          <p:cNvSpPr/>
          <p:nvPr/>
        </p:nvSpPr>
        <p:spPr>
          <a:xfrm>
            <a:off x="7398417" y="3480304"/>
            <a:ext cx="1477954" cy="435862"/>
          </a:xfrm>
          <a:prstGeom prst="round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A3E287A-4A5D-4185-B401-20E78B683292}"/>
              </a:ext>
            </a:extLst>
          </p:cNvPr>
          <p:cNvSpPr/>
          <p:nvPr/>
        </p:nvSpPr>
        <p:spPr>
          <a:xfrm>
            <a:off x="9210741" y="4223918"/>
            <a:ext cx="1477954" cy="435862"/>
          </a:xfrm>
          <a:prstGeom prst="round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Connector: Curved 17">
            <a:extLst>
              <a:ext uri="{FF2B5EF4-FFF2-40B4-BE49-F238E27FC236}">
                <a16:creationId xmlns:a16="http://schemas.microsoft.com/office/drawing/2014/main" id="{E696EF0A-496B-4718-BC5F-EAF2BA230851}"/>
              </a:ext>
            </a:extLst>
          </p:cNvPr>
          <p:cNvCxnSpPr>
            <a:cxnSpLocks/>
            <a:endCxn id="15" idx="1"/>
          </p:cNvCxnSpPr>
          <p:nvPr/>
        </p:nvCxnSpPr>
        <p:spPr>
          <a:xfrm>
            <a:off x="5284975" y="1946440"/>
            <a:ext cx="2113442" cy="1751795"/>
          </a:xfrm>
          <a:prstGeom prst="curvedConnector3">
            <a:avLst>
              <a:gd name="adj1" fmla="val 50000"/>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6842ACD1-3E4B-4504-B8AC-EE21E676C5D5}"/>
              </a:ext>
            </a:extLst>
          </p:cNvPr>
          <p:cNvCxnSpPr>
            <a:cxnSpLocks/>
          </p:cNvCxnSpPr>
          <p:nvPr/>
        </p:nvCxnSpPr>
        <p:spPr>
          <a:xfrm>
            <a:off x="5353856" y="2726889"/>
            <a:ext cx="3890339" cy="1589304"/>
          </a:xfrm>
          <a:prstGeom prst="curvedConnector3">
            <a:avLst>
              <a:gd name="adj1" fmla="val 25753"/>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19" name="Title 5">
            <a:extLst>
              <a:ext uri="{FF2B5EF4-FFF2-40B4-BE49-F238E27FC236}">
                <a16:creationId xmlns:a16="http://schemas.microsoft.com/office/drawing/2014/main" id="{512A6FB4-CDC7-49DA-834F-51014A816E06}"/>
              </a:ext>
            </a:extLst>
          </p:cNvPr>
          <p:cNvSpPr>
            <a:spLocks noGrp="1"/>
          </p:cNvSpPr>
          <p:nvPr>
            <p:ph type="title"/>
          </p:nvPr>
        </p:nvSpPr>
        <p:spPr>
          <a:xfrm>
            <a:off x="764236" y="0"/>
            <a:ext cx="10589564" cy="943442"/>
          </a:xfrm>
        </p:spPr>
        <p:txBody>
          <a:bodyPr>
            <a:normAutofit/>
          </a:bodyPr>
          <a:lstStyle/>
          <a:p>
            <a:r>
              <a:rPr lang="en-US" dirty="0">
                <a:latin typeface="Arial"/>
                <a:cs typeface="Arial"/>
              </a:rPr>
              <a:t>New label </a:t>
            </a:r>
            <a:r>
              <a:rPr lang="en-US" sz="3100" dirty="0">
                <a:latin typeface="Arial"/>
                <a:cs typeface="Arial"/>
              </a:rPr>
              <a:t>(new code, new name, 7-day shelf life*)</a:t>
            </a:r>
            <a:endParaRPr lang="en-CA" sz="3100" dirty="0">
              <a:latin typeface="Arial"/>
              <a:cs typeface="Arial"/>
            </a:endParaRPr>
          </a:p>
        </p:txBody>
      </p:sp>
      <p:sp>
        <p:nvSpPr>
          <p:cNvPr id="20" name="TextBox 19">
            <a:extLst>
              <a:ext uri="{FF2B5EF4-FFF2-40B4-BE49-F238E27FC236}">
                <a16:creationId xmlns:a16="http://schemas.microsoft.com/office/drawing/2014/main" id="{AC64D545-4BB3-4B2C-91B7-C7CBCFE5C3C7}"/>
              </a:ext>
            </a:extLst>
          </p:cNvPr>
          <p:cNvSpPr txBox="1"/>
          <p:nvPr/>
        </p:nvSpPr>
        <p:spPr>
          <a:xfrm>
            <a:off x="3046858" y="6104580"/>
            <a:ext cx="7927825" cy="369332"/>
          </a:xfrm>
          <a:prstGeom prst="rect">
            <a:avLst/>
          </a:prstGeom>
          <a:noFill/>
        </p:spPr>
        <p:txBody>
          <a:bodyPr wrap="square" lIns="91440" tIns="45720" rIns="91440" bIns="45720" rtlCol="0" anchor="t">
            <a:spAutoFit/>
          </a:bodyPr>
          <a:lstStyle/>
          <a:p>
            <a:r>
              <a:rPr lang="en-CA" dirty="0">
                <a:latin typeface="Arial"/>
                <a:cs typeface="Arial"/>
              </a:rPr>
              <a:t>*7-day shelf-life </a:t>
            </a:r>
            <a:r>
              <a:rPr lang="en-US" dirty="0">
                <a:latin typeface="Arial"/>
                <a:cs typeface="Arial"/>
              </a:rPr>
              <a:t>was approved by </a:t>
            </a:r>
            <a:r>
              <a:rPr lang="en-US" sz="1800" dirty="0">
                <a:effectLst/>
                <a:latin typeface="Arial"/>
                <a:cs typeface="Arial"/>
              </a:rPr>
              <a:t>Health</a:t>
            </a:r>
            <a:r>
              <a:rPr lang="en-US" dirty="0">
                <a:latin typeface="Arial"/>
                <a:cs typeface="Arial"/>
              </a:rPr>
              <a:t> </a:t>
            </a:r>
            <a:r>
              <a:rPr lang="en-US" sz="1800" dirty="0">
                <a:effectLst/>
                <a:latin typeface="Arial"/>
                <a:cs typeface="Arial"/>
              </a:rPr>
              <a:t>Canada </a:t>
            </a:r>
            <a:r>
              <a:rPr lang="en-US" dirty="0">
                <a:latin typeface="Arial"/>
                <a:cs typeface="Arial"/>
              </a:rPr>
              <a:t>effective April 24, 2023.</a:t>
            </a:r>
            <a:endParaRPr lang="en-US" dirty="0"/>
          </a:p>
        </p:txBody>
      </p:sp>
    </p:spTree>
    <p:custDataLst>
      <p:tags r:id="rId1"/>
    </p:custDataLst>
    <p:extLst>
      <p:ext uri="{BB962C8B-B14F-4D97-AF65-F5344CB8AC3E}">
        <p14:creationId xmlns:p14="http://schemas.microsoft.com/office/powerpoint/2010/main" val="199744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1" grpId="0"/>
      <p:bldP spid="12" grpId="0" animBg="1"/>
      <p:bldP spid="10"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2DE6AE-DF9D-45B6-811D-6B45906F15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9132" y="0"/>
            <a:ext cx="1872867" cy="1872867"/>
          </a:xfrm>
          <a:prstGeom prst="rect">
            <a:avLst/>
          </a:prstGeom>
        </p:spPr>
      </p:pic>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199" y="1143000"/>
            <a:ext cx="9870195" cy="4724400"/>
          </a:xfrm>
        </p:spPr>
        <p:txBody>
          <a:bodyPr anchor="t" anchorCtr="0">
            <a:normAutofit/>
          </a:bodyPr>
          <a:lstStyle/>
          <a:p>
            <a:pPr fontAlgn="base">
              <a:lnSpc>
                <a:spcPct val="125000"/>
              </a:lnSpc>
              <a:spcBef>
                <a:spcPts val="600"/>
              </a:spcBef>
            </a:pPr>
            <a:r>
              <a:rPr lang="en-CA" sz="2200">
                <a:latin typeface="Arial"/>
                <a:cs typeface="Arial"/>
              </a:rPr>
              <a:t>To be routinely distributed upon implementation at most sites: </a:t>
            </a:r>
          </a:p>
          <a:p>
            <a:pPr lvl="1" fontAlgn="base">
              <a:lnSpc>
                <a:spcPct val="125000"/>
              </a:lnSpc>
              <a:spcBef>
                <a:spcPts val="600"/>
              </a:spcBef>
            </a:pPr>
            <a:r>
              <a:rPr lang="en-CA" sz="2200">
                <a:latin typeface="Arial"/>
                <a:cs typeface="Arial"/>
              </a:rPr>
              <a:t>Pooled platelet psoralen-treated (7-day shelf life*) </a:t>
            </a:r>
          </a:p>
          <a:p>
            <a:pPr lvl="1" fontAlgn="base">
              <a:lnSpc>
                <a:spcPct val="125000"/>
              </a:lnSpc>
              <a:spcBef>
                <a:spcPts val="600"/>
              </a:spcBef>
            </a:pPr>
            <a:r>
              <a:rPr lang="en-CA" sz="2200">
                <a:latin typeface="Arial"/>
                <a:cs typeface="Arial"/>
              </a:rPr>
              <a:t>Apheresis platelet in plasma (7-day shelf life) until apheresis platelet psoralen-treated components become available </a:t>
            </a:r>
          </a:p>
          <a:p>
            <a:pPr fontAlgn="base">
              <a:lnSpc>
                <a:spcPct val="125000"/>
              </a:lnSpc>
              <a:spcBef>
                <a:spcPts val="600"/>
              </a:spcBef>
            </a:pPr>
            <a:r>
              <a:rPr lang="en-CA" sz="2200">
                <a:latin typeface="Arial"/>
                <a:cs typeface="Arial"/>
              </a:rPr>
              <a:t>Canadian Blood Services may need to import and distribute:</a:t>
            </a:r>
          </a:p>
          <a:p>
            <a:pPr lvl="1" fontAlgn="base">
              <a:lnSpc>
                <a:spcPct val="125000"/>
              </a:lnSpc>
              <a:spcBef>
                <a:spcPts val="600"/>
              </a:spcBef>
            </a:pPr>
            <a:r>
              <a:rPr lang="en-CA" sz="2200">
                <a:latin typeface="Arial"/>
                <a:cs typeface="Arial"/>
              </a:rPr>
              <a:t>Untreated pooled platelets in plasma (7-day shelf life) to support local hospital demand.  </a:t>
            </a:r>
          </a:p>
          <a:p>
            <a:pPr fontAlgn="base">
              <a:lnSpc>
                <a:spcPct val="125000"/>
              </a:lnSpc>
              <a:spcBef>
                <a:spcPts val="600"/>
              </a:spcBef>
            </a:pPr>
            <a:r>
              <a:rPr lang="en-CA" sz="2200">
                <a:latin typeface="Arial"/>
                <a:cs typeface="Arial"/>
              </a:rPr>
              <a:t>Untreated components may be offered only as irradiated to avoid any confusion and decrease risk of errors at bed side (TBD by each region based on hospital need). </a:t>
            </a:r>
            <a:r>
              <a:rPr lang="en-CA" sz="2400">
                <a:latin typeface="Arial"/>
                <a:cs typeface="Arial"/>
              </a:rPr>
              <a:t> </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en-US"/>
              <a:t>Hospital implementation considerations</a:t>
            </a:r>
            <a:endParaRPr lang="en-CA"/>
          </a:p>
        </p:txBody>
      </p:sp>
      <p:sp>
        <p:nvSpPr>
          <p:cNvPr id="8" name="TextBox 7">
            <a:extLst>
              <a:ext uri="{FF2B5EF4-FFF2-40B4-BE49-F238E27FC236}">
                <a16:creationId xmlns:a16="http://schemas.microsoft.com/office/drawing/2014/main" id="{81ADAC49-D651-49ED-AC4C-CED2D96C622B}"/>
              </a:ext>
            </a:extLst>
          </p:cNvPr>
          <p:cNvSpPr txBox="1"/>
          <p:nvPr/>
        </p:nvSpPr>
        <p:spPr>
          <a:xfrm>
            <a:off x="3099335" y="6066958"/>
            <a:ext cx="7784052" cy="369332"/>
          </a:xfrm>
          <a:prstGeom prst="rect">
            <a:avLst/>
          </a:prstGeom>
          <a:noFill/>
        </p:spPr>
        <p:txBody>
          <a:bodyPr wrap="square" lIns="91440" tIns="45720" rIns="91440" bIns="45720" rtlCol="0" anchor="t">
            <a:spAutoFit/>
          </a:bodyPr>
          <a:lstStyle/>
          <a:p>
            <a:r>
              <a:rPr lang="en-CA" dirty="0">
                <a:latin typeface="Arial"/>
                <a:cs typeface="Arial"/>
              </a:rPr>
              <a:t>*7-day shelf-life </a:t>
            </a:r>
            <a:r>
              <a:rPr lang="en-US" dirty="0">
                <a:latin typeface="Arial"/>
                <a:cs typeface="Arial"/>
              </a:rPr>
              <a:t>was approved by </a:t>
            </a:r>
            <a:r>
              <a:rPr lang="en-US" sz="1800" dirty="0">
                <a:effectLst/>
                <a:latin typeface="Arial"/>
                <a:cs typeface="Arial"/>
              </a:rPr>
              <a:t>Health</a:t>
            </a:r>
            <a:r>
              <a:rPr lang="en-US" dirty="0">
                <a:latin typeface="Arial"/>
                <a:cs typeface="Arial"/>
              </a:rPr>
              <a:t> </a:t>
            </a:r>
            <a:r>
              <a:rPr lang="en-US" sz="1800" dirty="0">
                <a:effectLst/>
                <a:latin typeface="Arial"/>
                <a:cs typeface="Arial"/>
              </a:rPr>
              <a:t>Canada </a:t>
            </a:r>
            <a:r>
              <a:rPr lang="en-US" dirty="0">
                <a:latin typeface="Arial"/>
                <a:cs typeface="Arial"/>
              </a:rPr>
              <a:t>effective April 24, 2023.</a:t>
            </a:r>
            <a:endParaRPr lang="en-US" dirty="0"/>
          </a:p>
        </p:txBody>
      </p:sp>
    </p:spTree>
    <p:custDataLst>
      <p:tags r:id="rId1"/>
    </p:custDataLst>
    <p:extLst>
      <p:ext uri="{BB962C8B-B14F-4D97-AF65-F5344CB8AC3E}">
        <p14:creationId xmlns:p14="http://schemas.microsoft.com/office/powerpoint/2010/main" val="90189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nvPr>
        </p:nvSpPr>
        <p:spPr/>
        <p:txBody>
          <a:bodyPr/>
          <a:lstStyle/>
          <a:p>
            <a:r>
              <a:rPr lang="en-US"/>
              <a:t>Additional resources</a:t>
            </a:r>
            <a:br>
              <a:rPr lang="en-US"/>
            </a:br>
            <a:endParaRPr lang="en-US"/>
          </a:p>
        </p:txBody>
      </p:sp>
      <p:pic>
        <p:nvPicPr>
          <p:cNvPr id="9" name="Picture 2" descr="Icon&#10;&#10;Description automatically generated">
            <a:extLst>
              <a:ext uri="{FF2B5EF4-FFF2-40B4-BE49-F238E27FC236}">
                <a16:creationId xmlns:a16="http://schemas.microsoft.com/office/drawing/2014/main" id="{6AA4C750-08DA-2D49-5A10-92C179D2B2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604" y="1017233"/>
            <a:ext cx="5308147" cy="50314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Graphical user interface, website&#10;&#10;Description automatically generated">
            <a:extLst>
              <a:ext uri="{FF2B5EF4-FFF2-40B4-BE49-F238E27FC236}">
                <a16:creationId xmlns:a16="http://schemas.microsoft.com/office/drawing/2014/main" id="{B28D3166-699C-81F7-A6CD-FE690233AC73}"/>
              </a:ext>
            </a:extLst>
          </p:cNvPr>
          <p:cNvPicPr>
            <a:picLocks noChangeAspect="1"/>
          </p:cNvPicPr>
          <p:nvPr/>
        </p:nvPicPr>
        <p:blipFill rotWithShape="1">
          <a:blip r:embed="rId5"/>
          <a:srcRect l="4040" r="2424" b="2076"/>
          <a:stretch/>
        </p:blipFill>
        <p:spPr>
          <a:xfrm>
            <a:off x="974889" y="1544375"/>
            <a:ext cx="4303091" cy="2629559"/>
          </a:xfrm>
          <a:prstGeom prst="rect">
            <a:avLst/>
          </a:prstGeom>
        </p:spPr>
      </p:pic>
    </p:spTree>
    <p:custDataLst>
      <p:tags r:id="rId1"/>
    </p:custDataLst>
    <p:extLst>
      <p:ext uri="{BB962C8B-B14F-4D97-AF65-F5344CB8AC3E}">
        <p14:creationId xmlns:p14="http://schemas.microsoft.com/office/powerpoint/2010/main" val="783352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25792" y="1221737"/>
            <a:ext cx="10806629" cy="4724400"/>
          </a:xfrm>
        </p:spPr>
        <p:txBody>
          <a:bodyPr>
            <a:normAutofit lnSpcReduction="10000"/>
          </a:bodyPr>
          <a:lstStyle/>
          <a:p>
            <a:pPr fontAlgn="base"/>
            <a:r>
              <a:rPr lang="en-US" sz="2200"/>
              <a:t>Canadian Blood Services professional education website (</a:t>
            </a:r>
            <a:r>
              <a:rPr lang="en-US" sz="2200">
                <a:hlinkClick r:id="rId4"/>
              </a:rPr>
              <a:t>profedu.ca</a:t>
            </a:r>
            <a:r>
              <a:rPr lang="en-US" sz="2200"/>
              <a:t>)</a:t>
            </a:r>
          </a:p>
          <a:p>
            <a:pPr lvl="1" fontAlgn="base"/>
            <a:r>
              <a:rPr lang="en-US" sz="2200" i="1"/>
              <a:t>Clinical Guide to Transfusion</a:t>
            </a:r>
            <a:r>
              <a:rPr lang="en-US" sz="2200"/>
              <a:t>, Chapter 19, Pathogen-reduced platelets</a:t>
            </a:r>
          </a:p>
          <a:p>
            <a:pPr lvl="1" fontAlgn="base"/>
            <a:r>
              <a:rPr lang="en-US" sz="2200"/>
              <a:t>Clinical slide deck (also available as narrated video)</a:t>
            </a:r>
          </a:p>
          <a:p>
            <a:pPr lvl="1" fontAlgn="base"/>
            <a:r>
              <a:rPr lang="en-US" sz="2200"/>
              <a:t>Component slide deck (also available as narrated video)</a:t>
            </a:r>
          </a:p>
          <a:p>
            <a:pPr lvl="1" fontAlgn="base"/>
            <a:r>
              <a:rPr lang="en-US" sz="2200"/>
              <a:t>Clinical highlights slide deck (also available as narrated video)</a:t>
            </a:r>
          </a:p>
          <a:p>
            <a:pPr lvl="1" fontAlgn="base"/>
            <a:r>
              <a:rPr lang="en-US" sz="2200"/>
              <a:t>FAQ: Information for health professionals on pathogen-reduced platelets</a:t>
            </a:r>
          </a:p>
          <a:p>
            <a:pPr fontAlgn="base"/>
            <a:r>
              <a:rPr lang="en-US" sz="2200"/>
              <a:t>Canadian Blood Services website (</a:t>
            </a:r>
            <a:r>
              <a:rPr lang="en-US" sz="2200">
                <a:hlinkClick r:id="rId5"/>
              </a:rPr>
              <a:t>blood.ca</a:t>
            </a:r>
            <a:r>
              <a:rPr lang="en-US" sz="2200"/>
              <a:t>)</a:t>
            </a:r>
          </a:p>
          <a:p>
            <a:pPr lvl="1" fontAlgn="base"/>
            <a:r>
              <a:rPr lang="en-US" sz="2200">
                <a:hlinkClick r:id="rId6"/>
              </a:rPr>
              <a:t>Circular of Information</a:t>
            </a:r>
            <a:endParaRPr lang="en-US" sz="2200"/>
          </a:p>
          <a:p>
            <a:pPr fontAlgn="base"/>
            <a:r>
              <a:rPr lang="en-US" sz="2200"/>
              <a:t>INTERCEPT package insert: </a:t>
            </a:r>
            <a:r>
              <a:rPr lang="en-US" sz="2200">
                <a:hlinkClick r:id="rId7"/>
              </a:rPr>
              <a:t>intercept-canada.com</a:t>
            </a:r>
            <a:endParaRPr lang="en-US" sz="2200"/>
          </a:p>
          <a:p>
            <a:pPr fontAlgn="base"/>
            <a:r>
              <a:rPr lang="en-US" sz="2200"/>
              <a:t>Ontario Regional Blood Coordinating Network (ORBCoN) - </a:t>
            </a:r>
            <a:r>
              <a:rPr lang="en-US" sz="2200">
                <a:hlinkClick r:id="rId8"/>
              </a:rPr>
              <a:t>Information on Pathogen Reduced Pooled Platelets – Transfusion Ontario</a:t>
            </a:r>
            <a:endParaRPr lang="en-US" sz="2200"/>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697975" y="278295"/>
            <a:ext cx="10589564" cy="772292"/>
          </a:xfrm>
        </p:spPr>
        <p:txBody>
          <a:bodyPr/>
          <a:lstStyle/>
          <a:p>
            <a:r>
              <a:rPr lang="en-US"/>
              <a:t>Resources</a:t>
            </a:r>
            <a:endParaRPr lang="en-CA"/>
          </a:p>
        </p:txBody>
      </p:sp>
      <p:sp>
        <p:nvSpPr>
          <p:cNvPr id="2" name="TextBox 1">
            <a:extLst>
              <a:ext uri="{FF2B5EF4-FFF2-40B4-BE49-F238E27FC236}">
                <a16:creationId xmlns:a16="http://schemas.microsoft.com/office/drawing/2014/main" id="{BE96AB61-C0B6-36E0-BB25-B2013A42ACDE}"/>
              </a:ext>
            </a:extLst>
          </p:cNvPr>
          <p:cNvSpPr txBox="1"/>
          <p:nvPr/>
        </p:nvSpPr>
        <p:spPr>
          <a:xfrm flipH="1">
            <a:off x="5646556" y="6324591"/>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722828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Icon&#10;&#10;Description automatically generated">
            <a:extLst>
              <a:ext uri="{FF2B5EF4-FFF2-40B4-BE49-F238E27FC236}">
                <a16:creationId xmlns:a16="http://schemas.microsoft.com/office/drawing/2014/main" id="{6E5DAD02-22F4-4B05-9C49-14B1D5100F45}"/>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5556" r="5556"/>
          <a:stretch>
            <a:fillRect/>
          </a:stretch>
        </p:blipFill>
        <p:spPr>
          <a:xfrm>
            <a:off x="653143" y="615821"/>
            <a:ext cx="5208555" cy="5859624"/>
          </a:xfrm>
        </p:spPr>
      </p:pic>
      <p:sp>
        <p:nvSpPr>
          <p:cNvPr id="2" name="Title 1">
            <a:extLst>
              <a:ext uri="{FF2B5EF4-FFF2-40B4-BE49-F238E27FC236}">
                <a16:creationId xmlns:a16="http://schemas.microsoft.com/office/drawing/2014/main" id="{49F45D71-7EE6-47D0-A32B-466B4A0FF24B}"/>
              </a:ext>
            </a:extLst>
          </p:cNvPr>
          <p:cNvSpPr>
            <a:spLocks noGrp="1"/>
          </p:cNvSpPr>
          <p:nvPr>
            <p:ph type="title"/>
          </p:nvPr>
        </p:nvSpPr>
        <p:spPr/>
        <p:txBody>
          <a:bodyPr/>
          <a:lstStyle/>
          <a:p>
            <a:r>
              <a:rPr lang="en-CA"/>
              <a:t>Contact</a:t>
            </a:r>
          </a:p>
        </p:txBody>
      </p:sp>
    </p:spTree>
    <p:custDataLst>
      <p:tags r:id="rId1"/>
    </p:custDataLst>
    <p:extLst>
      <p:ext uri="{BB962C8B-B14F-4D97-AF65-F5344CB8AC3E}">
        <p14:creationId xmlns:p14="http://schemas.microsoft.com/office/powerpoint/2010/main" val="2575582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p:txBody>
          <a:bodyPr>
            <a:normAutofit/>
          </a:bodyPr>
          <a:lstStyle/>
          <a:p>
            <a:pPr marL="0" indent="0" fontAlgn="base">
              <a:buNone/>
            </a:pPr>
            <a:r>
              <a:rPr lang="en-US" sz="4400"/>
              <a:t>Please contact your local </a:t>
            </a:r>
            <a:r>
              <a:rPr lang="en-US" sz="4400">
                <a:hlinkClick r:id="rId3"/>
              </a:rPr>
              <a:t>Hospital Liaison Specialist</a:t>
            </a:r>
            <a:r>
              <a:rPr lang="en-US" sz="4400"/>
              <a:t> with any questions</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en-CA"/>
              <a:t>Contact</a:t>
            </a:r>
          </a:p>
        </p:txBody>
      </p:sp>
      <p:pic>
        <p:nvPicPr>
          <p:cNvPr id="3" name="Picture 2" descr="Icon&#10;&#10;Description automatically generated">
            <a:extLst>
              <a:ext uri="{FF2B5EF4-FFF2-40B4-BE49-F238E27FC236}">
                <a16:creationId xmlns:a16="http://schemas.microsoft.com/office/drawing/2014/main" id="{52FD0E54-A13A-40F3-AE69-472693E784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6400" y="79310"/>
            <a:ext cx="2127380" cy="2127380"/>
          </a:xfrm>
          <a:prstGeom prst="rect">
            <a:avLst/>
          </a:prstGeom>
        </p:spPr>
      </p:pic>
    </p:spTree>
    <p:custDataLst>
      <p:tags r:id="rId1"/>
    </p:custDataLst>
    <p:extLst>
      <p:ext uri="{BB962C8B-B14F-4D97-AF65-F5344CB8AC3E}">
        <p14:creationId xmlns:p14="http://schemas.microsoft.com/office/powerpoint/2010/main" val="2151098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50293-A0B0-234E-B33A-86E8702F8FAE}"/>
              </a:ext>
            </a:extLst>
          </p:cNvPr>
          <p:cNvSpPr>
            <a:spLocks noGrp="1"/>
          </p:cNvSpPr>
          <p:nvPr>
            <p:ph type="title"/>
          </p:nvPr>
        </p:nvSpPr>
        <p:spPr>
          <a:xfrm>
            <a:off x="800424" y="444615"/>
            <a:ext cx="10591152" cy="943442"/>
          </a:xfrm>
        </p:spPr>
        <p:txBody>
          <a:bodyPr/>
          <a:lstStyle/>
          <a:p>
            <a:r>
              <a:rPr lang="en-US"/>
              <a:t>Together, we are Canada’s Lifeline</a:t>
            </a:r>
          </a:p>
        </p:txBody>
      </p:sp>
    </p:spTree>
    <p:custDataLst>
      <p:tags r:id="rId1"/>
    </p:custDataLst>
    <p:extLst>
      <p:ext uri="{BB962C8B-B14F-4D97-AF65-F5344CB8AC3E}">
        <p14:creationId xmlns:p14="http://schemas.microsoft.com/office/powerpoint/2010/main" val="3430184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459882-14F4-9189-3AD9-BAF1A85ABFCE}"/>
              </a:ext>
            </a:extLst>
          </p:cNvPr>
          <p:cNvSpPr>
            <a:spLocks noGrp="1"/>
          </p:cNvSpPr>
          <p:nvPr>
            <p:ph type="title"/>
          </p:nvPr>
        </p:nvSpPr>
        <p:spPr/>
        <p:txBody>
          <a:bodyPr/>
          <a:lstStyle/>
          <a:p>
            <a:r>
              <a:rPr lang="en-US">
                <a:latin typeface="Arial"/>
                <a:cs typeface="Arial"/>
              </a:rPr>
              <a:t>Acronyms </a:t>
            </a:r>
            <a:endParaRPr lang="en-US"/>
          </a:p>
        </p:txBody>
      </p:sp>
      <p:graphicFrame>
        <p:nvGraphicFramePr>
          <p:cNvPr id="4" name="Table 4">
            <a:extLst>
              <a:ext uri="{FF2B5EF4-FFF2-40B4-BE49-F238E27FC236}">
                <a16:creationId xmlns:a16="http://schemas.microsoft.com/office/drawing/2014/main" id="{E2035C2D-5272-D753-79EF-C12EBF2BF958}"/>
              </a:ext>
            </a:extLst>
          </p:cNvPr>
          <p:cNvGraphicFramePr>
            <a:graphicFrameLocks noGrp="1"/>
          </p:cNvGraphicFramePr>
          <p:nvPr>
            <p:extLst>
              <p:ext uri="{D42A27DB-BD31-4B8C-83A1-F6EECF244321}">
                <p14:modId xmlns:p14="http://schemas.microsoft.com/office/powerpoint/2010/main" val="143691407"/>
              </p:ext>
            </p:extLst>
          </p:nvPr>
        </p:nvGraphicFramePr>
        <p:xfrm>
          <a:off x="822652" y="1254986"/>
          <a:ext cx="10531148" cy="4120275"/>
        </p:xfrm>
        <a:graphic>
          <a:graphicData uri="http://schemas.openxmlformats.org/drawingml/2006/table">
            <a:tbl>
              <a:tblPr firstRow="1" bandRow="1">
                <a:tableStyleId>{5C22544A-7EE6-4342-B048-85BDC9FD1C3A}</a:tableStyleId>
              </a:tblPr>
              <a:tblGrid>
                <a:gridCol w="2639291">
                  <a:extLst>
                    <a:ext uri="{9D8B030D-6E8A-4147-A177-3AD203B41FA5}">
                      <a16:colId xmlns:a16="http://schemas.microsoft.com/office/drawing/2014/main" val="4276079606"/>
                    </a:ext>
                  </a:extLst>
                </a:gridCol>
                <a:gridCol w="7891857">
                  <a:extLst>
                    <a:ext uri="{9D8B030D-6E8A-4147-A177-3AD203B41FA5}">
                      <a16:colId xmlns:a16="http://schemas.microsoft.com/office/drawing/2014/main" val="1004864575"/>
                    </a:ext>
                  </a:extLst>
                </a:gridCol>
              </a:tblGrid>
              <a:tr h="729138">
                <a:tc>
                  <a:txBody>
                    <a:bodyPr/>
                    <a:lstStyle/>
                    <a:p>
                      <a:r>
                        <a:rPr lang="en-US" sz="2400">
                          <a:latin typeface="Arial" panose="020B0604020202020204" pitchFamily="34" charset="0"/>
                          <a:cs typeface="Arial" panose="020B0604020202020204" pitchFamily="34" charset="0"/>
                        </a:rPr>
                        <a:t>Acronym(s)</a:t>
                      </a:r>
                    </a:p>
                  </a:txBody>
                  <a:tcPr anchor="ctr"/>
                </a:tc>
                <a:tc>
                  <a:txBody>
                    <a:bodyPr/>
                    <a:lstStyle/>
                    <a:p>
                      <a:r>
                        <a:rPr lang="en-US" sz="2400">
                          <a:latin typeface="Arial" panose="020B0604020202020204" pitchFamily="34" charset="0"/>
                          <a:cs typeface="Arial" panose="020B0604020202020204" pitchFamily="34" charset="0"/>
                        </a:rPr>
                        <a:t>Name </a:t>
                      </a:r>
                    </a:p>
                  </a:txBody>
                  <a:tcPr anchor="ctr"/>
                </a:tc>
                <a:extLst>
                  <a:ext uri="{0D108BD9-81ED-4DB2-BD59-A6C34878D82A}">
                    <a16:rowId xmlns:a16="http://schemas.microsoft.com/office/drawing/2014/main" val="2294843328"/>
                  </a:ext>
                </a:extLst>
              </a:tr>
              <a:tr h="465057">
                <a:tc>
                  <a:txBody>
                    <a:bodyPr/>
                    <a:lstStyle/>
                    <a:p>
                      <a:r>
                        <a:rPr lang="en-US" sz="2400">
                          <a:latin typeface="Arial" panose="020B0604020202020204" pitchFamily="34" charset="0"/>
                          <a:cs typeface="Arial" panose="020B0604020202020204" pitchFamily="34" charset="0"/>
                        </a:rPr>
                        <a:t>PPPT</a:t>
                      </a:r>
                    </a:p>
                  </a:txBody>
                  <a:tcPr anchor="ctr"/>
                </a:tc>
                <a:tc>
                  <a:txBody>
                    <a:bodyPr/>
                    <a:lstStyle/>
                    <a:p>
                      <a:r>
                        <a:rPr lang="en-US" sz="2400">
                          <a:latin typeface="Arial" panose="020B0604020202020204" pitchFamily="34" charset="0"/>
                          <a:cs typeface="Arial" panose="020B0604020202020204" pitchFamily="34" charset="0"/>
                        </a:rPr>
                        <a:t>Pooled platelet psoralen-treated </a:t>
                      </a:r>
                    </a:p>
                  </a:txBody>
                  <a:tcPr anchor="ctr"/>
                </a:tc>
                <a:extLst>
                  <a:ext uri="{0D108BD9-81ED-4DB2-BD59-A6C34878D82A}">
                    <a16:rowId xmlns:a16="http://schemas.microsoft.com/office/drawing/2014/main" val="2042036048"/>
                  </a:ext>
                </a:extLst>
              </a:tr>
              <a:tr h="456009">
                <a:tc>
                  <a:txBody>
                    <a:bodyPr/>
                    <a:lstStyle/>
                    <a:p>
                      <a:r>
                        <a:rPr lang="en-US" sz="2400">
                          <a:latin typeface="Arial" panose="020B0604020202020204" pitchFamily="34" charset="0"/>
                          <a:cs typeface="Arial" panose="020B0604020202020204" pitchFamily="34" charset="0"/>
                        </a:rPr>
                        <a:t>APPT</a:t>
                      </a:r>
                    </a:p>
                  </a:txBody>
                  <a:tcPr anchor="ctr"/>
                </a:tc>
                <a:tc>
                  <a:txBody>
                    <a:bodyPr/>
                    <a:lstStyle/>
                    <a:p>
                      <a:r>
                        <a:rPr lang="en-US" sz="2400">
                          <a:latin typeface="Arial" panose="020B0604020202020204" pitchFamily="34" charset="0"/>
                          <a:cs typeface="Arial" panose="020B0604020202020204" pitchFamily="34" charset="0"/>
                        </a:rPr>
                        <a:t>Apheresis platelet psoralen-treated </a:t>
                      </a:r>
                    </a:p>
                  </a:txBody>
                  <a:tcPr anchor="ctr"/>
                </a:tc>
                <a:extLst>
                  <a:ext uri="{0D108BD9-81ED-4DB2-BD59-A6C34878D82A}">
                    <a16:rowId xmlns:a16="http://schemas.microsoft.com/office/drawing/2014/main" val="813854038"/>
                  </a:ext>
                </a:extLst>
              </a:tr>
              <a:tr h="4560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latin typeface="Arial" panose="020B0604020202020204" pitchFamily="34" charset="0"/>
                          <a:cs typeface="Arial" panose="020B0604020202020204" pitchFamily="34" charset="0"/>
                        </a:rPr>
                        <a:t>PIT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latin typeface="Arial" panose="020B0604020202020204" pitchFamily="34" charset="0"/>
                          <a:cs typeface="Arial" panose="020B0604020202020204" pitchFamily="34" charset="0"/>
                        </a:rPr>
                        <a:t>Pathogen inactivation technology </a:t>
                      </a:r>
                    </a:p>
                  </a:txBody>
                  <a:tcPr anchor="ctr"/>
                </a:tc>
                <a:extLst>
                  <a:ext uri="{0D108BD9-81ED-4DB2-BD59-A6C34878D82A}">
                    <a16:rowId xmlns:a16="http://schemas.microsoft.com/office/drawing/2014/main" val="3111955943"/>
                  </a:ext>
                </a:extLst>
              </a:tr>
              <a:tr h="492681">
                <a:tc>
                  <a:txBody>
                    <a:bodyPr/>
                    <a:lstStyle/>
                    <a:p>
                      <a:pPr lvl="0">
                        <a:buNone/>
                      </a:pPr>
                      <a:r>
                        <a:rPr lang="en-US" sz="2400">
                          <a:latin typeface="Arial" panose="020B0604020202020204" pitchFamily="34" charset="0"/>
                          <a:cs typeface="Arial" panose="020B0604020202020204" pitchFamily="34" charset="0"/>
                        </a:rPr>
                        <a:t>PAS</a:t>
                      </a:r>
                    </a:p>
                  </a:txBody>
                  <a:tcPr anchor="ctr"/>
                </a:tc>
                <a:tc>
                  <a:txBody>
                    <a:bodyPr/>
                    <a:lstStyle/>
                    <a:p>
                      <a:pPr lvl="0">
                        <a:buNone/>
                      </a:pPr>
                      <a:r>
                        <a:rPr lang="en-US" sz="2400">
                          <a:latin typeface="Arial" panose="020B0604020202020204" pitchFamily="34" charset="0"/>
                          <a:cs typeface="Arial" panose="020B0604020202020204" pitchFamily="34" charset="0"/>
                        </a:rPr>
                        <a:t>Platelet additive solution</a:t>
                      </a:r>
                    </a:p>
                    <a:p>
                      <a:pPr lvl="0">
                        <a:buNone/>
                      </a:pPr>
                      <a:r>
                        <a:rPr lang="en-US" sz="2400">
                          <a:latin typeface="Arial" panose="020B0604020202020204" pitchFamily="34" charset="0"/>
                          <a:cs typeface="Arial" panose="020B0604020202020204" pitchFamily="34" charset="0"/>
                        </a:rPr>
                        <a:t>PAS-E is the formulation of PAS used at Canadian Blood Services </a:t>
                      </a:r>
                    </a:p>
                  </a:txBody>
                  <a:tcPr anchor="ctr"/>
                </a:tc>
                <a:extLst>
                  <a:ext uri="{0D108BD9-81ED-4DB2-BD59-A6C34878D82A}">
                    <a16:rowId xmlns:a16="http://schemas.microsoft.com/office/drawing/2014/main" val="724317389"/>
                  </a:ext>
                </a:extLst>
              </a:tr>
              <a:tr h="312183">
                <a:tc>
                  <a:txBody>
                    <a:bodyPr/>
                    <a:lstStyle/>
                    <a:p>
                      <a:pPr lvl="0" algn="l">
                        <a:buNone/>
                      </a:pPr>
                      <a:r>
                        <a:rPr lang="en-CA" sz="2400">
                          <a:latin typeface="Arial" panose="020B0604020202020204" pitchFamily="34" charset="0"/>
                          <a:cs typeface="Arial" panose="020B0604020202020204" pitchFamily="34" charset="0"/>
                        </a:rPr>
                        <a:t>AP in PAS</a:t>
                      </a:r>
                      <a:endParaRPr lang="en-US" sz="2400">
                        <a:latin typeface="Arial" panose="020B0604020202020204" pitchFamily="34" charset="0"/>
                        <a:cs typeface="Arial" panose="020B0604020202020204" pitchFamily="34" charset="0"/>
                      </a:endParaRPr>
                    </a:p>
                  </a:txBody>
                  <a:tcPr anchor="ctr"/>
                </a:tc>
                <a:tc>
                  <a:txBody>
                    <a:bodyPr/>
                    <a:lstStyle/>
                    <a:p>
                      <a:pPr lvl="0">
                        <a:buNone/>
                      </a:pPr>
                      <a:r>
                        <a:rPr lang="en-CA" sz="2400">
                          <a:latin typeface="Arial" panose="020B0604020202020204" pitchFamily="34" charset="0"/>
                          <a:cs typeface="Arial" panose="020B0604020202020204" pitchFamily="34" charset="0"/>
                        </a:rPr>
                        <a:t>Apheresis platelet partly resuspended in PAS</a:t>
                      </a:r>
                    </a:p>
                    <a:p>
                      <a:pPr lvl="0">
                        <a:buNone/>
                      </a:pPr>
                      <a:r>
                        <a:rPr lang="en-CA" sz="2400">
                          <a:latin typeface="Arial" panose="020B0604020202020204" pitchFamily="34" charset="0"/>
                          <a:cs typeface="Arial" panose="020B0604020202020204" pitchFamily="34" charset="0"/>
                        </a:rPr>
                        <a:t>Leukoreduced, not pathogen-reduced</a:t>
                      </a:r>
                      <a:endParaRPr lang="en-US" sz="24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46494465"/>
                  </a:ext>
                </a:extLst>
              </a:tr>
            </a:tbl>
          </a:graphicData>
        </a:graphic>
      </p:graphicFrame>
      <p:sp>
        <p:nvSpPr>
          <p:cNvPr id="2" name="TextBox 1">
            <a:extLst>
              <a:ext uri="{FF2B5EF4-FFF2-40B4-BE49-F238E27FC236}">
                <a16:creationId xmlns:a16="http://schemas.microsoft.com/office/drawing/2014/main" id="{8913E868-AEB1-0448-71AF-FDF5898107C5}"/>
              </a:ext>
            </a:extLst>
          </p:cNvPr>
          <p:cNvSpPr txBox="1"/>
          <p:nvPr/>
        </p:nvSpPr>
        <p:spPr>
          <a:xfrm flipH="1">
            <a:off x="5827024" y="6324592"/>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986934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5D71-7EE6-47D0-A32B-466B4A0FF24B}"/>
              </a:ext>
            </a:extLst>
          </p:cNvPr>
          <p:cNvSpPr>
            <a:spLocks noGrp="1"/>
          </p:cNvSpPr>
          <p:nvPr>
            <p:ph type="title"/>
          </p:nvPr>
        </p:nvSpPr>
        <p:spPr/>
        <p:txBody>
          <a:bodyPr/>
          <a:lstStyle/>
          <a:p>
            <a:pPr>
              <a:tabLst>
                <a:tab pos="1546225" algn="l"/>
              </a:tabLst>
            </a:pPr>
            <a:r>
              <a:rPr lang="en-CA">
                <a:latin typeface="Arial"/>
                <a:cs typeface="Arial"/>
              </a:rPr>
              <a:t>Pathogen inactivation technology (PIT)</a:t>
            </a:r>
          </a:p>
        </p:txBody>
      </p:sp>
      <p:pic>
        <p:nvPicPr>
          <p:cNvPr id="7" name="Picture 8" descr="Icon&#10;&#10;Description automatically generated">
            <a:extLst>
              <a:ext uri="{FF2B5EF4-FFF2-40B4-BE49-F238E27FC236}">
                <a16:creationId xmlns:a16="http://schemas.microsoft.com/office/drawing/2014/main" id="{FCF906C1-F6A0-7B81-E334-13CCC31AE305}"/>
              </a:ext>
            </a:extLst>
          </p:cNvPr>
          <p:cNvPicPr>
            <a:picLocks noChangeAspect="1"/>
          </p:cNvPicPr>
          <p:nvPr/>
        </p:nvPicPr>
        <p:blipFill>
          <a:blip r:embed="rId4"/>
          <a:stretch>
            <a:fillRect/>
          </a:stretch>
        </p:blipFill>
        <p:spPr>
          <a:xfrm>
            <a:off x="1242484" y="694317"/>
            <a:ext cx="3706283" cy="5310615"/>
          </a:xfrm>
          <a:prstGeom prst="rect">
            <a:avLst/>
          </a:prstGeom>
        </p:spPr>
      </p:pic>
    </p:spTree>
    <p:custDataLst>
      <p:tags r:id="rId1"/>
    </p:custDataLst>
    <p:extLst>
      <p:ext uri="{BB962C8B-B14F-4D97-AF65-F5344CB8AC3E}">
        <p14:creationId xmlns:p14="http://schemas.microsoft.com/office/powerpoint/2010/main" val="3894665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nvPr>
        </p:nvSpPr>
        <p:spPr>
          <a:xfrm>
            <a:off x="691915" y="1066800"/>
            <a:ext cx="10735849" cy="4724400"/>
          </a:xfrm>
        </p:spPr>
        <p:txBody>
          <a:bodyPr anchor="t" anchorCtr="0">
            <a:normAutofit/>
          </a:bodyPr>
          <a:lstStyle/>
          <a:p>
            <a:pPr marL="0" lvl="0" indent="0">
              <a:lnSpc>
                <a:spcPct val="120000"/>
              </a:lnSpc>
              <a:spcBef>
                <a:spcPts val="0"/>
              </a:spcBef>
              <a:buNone/>
            </a:pPr>
            <a:endParaRPr lang="en-US" sz="2400" b="1"/>
          </a:p>
          <a:p>
            <a:pPr>
              <a:lnSpc>
                <a:spcPct val="120000"/>
              </a:lnSpc>
              <a:spcBef>
                <a:spcPts val="0"/>
              </a:spcBef>
            </a:pPr>
            <a:r>
              <a:rPr lang="en-US" sz="2400" b="1"/>
              <a:t>Existing components, in plasma </a:t>
            </a:r>
          </a:p>
          <a:p>
            <a:pPr lvl="1">
              <a:lnSpc>
                <a:spcPct val="120000"/>
              </a:lnSpc>
            </a:pPr>
            <a:r>
              <a:rPr lang="en-US" sz="2400"/>
              <a:t>Untreated pooled platelet (</a:t>
            </a:r>
            <a:r>
              <a:rPr lang="en-US" sz="2400">
                <a:effectLst/>
              </a:rPr>
              <a:t>Pooled platelets LR CPD</a:t>
            </a:r>
            <a:r>
              <a:rPr lang="en-US" sz="2400"/>
              <a:t>)</a:t>
            </a:r>
          </a:p>
          <a:p>
            <a:pPr lvl="1">
              <a:lnSpc>
                <a:spcPct val="120000"/>
              </a:lnSpc>
            </a:pPr>
            <a:r>
              <a:rPr lang="en-US" sz="2400"/>
              <a:t>Untreated apheresis platelet  (Apheresis platelet) </a:t>
            </a:r>
          </a:p>
          <a:p>
            <a:pPr marL="457200" lvl="1" indent="0">
              <a:lnSpc>
                <a:spcPct val="120000"/>
              </a:lnSpc>
              <a:buNone/>
            </a:pPr>
            <a:endParaRPr lang="en-US" sz="2400"/>
          </a:p>
          <a:p>
            <a:pPr>
              <a:lnSpc>
                <a:spcPct val="120000"/>
              </a:lnSpc>
              <a:spcBef>
                <a:spcPts val="0"/>
              </a:spcBef>
            </a:pPr>
            <a:r>
              <a:rPr lang="en-US" sz="2400" b="1"/>
              <a:t>New platelet components, in platelet additive solution (PAS-E)</a:t>
            </a:r>
          </a:p>
          <a:p>
            <a:pPr lvl="1">
              <a:lnSpc>
                <a:spcPct val="120000"/>
              </a:lnSpc>
            </a:pPr>
            <a:r>
              <a:rPr lang="en-US" sz="2400"/>
              <a:t>Pooled platelet psoralen-treated (PPPT)</a:t>
            </a:r>
          </a:p>
          <a:p>
            <a:pPr lvl="1">
              <a:lnSpc>
                <a:spcPct val="120000"/>
              </a:lnSpc>
            </a:pPr>
            <a:r>
              <a:rPr lang="en-US" sz="2400"/>
              <a:t>Apheresis platelet psoralen-treated (APPT)*</a:t>
            </a:r>
          </a:p>
          <a:p>
            <a:pPr lvl="1">
              <a:lnSpc>
                <a:spcPct val="120000"/>
              </a:lnSpc>
            </a:pPr>
            <a:r>
              <a:rPr lang="en-US" sz="2400"/>
              <a:t>Untreated apheresis platelet, in PAS-E*</a:t>
            </a:r>
          </a:p>
        </p:txBody>
      </p:sp>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p:txBody>
          <a:bodyPr/>
          <a:lstStyle/>
          <a:p>
            <a:r>
              <a:rPr lang="en-CA"/>
              <a:t>Platelet components </a:t>
            </a:r>
          </a:p>
        </p:txBody>
      </p:sp>
      <p:sp>
        <p:nvSpPr>
          <p:cNvPr id="6" name="TextBox 5">
            <a:extLst>
              <a:ext uri="{FF2B5EF4-FFF2-40B4-BE49-F238E27FC236}">
                <a16:creationId xmlns:a16="http://schemas.microsoft.com/office/drawing/2014/main" id="{F79A2B62-E8AE-7B66-70B7-1A771664DFAA}"/>
              </a:ext>
            </a:extLst>
          </p:cNvPr>
          <p:cNvSpPr txBox="1"/>
          <p:nvPr/>
        </p:nvSpPr>
        <p:spPr>
          <a:xfrm>
            <a:off x="1078669" y="5268227"/>
            <a:ext cx="10735849"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D4D4D"/>
                </a:solidFill>
                <a:effectLst/>
                <a:uLnTx/>
                <a:uFillTx/>
                <a:latin typeface="Calibri" panose="020F0502020204030204"/>
                <a:ea typeface="+mn-ea"/>
                <a:cs typeface="+mn-cs"/>
              </a:rPr>
              <a:t>*APPT and untreated apheresis platelets in PAS-E require Health Canada approval and are not currently available in Canada.  More information about these components will be released in a future customer letter.</a:t>
            </a:r>
            <a:endParaRPr kumimoji="0" lang="en-US" sz="1800" b="0" i="0" u="none" strike="noStrike" kern="1200" cap="none" spc="0" normalizeH="0" baseline="0" noProof="0">
              <a:ln>
                <a:noFill/>
              </a:ln>
              <a:solidFill>
                <a:srgbClr val="4D4D4D"/>
              </a:solidFill>
              <a:effectLst/>
              <a:uLnTx/>
              <a:uFillTx/>
              <a:latin typeface="Calibri" panose="020F0502020204030204"/>
              <a:ea typeface="+mn-lt"/>
              <a:cs typeface="Calibri" panose="020F0502020204030204"/>
            </a:endParaRPr>
          </a:p>
        </p:txBody>
      </p:sp>
      <p:sp>
        <p:nvSpPr>
          <p:cNvPr id="3" name="TextBox 2">
            <a:extLst>
              <a:ext uri="{FF2B5EF4-FFF2-40B4-BE49-F238E27FC236}">
                <a16:creationId xmlns:a16="http://schemas.microsoft.com/office/drawing/2014/main" id="{DCDD6F11-62C7-5F90-63D4-FC65666F102D}"/>
              </a:ext>
            </a:extLst>
          </p:cNvPr>
          <p:cNvSpPr txBox="1"/>
          <p:nvPr/>
        </p:nvSpPr>
        <p:spPr>
          <a:xfrm flipH="1">
            <a:off x="5790932" y="6312560"/>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535904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43D29B-BA2E-4F6F-B3AA-6C4497C821A4}"/>
              </a:ext>
            </a:extLst>
          </p:cNvPr>
          <p:cNvPicPr>
            <a:picLocks noChangeAspect="1"/>
          </p:cNvPicPr>
          <p:nvPr/>
        </p:nvPicPr>
        <p:blipFill>
          <a:blip r:embed="rId4"/>
          <a:stretch>
            <a:fillRect/>
          </a:stretch>
        </p:blipFill>
        <p:spPr>
          <a:xfrm>
            <a:off x="10369590" y="943442"/>
            <a:ext cx="1510061" cy="1510061"/>
          </a:xfrm>
          <a:prstGeom prst="rect">
            <a:avLst/>
          </a:prstGeom>
        </p:spPr>
      </p:pic>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nvPr>
        </p:nvSpPr>
        <p:spPr>
          <a:xfrm>
            <a:off x="764236" y="1233750"/>
            <a:ext cx="9672587" cy="4326390"/>
          </a:xfrm>
        </p:spPr>
        <p:txBody>
          <a:bodyPr anchor="t" anchorCtr="0">
            <a:normAutofit/>
          </a:bodyPr>
          <a:lstStyle/>
          <a:p>
            <a:pPr marL="0" lvl="0" indent="0">
              <a:lnSpc>
                <a:spcPct val="120000"/>
              </a:lnSpc>
              <a:spcBef>
                <a:spcPts val="0"/>
              </a:spcBef>
              <a:buNone/>
            </a:pPr>
            <a:r>
              <a:rPr lang="en-US" sz="2400" dirty="0">
                <a:latin typeface="Arial"/>
                <a:cs typeface="Arial"/>
              </a:rPr>
              <a:t>Canadian Blood Services has introduced </a:t>
            </a:r>
            <a:r>
              <a:rPr lang="en-US" sz="2400">
                <a:latin typeface="Arial"/>
                <a:cs typeface="Arial"/>
              </a:rPr>
              <a:t>Cerus'</a:t>
            </a:r>
            <a:r>
              <a:rPr lang="en-US" sz="2400" dirty="0">
                <a:latin typeface="Arial"/>
                <a:cs typeface="Arial"/>
              </a:rPr>
              <a:t> INTERCEPT pathogen inactivation technology (psoralen treatment) to manufacture PPPT as an </a:t>
            </a:r>
            <a:r>
              <a:rPr lang="en-US" sz="2400" b="1" dirty="0">
                <a:latin typeface="Arial"/>
                <a:cs typeface="Arial"/>
              </a:rPr>
              <a:t>additional layer of safety</a:t>
            </a:r>
            <a:r>
              <a:rPr lang="en-US" sz="2400" dirty="0">
                <a:latin typeface="Arial"/>
                <a:cs typeface="Arial"/>
              </a:rPr>
              <a:t> against:</a:t>
            </a:r>
          </a:p>
          <a:p>
            <a:pPr marL="914400" lvl="3" indent="-457200">
              <a:lnSpc>
                <a:spcPct val="120000"/>
              </a:lnSpc>
              <a:spcBef>
                <a:spcPts val="300"/>
              </a:spcBef>
            </a:pPr>
            <a:r>
              <a:rPr lang="en-US" sz="2400"/>
              <a:t>Bacterial contaminants (gram-positive and gram-negative)</a:t>
            </a:r>
          </a:p>
          <a:p>
            <a:pPr marL="914400" lvl="3" indent="-457200">
              <a:lnSpc>
                <a:spcPct val="120000"/>
              </a:lnSpc>
              <a:spcBef>
                <a:spcPts val="300"/>
              </a:spcBef>
            </a:pPr>
            <a:r>
              <a:rPr lang="en-US" sz="2400"/>
              <a:t>Viruses (enveloped and non-enveloped)</a:t>
            </a:r>
          </a:p>
          <a:p>
            <a:pPr marL="914400" lvl="3" indent="-457200">
              <a:lnSpc>
                <a:spcPct val="120000"/>
              </a:lnSpc>
              <a:spcBef>
                <a:spcPts val="300"/>
              </a:spcBef>
            </a:pPr>
            <a:r>
              <a:rPr lang="en-US" sz="2400"/>
              <a:t>Protozoa parasites</a:t>
            </a:r>
          </a:p>
          <a:p>
            <a:pPr marL="914400" lvl="3" indent="-457200">
              <a:lnSpc>
                <a:spcPct val="120000"/>
              </a:lnSpc>
              <a:spcBef>
                <a:spcPts val="300"/>
              </a:spcBef>
            </a:pPr>
            <a:r>
              <a:rPr lang="en-US" sz="2400"/>
              <a:t>White blood cells (leukocytes), which can no longer replicate </a:t>
            </a:r>
            <a:r>
              <a:rPr lang="en-US" sz="2400" b="1"/>
              <a:t>rendering irradiation unnecessary</a:t>
            </a:r>
            <a:endParaRPr lang="en-US" sz="2400"/>
          </a:p>
        </p:txBody>
      </p:sp>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p:txBody>
          <a:bodyPr/>
          <a:lstStyle/>
          <a:p>
            <a:r>
              <a:rPr lang="en-CA"/>
              <a:t>Pathogen inactivation technology</a:t>
            </a:r>
          </a:p>
        </p:txBody>
      </p:sp>
      <p:pic>
        <p:nvPicPr>
          <p:cNvPr id="6" name="Picture 5">
            <a:extLst>
              <a:ext uri="{FF2B5EF4-FFF2-40B4-BE49-F238E27FC236}">
                <a16:creationId xmlns:a16="http://schemas.microsoft.com/office/drawing/2014/main" id="{5A56F94B-815D-4069-96C9-4D109018E251}"/>
              </a:ext>
            </a:extLst>
          </p:cNvPr>
          <p:cNvPicPr>
            <a:picLocks noChangeAspect="1"/>
          </p:cNvPicPr>
          <p:nvPr/>
        </p:nvPicPr>
        <p:blipFill>
          <a:blip r:embed="rId5"/>
          <a:stretch>
            <a:fillRect/>
          </a:stretch>
        </p:blipFill>
        <p:spPr>
          <a:xfrm>
            <a:off x="10193725" y="2553982"/>
            <a:ext cx="1685926" cy="1685926"/>
          </a:xfrm>
          <a:prstGeom prst="rect">
            <a:avLst/>
          </a:prstGeom>
        </p:spPr>
      </p:pic>
      <p:pic>
        <p:nvPicPr>
          <p:cNvPr id="7" name="Picture 6">
            <a:extLst>
              <a:ext uri="{FF2B5EF4-FFF2-40B4-BE49-F238E27FC236}">
                <a16:creationId xmlns:a16="http://schemas.microsoft.com/office/drawing/2014/main" id="{C2507EF1-38BD-4D6E-A496-186BC44AF376}"/>
              </a:ext>
            </a:extLst>
          </p:cNvPr>
          <p:cNvPicPr>
            <a:picLocks noChangeAspect="1"/>
          </p:cNvPicPr>
          <p:nvPr/>
        </p:nvPicPr>
        <p:blipFill>
          <a:blip r:embed="rId6"/>
          <a:stretch>
            <a:fillRect/>
          </a:stretch>
        </p:blipFill>
        <p:spPr>
          <a:xfrm>
            <a:off x="10367406" y="4338323"/>
            <a:ext cx="1510061" cy="1510061"/>
          </a:xfrm>
          <a:prstGeom prst="rect">
            <a:avLst/>
          </a:prstGeom>
        </p:spPr>
      </p:pic>
      <p:sp>
        <p:nvSpPr>
          <p:cNvPr id="3" name="TextBox 2">
            <a:extLst>
              <a:ext uri="{FF2B5EF4-FFF2-40B4-BE49-F238E27FC236}">
                <a16:creationId xmlns:a16="http://schemas.microsoft.com/office/drawing/2014/main" id="{E6B2453A-B590-3221-105E-8A12825BC3DD}"/>
              </a:ext>
            </a:extLst>
          </p:cNvPr>
          <p:cNvSpPr txBox="1"/>
          <p:nvPr/>
        </p:nvSpPr>
        <p:spPr>
          <a:xfrm flipH="1">
            <a:off x="5670618" y="6300528"/>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1364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43D29B-BA2E-4F6F-B3AA-6C4497C821A4}"/>
              </a:ext>
            </a:extLst>
          </p:cNvPr>
          <p:cNvPicPr>
            <a:picLocks noChangeAspect="1"/>
          </p:cNvPicPr>
          <p:nvPr/>
        </p:nvPicPr>
        <p:blipFill>
          <a:blip r:embed="rId4"/>
          <a:stretch>
            <a:fillRect/>
          </a:stretch>
        </p:blipFill>
        <p:spPr>
          <a:xfrm>
            <a:off x="10369590" y="943442"/>
            <a:ext cx="1510061" cy="1510061"/>
          </a:xfrm>
          <a:prstGeom prst="rect">
            <a:avLst/>
          </a:prstGeom>
        </p:spPr>
      </p:pic>
      <p:pic>
        <p:nvPicPr>
          <p:cNvPr id="6" name="Picture 5">
            <a:extLst>
              <a:ext uri="{FF2B5EF4-FFF2-40B4-BE49-F238E27FC236}">
                <a16:creationId xmlns:a16="http://schemas.microsoft.com/office/drawing/2014/main" id="{5A56F94B-815D-4069-96C9-4D109018E251}"/>
              </a:ext>
            </a:extLst>
          </p:cNvPr>
          <p:cNvPicPr>
            <a:picLocks noChangeAspect="1"/>
          </p:cNvPicPr>
          <p:nvPr/>
        </p:nvPicPr>
        <p:blipFill>
          <a:blip r:embed="rId5"/>
          <a:stretch>
            <a:fillRect/>
          </a:stretch>
        </p:blipFill>
        <p:spPr>
          <a:xfrm>
            <a:off x="10193725" y="2553982"/>
            <a:ext cx="1685926" cy="1685926"/>
          </a:xfrm>
          <a:prstGeom prst="rect">
            <a:avLst/>
          </a:prstGeom>
        </p:spPr>
      </p:pic>
      <p:pic>
        <p:nvPicPr>
          <p:cNvPr id="7" name="Picture 6">
            <a:extLst>
              <a:ext uri="{FF2B5EF4-FFF2-40B4-BE49-F238E27FC236}">
                <a16:creationId xmlns:a16="http://schemas.microsoft.com/office/drawing/2014/main" id="{C2507EF1-38BD-4D6E-A496-186BC44AF376}"/>
              </a:ext>
            </a:extLst>
          </p:cNvPr>
          <p:cNvPicPr>
            <a:picLocks noChangeAspect="1"/>
          </p:cNvPicPr>
          <p:nvPr/>
        </p:nvPicPr>
        <p:blipFill>
          <a:blip r:embed="rId6"/>
          <a:stretch>
            <a:fillRect/>
          </a:stretch>
        </p:blipFill>
        <p:spPr>
          <a:xfrm>
            <a:off x="10367406" y="4338323"/>
            <a:ext cx="1510061" cy="1510061"/>
          </a:xfrm>
          <a:prstGeom prst="rect">
            <a:avLst/>
          </a:prstGeom>
        </p:spPr>
      </p:pic>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nvPr>
        </p:nvSpPr>
        <p:spPr>
          <a:xfrm>
            <a:off x="838200" y="1204576"/>
            <a:ext cx="9529206" cy="4448848"/>
          </a:xfrm>
        </p:spPr>
        <p:txBody>
          <a:bodyPr anchor="t" anchorCtr="0">
            <a:normAutofit fontScale="85000" lnSpcReduction="20000"/>
          </a:bodyPr>
          <a:lstStyle/>
          <a:p>
            <a:pPr marL="0" lvl="0" indent="0">
              <a:lnSpc>
                <a:spcPct val="120000"/>
              </a:lnSpc>
              <a:spcBef>
                <a:spcPts val="0"/>
              </a:spcBef>
              <a:buNone/>
            </a:pPr>
            <a:r>
              <a:rPr lang="en-US" sz="3200" dirty="0"/>
              <a:t>Psoralen-treated platelets  </a:t>
            </a:r>
          </a:p>
          <a:p>
            <a:pPr marL="914400" lvl="3" indent="-457200">
              <a:lnSpc>
                <a:spcPct val="120000"/>
              </a:lnSpc>
              <a:spcBef>
                <a:spcPts val="300"/>
              </a:spcBef>
            </a:pPr>
            <a:r>
              <a:rPr lang="en-US" sz="2800" b="1" dirty="0"/>
              <a:t>Do not require irradiation </a:t>
            </a:r>
            <a:r>
              <a:rPr lang="en-US" sz="2800" dirty="0"/>
              <a:t>as leukocytes can no longer replicate </a:t>
            </a:r>
          </a:p>
          <a:p>
            <a:pPr marL="914400" lvl="3" indent="-457200">
              <a:lnSpc>
                <a:spcPct val="120000"/>
              </a:lnSpc>
              <a:spcBef>
                <a:spcPts val="300"/>
              </a:spcBef>
            </a:pPr>
            <a:r>
              <a:rPr lang="en-US" sz="2800" dirty="0"/>
              <a:t>Contraindicated for neonatal patients treated with phototherapy devices that emit a </a:t>
            </a:r>
            <a:r>
              <a:rPr lang="en-US" sz="2800" b="1" dirty="0"/>
              <a:t>peak energy wavelength less than 425 nm,</a:t>
            </a:r>
            <a:r>
              <a:rPr lang="en-US" sz="2800" dirty="0"/>
              <a:t> OR have </a:t>
            </a:r>
            <a:r>
              <a:rPr lang="en-US" sz="2800" b="1" dirty="0"/>
              <a:t>a lower bound of the emission bandwidth &lt;375 nm</a:t>
            </a:r>
            <a:r>
              <a:rPr lang="en-US" sz="2800" dirty="0"/>
              <a:t> </a:t>
            </a:r>
          </a:p>
          <a:p>
            <a:pPr marL="914400" lvl="3" indent="-457200">
              <a:lnSpc>
                <a:spcPct val="120000"/>
              </a:lnSpc>
              <a:spcBef>
                <a:spcPts val="300"/>
              </a:spcBef>
            </a:pPr>
            <a:r>
              <a:rPr lang="en-US" sz="2800" dirty="0"/>
              <a:t>Are resuspended in a PAS/plasma solution</a:t>
            </a:r>
          </a:p>
          <a:p>
            <a:pPr marL="914400" lvl="3" indent="-457200">
              <a:lnSpc>
                <a:spcPct val="120000"/>
              </a:lnSpc>
              <a:spcBef>
                <a:spcPts val="300"/>
              </a:spcBef>
            </a:pPr>
            <a:r>
              <a:rPr lang="en-US" sz="2800" b="1" dirty="0">
                <a:latin typeface="Arial"/>
                <a:cs typeface="Arial"/>
              </a:rPr>
              <a:t>Please see our clinical presentation for more details on manufacturing, PAS, benefits, indications and contraindications</a:t>
            </a:r>
          </a:p>
        </p:txBody>
      </p:sp>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p:txBody>
          <a:bodyPr/>
          <a:lstStyle/>
          <a:p>
            <a:r>
              <a:rPr lang="en-CA"/>
              <a:t>Pathogen inactivation technology</a:t>
            </a:r>
          </a:p>
        </p:txBody>
      </p:sp>
      <p:sp>
        <p:nvSpPr>
          <p:cNvPr id="3" name="TextBox 2">
            <a:extLst>
              <a:ext uri="{FF2B5EF4-FFF2-40B4-BE49-F238E27FC236}">
                <a16:creationId xmlns:a16="http://schemas.microsoft.com/office/drawing/2014/main" id="{E0FC1D5B-5EC4-FD30-F5DB-9DE36D8C007E}"/>
              </a:ext>
            </a:extLst>
          </p:cNvPr>
          <p:cNvSpPr txBox="1"/>
          <p:nvPr/>
        </p:nvSpPr>
        <p:spPr>
          <a:xfrm flipH="1">
            <a:off x="5790932" y="6312560"/>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939443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ext, sign, vector graphics&#10;&#10;Description automatically generated">
            <a:extLst>
              <a:ext uri="{FF2B5EF4-FFF2-40B4-BE49-F238E27FC236}">
                <a16:creationId xmlns:a16="http://schemas.microsoft.com/office/drawing/2014/main" id="{79C204DF-DFBC-4C4D-A936-312582143A5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556" r="5556"/>
          <a:stretch>
            <a:fillRect/>
          </a:stretch>
        </p:blipFill>
        <p:spPr>
          <a:xfrm>
            <a:off x="457200" y="578497"/>
            <a:ext cx="5299788" cy="5962262"/>
          </a:xfrm>
        </p:spPr>
      </p:pic>
      <p:sp>
        <p:nvSpPr>
          <p:cNvPr id="2" name="Title 1">
            <a:extLst>
              <a:ext uri="{FF2B5EF4-FFF2-40B4-BE49-F238E27FC236}">
                <a16:creationId xmlns:a16="http://schemas.microsoft.com/office/drawing/2014/main" id="{E6EDA139-7E7A-405E-B46D-4A981ACDBBD3}"/>
              </a:ext>
            </a:extLst>
          </p:cNvPr>
          <p:cNvSpPr>
            <a:spLocks noGrp="1"/>
          </p:cNvSpPr>
          <p:nvPr>
            <p:ph type="title"/>
          </p:nvPr>
        </p:nvSpPr>
        <p:spPr/>
        <p:txBody>
          <a:bodyPr/>
          <a:lstStyle/>
          <a:p>
            <a:r>
              <a:rPr lang="en-US">
                <a:latin typeface="Arial"/>
                <a:cs typeface="Arial"/>
              </a:rPr>
              <a:t>Component characteristics:</a:t>
            </a:r>
            <a:br>
              <a:rPr lang="en-US">
                <a:latin typeface="Arial"/>
                <a:cs typeface="Arial"/>
              </a:rPr>
            </a:br>
            <a:r>
              <a:rPr lang="en-US">
                <a:latin typeface="Arial"/>
                <a:cs typeface="Arial"/>
              </a:rPr>
              <a:t>psoralen-treated </a:t>
            </a:r>
            <a:br>
              <a:rPr lang="en-US">
                <a:latin typeface="Arial"/>
                <a:cs typeface="Arial"/>
              </a:rPr>
            </a:br>
            <a:r>
              <a:rPr lang="en-US">
                <a:latin typeface="Arial"/>
                <a:cs typeface="Arial"/>
              </a:rPr>
              <a:t>vs. untreated</a:t>
            </a:r>
            <a:endParaRPr lang="en-CA"/>
          </a:p>
        </p:txBody>
      </p:sp>
    </p:spTree>
    <p:custDataLst>
      <p:tags r:id="rId1"/>
    </p:custDataLst>
    <p:extLst>
      <p:ext uri="{BB962C8B-B14F-4D97-AF65-F5344CB8AC3E}">
        <p14:creationId xmlns:p14="http://schemas.microsoft.com/office/powerpoint/2010/main" val="606860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7014E4F-FF8D-80C3-E55B-70813C800F89}"/>
              </a:ext>
            </a:extLst>
          </p:cNvPr>
          <p:cNvGrpSpPr/>
          <p:nvPr/>
        </p:nvGrpSpPr>
        <p:grpSpPr>
          <a:xfrm>
            <a:off x="2231572" y="97972"/>
            <a:ext cx="7728856" cy="5886864"/>
            <a:chOff x="4191001" y="67623"/>
            <a:chExt cx="7728856" cy="5886864"/>
          </a:xfrm>
        </p:grpSpPr>
        <p:sp>
          <p:nvSpPr>
            <p:cNvPr id="22" name="Rectangle 21">
              <a:extLst>
                <a:ext uri="{FF2B5EF4-FFF2-40B4-BE49-F238E27FC236}">
                  <a16:creationId xmlns:a16="http://schemas.microsoft.com/office/drawing/2014/main" id="{1BBCC36E-F822-CAB4-2FF8-A656C9395BE3}"/>
                </a:ext>
              </a:extLst>
            </p:cNvPr>
            <p:cNvSpPr/>
            <p:nvPr/>
          </p:nvSpPr>
          <p:spPr>
            <a:xfrm>
              <a:off x="4191001" y="67623"/>
              <a:ext cx="7728856" cy="5886864"/>
            </a:xfrm>
            <a:prstGeom prst="rect">
              <a:avLst/>
            </a:prstGeom>
            <a:solidFill>
              <a:srgbClr val="2A4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DEAF901-54F3-4FC7-E963-4BC4B3B1CC09}"/>
                </a:ext>
              </a:extLst>
            </p:cNvPr>
            <p:cNvSpPr txBox="1"/>
            <p:nvPr/>
          </p:nvSpPr>
          <p:spPr>
            <a:xfrm>
              <a:off x="7739743" y="205585"/>
              <a:ext cx="3907971" cy="338554"/>
            </a:xfrm>
            <a:prstGeom prst="rect">
              <a:avLst/>
            </a:prstGeom>
            <a:noFill/>
          </p:spPr>
          <p:txBody>
            <a:bodyPr wrap="square" rtlCol="0">
              <a:spAutoFit/>
            </a:bodyPr>
            <a:lstStyle/>
            <a:p>
              <a:pPr algn="ctr"/>
              <a:r>
                <a:rPr lang="en-CA" sz="1600" b="1">
                  <a:solidFill>
                    <a:schemeClr val="bg1"/>
                  </a:solidFill>
                  <a:latin typeface="Source Sans Pro" panose="020B0503030403020204" pitchFamily="34" charset="0"/>
                </a:rPr>
                <a:t>Pooled platelets psoralen-treated (PPPT)</a:t>
              </a:r>
              <a:endParaRPr lang="en-US" sz="1600" b="1">
                <a:solidFill>
                  <a:schemeClr val="bg1"/>
                </a:solidFill>
                <a:latin typeface="Source Sans Pro" panose="020B0503030403020204" pitchFamily="34" charset="0"/>
              </a:endParaRPr>
            </a:p>
          </p:txBody>
        </p:sp>
        <p:sp>
          <p:nvSpPr>
            <p:cNvPr id="25" name="TextBox 24">
              <a:extLst>
                <a:ext uri="{FF2B5EF4-FFF2-40B4-BE49-F238E27FC236}">
                  <a16:creationId xmlns:a16="http://schemas.microsoft.com/office/drawing/2014/main" id="{23E918E4-C2C1-9125-5A86-7E65BDA9A01C}"/>
                </a:ext>
              </a:extLst>
            </p:cNvPr>
            <p:cNvSpPr txBox="1"/>
            <p:nvPr/>
          </p:nvSpPr>
          <p:spPr>
            <a:xfrm>
              <a:off x="4191001" y="205585"/>
              <a:ext cx="3548742" cy="338554"/>
            </a:xfrm>
            <a:prstGeom prst="rect">
              <a:avLst/>
            </a:prstGeom>
            <a:noFill/>
          </p:spPr>
          <p:txBody>
            <a:bodyPr wrap="square" rtlCol="0">
              <a:spAutoFit/>
            </a:bodyPr>
            <a:lstStyle/>
            <a:p>
              <a:pPr algn="ctr"/>
              <a:r>
                <a:rPr lang="en-CA" sz="1600" b="1">
                  <a:solidFill>
                    <a:schemeClr val="bg1"/>
                  </a:solidFill>
                  <a:latin typeface="Source Sans Pro" panose="020B0503030403020204" pitchFamily="34" charset="0"/>
                </a:rPr>
                <a:t>Untreated pooled platelets in plasma</a:t>
              </a:r>
              <a:endParaRPr lang="en-US" sz="1600" b="1">
                <a:solidFill>
                  <a:schemeClr val="bg1"/>
                </a:solidFill>
                <a:latin typeface="Source Sans Pro" panose="020B0503030403020204" pitchFamily="34" charset="0"/>
              </a:endParaRPr>
            </a:p>
          </p:txBody>
        </p:sp>
        <p:pic>
          <p:nvPicPr>
            <p:cNvPr id="5" name="Picture 4">
              <a:extLst>
                <a:ext uri="{FF2B5EF4-FFF2-40B4-BE49-F238E27FC236}">
                  <a16:creationId xmlns:a16="http://schemas.microsoft.com/office/drawing/2014/main" id="{BA1ED84B-D680-2F92-6FF2-34E3880575E8}"/>
                </a:ext>
              </a:extLst>
            </p:cNvPr>
            <p:cNvPicPr>
              <a:picLocks noChangeAspect="1"/>
            </p:cNvPicPr>
            <p:nvPr/>
          </p:nvPicPr>
          <p:blipFill>
            <a:blip r:embed="rId4"/>
            <a:stretch>
              <a:fillRect/>
            </a:stretch>
          </p:blipFill>
          <p:spPr>
            <a:xfrm>
              <a:off x="5365549" y="591055"/>
              <a:ext cx="5379760" cy="5197676"/>
            </a:xfrm>
            <a:prstGeom prst="rect">
              <a:avLst/>
            </a:prstGeom>
          </p:spPr>
        </p:pic>
        <p:sp>
          <p:nvSpPr>
            <p:cNvPr id="30" name="TextBox 29">
              <a:extLst>
                <a:ext uri="{FF2B5EF4-FFF2-40B4-BE49-F238E27FC236}">
                  <a16:creationId xmlns:a16="http://schemas.microsoft.com/office/drawing/2014/main" id="{0A5B6ACB-4CBD-D8F2-B707-FCD86E5B00A7}"/>
                </a:ext>
              </a:extLst>
            </p:cNvPr>
            <p:cNvSpPr txBox="1"/>
            <p:nvPr/>
          </p:nvSpPr>
          <p:spPr>
            <a:xfrm>
              <a:off x="10492242" y="1069269"/>
              <a:ext cx="1279952" cy="357677"/>
            </a:xfrm>
            <a:prstGeom prst="roundRect">
              <a:avLst/>
            </a:prstGeom>
            <a:solidFill>
              <a:srgbClr val="FFFFFF"/>
            </a:solidFill>
          </p:spPr>
          <p:txBody>
            <a:bodyPr wrap="square" lIns="91440" tIns="45720" rIns="91440" bIns="45720" rtlCol="0" anchor="t">
              <a:spAutoFit/>
            </a:bodyPr>
            <a:lstStyle/>
            <a:p>
              <a:pPr algn="ctr"/>
              <a:r>
                <a:rPr lang="en-CA" sz="1200">
                  <a:latin typeface="Source Sans Pro"/>
                  <a:ea typeface="Source Sans Pro"/>
                </a:rPr>
                <a:t>Pouch &amp; clip</a:t>
              </a:r>
              <a:endParaRPr lang="en-US" sz="1200">
                <a:latin typeface="Source Sans Pro"/>
                <a:ea typeface="Source Sans Pro"/>
              </a:endParaRPr>
            </a:p>
          </p:txBody>
        </p:sp>
        <p:sp>
          <p:nvSpPr>
            <p:cNvPr id="6" name="TextBox 5">
              <a:extLst>
                <a:ext uri="{FF2B5EF4-FFF2-40B4-BE49-F238E27FC236}">
                  <a16:creationId xmlns:a16="http://schemas.microsoft.com/office/drawing/2014/main" id="{64CCBE6C-5027-0C0D-E6DB-68713795565D}"/>
                </a:ext>
              </a:extLst>
            </p:cNvPr>
            <p:cNvSpPr txBox="1"/>
            <p:nvPr/>
          </p:nvSpPr>
          <p:spPr>
            <a:xfrm>
              <a:off x="9265374" y="1660864"/>
              <a:ext cx="566097" cy="306467"/>
            </a:xfrm>
            <a:prstGeom prst="roundRect">
              <a:avLst/>
            </a:prstGeom>
            <a:solidFill>
              <a:srgbClr val="FFFFFF"/>
            </a:solidFill>
          </p:spPr>
          <p:txBody>
            <a:bodyPr wrap="square" rtlCol="0">
              <a:spAutoFit/>
            </a:bodyPr>
            <a:lstStyle/>
            <a:p>
              <a:pPr algn="ctr"/>
              <a:r>
                <a:rPr lang="en-CA" sz="1200">
                  <a:latin typeface="Source Sans Pro" panose="020B0503030403020204" pitchFamily="34" charset="0"/>
                </a:rPr>
                <a:t>Ports</a:t>
              </a:r>
              <a:endParaRPr lang="en-US" sz="1200">
                <a:latin typeface="Source Sans Pro" panose="020B0503030403020204" pitchFamily="34" charset="0"/>
              </a:endParaRPr>
            </a:p>
          </p:txBody>
        </p:sp>
        <p:sp>
          <p:nvSpPr>
            <p:cNvPr id="7" name="TextBox 6">
              <a:extLst>
                <a:ext uri="{FF2B5EF4-FFF2-40B4-BE49-F238E27FC236}">
                  <a16:creationId xmlns:a16="http://schemas.microsoft.com/office/drawing/2014/main" id="{872F20CE-522B-8535-FBEF-7EAC8FEF0CC6}"/>
                </a:ext>
              </a:extLst>
            </p:cNvPr>
            <p:cNvSpPr txBox="1"/>
            <p:nvPr/>
          </p:nvSpPr>
          <p:spPr>
            <a:xfrm>
              <a:off x="6652803" y="1814097"/>
              <a:ext cx="566097" cy="306467"/>
            </a:xfrm>
            <a:prstGeom prst="roundRect">
              <a:avLst/>
            </a:prstGeom>
            <a:solidFill>
              <a:srgbClr val="FFFFFF"/>
            </a:solidFill>
          </p:spPr>
          <p:txBody>
            <a:bodyPr wrap="square" rtlCol="0">
              <a:spAutoFit/>
            </a:bodyPr>
            <a:lstStyle/>
            <a:p>
              <a:pPr algn="ctr"/>
              <a:r>
                <a:rPr lang="en-CA" sz="1200">
                  <a:latin typeface="Source Sans Pro" panose="020B0503030403020204" pitchFamily="34" charset="0"/>
                </a:rPr>
                <a:t>Port</a:t>
              </a:r>
              <a:endParaRPr lang="en-US" sz="1200">
                <a:latin typeface="Source Sans Pro" panose="020B0503030403020204" pitchFamily="34" charset="0"/>
              </a:endParaRPr>
            </a:p>
          </p:txBody>
        </p:sp>
        <p:sp>
          <p:nvSpPr>
            <p:cNvPr id="8" name="TextBox 7">
              <a:extLst>
                <a:ext uri="{FF2B5EF4-FFF2-40B4-BE49-F238E27FC236}">
                  <a16:creationId xmlns:a16="http://schemas.microsoft.com/office/drawing/2014/main" id="{B26DBF27-24BE-380D-D8CD-C3F625501787}"/>
                </a:ext>
              </a:extLst>
            </p:cNvPr>
            <p:cNvSpPr txBox="1"/>
            <p:nvPr/>
          </p:nvSpPr>
          <p:spPr>
            <a:xfrm>
              <a:off x="5682323" y="1821165"/>
              <a:ext cx="566097" cy="306467"/>
            </a:xfrm>
            <a:prstGeom prst="roundRect">
              <a:avLst/>
            </a:prstGeom>
            <a:solidFill>
              <a:srgbClr val="FFFFFF"/>
            </a:solidFill>
          </p:spPr>
          <p:txBody>
            <a:bodyPr wrap="square" rtlCol="0">
              <a:spAutoFit/>
            </a:bodyPr>
            <a:lstStyle/>
            <a:p>
              <a:pPr algn="ctr"/>
              <a:r>
                <a:rPr lang="en-CA" sz="1200">
                  <a:latin typeface="Source Sans Pro" panose="020B0503030403020204" pitchFamily="34" charset="0"/>
                </a:rPr>
                <a:t>Port</a:t>
              </a:r>
              <a:endParaRPr lang="en-US" sz="1200">
                <a:latin typeface="Source Sans Pro" panose="020B0503030403020204" pitchFamily="34" charset="0"/>
              </a:endParaRPr>
            </a:p>
          </p:txBody>
        </p:sp>
        <p:sp>
          <p:nvSpPr>
            <p:cNvPr id="27" name="TextBox 26">
              <a:extLst>
                <a:ext uri="{FF2B5EF4-FFF2-40B4-BE49-F238E27FC236}">
                  <a16:creationId xmlns:a16="http://schemas.microsoft.com/office/drawing/2014/main" id="{A191A019-E54F-786C-E222-E23E736FBC44}"/>
                </a:ext>
              </a:extLst>
            </p:cNvPr>
            <p:cNvSpPr txBox="1"/>
            <p:nvPr/>
          </p:nvSpPr>
          <p:spPr>
            <a:xfrm>
              <a:off x="5888101" y="596447"/>
              <a:ext cx="821873" cy="357677"/>
            </a:xfrm>
            <a:prstGeom prst="roundRect">
              <a:avLst/>
            </a:prstGeom>
            <a:solidFill>
              <a:srgbClr val="FFFFFF"/>
            </a:solidFill>
          </p:spPr>
          <p:txBody>
            <a:bodyPr wrap="square" rtlCol="0">
              <a:spAutoFit/>
            </a:bodyPr>
            <a:lstStyle/>
            <a:p>
              <a:pPr algn="ctr"/>
              <a:r>
                <a:rPr lang="en-CA" sz="1200">
                  <a:latin typeface="Source Sans Pro" panose="020B0503030403020204" pitchFamily="34" charset="0"/>
                </a:rPr>
                <a:t>Tubing</a:t>
              </a:r>
              <a:endParaRPr lang="en-US" sz="1200">
                <a:latin typeface="Source Sans Pro" panose="020B0503030403020204" pitchFamily="34" charset="0"/>
              </a:endParaRPr>
            </a:p>
          </p:txBody>
        </p:sp>
      </p:grpSp>
      <p:sp>
        <p:nvSpPr>
          <p:cNvPr id="2" name="TextBox 1">
            <a:extLst>
              <a:ext uri="{FF2B5EF4-FFF2-40B4-BE49-F238E27FC236}">
                <a16:creationId xmlns:a16="http://schemas.microsoft.com/office/drawing/2014/main" id="{3E152B42-80E3-54CF-CAB9-4FFD1588B161}"/>
              </a:ext>
            </a:extLst>
          </p:cNvPr>
          <p:cNvSpPr txBox="1"/>
          <p:nvPr/>
        </p:nvSpPr>
        <p:spPr>
          <a:xfrm flipH="1">
            <a:off x="5790932" y="6324592"/>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8902266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anadian Blood Services">
      <a:dk1>
        <a:srgbClr val="4D4D4D"/>
      </a:dk1>
      <a:lt1>
        <a:srgbClr val="FFFFFF"/>
      </a:lt1>
      <a:dk2>
        <a:srgbClr val="8C8C8C"/>
      </a:dk2>
      <a:lt2>
        <a:srgbClr val="BEBEBE"/>
      </a:lt2>
      <a:accent1>
        <a:srgbClr val="ED1C24"/>
      </a:accent1>
      <a:accent2>
        <a:srgbClr val="C4161C"/>
      </a:accent2>
      <a:accent3>
        <a:srgbClr val="A70E13"/>
      </a:accent3>
      <a:accent4>
        <a:srgbClr val="54C3BB"/>
      </a:accent4>
      <a:accent5>
        <a:srgbClr val="549B96"/>
      </a:accent5>
      <a:accent6>
        <a:srgbClr val="F2F2F2"/>
      </a:accent6>
      <a:hlink>
        <a:srgbClr val="88528B"/>
      </a:hlink>
      <a:folHlink>
        <a:srgbClr val="55325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CCD596-1182-7148-A73C-E2D925F17539}" vid="{25DEFAFC-F2A7-AC4F-9C79-252FAF862B3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anadian Blood Services">
      <a:dk1>
        <a:srgbClr val="4D4D4D"/>
      </a:dk1>
      <a:lt1>
        <a:srgbClr val="FFFFFF"/>
      </a:lt1>
      <a:dk2>
        <a:srgbClr val="8C8C8C"/>
      </a:dk2>
      <a:lt2>
        <a:srgbClr val="BEBEBE"/>
      </a:lt2>
      <a:accent1>
        <a:srgbClr val="ED1C24"/>
      </a:accent1>
      <a:accent2>
        <a:srgbClr val="C4161C"/>
      </a:accent2>
      <a:accent3>
        <a:srgbClr val="A70E13"/>
      </a:accent3>
      <a:accent4>
        <a:srgbClr val="54C3BB"/>
      </a:accent4>
      <a:accent5>
        <a:srgbClr val="549B96"/>
      </a:accent5>
      <a:accent6>
        <a:srgbClr val="F2F2F2"/>
      </a:accent6>
      <a:hlink>
        <a:srgbClr val="88528B"/>
      </a:hlink>
      <a:folHlink>
        <a:srgbClr val="55325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CCD596-1182-7148-A73C-E2D925F17539}" vid="{25DEFAFC-F2A7-AC4F-9C79-252FAF862B3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0B7767A24F1E8428EC517B030A6928E" ma:contentTypeVersion="" ma:contentTypeDescription="Create a new document." ma:contentTypeScope="" ma:versionID="43e0769bd51f6b86a037873dbf942eff">
  <xsd:schema xmlns:xsd="http://www.w3.org/2001/XMLSchema" xmlns:xs="http://www.w3.org/2001/XMLSchema" xmlns:p="http://schemas.microsoft.com/office/2006/metadata/properties" xmlns:ns2="29b7afee-783b-43f8-bd7c-2087a9468aea" xmlns:ns3="bcf844a0-8d71-4485-aac0-f86690523e61" xmlns:ns4="a31d2d5e-e388-4f30-9ba5-17e7d9810864" targetNamespace="http://schemas.microsoft.com/office/2006/metadata/properties" ma:root="true" ma:fieldsID="6ca6dc5df3cfa7a4106f377ef8c8eb89" ns2:_="" ns3:_="" ns4:_="">
    <xsd:import namespace="29b7afee-783b-43f8-bd7c-2087a9468aea"/>
    <xsd:import namespace="bcf844a0-8d71-4485-aac0-f86690523e61"/>
    <xsd:import namespace="a31d2d5e-e388-4f30-9ba5-17e7d981086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lcf76f155ced4ddcb4097134ff3c332f" minOccurs="0"/>
                <xsd:element ref="ns4:TaxCatchAll"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b7afee-783b-43f8-bd7c-2087a9468a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f844a0-8d71-4485-aac0-f86690523e6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2b9c19e-1ce7-41ad-b5fe-f1235fea75d7"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1d2d5e-e388-4f30-9ba5-17e7d9810864"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9dcbc9f7-f838-4f57-bd6d-4b1c73237ee6}" ma:internalName="TaxCatchAll" ma:showField="CatchAllData" ma:web="a31d2d5e-e388-4f30-9ba5-17e7d98108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9b7afee-783b-43f8-bd7c-2087a9468aea">
      <UserInfo>
        <DisplayName>Kimberly Figures</DisplayName>
        <AccountId>38</AccountId>
        <AccountType/>
      </UserInfo>
      <UserInfo>
        <DisplayName>Tricia Abe</DisplayName>
        <AccountId>3076</AccountId>
        <AccountType/>
      </UserInfo>
      <UserInfo>
        <DisplayName>Abby Wolfe</DisplayName>
        <AccountId>6892</AccountId>
        <AccountType/>
      </UserInfo>
      <UserInfo>
        <DisplayName>Shuoyan Ning</DisplayName>
        <AccountId>7699</AccountId>
        <AccountType/>
      </UserInfo>
      <UserInfo>
        <DisplayName>Michelle Zeller</DisplayName>
        <AccountId>288</AccountId>
        <AccountType/>
      </UserInfo>
      <UserInfo>
        <DisplayName>Amanda Nowry</DisplayName>
        <AccountId>8264</AccountId>
        <AccountType/>
      </UserInfo>
    </SharedWithUsers>
    <TaxCatchAll xmlns="a31d2d5e-e388-4f30-9ba5-17e7d9810864" xsi:nil="true"/>
    <lcf76f155ced4ddcb4097134ff3c332f xmlns="bcf844a0-8d71-4485-aac0-f86690523e6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3A26280-168F-4281-9621-28E9A7023582}">
  <ds:schemaRefs>
    <ds:schemaRef ds:uri="http://schemas.microsoft.com/sharepoint/v3/contenttype/forms"/>
  </ds:schemaRefs>
</ds:datastoreItem>
</file>

<file path=customXml/itemProps2.xml><?xml version="1.0" encoding="utf-8"?>
<ds:datastoreItem xmlns:ds="http://schemas.openxmlformats.org/officeDocument/2006/customXml" ds:itemID="{7D403F2A-BE80-4BE2-9A16-1E2B1574564A}">
  <ds:schemaRefs>
    <ds:schemaRef ds:uri="29b7afee-783b-43f8-bd7c-2087a9468aea"/>
    <ds:schemaRef ds:uri="a31d2d5e-e388-4f30-9ba5-17e7d9810864"/>
    <ds:schemaRef ds:uri="bcf844a0-8d71-4485-aac0-f86690523e6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03BBD3C-CEA3-4B87-9EF0-FB4B0296A2D7}">
  <ds:schemaRefs>
    <ds:schemaRef ds:uri="http://purl.org/dc/elements/1.1/"/>
    <ds:schemaRef ds:uri="29b7afee-783b-43f8-bd7c-2087a9468aea"/>
    <ds:schemaRef ds:uri="http://purl.org/dc/dcmitype/"/>
    <ds:schemaRef ds:uri="http://www.w3.org/XML/1998/namespace"/>
    <ds:schemaRef ds:uri="http://schemas.microsoft.com/office/infopath/2007/PartnerControls"/>
    <ds:schemaRef ds:uri="http://purl.org/dc/terms/"/>
    <ds:schemaRef ds:uri="http://schemas.microsoft.com/office/2006/documentManagement/types"/>
    <ds:schemaRef ds:uri="bcf844a0-8d71-4485-aac0-f86690523e61"/>
    <ds:schemaRef ds:uri="http://schemas.openxmlformats.org/package/2006/metadata/core-properties"/>
    <ds:schemaRef ds:uri="a31d2d5e-e388-4f30-9ba5-17e7d981086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28</TotalTime>
  <Words>3233</Words>
  <Application>Microsoft Office PowerPoint</Application>
  <PresentationFormat>Widescreen</PresentationFormat>
  <Paragraphs>307</Paragraphs>
  <Slides>28</Slides>
  <Notes>26</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28</vt:i4>
      </vt:variant>
    </vt:vector>
  </HeadingPairs>
  <TitlesOfParts>
    <vt:vector size="41" baseType="lpstr">
      <vt:lpstr>Arial</vt:lpstr>
      <vt:lpstr>Calibri</vt:lpstr>
      <vt:lpstr>Calibri Light</vt:lpstr>
      <vt:lpstr>Courier New</vt:lpstr>
      <vt:lpstr>Segoe UI</vt:lpstr>
      <vt:lpstr>Source Sans Pro</vt:lpstr>
      <vt:lpstr>Symbol</vt:lpstr>
      <vt:lpstr>Wingdings</vt:lpstr>
      <vt:lpstr>Office Theme</vt:lpstr>
      <vt:lpstr>Custom Design</vt:lpstr>
      <vt:lpstr>5_Custom Design</vt:lpstr>
      <vt:lpstr>3_Custom Design</vt:lpstr>
      <vt:lpstr>2_Office Theme</vt:lpstr>
      <vt:lpstr>Pathogen-reduced platelets: component overview</vt:lpstr>
      <vt:lpstr>Overview</vt:lpstr>
      <vt:lpstr>Acronyms </vt:lpstr>
      <vt:lpstr>Pathogen inactivation technology (PIT)</vt:lpstr>
      <vt:lpstr>Platelet components </vt:lpstr>
      <vt:lpstr>Pathogen inactivation technology</vt:lpstr>
      <vt:lpstr>Pathogen inactivation technology</vt:lpstr>
      <vt:lpstr>Component characteristics: psoralen-treated  vs. untreated</vt:lpstr>
      <vt:lpstr>PowerPoint Presentation</vt:lpstr>
      <vt:lpstr>PowerPoint Presentation</vt:lpstr>
      <vt:lpstr>Psoralen-treated vs. untreated pooled platelet</vt:lpstr>
      <vt:lpstr>Psoralen-treated vs. untreated pooled platelet</vt:lpstr>
      <vt:lpstr>Psoralen-treated vs. untreated pooled platelet</vt:lpstr>
      <vt:lpstr>Manufacturing timelines – shelf life </vt:lpstr>
      <vt:lpstr>PowerPoint Presentation</vt:lpstr>
      <vt:lpstr>Anticipated implementation timeline for pathogen- reduced platelets</vt:lpstr>
      <vt:lpstr>Hospital implementation considerations</vt:lpstr>
      <vt:lpstr>Hospital implementation considerations</vt:lpstr>
      <vt:lpstr>Hospital implementation considerations</vt:lpstr>
      <vt:lpstr>Hospital implementation considerations</vt:lpstr>
      <vt:lpstr>New label (new code, new name, 7-day shelf life*)</vt:lpstr>
      <vt:lpstr>New label (new code, new name, 7-day shelf life*)</vt:lpstr>
      <vt:lpstr>Hospital implementation considerations</vt:lpstr>
      <vt:lpstr>Additional resources </vt:lpstr>
      <vt:lpstr>Resources</vt:lpstr>
      <vt:lpstr>Contact</vt:lpstr>
      <vt:lpstr>Contact</vt:lpstr>
      <vt:lpstr>Together, we are Canada’s Lifeline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dc:title>
  <dc:creator>Michelle Armstrong</dc:creator>
  <cp:lastModifiedBy>Abby Wolfe</cp:lastModifiedBy>
  <cp:revision>214</cp:revision>
  <dcterms:created xsi:type="dcterms:W3CDTF">2020-08-13T18:27:05Z</dcterms:created>
  <dcterms:modified xsi:type="dcterms:W3CDTF">2023-04-26T11:56:52Z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0x010100D0B7767A24F1E8428EC517B030A6928E</vt:lpwstr>
  </property>
  <property fmtid="{D5CDD505-2E9C-101B-9397-08002B2CF9AE}" pid="3" name="MediaServiceImageTags">
    <vt:lpwstr/>
  </property>
  <property fmtid="{D5CDD505-2E9C-101B-9397-08002B2CF9AE}" pid="4" name="ArticulateGUID">
    <vt:lpwstr>64F67FD1-B515-474F-ACAC-FD625A26C95E</vt:lpwstr>
  </property>
  <property fmtid="{D5CDD505-2E9C-101B-9397-08002B2CF9AE}" pid="5" name="ArticulatePath">
    <vt:lpwstr>https://cbsscs.sharepoint.com/teams/external/CGT/Shared Documents/NEW_PR platelets/Chapter_Slide decks_FAQ_FINAL versions/Intercept hospital communication_deck_FINAL</vt:lpwstr>
  </property>
</Properties>
</file>