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70"/>
  </p:notesMasterIdLst>
  <p:sldIdLst>
    <p:sldId id="1454" r:id="rId6"/>
    <p:sldId id="1460" r:id="rId7"/>
    <p:sldId id="1461" r:id="rId8"/>
    <p:sldId id="1459" r:id="rId9"/>
    <p:sldId id="1465" r:id="rId10"/>
    <p:sldId id="1458" r:id="rId11"/>
    <p:sldId id="1455" r:id="rId12"/>
    <p:sldId id="1456" r:id="rId13"/>
    <p:sldId id="1457" r:id="rId14"/>
    <p:sldId id="1462" r:id="rId15"/>
    <p:sldId id="1463" r:id="rId16"/>
    <p:sldId id="1474" r:id="rId17"/>
    <p:sldId id="1464" r:id="rId18"/>
    <p:sldId id="1409" r:id="rId19"/>
    <p:sldId id="256" r:id="rId20"/>
    <p:sldId id="1394" r:id="rId21"/>
    <p:sldId id="1397" r:id="rId22"/>
    <p:sldId id="1451" r:id="rId23"/>
    <p:sldId id="285" r:id="rId24"/>
    <p:sldId id="288" r:id="rId25"/>
    <p:sldId id="289" r:id="rId26"/>
    <p:sldId id="290" r:id="rId27"/>
    <p:sldId id="292" r:id="rId28"/>
    <p:sldId id="293" r:id="rId29"/>
    <p:sldId id="298" r:id="rId30"/>
    <p:sldId id="296" r:id="rId31"/>
    <p:sldId id="297" r:id="rId32"/>
    <p:sldId id="1411" r:id="rId33"/>
    <p:sldId id="1412" r:id="rId34"/>
    <p:sldId id="1415" r:id="rId35"/>
    <p:sldId id="1416" r:id="rId36"/>
    <p:sldId id="1417" r:id="rId37"/>
    <p:sldId id="1418" r:id="rId38"/>
    <p:sldId id="1419" r:id="rId39"/>
    <p:sldId id="1421" r:id="rId40"/>
    <p:sldId id="1422" r:id="rId41"/>
    <p:sldId id="1428" r:id="rId42"/>
    <p:sldId id="1429" r:id="rId43"/>
    <p:sldId id="1430" r:id="rId44"/>
    <p:sldId id="1431" r:id="rId45"/>
    <p:sldId id="1434" r:id="rId46"/>
    <p:sldId id="1435" r:id="rId47"/>
    <p:sldId id="1436" r:id="rId48"/>
    <p:sldId id="1437" r:id="rId49"/>
    <p:sldId id="1438" r:id="rId50"/>
    <p:sldId id="1439" r:id="rId51"/>
    <p:sldId id="1440" r:id="rId52"/>
    <p:sldId id="1423" r:id="rId53"/>
    <p:sldId id="1424" r:id="rId54"/>
    <p:sldId id="1425" r:id="rId55"/>
    <p:sldId id="1426" r:id="rId56"/>
    <p:sldId id="1427" r:id="rId57"/>
    <p:sldId id="1469" r:id="rId58"/>
    <p:sldId id="1452" r:id="rId59"/>
    <p:sldId id="1420" r:id="rId60"/>
    <p:sldId id="1468" r:id="rId61"/>
    <p:sldId id="1466" r:id="rId62"/>
    <p:sldId id="1470" r:id="rId63"/>
    <p:sldId id="1471" r:id="rId64"/>
    <p:sldId id="1472" r:id="rId65"/>
    <p:sldId id="1473" r:id="rId66"/>
    <p:sldId id="1449" r:id="rId67"/>
    <p:sldId id="1378" r:id="rId68"/>
    <p:sldId id="1475" r:id="rId69"/>
  </p:sldIdLst>
  <p:sldSz cx="12192000" cy="6858000"/>
  <p:notesSz cx="6858000" cy="9144000"/>
  <p:embeddedFontLst>
    <p:embeddedFont>
      <p:font typeface="Avenir Next LT Pro" panose="020B0504020202020204" pitchFamily="34"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3E"/>
    <a:srgbClr val="7E7E7E"/>
    <a:srgbClr val="C88B92"/>
    <a:srgbClr val="7C7C72"/>
    <a:srgbClr val="6F6E69"/>
    <a:srgbClr val="909086"/>
    <a:srgbClr val="FAF5F4"/>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2" autoAdjust="0"/>
    <p:restoredTop sz="90284" autoAdjust="0"/>
  </p:normalViewPr>
  <p:slideViewPr>
    <p:cSldViewPr snapToGrid="0">
      <p:cViewPr varScale="1">
        <p:scale>
          <a:sx n="74" d="100"/>
          <a:sy n="74" d="100"/>
        </p:scale>
        <p:origin x="1147" y="77"/>
      </p:cViewPr>
      <p:guideLst/>
    </p:cSldViewPr>
  </p:slideViewPr>
  <p:outlineViewPr>
    <p:cViewPr>
      <p:scale>
        <a:sx n="33" d="100"/>
        <a:sy n="33" d="100"/>
      </p:scale>
      <p:origin x="0" y="-21792"/>
    </p:cViewPr>
  </p:outlineViewPr>
  <p:notesTextViewPr>
    <p:cViewPr>
      <p:scale>
        <a:sx n="3" d="2"/>
        <a:sy n="3" d="2"/>
      </p:scale>
      <p:origin x="0" y="0"/>
    </p:cViewPr>
  </p:notesTextViewPr>
  <p:sorterViewPr>
    <p:cViewPr varScale="1">
      <p:scale>
        <a:sx n="1" d="1"/>
        <a:sy n="1" d="1"/>
      </p:scale>
      <p:origin x="0" y="-13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en-AU" sz="2400" b="1" dirty="0"/>
              <a:t>Fluids </a:t>
            </a:r>
            <a:r>
              <a:rPr lang="en-AU" sz="2400" b="1" baseline="0" dirty="0"/>
              <a:t>given (% Patients)  </a:t>
            </a:r>
          </a:p>
          <a:p>
            <a:pPr algn="ctr">
              <a:defRPr/>
            </a:pPr>
            <a:r>
              <a:rPr lang="en-AU" sz="2400" b="1" baseline="0" dirty="0"/>
              <a:t> </a:t>
            </a:r>
            <a:endParaRPr lang="en-US" sz="2400" b="1" dirty="0"/>
          </a:p>
        </c:rich>
      </c:tx>
      <c:layout>
        <c:manualLayout>
          <c:xMode val="edge"/>
          <c:yMode val="edge"/>
          <c:x val="0.27502245193692515"/>
          <c:y val="1.146522920979293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 Alb</c:v>
                </c:pt>
              </c:strCache>
            </c:strRef>
          </c:tx>
          <c:spPr>
            <a:solidFill>
              <a:srgbClr val="99FF99"/>
            </a:solidFill>
            <a:ln>
              <a:noFill/>
            </a:ln>
            <a:effectLst/>
            <a:sp3d/>
          </c:spPr>
          <c:invertIfNegative val="0"/>
          <c:cat>
            <c:strRef>
              <c:f>Sheet1!$A$2:$A$6</c:f>
              <c:strCache>
                <c:ptCount val="5"/>
                <c:pt idx="0">
                  <c:v>Iso-Onc Alb</c:v>
                </c:pt>
                <c:pt idx="1">
                  <c:v>20% Alb</c:v>
                </c:pt>
                <c:pt idx="2">
                  <c:v>Crystalloids</c:v>
                </c:pt>
                <c:pt idx="3">
                  <c:v>Packed RBC</c:v>
                </c:pt>
                <c:pt idx="4">
                  <c:v>Other B Products</c:v>
                </c:pt>
              </c:strCache>
            </c:strRef>
          </c:cat>
          <c:val>
            <c:numRef>
              <c:f>Sheet1!$B$2:$B$6</c:f>
              <c:numCache>
                <c:formatCode>General</c:formatCode>
                <c:ptCount val="5"/>
                <c:pt idx="0">
                  <c:v>0.54400000000000004</c:v>
                </c:pt>
                <c:pt idx="1">
                  <c:v>0.98</c:v>
                </c:pt>
                <c:pt idx="2">
                  <c:v>0.86299999999999999</c:v>
                </c:pt>
                <c:pt idx="3">
                  <c:v>0.378</c:v>
                </c:pt>
                <c:pt idx="4">
                  <c:v>0.17599999999999999</c:v>
                </c:pt>
              </c:numCache>
            </c:numRef>
          </c:val>
          <c:extLst>
            <c:ext xmlns:c16="http://schemas.microsoft.com/office/drawing/2014/chart" uri="{C3380CC4-5D6E-409C-BE32-E72D297353CC}">
              <c16:uniqueId val="{00000000-7D61-4B60-A07F-6BD6383F1044}"/>
            </c:ext>
          </c:extLst>
        </c:ser>
        <c:ser>
          <c:idx val="1"/>
          <c:order val="1"/>
          <c:tx>
            <c:strRef>
              <c:f>Sheet1!$C$1</c:f>
              <c:strCache>
                <c:ptCount val="1"/>
                <c:pt idx="0">
                  <c:v>Usual care</c:v>
                </c:pt>
              </c:strCache>
            </c:strRef>
          </c:tx>
          <c:spPr>
            <a:solidFill>
              <a:srgbClr val="FFC000"/>
            </a:solidFill>
            <a:ln>
              <a:noFill/>
            </a:ln>
            <a:effectLst/>
            <a:sp3d/>
          </c:spPr>
          <c:invertIfNegative val="0"/>
          <c:cat>
            <c:strRef>
              <c:f>Sheet1!$A$2:$A$6</c:f>
              <c:strCache>
                <c:ptCount val="5"/>
                <c:pt idx="0">
                  <c:v>Iso-Onc Alb</c:v>
                </c:pt>
                <c:pt idx="1">
                  <c:v>20% Alb</c:v>
                </c:pt>
                <c:pt idx="2">
                  <c:v>Crystalloids</c:v>
                </c:pt>
                <c:pt idx="3">
                  <c:v>Packed RBC</c:v>
                </c:pt>
                <c:pt idx="4">
                  <c:v>Other B Products</c:v>
                </c:pt>
              </c:strCache>
            </c:strRef>
          </c:cat>
          <c:val>
            <c:numRef>
              <c:f>Sheet1!$C$2:$C$6</c:f>
              <c:numCache>
                <c:formatCode>General</c:formatCode>
                <c:ptCount val="5"/>
                <c:pt idx="0">
                  <c:v>0.71399999999999997</c:v>
                </c:pt>
                <c:pt idx="1">
                  <c:v>2.3E-2</c:v>
                </c:pt>
                <c:pt idx="2">
                  <c:v>0.86199999999999999</c:v>
                </c:pt>
                <c:pt idx="3">
                  <c:v>0.29899999999999999</c:v>
                </c:pt>
                <c:pt idx="4">
                  <c:v>0.17100000000000001</c:v>
                </c:pt>
              </c:numCache>
            </c:numRef>
          </c:val>
          <c:extLst>
            <c:ext xmlns:c16="http://schemas.microsoft.com/office/drawing/2014/chart" uri="{C3380CC4-5D6E-409C-BE32-E72D297353CC}">
              <c16:uniqueId val="{00000001-7D61-4B60-A07F-6BD6383F1044}"/>
            </c:ext>
          </c:extLst>
        </c:ser>
        <c:dLbls>
          <c:showLegendKey val="0"/>
          <c:showVal val="0"/>
          <c:showCatName val="0"/>
          <c:showSerName val="0"/>
          <c:showPercent val="0"/>
          <c:showBubbleSize val="0"/>
        </c:dLbls>
        <c:gapWidth val="150"/>
        <c:shape val="box"/>
        <c:axId val="2120252384"/>
        <c:axId val="2120245664"/>
        <c:axId val="0"/>
      </c:bar3DChart>
      <c:catAx>
        <c:axId val="2120252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20245664"/>
        <c:crossesAt val="0"/>
        <c:auto val="1"/>
        <c:lblAlgn val="ctr"/>
        <c:lblOffset val="100"/>
        <c:noMultiLvlLbl val="0"/>
      </c:catAx>
      <c:valAx>
        <c:axId val="2120245664"/>
        <c:scaling>
          <c:orientation val="minMax"/>
          <c:max val="1"/>
        </c:scaling>
        <c:delete val="0"/>
        <c:axPos val="l"/>
        <c:majorGridlines>
          <c:spPr>
            <a:ln w="9525" cap="flat" cmpd="sng" algn="ctr">
              <a:no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20252384"/>
        <c:crosses val="autoZero"/>
        <c:crossBetween val="between"/>
        <c:majorUnit val="0.2"/>
      </c:valAx>
      <c:spPr>
        <a:noFill/>
        <a:ln>
          <a:noFill/>
        </a:ln>
        <a:effectLst/>
      </c:spPr>
    </c:plotArea>
    <c:legend>
      <c:legendPos val="b"/>
      <c:layout>
        <c:manualLayout>
          <c:xMode val="edge"/>
          <c:yMode val="edge"/>
          <c:x val="0.75192613985199852"/>
          <c:y val="0.128857259701886"/>
          <c:w val="0.23264254401141099"/>
          <c:h val="5.433651982446463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06709721938736E-2"/>
          <c:y val="3.1679885054194439E-2"/>
          <c:w val="0.90982685458251256"/>
          <c:h val="0.77352528978772661"/>
        </c:manualLayout>
      </c:layout>
      <c:barChart>
        <c:barDir val="col"/>
        <c:grouping val="clustered"/>
        <c:varyColors val="0"/>
        <c:ser>
          <c:idx val="0"/>
          <c:order val="0"/>
          <c:tx>
            <c:strRef>
              <c:f>Sheet1!$B$1</c:f>
              <c:strCache>
                <c:ptCount val="1"/>
                <c:pt idx="0">
                  <c:v>20% Albumin</c:v>
                </c:pt>
              </c:strCache>
            </c:strRef>
          </c:tx>
          <c:spPr>
            <a:solidFill>
              <a:srgbClr val="99FF99"/>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Sheet1!$B$2:$B$4</c:f>
              <c:numCache>
                <c:formatCode>0.0%</c:formatCode>
                <c:ptCount val="3"/>
                <c:pt idx="0">
                  <c:v>0.48899999999999999</c:v>
                </c:pt>
                <c:pt idx="1">
                  <c:v>0.33900000000000002</c:v>
                </c:pt>
                <c:pt idx="2">
                  <c:v>0.66200000000000003</c:v>
                </c:pt>
              </c:numCache>
            </c:numRef>
          </c:val>
          <c:extLst>
            <c:ext xmlns:c16="http://schemas.microsoft.com/office/drawing/2014/chart" uri="{C3380CC4-5D6E-409C-BE32-E72D297353CC}">
              <c16:uniqueId val="{00000000-4203-45F8-A619-EC554C66804E}"/>
            </c:ext>
          </c:extLst>
        </c:ser>
        <c:ser>
          <c:idx val="1"/>
          <c:order val="1"/>
          <c:tx>
            <c:strRef>
              <c:f>Sheet1!$C$1</c:f>
              <c:strCache>
                <c:ptCount val="1"/>
                <c:pt idx="0">
                  <c:v>Usual care</c:v>
                </c:pt>
              </c:strCache>
            </c:strRef>
          </c:tx>
          <c:spPr>
            <a:solidFill>
              <a:srgbClr val="FFC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Sheet1!$C$2:$C$4</c:f>
              <c:numCache>
                <c:formatCode>0.0%</c:formatCode>
                <c:ptCount val="3"/>
                <c:pt idx="0">
                  <c:v>0.434</c:v>
                </c:pt>
                <c:pt idx="1">
                  <c:v>0.315</c:v>
                </c:pt>
                <c:pt idx="2">
                  <c:v>0.57599999999999996</c:v>
                </c:pt>
              </c:numCache>
            </c:numRef>
          </c:val>
          <c:extLst>
            <c:ext xmlns:c16="http://schemas.microsoft.com/office/drawing/2014/chart" uri="{C3380CC4-5D6E-409C-BE32-E72D297353CC}">
              <c16:uniqueId val="{00000001-4203-45F8-A619-EC554C66804E}"/>
            </c:ext>
          </c:extLst>
        </c:ser>
        <c:dLbls>
          <c:showLegendKey val="0"/>
          <c:showVal val="0"/>
          <c:showCatName val="0"/>
          <c:showSerName val="0"/>
          <c:showPercent val="0"/>
          <c:showBubbleSize val="0"/>
        </c:dLbls>
        <c:gapWidth val="219"/>
        <c:overlap val="-27"/>
        <c:axId val="977375392"/>
        <c:axId val="977373472"/>
      </c:barChart>
      <c:catAx>
        <c:axId val="977375392"/>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1" i="0" u="none" strike="noStrike" kern="1200" baseline="0">
                <a:solidFill>
                  <a:schemeClr val="tx1">
                    <a:lumMod val="65000"/>
                    <a:lumOff val="35000"/>
                  </a:schemeClr>
                </a:solidFill>
                <a:latin typeface="+mn-lt"/>
                <a:ea typeface="+mn-ea"/>
                <a:cs typeface="+mn-cs"/>
              </a:defRPr>
            </a:pPr>
            <a:endParaRPr lang="en-US"/>
          </a:p>
        </c:txPr>
        <c:crossAx val="977373472"/>
        <c:crosses val="autoZero"/>
        <c:auto val="1"/>
        <c:lblAlgn val="ctr"/>
        <c:lblOffset val="100"/>
        <c:noMultiLvlLbl val="0"/>
      </c:catAx>
      <c:valAx>
        <c:axId val="977373472"/>
        <c:scaling>
          <c:orientation val="minMax"/>
        </c:scaling>
        <c:delete val="0"/>
        <c:axPos val="l"/>
        <c:majorGridlines>
          <c:spPr>
            <a:ln w="9525" cap="flat" cmpd="sng" algn="ctr">
              <a:noFill/>
              <a:round/>
            </a:ln>
            <a:effectLst/>
          </c:spPr>
        </c:majorGridlines>
        <c:numFmt formatCode="0.0%" sourceLinked="0"/>
        <c:majorTickMark val="none"/>
        <c:minorTickMark val="none"/>
        <c:tickLblPos val="nextTo"/>
        <c:spPr>
          <a:solidFill>
            <a:schemeClr val="bg1"/>
          </a:solidFill>
          <a:ln w="3175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7375392"/>
        <c:crosses val="autoZero"/>
        <c:crossBetween val="between"/>
        <c:majorUnit val="0.2"/>
      </c:valAx>
      <c:spPr>
        <a:noFill/>
        <a:ln>
          <a:noFill/>
        </a:ln>
        <a:effectLst/>
      </c:spPr>
    </c:plotArea>
    <c:legend>
      <c:legendPos val="b"/>
      <c:layout>
        <c:manualLayout>
          <c:xMode val="edge"/>
          <c:yMode val="edge"/>
          <c:x val="3.2783884022597855E-3"/>
          <c:y val="0.93136503845781049"/>
          <c:w val="0.30157680429721356"/>
          <c:h val="6.863496154218955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06709721938736E-2"/>
          <c:y val="3.1679885054194439E-2"/>
          <c:w val="0.90982685458251256"/>
          <c:h val="0.77352528978772661"/>
        </c:manualLayout>
      </c:layout>
      <c:barChart>
        <c:barDir val="col"/>
        <c:grouping val="clustered"/>
        <c:varyColors val="0"/>
        <c:ser>
          <c:idx val="0"/>
          <c:order val="0"/>
          <c:tx>
            <c:strRef>
              <c:f>Sheet1!$B$1</c:f>
              <c:strCache>
                <c:ptCount val="1"/>
                <c:pt idx="0">
                  <c:v>20% Albumin</c:v>
                </c:pt>
              </c:strCache>
            </c:strRef>
          </c:tx>
          <c:spPr>
            <a:solidFill>
              <a:srgbClr val="99FF99"/>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Sheet1!$B$2:$B$4</c:f>
              <c:numCache>
                <c:formatCode>0.0%</c:formatCode>
                <c:ptCount val="3"/>
                <c:pt idx="0">
                  <c:v>0.48899999999999999</c:v>
                </c:pt>
                <c:pt idx="1">
                  <c:v>0.33900000000000002</c:v>
                </c:pt>
                <c:pt idx="2">
                  <c:v>0.66200000000000003</c:v>
                </c:pt>
              </c:numCache>
            </c:numRef>
          </c:val>
          <c:extLst>
            <c:ext xmlns:c16="http://schemas.microsoft.com/office/drawing/2014/chart" uri="{C3380CC4-5D6E-409C-BE32-E72D297353CC}">
              <c16:uniqueId val="{00000000-79E6-984C-8A03-9D2D1599EF9A}"/>
            </c:ext>
          </c:extLst>
        </c:ser>
        <c:ser>
          <c:idx val="1"/>
          <c:order val="1"/>
          <c:tx>
            <c:strRef>
              <c:f>Sheet1!$C$1</c:f>
              <c:strCache>
                <c:ptCount val="1"/>
                <c:pt idx="0">
                  <c:v>Usual care</c:v>
                </c:pt>
              </c:strCache>
            </c:strRef>
          </c:tx>
          <c:spPr>
            <a:solidFill>
              <a:srgbClr val="FFC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Sheet1!$C$2:$C$4</c:f>
              <c:numCache>
                <c:formatCode>0.0%</c:formatCode>
                <c:ptCount val="3"/>
                <c:pt idx="0">
                  <c:v>0.434</c:v>
                </c:pt>
                <c:pt idx="1">
                  <c:v>0.315</c:v>
                </c:pt>
                <c:pt idx="2">
                  <c:v>0.57599999999999996</c:v>
                </c:pt>
              </c:numCache>
            </c:numRef>
          </c:val>
          <c:extLst>
            <c:ext xmlns:c16="http://schemas.microsoft.com/office/drawing/2014/chart" uri="{C3380CC4-5D6E-409C-BE32-E72D297353CC}">
              <c16:uniqueId val="{00000001-79E6-984C-8A03-9D2D1599EF9A}"/>
            </c:ext>
          </c:extLst>
        </c:ser>
        <c:dLbls>
          <c:showLegendKey val="0"/>
          <c:showVal val="0"/>
          <c:showCatName val="0"/>
          <c:showSerName val="0"/>
          <c:showPercent val="0"/>
          <c:showBubbleSize val="0"/>
        </c:dLbls>
        <c:gapWidth val="219"/>
        <c:overlap val="-27"/>
        <c:axId val="977375392"/>
        <c:axId val="977373472"/>
      </c:barChart>
      <c:catAx>
        <c:axId val="977375392"/>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1" i="0" u="none" strike="noStrike" kern="1200" baseline="0">
                <a:solidFill>
                  <a:schemeClr val="tx1">
                    <a:lumMod val="65000"/>
                    <a:lumOff val="35000"/>
                  </a:schemeClr>
                </a:solidFill>
                <a:latin typeface="+mn-lt"/>
                <a:ea typeface="+mn-ea"/>
                <a:cs typeface="+mn-cs"/>
              </a:defRPr>
            </a:pPr>
            <a:endParaRPr lang="en-US"/>
          </a:p>
        </c:txPr>
        <c:crossAx val="977373472"/>
        <c:crosses val="autoZero"/>
        <c:auto val="1"/>
        <c:lblAlgn val="ctr"/>
        <c:lblOffset val="100"/>
        <c:noMultiLvlLbl val="0"/>
      </c:catAx>
      <c:valAx>
        <c:axId val="977373472"/>
        <c:scaling>
          <c:orientation val="minMax"/>
        </c:scaling>
        <c:delete val="0"/>
        <c:axPos val="l"/>
        <c:majorGridlines>
          <c:spPr>
            <a:ln w="9525" cap="flat" cmpd="sng" algn="ctr">
              <a:noFill/>
              <a:round/>
            </a:ln>
            <a:effectLst/>
          </c:spPr>
        </c:majorGridlines>
        <c:numFmt formatCode="0.0%" sourceLinked="0"/>
        <c:majorTickMark val="none"/>
        <c:minorTickMark val="none"/>
        <c:tickLblPos val="nextTo"/>
        <c:spPr>
          <a:solidFill>
            <a:schemeClr val="bg1"/>
          </a:solidFill>
          <a:ln w="3175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7375392"/>
        <c:crosses val="autoZero"/>
        <c:crossBetween val="between"/>
        <c:majorUnit val="0.2"/>
      </c:valAx>
      <c:spPr>
        <a:noFill/>
        <a:ln>
          <a:noFill/>
        </a:ln>
        <a:effectLst/>
      </c:spPr>
    </c:plotArea>
    <c:legend>
      <c:legendPos val="b"/>
      <c:layout>
        <c:manualLayout>
          <c:xMode val="edge"/>
          <c:yMode val="edge"/>
          <c:x val="3.2783884022597855E-3"/>
          <c:y val="0.93136503845781049"/>
          <c:w val="0.30157680429721356"/>
          <c:h val="6.863496154218955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06709721938736E-2"/>
          <c:y val="3.1679885054194439E-2"/>
          <c:w val="0.90982685458251256"/>
          <c:h val="0.77352528978772661"/>
        </c:manualLayout>
      </c:layout>
      <c:barChart>
        <c:barDir val="col"/>
        <c:grouping val="clustered"/>
        <c:varyColors val="0"/>
        <c:ser>
          <c:idx val="0"/>
          <c:order val="0"/>
          <c:tx>
            <c:strRef>
              <c:f>Sheet1!$B$1</c:f>
              <c:strCache>
                <c:ptCount val="1"/>
                <c:pt idx="0">
                  <c:v>20% Albumin</c:v>
                </c:pt>
              </c:strCache>
            </c:strRef>
          </c:tx>
          <c:spPr>
            <a:solidFill>
              <a:srgbClr val="99FF99"/>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Sheet1!$B$2:$B$4</c:f>
              <c:numCache>
                <c:formatCode>0.0%</c:formatCode>
                <c:ptCount val="3"/>
                <c:pt idx="0">
                  <c:v>0.48899999999999999</c:v>
                </c:pt>
                <c:pt idx="1">
                  <c:v>0.33900000000000002</c:v>
                </c:pt>
                <c:pt idx="2">
                  <c:v>0.66200000000000003</c:v>
                </c:pt>
              </c:numCache>
            </c:numRef>
          </c:val>
          <c:extLst>
            <c:ext xmlns:c16="http://schemas.microsoft.com/office/drawing/2014/chart" uri="{C3380CC4-5D6E-409C-BE32-E72D297353CC}">
              <c16:uniqueId val="{00000000-79E6-984C-8A03-9D2D1599EF9A}"/>
            </c:ext>
          </c:extLst>
        </c:ser>
        <c:ser>
          <c:idx val="1"/>
          <c:order val="1"/>
          <c:tx>
            <c:strRef>
              <c:f>Sheet1!$C$1</c:f>
              <c:strCache>
                <c:ptCount val="1"/>
                <c:pt idx="0">
                  <c:v>Usual care</c:v>
                </c:pt>
              </c:strCache>
            </c:strRef>
          </c:tx>
          <c:spPr>
            <a:solidFill>
              <a:srgbClr val="FFC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patients </c:v>
                </c:pt>
                <c:pt idx="1">
                  <c:v>eGFR ≥ 60</c:v>
                </c:pt>
                <c:pt idx="2">
                  <c:v>eGFR &lt; 60</c:v>
                </c:pt>
              </c:strCache>
            </c:strRef>
          </c:cat>
          <c:val>
            <c:numRef>
              <c:f>Sheet1!$C$2:$C$4</c:f>
              <c:numCache>
                <c:formatCode>0.0%</c:formatCode>
                <c:ptCount val="3"/>
                <c:pt idx="0">
                  <c:v>0.434</c:v>
                </c:pt>
                <c:pt idx="1">
                  <c:v>0.315</c:v>
                </c:pt>
                <c:pt idx="2">
                  <c:v>0.57599999999999996</c:v>
                </c:pt>
              </c:numCache>
            </c:numRef>
          </c:val>
          <c:extLst>
            <c:ext xmlns:c16="http://schemas.microsoft.com/office/drawing/2014/chart" uri="{C3380CC4-5D6E-409C-BE32-E72D297353CC}">
              <c16:uniqueId val="{00000001-79E6-984C-8A03-9D2D1599EF9A}"/>
            </c:ext>
          </c:extLst>
        </c:ser>
        <c:dLbls>
          <c:showLegendKey val="0"/>
          <c:showVal val="0"/>
          <c:showCatName val="0"/>
          <c:showSerName val="0"/>
          <c:showPercent val="0"/>
          <c:showBubbleSize val="0"/>
        </c:dLbls>
        <c:gapWidth val="219"/>
        <c:overlap val="-27"/>
        <c:axId val="977375392"/>
        <c:axId val="977373472"/>
      </c:barChart>
      <c:catAx>
        <c:axId val="977375392"/>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1" i="0" u="none" strike="noStrike" kern="1200" baseline="0">
                <a:solidFill>
                  <a:schemeClr val="tx1">
                    <a:lumMod val="65000"/>
                    <a:lumOff val="35000"/>
                  </a:schemeClr>
                </a:solidFill>
                <a:latin typeface="+mn-lt"/>
                <a:ea typeface="+mn-ea"/>
                <a:cs typeface="+mn-cs"/>
              </a:defRPr>
            </a:pPr>
            <a:endParaRPr lang="en-US"/>
          </a:p>
        </c:txPr>
        <c:crossAx val="977373472"/>
        <c:crosses val="autoZero"/>
        <c:auto val="1"/>
        <c:lblAlgn val="ctr"/>
        <c:lblOffset val="100"/>
        <c:noMultiLvlLbl val="0"/>
      </c:catAx>
      <c:valAx>
        <c:axId val="977373472"/>
        <c:scaling>
          <c:orientation val="minMax"/>
        </c:scaling>
        <c:delete val="0"/>
        <c:axPos val="l"/>
        <c:majorGridlines>
          <c:spPr>
            <a:ln w="9525" cap="flat" cmpd="sng" algn="ctr">
              <a:noFill/>
              <a:round/>
            </a:ln>
            <a:effectLst/>
          </c:spPr>
        </c:majorGridlines>
        <c:numFmt formatCode="0.0%" sourceLinked="0"/>
        <c:majorTickMark val="none"/>
        <c:minorTickMark val="none"/>
        <c:tickLblPos val="nextTo"/>
        <c:spPr>
          <a:solidFill>
            <a:schemeClr val="bg1"/>
          </a:solidFill>
          <a:ln w="3175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7375392"/>
        <c:crosses val="autoZero"/>
        <c:crossBetween val="between"/>
        <c:majorUnit val="0.2"/>
      </c:valAx>
      <c:spPr>
        <a:noFill/>
        <a:ln>
          <a:noFill/>
        </a:ln>
        <a:effectLst/>
      </c:spPr>
    </c:plotArea>
    <c:legend>
      <c:legendPos val="b"/>
      <c:layout>
        <c:manualLayout>
          <c:xMode val="edge"/>
          <c:yMode val="edge"/>
          <c:x val="3.2783884022597855E-3"/>
          <c:y val="0.93136503845781049"/>
          <c:w val="0.30157680429721356"/>
          <c:h val="6.863496154218955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 Albumin</c:v>
                </c:pt>
              </c:strCache>
            </c:strRef>
          </c:tx>
          <c:spPr>
            <a:solidFill>
              <a:srgbClr val="92D050"/>
            </a:solidFill>
            <a:ln>
              <a:noFill/>
            </a:ln>
            <a:effectLst/>
            <a:sp3d/>
          </c:spPr>
          <c:invertIfNegative val="0"/>
          <c:cat>
            <c:strRef>
              <c:f>Sheet1!$A$2:$A$9</c:f>
              <c:strCache>
                <c:ptCount val="8"/>
                <c:pt idx="0">
                  <c:v>     Day 1</c:v>
                </c:pt>
                <c:pt idx="1">
                  <c:v>     Day 2</c:v>
                </c:pt>
                <c:pt idx="2">
                  <c:v>     Day 3</c:v>
                </c:pt>
                <c:pt idx="3">
                  <c:v>     Day 4</c:v>
                </c:pt>
                <c:pt idx="4">
                  <c:v>     Day 5</c:v>
                </c:pt>
                <c:pt idx="5">
                  <c:v>     Day 6</c:v>
                </c:pt>
                <c:pt idx="6">
                  <c:v>     Day 7</c:v>
                </c:pt>
                <c:pt idx="7">
                  <c:v>     Day 8+</c:v>
                </c:pt>
              </c:strCache>
            </c:strRef>
          </c:cat>
          <c:val>
            <c:numRef>
              <c:f>Sheet1!$B$2:$B$9</c:f>
              <c:numCache>
                <c:formatCode>General</c:formatCode>
                <c:ptCount val="8"/>
                <c:pt idx="0">
                  <c:v>0.83099999999999996</c:v>
                </c:pt>
                <c:pt idx="1">
                  <c:v>0.69399999999999995</c:v>
                </c:pt>
                <c:pt idx="2">
                  <c:v>0.39700000000000002</c:v>
                </c:pt>
                <c:pt idx="3">
                  <c:v>0.215</c:v>
                </c:pt>
                <c:pt idx="4">
                  <c:v>0.111</c:v>
                </c:pt>
                <c:pt idx="5">
                  <c:v>5.6000000000000001E-2</c:v>
                </c:pt>
                <c:pt idx="6">
                  <c:v>4.1000000000000002E-2</c:v>
                </c:pt>
                <c:pt idx="7">
                  <c:v>5.5E-2</c:v>
                </c:pt>
              </c:numCache>
            </c:numRef>
          </c:val>
          <c:extLst>
            <c:ext xmlns:c16="http://schemas.microsoft.com/office/drawing/2014/chart" uri="{C3380CC4-5D6E-409C-BE32-E72D297353CC}">
              <c16:uniqueId val="{00000000-212C-4EB6-BD8F-F442383C2446}"/>
            </c:ext>
          </c:extLst>
        </c:ser>
        <c:ser>
          <c:idx val="1"/>
          <c:order val="1"/>
          <c:tx>
            <c:strRef>
              <c:f>Sheet1!$C$1</c:f>
              <c:strCache>
                <c:ptCount val="1"/>
                <c:pt idx="0">
                  <c:v>usual care</c:v>
                </c:pt>
              </c:strCache>
            </c:strRef>
          </c:tx>
          <c:spPr>
            <a:solidFill>
              <a:srgbClr val="FFC000"/>
            </a:solidFill>
            <a:ln>
              <a:noFill/>
            </a:ln>
            <a:effectLst/>
            <a:sp3d/>
          </c:spPr>
          <c:invertIfNegative val="0"/>
          <c:cat>
            <c:strRef>
              <c:f>Sheet1!$A$2:$A$9</c:f>
              <c:strCache>
                <c:ptCount val="8"/>
                <c:pt idx="0">
                  <c:v>     Day 1</c:v>
                </c:pt>
                <c:pt idx="1">
                  <c:v>     Day 2</c:v>
                </c:pt>
                <c:pt idx="2">
                  <c:v>     Day 3</c:v>
                </c:pt>
                <c:pt idx="3">
                  <c:v>     Day 4</c:v>
                </c:pt>
                <c:pt idx="4">
                  <c:v>     Day 5</c:v>
                </c:pt>
                <c:pt idx="5">
                  <c:v>     Day 6</c:v>
                </c:pt>
                <c:pt idx="6">
                  <c:v>     Day 7</c:v>
                </c:pt>
                <c:pt idx="7">
                  <c:v>     Day 8+</c:v>
                </c:pt>
              </c:strCache>
            </c:strRef>
          </c:cat>
          <c:val>
            <c:numRef>
              <c:f>Sheet1!$C$2:$C$9</c:f>
              <c:numCache>
                <c:formatCode>General</c:formatCode>
                <c:ptCount val="8"/>
                <c:pt idx="0">
                  <c:v>0.84499999999999997</c:v>
                </c:pt>
                <c:pt idx="1">
                  <c:v>0.73699999999999999</c:v>
                </c:pt>
                <c:pt idx="2">
                  <c:v>0.44700000000000001</c:v>
                </c:pt>
                <c:pt idx="3">
                  <c:v>0.27300000000000002</c:v>
                </c:pt>
                <c:pt idx="4">
                  <c:v>0.16500000000000001</c:v>
                </c:pt>
                <c:pt idx="5">
                  <c:v>9.9000000000000005E-2</c:v>
                </c:pt>
                <c:pt idx="6">
                  <c:v>7.5999999999999998E-2</c:v>
                </c:pt>
                <c:pt idx="7">
                  <c:v>7.9000000000000001E-2</c:v>
                </c:pt>
              </c:numCache>
            </c:numRef>
          </c:val>
          <c:extLst>
            <c:ext xmlns:c16="http://schemas.microsoft.com/office/drawing/2014/chart" uri="{C3380CC4-5D6E-409C-BE32-E72D297353CC}">
              <c16:uniqueId val="{00000001-212C-4EB6-BD8F-F442383C2446}"/>
            </c:ext>
          </c:extLst>
        </c:ser>
        <c:dLbls>
          <c:showLegendKey val="0"/>
          <c:showVal val="0"/>
          <c:showCatName val="0"/>
          <c:showSerName val="0"/>
          <c:showPercent val="0"/>
          <c:showBubbleSize val="0"/>
        </c:dLbls>
        <c:gapWidth val="219"/>
        <c:shape val="box"/>
        <c:axId val="1784103119"/>
        <c:axId val="1784095919"/>
        <c:axId val="0"/>
      </c:bar3DChart>
      <c:catAx>
        <c:axId val="1784103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84095919"/>
        <c:crosses val="autoZero"/>
        <c:auto val="1"/>
        <c:lblAlgn val="ctr"/>
        <c:lblOffset val="100"/>
        <c:noMultiLvlLbl val="0"/>
      </c:catAx>
      <c:valAx>
        <c:axId val="1784095919"/>
        <c:scaling>
          <c:orientation val="minMax"/>
          <c:max val="1"/>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84103119"/>
        <c:crosses val="autoZero"/>
        <c:crossBetween val="between"/>
        <c:majorUnit val="0.2"/>
      </c:valAx>
      <c:spPr>
        <a:noFill/>
        <a:ln>
          <a:noFill/>
        </a:ln>
        <a:effectLst/>
      </c:spPr>
    </c:plotArea>
    <c:legend>
      <c:legendPos val="b"/>
      <c:layout>
        <c:manualLayout>
          <c:xMode val="edge"/>
          <c:yMode val="edge"/>
          <c:x val="0.3454982775590551"/>
          <c:y val="4.7883547743384096E-2"/>
          <c:w val="0.26797146416524392"/>
          <c:h val="5.035223607577288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C922C-A51B-4F5B-8F77-96B5FF75D4CF}" type="datetimeFigureOut">
              <a:rPr lang="en-US" smtClean="0"/>
              <a:t>2026-06-19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0B7D1-6A1C-4D60-8E33-F3C28376FF15}" type="slidenum">
              <a:rPr lang="en-US" smtClean="0"/>
              <a:t>‹#›</a:t>
            </a:fld>
            <a:endParaRPr lang="en-US"/>
          </a:p>
        </p:txBody>
      </p:sp>
    </p:spTree>
    <p:extLst>
      <p:ext uri="{BB962C8B-B14F-4D97-AF65-F5344CB8AC3E}">
        <p14:creationId xmlns:p14="http://schemas.microsoft.com/office/powerpoint/2010/main" val="138385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1</a:t>
            </a:fld>
            <a:endParaRPr lang="en-US"/>
          </a:p>
        </p:txBody>
      </p:sp>
    </p:spTree>
    <p:extLst>
      <p:ext uri="{BB962C8B-B14F-4D97-AF65-F5344CB8AC3E}">
        <p14:creationId xmlns:p14="http://schemas.microsoft.com/office/powerpoint/2010/main" val="1856391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22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58C61-9644-72B0-710F-96013885C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99FCE-F074-54D6-9363-5EE56B665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A132C-E034-BCB2-D35F-BF5395318F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DD3E55-E73C-52F8-88F9-DAE71B1748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83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FED8-0901-DC54-BD1A-955AAB06B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81259-3D9B-4CE8-D13C-ABE5B92BB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17973-CC2F-E3A5-9116-80FA40C396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37F15F-093C-6635-60F8-EBF90C1252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4710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4C1A-397D-61FE-E422-5A72F60BA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1C23C-C0EB-A54D-ACB1-B771D3508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662A-B116-3425-20EA-9E46156B57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7F3BD5-0449-C1B2-41C8-82C866C7F2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1264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D1CB-0CC7-C8ED-BEAC-3DA3A428C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6087A-C4DC-35A0-C8A6-F4DA3F6D5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11E71-6391-01F0-C771-5B456DC16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1CBEB-B856-1434-E622-27D110FBDC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781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3F1E3-9F3C-891A-850B-59A29F840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A0036-3A78-4E71-C523-85A99A372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18E8A-729F-1EFC-B829-9DD597B559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3FBCB1-DF76-8FFB-ADAF-D5C30DA145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06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RR driven by patients with eGFR &lt; 60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7702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 due to multiple comparisons</a:t>
            </a:r>
          </a:p>
          <a:p>
            <a:r>
              <a:rPr lang="en-US" dirty="0"/>
              <a:t>No statistical evidence of heterogeneity between subgroups including diabetes, despite the result. May have been underpowered for diabetes subgroup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591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6708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02CAA-41C5-915D-E146-5BC614908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5297A-D03A-B5CF-0F37-1E3A9F4EDC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1ACBB-AA20-8898-3C12-164CF99C91B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B316127-32A8-C90D-CDFA-4F4345E2A0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305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2</a:t>
            </a:fld>
            <a:endParaRPr lang="en-US"/>
          </a:p>
        </p:txBody>
      </p:sp>
    </p:spTree>
    <p:extLst>
      <p:ext uri="{BB962C8B-B14F-4D97-AF65-F5344CB8AC3E}">
        <p14:creationId xmlns:p14="http://schemas.microsoft.com/office/powerpoint/2010/main" val="135923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May be there is a group of patients that do better with albumin and a group that do much worse that we failed to identify </a:t>
            </a:r>
          </a:p>
        </p:txBody>
      </p:sp>
      <p:sp>
        <p:nvSpPr>
          <p:cNvPr id="4" name="Slide Number Placeholder 3"/>
          <p:cNvSpPr>
            <a:spLocks noGrp="1"/>
          </p:cNvSpPr>
          <p:nvPr>
            <p:ph type="sldNum" sz="quarter" idx="5"/>
          </p:nvPr>
        </p:nvSpPr>
        <p:spPr/>
        <p:txBody>
          <a:bodyPr/>
          <a:lstStyle/>
          <a:p>
            <a:fld id="{2340B7D1-6A1C-4D60-8E33-F3C28376FF15}" type="slidenum">
              <a:rPr lang="en-US" smtClean="0"/>
              <a:t>57</a:t>
            </a:fld>
            <a:endParaRPr lang="en-US"/>
          </a:p>
        </p:txBody>
      </p:sp>
    </p:spTree>
    <p:extLst>
      <p:ext uri="{BB962C8B-B14F-4D97-AF65-F5344CB8AC3E}">
        <p14:creationId xmlns:p14="http://schemas.microsoft.com/office/powerpoint/2010/main" val="3131128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 due to multiple comparisons</a:t>
            </a:r>
          </a:p>
          <a:p>
            <a:r>
              <a:rPr lang="en-US" dirty="0"/>
              <a:t>No statistical evidence of heterogeneity between subgroups including diabetes, despite the result. May have been underpowered for diabetes subgroup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5916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1BBBC-81CB-CC05-89DC-9A67A8654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BBD9C-F648-A77A-7377-6C9F825FA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2CEE1-97ED-20AC-4C75-8D5D409A66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583DB-3984-49EA-E8F1-BEEFCD8A16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0B7D1-6A1C-4D60-8E33-F3C28376FF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866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Sites 4 and 6 recruited 36 patients and 23 patients respectively </a:t>
            </a:r>
          </a:p>
        </p:txBody>
      </p:sp>
      <p:sp>
        <p:nvSpPr>
          <p:cNvPr id="4" name="Slide Number Placeholder 3"/>
          <p:cNvSpPr>
            <a:spLocks noGrp="1"/>
          </p:cNvSpPr>
          <p:nvPr>
            <p:ph type="sldNum" sz="quarter" idx="5"/>
          </p:nvPr>
        </p:nvSpPr>
        <p:spPr/>
        <p:txBody>
          <a:bodyPr/>
          <a:lstStyle/>
          <a:p>
            <a:fld id="{C61C7851-BC94-496A-BD96-9130E2CF3B26}" type="slidenum">
              <a:rPr lang="en-AU" smtClean="0"/>
              <a:t>61</a:t>
            </a:fld>
            <a:endParaRPr lang="en-AU"/>
          </a:p>
        </p:txBody>
      </p:sp>
    </p:spTree>
    <p:extLst>
      <p:ext uri="{BB962C8B-B14F-4D97-AF65-F5344CB8AC3E}">
        <p14:creationId xmlns:p14="http://schemas.microsoft.com/office/powerpoint/2010/main" val="226471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0B7D1-6A1C-4D60-8E33-F3C28376FF15}" type="slidenum">
              <a:rPr lang="en-US" smtClean="0"/>
              <a:t>63</a:t>
            </a:fld>
            <a:endParaRPr lang="en-US"/>
          </a:p>
        </p:txBody>
      </p:sp>
    </p:spTree>
    <p:extLst>
      <p:ext uri="{BB962C8B-B14F-4D97-AF65-F5344CB8AC3E}">
        <p14:creationId xmlns:p14="http://schemas.microsoft.com/office/powerpoint/2010/main" val="31833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5</a:t>
            </a:fld>
            <a:endParaRPr lang="en-US"/>
          </a:p>
        </p:txBody>
      </p:sp>
    </p:spTree>
    <p:extLst>
      <p:ext uri="{BB962C8B-B14F-4D97-AF65-F5344CB8AC3E}">
        <p14:creationId xmlns:p14="http://schemas.microsoft.com/office/powerpoint/2010/main" val="35668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6</a:t>
            </a:fld>
            <a:endParaRPr lang="en-US"/>
          </a:p>
        </p:txBody>
      </p:sp>
    </p:spTree>
    <p:extLst>
      <p:ext uri="{BB962C8B-B14F-4D97-AF65-F5344CB8AC3E}">
        <p14:creationId xmlns:p14="http://schemas.microsoft.com/office/powerpoint/2010/main" val="295277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13</a:t>
            </a:fld>
            <a:endParaRPr lang="en-US"/>
          </a:p>
        </p:txBody>
      </p:sp>
    </p:spTree>
    <p:extLst>
      <p:ext uri="{BB962C8B-B14F-4D97-AF65-F5344CB8AC3E}">
        <p14:creationId xmlns:p14="http://schemas.microsoft.com/office/powerpoint/2010/main" val="2773818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6F305-C2D0-3889-D325-3BBBB7ADB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59C28-A167-D37F-DCD3-10787FABA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E73AE-EBFF-059D-1A15-34FA33E1D4C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3DF6193-C13E-E3EA-C737-02624A763052}"/>
              </a:ext>
            </a:extLst>
          </p:cNvPr>
          <p:cNvSpPr>
            <a:spLocks noGrp="1"/>
          </p:cNvSpPr>
          <p:nvPr>
            <p:ph type="sldNum" sz="quarter" idx="5"/>
          </p:nvPr>
        </p:nvSpPr>
        <p:spPr/>
        <p:txBody>
          <a:bodyPr/>
          <a:lstStyle/>
          <a:p>
            <a:fld id="{2340B7D1-6A1C-4D60-8E33-F3C28376FF15}" type="slidenum">
              <a:rPr lang="en-US" smtClean="0"/>
              <a:t>16</a:t>
            </a:fld>
            <a:endParaRPr lang="en-US"/>
          </a:p>
        </p:txBody>
      </p:sp>
    </p:spTree>
    <p:extLst>
      <p:ext uri="{BB962C8B-B14F-4D97-AF65-F5344CB8AC3E}">
        <p14:creationId xmlns:p14="http://schemas.microsoft.com/office/powerpoint/2010/main" val="326034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84D7-5D7F-804B-619B-7A76E3F9C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710C-446F-DC22-8166-024CDF575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116E2-AC2C-FFAE-E22E-7ED7264D561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E07A37C-7A50-4617-EB91-C402B2EDFD64}"/>
              </a:ext>
            </a:extLst>
          </p:cNvPr>
          <p:cNvSpPr>
            <a:spLocks noGrp="1"/>
          </p:cNvSpPr>
          <p:nvPr>
            <p:ph type="sldNum" sz="quarter" idx="5"/>
          </p:nvPr>
        </p:nvSpPr>
        <p:spPr/>
        <p:txBody>
          <a:bodyPr/>
          <a:lstStyle/>
          <a:p>
            <a:fld id="{DA1EEF02-52E9-3A48-961D-8AF7F786F4AC}" type="slidenum">
              <a:rPr lang="en-AU" smtClean="0"/>
              <a:t>17</a:t>
            </a:fld>
            <a:endParaRPr lang="en-AU"/>
          </a:p>
        </p:txBody>
      </p:sp>
    </p:spTree>
    <p:extLst>
      <p:ext uri="{BB962C8B-B14F-4D97-AF65-F5344CB8AC3E}">
        <p14:creationId xmlns:p14="http://schemas.microsoft.com/office/powerpoint/2010/main" val="143881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27292E"/>
                </a:solidFill>
                <a:effectLst/>
                <a:latin typeface="Aptos" panose="020B0004020202020204" pitchFamily="34" charset="0"/>
              </a:rPr>
              <a:t>we also expected that this would improve the resuscitation of the patient and reduce vasopressor requirements</a:t>
            </a:r>
          </a:p>
          <a:p>
            <a:endParaRPr lang="en-AU" dirty="0"/>
          </a:p>
        </p:txBody>
      </p:sp>
      <p:sp>
        <p:nvSpPr>
          <p:cNvPr id="4" name="Slide Number Placeholder 3"/>
          <p:cNvSpPr>
            <a:spLocks noGrp="1"/>
          </p:cNvSpPr>
          <p:nvPr>
            <p:ph type="sldNum" sz="quarter" idx="5"/>
          </p:nvPr>
        </p:nvSpPr>
        <p:spPr/>
        <p:txBody>
          <a:bodyPr/>
          <a:lstStyle/>
          <a:p>
            <a:fld id="{2340B7D1-6A1C-4D60-8E33-F3C28376FF15}" type="slidenum">
              <a:rPr lang="en-US" smtClean="0"/>
              <a:t>19</a:t>
            </a:fld>
            <a:endParaRPr lang="en-US"/>
          </a:p>
        </p:txBody>
      </p:sp>
    </p:spTree>
    <p:extLst>
      <p:ext uri="{BB962C8B-B14F-4D97-AF65-F5344CB8AC3E}">
        <p14:creationId xmlns:p14="http://schemas.microsoft.com/office/powerpoint/2010/main" val="3286862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1EEF02-52E9-3A48-961D-8AF7F786F4AC}" type="slidenum">
              <a:rPr lang="en-AU" smtClean="0"/>
              <a:t>21</a:t>
            </a:fld>
            <a:endParaRPr lang="en-AU"/>
          </a:p>
        </p:txBody>
      </p:sp>
    </p:spTree>
    <p:extLst>
      <p:ext uri="{BB962C8B-B14F-4D97-AF65-F5344CB8AC3E}">
        <p14:creationId xmlns:p14="http://schemas.microsoft.com/office/powerpoint/2010/main" val="85212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7CDF-1715-44CD-9223-B28764D5AFD0}"/>
              </a:ext>
            </a:extLst>
          </p:cNvPr>
          <p:cNvSpPr>
            <a:spLocks noGrp="1"/>
          </p:cNvSpPr>
          <p:nvPr>
            <p:ph type="ctrTitle"/>
          </p:nvPr>
        </p:nvSpPr>
        <p:spPr>
          <a:xfrm>
            <a:off x="1524000" y="1122363"/>
            <a:ext cx="9144000" cy="2387600"/>
          </a:xfrm>
        </p:spPr>
        <p:txBody>
          <a:bodyPr anchor="b"/>
          <a:lstStyle>
            <a:lvl1pPr algn="ctr">
              <a:defRPr sz="6000" b="1" i="0" strike="noStrike">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3D24018-1BF3-6E0C-92AD-774E81752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5ED84D-A2ED-53B7-055D-23422AE21CB9}"/>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55D5E7C7-0C9A-754F-69AF-4E4748F0F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C1AE4-0B8E-2E3F-6297-5F2C9E5D2083}"/>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93619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A3D9B-473E-ED6C-9A2E-50348A90AE8B}"/>
              </a:ext>
            </a:extLst>
          </p:cNvPr>
          <p:cNvSpPr>
            <a:spLocks noGrp="1"/>
          </p:cNvSpPr>
          <p:nvPr>
            <p:ph type="title"/>
          </p:nvPr>
        </p:nvSpPr>
        <p:spPr/>
        <p:txBody>
          <a:bodyPr/>
          <a:lstStyle>
            <a:lvl1pPr>
              <a:defRPr b="0" i="0"/>
            </a:lvl1pPr>
          </a:lstStyle>
          <a:p>
            <a:r>
              <a:rPr lang="en-US" dirty="0"/>
              <a:t>Click to edit Master title style</a:t>
            </a:r>
          </a:p>
        </p:txBody>
      </p:sp>
      <p:sp>
        <p:nvSpPr>
          <p:cNvPr id="3" name="Vertical Text Placeholder 2">
            <a:extLst>
              <a:ext uri="{FF2B5EF4-FFF2-40B4-BE49-F238E27FC236}">
                <a16:creationId xmlns:a16="http://schemas.microsoft.com/office/drawing/2014/main" id="{B17463ED-8A42-8D28-AD5C-F7B47B70D5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BCB35-DE1A-7C86-695F-C6F84026A914}"/>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EA252CAD-20DC-499E-AB61-8C8D99F0F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7841A-64B3-8F84-262C-5C8F4C9087BC}"/>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289956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873E2-CCA5-868C-2A05-ABBD54A19CEB}"/>
              </a:ext>
            </a:extLst>
          </p:cNvPr>
          <p:cNvSpPr>
            <a:spLocks noGrp="1"/>
          </p:cNvSpPr>
          <p:nvPr>
            <p:ph type="title" orient="vert"/>
          </p:nvPr>
        </p:nvSpPr>
        <p:spPr>
          <a:xfrm>
            <a:off x="8724900" y="365125"/>
            <a:ext cx="2628900" cy="5811838"/>
          </a:xfrm>
        </p:spPr>
        <p:txBody>
          <a:bodyPr vert="eaVert"/>
          <a:lstStyle>
            <a:lvl1pPr>
              <a:defRPr b="0" i="0"/>
            </a:lvl1pPr>
          </a:lstStyle>
          <a:p>
            <a:r>
              <a:rPr lang="en-US" dirty="0"/>
              <a:t>Click to edit Master title style</a:t>
            </a:r>
          </a:p>
        </p:txBody>
      </p:sp>
      <p:sp>
        <p:nvSpPr>
          <p:cNvPr id="3" name="Vertical Text Placeholder 2">
            <a:extLst>
              <a:ext uri="{FF2B5EF4-FFF2-40B4-BE49-F238E27FC236}">
                <a16:creationId xmlns:a16="http://schemas.microsoft.com/office/drawing/2014/main" id="{2B106A5E-5C02-1AF4-201C-029DC850CB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78680-124F-ED8B-8FA2-7AA849273BF0}"/>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46D83F55-BFE7-BDE3-C7C6-412CA069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BD73D-D2EC-EA69-B76A-5F83514F1FDD}"/>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3708598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ED8E883-BCE6-B692-C342-CF445E35A37B}"/>
              </a:ext>
            </a:extLst>
          </p:cNvPr>
          <p:cNvSpPr>
            <a:spLocks noGrp="1"/>
          </p:cNvSpPr>
          <p:nvPr>
            <p:ph type="dt" sz="half" idx="10"/>
          </p:nvPr>
        </p:nvSpPr>
        <p:spPr/>
        <p:txBody>
          <a:bodyPr/>
          <a:lstStyle>
            <a:lvl1pPr>
              <a:defRPr/>
            </a:lvl1pPr>
          </a:lstStyle>
          <a:p>
            <a:pPr>
              <a:defRPr/>
            </a:pPr>
            <a:fld id="{261C9396-D67C-47EC-A473-ACC920A72244}" type="datetimeFigureOut">
              <a:rPr lang="en-US"/>
              <a:pPr>
                <a:defRPr/>
              </a:pPr>
              <a:t>2026-06-19</a:t>
            </a:fld>
            <a:endParaRPr lang="en-US"/>
          </a:p>
        </p:txBody>
      </p:sp>
    </p:spTree>
    <p:extLst>
      <p:ext uri="{BB962C8B-B14F-4D97-AF65-F5344CB8AC3E}">
        <p14:creationId xmlns:p14="http://schemas.microsoft.com/office/powerpoint/2010/main" val="2892122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803F9-F65E-183A-ADF5-B0A8007BF491}"/>
              </a:ext>
            </a:extLst>
          </p:cNvPr>
          <p:cNvSpPr>
            <a:spLocks noGrp="1"/>
          </p:cNvSpPr>
          <p:nvPr>
            <p:ph type="dt" sz="half" idx="10"/>
          </p:nvPr>
        </p:nvSpPr>
        <p:spPr>
          <a:xfrm>
            <a:off x="609600" y="6356350"/>
            <a:ext cx="2844800" cy="365125"/>
          </a:xfrm>
        </p:spPr>
        <p:txBody>
          <a:bodyPr/>
          <a:lstStyle>
            <a:lvl1pPr eaLnBrk="0" fontAlgn="base" hangingPunct="0">
              <a:spcBef>
                <a:spcPct val="0"/>
              </a:spcBef>
              <a:spcAft>
                <a:spcPct val="0"/>
              </a:spcAft>
              <a:defRPr>
                <a:solidFill>
                  <a:prstClr val="black"/>
                </a:solidFill>
                <a:latin typeface="Arial" panose="020B0604020202020204" pitchFamily="34" charset="0"/>
                <a:cs typeface="Arial" panose="020B0604020202020204" pitchFamily="34" charset="0"/>
              </a:defRPr>
            </a:lvl1pPr>
          </a:lstStyle>
          <a:p>
            <a:pPr>
              <a:defRPr/>
            </a:pPr>
            <a:fld id="{F185B1F6-6BBF-4832-8DD5-3D8CEA624D28}" type="datetimeFigureOut">
              <a:rPr lang="en-US"/>
              <a:pPr>
                <a:defRPr/>
              </a:pPr>
              <a:t>2026-06-19</a:t>
            </a:fld>
            <a:endParaRPr lang="en-US"/>
          </a:p>
        </p:txBody>
      </p:sp>
      <p:sp>
        <p:nvSpPr>
          <p:cNvPr id="5" name="Footer Placeholder 4">
            <a:extLst>
              <a:ext uri="{FF2B5EF4-FFF2-40B4-BE49-F238E27FC236}">
                <a16:creationId xmlns:a16="http://schemas.microsoft.com/office/drawing/2014/main" id="{B9F21D53-0D0B-43F7-A9CB-531732798872}"/>
              </a:ext>
            </a:extLst>
          </p:cNvPr>
          <p:cNvSpPr>
            <a:spLocks noGrp="1"/>
          </p:cNvSpPr>
          <p:nvPr>
            <p:ph type="ftr" sz="quarter" idx="11"/>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D6F0EA6-6375-5188-E24E-8CF61BA300B6}"/>
              </a:ext>
            </a:extLst>
          </p:cNvPr>
          <p:cNvSpPr>
            <a:spLocks noGrp="1"/>
          </p:cNvSpPr>
          <p:nvPr>
            <p:ph type="sldNum" sz="quarter" idx="12"/>
          </p:nvPr>
        </p:nvSpPr>
        <p:spPr/>
        <p:txBody>
          <a:bodyPr/>
          <a:lstStyle>
            <a:lvl1pPr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FE59A17-B1C5-4767-A87B-29E4024599FB}" type="slidenum">
              <a:rPr lang="en-US"/>
              <a:pPr>
                <a:defRPr/>
              </a:pPr>
              <a:t>‹#›</a:t>
            </a:fld>
            <a:endParaRPr lang="en-US"/>
          </a:p>
        </p:txBody>
      </p:sp>
    </p:spTree>
    <p:extLst>
      <p:ext uri="{BB962C8B-B14F-4D97-AF65-F5344CB8AC3E}">
        <p14:creationId xmlns:p14="http://schemas.microsoft.com/office/powerpoint/2010/main" val="2359521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2" name="Date Placeholder 3">
            <a:extLst>
              <a:ext uri="{FF2B5EF4-FFF2-40B4-BE49-F238E27FC236}">
                <a16:creationId xmlns:a16="http://schemas.microsoft.com/office/drawing/2014/main" id="{7F9BB5D7-F8D0-A41B-E835-CE1A1ACAB283}"/>
              </a:ext>
            </a:extLst>
          </p:cNvPr>
          <p:cNvSpPr>
            <a:spLocks noGrp="1"/>
          </p:cNvSpPr>
          <p:nvPr>
            <p:ph type="dt" sz="half" idx="10"/>
          </p:nvPr>
        </p:nvSpPr>
        <p:spPr/>
        <p:txBody>
          <a:bodyPr/>
          <a:lstStyle>
            <a:lvl1pPr eaLnBrk="0" fontAlgn="base" hangingPunct="0">
              <a:spcBef>
                <a:spcPct val="0"/>
              </a:spcBef>
              <a:spcAft>
                <a:spcPct val="0"/>
              </a:spcAft>
              <a:defRPr>
                <a:solidFill>
                  <a:schemeClr val="tx2"/>
                </a:solidFill>
                <a:latin typeface="Arial" panose="020B0604020202020204" pitchFamily="34" charset="0"/>
                <a:cs typeface="Arial" panose="020B0604020202020204" pitchFamily="34" charset="0"/>
              </a:defRPr>
            </a:lvl1pPr>
          </a:lstStyle>
          <a:p>
            <a:pPr>
              <a:defRPr/>
            </a:pPr>
            <a:fld id="{BC7FAC64-20E1-4275-BA41-333E8881BE01}" type="datetimeFigureOut">
              <a:rPr lang="en-SG"/>
              <a:pPr>
                <a:defRPr/>
              </a:pPr>
              <a:t>19/6/2026</a:t>
            </a:fld>
            <a:endParaRPr lang="en-SG"/>
          </a:p>
        </p:txBody>
      </p:sp>
      <p:sp>
        <p:nvSpPr>
          <p:cNvPr id="4" name="Footer Placeholder 4">
            <a:extLst>
              <a:ext uri="{FF2B5EF4-FFF2-40B4-BE49-F238E27FC236}">
                <a16:creationId xmlns:a16="http://schemas.microsoft.com/office/drawing/2014/main" id="{1E4DBC43-F540-969B-20CD-E950E6A0717B}"/>
              </a:ext>
            </a:extLst>
          </p:cNvPr>
          <p:cNvSpPr>
            <a:spLocks noGrp="1"/>
          </p:cNvSpPr>
          <p:nvPr>
            <p:ph type="ftr" sz="quarter" idx="11"/>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endParaRPr lang="en-SG"/>
          </a:p>
        </p:txBody>
      </p:sp>
      <p:sp>
        <p:nvSpPr>
          <p:cNvPr id="5" name="Slide Number Placeholder 5">
            <a:extLst>
              <a:ext uri="{FF2B5EF4-FFF2-40B4-BE49-F238E27FC236}">
                <a16:creationId xmlns:a16="http://schemas.microsoft.com/office/drawing/2014/main" id="{6468D397-99C6-FE68-99C1-9401114C2E55}"/>
              </a:ext>
            </a:extLst>
          </p:cNvPr>
          <p:cNvSpPr>
            <a:spLocks noGrp="1"/>
          </p:cNvSpPr>
          <p:nvPr>
            <p:ph type="sldNum" sz="quarter" idx="12"/>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fld id="{9C60B361-6754-49A2-A9D0-0B535177DF53}" type="slidenum">
              <a:rPr lang="en-SG"/>
              <a:pPr>
                <a:defRPr/>
              </a:pPr>
              <a:t>‹#›</a:t>
            </a:fld>
            <a:endParaRPr lang="en-SG"/>
          </a:p>
        </p:txBody>
      </p:sp>
    </p:spTree>
    <p:extLst>
      <p:ext uri="{BB962C8B-B14F-4D97-AF65-F5344CB8AC3E}">
        <p14:creationId xmlns:p14="http://schemas.microsoft.com/office/powerpoint/2010/main" val="2026294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294805"/>
          </a:xfrm>
          <a:solidFill>
            <a:srgbClr val="0070C0"/>
          </a:solidFill>
        </p:spPr>
        <p:txBody>
          <a:bodyPr/>
          <a:lstStyle/>
          <a:p>
            <a:r>
              <a:rPr lang="en-US"/>
              <a:t>Click to edit Master title style</a:t>
            </a:r>
            <a:endParaRPr lang="en-AU"/>
          </a:p>
        </p:txBody>
      </p:sp>
      <p:sp>
        <p:nvSpPr>
          <p:cNvPr id="3" name="Content Placeholder 2"/>
          <p:cNvSpPr>
            <a:spLocks noGrp="1"/>
          </p:cNvSpPr>
          <p:nvPr>
            <p:ph sz="half" idx="1"/>
          </p:nvPr>
        </p:nvSpPr>
        <p:spPr>
          <a:xfrm>
            <a:off x="898630" y="1651993"/>
            <a:ext cx="5300525" cy="43859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389593" y="1651993"/>
            <a:ext cx="5302508" cy="43859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6648B84-CF62-4FB3-8A72-F0972B1DBFD4}"/>
              </a:ext>
            </a:extLst>
          </p:cNvPr>
          <p:cNvSpPr>
            <a:spLocks noGrp="1"/>
          </p:cNvSpPr>
          <p:nvPr>
            <p:ph type="dt" sz="half" idx="10"/>
          </p:nvPr>
        </p:nvSpPr>
        <p:spPr/>
        <p:txBody>
          <a:bodyPr/>
          <a:lstStyle>
            <a:lvl1pPr eaLnBrk="0" fontAlgn="base" hangingPunct="0">
              <a:spcBef>
                <a:spcPct val="0"/>
              </a:spcBef>
              <a:spcAft>
                <a:spcPct val="0"/>
              </a:spcAft>
              <a:defRPr>
                <a:solidFill>
                  <a:schemeClr val="tx2"/>
                </a:solidFill>
                <a:latin typeface="Arial" panose="020B0604020202020204" pitchFamily="34" charset="0"/>
                <a:cs typeface="Arial" panose="020B0604020202020204" pitchFamily="34" charset="0"/>
              </a:defRPr>
            </a:lvl1pPr>
          </a:lstStyle>
          <a:p>
            <a:pPr>
              <a:defRPr/>
            </a:pPr>
            <a:fld id="{FF602F3D-AB35-4042-AC17-0FDF3DF2F2E1}" type="datetimeFigureOut">
              <a:rPr lang="en-US"/>
              <a:pPr>
                <a:defRPr/>
              </a:pPr>
              <a:t>2026-06-19</a:t>
            </a:fld>
            <a:endParaRPr lang="en-US"/>
          </a:p>
        </p:txBody>
      </p:sp>
      <p:sp>
        <p:nvSpPr>
          <p:cNvPr id="6" name="Footer Placeholder 5">
            <a:extLst>
              <a:ext uri="{FF2B5EF4-FFF2-40B4-BE49-F238E27FC236}">
                <a16:creationId xmlns:a16="http://schemas.microsoft.com/office/drawing/2014/main" id="{1C1A2128-77C3-C173-A9CB-3E18E0D8474B}"/>
              </a:ext>
            </a:extLst>
          </p:cNvPr>
          <p:cNvSpPr>
            <a:spLocks noGrp="1"/>
          </p:cNvSpPr>
          <p:nvPr>
            <p:ph type="ftr" sz="quarter" idx="11"/>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2563081-5B1B-AC76-553B-D69E0899704E}"/>
              </a:ext>
            </a:extLst>
          </p:cNvPr>
          <p:cNvSpPr>
            <a:spLocks noGrp="1"/>
          </p:cNvSpPr>
          <p:nvPr>
            <p:ph type="sldNum" sz="quarter" idx="12"/>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fld id="{604ED619-D343-4577-B40C-3048AC7989BB}" type="slidenum">
              <a:rPr lang="en-US"/>
              <a:pPr>
                <a:defRPr/>
              </a:pPr>
              <a:t>‹#›</a:t>
            </a:fld>
            <a:endParaRPr lang="en-US"/>
          </a:p>
        </p:txBody>
      </p:sp>
    </p:spTree>
    <p:extLst>
      <p:ext uri="{BB962C8B-B14F-4D97-AF65-F5344CB8AC3E}">
        <p14:creationId xmlns:p14="http://schemas.microsoft.com/office/powerpoint/2010/main" val="2989491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endParaRPr lang="en-AU"/>
          </a:p>
        </p:txBody>
      </p:sp>
      <p:sp>
        <p:nvSpPr>
          <p:cNvPr id="3" name="Content Placeholder 2"/>
          <p:cNvSpPr>
            <a:spLocks noGrp="1"/>
          </p:cNvSpPr>
          <p:nvPr>
            <p:ph sz="half" idx="1"/>
          </p:nvPr>
        </p:nvSpPr>
        <p:spPr>
          <a:xfrm>
            <a:off x="898630" y="1651993"/>
            <a:ext cx="5300525" cy="4385965"/>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389593" y="1651993"/>
            <a:ext cx="5302508" cy="4385965"/>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6926C1D-C95B-53DB-BC51-DDA4A940F82E}"/>
              </a:ext>
            </a:extLst>
          </p:cNvPr>
          <p:cNvSpPr>
            <a:spLocks noGrp="1"/>
          </p:cNvSpPr>
          <p:nvPr>
            <p:ph type="dt" sz="half" idx="10"/>
          </p:nvPr>
        </p:nvSpPr>
        <p:spPr/>
        <p:txBody>
          <a:bodyPr/>
          <a:lstStyle>
            <a:lvl1pPr eaLnBrk="0" fontAlgn="base" hangingPunct="0">
              <a:spcBef>
                <a:spcPct val="0"/>
              </a:spcBef>
              <a:spcAft>
                <a:spcPct val="0"/>
              </a:spcAft>
              <a:defRPr>
                <a:solidFill>
                  <a:schemeClr val="tx2"/>
                </a:solidFill>
                <a:latin typeface="Arial" panose="020B0604020202020204" pitchFamily="34" charset="0"/>
                <a:cs typeface="Arial" panose="020B0604020202020204" pitchFamily="34" charset="0"/>
              </a:defRPr>
            </a:lvl1pPr>
          </a:lstStyle>
          <a:p>
            <a:pPr>
              <a:defRPr/>
            </a:pPr>
            <a:fld id="{CC190617-7048-4C49-92C8-3FF207DF5657}" type="datetimeFigureOut">
              <a:rPr lang="en-US"/>
              <a:pPr>
                <a:defRPr/>
              </a:pPr>
              <a:t>2026-06-19</a:t>
            </a:fld>
            <a:endParaRPr lang="en-US"/>
          </a:p>
        </p:txBody>
      </p:sp>
      <p:sp>
        <p:nvSpPr>
          <p:cNvPr id="6" name="Footer Placeholder 5">
            <a:extLst>
              <a:ext uri="{FF2B5EF4-FFF2-40B4-BE49-F238E27FC236}">
                <a16:creationId xmlns:a16="http://schemas.microsoft.com/office/drawing/2014/main" id="{21CA6427-F8D7-FA8E-0816-71DB60DCB88E}"/>
              </a:ext>
            </a:extLst>
          </p:cNvPr>
          <p:cNvSpPr>
            <a:spLocks noGrp="1"/>
          </p:cNvSpPr>
          <p:nvPr>
            <p:ph type="ftr" sz="quarter" idx="11"/>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71FCBF0-EC8B-CA8F-17EC-E00A91456426}"/>
              </a:ext>
            </a:extLst>
          </p:cNvPr>
          <p:cNvSpPr>
            <a:spLocks noGrp="1"/>
          </p:cNvSpPr>
          <p:nvPr>
            <p:ph type="sldNum" sz="quarter" idx="12"/>
          </p:nvPr>
        </p:nvSpPr>
        <p:spPr/>
        <p:txBody>
          <a:bodyPr/>
          <a:lstStyle>
            <a:lvl1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1pPr>
          </a:lstStyle>
          <a:p>
            <a:pPr>
              <a:defRPr/>
            </a:pPr>
            <a:fld id="{8FEB8194-E6D5-459F-9820-32C11740412A}" type="slidenum">
              <a:rPr lang="en-US"/>
              <a:pPr>
                <a:defRPr/>
              </a:pPr>
              <a:t>‹#›</a:t>
            </a:fld>
            <a:endParaRPr lang="en-US"/>
          </a:p>
        </p:txBody>
      </p:sp>
    </p:spTree>
    <p:extLst>
      <p:ext uri="{BB962C8B-B14F-4D97-AF65-F5344CB8AC3E}">
        <p14:creationId xmlns:p14="http://schemas.microsoft.com/office/powerpoint/2010/main" val="80810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2FAB-34F9-6B0D-F4FC-BC8193B7B93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63EDEA-DDEE-374B-071B-94A8DEB30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54A4506-1A4B-28F8-992E-1E394B25CD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321C75-8D23-CB9A-4F91-C954DDE81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D0DBEF-21B5-EA08-B88C-0C3A6A2FB6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E6D8D52-F6F8-3B19-6559-D7470B11AAD6}"/>
              </a:ext>
            </a:extLst>
          </p:cNvPr>
          <p:cNvSpPr>
            <a:spLocks noGrp="1"/>
          </p:cNvSpPr>
          <p:nvPr>
            <p:ph type="dt" sz="half" idx="10"/>
          </p:nvPr>
        </p:nvSpPr>
        <p:spPr/>
        <p:txBody>
          <a:bodyPr/>
          <a:lstStyle/>
          <a:p>
            <a:fld id="{838D10B2-9640-D641-9838-EB28189D1C15}" type="datetimeFigureOut">
              <a:rPr lang="en-US" smtClean="0"/>
              <a:t>2026-06-19</a:t>
            </a:fld>
            <a:endParaRPr lang="en-US"/>
          </a:p>
        </p:txBody>
      </p:sp>
      <p:sp>
        <p:nvSpPr>
          <p:cNvPr id="8" name="Footer Placeholder 7">
            <a:extLst>
              <a:ext uri="{FF2B5EF4-FFF2-40B4-BE49-F238E27FC236}">
                <a16:creationId xmlns:a16="http://schemas.microsoft.com/office/drawing/2014/main" id="{19CA630E-DD53-960D-82AB-B72915AF7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13B24D-501B-34B1-5BA9-8D48A6986319}"/>
              </a:ext>
            </a:extLst>
          </p:cNvPr>
          <p:cNvSpPr>
            <a:spLocks noGrp="1"/>
          </p:cNvSpPr>
          <p:nvPr>
            <p:ph type="sldNum" sz="quarter" idx="12"/>
          </p:nvPr>
        </p:nvSpPr>
        <p:spPr/>
        <p:txBody>
          <a:bodyPr/>
          <a:lstStyle/>
          <a:p>
            <a:fld id="{6E41DF1B-F2B8-BA48-8FF9-05DE85819E39}" type="slidenum">
              <a:rPr lang="en-US" smtClean="0"/>
              <a:t>‹#›</a:t>
            </a:fld>
            <a:endParaRPr lang="en-US"/>
          </a:p>
        </p:txBody>
      </p:sp>
    </p:spTree>
    <p:extLst>
      <p:ext uri="{BB962C8B-B14F-4D97-AF65-F5344CB8AC3E}">
        <p14:creationId xmlns:p14="http://schemas.microsoft.com/office/powerpoint/2010/main" val="246245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DFF1-35DE-DCF0-5A06-675C40CF91BC}"/>
              </a:ext>
            </a:extLst>
          </p:cNvPr>
          <p:cNvSpPr>
            <a:spLocks noGrp="1"/>
          </p:cNvSpPr>
          <p:nvPr>
            <p:ph type="title"/>
          </p:nvPr>
        </p:nvSpPr>
        <p:spPr/>
        <p:txBody>
          <a:bodyPr>
            <a:normAutofit/>
          </a:bodyPr>
          <a:lstStyle>
            <a:lvl1pPr>
              <a:defRPr sz="4400" b="1" i="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719AC1E0-3EA5-2145-1A65-5656DC9D1D29}"/>
              </a:ext>
            </a:extLst>
          </p:cNvPr>
          <p:cNvSpPr>
            <a:spLocks noGrp="1"/>
          </p:cNvSpPr>
          <p:nvPr>
            <p:ph idx="1"/>
          </p:nvPr>
        </p:nvSpPr>
        <p:spPr>
          <a:xfrm>
            <a:off x="838200" y="1512278"/>
            <a:ext cx="10515600" cy="4664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DC0B7-E246-BC4D-E3F8-71B09C2389B3}"/>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D1619B8E-ADE1-9310-F20A-EEA41D1C5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02009-B699-83BA-E8AF-3EDE4D3FA02E}"/>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274920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F1DB-86BB-C7DA-2BBF-F82F37996BBB}"/>
              </a:ext>
            </a:extLst>
          </p:cNvPr>
          <p:cNvSpPr>
            <a:spLocks noGrp="1"/>
          </p:cNvSpPr>
          <p:nvPr>
            <p:ph type="title"/>
          </p:nvPr>
        </p:nvSpPr>
        <p:spPr>
          <a:xfrm>
            <a:off x="831850" y="1709738"/>
            <a:ext cx="10515600" cy="2852737"/>
          </a:xfrm>
        </p:spPr>
        <p:txBody>
          <a:bodyPr anchor="b"/>
          <a:lstStyle>
            <a:lvl1pPr>
              <a:defRPr sz="6000" b="0" i="0"/>
            </a:lvl1pPr>
          </a:lstStyle>
          <a:p>
            <a:r>
              <a:rPr lang="en-US" dirty="0"/>
              <a:t>Click to edit Master title style</a:t>
            </a:r>
          </a:p>
        </p:txBody>
      </p:sp>
      <p:sp>
        <p:nvSpPr>
          <p:cNvPr id="3" name="Text Placeholder 2">
            <a:extLst>
              <a:ext uri="{FF2B5EF4-FFF2-40B4-BE49-F238E27FC236}">
                <a16:creationId xmlns:a16="http://schemas.microsoft.com/office/drawing/2014/main" id="{D8AEF89D-5688-6DA6-354A-CC9FD58659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7256E-D8B8-D9EB-FB8C-4176337EDB24}"/>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B7DD2B5D-CF4D-7707-6D10-7E9B49560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DAAF7-2A46-6689-ECA3-2B7249418D83}"/>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327683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DF99-CDFF-07B6-F93A-2C5EA5647DE9}"/>
              </a:ext>
            </a:extLst>
          </p:cNvPr>
          <p:cNvSpPr>
            <a:spLocks noGrp="1"/>
          </p:cNvSpPr>
          <p:nvPr>
            <p:ph type="title"/>
          </p:nvPr>
        </p:nvSpPr>
        <p:spPr/>
        <p:txBody>
          <a:bodyPr/>
          <a:lstStyle>
            <a:lvl1pPr>
              <a:defRPr b="0" i="0"/>
            </a:lvl1pPr>
          </a:lstStyle>
          <a:p>
            <a:r>
              <a:rPr lang="en-US" dirty="0"/>
              <a:t>Click to edit Master title style</a:t>
            </a:r>
          </a:p>
        </p:txBody>
      </p:sp>
      <p:sp>
        <p:nvSpPr>
          <p:cNvPr id="3" name="Content Placeholder 2">
            <a:extLst>
              <a:ext uri="{FF2B5EF4-FFF2-40B4-BE49-F238E27FC236}">
                <a16:creationId xmlns:a16="http://schemas.microsoft.com/office/drawing/2014/main" id="{FA682D0E-50D4-8BBB-8678-BBB46F4F53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A3C63-12E7-57BA-C328-A685F9EFF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7B56D7-A311-8BCC-5E74-3FC6B730B62A}"/>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6" name="Footer Placeholder 5">
            <a:extLst>
              <a:ext uri="{FF2B5EF4-FFF2-40B4-BE49-F238E27FC236}">
                <a16:creationId xmlns:a16="http://schemas.microsoft.com/office/drawing/2014/main" id="{2B433FB3-5189-0C6E-E133-B91F610B8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DE347-01B0-96A4-8814-C6A3BF7A3BB8}"/>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31321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9BB0-C86E-9A7D-2797-E690D645B4F8}"/>
              </a:ext>
            </a:extLst>
          </p:cNvPr>
          <p:cNvSpPr>
            <a:spLocks noGrp="1"/>
          </p:cNvSpPr>
          <p:nvPr>
            <p:ph type="title"/>
          </p:nvPr>
        </p:nvSpPr>
        <p:spPr>
          <a:xfrm>
            <a:off x="839788" y="365125"/>
            <a:ext cx="10515600" cy="1325563"/>
          </a:xfrm>
        </p:spPr>
        <p:txBody>
          <a:bodyPr/>
          <a:lstStyle>
            <a:lvl1pPr>
              <a:defRPr b="1" i="0"/>
            </a:lvl1pPr>
          </a:lstStyle>
          <a:p>
            <a:r>
              <a:rPr lang="en-US" dirty="0"/>
              <a:t>Click to edit Master title style</a:t>
            </a:r>
          </a:p>
        </p:txBody>
      </p:sp>
      <p:sp>
        <p:nvSpPr>
          <p:cNvPr id="3" name="Text Placeholder 2">
            <a:extLst>
              <a:ext uri="{FF2B5EF4-FFF2-40B4-BE49-F238E27FC236}">
                <a16:creationId xmlns:a16="http://schemas.microsoft.com/office/drawing/2014/main" id="{EA793C4F-9C68-7EE4-79B1-32E707BC4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19B49B-8234-0085-2E82-5F6666A4A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F28DDA-26DF-0157-8B8F-0CD0092FCB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673E66-5E33-11E8-0C6A-53FB6E5B8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60D41-B731-FD79-D48A-8C4FD00E910F}"/>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8" name="Footer Placeholder 7">
            <a:extLst>
              <a:ext uri="{FF2B5EF4-FFF2-40B4-BE49-F238E27FC236}">
                <a16:creationId xmlns:a16="http://schemas.microsoft.com/office/drawing/2014/main" id="{6615EF90-1968-2127-06C1-B5C1A5FFE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071EE8-A758-4F6B-77D4-631C1350AA94}"/>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90645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4F763-BB49-57E7-6D17-24B08F6A1D95}"/>
              </a:ext>
            </a:extLst>
          </p:cNvPr>
          <p:cNvSpPr>
            <a:spLocks noGrp="1"/>
          </p:cNvSpPr>
          <p:nvPr>
            <p:ph type="title"/>
          </p:nvPr>
        </p:nvSpPr>
        <p:spPr/>
        <p:txBody>
          <a:bodyPr/>
          <a:lstStyle>
            <a:lvl1pPr>
              <a:defRPr b="1" i="0"/>
            </a:lvl1pPr>
          </a:lstStyle>
          <a:p>
            <a:r>
              <a:rPr lang="en-US" dirty="0"/>
              <a:t>Click to edit Master title style</a:t>
            </a:r>
          </a:p>
        </p:txBody>
      </p:sp>
      <p:sp>
        <p:nvSpPr>
          <p:cNvPr id="3" name="Date Placeholder 2">
            <a:extLst>
              <a:ext uri="{FF2B5EF4-FFF2-40B4-BE49-F238E27FC236}">
                <a16:creationId xmlns:a16="http://schemas.microsoft.com/office/drawing/2014/main" id="{A9C8E4A3-C67F-2B38-E673-699FEF7F63E6}"/>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4" name="Footer Placeholder 3">
            <a:extLst>
              <a:ext uri="{FF2B5EF4-FFF2-40B4-BE49-F238E27FC236}">
                <a16:creationId xmlns:a16="http://schemas.microsoft.com/office/drawing/2014/main" id="{DF6E23ED-BAE6-D7E6-E8A6-37C83D97C3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62A5A-C904-C66A-6E2D-DF2B153B263F}"/>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85391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B2EF0-B495-2D1E-7E4B-53C7B5FCBBA2}"/>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3" name="Footer Placeholder 2">
            <a:extLst>
              <a:ext uri="{FF2B5EF4-FFF2-40B4-BE49-F238E27FC236}">
                <a16:creationId xmlns:a16="http://schemas.microsoft.com/office/drawing/2014/main" id="{52220401-FA63-2F9B-275D-56E09E3836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EDB985-7A46-F879-E033-96A7FBE75F78}"/>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420332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B9F0-2DBF-74EA-7616-3E45C47B8BD6}"/>
              </a:ext>
            </a:extLst>
          </p:cNvPr>
          <p:cNvSpPr>
            <a:spLocks noGrp="1"/>
          </p:cNvSpPr>
          <p:nvPr>
            <p:ph type="title"/>
          </p:nvPr>
        </p:nvSpPr>
        <p:spPr>
          <a:xfrm>
            <a:off x="839788" y="457200"/>
            <a:ext cx="3932237" cy="1600200"/>
          </a:xfrm>
        </p:spPr>
        <p:txBody>
          <a:bodyPr anchor="b"/>
          <a:lstStyle>
            <a:lvl1pPr>
              <a:defRPr sz="3200" b="0" i="0"/>
            </a:lvl1pPr>
          </a:lstStyle>
          <a:p>
            <a:r>
              <a:rPr lang="en-US" dirty="0"/>
              <a:t>Click to edit Master title style</a:t>
            </a:r>
          </a:p>
        </p:txBody>
      </p:sp>
      <p:sp>
        <p:nvSpPr>
          <p:cNvPr id="3" name="Content Placeholder 2">
            <a:extLst>
              <a:ext uri="{FF2B5EF4-FFF2-40B4-BE49-F238E27FC236}">
                <a16:creationId xmlns:a16="http://schemas.microsoft.com/office/drawing/2014/main" id="{70504D90-CCD5-D8FA-8CE6-18F1C7A2DD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521B8D-6AFB-91A6-376D-B7AB85AC9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24BCC-70D8-E07B-2CCB-93D902FD2691}"/>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6" name="Footer Placeholder 5">
            <a:extLst>
              <a:ext uri="{FF2B5EF4-FFF2-40B4-BE49-F238E27FC236}">
                <a16:creationId xmlns:a16="http://schemas.microsoft.com/office/drawing/2014/main" id="{001A8DEF-35BB-F0F5-0C77-F1BAC5DA1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87EC9-8717-50C2-8B12-CFF2E68A36C7}"/>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326769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F297-8CA7-EB43-4625-F7FAE3D2D6AB}"/>
              </a:ext>
            </a:extLst>
          </p:cNvPr>
          <p:cNvSpPr>
            <a:spLocks noGrp="1"/>
          </p:cNvSpPr>
          <p:nvPr>
            <p:ph type="title"/>
          </p:nvPr>
        </p:nvSpPr>
        <p:spPr>
          <a:xfrm>
            <a:off x="839788" y="457200"/>
            <a:ext cx="3932237" cy="1600200"/>
          </a:xfrm>
        </p:spPr>
        <p:txBody>
          <a:bodyPr anchor="b"/>
          <a:lstStyle>
            <a:lvl1pPr>
              <a:defRPr sz="3200" b="0" i="0"/>
            </a:lvl1pPr>
          </a:lstStyle>
          <a:p>
            <a:r>
              <a:rPr lang="en-US" dirty="0"/>
              <a:t>Click to edit Master title style</a:t>
            </a:r>
          </a:p>
        </p:txBody>
      </p:sp>
      <p:sp>
        <p:nvSpPr>
          <p:cNvPr id="3" name="Picture Placeholder 2">
            <a:extLst>
              <a:ext uri="{FF2B5EF4-FFF2-40B4-BE49-F238E27FC236}">
                <a16:creationId xmlns:a16="http://schemas.microsoft.com/office/drawing/2014/main" id="{CFF02B80-E9E4-B3C2-5224-120CA57E39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4605A-BFCA-5FCA-2ABC-B5683B6EB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3F4D5-9123-A920-5776-50A850CE0CCC}"/>
              </a:ext>
            </a:extLst>
          </p:cNvPr>
          <p:cNvSpPr>
            <a:spLocks noGrp="1"/>
          </p:cNvSpPr>
          <p:nvPr>
            <p:ph type="dt" sz="half" idx="10"/>
          </p:nvPr>
        </p:nvSpPr>
        <p:spPr/>
        <p:txBody>
          <a:bodyPr/>
          <a:lstStyle/>
          <a:p>
            <a:fld id="{65D4B788-C8FC-4D20-90FE-06F88F8A8F23}" type="datetimeFigureOut">
              <a:rPr lang="en-US" smtClean="0"/>
              <a:t>2026-06-19</a:t>
            </a:fld>
            <a:endParaRPr lang="en-US"/>
          </a:p>
        </p:txBody>
      </p:sp>
      <p:sp>
        <p:nvSpPr>
          <p:cNvPr id="6" name="Footer Placeholder 5">
            <a:extLst>
              <a:ext uri="{FF2B5EF4-FFF2-40B4-BE49-F238E27FC236}">
                <a16:creationId xmlns:a16="http://schemas.microsoft.com/office/drawing/2014/main" id="{83C941CB-5B56-6512-B707-11D5D7A05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F9FA9-CD42-6C09-06FA-0263433D9744}"/>
              </a:ext>
            </a:extLst>
          </p:cNvPr>
          <p:cNvSpPr>
            <a:spLocks noGrp="1"/>
          </p:cNvSpPr>
          <p:nvPr>
            <p:ph type="sldNum" sz="quarter" idx="12"/>
          </p:nvPr>
        </p:nvSpPr>
        <p:spPr/>
        <p:txBody>
          <a:bodyPr/>
          <a:lstStyle/>
          <a:p>
            <a:fld id="{A5501882-9D4D-432F-B6CC-5FEFADFB26D5}" type="slidenum">
              <a:rPr lang="en-US" smtClean="0"/>
              <a:t>‹#›</a:t>
            </a:fld>
            <a:endParaRPr lang="en-US"/>
          </a:p>
        </p:txBody>
      </p:sp>
    </p:spTree>
    <p:extLst>
      <p:ext uri="{BB962C8B-B14F-4D97-AF65-F5344CB8AC3E}">
        <p14:creationId xmlns:p14="http://schemas.microsoft.com/office/powerpoint/2010/main" val="389438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9CE63-7272-1A0B-759D-52798B904412}"/>
              </a:ext>
            </a:extLst>
          </p:cNvPr>
          <p:cNvSpPr>
            <a:spLocks noGrp="1"/>
          </p:cNvSpPr>
          <p:nvPr>
            <p:ph type="title"/>
          </p:nvPr>
        </p:nvSpPr>
        <p:spPr>
          <a:xfrm>
            <a:off x="287214" y="10306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F38A8E-50BC-FC2C-D9DC-6301B82574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134A3F-1136-64F5-A711-A7B94DCDD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D4B788-C8FC-4D20-90FE-06F88F8A8F23}" type="datetimeFigureOut">
              <a:rPr lang="en-US" smtClean="0"/>
              <a:t>2026-06-19</a:t>
            </a:fld>
            <a:endParaRPr lang="en-US"/>
          </a:p>
        </p:txBody>
      </p:sp>
      <p:sp>
        <p:nvSpPr>
          <p:cNvPr id="5" name="Footer Placeholder 4">
            <a:extLst>
              <a:ext uri="{FF2B5EF4-FFF2-40B4-BE49-F238E27FC236}">
                <a16:creationId xmlns:a16="http://schemas.microsoft.com/office/drawing/2014/main" id="{490E4690-212C-6632-6A2E-A4757CED6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6C5F77-3618-A2A2-496A-0AD3C8046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501882-9D4D-432F-B6CC-5FEFADFB26D5}" type="slidenum">
              <a:rPr lang="en-US" smtClean="0"/>
              <a:t>‹#›</a:t>
            </a:fld>
            <a:endParaRPr lang="en-US"/>
          </a:p>
        </p:txBody>
      </p:sp>
    </p:spTree>
    <p:extLst>
      <p:ext uri="{BB962C8B-B14F-4D97-AF65-F5344CB8AC3E}">
        <p14:creationId xmlns:p14="http://schemas.microsoft.com/office/powerpoint/2010/main" val="2748098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77A38A4-86E5-7AC5-A842-FB198C6507C1}"/>
              </a:ext>
            </a:extLst>
          </p:cNvPr>
          <p:cNvSpPr>
            <a:spLocks noGrp="1" noChangeArrowheads="1"/>
          </p:cNvSpPr>
          <p:nvPr>
            <p:ph type="title"/>
          </p:nvPr>
        </p:nvSpPr>
        <p:spPr bwMode="auto">
          <a:xfrm>
            <a:off x="0" y="0"/>
            <a:ext cx="12192000" cy="1295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10000" tIns="288000" rIns="720000" bIns="3600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277A4642-AAB7-F7CE-FB9D-5070919F53DB}"/>
              </a:ext>
            </a:extLst>
          </p:cNvPr>
          <p:cNvSpPr>
            <a:spLocks noGrp="1" noChangeArrowheads="1"/>
          </p:cNvSpPr>
          <p:nvPr>
            <p:ph type="body" idx="1"/>
          </p:nvPr>
        </p:nvSpPr>
        <p:spPr bwMode="auto">
          <a:xfrm>
            <a:off x="898525" y="1652588"/>
            <a:ext cx="1079341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36000" rIns="91440" bIns="36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F754C7F-84EF-9D11-A8E3-F4980638560F}"/>
              </a:ext>
            </a:extLst>
          </p:cNvPr>
          <p:cNvSpPr>
            <a:spLocks noGrp="1" noChangeArrowheads="1"/>
          </p:cNvSpPr>
          <p:nvPr>
            <p:ph type="dt" sz="half" idx="2"/>
          </p:nvPr>
        </p:nvSpPr>
        <p:spPr bwMode="auto">
          <a:xfrm>
            <a:off x="9218613" y="207963"/>
            <a:ext cx="2473325" cy="3714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srgbClr val="FFFFFF"/>
                </a:solidFill>
                <a:latin typeface="Arial"/>
                <a:cs typeface="+mn-cs"/>
              </a:defRPr>
            </a:lvl1pPr>
          </a:lstStyle>
          <a:p>
            <a:pPr>
              <a:defRPr/>
            </a:pPr>
            <a:fld id="{2FE968FB-1416-45BA-AA1A-56B1AA96816F}" type="datetimeFigureOut">
              <a:rPr lang="en-US"/>
              <a:pPr>
                <a:defRPr/>
              </a:pPr>
              <a:t>2026-06-19</a:t>
            </a:fld>
            <a:endParaRPr lang="en-US"/>
          </a:p>
        </p:txBody>
      </p:sp>
      <p:sp>
        <p:nvSpPr>
          <p:cNvPr id="1029" name="Rectangle 5">
            <a:extLst>
              <a:ext uri="{FF2B5EF4-FFF2-40B4-BE49-F238E27FC236}">
                <a16:creationId xmlns:a16="http://schemas.microsoft.com/office/drawing/2014/main" id="{43955143-ADD4-A03F-7C43-CD02D91A9A75}"/>
              </a:ext>
            </a:extLst>
          </p:cNvPr>
          <p:cNvSpPr>
            <a:spLocks noGrp="1" noChangeArrowheads="1"/>
          </p:cNvSpPr>
          <p:nvPr>
            <p:ph type="ftr" sz="quarter" idx="3"/>
          </p:nvPr>
        </p:nvSpPr>
        <p:spPr bwMode="auto">
          <a:xfrm>
            <a:off x="3903663" y="6357938"/>
            <a:ext cx="3863975" cy="27622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a:solidFill>
                  <a:srgbClr val="000000"/>
                </a:solidFill>
                <a:latin typeface="Arial"/>
                <a:cs typeface="+mn-cs"/>
              </a:defRPr>
            </a:lvl1pPr>
          </a:lstStyle>
          <a:p>
            <a:pPr>
              <a:defRPr/>
            </a:pPr>
            <a:endParaRPr lang="en-US"/>
          </a:p>
        </p:txBody>
      </p:sp>
      <p:sp>
        <p:nvSpPr>
          <p:cNvPr id="1030" name="Rectangle 6">
            <a:extLst>
              <a:ext uri="{FF2B5EF4-FFF2-40B4-BE49-F238E27FC236}">
                <a16:creationId xmlns:a16="http://schemas.microsoft.com/office/drawing/2014/main" id="{E89F4010-33FC-DE4F-8A4D-027F7BE678E8}"/>
              </a:ext>
            </a:extLst>
          </p:cNvPr>
          <p:cNvSpPr>
            <a:spLocks noGrp="1" noChangeArrowheads="1"/>
          </p:cNvSpPr>
          <p:nvPr>
            <p:ph type="sldNum" sz="quarter" idx="4"/>
          </p:nvPr>
        </p:nvSpPr>
        <p:spPr bwMode="auto">
          <a:xfrm>
            <a:off x="898525" y="6356350"/>
            <a:ext cx="2540000" cy="2873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500">
                <a:solidFill>
                  <a:srgbClr val="000000"/>
                </a:solidFill>
                <a:latin typeface="Arial"/>
                <a:cs typeface="+mn-cs"/>
              </a:defRPr>
            </a:lvl1pPr>
          </a:lstStyle>
          <a:p>
            <a:pPr>
              <a:defRPr/>
            </a:pPr>
            <a:fld id="{79DEAE4B-B95D-48DF-AC71-EFBE0E331D6B}" type="slidenum">
              <a:rPr lang="en-US"/>
              <a:pPr>
                <a:defRPr/>
              </a:pPr>
              <a:t>‹#›</a:t>
            </a:fld>
            <a:endParaRPr lang="en-US"/>
          </a:p>
        </p:txBody>
      </p:sp>
    </p:spTree>
    <p:extLst>
      <p:ext uri="{BB962C8B-B14F-4D97-AF65-F5344CB8AC3E}">
        <p14:creationId xmlns:p14="http://schemas.microsoft.com/office/powerpoint/2010/main" val="2565990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charset="0"/>
        </a:defRPr>
      </a:lvl2pPr>
      <a:lvl3pPr algn="l" rtl="0" eaLnBrk="0" fontAlgn="base" hangingPunct="0">
        <a:spcBef>
          <a:spcPct val="0"/>
        </a:spcBef>
        <a:spcAft>
          <a:spcPct val="0"/>
        </a:spcAft>
        <a:defRPr sz="3900">
          <a:solidFill>
            <a:schemeClr val="tx2"/>
          </a:solidFill>
          <a:latin typeface="Arial" charset="0"/>
        </a:defRPr>
      </a:lvl3pPr>
      <a:lvl4pPr algn="l" rtl="0" eaLnBrk="0" fontAlgn="base" hangingPunct="0">
        <a:spcBef>
          <a:spcPct val="0"/>
        </a:spcBef>
        <a:spcAft>
          <a:spcPct val="0"/>
        </a:spcAft>
        <a:defRPr sz="3900">
          <a:solidFill>
            <a:schemeClr val="tx2"/>
          </a:solidFill>
          <a:latin typeface="Arial" charset="0"/>
        </a:defRPr>
      </a:lvl4pPr>
      <a:lvl5pPr algn="l" rtl="0" eaLnBrk="0" fontAlgn="base" hangingPunct="0">
        <a:spcBef>
          <a:spcPct val="0"/>
        </a:spcBef>
        <a:spcAft>
          <a:spcPct val="0"/>
        </a:spcAft>
        <a:defRPr sz="3900">
          <a:solidFill>
            <a:schemeClr val="tx2"/>
          </a:solidFill>
          <a:latin typeface="Arial" charset="0"/>
        </a:defRPr>
      </a:lvl5pPr>
      <a:lvl6pPr marL="428625" algn="l" rtl="0" eaLnBrk="1" fontAlgn="base" hangingPunct="1">
        <a:spcBef>
          <a:spcPct val="0"/>
        </a:spcBef>
        <a:spcAft>
          <a:spcPct val="0"/>
        </a:spcAft>
        <a:defRPr sz="3938">
          <a:solidFill>
            <a:schemeClr val="tx2"/>
          </a:solidFill>
          <a:latin typeface="Arial" charset="0"/>
        </a:defRPr>
      </a:lvl6pPr>
      <a:lvl7pPr marL="857250" algn="l" rtl="0" eaLnBrk="1" fontAlgn="base" hangingPunct="1">
        <a:spcBef>
          <a:spcPct val="0"/>
        </a:spcBef>
        <a:spcAft>
          <a:spcPct val="0"/>
        </a:spcAft>
        <a:defRPr sz="3938">
          <a:solidFill>
            <a:schemeClr val="tx2"/>
          </a:solidFill>
          <a:latin typeface="Arial" charset="0"/>
        </a:defRPr>
      </a:lvl7pPr>
      <a:lvl8pPr marL="1285875" algn="l" rtl="0" eaLnBrk="1" fontAlgn="base" hangingPunct="1">
        <a:spcBef>
          <a:spcPct val="0"/>
        </a:spcBef>
        <a:spcAft>
          <a:spcPct val="0"/>
        </a:spcAft>
        <a:defRPr sz="3938">
          <a:solidFill>
            <a:schemeClr val="tx2"/>
          </a:solidFill>
          <a:latin typeface="Arial" charset="0"/>
        </a:defRPr>
      </a:lvl8pPr>
      <a:lvl9pPr marL="1714500" algn="l" rtl="0" eaLnBrk="1" fontAlgn="base" hangingPunct="1">
        <a:spcBef>
          <a:spcPct val="0"/>
        </a:spcBef>
        <a:spcAft>
          <a:spcPct val="0"/>
        </a:spcAft>
        <a:defRPr sz="3938">
          <a:solidFill>
            <a:schemeClr val="tx2"/>
          </a:solidFill>
          <a:latin typeface="Arial" charset="0"/>
        </a:defRPr>
      </a:lvl9pPr>
    </p:titleStyle>
    <p:bodyStyle>
      <a:lvl1pPr marL="265113" indent="-265113" algn="l" rtl="0" eaLnBrk="0" fontAlgn="base" hangingPunct="0">
        <a:lnSpc>
          <a:spcPct val="90000"/>
        </a:lnSpc>
        <a:spcBef>
          <a:spcPct val="0"/>
        </a:spcBef>
        <a:spcAft>
          <a:spcPct val="25000"/>
        </a:spcAft>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182563" algn="l" rtl="0" eaLnBrk="0" fontAlgn="base" hangingPunct="0">
        <a:lnSpc>
          <a:spcPct val="90000"/>
        </a:lnSpc>
        <a:spcBef>
          <a:spcPct val="0"/>
        </a:spcBef>
        <a:spcAft>
          <a:spcPct val="25000"/>
        </a:spcAft>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79488" indent="-173038" algn="l" rtl="0" eaLnBrk="0" fontAlgn="base" hangingPunct="0">
        <a:lnSpc>
          <a:spcPct val="90000"/>
        </a:lnSpc>
        <a:spcBef>
          <a:spcPct val="0"/>
        </a:spcBef>
        <a:spcAft>
          <a:spcPct val="25000"/>
        </a:spcAft>
        <a:buChar char="•"/>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43013" indent="-84138" algn="l" rtl="0" eaLnBrk="0" fontAlgn="base" hangingPunct="0">
        <a:lnSpc>
          <a:spcPct val="90000"/>
        </a:lnSpc>
        <a:spcBef>
          <a:spcPct val="0"/>
        </a:spcBef>
        <a:spcAft>
          <a:spcPct val="2500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609725" indent="-180975" algn="l" rtl="0" eaLnBrk="0" fontAlgn="base" hangingPunct="0">
        <a:lnSpc>
          <a:spcPct val="90000"/>
        </a:lnSpc>
        <a:spcBef>
          <a:spcPct val="0"/>
        </a:spcBef>
        <a:spcAft>
          <a:spcPct val="2500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038945" indent="-181570" algn="l" rtl="0" eaLnBrk="1" fontAlgn="base" hangingPunct="1">
        <a:lnSpc>
          <a:spcPct val="90000"/>
        </a:lnSpc>
        <a:spcBef>
          <a:spcPct val="0"/>
        </a:spcBef>
        <a:spcAft>
          <a:spcPct val="25000"/>
        </a:spcAft>
        <a:buFont typeface="Arial" charset="0"/>
        <a:buChar char="•"/>
        <a:defRPr sz="1875">
          <a:solidFill>
            <a:schemeClr val="tx1"/>
          </a:solidFill>
          <a:latin typeface="+mn-lt"/>
        </a:defRPr>
      </a:lvl6pPr>
      <a:lvl7pPr marL="2467570" indent="-181570" algn="l" rtl="0" eaLnBrk="1" fontAlgn="base" hangingPunct="1">
        <a:lnSpc>
          <a:spcPct val="90000"/>
        </a:lnSpc>
        <a:spcBef>
          <a:spcPct val="0"/>
        </a:spcBef>
        <a:spcAft>
          <a:spcPct val="25000"/>
        </a:spcAft>
        <a:buFont typeface="Arial" charset="0"/>
        <a:buChar char="•"/>
        <a:defRPr sz="1875">
          <a:solidFill>
            <a:schemeClr val="tx1"/>
          </a:solidFill>
          <a:latin typeface="+mn-lt"/>
        </a:defRPr>
      </a:lvl7pPr>
      <a:lvl8pPr marL="2896195" indent="-181570" algn="l" rtl="0" eaLnBrk="1" fontAlgn="base" hangingPunct="1">
        <a:lnSpc>
          <a:spcPct val="90000"/>
        </a:lnSpc>
        <a:spcBef>
          <a:spcPct val="0"/>
        </a:spcBef>
        <a:spcAft>
          <a:spcPct val="25000"/>
        </a:spcAft>
        <a:buFont typeface="Arial" charset="0"/>
        <a:buChar char="•"/>
        <a:defRPr sz="1875">
          <a:solidFill>
            <a:schemeClr val="tx1"/>
          </a:solidFill>
          <a:latin typeface="+mn-lt"/>
        </a:defRPr>
      </a:lvl8pPr>
      <a:lvl9pPr marL="3324820" indent="-181570" algn="l" rtl="0" eaLnBrk="1" fontAlgn="base" hangingPunct="1">
        <a:lnSpc>
          <a:spcPct val="90000"/>
        </a:lnSpc>
        <a:spcBef>
          <a:spcPct val="0"/>
        </a:spcBef>
        <a:spcAft>
          <a:spcPct val="25000"/>
        </a:spcAft>
        <a:buFont typeface="Arial" charset="0"/>
        <a:buChar char="•"/>
        <a:defRPr sz="1875">
          <a:solidFill>
            <a:schemeClr val="tx1"/>
          </a:solidFill>
          <a:latin typeface="+mn-lt"/>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chart" Target="../charts/chart2.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mage is a textual representation of a document or webpage discussing medical breakthroughs in blood transfusion clinical trials, guidelines, and advancements in albumin infusion for acute kidney injury in high-risk cardiac surgery patients.&#10;&#10;AI-generated content may be incorrect.">
            <a:extLst>
              <a:ext uri="{FF2B5EF4-FFF2-40B4-BE49-F238E27FC236}">
                <a16:creationId xmlns:a16="http://schemas.microsoft.com/office/drawing/2014/main" id="{C672ACB3-424E-5495-3108-44D49EF58BD0}"/>
              </a:ext>
            </a:extLst>
          </p:cNvPr>
          <p:cNvPicPr>
            <a:picLocks noChangeAspect="1"/>
          </p:cNvPicPr>
          <p:nvPr/>
        </p:nvPicPr>
        <p:blipFill>
          <a:blip r:embed="rId3"/>
          <a:stretch>
            <a:fillRect/>
          </a:stretch>
        </p:blipFill>
        <p:spPr>
          <a:xfrm>
            <a:off x="710553" y="55841"/>
            <a:ext cx="10660234" cy="4240664"/>
          </a:xfrm>
          <a:prstGeom prst="rect">
            <a:avLst/>
          </a:prstGeom>
        </p:spPr>
      </p:pic>
      <p:sp>
        <p:nvSpPr>
          <p:cNvPr id="6" name="TextBox 5">
            <a:extLst>
              <a:ext uri="{FF2B5EF4-FFF2-40B4-BE49-F238E27FC236}">
                <a16:creationId xmlns:a16="http://schemas.microsoft.com/office/drawing/2014/main" id="{5E158C76-8858-293F-A0F6-708AAF5BC4EA}"/>
              </a:ext>
            </a:extLst>
          </p:cNvPr>
          <p:cNvSpPr txBox="1"/>
          <p:nvPr/>
        </p:nvSpPr>
        <p:spPr>
          <a:xfrm>
            <a:off x="-14562" y="4952082"/>
            <a:ext cx="12192000" cy="1477328"/>
          </a:xfrm>
          <a:prstGeom prst="rect">
            <a:avLst/>
          </a:prstGeom>
          <a:noFill/>
        </p:spPr>
        <p:txBody>
          <a:bodyPr wrap="square" lIns="91440" tIns="45720" rIns="91440" bIns="45720" rtlCol="0" anchor="t">
            <a:spAutoFit/>
          </a:bodyPr>
          <a:lstStyle/>
          <a:p>
            <a:pPr algn="ctr">
              <a:defRPr/>
            </a:pPr>
            <a:r>
              <a:rPr lang="en-US" sz="3000" b="1" dirty="0">
                <a:solidFill>
                  <a:srgbClr val="002060"/>
                </a:solidFill>
                <a:latin typeface="Avenir Next LT Pro"/>
              </a:rPr>
              <a:t>Yahya Shehabi</a:t>
            </a:r>
          </a:p>
          <a:p>
            <a:pPr algn="ctr">
              <a:defRPr/>
            </a:pPr>
            <a:r>
              <a:rPr lang="en-US" sz="3000" b="1" dirty="0">
                <a:solidFill>
                  <a:srgbClr val="002060"/>
                </a:solidFill>
                <a:latin typeface="Avenir Next LT Pro"/>
              </a:rPr>
              <a:t>Prof Intensive Care Medicine</a:t>
            </a:r>
          </a:p>
          <a:p>
            <a:pPr algn="ctr">
              <a:defRPr/>
            </a:pPr>
            <a:r>
              <a:rPr lang="en-US" sz="3000" b="1" dirty="0">
                <a:solidFill>
                  <a:srgbClr val="002060"/>
                </a:solidFill>
                <a:latin typeface="Avenir Next LT Pro"/>
              </a:rPr>
              <a:t>Monash University – University New South Wales</a:t>
            </a:r>
            <a:endParaRPr lang="en-SG" sz="3000" b="1" dirty="0">
              <a:solidFill>
                <a:srgbClr val="002060"/>
              </a:solidFill>
              <a:latin typeface="Avenir Next LT Pro" panose="020B0504020202020204" pitchFamily="34" charset="0"/>
            </a:endParaRPr>
          </a:p>
        </p:txBody>
      </p:sp>
    </p:spTree>
    <p:extLst>
      <p:ext uri="{BB962C8B-B14F-4D97-AF65-F5344CB8AC3E}">
        <p14:creationId xmlns:p14="http://schemas.microsoft.com/office/powerpoint/2010/main" val="989991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A831-7436-AA9F-E3A0-6A9556BF1BA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0496D9-153B-7A61-85BC-1717F289B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40B955-A330-1D9C-3B1B-65F8736CA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he diagram illustrates a study comparing the use of 4% albumin solution versus Ringer acetate for cardiopulmonary bypass in cardiac surgery, showing no significant difference in the risk of major adverse events.&#10;&#10;AI-generated content may be incorrect.">
            <a:extLst>
              <a:ext uri="{FF2B5EF4-FFF2-40B4-BE49-F238E27FC236}">
                <a16:creationId xmlns:a16="http://schemas.microsoft.com/office/drawing/2014/main" id="{F28A274E-EC51-3625-A415-48C125162DAF}"/>
              </a:ext>
            </a:extLst>
          </p:cNvPr>
          <p:cNvPicPr>
            <a:picLocks noChangeAspect="1"/>
          </p:cNvPicPr>
          <p:nvPr/>
        </p:nvPicPr>
        <p:blipFill>
          <a:blip r:embed="rId2"/>
          <a:stretch>
            <a:fillRect/>
          </a:stretch>
        </p:blipFill>
        <p:spPr>
          <a:xfrm>
            <a:off x="2277162" y="1202930"/>
            <a:ext cx="9834320" cy="5552001"/>
          </a:xfrm>
          <a:prstGeom prst="rect">
            <a:avLst/>
          </a:prstGeom>
        </p:spPr>
      </p:pic>
      <p:sp>
        <p:nvSpPr>
          <p:cNvPr id="11" name="Title 10">
            <a:extLst>
              <a:ext uri="{FF2B5EF4-FFF2-40B4-BE49-F238E27FC236}">
                <a16:creationId xmlns:a16="http://schemas.microsoft.com/office/drawing/2014/main" id="{9EB038A9-672C-5272-228A-A29726F7BEBF}"/>
              </a:ext>
            </a:extLst>
          </p:cNvPr>
          <p:cNvSpPr>
            <a:spLocks noGrp="1"/>
          </p:cNvSpPr>
          <p:nvPr>
            <p:ph type="title"/>
          </p:nvPr>
        </p:nvSpPr>
        <p:spPr>
          <a:xfrm>
            <a:off x="1057834" y="103066"/>
            <a:ext cx="9783971" cy="1103984"/>
          </a:xfrm>
        </p:spPr>
        <p:txBody>
          <a:bodyPr/>
          <a:lstStyle/>
          <a:p>
            <a:r>
              <a:rPr lang="en-AU" dirty="0" err="1">
                <a:solidFill>
                  <a:srgbClr val="FF0000"/>
                </a:solidFill>
              </a:rPr>
              <a:t>ALB</a:t>
            </a:r>
            <a:r>
              <a:rPr lang="en-AU" dirty="0" err="1"/>
              <a:t>umin</a:t>
            </a:r>
            <a:r>
              <a:rPr lang="en-AU" dirty="0"/>
              <a:t> </a:t>
            </a:r>
            <a:r>
              <a:rPr lang="en-AU" dirty="0">
                <a:solidFill>
                  <a:srgbClr val="FF0000"/>
                </a:solidFill>
              </a:rPr>
              <a:t>I</a:t>
            </a:r>
            <a:r>
              <a:rPr lang="en-AU" dirty="0"/>
              <a:t>n </a:t>
            </a:r>
            <a:r>
              <a:rPr lang="en-AU" dirty="0">
                <a:solidFill>
                  <a:srgbClr val="FF0000"/>
                </a:solidFill>
              </a:rPr>
              <a:t>C</a:t>
            </a:r>
            <a:r>
              <a:rPr lang="en-AU" dirty="0"/>
              <a:t>ardiac </a:t>
            </a:r>
            <a:r>
              <a:rPr lang="en-AU" dirty="0">
                <a:solidFill>
                  <a:srgbClr val="FF0000"/>
                </a:solidFill>
              </a:rPr>
              <a:t>S</a:t>
            </a:r>
            <a:r>
              <a:rPr lang="en-AU" dirty="0"/>
              <a:t>urgery RCT 2022</a:t>
            </a:r>
          </a:p>
        </p:txBody>
      </p:sp>
      <p:sp>
        <p:nvSpPr>
          <p:cNvPr id="12" name="Content Placeholder 2">
            <a:extLst>
              <a:ext uri="{FF2B5EF4-FFF2-40B4-BE49-F238E27FC236}">
                <a16:creationId xmlns:a16="http://schemas.microsoft.com/office/drawing/2014/main" id="{2BCC5430-8615-4F98-1FD6-BC956910D1A0}"/>
              </a:ext>
            </a:extLst>
          </p:cNvPr>
          <p:cNvSpPr>
            <a:spLocks noGrp="1"/>
          </p:cNvSpPr>
          <p:nvPr>
            <p:ph idx="1"/>
          </p:nvPr>
        </p:nvSpPr>
        <p:spPr>
          <a:xfrm>
            <a:off x="16311" y="1202929"/>
            <a:ext cx="2546198" cy="5552001"/>
          </a:xfrm>
        </p:spPr>
        <p:txBody>
          <a:bodyPr/>
          <a:lstStyle/>
          <a:p>
            <a:r>
              <a:rPr lang="en-AU" dirty="0"/>
              <a:t>Single centre</a:t>
            </a:r>
          </a:p>
          <a:p>
            <a:r>
              <a:rPr lang="en-AU" dirty="0"/>
              <a:t>Low risk pts</a:t>
            </a:r>
          </a:p>
          <a:p>
            <a:r>
              <a:rPr lang="en-AU" dirty="0"/>
              <a:t>EuroSCORE II      1.7(1-2.8)</a:t>
            </a:r>
          </a:p>
          <a:p>
            <a:r>
              <a:rPr lang="en-AU" dirty="0"/>
              <a:t>eGFR   80(17)</a:t>
            </a:r>
          </a:p>
          <a:p>
            <a:r>
              <a:rPr lang="en-AU" dirty="0"/>
              <a:t>CABG 45%</a:t>
            </a:r>
          </a:p>
          <a:p>
            <a:r>
              <a:rPr lang="en-AU" dirty="0"/>
              <a:t>CPB 110 min</a:t>
            </a:r>
          </a:p>
          <a:p>
            <a:endParaRPr lang="en-AU" dirty="0"/>
          </a:p>
          <a:p>
            <a:r>
              <a:rPr lang="en-AU" dirty="0"/>
              <a:t>Post op AKI 2.9%   </a:t>
            </a:r>
          </a:p>
          <a:p>
            <a:r>
              <a:rPr lang="en-AU" dirty="0"/>
              <a:t>Death 0.5%</a:t>
            </a:r>
          </a:p>
        </p:txBody>
      </p:sp>
    </p:spTree>
    <p:extLst>
      <p:ext uri="{BB962C8B-B14F-4D97-AF65-F5344CB8AC3E}">
        <p14:creationId xmlns:p14="http://schemas.microsoft.com/office/powerpoint/2010/main" val="72024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485BC-9E29-3712-EC41-BA95F0817091}"/>
            </a:ext>
          </a:extLst>
        </p:cNvPr>
        <p:cNvGrpSpPr/>
        <p:nvPr/>
      </p:nvGrpSpPr>
      <p:grpSpPr>
        <a:xfrm>
          <a:off x="0" y="0"/>
          <a:ext cx="0" cy="0"/>
          <a:chOff x="0" y="0"/>
          <a:chExt cx="0" cy="0"/>
        </a:xfrm>
      </p:grpSpPr>
      <p:pic>
        <p:nvPicPr>
          <p:cNvPr id="7" name="Picture 6" descr="The diagram illustrates a study comparing the use of 4% albumin solution versus Ringer acetate for cardiopulmonary bypass in cardiac surgery, showing no significant difference in the risk of major adverse events.&#10;&#10;AI-generated content may be incorrect.">
            <a:extLst>
              <a:ext uri="{FF2B5EF4-FFF2-40B4-BE49-F238E27FC236}">
                <a16:creationId xmlns:a16="http://schemas.microsoft.com/office/drawing/2014/main" id="{CF5BFFD0-9BF7-C8BA-0F27-9ABF05147173}"/>
              </a:ext>
            </a:extLst>
          </p:cNvPr>
          <p:cNvPicPr>
            <a:picLocks noChangeAspect="1"/>
          </p:cNvPicPr>
          <p:nvPr/>
        </p:nvPicPr>
        <p:blipFill>
          <a:blip r:embed="rId2"/>
          <a:stretch>
            <a:fillRect/>
          </a:stretch>
        </p:blipFill>
        <p:spPr>
          <a:xfrm>
            <a:off x="207859" y="652999"/>
            <a:ext cx="9834320" cy="5552001"/>
          </a:xfrm>
          <a:prstGeom prst="rect">
            <a:avLst/>
          </a:prstGeom>
        </p:spPr>
      </p:pic>
      <p:sp useBgFill="1">
        <p:nvSpPr>
          <p:cNvPr id="19" name="Rectangle 18">
            <a:extLst>
              <a:ext uri="{FF2B5EF4-FFF2-40B4-BE49-F238E27FC236}">
                <a16:creationId xmlns:a16="http://schemas.microsoft.com/office/drawing/2014/main" id="{DE88E316-D10D-7EBB-C8DF-F750576DC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6C292D-99A1-CFFD-43D6-E6304CA16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B07D7BA9-D0E4-1728-B10C-A9B7F5736863}"/>
              </a:ext>
            </a:extLst>
          </p:cNvPr>
          <p:cNvSpPr>
            <a:spLocks noGrp="1"/>
          </p:cNvSpPr>
          <p:nvPr>
            <p:ph type="title"/>
          </p:nvPr>
        </p:nvSpPr>
        <p:spPr>
          <a:xfrm>
            <a:off x="1057834" y="103066"/>
            <a:ext cx="9783971" cy="1103984"/>
          </a:xfrm>
        </p:spPr>
        <p:txBody>
          <a:bodyPr/>
          <a:lstStyle/>
          <a:p>
            <a:r>
              <a:rPr lang="en-AU" dirty="0" err="1">
                <a:solidFill>
                  <a:srgbClr val="FF0000"/>
                </a:solidFill>
              </a:rPr>
              <a:t>ALB</a:t>
            </a:r>
            <a:r>
              <a:rPr lang="en-AU" dirty="0" err="1"/>
              <a:t>umin</a:t>
            </a:r>
            <a:r>
              <a:rPr lang="en-AU" dirty="0"/>
              <a:t> </a:t>
            </a:r>
            <a:r>
              <a:rPr lang="en-AU" dirty="0">
                <a:solidFill>
                  <a:srgbClr val="FF0000"/>
                </a:solidFill>
              </a:rPr>
              <a:t>I</a:t>
            </a:r>
            <a:r>
              <a:rPr lang="en-AU" dirty="0"/>
              <a:t>n </a:t>
            </a:r>
            <a:r>
              <a:rPr lang="en-AU" dirty="0">
                <a:solidFill>
                  <a:srgbClr val="FF0000"/>
                </a:solidFill>
              </a:rPr>
              <a:t>C</a:t>
            </a:r>
            <a:r>
              <a:rPr lang="en-AU" dirty="0"/>
              <a:t>ardiac </a:t>
            </a:r>
            <a:r>
              <a:rPr lang="en-AU" dirty="0">
                <a:solidFill>
                  <a:srgbClr val="FF0000"/>
                </a:solidFill>
              </a:rPr>
              <a:t>S</a:t>
            </a:r>
            <a:r>
              <a:rPr lang="en-AU" dirty="0"/>
              <a:t>urgery RCT 2022</a:t>
            </a:r>
          </a:p>
        </p:txBody>
      </p:sp>
      <p:pic>
        <p:nvPicPr>
          <p:cNvPr id="3" name="Picture 2" descr="The image shows a table comparing the relative risk of various adverse events between two groups of patients, one receiving albumin and the other receiving Ringer solution.&#10;&#10;AI-generated content may be incorrect.">
            <a:extLst>
              <a:ext uri="{FF2B5EF4-FFF2-40B4-BE49-F238E27FC236}">
                <a16:creationId xmlns:a16="http://schemas.microsoft.com/office/drawing/2014/main" id="{C79FC4BD-F0EF-3CBA-F2DE-844F044FFAF6}"/>
              </a:ext>
            </a:extLst>
          </p:cNvPr>
          <p:cNvPicPr>
            <a:picLocks noChangeAspect="1"/>
          </p:cNvPicPr>
          <p:nvPr/>
        </p:nvPicPr>
        <p:blipFill>
          <a:blip r:embed="rId3"/>
          <a:stretch>
            <a:fillRect/>
          </a:stretch>
        </p:blipFill>
        <p:spPr>
          <a:xfrm>
            <a:off x="0" y="1327064"/>
            <a:ext cx="12192000" cy="4203870"/>
          </a:xfrm>
          <a:prstGeom prst="rect">
            <a:avLst/>
          </a:prstGeom>
        </p:spPr>
      </p:pic>
      <p:sp>
        <p:nvSpPr>
          <p:cNvPr id="4" name="Rectangle 3">
            <a:extLst>
              <a:ext uri="{FF2B5EF4-FFF2-40B4-BE49-F238E27FC236}">
                <a16:creationId xmlns:a16="http://schemas.microsoft.com/office/drawing/2014/main" id="{5ED4949E-BC4D-3C9D-5352-3F85C473C7EE}"/>
              </a:ext>
            </a:extLst>
          </p:cNvPr>
          <p:cNvSpPr/>
          <p:nvPr/>
        </p:nvSpPr>
        <p:spPr>
          <a:xfrm>
            <a:off x="131482" y="2679135"/>
            <a:ext cx="11929036" cy="1050184"/>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208947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4F2B-820F-261C-4DD2-021DCF534B28}"/>
              </a:ext>
            </a:extLst>
          </p:cNvPr>
          <p:cNvSpPr>
            <a:spLocks noGrp="1"/>
          </p:cNvSpPr>
          <p:nvPr>
            <p:ph type="title"/>
          </p:nvPr>
        </p:nvSpPr>
        <p:spPr>
          <a:xfrm>
            <a:off x="287213" y="103066"/>
            <a:ext cx="11343721" cy="555070"/>
          </a:xfrm>
        </p:spPr>
        <p:txBody>
          <a:bodyPr>
            <a:normAutofit fontScale="90000"/>
          </a:bodyPr>
          <a:lstStyle/>
          <a:p>
            <a:r>
              <a:rPr lang="en-AU" dirty="0"/>
              <a:t>Excess transfusion with albumin - ALBICS trial</a:t>
            </a:r>
          </a:p>
        </p:txBody>
      </p:sp>
      <p:pic>
        <p:nvPicPr>
          <p:cNvPr id="9" name="Content Placeholder 8" descr="The table presents an ordinal regression analysis of various factors affecting perioperative bleeding classification, including age, sex, BMI, medication use, and surgery details.&#10;&#10;AI-generated content may be incorrect.">
            <a:extLst>
              <a:ext uri="{FF2B5EF4-FFF2-40B4-BE49-F238E27FC236}">
                <a16:creationId xmlns:a16="http://schemas.microsoft.com/office/drawing/2014/main" id="{D810C891-FB2C-0434-E0D1-B27BFBD3C535}"/>
              </a:ext>
            </a:extLst>
          </p:cNvPr>
          <p:cNvPicPr>
            <a:picLocks noGrp="1" noChangeAspect="1"/>
          </p:cNvPicPr>
          <p:nvPr>
            <p:ph idx="1"/>
          </p:nvPr>
        </p:nvPicPr>
        <p:blipFill>
          <a:blip r:embed="rId2"/>
          <a:stretch>
            <a:fillRect/>
          </a:stretch>
        </p:blipFill>
        <p:spPr>
          <a:xfrm>
            <a:off x="5313443" y="2010230"/>
            <a:ext cx="5295900" cy="4362450"/>
          </a:xfrm>
          <a:prstGeom prst="rect">
            <a:avLst/>
          </a:prstGeom>
        </p:spPr>
      </p:pic>
      <p:pic>
        <p:nvPicPr>
          <p:cNvPr id="5" name="Picture 4" descr="The image displays a list of medical professionals and their affiliations, followed by a notice for updates on a cardiac surgery topic.&#10;&#10;AI-generated content may be incorrect.">
            <a:extLst>
              <a:ext uri="{FF2B5EF4-FFF2-40B4-BE49-F238E27FC236}">
                <a16:creationId xmlns:a16="http://schemas.microsoft.com/office/drawing/2014/main" id="{2BFF7C92-28A2-4796-3C4A-A479D6059C90}"/>
              </a:ext>
            </a:extLst>
          </p:cNvPr>
          <p:cNvPicPr>
            <a:picLocks noChangeAspect="1"/>
          </p:cNvPicPr>
          <p:nvPr/>
        </p:nvPicPr>
        <p:blipFill>
          <a:blip r:embed="rId3"/>
          <a:stretch>
            <a:fillRect/>
          </a:stretch>
        </p:blipFill>
        <p:spPr>
          <a:xfrm>
            <a:off x="7128826" y="658136"/>
            <a:ext cx="4999108" cy="1258910"/>
          </a:xfrm>
          <a:prstGeom prst="rect">
            <a:avLst/>
          </a:prstGeom>
        </p:spPr>
      </p:pic>
      <p:pic>
        <p:nvPicPr>
          <p:cNvPr id="7" name="Picture 6" descr="The image displays two bar graphs comparing the percentage of patients with red blood cell counts and platelet counts, with a notable difference in percentages for different patient groups.&#10;&#10;AI-generated content may be incorrect.">
            <a:extLst>
              <a:ext uri="{FF2B5EF4-FFF2-40B4-BE49-F238E27FC236}">
                <a16:creationId xmlns:a16="http://schemas.microsoft.com/office/drawing/2014/main" id="{9B2CA2DB-42B4-002D-3707-CE116D7104B1}"/>
              </a:ext>
            </a:extLst>
          </p:cNvPr>
          <p:cNvPicPr>
            <a:picLocks noChangeAspect="1"/>
          </p:cNvPicPr>
          <p:nvPr/>
        </p:nvPicPr>
        <p:blipFill>
          <a:blip r:embed="rId4"/>
          <a:stretch>
            <a:fillRect/>
          </a:stretch>
        </p:blipFill>
        <p:spPr>
          <a:xfrm>
            <a:off x="451500" y="754234"/>
            <a:ext cx="3524433" cy="6103766"/>
          </a:xfrm>
          <a:prstGeom prst="rect">
            <a:avLst/>
          </a:prstGeom>
        </p:spPr>
      </p:pic>
      <p:sp>
        <p:nvSpPr>
          <p:cNvPr id="10" name="Rectangle 9">
            <a:extLst>
              <a:ext uri="{FF2B5EF4-FFF2-40B4-BE49-F238E27FC236}">
                <a16:creationId xmlns:a16="http://schemas.microsoft.com/office/drawing/2014/main" id="{E6344C62-7530-1087-33D9-D5D0A64BC712}"/>
              </a:ext>
            </a:extLst>
          </p:cNvPr>
          <p:cNvSpPr/>
          <p:nvPr/>
        </p:nvSpPr>
        <p:spPr>
          <a:xfrm>
            <a:off x="5416216" y="5527169"/>
            <a:ext cx="5090354" cy="267914"/>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1" name="Rectangle 10">
            <a:extLst>
              <a:ext uri="{FF2B5EF4-FFF2-40B4-BE49-F238E27FC236}">
                <a16:creationId xmlns:a16="http://schemas.microsoft.com/office/drawing/2014/main" id="{8E280CCA-E785-2572-0A6F-D04FA9E49644}"/>
              </a:ext>
            </a:extLst>
          </p:cNvPr>
          <p:cNvSpPr/>
          <p:nvPr/>
        </p:nvSpPr>
        <p:spPr>
          <a:xfrm>
            <a:off x="5416216" y="4315734"/>
            <a:ext cx="5090354" cy="430991"/>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128210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mage is a list of authors and their affiliations related to a multicentre randomized controlled trial on fluid bolus administration therapy in patients after cardiac surgery.&#10;&#10;AI-generated content may be incorrect.">
            <a:extLst>
              <a:ext uri="{FF2B5EF4-FFF2-40B4-BE49-F238E27FC236}">
                <a16:creationId xmlns:a16="http://schemas.microsoft.com/office/drawing/2014/main" id="{D829B1FF-ABBE-56AA-10F5-F707D82A0E21}"/>
              </a:ext>
            </a:extLst>
          </p:cNvPr>
          <p:cNvPicPr>
            <a:picLocks noChangeAspect="1"/>
          </p:cNvPicPr>
          <p:nvPr/>
        </p:nvPicPr>
        <p:blipFill>
          <a:blip r:embed="rId3"/>
          <a:stretch>
            <a:fillRect/>
          </a:stretch>
        </p:blipFill>
        <p:spPr>
          <a:xfrm>
            <a:off x="159195" y="37757"/>
            <a:ext cx="5936805" cy="2445104"/>
          </a:xfrm>
          <a:prstGeom prst="rect">
            <a:avLst/>
          </a:prstGeom>
        </p:spPr>
      </p:pic>
      <p:sp>
        <p:nvSpPr>
          <p:cNvPr id="6" name="Content Placeholder 2">
            <a:extLst>
              <a:ext uri="{FF2B5EF4-FFF2-40B4-BE49-F238E27FC236}">
                <a16:creationId xmlns:a16="http://schemas.microsoft.com/office/drawing/2014/main" id="{E1B7E7A4-B598-4BBC-2137-975C2EA7D001}"/>
              </a:ext>
            </a:extLst>
          </p:cNvPr>
          <p:cNvSpPr>
            <a:spLocks noGrp="1"/>
          </p:cNvSpPr>
          <p:nvPr>
            <p:ph idx="1"/>
          </p:nvPr>
        </p:nvSpPr>
        <p:spPr>
          <a:xfrm>
            <a:off x="59932" y="2597826"/>
            <a:ext cx="6582513" cy="4158251"/>
          </a:xfrm>
        </p:spPr>
        <p:txBody>
          <a:bodyPr>
            <a:normAutofit fontScale="92500" lnSpcReduction="10000"/>
          </a:bodyPr>
          <a:lstStyle/>
          <a:p>
            <a:r>
              <a:rPr lang="en-AU" dirty="0"/>
              <a:t>Multi centre open label</a:t>
            </a:r>
          </a:p>
          <a:p>
            <a:r>
              <a:rPr lang="en-AU" dirty="0"/>
              <a:t>Low risk pts</a:t>
            </a:r>
          </a:p>
          <a:p>
            <a:r>
              <a:rPr lang="en-AU" dirty="0"/>
              <a:t>EuroSCORE II  1.5(0.9-2.8)</a:t>
            </a:r>
          </a:p>
          <a:p>
            <a:r>
              <a:rPr lang="en-AU" dirty="0" err="1"/>
              <a:t>Creat</a:t>
            </a:r>
            <a:r>
              <a:rPr lang="en-AU" dirty="0"/>
              <a:t>  79(68-96)</a:t>
            </a:r>
          </a:p>
          <a:p>
            <a:r>
              <a:rPr lang="en-AU" dirty="0"/>
              <a:t>CABG 63%</a:t>
            </a:r>
          </a:p>
          <a:p>
            <a:r>
              <a:rPr lang="en-AU" dirty="0"/>
              <a:t>Cross Clamp  85(68-110) min</a:t>
            </a:r>
          </a:p>
          <a:p>
            <a:endParaRPr lang="en-AU" dirty="0"/>
          </a:p>
          <a:p>
            <a:r>
              <a:rPr lang="en-AU" b="1" dirty="0">
                <a:solidFill>
                  <a:srgbClr val="FF0000"/>
                </a:solidFill>
              </a:rPr>
              <a:t>Post op AKI 22%   </a:t>
            </a:r>
          </a:p>
          <a:p>
            <a:r>
              <a:rPr lang="en-AU" dirty="0"/>
              <a:t>Death 0.2%</a:t>
            </a:r>
          </a:p>
        </p:txBody>
      </p:sp>
      <p:pic>
        <p:nvPicPr>
          <p:cNvPr id="8" name="Picture 7" descr="The diagram illustrates the distribution of vasopressor hours needed for patients in different study groups, showing the cumulative proportion of patients requiring specific durations.&#10;&#10;AI-generated content may be incorrect.">
            <a:extLst>
              <a:ext uri="{FF2B5EF4-FFF2-40B4-BE49-F238E27FC236}">
                <a16:creationId xmlns:a16="http://schemas.microsoft.com/office/drawing/2014/main" id="{FE09198B-C008-7531-DB2F-DCA5CE81648A}"/>
              </a:ext>
            </a:extLst>
          </p:cNvPr>
          <p:cNvPicPr>
            <a:picLocks noChangeAspect="1"/>
          </p:cNvPicPr>
          <p:nvPr/>
        </p:nvPicPr>
        <p:blipFill>
          <a:blip r:embed="rId4"/>
          <a:stretch>
            <a:fillRect/>
          </a:stretch>
        </p:blipFill>
        <p:spPr>
          <a:xfrm>
            <a:off x="6228926" y="167409"/>
            <a:ext cx="5392496" cy="6523181"/>
          </a:xfrm>
          <a:prstGeom prst="rect">
            <a:avLst/>
          </a:prstGeom>
          <a:ln>
            <a:solidFill>
              <a:srgbClr val="FF0000"/>
            </a:solidFill>
          </a:ln>
        </p:spPr>
      </p:pic>
    </p:spTree>
    <p:extLst>
      <p:ext uri="{BB962C8B-B14F-4D97-AF65-F5344CB8AC3E}">
        <p14:creationId xmlns:p14="http://schemas.microsoft.com/office/powerpoint/2010/main" val="78095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5428B-AAAE-ABE5-E510-5D4D0658422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D072EB-9F06-C5E1-23F1-9C34E551A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B45F14-1C31-8205-971B-3F14A7D2046E}"/>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180233" y="741897"/>
            <a:ext cx="8478275" cy="6013038"/>
          </a:xfrm>
          <a:prstGeom prst="rect">
            <a:avLst/>
          </a:prstGeom>
        </p:spPr>
      </p:pic>
      <p:sp>
        <p:nvSpPr>
          <p:cNvPr id="21" name="Rectangle 20">
            <a:extLst>
              <a:ext uri="{FF2B5EF4-FFF2-40B4-BE49-F238E27FC236}">
                <a16:creationId xmlns:a16="http://schemas.microsoft.com/office/drawing/2014/main" id="{D8C7D94E-A769-CA26-5E88-FA74E3307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989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C2CCA-3EDA-4D0A-3708-D9986F880389}"/>
              </a:ext>
            </a:extLst>
          </p:cNvPr>
          <p:cNvSpPr>
            <a:spLocks noGrp="1"/>
          </p:cNvSpPr>
          <p:nvPr>
            <p:ph type="ctrTitle"/>
          </p:nvPr>
        </p:nvSpPr>
        <p:spPr>
          <a:xfrm>
            <a:off x="0" y="1949432"/>
            <a:ext cx="12192000" cy="1938474"/>
          </a:xfrm>
        </p:spPr>
        <p:txBody>
          <a:bodyPr>
            <a:noAutofit/>
          </a:bodyPr>
          <a:lstStyle/>
          <a:p>
            <a:r>
              <a:rPr lang="en-US" sz="4800" b="1" dirty="0">
                <a:latin typeface="+mj-lt"/>
              </a:rPr>
              <a:t>Postoperative 20% Albumin Infusion for Acute Kidney Injury in High-Risk Cardiac Surgery</a:t>
            </a:r>
            <a:endParaRPr lang="en-US" sz="4800" b="1" dirty="0">
              <a:latin typeface="+mj-lt"/>
              <a:cs typeface="FUTURA MEDIUM" panose="020B0602020204020303" pitchFamily="34" charset="-79"/>
            </a:endParaRPr>
          </a:p>
        </p:txBody>
      </p:sp>
      <p:pic>
        <p:nvPicPr>
          <p:cNvPr id="4" name="Picture 3">
            <a:extLst>
              <a:ext uri="{FF2B5EF4-FFF2-40B4-BE49-F238E27FC236}">
                <a16:creationId xmlns:a16="http://schemas.microsoft.com/office/drawing/2014/main" id="{FECBB52D-5771-E5E0-6812-FDFF5D2CB9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55791" y="279178"/>
            <a:ext cx="2481992" cy="1723427"/>
          </a:xfrm>
          <a:prstGeom prst="rect">
            <a:avLst/>
          </a:prstGeom>
        </p:spPr>
      </p:pic>
      <p:grpSp>
        <p:nvGrpSpPr>
          <p:cNvPr id="7" name="Group 15">
            <a:extLst>
              <a:ext uri="{FF2B5EF4-FFF2-40B4-BE49-F238E27FC236}">
                <a16:creationId xmlns:a16="http://schemas.microsoft.com/office/drawing/2014/main" id="{431DA7CE-E7F0-43EF-4660-9904B23BC9BF}"/>
              </a:ext>
            </a:extLst>
          </p:cNvPr>
          <p:cNvGrpSpPr>
            <a:grpSpLocks noChangeAspect="1"/>
          </p:cNvGrpSpPr>
          <p:nvPr/>
        </p:nvGrpSpPr>
        <p:grpSpPr bwMode="auto">
          <a:xfrm>
            <a:off x="6451052" y="5638338"/>
            <a:ext cx="598359" cy="964634"/>
            <a:chOff x="1777" y="382"/>
            <a:chExt cx="2173" cy="3502"/>
          </a:xfrm>
        </p:grpSpPr>
        <p:sp>
          <p:nvSpPr>
            <p:cNvPr id="8" name="AutoShape 14">
              <a:extLst>
                <a:ext uri="{FF2B5EF4-FFF2-40B4-BE49-F238E27FC236}">
                  <a16:creationId xmlns:a16="http://schemas.microsoft.com/office/drawing/2014/main" id="{54600A6B-F9A7-1DA7-C5E6-7EEB80388F9A}"/>
                </a:ext>
              </a:extLst>
            </p:cNvPr>
            <p:cNvSpPr>
              <a:spLocks noChangeAspect="1" noChangeArrowheads="1" noTextEdit="1"/>
            </p:cNvSpPr>
            <p:nvPr/>
          </p:nvSpPr>
          <p:spPr bwMode="auto">
            <a:xfrm>
              <a:off x="1777" y="382"/>
              <a:ext cx="2173" cy="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grpSp>
          <p:nvGrpSpPr>
            <p:cNvPr id="9" name="Group 216">
              <a:extLst>
                <a:ext uri="{FF2B5EF4-FFF2-40B4-BE49-F238E27FC236}">
                  <a16:creationId xmlns:a16="http://schemas.microsoft.com/office/drawing/2014/main" id="{1885E481-7780-9788-7482-89F381A0A4F9}"/>
                </a:ext>
              </a:extLst>
            </p:cNvPr>
            <p:cNvGrpSpPr>
              <a:grpSpLocks/>
            </p:cNvGrpSpPr>
            <p:nvPr/>
          </p:nvGrpSpPr>
          <p:grpSpPr bwMode="auto">
            <a:xfrm>
              <a:off x="1777" y="382"/>
              <a:ext cx="2173" cy="3502"/>
              <a:chOff x="1777" y="382"/>
              <a:chExt cx="2173" cy="3502"/>
            </a:xfrm>
          </p:grpSpPr>
          <p:sp>
            <p:nvSpPr>
              <p:cNvPr id="10" name="Freeform 16">
                <a:extLst>
                  <a:ext uri="{FF2B5EF4-FFF2-40B4-BE49-F238E27FC236}">
                    <a16:creationId xmlns:a16="http://schemas.microsoft.com/office/drawing/2014/main" id="{F049CFBD-37DE-F6ED-301D-0A9CFA8D1C45}"/>
                  </a:ext>
                </a:extLst>
              </p:cNvPr>
              <p:cNvSpPr>
                <a:spLocks/>
              </p:cNvSpPr>
              <p:nvPr/>
            </p:nvSpPr>
            <p:spPr bwMode="auto">
              <a:xfrm>
                <a:off x="1796" y="3149"/>
                <a:ext cx="2135" cy="716"/>
              </a:xfrm>
              <a:custGeom>
                <a:avLst/>
                <a:gdLst>
                  <a:gd name="T0" fmla="*/ 2 w 2135"/>
                  <a:gd name="T1" fmla="*/ 27 h 716"/>
                  <a:gd name="T2" fmla="*/ 7 w 2135"/>
                  <a:gd name="T3" fmla="*/ 23 h 716"/>
                  <a:gd name="T4" fmla="*/ 19 w 2135"/>
                  <a:gd name="T5" fmla="*/ 19 h 716"/>
                  <a:gd name="T6" fmla="*/ 32 w 2135"/>
                  <a:gd name="T7" fmla="*/ 13 h 716"/>
                  <a:gd name="T8" fmla="*/ 51 w 2135"/>
                  <a:gd name="T9" fmla="*/ 8 h 716"/>
                  <a:gd name="T10" fmla="*/ 70 w 2135"/>
                  <a:gd name="T11" fmla="*/ 4 h 716"/>
                  <a:gd name="T12" fmla="*/ 92 w 2135"/>
                  <a:gd name="T13" fmla="*/ 0 h 716"/>
                  <a:gd name="T14" fmla="*/ 117 w 2135"/>
                  <a:gd name="T15" fmla="*/ 0 h 716"/>
                  <a:gd name="T16" fmla="*/ 144 w 2135"/>
                  <a:gd name="T17" fmla="*/ 2 h 716"/>
                  <a:gd name="T18" fmla="*/ 172 w 2135"/>
                  <a:gd name="T19" fmla="*/ 8 h 716"/>
                  <a:gd name="T20" fmla="*/ 1068 w 2135"/>
                  <a:gd name="T21" fmla="*/ 323 h 716"/>
                  <a:gd name="T22" fmla="*/ 1963 w 2135"/>
                  <a:gd name="T23" fmla="*/ 8 h 716"/>
                  <a:gd name="T24" fmla="*/ 1991 w 2135"/>
                  <a:gd name="T25" fmla="*/ 2 h 716"/>
                  <a:gd name="T26" fmla="*/ 2018 w 2135"/>
                  <a:gd name="T27" fmla="*/ 0 h 716"/>
                  <a:gd name="T28" fmla="*/ 2043 w 2135"/>
                  <a:gd name="T29" fmla="*/ 2 h 716"/>
                  <a:gd name="T30" fmla="*/ 2065 w 2135"/>
                  <a:gd name="T31" fmla="*/ 6 h 716"/>
                  <a:gd name="T32" fmla="*/ 2084 w 2135"/>
                  <a:gd name="T33" fmla="*/ 10 h 716"/>
                  <a:gd name="T34" fmla="*/ 2101 w 2135"/>
                  <a:gd name="T35" fmla="*/ 15 h 716"/>
                  <a:gd name="T36" fmla="*/ 2116 w 2135"/>
                  <a:gd name="T37" fmla="*/ 21 h 716"/>
                  <a:gd name="T38" fmla="*/ 2128 w 2135"/>
                  <a:gd name="T39" fmla="*/ 25 h 716"/>
                  <a:gd name="T40" fmla="*/ 2133 w 2135"/>
                  <a:gd name="T41" fmla="*/ 29 h 716"/>
                  <a:gd name="T42" fmla="*/ 2133 w 2135"/>
                  <a:gd name="T43" fmla="*/ 438 h 716"/>
                  <a:gd name="T44" fmla="*/ 2126 w 2135"/>
                  <a:gd name="T45" fmla="*/ 433 h 716"/>
                  <a:gd name="T46" fmla="*/ 2114 w 2135"/>
                  <a:gd name="T47" fmla="*/ 425 h 716"/>
                  <a:gd name="T48" fmla="*/ 2099 w 2135"/>
                  <a:gd name="T49" fmla="*/ 420 h 716"/>
                  <a:gd name="T50" fmla="*/ 2084 w 2135"/>
                  <a:gd name="T51" fmla="*/ 412 h 716"/>
                  <a:gd name="T52" fmla="*/ 2065 w 2135"/>
                  <a:gd name="T53" fmla="*/ 404 h 716"/>
                  <a:gd name="T54" fmla="*/ 2046 w 2135"/>
                  <a:gd name="T55" fmla="*/ 401 h 716"/>
                  <a:gd name="T56" fmla="*/ 2026 w 2135"/>
                  <a:gd name="T57" fmla="*/ 397 h 716"/>
                  <a:gd name="T58" fmla="*/ 2001 w 2135"/>
                  <a:gd name="T59" fmla="*/ 397 h 716"/>
                  <a:gd name="T60" fmla="*/ 1978 w 2135"/>
                  <a:gd name="T61" fmla="*/ 399 h 716"/>
                  <a:gd name="T62" fmla="*/ 1954 w 2135"/>
                  <a:gd name="T63" fmla="*/ 404 h 716"/>
                  <a:gd name="T64" fmla="*/ 191 w 2135"/>
                  <a:gd name="T65" fmla="*/ 401 h 716"/>
                  <a:gd name="T66" fmla="*/ 166 w 2135"/>
                  <a:gd name="T67" fmla="*/ 395 h 716"/>
                  <a:gd name="T68" fmla="*/ 144 w 2135"/>
                  <a:gd name="T69" fmla="*/ 391 h 716"/>
                  <a:gd name="T70" fmla="*/ 123 w 2135"/>
                  <a:gd name="T71" fmla="*/ 393 h 716"/>
                  <a:gd name="T72" fmla="*/ 100 w 2135"/>
                  <a:gd name="T73" fmla="*/ 395 h 716"/>
                  <a:gd name="T74" fmla="*/ 81 w 2135"/>
                  <a:gd name="T75" fmla="*/ 401 h 716"/>
                  <a:gd name="T76" fmla="*/ 62 w 2135"/>
                  <a:gd name="T77" fmla="*/ 408 h 716"/>
                  <a:gd name="T78" fmla="*/ 47 w 2135"/>
                  <a:gd name="T79" fmla="*/ 416 h 716"/>
                  <a:gd name="T80" fmla="*/ 30 w 2135"/>
                  <a:gd name="T81" fmla="*/ 423 h 716"/>
                  <a:gd name="T82" fmla="*/ 17 w 2135"/>
                  <a:gd name="T83" fmla="*/ 431 h 716"/>
                  <a:gd name="T84" fmla="*/ 6 w 2135"/>
                  <a:gd name="T85" fmla="*/ 437 h 716"/>
                  <a:gd name="T86" fmla="*/ 0 w 2135"/>
                  <a:gd name="T87" fmla="*/ 30 h 7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35" h="716">
                    <a:moveTo>
                      <a:pt x="0" y="30"/>
                    </a:moveTo>
                    <a:lnTo>
                      <a:pt x="0" y="29"/>
                    </a:lnTo>
                    <a:lnTo>
                      <a:pt x="2" y="27"/>
                    </a:lnTo>
                    <a:lnTo>
                      <a:pt x="4" y="27"/>
                    </a:lnTo>
                    <a:lnTo>
                      <a:pt x="6" y="25"/>
                    </a:lnTo>
                    <a:lnTo>
                      <a:pt x="7" y="23"/>
                    </a:lnTo>
                    <a:lnTo>
                      <a:pt x="11" y="21"/>
                    </a:lnTo>
                    <a:lnTo>
                      <a:pt x="15" y="21"/>
                    </a:lnTo>
                    <a:lnTo>
                      <a:pt x="19" y="19"/>
                    </a:lnTo>
                    <a:lnTo>
                      <a:pt x="23" y="17"/>
                    </a:lnTo>
                    <a:lnTo>
                      <a:pt x="28" y="15"/>
                    </a:lnTo>
                    <a:lnTo>
                      <a:pt x="32" y="13"/>
                    </a:lnTo>
                    <a:lnTo>
                      <a:pt x="38" y="12"/>
                    </a:lnTo>
                    <a:lnTo>
                      <a:pt x="43" y="10"/>
                    </a:lnTo>
                    <a:lnTo>
                      <a:pt x="51" y="8"/>
                    </a:lnTo>
                    <a:lnTo>
                      <a:pt x="57" y="6"/>
                    </a:lnTo>
                    <a:lnTo>
                      <a:pt x="64" y="4"/>
                    </a:lnTo>
                    <a:lnTo>
                      <a:pt x="70" y="4"/>
                    </a:lnTo>
                    <a:lnTo>
                      <a:pt x="77" y="2"/>
                    </a:lnTo>
                    <a:lnTo>
                      <a:pt x="85" y="2"/>
                    </a:lnTo>
                    <a:lnTo>
                      <a:pt x="92" y="0"/>
                    </a:lnTo>
                    <a:lnTo>
                      <a:pt x="102" y="0"/>
                    </a:lnTo>
                    <a:lnTo>
                      <a:pt x="109" y="0"/>
                    </a:lnTo>
                    <a:lnTo>
                      <a:pt x="117" y="0"/>
                    </a:lnTo>
                    <a:lnTo>
                      <a:pt x="126" y="0"/>
                    </a:lnTo>
                    <a:lnTo>
                      <a:pt x="136" y="0"/>
                    </a:lnTo>
                    <a:lnTo>
                      <a:pt x="144" y="2"/>
                    </a:lnTo>
                    <a:lnTo>
                      <a:pt x="153" y="4"/>
                    </a:lnTo>
                    <a:lnTo>
                      <a:pt x="162" y="6"/>
                    </a:lnTo>
                    <a:lnTo>
                      <a:pt x="172" y="8"/>
                    </a:lnTo>
                    <a:lnTo>
                      <a:pt x="181" y="10"/>
                    </a:lnTo>
                    <a:lnTo>
                      <a:pt x="191" y="13"/>
                    </a:lnTo>
                    <a:lnTo>
                      <a:pt x="1068" y="323"/>
                    </a:lnTo>
                    <a:lnTo>
                      <a:pt x="1944" y="13"/>
                    </a:lnTo>
                    <a:lnTo>
                      <a:pt x="1954" y="10"/>
                    </a:lnTo>
                    <a:lnTo>
                      <a:pt x="1963" y="8"/>
                    </a:lnTo>
                    <a:lnTo>
                      <a:pt x="1973" y="6"/>
                    </a:lnTo>
                    <a:lnTo>
                      <a:pt x="1982" y="4"/>
                    </a:lnTo>
                    <a:lnTo>
                      <a:pt x="1991" y="2"/>
                    </a:lnTo>
                    <a:lnTo>
                      <a:pt x="1999" y="2"/>
                    </a:lnTo>
                    <a:lnTo>
                      <a:pt x="2009" y="0"/>
                    </a:lnTo>
                    <a:lnTo>
                      <a:pt x="2018" y="0"/>
                    </a:lnTo>
                    <a:lnTo>
                      <a:pt x="2026" y="0"/>
                    </a:lnTo>
                    <a:lnTo>
                      <a:pt x="2033" y="2"/>
                    </a:lnTo>
                    <a:lnTo>
                      <a:pt x="2043" y="2"/>
                    </a:lnTo>
                    <a:lnTo>
                      <a:pt x="2050" y="2"/>
                    </a:lnTo>
                    <a:lnTo>
                      <a:pt x="2058" y="4"/>
                    </a:lnTo>
                    <a:lnTo>
                      <a:pt x="2065" y="6"/>
                    </a:lnTo>
                    <a:lnTo>
                      <a:pt x="2071" y="6"/>
                    </a:lnTo>
                    <a:lnTo>
                      <a:pt x="2078" y="8"/>
                    </a:lnTo>
                    <a:lnTo>
                      <a:pt x="2084" y="10"/>
                    </a:lnTo>
                    <a:lnTo>
                      <a:pt x="2090" y="12"/>
                    </a:lnTo>
                    <a:lnTo>
                      <a:pt x="2097" y="13"/>
                    </a:lnTo>
                    <a:lnTo>
                      <a:pt x="2101" y="15"/>
                    </a:lnTo>
                    <a:lnTo>
                      <a:pt x="2107" y="17"/>
                    </a:lnTo>
                    <a:lnTo>
                      <a:pt x="2112" y="19"/>
                    </a:lnTo>
                    <a:lnTo>
                      <a:pt x="2116" y="21"/>
                    </a:lnTo>
                    <a:lnTo>
                      <a:pt x="2120" y="23"/>
                    </a:lnTo>
                    <a:lnTo>
                      <a:pt x="2124" y="25"/>
                    </a:lnTo>
                    <a:lnTo>
                      <a:pt x="2128" y="25"/>
                    </a:lnTo>
                    <a:lnTo>
                      <a:pt x="2129" y="27"/>
                    </a:lnTo>
                    <a:lnTo>
                      <a:pt x="2131" y="29"/>
                    </a:lnTo>
                    <a:lnTo>
                      <a:pt x="2133" y="29"/>
                    </a:lnTo>
                    <a:lnTo>
                      <a:pt x="2135" y="30"/>
                    </a:lnTo>
                    <a:lnTo>
                      <a:pt x="2135" y="440"/>
                    </a:lnTo>
                    <a:lnTo>
                      <a:pt x="2133" y="438"/>
                    </a:lnTo>
                    <a:lnTo>
                      <a:pt x="2131" y="437"/>
                    </a:lnTo>
                    <a:lnTo>
                      <a:pt x="2128" y="435"/>
                    </a:lnTo>
                    <a:lnTo>
                      <a:pt x="2126" y="433"/>
                    </a:lnTo>
                    <a:lnTo>
                      <a:pt x="2122" y="431"/>
                    </a:lnTo>
                    <a:lnTo>
                      <a:pt x="2118" y="429"/>
                    </a:lnTo>
                    <a:lnTo>
                      <a:pt x="2114" y="425"/>
                    </a:lnTo>
                    <a:lnTo>
                      <a:pt x="2109" y="423"/>
                    </a:lnTo>
                    <a:lnTo>
                      <a:pt x="2105" y="421"/>
                    </a:lnTo>
                    <a:lnTo>
                      <a:pt x="2099" y="420"/>
                    </a:lnTo>
                    <a:lnTo>
                      <a:pt x="2095" y="416"/>
                    </a:lnTo>
                    <a:lnTo>
                      <a:pt x="2090" y="414"/>
                    </a:lnTo>
                    <a:lnTo>
                      <a:pt x="2084" y="412"/>
                    </a:lnTo>
                    <a:lnTo>
                      <a:pt x="2078" y="410"/>
                    </a:lnTo>
                    <a:lnTo>
                      <a:pt x="2073" y="408"/>
                    </a:lnTo>
                    <a:lnTo>
                      <a:pt x="2065" y="404"/>
                    </a:lnTo>
                    <a:lnTo>
                      <a:pt x="2060" y="403"/>
                    </a:lnTo>
                    <a:lnTo>
                      <a:pt x="2052" y="403"/>
                    </a:lnTo>
                    <a:lnTo>
                      <a:pt x="2046" y="401"/>
                    </a:lnTo>
                    <a:lnTo>
                      <a:pt x="2039" y="399"/>
                    </a:lnTo>
                    <a:lnTo>
                      <a:pt x="2031" y="397"/>
                    </a:lnTo>
                    <a:lnTo>
                      <a:pt x="2026" y="397"/>
                    </a:lnTo>
                    <a:lnTo>
                      <a:pt x="2018" y="397"/>
                    </a:lnTo>
                    <a:lnTo>
                      <a:pt x="2010" y="397"/>
                    </a:lnTo>
                    <a:lnTo>
                      <a:pt x="2001" y="397"/>
                    </a:lnTo>
                    <a:lnTo>
                      <a:pt x="1993" y="397"/>
                    </a:lnTo>
                    <a:lnTo>
                      <a:pt x="1986" y="397"/>
                    </a:lnTo>
                    <a:lnTo>
                      <a:pt x="1978" y="399"/>
                    </a:lnTo>
                    <a:lnTo>
                      <a:pt x="1969" y="399"/>
                    </a:lnTo>
                    <a:lnTo>
                      <a:pt x="1961" y="401"/>
                    </a:lnTo>
                    <a:lnTo>
                      <a:pt x="1954" y="404"/>
                    </a:lnTo>
                    <a:lnTo>
                      <a:pt x="1944" y="406"/>
                    </a:lnTo>
                    <a:lnTo>
                      <a:pt x="1068" y="716"/>
                    </a:lnTo>
                    <a:lnTo>
                      <a:pt x="191" y="401"/>
                    </a:lnTo>
                    <a:lnTo>
                      <a:pt x="181" y="399"/>
                    </a:lnTo>
                    <a:lnTo>
                      <a:pt x="174" y="397"/>
                    </a:lnTo>
                    <a:lnTo>
                      <a:pt x="166" y="395"/>
                    </a:lnTo>
                    <a:lnTo>
                      <a:pt x="159" y="393"/>
                    </a:lnTo>
                    <a:lnTo>
                      <a:pt x="151" y="391"/>
                    </a:lnTo>
                    <a:lnTo>
                      <a:pt x="144" y="391"/>
                    </a:lnTo>
                    <a:lnTo>
                      <a:pt x="136" y="391"/>
                    </a:lnTo>
                    <a:lnTo>
                      <a:pt x="128" y="391"/>
                    </a:lnTo>
                    <a:lnTo>
                      <a:pt x="123" y="393"/>
                    </a:lnTo>
                    <a:lnTo>
                      <a:pt x="115" y="393"/>
                    </a:lnTo>
                    <a:lnTo>
                      <a:pt x="108" y="395"/>
                    </a:lnTo>
                    <a:lnTo>
                      <a:pt x="100" y="395"/>
                    </a:lnTo>
                    <a:lnTo>
                      <a:pt x="94" y="397"/>
                    </a:lnTo>
                    <a:lnTo>
                      <a:pt x="89" y="399"/>
                    </a:lnTo>
                    <a:lnTo>
                      <a:pt x="81" y="401"/>
                    </a:lnTo>
                    <a:lnTo>
                      <a:pt x="75" y="403"/>
                    </a:lnTo>
                    <a:lnTo>
                      <a:pt x="70" y="404"/>
                    </a:lnTo>
                    <a:lnTo>
                      <a:pt x="62" y="408"/>
                    </a:lnTo>
                    <a:lnTo>
                      <a:pt x="57" y="410"/>
                    </a:lnTo>
                    <a:lnTo>
                      <a:pt x="51" y="412"/>
                    </a:lnTo>
                    <a:lnTo>
                      <a:pt x="47" y="416"/>
                    </a:lnTo>
                    <a:lnTo>
                      <a:pt x="41" y="418"/>
                    </a:lnTo>
                    <a:lnTo>
                      <a:pt x="36" y="420"/>
                    </a:lnTo>
                    <a:lnTo>
                      <a:pt x="30" y="423"/>
                    </a:lnTo>
                    <a:lnTo>
                      <a:pt x="26" y="425"/>
                    </a:lnTo>
                    <a:lnTo>
                      <a:pt x="23" y="427"/>
                    </a:lnTo>
                    <a:lnTo>
                      <a:pt x="17" y="431"/>
                    </a:lnTo>
                    <a:lnTo>
                      <a:pt x="13" y="433"/>
                    </a:lnTo>
                    <a:lnTo>
                      <a:pt x="9" y="435"/>
                    </a:lnTo>
                    <a:lnTo>
                      <a:pt x="6" y="437"/>
                    </a:lnTo>
                    <a:lnTo>
                      <a:pt x="2" y="438"/>
                    </a:lnTo>
                    <a:lnTo>
                      <a:pt x="0" y="440"/>
                    </a:lnTo>
                    <a:lnTo>
                      <a:pt x="0" y="3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 name="Freeform 17">
                <a:extLst>
                  <a:ext uri="{FF2B5EF4-FFF2-40B4-BE49-F238E27FC236}">
                    <a16:creationId xmlns:a16="http://schemas.microsoft.com/office/drawing/2014/main" id="{26DA79DC-6981-DFCB-AF4E-44E1F1841299}"/>
                  </a:ext>
                </a:extLst>
              </p:cNvPr>
              <p:cNvSpPr>
                <a:spLocks/>
              </p:cNvSpPr>
              <p:nvPr/>
            </p:nvSpPr>
            <p:spPr bwMode="auto">
              <a:xfrm>
                <a:off x="1777" y="3130"/>
                <a:ext cx="215" cy="61"/>
              </a:xfrm>
              <a:custGeom>
                <a:avLst/>
                <a:gdLst>
                  <a:gd name="T0" fmla="*/ 215 w 215"/>
                  <a:gd name="T1" fmla="*/ 15 h 61"/>
                  <a:gd name="T2" fmla="*/ 195 w 215"/>
                  <a:gd name="T3" fmla="*/ 10 h 61"/>
                  <a:gd name="T4" fmla="*/ 176 w 215"/>
                  <a:gd name="T5" fmla="*/ 4 h 61"/>
                  <a:gd name="T6" fmla="*/ 155 w 215"/>
                  <a:gd name="T7" fmla="*/ 2 h 61"/>
                  <a:gd name="T8" fmla="*/ 138 w 215"/>
                  <a:gd name="T9" fmla="*/ 0 h 61"/>
                  <a:gd name="T10" fmla="*/ 119 w 215"/>
                  <a:gd name="T11" fmla="*/ 0 h 61"/>
                  <a:gd name="T12" fmla="*/ 102 w 215"/>
                  <a:gd name="T13" fmla="*/ 2 h 61"/>
                  <a:gd name="T14" fmla="*/ 87 w 215"/>
                  <a:gd name="T15" fmla="*/ 4 h 61"/>
                  <a:gd name="T16" fmla="*/ 72 w 215"/>
                  <a:gd name="T17" fmla="*/ 8 h 61"/>
                  <a:gd name="T18" fmla="*/ 59 w 215"/>
                  <a:gd name="T19" fmla="*/ 12 h 61"/>
                  <a:gd name="T20" fmla="*/ 47 w 215"/>
                  <a:gd name="T21" fmla="*/ 15 h 61"/>
                  <a:gd name="T22" fmla="*/ 36 w 215"/>
                  <a:gd name="T23" fmla="*/ 19 h 61"/>
                  <a:gd name="T24" fmla="*/ 26 w 215"/>
                  <a:gd name="T25" fmla="*/ 23 h 61"/>
                  <a:gd name="T26" fmla="*/ 19 w 215"/>
                  <a:gd name="T27" fmla="*/ 27 h 61"/>
                  <a:gd name="T28" fmla="*/ 13 w 215"/>
                  <a:gd name="T29" fmla="*/ 31 h 61"/>
                  <a:gd name="T30" fmla="*/ 8 w 215"/>
                  <a:gd name="T31" fmla="*/ 34 h 61"/>
                  <a:gd name="T32" fmla="*/ 0 w 215"/>
                  <a:gd name="T33" fmla="*/ 49 h 61"/>
                  <a:gd name="T34" fmla="*/ 36 w 215"/>
                  <a:gd name="T35" fmla="*/ 49 h 61"/>
                  <a:gd name="T36" fmla="*/ 30 w 215"/>
                  <a:gd name="T37" fmla="*/ 61 h 61"/>
                  <a:gd name="T38" fmla="*/ 32 w 215"/>
                  <a:gd name="T39" fmla="*/ 61 h 61"/>
                  <a:gd name="T40" fmla="*/ 36 w 215"/>
                  <a:gd name="T41" fmla="*/ 59 h 61"/>
                  <a:gd name="T42" fmla="*/ 42 w 215"/>
                  <a:gd name="T43" fmla="*/ 55 h 61"/>
                  <a:gd name="T44" fmla="*/ 49 w 215"/>
                  <a:gd name="T45" fmla="*/ 53 h 61"/>
                  <a:gd name="T46" fmla="*/ 57 w 215"/>
                  <a:gd name="T47" fmla="*/ 49 h 61"/>
                  <a:gd name="T48" fmla="*/ 68 w 215"/>
                  <a:gd name="T49" fmla="*/ 46 h 61"/>
                  <a:gd name="T50" fmla="*/ 79 w 215"/>
                  <a:gd name="T51" fmla="*/ 42 h 61"/>
                  <a:gd name="T52" fmla="*/ 93 w 215"/>
                  <a:gd name="T53" fmla="*/ 40 h 61"/>
                  <a:gd name="T54" fmla="*/ 106 w 215"/>
                  <a:gd name="T55" fmla="*/ 38 h 61"/>
                  <a:gd name="T56" fmla="*/ 121 w 215"/>
                  <a:gd name="T57" fmla="*/ 36 h 61"/>
                  <a:gd name="T58" fmla="*/ 136 w 215"/>
                  <a:gd name="T59" fmla="*/ 36 h 61"/>
                  <a:gd name="T60" fmla="*/ 153 w 215"/>
                  <a:gd name="T61" fmla="*/ 38 h 61"/>
                  <a:gd name="T62" fmla="*/ 168 w 215"/>
                  <a:gd name="T63" fmla="*/ 40 h 61"/>
                  <a:gd name="T64" fmla="*/ 187 w 215"/>
                  <a:gd name="T65" fmla="*/ 44 h 61"/>
                  <a:gd name="T66" fmla="*/ 204 w 215"/>
                  <a:gd name="T67" fmla="*/ 49 h 61"/>
                  <a:gd name="T68" fmla="*/ 215 w 215"/>
                  <a:gd name="T69" fmla="*/ 15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61">
                    <a:moveTo>
                      <a:pt x="215" y="15"/>
                    </a:moveTo>
                    <a:lnTo>
                      <a:pt x="195" y="10"/>
                    </a:lnTo>
                    <a:lnTo>
                      <a:pt x="176" y="4"/>
                    </a:lnTo>
                    <a:lnTo>
                      <a:pt x="155" y="2"/>
                    </a:lnTo>
                    <a:lnTo>
                      <a:pt x="138" y="0"/>
                    </a:lnTo>
                    <a:lnTo>
                      <a:pt x="119" y="0"/>
                    </a:lnTo>
                    <a:lnTo>
                      <a:pt x="102" y="2"/>
                    </a:lnTo>
                    <a:lnTo>
                      <a:pt x="87" y="4"/>
                    </a:lnTo>
                    <a:lnTo>
                      <a:pt x="72" y="8"/>
                    </a:lnTo>
                    <a:lnTo>
                      <a:pt x="59" y="12"/>
                    </a:lnTo>
                    <a:lnTo>
                      <a:pt x="47" y="15"/>
                    </a:lnTo>
                    <a:lnTo>
                      <a:pt x="36" y="19"/>
                    </a:lnTo>
                    <a:lnTo>
                      <a:pt x="26" y="23"/>
                    </a:lnTo>
                    <a:lnTo>
                      <a:pt x="19" y="27"/>
                    </a:lnTo>
                    <a:lnTo>
                      <a:pt x="13" y="31"/>
                    </a:lnTo>
                    <a:lnTo>
                      <a:pt x="8" y="34"/>
                    </a:lnTo>
                    <a:lnTo>
                      <a:pt x="0" y="49"/>
                    </a:lnTo>
                    <a:lnTo>
                      <a:pt x="36" y="49"/>
                    </a:lnTo>
                    <a:lnTo>
                      <a:pt x="30" y="61"/>
                    </a:lnTo>
                    <a:lnTo>
                      <a:pt x="32" y="61"/>
                    </a:lnTo>
                    <a:lnTo>
                      <a:pt x="36" y="59"/>
                    </a:lnTo>
                    <a:lnTo>
                      <a:pt x="42" y="55"/>
                    </a:lnTo>
                    <a:lnTo>
                      <a:pt x="49" y="53"/>
                    </a:lnTo>
                    <a:lnTo>
                      <a:pt x="57" y="49"/>
                    </a:lnTo>
                    <a:lnTo>
                      <a:pt x="68" y="46"/>
                    </a:lnTo>
                    <a:lnTo>
                      <a:pt x="79" y="42"/>
                    </a:lnTo>
                    <a:lnTo>
                      <a:pt x="93" y="40"/>
                    </a:lnTo>
                    <a:lnTo>
                      <a:pt x="106" y="38"/>
                    </a:lnTo>
                    <a:lnTo>
                      <a:pt x="121" y="36"/>
                    </a:lnTo>
                    <a:lnTo>
                      <a:pt x="136" y="36"/>
                    </a:lnTo>
                    <a:lnTo>
                      <a:pt x="153" y="38"/>
                    </a:lnTo>
                    <a:lnTo>
                      <a:pt x="168" y="40"/>
                    </a:lnTo>
                    <a:lnTo>
                      <a:pt x="187" y="44"/>
                    </a:lnTo>
                    <a:lnTo>
                      <a:pt x="204" y="49"/>
                    </a:lnTo>
                    <a:lnTo>
                      <a:pt x="2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Freeform 18">
                <a:extLst>
                  <a:ext uri="{FF2B5EF4-FFF2-40B4-BE49-F238E27FC236}">
                    <a16:creationId xmlns:a16="http://schemas.microsoft.com/office/drawing/2014/main" id="{792E7885-A9CD-4229-CE9A-E98A61C3E446}"/>
                  </a:ext>
                </a:extLst>
              </p:cNvPr>
              <p:cNvSpPr>
                <a:spLocks/>
              </p:cNvSpPr>
              <p:nvPr/>
            </p:nvSpPr>
            <p:spPr bwMode="auto">
              <a:xfrm>
                <a:off x="1981" y="3145"/>
                <a:ext cx="888" cy="346"/>
              </a:xfrm>
              <a:custGeom>
                <a:avLst/>
                <a:gdLst>
                  <a:gd name="T0" fmla="*/ 877 w 888"/>
                  <a:gd name="T1" fmla="*/ 310 h 346"/>
                  <a:gd name="T2" fmla="*/ 888 w 888"/>
                  <a:gd name="T3" fmla="*/ 310 h 346"/>
                  <a:gd name="T4" fmla="*/ 11 w 888"/>
                  <a:gd name="T5" fmla="*/ 0 h 346"/>
                  <a:gd name="T6" fmla="*/ 0 w 888"/>
                  <a:gd name="T7" fmla="*/ 34 h 346"/>
                  <a:gd name="T8" fmla="*/ 877 w 888"/>
                  <a:gd name="T9" fmla="*/ 344 h 346"/>
                  <a:gd name="T10" fmla="*/ 888 w 888"/>
                  <a:gd name="T11" fmla="*/ 344 h 346"/>
                  <a:gd name="T12" fmla="*/ 877 w 888"/>
                  <a:gd name="T13" fmla="*/ 344 h 346"/>
                  <a:gd name="T14" fmla="*/ 883 w 888"/>
                  <a:gd name="T15" fmla="*/ 346 h 346"/>
                  <a:gd name="T16" fmla="*/ 888 w 888"/>
                  <a:gd name="T17" fmla="*/ 344 h 346"/>
                  <a:gd name="T18" fmla="*/ 877 w 888"/>
                  <a:gd name="T19" fmla="*/ 31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8" h="346">
                    <a:moveTo>
                      <a:pt x="877" y="310"/>
                    </a:moveTo>
                    <a:lnTo>
                      <a:pt x="888" y="310"/>
                    </a:lnTo>
                    <a:lnTo>
                      <a:pt x="11" y="0"/>
                    </a:lnTo>
                    <a:lnTo>
                      <a:pt x="0" y="34"/>
                    </a:lnTo>
                    <a:lnTo>
                      <a:pt x="877" y="344"/>
                    </a:lnTo>
                    <a:lnTo>
                      <a:pt x="888" y="344"/>
                    </a:lnTo>
                    <a:lnTo>
                      <a:pt x="877" y="344"/>
                    </a:lnTo>
                    <a:lnTo>
                      <a:pt x="883" y="346"/>
                    </a:lnTo>
                    <a:lnTo>
                      <a:pt x="888" y="344"/>
                    </a:lnTo>
                    <a:lnTo>
                      <a:pt x="877" y="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 name="Freeform 19">
                <a:extLst>
                  <a:ext uri="{FF2B5EF4-FFF2-40B4-BE49-F238E27FC236}">
                    <a16:creationId xmlns:a16="http://schemas.microsoft.com/office/drawing/2014/main" id="{C78339DF-C943-DE21-B77F-BAA5CC78E476}"/>
                  </a:ext>
                </a:extLst>
              </p:cNvPr>
              <p:cNvSpPr>
                <a:spLocks/>
              </p:cNvSpPr>
              <p:nvPr/>
            </p:nvSpPr>
            <p:spPr bwMode="auto">
              <a:xfrm>
                <a:off x="2858" y="3145"/>
                <a:ext cx="888" cy="344"/>
              </a:xfrm>
              <a:custGeom>
                <a:avLst/>
                <a:gdLst>
                  <a:gd name="T0" fmla="*/ 877 w 888"/>
                  <a:gd name="T1" fmla="*/ 0 h 344"/>
                  <a:gd name="T2" fmla="*/ 0 w 888"/>
                  <a:gd name="T3" fmla="*/ 310 h 344"/>
                  <a:gd name="T4" fmla="*/ 11 w 888"/>
                  <a:gd name="T5" fmla="*/ 344 h 344"/>
                  <a:gd name="T6" fmla="*/ 888 w 888"/>
                  <a:gd name="T7" fmla="*/ 34 h 344"/>
                  <a:gd name="T8" fmla="*/ 877 w 888"/>
                  <a:gd name="T9" fmla="*/ 0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344">
                    <a:moveTo>
                      <a:pt x="877" y="0"/>
                    </a:moveTo>
                    <a:lnTo>
                      <a:pt x="0" y="310"/>
                    </a:lnTo>
                    <a:lnTo>
                      <a:pt x="11" y="344"/>
                    </a:lnTo>
                    <a:lnTo>
                      <a:pt x="888" y="34"/>
                    </a:lnTo>
                    <a:lnTo>
                      <a:pt x="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 name="Freeform 20">
                <a:extLst>
                  <a:ext uri="{FF2B5EF4-FFF2-40B4-BE49-F238E27FC236}">
                    <a16:creationId xmlns:a16="http://schemas.microsoft.com/office/drawing/2014/main" id="{6C476448-35E6-87EE-DAF3-32784815FFFD}"/>
                  </a:ext>
                </a:extLst>
              </p:cNvPr>
              <p:cNvSpPr>
                <a:spLocks/>
              </p:cNvSpPr>
              <p:nvPr/>
            </p:nvSpPr>
            <p:spPr bwMode="auto">
              <a:xfrm>
                <a:off x="3735" y="3132"/>
                <a:ext cx="215" cy="63"/>
              </a:xfrm>
              <a:custGeom>
                <a:avLst/>
                <a:gdLst>
                  <a:gd name="T0" fmla="*/ 215 w 215"/>
                  <a:gd name="T1" fmla="*/ 47 h 63"/>
                  <a:gd name="T2" fmla="*/ 206 w 215"/>
                  <a:gd name="T3" fmla="*/ 32 h 63"/>
                  <a:gd name="T4" fmla="*/ 204 w 215"/>
                  <a:gd name="T5" fmla="*/ 30 h 63"/>
                  <a:gd name="T6" fmla="*/ 200 w 215"/>
                  <a:gd name="T7" fmla="*/ 29 h 63"/>
                  <a:gd name="T8" fmla="*/ 194 w 215"/>
                  <a:gd name="T9" fmla="*/ 27 h 63"/>
                  <a:gd name="T10" fmla="*/ 189 w 215"/>
                  <a:gd name="T11" fmla="*/ 23 h 63"/>
                  <a:gd name="T12" fmla="*/ 179 w 215"/>
                  <a:gd name="T13" fmla="*/ 19 h 63"/>
                  <a:gd name="T14" fmla="*/ 168 w 215"/>
                  <a:gd name="T15" fmla="*/ 15 h 63"/>
                  <a:gd name="T16" fmla="*/ 156 w 215"/>
                  <a:gd name="T17" fmla="*/ 12 h 63"/>
                  <a:gd name="T18" fmla="*/ 143 w 215"/>
                  <a:gd name="T19" fmla="*/ 8 h 63"/>
                  <a:gd name="T20" fmla="*/ 128 w 215"/>
                  <a:gd name="T21" fmla="*/ 4 h 63"/>
                  <a:gd name="T22" fmla="*/ 113 w 215"/>
                  <a:gd name="T23" fmla="*/ 2 h 63"/>
                  <a:gd name="T24" fmla="*/ 96 w 215"/>
                  <a:gd name="T25" fmla="*/ 0 h 63"/>
                  <a:gd name="T26" fmla="*/ 77 w 215"/>
                  <a:gd name="T27" fmla="*/ 0 h 63"/>
                  <a:gd name="T28" fmla="*/ 60 w 215"/>
                  <a:gd name="T29" fmla="*/ 0 h 63"/>
                  <a:gd name="T30" fmla="*/ 39 w 215"/>
                  <a:gd name="T31" fmla="*/ 2 h 63"/>
                  <a:gd name="T32" fmla="*/ 20 w 215"/>
                  <a:gd name="T33" fmla="*/ 8 h 63"/>
                  <a:gd name="T34" fmla="*/ 0 w 215"/>
                  <a:gd name="T35" fmla="*/ 13 h 63"/>
                  <a:gd name="T36" fmla="*/ 11 w 215"/>
                  <a:gd name="T37" fmla="*/ 47 h 63"/>
                  <a:gd name="T38" fmla="*/ 28 w 215"/>
                  <a:gd name="T39" fmla="*/ 42 h 63"/>
                  <a:gd name="T40" fmla="*/ 45 w 215"/>
                  <a:gd name="T41" fmla="*/ 38 h 63"/>
                  <a:gd name="T42" fmla="*/ 62 w 215"/>
                  <a:gd name="T43" fmla="*/ 36 h 63"/>
                  <a:gd name="T44" fmla="*/ 77 w 215"/>
                  <a:gd name="T45" fmla="*/ 36 h 63"/>
                  <a:gd name="T46" fmla="*/ 94 w 215"/>
                  <a:gd name="T47" fmla="*/ 36 h 63"/>
                  <a:gd name="T48" fmla="*/ 109 w 215"/>
                  <a:gd name="T49" fmla="*/ 38 h 63"/>
                  <a:gd name="T50" fmla="*/ 122 w 215"/>
                  <a:gd name="T51" fmla="*/ 40 h 63"/>
                  <a:gd name="T52" fmla="*/ 136 w 215"/>
                  <a:gd name="T53" fmla="*/ 42 h 63"/>
                  <a:gd name="T54" fmla="*/ 147 w 215"/>
                  <a:gd name="T55" fmla="*/ 46 h 63"/>
                  <a:gd name="T56" fmla="*/ 156 w 215"/>
                  <a:gd name="T57" fmla="*/ 49 h 63"/>
                  <a:gd name="T58" fmla="*/ 166 w 215"/>
                  <a:gd name="T59" fmla="*/ 53 h 63"/>
                  <a:gd name="T60" fmla="*/ 173 w 215"/>
                  <a:gd name="T61" fmla="*/ 55 h 63"/>
                  <a:gd name="T62" fmla="*/ 181 w 215"/>
                  <a:gd name="T63" fmla="*/ 59 h 63"/>
                  <a:gd name="T64" fmla="*/ 185 w 215"/>
                  <a:gd name="T65" fmla="*/ 61 h 63"/>
                  <a:gd name="T66" fmla="*/ 187 w 215"/>
                  <a:gd name="T67" fmla="*/ 63 h 63"/>
                  <a:gd name="T68" fmla="*/ 189 w 215"/>
                  <a:gd name="T69" fmla="*/ 63 h 63"/>
                  <a:gd name="T70" fmla="*/ 179 w 215"/>
                  <a:gd name="T71" fmla="*/ 47 h 63"/>
                  <a:gd name="T72" fmla="*/ 215 w 215"/>
                  <a:gd name="T73" fmla="*/ 47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5" h="63">
                    <a:moveTo>
                      <a:pt x="215" y="47"/>
                    </a:moveTo>
                    <a:lnTo>
                      <a:pt x="206" y="32"/>
                    </a:lnTo>
                    <a:lnTo>
                      <a:pt x="204" y="30"/>
                    </a:lnTo>
                    <a:lnTo>
                      <a:pt x="200" y="29"/>
                    </a:lnTo>
                    <a:lnTo>
                      <a:pt x="194" y="27"/>
                    </a:lnTo>
                    <a:lnTo>
                      <a:pt x="189" y="23"/>
                    </a:lnTo>
                    <a:lnTo>
                      <a:pt x="179" y="19"/>
                    </a:lnTo>
                    <a:lnTo>
                      <a:pt x="168" y="15"/>
                    </a:lnTo>
                    <a:lnTo>
                      <a:pt x="156" y="12"/>
                    </a:lnTo>
                    <a:lnTo>
                      <a:pt x="143" y="8"/>
                    </a:lnTo>
                    <a:lnTo>
                      <a:pt x="128" y="4"/>
                    </a:lnTo>
                    <a:lnTo>
                      <a:pt x="113" y="2"/>
                    </a:lnTo>
                    <a:lnTo>
                      <a:pt x="96" y="0"/>
                    </a:lnTo>
                    <a:lnTo>
                      <a:pt x="77" y="0"/>
                    </a:lnTo>
                    <a:lnTo>
                      <a:pt x="60" y="0"/>
                    </a:lnTo>
                    <a:lnTo>
                      <a:pt x="39" y="2"/>
                    </a:lnTo>
                    <a:lnTo>
                      <a:pt x="20" y="8"/>
                    </a:lnTo>
                    <a:lnTo>
                      <a:pt x="0" y="13"/>
                    </a:lnTo>
                    <a:lnTo>
                      <a:pt x="11" y="47"/>
                    </a:lnTo>
                    <a:lnTo>
                      <a:pt x="28" y="42"/>
                    </a:lnTo>
                    <a:lnTo>
                      <a:pt x="45" y="38"/>
                    </a:lnTo>
                    <a:lnTo>
                      <a:pt x="62" y="36"/>
                    </a:lnTo>
                    <a:lnTo>
                      <a:pt x="77" y="36"/>
                    </a:lnTo>
                    <a:lnTo>
                      <a:pt x="94" y="36"/>
                    </a:lnTo>
                    <a:lnTo>
                      <a:pt x="109" y="38"/>
                    </a:lnTo>
                    <a:lnTo>
                      <a:pt x="122" y="40"/>
                    </a:lnTo>
                    <a:lnTo>
                      <a:pt x="136" y="42"/>
                    </a:lnTo>
                    <a:lnTo>
                      <a:pt x="147" y="46"/>
                    </a:lnTo>
                    <a:lnTo>
                      <a:pt x="156" y="49"/>
                    </a:lnTo>
                    <a:lnTo>
                      <a:pt x="166" y="53"/>
                    </a:lnTo>
                    <a:lnTo>
                      <a:pt x="173" y="55"/>
                    </a:lnTo>
                    <a:lnTo>
                      <a:pt x="181" y="59"/>
                    </a:lnTo>
                    <a:lnTo>
                      <a:pt x="185" y="61"/>
                    </a:lnTo>
                    <a:lnTo>
                      <a:pt x="187" y="63"/>
                    </a:lnTo>
                    <a:lnTo>
                      <a:pt x="189" y="63"/>
                    </a:lnTo>
                    <a:lnTo>
                      <a:pt x="179" y="47"/>
                    </a:lnTo>
                    <a:lnTo>
                      <a:pt x="215"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 name="Freeform 21">
                <a:extLst>
                  <a:ext uri="{FF2B5EF4-FFF2-40B4-BE49-F238E27FC236}">
                    <a16:creationId xmlns:a16="http://schemas.microsoft.com/office/drawing/2014/main" id="{169F1542-08A3-ACF7-D411-30BA55FDEE7E}"/>
                  </a:ext>
                </a:extLst>
              </p:cNvPr>
              <p:cNvSpPr>
                <a:spLocks/>
              </p:cNvSpPr>
              <p:nvPr/>
            </p:nvSpPr>
            <p:spPr bwMode="auto">
              <a:xfrm>
                <a:off x="3914" y="3179"/>
                <a:ext cx="36" cy="448"/>
              </a:xfrm>
              <a:custGeom>
                <a:avLst/>
                <a:gdLst>
                  <a:gd name="T0" fmla="*/ 8 w 36"/>
                  <a:gd name="T1" fmla="*/ 425 h 448"/>
                  <a:gd name="T2" fmla="*/ 36 w 36"/>
                  <a:gd name="T3" fmla="*/ 410 h 448"/>
                  <a:gd name="T4" fmla="*/ 36 w 36"/>
                  <a:gd name="T5" fmla="*/ 0 h 448"/>
                  <a:gd name="T6" fmla="*/ 0 w 36"/>
                  <a:gd name="T7" fmla="*/ 0 h 448"/>
                  <a:gd name="T8" fmla="*/ 0 w 36"/>
                  <a:gd name="T9" fmla="*/ 410 h 448"/>
                  <a:gd name="T10" fmla="*/ 28 w 36"/>
                  <a:gd name="T11" fmla="*/ 397 h 448"/>
                  <a:gd name="T12" fmla="*/ 8 w 36"/>
                  <a:gd name="T13" fmla="*/ 425 h 448"/>
                  <a:gd name="T14" fmla="*/ 36 w 36"/>
                  <a:gd name="T15" fmla="*/ 448 h 448"/>
                  <a:gd name="T16" fmla="*/ 36 w 36"/>
                  <a:gd name="T17" fmla="*/ 410 h 448"/>
                  <a:gd name="T18" fmla="*/ 8 w 36"/>
                  <a:gd name="T19" fmla="*/ 425 h 4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48">
                    <a:moveTo>
                      <a:pt x="8" y="425"/>
                    </a:moveTo>
                    <a:lnTo>
                      <a:pt x="36" y="410"/>
                    </a:lnTo>
                    <a:lnTo>
                      <a:pt x="36" y="0"/>
                    </a:lnTo>
                    <a:lnTo>
                      <a:pt x="0" y="0"/>
                    </a:lnTo>
                    <a:lnTo>
                      <a:pt x="0" y="410"/>
                    </a:lnTo>
                    <a:lnTo>
                      <a:pt x="28" y="397"/>
                    </a:lnTo>
                    <a:lnTo>
                      <a:pt x="8" y="425"/>
                    </a:lnTo>
                    <a:lnTo>
                      <a:pt x="36" y="448"/>
                    </a:lnTo>
                    <a:lnTo>
                      <a:pt x="36" y="410"/>
                    </a:lnTo>
                    <a:lnTo>
                      <a:pt x="8" y="4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 name="Freeform 22">
                <a:extLst>
                  <a:ext uri="{FF2B5EF4-FFF2-40B4-BE49-F238E27FC236}">
                    <a16:creationId xmlns:a16="http://schemas.microsoft.com/office/drawing/2014/main" id="{CFE66D00-01E2-4712-2767-478926BE9F70}"/>
                  </a:ext>
                </a:extLst>
              </p:cNvPr>
              <p:cNvSpPr>
                <a:spLocks/>
              </p:cNvSpPr>
              <p:nvPr/>
            </p:nvSpPr>
            <p:spPr bwMode="auto">
              <a:xfrm>
                <a:off x="3735" y="3527"/>
                <a:ext cx="207" cy="77"/>
              </a:xfrm>
              <a:custGeom>
                <a:avLst/>
                <a:gdLst>
                  <a:gd name="T0" fmla="*/ 11 w 207"/>
                  <a:gd name="T1" fmla="*/ 45 h 77"/>
                  <a:gd name="T2" fmla="*/ 26 w 207"/>
                  <a:gd name="T3" fmla="*/ 42 h 77"/>
                  <a:gd name="T4" fmla="*/ 41 w 207"/>
                  <a:gd name="T5" fmla="*/ 38 h 77"/>
                  <a:gd name="T6" fmla="*/ 56 w 207"/>
                  <a:gd name="T7" fmla="*/ 36 h 77"/>
                  <a:gd name="T8" fmla="*/ 70 w 207"/>
                  <a:gd name="T9" fmla="*/ 36 h 77"/>
                  <a:gd name="T10" fmla="*/ 85 w 207"/>
                  <a:gd name="T11" fmla="*/ 38 h 77"/>
                  <a:gd name="T12" fmla="*/ 98 w 207"/>
                  <a:gd name="T13" fmla="*/ 38 h 77"/>
                  <a:gd name="T14" fmla="*/ 109 w 207"/>
                  <a:gd name="T15" fmla="*/ 42 h 77"/>
                  <a:gd name="T16" fmla="*/ 122 w 207"/>
                  <a:gd name="T17" fmla="*/ 45 h 77"/>
                  <a:gd name="T18" fmla="*/ 134 w 207"/>
                  <a:gd name="T19" fmla="*/ 49 h 77"/>
                  <a:gd name="T20" fmla="*/ 143 w 207"/>
                  <a:gd name="T21" fmla="*/ 53 h 77"/>
                  <a:gd name="T22" fmla="*/ 153 w 207"/>
                  <a:gd name="T23" fmla="*/ 57 h 77"/>
                  <a:gd name="T24" fmla="*/ 162 w 207"/>
                  <a:gd name="T25" fmla="*/ 60 h 77"/>
                  <a:gd name="T26" fmla="*/ 170 w 207"/>
                  <a:gd name="T27" fmla="*/ 66 h 77"/>
                  <a:gd name="T28" fmla="*/ 175 w 207"/>
                  <a:gd name="T29" fmla="*/ 70 h 77"/>
                  <a:gd name="T30" fmla="*/ 181 w 207"/>
                  <a:gd name="T31" fmla="*/ 74 h 77"/>
                  <a:gd name="T32" fmla="*/ 187 w 207"/>
                  <a:gd name="T33" fmla="*/ 77 h 77"/>
                  <a:gd name="T34" fmla="*/ 207 w 207"/>
                  <a:gd name="T35" fmla="*/ 49 h 77"/>
                  <a:gd name="T36" fmla="*/ 202 w 207"/>
                  <a:gd name="T37" fmla="*/ 43 h 77"/>
                  <a:gd name="T38" fmla="*/ 196 w 207"/>
                  <a:gd name="T39" fmla="*/ 40 h 77"/>
                  <a:gd name="T40" fmla="*/ 189 w 207"/>
                  <a:gd name="T41" fmla="*/ 36 h 77"/>
                  <a:gd name="T42" fmla="*/ 179 w 207"/>
                  <a:gd name="T43" fmla="*/ 30 h 77"/>
                  <a:gd name="T44" fmla="*/ 168 w 207"/>
                  <a:gd name="T45" fmla="*/ 25 h 77"/>
                  <a:gd name="T46" fmla="*/ 158 w 207"/>
                  <a:gd name="T47" fmla="*/ 19 h 77"/>
                  <a:gd name="T48" fmla="*/ 145 w 207"/>
                  <a:gd name="T49" fmla="*/ 15 h 77"/>
                  <a:gd name="T50" fmla="*/ 132 w 207"/>
                  <a:gd name="T51" fmla="*/ 9 h 77"/>
                  <a:gd name="T52" fmla="*/ 119 w 207"/>
                  <a:gd name="T53" fmla="*/ 6 h 77"/>
                  <a:gd name="T54" fmla="*/ 104 w 207"/>
                  <a:gd name="T55" fmla="*/ 4 h 77"/>
                  <a:gd name="T56" fmla="*/ 87 w 207"/>
                  <a:gd name="T57" fmla="*/ 2 h 77"/>
                  <a:gd name="T58" fmla="*/ 71 w 207"/>
                  <a:gd name="T59" fmla="*/ 0 h 77"/>
                  <a:gd name="T60" fmla="*/ 54 w 207"/>
                  <a:gd name="T61" fmla="*/ 0 h 77"/>
                  <a:gd name="T62" fmla="*/ 35 w 207"/>
                  <a:gd name="T63" fmla="*/ 2 h 77"/>
                  <a:gd name="T64" fmla="*/ 18 w 207"/>
                  <a:gd name="T65" fmla="*/ 6 h 77"/>
                  <a:gd name="T66" fmla="*/ 0 w 207"/>
                  <a:gd name="T67" fmla="*/ 11 h 77"/>
                  <a:gd name="T68" fmla="*/ 11 w 207"/>
                  <a:gd name="T69" fmla="*/ 45 h 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7" h="77">
                    <a:moveTo>
                      <a:pt x="11" y="45"/>
                    </a:moveTo>
                    <a:lnTo>
                      <a:pt x="26" y="42"/>
                    </a:lnTo>
                    <a:lnTo>
                      <a:pt x="41" y="38"/>
                    </a:lnTo>
                    <a:lnTo>
                      <a:pt x="56" y="36"/>
                    </a:lnTo>
                    <a:lnTo>
                      <a:pt x="70" y="36"/>
                    </a:lnTo>
                    <a:lnTo>
                      <a:pt x="85" y="38"/>
                    </a:lnTo>
                    <a:lnTo>
                      <a:pt x="98" y="38"/>
                    </a:lnTo>
                    <a:lnTo>
                      <a:pt x="109" y="42"/>
                    </a:lnTo>
                    <a:lnTo>
                      <a:pt x="122" y="45"/>
                    </a:lnTo>
                    <a:lnTo>
                      <a:pt x="134" y="49"/>
                    </a:lnTo>
                    <a:lnTo>
                      <a:pt x="143" y="53"/>
                    </a:lnTo>
                    <a:lnTo>
                      <a:pt x="153" y="57"/>
                    </a:lnTo>
                    <a:lnTo>
                      <a:pt x="162" y="60"/>
                    </a:lnTo>
                    <a:lnTo>
                      <a:pt x="170" y="66"/>
                    </a:lnTo>
                    <a:lnTo>
                      <a:pt x="175" y="70"/>
                    </a:lnTo>
                    <a:lnTo>
                      <a:pt x="181" y="74"/>
                    </a:lnTo>
                    <a:lnTo>
                      <a:pt x="187" y="77"/>
                    </a:lnTo>
                    <a:lnTo>
                      <a:pt x="207" y="49"/>
                    </a:lnTo>
                    <a:lnTo>
                      <a:pt x="202" y="43"/>
                    </a:lnTo>
                    <a:lnTo>
                      <a:pt x="196" y="40"/>
                    </a:lnTo>
                    <a:lnTo>
                      <a:pt x="189" y="36"/>
                    </a:lnTo>
                    <a:lnTo>
                      <a:pt x="179" y="30"/>
                    </a:lnTo>
                    <a:lnTo>
                      <a:pt x="168" y="25"/>
                    </a:lnTo>
                    <a:lnTo>
                      <a:pt x="158" y="19"/>
                    </a:lnTo>
                    <a:lnTo>
                      <a:pt x="145" y="15"/>
                    </a:lnTo>
                    <a:lnTo>
                      <a:pt x="132" y="9"/>
                    </a:lnTo>
                    <a:lnTo>
                      <a:pt x="119" y="6"/>
                    </a:lnTo>
                    <a:lnTo>
                      <a:pt x="104" y="4"/>
                    </a:lnTo>
                    <a:lnTo>
                      <a:pt x="87" y="2"/>
                    </a:lnTo>
                    <a:lnTo>
                      <a:pt x="71" y="0"/>
                    </a:lnTo>
                    <a:lnTo>
                      <a:pt x="54" y="0"/>
                    </a:lnTo>
                    <a:lnTo>
                      <a:pt x="35" y="2"/>
                    </a:lnTo>
                    <a:lnTo>
                      <a:pt x="18" y="6"/>
                    </a:lnTo>
                    <a:lnTo>
                      <a:pt x="0" y="11"/>
                    </a:lnTo>
                    <a:lnTo>
                      <a:pt x="1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 name="Freeform 23">
                <a:extLst>
                  <a:ext uri="{FF2B5EF4-FFF2-40B4-BE49-F238E27FC236}">
                    <a16:creationId xmlns:a16="http://schemas.microsoft.com/office/drawing/2014/main" id="{A3809188-0A07-B627-5866-2CA31673A814}"/>
                  </a:ext>
                </a:extLst>
              </p:cNvPr>
              <p:cNvSpPr>
                <a:spLocks/>
              </p:cNvSpPr>
              <p:nvPr/>
            </p:nvSpPr>
            <p:spPr bwMode="auto">
              <a:xfrm>
                <a:off x="2858" y="3538"/>
                <a:ext cx="888" cy="346"/>
              </a:xfrm>
              <a:custGeom>
                <a:avLst/>
                <a:gdLst>
                  <a:gd name="T0" fmla="*/ 0 w 888"/>
                  <a:gd name="T1" fmla="*/ 344 h 346"/>
                  <a:gd name="T2" fmla="*/ 11 w 888"/>
                  <a:gd name="T3" fmla="*/ 344 h 346"/>
                  <a:gd name="T4" fmla="*/ 888 w 888"/>
                  <a:gd name="T5" fmla="*/ 34 h 346"/>
                  <a:gd name="T6" fmla="*/ 877 w 888"/>
                  <a:gd name="T7" fmla="*/ 0 h 346"/>
                  <a:gd name="T8" fmla="*/ 0 w 888"/>
                  <a:gd name="T9" fmla="*/ 310 h 346"/>
                  <a:gd name="T10" fmla="*/ 11 w 888"/>
                  <a:gd name="T11" fmla="*/ 310 h 346"/>
                  <a:gd name="T12" fmla="*/ 0 w 888"/>
                  <a:gd name="T13" fmla="*/ 344 h 346"/>
                  <a:gd name="T14" fmla="*/ 6 w 888"/>
                  <a:gd name="T15" fmla="*/ 346 h 346"/>
                  <a:gd name="T16" fmla="*/ 11 w 888"/>
                  <a:gd name="T17" fmla="*/ 344 h 346"/>
                  <a:gd name="T18" fmla="*/ 0 w 888"/>
                  <a:gd name="T19" fmla="*/ 344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8" h="346">
                    <a:moveTo>
                      <a:pt x="0" y="344"/>
                    </a:moveTo>
                    <a:lnTo>
                      <a:pt x="11" y="344"/>
                    </a:lnTo>
                    <a:lnTo>
                      <a:pt x="888" y="34"/>
                    </a:lnTo>
                    <a:lnTo>
                      <a:pt x="877" y="0"/>
                    </a:lnTo>
                    <a:lnTo>
                      <a:pt x="0" y="310"/>
                    </a:lnTo>
                    <a:lnTo>
                      <a:pt x="11" y="310"/>
                    </a:lnTo>
                    <a:lnTo>
                      <a:pt x="0" y="344"/>
                    </a:lnTo>
                    <a:lnTo>
                      <a:pt x="6" y="346"/>
                    </a:lnTo>
                    <a:lnTo>
                      <a:pt x="11" y="344"/>
                    </a:lnTo>
                    <a:lnTo>
                      <a:pt x="0" y="3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 name="Freeform 24">
                <a:extLst>
                  <a:ext uri="{FF2B5EF4-FFF2-40B4-BE49-F238E27FC236}">
                    <a16:creationId xmlns:a16="http://schemas.microsoft.com/office/drawing/2014/main" id="{6A9A85C7-59AD-60EE-5005-AFEAC9DF690F}"/>
                  </a:ext>
                </a:extLst>
              </p:cNvPr>
              <p:cNvSpPr>
                <a:spLocks/>
              </p:cNvSpPr>
              <p:nvPr/>
            </p:nvSpPr>
            <p:spPr bwMode="auto">
              <a:xfrm>
                <a:off x="1981" y="3533"/>
                <a:ext cx="888" cy="349"/>
              </a:xfrm>
              <a:custGeom>
                <a:avLst/>
                <a:gdLst>
                  <a:gd name="T0" fmla="*/ 0 w 888"/>
                  <a:gd name="T1" fmla="*/ 34 h 349"/>
                  <a:gd name="T2" fmla="*/ 877 w 888"/>
                  <a:gd name="T3" fmla="*/ 349 h 349"/>
                  <a:gd name="T4" fmla="*/ 888 w 888"/>
                  <a:gd name="T5" fmla="*/ 315 h 349"/>
                  <a:gd name="T6" fmla="*/ 11 w 888"/>
                  <a:gd name="T7" fmla="*/ 0 h 349"/>
                  <a:gd name="T8" fmla="*/ 0 w 888"/>
                  <a:gd name="T9" fmla="*/ 34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349">
                    <a:moveTo>
                      <a:pt x="0" y="34"/>
                    </a:moveTo>
                    <a:lnTo>
                      <a:pt x="877" y="349"/>
                    </a:lnTo>
                    <a:lnTo>
                      <a:pt x="888" y="315"/>
                    </a:lnTo>
                    <a:lnTo>
                      <a:pt x="11"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 name="Freeform 25">
                <a:extLst>
                  <a:ext uri="{FF2B5EF4-FFF2-40B4-BE49-F238E27FC236}">
                    <a16:creationId xmlns:a16="http://schemas.microsoft.com/office/drawing/2014/main" id="{FD3D9E84-E409-8545-5FF6-D1E4A47BA847}"/>
                  </a:ext>
                </a:extLst>
              </p:cNvPr>
              <p:cNvSpPr>
                <a:spLocks/>
              </p:cNvSpPr>
              <p:nvPr/>
            </p:nvSpPr>
            <p:spPr bwMode="auto">
              <a:xfrm>
                <a:off x="1777" y="3523"/>
                <a:ext cx="215" cy="97"/>
              </a:xfrm>
              <a:custGeom>
                <a:avLst/>
                <a:gdLst>
                  <a:gd name="T0" fmla="*/ 0 w 215"/>
                  <a:gd name="T1" fmla="*/ 66 h 97"/>
                  <a:gd name="T2" fmla="*/ 26 w 215"/>
                  <a:gd name="T3" fmla="*/ 83 h 97"/>
                  <a:gd name="T4" fmla="*/ 34 w 215"/>
                  <a:gd name="T5" fmla="*/ 80 h 97"/>
                  <a:gd name="T6" fmla="*/ 42 w 215"/>
                  <a:gd name="T7" fmla="*/ 74 h 97"/>
                  <a:gd name="T8" fmla="*/ 49 w 215"/>
                  <a:gd name="T9" fmla="*/ 70 h 97"/>
                  <a:gd name="T10" fmla="*/ 59 w 215"/>
                  <a:gd name="T11" fmla="*/ 64 h 97"/>
                  <a:gd name="T12" fmla="*/ 68 w 215"/>
                  <a:gd name="T13" fmla="*/ 61 h 97"/>
                  <a:gd name="T14" fmla="*/ 77 w 215"/>
                  <a:gd name="T15" fmla="*/ 55 h 97"/>
                  <a:gd name="T16" fmla="*/ 89 w 215"/>
                  <a:gd name="T17" fmla="*/ 49 h 97"/>
                  <a:gd name="T18" fmla="*/ 100 w 215"/>
                  <a:gd name="T19" fmla="*/ 46 h 97"/>
                  <a:gd name="T20" fmla="*/ 111 w 215"/>
                  <a:gd name="T21" fmla="*/ 42 h 97"/>
                  <a:gd name="T22" fmla="*/ 123 w 215"/>
                  <a:gd name="T23" fmla="*/ 40 h 97"/>
                  <a:gd name="T24" fmla="*/ 136 w 215"/>
                  <a:gd name="T25" fmla="*/ 36 h 97"/>
                  <a:gd name="T26" fmla="*/ 149 w 215"/>
                  <a:gd name="T27" fmla="*/ 36 h 97"/>
                  <a:gd name="T28" fmla="*/ 163 w 215"/>
                  <a:gd name="T29" fmla="*/ 36 h 97"/>
                  <a:gd name="T30" fmla="*/ 176 w 215"/>
                  <a:gd name="T31" fmla="*/ 36 h 97"/>
                  <a:gd name="T32" fmla="*/ 189 w 215"/>
                  <a:gd name="T33" fmla="*/ 40 h 97"/>
                  <a:gd name="T34" fmla="*/ 204 w 215"/>
                  <a:gd name="T35" fmla="*/ 44 h 97"/>
                  <a:gd name="T36" fmla="*/ 215 w 215"/>
                  <a:gd name="T37" fmla="*/ 10 h 97"/>
                  <a:gd name="T38" fmla="*/ 197 w 215"/>
                  <a:gd name="T39" fmla="*/ 4 h 97"/>
                  <a:gd name="T40" fmla="*/ 180 w 215"/>
                  <a:gd name="T41" fmla="*/ 2 h 97"/>
                  <a:gd name="T42" fmla="*/ 163 w 215"/>
                  <a:gd name="T43" fmla="*/ 0 h 97"/>
                  <a:gd name="T44" fmla="*/ 147 w 215"/>
                  <a:gd name="T45" fmla="*/ 0 h 97"/>
                  <a:gd name="T46" fmla="*/ 132 w 215"/>
                  <a:gd name="T47" fmla="*/ 2 h 97"/>
                  <a:gd name="T48" fmla="*/ 117 w 215"/>
                  <a:gd name="T49" fmla="*/ 4 h 97"/>
                  <a:gd name="T50" fmla="*/ 102 w 215"/>
                  <a:gd name="T51" fmla="*/ 8 h 97"/>
                  <a:gd name="T52" fmla="*/ 89 w 215"/>
                  <a:gd name="T53" fmla="*/ 12 h 97"/>
                  <a:gd name="T54" fmla="*/ 76 w 215"/>
                  <a:gd name="T55" fmla="*/ 17 h 97"/>
                  <a:gd name="T56" fmla="*/ 64 w 215"/>
                  <a:gd name="T57" fmla="*/ 23 h 97"/>
                  <a:gd name="T58" fmla="*/ 53 w 215"/>
                  <a:gd name="T59" fmla="*/ 29 h 97"/>
                  <a:gd name="T60" fmla="*/ 42 w 215"/>
                  <a:gd name="T61" fmla="*/ 34 h 97"/>
                  <a:gd name="T62" fmla="*/ 32 w 215"/>
                  <a:gd name="T63" fmla="*/ 38 h 97"/>
                  <a:gd name="T64" fmla="*/ 23 w 215"/>
                  <a:gd name="T65" fmla="*/ 44 h 97"/>
                  <a:gd name="T66" fmla="*/ 17 w 215"/>
                  <a:gd name="T67" fmla="*/ 47 h 97"/>
                  <a:gd name="T68" fmla="*/ 9 w 215"/>
                  <a:gd name="T69" fmla="*/ 51 h 97"/>
                  <a:gd name="T70" fmla="*/ 36 w 215"/>
                  <a:gd name="T71" fmla="*/ 66 h 97"/>
                  <a:gd name="T72" fmla="*/ 0 w 215"/>
                  <a:gd name="T73" fmla="*/ 66 h 97"/>
                  <a:gd name="T74" fmla="*/ 0 w 215"/>
                  <a:gd name="T75" fmla="*/ 97 h 97"/>
                  <a:gd name="T76" fmla="*/ 26 w 215"/>
                  <a:gd name="T77" fmla="*/ 83 h 97"/>
                  <a:gd name="T78" fmla="*/ 0 w 215"/>
                  <a:gd name="T79" fmla="*/ 66 h 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5" h="97">
                    <a:moveTo>
                      <a:pt x="0" y="66"/>
                    </a:moveTo>
                    <a:lnTo>
                      <a:pt x="26" y="83"/>
                    </a:lnTo>
                    <a:lnTo>
                      <a:pt x="34" y="80"/>
                    </a:lnTo>
                    <a:lnTo>
                      <a:pt x="42" y="74"/>
                    </a:lnTo>
                    <a:lnTo>
                      <a:pt x="49" y="70"/>
                    </a:lnTo>
                    <a:lnTo>
                      <a:pt x="59" y="64"/>
                    </a:lnTo>
                    <a:lnTo>
                      <a:pt x="68" y="61"/>
                    </a:lnTo>
                    <a:lnTo>
                      <a:pt x="77" y="55"/>
                    </a:lnTo>
                    <a:lnTo>
                      <a:pt x="89" y="49"/>
                    </a:lnTo>
                    <a:lnTo>
                      <a:pt x="100" y="46"/>
                    </a:lnTo>
                    <a:lnTo>
                      <a:pt x="111" y="42"/>
                    </a:lnTo>
                    <a:lnTo>
                      <a:pt x="123" y="40"/>
                    </a:lnTo>
                    <a:lnTo>
                      <a:pt x="136" y="36"/>
                    </a:lnTo>
                    <a:lnTo>
                      <a:pt x="149" y="36"/>
                    </a:lnTo>
                    <a:lnTo>
                      <a:pt x="163" y="36"/>
                    </a:lnTo>
                    <a:lnTo>
                      <a:pt x="176" y="36"/>
                    </a:lnTo>
                    <a:lnTo>
                      <a:pt x="189" y="40"/>
                    </a:lnTo>
                    <a:lnTo>
                      <a:pt x="204" y="44"/>
                    </a:lnTo>
                    <a:lnTo>
                      <a:pt x="215" y="10"/>
                    </a:lnTo>
                    <a:lnTo>
                      <a:pt x="197" y="4"/>
                    </a:lnTo>
                    <a:lnTo>
                      <a:pt x="180" y="2"/>
                    </a:lnTo>
                    <a:lnTo>
                      <a:pt x="163" y="0"/>
                    </a:lnTo>
                    <a:lnTo>
                      <a:pt x="147" y="0"/>
                    </a:lnTo>
                    <a:lnTo>
                      <a:pt x="132" y="2"/>
                    </a:lnTo>
                    <a:lnTo>
                      <a:pt x="117" y="4"/>
                    </a:lnTo>
                    <a:lnTo>
                      <a:pt x="102" y="8"/>
                    </a:lnTo>
                    <a:lnTo>
                      <a:pt x="89" y="12"/>
                    </a:lnTo>
                    <a:lnTo>
                      <a:pt x="76" y="17"/>
                    </a:lnTo>
                    <a:lnTo>
                      <a:pt x="64" y="23"/>
                    </a:lnTo>
                    <a:lnTo>
                      <a:pt x="53" y="29"/>
                    </a:lnTo>
                    <a:lnTo>
                      <a:pt x="42" y="34"/>
                    </a:lnTo>
                    <a:lnTo>
                      <a:pt x="32" y="38"/>
                    </a:lnTo>
                    <a:lnTo>
                      <a:pt x="23" y="44"/>
                    </a:lnTo>
                    <a:lnTo>
                      <a:pt x="17" y="47"/>
                    </a:lnTo>
                    <a:lnTo>
                      <a:pt x="9" y="51"/>
                    </a:lnTo>
                    <a:lnTo>
                      <a:pt x="36" y="66"/>
                    </a:lnTo>
                    <a:lnTo>
                      <a:pt x="0" y="66"/>
                    </a:lnTo>
                    <a:lnTo>
                      <a:pt x="0" y="97"/>
                    </a:lnTo>
                    <a:lnTo>
                      <a:pt x="26" y="83"/>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 name="Rectangle 26">
                <a:extLst>
                  <a:ext uri="{FF2B5EF4-FFF2-40B4-BE49-F238E27FC236}">
                    <a16:creationId xmlns:a16="http://schemas.microsoft.com/office/drawing/2014/main" id="{68349004-C5B7-6B17-28D0-D2FBD0E9F30C}"/>
                  </a:ext>
                </a:extLst>
              </p:cNvPr>
              <p:cNvSpPr>
                <a:spLocks noChangeArrowheads="1"/>
              </p:cNvSpPr>
              <p:nvPr/>
            </p:nvSpPr>
            <p:spPr bwMode="auto">
              <a:xfrm>
                <a:off x="1777" y="3179"/>
                <a:ext cx="36" cy="4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AU" altLang="en-US" sz="1800">
                  <a:solidFill>
                    <a:srgbClr val="000000"/>
                  </a:solidFill>
                  <a:latin typeface="Arial" panose="020B0604020202020204" pitchFamily="34" charset="0"/>
                  <a:cs typeface="Arial" panose="020B0604020202020204" pitchFamily="34" charset="0"/>
                </a:endParaRPr>
              </a:p>
            </p:txBody>
          </p:sp>
          <p:sp>
            <p:nvSpPr>
              <p:cNvPr id="21" name="Freeform 27">
                <a:extLst>
                  <a:ext uri="{FF2B5EF4-FFF2-40B4-BE49-F238E27FC236}">
                    <a16:creationId xmlns:a16="http://schemas.microsoft.com/office/drawing/2014/main" id="{2FE0FCAF-C457-008B-4D82-A720ED9EC551}"/>
                  </a:ext>
                </a:extLst>
              </p:cNvPr>
              <p:cNvSpPr>
                <a:spLocks/>
              </p:cNvSpPr>
              <p:nvPr/>
            </p:nvSpPr>
            <p:spPr bwMode="auto">
              <a:xfrm>
                <a:off x="1837" y="3172"/>
                <a:ext cx="121" cy="51"/>
              </a:xfrm>
              <a:custGeom>
                <a:avLst/>
                <a:gdLst>
                  <a:gd name="T0" fmla="*/ 121 w 121"/>
                  <a:gd name="T1" fmla="*/ 7 h 51"/>
                  <a:gd name="T2" fmla="*/ 110 w 121"/>
                  <a:gd name="T3" fmla="*/ 4 h 51"/>
                  <a:gd name="T4" fmla="*/ 99 w 121"/>
                  <a:gd name="T5" fmla="*/ 2 h 51"/>
                  <a:gd name="T6" fmla="*/ 87 w 121"/>
                  <a:gd name="T7" fmla="*/ 0 h 51"/>
                  <a:gd name="T8" fmla="*/ 78 w 121"/>
                  <a:gd name="T9" fmla="*/ 0 h 51"/>
                  <a:gd name="T10" fmla="*/ 67 w 121"/>
                  <a:gd name="T11" fmla="*/ 2 h 51"/>
                  <a:gd name="T12" fmla="*/ 57 w 121"/>
                  <a:gd name="T13" fmla="*/ 2 h 51"/>
                  <a:gd name="T14" fmla="*/ 48 w 121"/>
                  <a:gd name="T15" fmla="*/ 4 h 51"/>
                  <a:gd name="T16" fmla="*/ 40 w 121"/>
                  <a:gd name="T17" fmla="*/ 6 h 51"/>
                  <a:gd name="T18" fmla="*/ 31 w 121"/>
                  <a:gd name="T19" fmla="*/ 7 h 51"/>
                  <a:gd name="T20" fmla="*/ 23 w 121"/>
                  <a:gd name="T21" fmla="*/ 9 h 51"/>
                  <a:gd name="T22" fmla="*/ 17 w 121"/>
                  <a:gd name="T23" fmla="*/ 11 h 51"/>
                  <a:gd name="T24" fmla="*/ 12 w 121"/>
                  <a:gd name="T25" fmla="*/ 15 h 51"/>
                  <a:gd name="T26" fmla="*/ 8 w 121"/>
                  <a:gd name="T27" fmla="*/ 17 h 51"/>
                  <a:gd name="T28" fmla="*/ 4 w 121"/>
                  <a:gd name="T29" fmla="*/ 17 h 51"/>
                  <a:gd name="T30" fmla="*/ 0 w 121"/>
                  <a:gd name="T31" fmla="*/ 19 h 51"/>
                  <a:gd name="T32" fmla="*/ 17 w 121"/>
                  <a:gd name="T33" fmla="*/ 51 h 51"/>
                  <a:gd name="T34" fmla="*/ 19 w 121"/>
                  <a:gd name="T35" fmla="*/ 51 h 51"/>
                  <a:gd name="T36" fmla="*/ 21 w 121"/>
                  <a:gd name="T37" fmla="*/ 49 h 51"/>
                  <a:gd name="T38" fmla="*/ 25 w 121"/>
                  <a:gd name="T39" fmla="*/ 47 h 51"/>
                  <a:gd name="T40" fmla="*/ 29 w 121"/>
                  <a:gd name="T41" fmla="*/ 45 h 51"/>
                  <a:gd name="T42" fmla="*/ 34 w 121"/>
                  <a:gd name="T43" fmla="*/ 43 h 51"/>
                  <a:gd name="T44" fmla="*/ 40 w 121"/>
                  <a:gd name="T45" fmla="*/ 41 h 51"/>
                  <a:gd name="T46" fmla="*/ 48 w 121"/>
                  <a:gd name="T47" fmla="*/ 40 h 51"/>
                  <a:gd name="T48" fmla="*/ 53 w 121"/>
                  <a:gd name="T49" fmla="*/ 40 h 51"/>
                  <a:gd name="T50" fmla="*/ 61 w 121"/>
                  <a:gd name="T51" fmla="*/ 38 h 51"/>
                  <a:gd name="T52" fmla="*/ 70 w 121"/>
                  <a:gd name="T53" fmla="*/ 38 h 51"/>
                  <a:gd name="T54" fmla="*/ 78 w 121"/>
                  <a:gd name="T55" fmla="*/ 36 h 51"/>
                  <a:gd name="T56" fmla="*/ 85 w 121"/>
                  <a:gd name="T57" fmla="*/ 36 h 51"/>
                  <a:gd name="T58" fmla="*/ 95 w 121"/>
                  <a:gd name="T59" fmla="*/ 38 h 51"/>
                  <a:gd name="T60" fmla="*/ 103 w 121"/>
                  <a:gd name="T61" fmla="*/ 38 h 51"/>
                  <a:gd name="T62" fmla="*/ 110 w 121"/>
                  <a:gd name="T63" fmla="*/ 41 h 51"/>
                  <a:gd name="T64" fmla="*/ 121 w 121"/>
                  <a:gd name="T65" fmla="*/ 7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51">
                    <a:moveTo>
                      <a:pt x="121" y="7"/>
                    </a:moveTo>
                    <a:lnTo>
                      <a:pt x="110" y="4"/>
                    </a:lnTo>
                    <a:lnTo>
                      <a:pt x="99" y="2"/>
                    </a:lnTo>
                    <a:lnTo>
                      <a:pt x="87" y="0"/>
                    </a:lnTo>
                    <a:lnTo>
                      <a:pt x="78" y="0"/>
                    </a:lnTo>
                    <a:lnTo>
                      <a:pt x="67" y="2"/>
                    </a:lnTo>
                    <a:lnTo>
                      <a:pt x="57" y="2"/>
                    </a:lnTo>
                    <a:lnTo>
                      <a:pt x="48" y="4"/>
                    </a:lnTo>
                    <a:lnTo>
                      <a:pt x="40" y="6"/>
                    </a:lnTo>
                    <a:lnTo>
                      <a:pt x="31" y="7"/>
                    </a:lnTo>
                    <a:lnTo>
                      <a:pt x="23" y="9"/>
                    </a:lnTo>
                    <a:lnTo>
                      <a:pt x="17" y="11"/>
                    </a:lnTo>
                    <a:lnTo>
                      <a:pt x="12" y="15"/>
                    </a:lnTo>
                    <a:lnTo>
                      <a:pt x="8" y="17"/>
                    </a:lnTo>
                    <a:lnTo>
                      <a:pt x="4" y="17"/>
                    </a:lnTo>
                    <a:lnTo>
                      <a:pt x="0" y="19"/>
                    </a:lnTo>
                    <a:lnTo>
                      <a:pt x="17" y="51"/>
                    </a:lnTo>
                    <a:lnTo>
                      <a:pt x="19" y="51"/>
                    </a:lnTo>
                    <a:lnTo>
                      <a:pt x="21" y="49"/>
                    </a:lnTo>
                    <a:lnTo>
                      <a:pt x="25" y="47"/>
                    </a:lnTo>
                    <a:lnTo>
                      <a:pt x="29" y="45"/>
                    </a:lnTo>
                    <a:lnTo>
                      <a:pt x="34" y="43"/>
                    </a:lnTo>
                    <a:lnTo>
                      <a:pt x="40" y="41"/>
                    </a:lnTo>
                    <a:lnTo>
                      <a:pt x="48" y="40"/>
                    </a:lnTo>
                    <a:lnTo>
                      <a:pt x="53" y="40"/>
                    </a:lnTo>
                    <a:lnTo>
                      <a:pt x="61" y="38"/>
                    </a:lnTo>
                    <a:lnTo>
                      <a:pt x="70" y="38"/>
                    </a:lnTo>
                    <a:lnTo>
                      <a:pt x="78" y="36"/>
                    </a:lnTo>
                    <a:lnTo>
                      <a:pt x="85" y="36"/>
                    </a:lnTo>
                    <a:lnTo>
                      <a:pt x="95" y="38"/>
                    </a:lnTo>
                    <a:lnTo>
                      <a:pt x="103" y="38"/>
                    </a:lnTo>
                    <a:lnTo>
                      <a:pt x="110" y="41"/>
                    </a:lnTo>
                    <a:lnTo>
                      <a:pt x="12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2" name="Freeform 28">
                <a:extLst>
                  <a:ext uri="{FF2B5EF4-FFF2-40B4-BE49-F238E27FC236}">
                    <a16:creationId xmlns:a16="http://schemas.microsoft.com/office/drawing/2014/main" id="{19777BA8-65D9-5441-32D7-E869E4A8068B}"/>
                  </a:ext>
                </a:extLst>
              </p:cNvPr>
              <p:cNvSpPr>
                <a:spLocks/>
              </p:cNvSpPr>
              <p:nvPr/>
            </p:nvSpPr>
            <p:spPr bwMode="auto">
              <a:xfrm>
                <a:off x="1947" y="3179"/>
                <a:ext cx="922" cy="361"/>
              </a:xfrm>
              <a:custGeom>
                <a:avLst/>
                <a:gdLst>
                  <a:gd name="T0" fmla="*/ 911 w 922"/>
                  <a:gd name="T1" fmla="*/ 325 h 361"/>
                  <a:gd name="T2" fmla="*/ 922 w 922"/>
                  <a:gd name="T3" fmla="*/ 325 h 361"/>
                  <a:gd name="T4" fmla="*/ 11 w 922"/>
                  <a:gd name="T5" fmla="*/ 0 h 361"/>
                  <a:gd name="T6" fmla="*/ 0 w 922"/>
                  <a:gd name="T7" fmla="*/ 34 h 361"/>
                  <a:gd name="T8" fmla="*/ 911 w 922"/>
                  <a:gd name="T9" fmla="*/ 359 h 361"/>
                  <a:gd name="T10" fmla="*/ 922 w 922"/>
                  <a:gd name="T11" fmla="*/ 359 h 361"/>
                  <a:gd name="T12" fmla="*/ 911 w 922"/>
                  <a:gd name="T13" fmla="*/ 359 h 361"/>
                  <a:gd name="T14" fmla="*/ 917 w 922"/>
                  <a:gd name="T15" fmla="*/ 361 h 361"/>
                  <a:gd name="T16" fmla="*/ 922 w 922"/>
                  <a:gd name="T17" fmla="*/ 359 h 361"/>
                  <a:gd name="T18" fmla="*/ 911 w 922"/>
                  <a:gd name="T19" fmla="*/ 325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2" h="361">
                    <a:moveTo>
                      <a:pt x="911" y="325"/>
                    </a:moveTo>
                    <a:lnTo>
                      <a:pt x="922" y="325"/>
                    </a:lnTo>
                    <a:lnTo>
                      <a:pt x="11" y="0"/>
                    </a:lnTo>
                    <a:lnTo>
                      <a:pt x="0" y="34"/>
                    </a:lnTo>
                    <a:lnTo>
                      <a:pt x="911" y="359"/>
                    </a:lnTo>
                    <a:lnTo>
                      <a:pt x="922" y="359"/>
                    </a:lnTo>
                    <a:lnTo>
                      <a:pt x="911" y="359"/>
                    </a:lnTo>
                    <a:lnTo>
                      <a:pt x="917" y="361"/>
                    </a:lnTo>
                    <a:lnTo>
                      <a:pt x="922" y="359"/>
                    </a:lnTo>
                    <a:lnTo>
                      <a:pt x="911"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3" name="Freeform 29">
                <a:extLst>
                  <a:ext uri="{FF2B5EF4-FFF2-40B4-BE49-F238E27FC236}">
                    <a16:creationId xmlns:a16="http://schemas.microsoft.com/office/drawing/2014/main" id="{34BD9D09-09CC-7C23-7497-F020179D12E0}"/>
                  </a:ext>
                </a:extLst>
              </p:cNvPr>
              <p:cNvSpPr>
                <a:spLocks/>
              </p:cNvSpPr>
              <p:nvPr/>
            </p:nvSpPr>
            <p:spPr bwMode="auto">
              <a:xfrm>
                <a:off x="2858" y="3191"/>
                <a:ext cx="888" cy="347"/>
              </a:xfrm>
              <a:custGeom>
                <a:avLst/>
                <a:gdLst>
                  <a:gd name="T0" fmla="*/ 877 w 888"/>
                  <a:gd name="T1" fmla="*/ 0 h 347"/>
                  <a:gd name="T2" fmla="*/ 0 w 888"/>
                  <a:gd name="T3" fmla="*/ 313 h 347"/>
                  <a:gd name="T4" fmla="*/ 11 w 888"/>
                  <a:gd name="T5" fmla="*/ 347 h 347"/>
                  <a:gd name="T6" fmla="*/ 888 w 888"/>
                  <a:gd name="T7" fmla="*/ 34 h 347"/>
                  <a:gd name="T8" fmla="*/ 877 w 888"/>
                  <a:gd name="T9" fmla="*/ 0 h 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347">
                    <a:moveTo>
                      <a:pt x="877" y="0"/>
                    </a:moveTo>
                    <a:lnTo>
                      <a:pt x="0" y="313"/>
                    </a:lnTo>
                    <a:lnTo>
                      <a:pt x="11" y="347"/>
                    </a:lnTo>
                    <a:lnTo>
                      <a:pt x="888" y="34"/>
                    </a:lnTo>
                    <a:lnTo>
                      <a:pt x="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4" name="Freeform 30">
                <a:extLst>
                  <a:ext uri="{FF2B5EF4-FFF2-40B4-BE49-F238E27FC236}">
                    <a16:creationId xmlns:a16="http://schemas.microsoft.com/office/drawing/2014/main" id="{4FBBBFD7-96CF-291F-A0A0-780498FAB35F}"/>
                  </a:ext>
                </a:extLst>
              </p:cNvPr>
              <p:cNvSpPr>
                <a:spLocks/>
              </p:cNvSpPr>
              <p:nvPr/>
            </p:nvSpPr>
            <p:spPr bwMode="auto">
              <a:xfrm>
                <a:off x="3735" y="3174"/>
                <a:ext cx="164" cy="51"/>
              </a:xfrm>
              <a:custGeom>
                <a:avLst/>
                <a:gdLst>
                  <a:gd name="T0" fmla="*/ 164 w 164"/>
                  <a:gd name="T1" fmla="*/ 34 h 51"/>
                  <a:gd name="T2" fmla="*/ 160 w 164"/>
                  <a:gd name="T3" fmla="*/ 21 h 51"/>
                  <a:gd name="T4" fmla="*/ 156 w 164"/>
                  <a:gd name="T5" fmla="*/ 17 h 51"/>
                  <a:gd name="T6" fmla="*/ 151 w 164"/>
                  <a:gd name="T7" fmla="*/ 13 h 51"/>
                  <a:gd name="T8" fmla="*/ 145 w 164"/>
                  <a:gd name="T9" fmla="*/ 9 h 51"/>
                  <a:gd name="T10" fmla="*/ 139 w 164"/>
                  <a:gd name="T11" fmla="*/ 7 h 51"/>
                  <a:gd name="T12" fmla="*/ 132 w 164"/>
                  <a:gd name="T13" fmla="*/ 5 h 51"/>
                  <a:gd name="T14" fmla="*/ 122 w 164"/>
                  <a:gd name="T15" fmla="*/ 4 h 51"/>
                  <a:gd name="T16" fmla="*/ 113 w 164"/>
                  <a:gd name="T17" fmla="*/ 2 h 51"/>
                  <a:gd name="T18" fmla="*/ 102 w 164"/>
                  <a:gd name="T19" fmla="*/ 0 h 51"/>
                  <a:gd name="T20" fmla="*/ 90 w 164"/>
                  <a:gd name="T21" fmla="*/ 0 h 51"/>
                  <a:gd name="T22" fmla="*/ 77 w 164"/>
                  <a:gd name="T23" fmla="*/ 0 h 51"/>
                  <a:gd name="T24" fmla="*/ 64 w 164"/>
                  <a:gd name="T25" fmla="*/ 2 h 51"/>
                  <a:gd name="T26" fmla="*/ 49 w 164"/>
                  <a:gd name="T27" fmla="*/ 4 h 51"/>
                  <a:gd name="T28" fmla="*/ 34 w 164"/>
                  <a:gd name="T29" fmla="*/ 5 h 51"/>
                  <a:gd name="T30" fmla="*/ 17 w 164"/>
                  <a:gd name="T31" fmla="*/ 11 h 51"/>
                  <a:gd name="T32" fmla="*/ 0 w 164"/>
                  <a:gd name="T33" fmla="*/ 17 h 51"/>
                  <a:gd name="T34" fmla="*/ 11 w 164"/>
                  <a:gd name="T35" fmla="*/ 51 h 51"/>
                  <a:gd name="T36" fmla="*/ 28 w 164"/>
                  <a:gd name="T37" fmla="*/ 45 h 51"/>
                  <a:gd name="T38" fmla="*/ 41 w 164"/>
                  <a:gd name="T39" fmla="*/ 41 h 51"/>
                  <a:gd name="T40" fmla="*/ 56 w 164"/>
                  <a:gd name="T41" fmla="*/ 38 h 51"/>
                  <a:gd name="T42" fmla="*/ 68 w 164"/>
                  <a:gd name="T43" fmla="*/ 38 h 51"/>
                  <a:gd name="T44" fmla="*/ 79 w 164"/>
                  <a:gd name="T45" fmla="*/ 36 h 51"/>
                  <a:gd name="T46" fmla="*/ 90 w 164"/>
                  <a:gd name="T47" fmla="*/ 36 h 51"/>
                  <a:gd name="T48" fmla="*/ 100 w 164"/>
                  <a:gd name="T49" fmla="*/ 36 h 51"/>
                  <a:gd name="T50" fmla="*/ 107 w 164"/>
                  <a:gd name="T51" fmla="*/ 36 h 51"/>
                  <a:gd name="T52" fmla="*/ 115 w 164"/>
                  <a:gd name="T53" fmla="*/ 38 h 51"/>
                  <a:gd name="T54" fmla="*/ 121 w 164"/>
                  <a:gd name="T55" fmla="*/ 39 h 51"/>
                  <a:gd name="T56" fmla="*/ 126 w 164"/>
                  <a:gd name="T57" fmla="*/ 41 h 51"/>
                  <a:gd name="T58" fmla="*/ 130 w 164"/>
                  <a:gd name="T59" fmla="*/ 43 h 51"/>
                  <a:gd name="T60" fmla="*/ 132 w 164"/>
                  <a:gd name="T61" fmla="*/ 43 h 51"/>
                  <a:gd name="T62" fmla="*/ 134 w 164"/>
                  <a:gd name="T63" fmla="*/ 45 h 51"/>
                  <a:gd name="T64" fmla="*/ 132 w 164"/>
                  <a:gd name="T65" fmla="*/ 43 h 51"/>
                  <a:gd name="T66" fmla="*/ 128 w 164"/>
                  <a:gd name="T67" fmla="*/ 34 h 51"/>
                  <a:gd name="T68" fmla="*/ 164 w 164"/>
                  <a:gd name="T69" fmla="*/ 34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4" h="51">
                    <a:moveTo>
                      <a:pt x="164" y="34"/>
                    </a:moveTo>
                    <a:lnTo>
                      <a:pt x="160" y="21"/>
                    </a:lnTo>
                    <a:lnTo>
                      <a:pt x="156" y="17"/>
                    </a:lnTo>
                    <a:lnTo>
                      <a:pt x="151" y="13"/>
                    </a:lnTo>
                    <a:lnTo>
                      <a:pt x="145" y="9"/>
                    </a:lnTo>
                    <a:lnTo>
                      <a:pt x="139" y="7"/>
                    </a:lnTo>
                    <a:lnTo>
                      <a:pt x="132" y="5"/>
                    </a:lnTo>
                    <a:lnTo>
                      <a:pt x="122" y="4"/>
                    </a:lnTo>
                    <a:lnTo>
                      <a:pt x="113" y="2"/>
                    </a:lnTo>
                    <a:lnTo>
                      <a:pt x="102" y="0"/>
                    </a:lnTo>
                    <a:lnTo>
                      <a:pt x="90" y="0"/>
                    </a:lnTo>
                    <a:lnTo>
                      <a:pt x="77" y="0"/>
                    </a:lnTo>
                    <a:lnTo>
                      <a:pt x="64" y="2"/>
                    </a:lnTo>
                    <a:lnTo>
                      <a:pt x="49" y="4"/>
                    </a:lnTo>
                    <a:lnTo>
                      <a:pt x="34" y="5"/>
                    </a:lnTo>
                    <a:lnTo>
                      <a:pt x="17" y="11"/>
                    </a:lnTo>
                    <a:lnTo>
                      <a:pt x="0" y="17"/>
                    </a:lnTo>
                    <a:lnTo>
                      <a:pt x="11" y="51"/>
                    </a:lnTo>
                    <a:lnTo>
                      <a:pt x="28" y="45"/>
                    </a:lnTo>
                    <a:lnTo>
                      <a:pt x="41" y="41"/>
                    </a:lnTo>
                    <a:lnTo>
                      <a:pt x="56" y="38"/>
                    </a:lnTo>
                    <a:lnTo>
                      <a:pt x="68" y="38"/>
                    </a:lnTo>
                    <a:lnTo>
                      <a:pt x="79" y="36"/>
                    </a:lnTo>
                    <a:lnTo>
                      <a:pt x="90" y="36"/>
                    </a:lnTo>
                    <a:lnTo>
                      <a:pt x="100" y="36"/>
                    </a:lnTo>
                    <a:lnTo>
                      <a:pt x="107" y="36"/>
                    </a:lnTo>
                    <a:lnTo>
                      <a:pt x="115" y="38"/>
                    </a:lnTo>
                    <a:lnTo>
                      <a:pt x="121" y="39"/>
                    </a:lnTo>
                    <a:lnTo>
                      <a:pt x="126" y="41"/>
                    </a:lnTo>
                    <a:lnTo>
                      <a:pt x="130" y="43"/>
                    </a:lnTo>
                    <a:lnTo>
                      <a:pt x="132" y="43"/>
                    </a:lnTo>
                    <a:lnTo>
                      <a:pt x="134" y="45"/>
                    </a:lnTo>
                    <a:lnTo>
                      <a:pt x="132" y="43"/>
                    </a:lnTo>
                    <a:lnTo>
                      <a:pt x="128" y="34"/>
                    </a:lnTo>
                    <a:lnTo>
                      <a:pt x="16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5" name="Freeform 31">
                <a:extLst>
                  <a:ext uri="{FF2B5EF4-FFF2-40B4-BE49-F238E27FC236}">
                    <a16:creationId xmlns:a16="http://schemas.microsoft.com/office/drawing/2014/main" id="{DF001461-0E2A-6977-92AA-B5A1CF386101}"/>
                  </a:ext>
                </a:extLst>
              </p:cNvPr>
              <p:cNvSpPr>
                <a:spLocks/>
              </p:cNvSpPr>
              <p:nvPr/>
            </p:nvSpPr>
            <p:spPr bwMode="auto">
              <a:xfrm>
                <a:off x="3863" y="3208"/>
                <a:ext cx="36" cy="334"/>
              </a:xfrm>
              <a:custGeom>
                <a:avLst/>
                <a:gdLst>
                  <a:gd name="T0" fmla="*/ 10 w 36"/>
                  <a:gd name="T1" fmla="*/ 317 h 334"/>
                  <a:gd name="T2" fmla="*/ 36 w 36"/>
                  <a:gd name="T3" fmla="*/ 302 h 334"/>
                  <a:gd name="T4" fmla="*/ 36 w 36"/>
                  <a:gd name="T5" fmla="*/ 0 h 334"/>
                  <a:gd name="T6" fmla="*/ 0 w 36"/>
                  <a:gd name="T7" fmla="*/ 0 h 334"/>
                  <a:gd name="T8" fmla="*/ 0 w 36"/>
                  <a:gd name="T9" fmla="*/ 302 h 334"/>
                  <a:gd name="T10" fmla="*/ 28 w 36"/>
                  <a:gd name="T11" fmla="*/ 287 h 334"/>
                  <a:gd name="T12" fmla="*/ 10 w 36"/>
                  <a:gd name="T13" fmla="*/ 317 h 334"/>
                  <a:gd name="T14" fmla="*/ 36 w 36"/>
                  <a:gd name="T15" fmla="*/ 334 h 334"/>
                  <a:gd name="T16" fmla="*/ 36 w 36"/>
                  <a:gd name="T17" fmla="*/ 302 h 334"/>
                  <a:gd name="T18" fmla="*/ 10 w 36"/>
                  <a:gd name="T19" fmla="*/ 317 h 3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34">
                    <a:moveTo>
                      <a:pt x="10" y="317"/>
                    </a:moveTo>
                    <a:lnTo>
                      <a:pt x="36" y="302"/>
                    </a:lnTo>
                    <a:lnTo>
                      <a:pt x="36" y="0"/>
                    </a:lnTo>
                    <a:lnTo>
                      <a:pt x="0" y="0"/>
                    </a:lnTo>
                    <a:lnTo>
                      <a:pt x="0" y="302"/>
                    </a:lnTo>
                    <a:lnTo>
                      <a:pt x="28" y="287"/>
                    </a:lnTo>
                    <a:lnTo>
                      <a:pt x="10" y="317"/>
                    </a:lnTo>
                    <a:lnTo>
                      <a:pt x="36" y="334"/>
                    </a:lnTo>
                    <a:lnTo>
                      <a:pt x="36" y="302"/>
                    </a:lnTo>
                    <a:lnTo>
                      <a:pt x="10" y="3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6" name="Freeform 32">
                <a:extLst>
                  <a:ext uri="{FF2B5EF4-FFF2-40B4-BE49-F238E27FC236}">
                    <a16:creationId xmlns:a16="http://schemas.microsoft.com/office/drawing/2014/main" id="{96AEBC88-4784-7E50-D824-A1F8187875F6}"/>
                  </a:ext>
                </a:extLst>
              </p:cNvPr>
              <p:cNvSpPr>
                <a:spLocks/>
              </p:cNvSpPr>
              <p:nvPr/>
            </p:nvSpPr>
            <p:spPr bwMode="auto">
              <a:xfrm>
                <a:off x="3735" y="3474"/>
                <a:ext cx="156" cy="51"/>
              </a:xfrm>
              <a:custGeom>
                <a:avLst/>
                <a:gdLst>
                  <a:gd name="T0" fmla="*/ 11 w 156"/>
                  <a:gd name="T1" fmla="*/ 47 h 51"/>
                  <a:gd name="T2" fmla="*/ 22 w 156"/>
                  <a:gd name="T3" fmla="*/ 44 h 51"/>
                  <a:gd name="T4" fmla="*/ 34 w 156"/>
                  <a:gd name="T5" fmla="*/ 42 h 51"/>
                  <a:gd name="T6" fmla="*/ 45 w 156"/>
                  <a:gd name="T7" fmla="*/ 40 h 51"/>
                  <a:gd name="T8" fmla="*/ 54 w 156"/>
                  <a:gd name="T9" fmla="*/ 38 h 51"/>
                  <a:gd name="T10" fmla="*/ 64 w 156"/>
                  <a:gd name="T11" fmla="*/ 36 h 51"/>
                  <a:gd name="T12" fmla="*/ 73 w 156"/>
                  <a:gd name="T13" fmla="*/ 36 h 51"/>
                  <a:gd name="T14" fmla="*/ 83 w 156"/>
                  <a:gd name="T15" fmla="*/ 36 h 51"/>
                  <a:gd name="T16" fmla="*/ 90 w 156"/>
                  <a:gd name="T17" fmla="*/ 36 h 51"/>
                  <a:gd name="T18" fmla="*/ 98 w 156"/>
                  <a:gd name="T19" fmla="*/ 38 h 51"/>
                  <a:gd name="T20" fmla="*/ 104 w 156"/>
                  <a:gd name="T21" fmla="*/ 40 h 51"/>
                  <a:gd name="T22" fmla="*/ 111 w 156"/>
                  <a:gd name="T23" fmla="*/ 40 h 51"/>
                  <a:gd name="T24" fmla="*/ 117 w 156"/>
                  <a:gd name="T25" fmla="*/ 42 h 51"/>
                  <a:gd name="T26" fmla="*/ 122 w 156"/>
                  <a:gd name="T27" fmla="*/ 44 h 51"/>
                  <a:gd name="T28" fmla="*/ 128 w 156"/>
                  <a:gd name="T29" fmla="*/ 47 h 51"/>
                  <a:gd name="T30" fmla="*/ 132 w 156"/>
                  <a:gd name="T31" fmla="*/ 49 h 51"/>
                  <a:gd name="T32" fmla="*/ 138 w 156"/>
                  <a:gd name="T33" fmla="*/ 51 h 51"/>
                  <a:gd name="T34" fmla="*/ 156 w 156"/>
                  <a:gd name="T35" fmla="*/ 21 h 51"/>
                  <a:gd name="T36" fmla="*/ 149 w 156"/>
                  <a:gd name="T37" fmla="*/ 17 h 51"/>
                  <a:gd name="T38" fmla="*/ 143 w 156"/>
                  <a:gd name="T39" fmla="*/ 13 h 51"/>
                  <a:gd name="T40" fmla="*/ 136 w 156"/>
                  <a:gd name="T41" fmla="*/ 11 h 51"/>
                  <a:gd name="T42" fmla="*/ 128 w 156"/>
                  <a:gd name="T43" fmla="*/ 8 h 51"/>
                  <a:gd name="T44" fmla="*/ 121 w 156"/>
                  <a:gd name="T45" fmla="*/ 6 h 51"/>
                  <a:gd name="T46" fmla="*/ 111 w 156"/>
                  <a:gd name="T47" fmla="*/ 4 h 51"/>
                  <a:gd name="T48" fmla="*/ 102 w 156"/>
                  <a:gd name="T49" fmla="*/ 2 h 51"/>
                  <a:gd name="T50" fmla="*/ 92 w 156"/>
                  <a:gd name="T51" fmla="*/ 0 h 51"/>
                  <a:gd name="T52" fmla="*/ 83 w 156"/>
                  <a:gd name="T53" fmla="*/ 0 h 51"/>
                  <a:gd name="T54" fmla="*/ 73 w 156"/>
                  <a:gd name="T55" fmla="*/ 0 h 51"/>
                  <a:gd name="T56" fmla="*/ 62 w 156"/>
                  <a:gd name="T57" fmla="*/ 0 h 51"/>
                  <a:gd name="T58" fmla="*/ 51 w 156"/>
                  <a:gd name="T59" fmla="*/ 2 h 51"/>
                  <a:gd name="T60" fmla="*/ 39 w 156"/>
                  <a:gd name="T61" fmla="*/ 4 h 51"/>
                  <a:gd name="T62" fmla="*/ 26 w 156"/>
                  <a:gd name="T63" fmla="*/ 6 h 51"/>
                  <a:gd name="T64" fmla="*/ 13 w 156"/>
                  <a:gd name="T65" fmla="*/ 10 h 51"/>
                  <a:gd name="T66" fmla="*/ 0 w 156"/>
                  <a:gd name="T67" fmla="*/ 13 h 51"/>
                  <a:gd name="T68" fmla="*/ 11 w 156"/>
                  <a:gd name="T69" fmla="*/ 47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6" h="51">
                    <a:moveTo>
                      <a:pt x="11" y="47"/>
                    </a:moveTo>
                    <a:lnTo>
                      <a:pt x="22" y="44"/>
                    </a:lnTo>
                    <a:lnTo>
                      <a:pt x="34" y="42"/>
                    </a:lnTo>
                    <a:lnTo>
                      <a:pt x="45" y="40"/>
                    </a:lnTo>
                    <a:lnTo>
                      <a:pt x="54" y="38"/>
                    </a:lnTo>
                    <a:lnTo>
                      <a:pt x="64" y="36"/>
                    </a:lnTo>
                    <a:lnTo>
                      <a:pt x="73" y="36"/>
                    </a:lnTo>
                    <a:lnTo>
                      <a:pt x="83" y="36"/>
                    </a:lnTo>
                    <a:lnTo>
                      <a:pt x="90" y="36"/>
                    </a:lnTo>
                    <a:lnTo>
                      <a:pt x="98" y="38"/>
                    </a:lnTo>
                    <a:lnTo>
                      <a:pt x="104" y="40"/>
                    </a:lnTo>
                    <a:lnTo>
                      <a:pt x="111" y="40"/>
                    </a:lnTo>
                    <a:lnTo>
                      <a:pt x="117" y="42"/>
                    </a:lnTo>
                    <a:lnTo>
                      <a:pt x="122" y="44"/>
                    </a:lnTo>
                    <a:lnTo>
                      <a:pt x="128" y="47"/>
                    </a:lnTo>
                    <a:lnTo>
                      <a:pt x="132" y="49"/>
                    </a:lnTo>
                    <a:lnTo>
                      <a:pt x="138" y="51"/>
                    </a:lnTo>
                    <a:lnTo>
                      <a:pt x="156" y="21"/>
                    </a:lnTo>
                    <a:lnTo>
                      <a:pt x="149" y="17"/>
                    </a:lnTo>
                    <a:lnTo>
                      <a:pt x="143" y="13"/>
                    </a:lnTo>
                    <a:lnTo>
                      <a:pt x="136" y="11"/>
                    </a:lnTo>
                    <a:lnTo>
                      <a:pt x="128" y="8"/>
                    </a:lnTo>
                    <a:lnTo>
                      <a:pt x="121" y="6"/>
                    </a:lnTo>
                    <a:lnTo>
                      <a:pt x="111" y="4"/>
                    </a:lnTo>
                    <a:lnTo>
                      <a:pt x="102" y="2"/>
                    </a:lnTo>
                    <a:lnTo>
                      <a:pt x="92" y="0"/>
                    </a:lnTo>
                    <a:lnTo>
                      <a:pt x="83" y="0"/>
                    </a:lnTo>
                    <a:lnTo>
                      <a:pt x="73" y="0"/>
                    </a:lnTo>
                    <a:lnTo>
                      <a:pt x="62" y="0"/>
                    </a:lnTo>
                    <a:lnTo>
                      <a:pt x="51" y="2"/>
                    </a:lnTo>
                    <a:lnTo>
                      <a:pt x="39" y="4"/>
                    </a:lnTo>
                    <a:lnTo>
                      <a:pt x="26" y="6"/>
                    </a:lnTo>
                    <a:lnTo>
                      <a:pt x="13" y="10"/>
                    </a:lnTo>
                    <a:lnTo>
                      <a:pt x="0" y="13"/>
                    </a:lnTo>
                    <a:lnTo>
                      <a:pt x="11"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7" name="Freeform 33">
                <a:extLst>
                  <a:ext uri="{FF2B5EF4-FFF2-40B4-BE49-F238E27FC236}">
                    <a16:creationId xmlns:a16="http://schemas.microsoft.com/office/drawing/2014/main" id="{8EE0993F-772F-DA95-FA26-EB64FE5B2A75}"/>
                  </a:ext>
                </a:extLst>
              </p:cNvPr>
              <p:cNvSpPr>
                <a:spLocks/>
              </p:cNvSpPr>
              <p:nvPr/>
            </p:nvSpPr>
            <p:spPr bwMode="auto">
              <a:xfrm>
                <a:off x="2858" y="3487"/>
                <a:ext cx="888" cy="346"/>
              </a:xfrm>
              <a:custGeom>
                <a:avLst/>
                <a:gdLst>
                  <a:gd name="T0" fmla="*/ 0 w 888"/>
                  <a:gd name="T1" fmla="*/ 344 h 346"/>
                  <a:gd name="T2" fmla="*/ 11 w 888"/>
                  <a:gd name="T3" fmla="*/ 344 h 346"/>
                  <a:gd name="T4" fmla="*/ 888 w 888"/>
                  <a:gd name="T5" fmla="*/ 34 h 346"/>
                  <a:gd name="T6" fmla="*/ 877 w 888"/>
                  <a:gd name="T7" fmla="*/ 0 h 346"/>
                  <a:gd name="T8" fmla="*/ 0 w 888"/>
                  <a:gd name="T9" fmla="*/ 310 h 346"/>
                  <a:gd name="T10" fmla="*/ 11 w 888"/>
                  <a:gd name="T11" fmla="*/ 310 h 346"/>
                  <a:gd name="T12" fmla="*/ 0 w 888"/>
                  <a:gd name="T13" fmla="*/ 344 h 346"/>
                  <a:gd name="T14" fmla="*/ 6 w 888"/>
                  <a:gd name="T15" fmla="*/ 346 h 346"/>
                  <a:gd name="T16" fmla="*/ 11 w 888"/>
                  <a:gd name="T17" fmla="*/ 344 h 346"/>
                  <a:gd name="T18" fmla="*/ 0 w 888"/>
                  <a:gd name="T19" fmla="*/ 344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8" h="346">
                    <a:moveTo>
                      <a:pt x="0" y="344"/>
                    </a:moveTo>
                    <a:lnTo>
                      <a:pt x="11" y="344"/>
                    </a:lnTo>
                    <a:lnTo>
                      <a:pt x="888" y="34"/>
                    </a:lnTo>
                    <a:lnTo>
                      <a:pt x="877" y="0"/>
                    </a:lnTo>
                    <a:lnTo>
                      <a:pt x="0" y="310"/>
                    </a:lnTo>
                    <a:lnTo>
                      <a:pt x="11" y="310"/>
                    </a:lnTo>
                    <a:lnTo>
                      <a:pt x="0" y="344"/>
                    </a:lnTo>
                    <a:lnTo>
                      <a:pt x="6" y="346"/>
                    </a:lnTo>
                    <a:lnTo>
                      <a:pt x="11" y="344"/>
                    </a:lnTo>
                    <a:lnTo>
                      <a:pt x="0" y="3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8" name="Freeform 34">
                <a:extLst>
                  <a:ext uri="{FF2B5EF4-FFF2-40B4-BE49-F238E27FC236}">
                    <a16:creationId xmlns:a16="http://schemas.microsoft.com/office/drawing/2014/main" id="{40DCCF1C-6BCC-DF77-FD32-6657310C93B2}"/>
                  </a:ext>
                </a:extLst>
              </p:cNvPr>
              <p:cNvSpPr>
                <a:spLocks/>
              </p:cNvSpPr>
              <p:nvPr/>
            </p:nvSpPr>
            <p:spPr bwMode="auto">
              <a:xfrm>
                <a:off x="1981" y="3482"/>
                <a:ext cx="888" cy="349"/>
              </a:xfrm>
              <a:custGeom>
                <a:avLst/>
                <a:gdLst>
                  <a:gd name="T0" fmla="*/ 0 w 888"/>
                  <a:gd name="T1" fmla="*/ 34 h 349"/>
                  <a:gd name="T2" fmla="*/ 877 w 888"/>
                  <a:gd name="T3" fmla="*/ 349 h 349"/>
                  <a:gd name="T4" fmla="*/ 888 w 888"/>
                  <a:gd name="T5" fmla="*/ 315 h 349"/>
                  <a:gd name="T6" fmla="*/ 11 w 888"/>
                  <a:gd name="T7" fmla="*/ 0 h 349"/>
                  <a:gd name="T8" fmla="*/ 0 w 888"/>
                  <a:gd name="T9" fmla="*/ 34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349">
                    <a:moveTo>
                      <a:pt x="0" y="34"/>
                    </a:moveTo>
                    <a:lnTo>
                      <a:pt x="877" y="349"/>
                    </a:lnTo>
                    <a:lnTo>
                      <a:pt x="888" y="315"/>
                    </a:lnTo>
                    <a:lnTo>
                      <a:pt x="11"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9" name="Freeform 35">
                <a:extLst>
                  <a:ext uri="{FF2B5EF4-FFF2-40B4-BE49-F238E27FC236}">
                    <a16:creationId xmlns:a16="http://schemas.microsoft.com/office/drawing/2014/main" id="{C7D03E66-ECFD-9B70-589A-F1BE3C10905F}"/>
                  </a:ext>
                </a:extLst>
              </p:cNvPr>
              <p:cNvSpPr>
                <a:spLocks/>
              </p:cNvSpPr>
              <p:nvPr/>
            </p:nvSpPr>
            <p:spPr bwMode="auto">
              <a:xfrm>
                <a:off x="1828" y="3470"/>
                <a:ext cx="164" cy="68"/>
              </a:xfrm>
              <a:custGeom>
                <a:avLst/>
                <a:gdLst>
                  <a:gd name="T0" fmla="*/ 0 w 164"/>
                  <a:gd name="T1" fmla="*/ 40 h 68"/>
                  <a:gd name="T2" fmla="*/ 25 w 164"/>
                  <a:gd name="T3" fmla="*/ 57 h 68"/>
                  <a:gd name="T4" fmla="*/ 32 w 164"/>
                  <a:gd name="T5" fmla="*/ 53 h 68"/>
                  <a:gd name="T6" fmla="*/ 40 w 164"/>
                  <a:gd name="T7" fmla="*/ 51 h 68"/>
                  <a:gd name="T8" fmla="*/ 45 w 164"/>
                  <a:gd name="T9" fmla="*/ 48 h 68"/>
                  <a:gd name="T10" fmla="*/ 53 w 164"/>
                  <a:gd name="T11" fmla="*/ 46 h 68"/>
                  <a:gd name="T12" fmla="*/ 60 w 164"/>
                  <a:gd name="T13" fmla="*/ 42 h 68"/>
                  <a:gd name="T14" fmla="*/ 66 w 164"/>
                  <a:gd name="T15" fmla="*/ 40 h 68"/>
                  <a:gd name="T16" fmla="*/ 74 w 164"/>
                  <a:gd name="T17" fmla="*/ 38 h 68"/>
                  <a:gd name="T18" fmla="*/ 79 w 164"/>
                  <a:gd name="T19" fmla="*/ 38 h 68"/>
                  <a:gd name="T20" fmla="*/ 87 w 164"/>
                  <a:gd name="T21" fmla="*/ 36 h 68"/>
                  <a:gd name="T22" fmla="*/ 94 w 164"/>
                  <a:gd name="T23" fmla="*/ 36 h 68"/>
                  <a:gd name="T24" fmla="*/ 104 w 164"/>
                  <a:gd name="T25" fmla="*/ 36 h 68"/>
                  <a:gd name="T26" fmla="*/ 112 w 164"/>
                  <a:gd name="T27" fmla="*/ 36 h 68"/>
                  <a:gd name="T28" fmla="*/ 121 w 164"/>
                  <a:gd name="T29" fmla="*/ 38 h 68"/>
                  <a:gd name="T30" fmla="*/ 130 w 164"/>
                  <a:gd name="T31" fmla="*/ 40 h 68"/>
                  <a:gd name="T32" fmla="*/ 142 w 164"/>
                  <a:gd name="T33" fmla="*/ 42 h 68"/>
                  <a:gd name="T34" fmla="*/ 153 w 164"/>
                  <a:gd name="T35" fmla="*/ 46 h 68"/>
                  <a:gd name="T36" fmla="*/ 164 w 164"/>
                  <a:gd name="T37" fmla="*/ 12 h 68"/>
                  <a:gd name="T38" fmla="*/ 151 w 164"/>
                  <a:gd name="T39" fmla="*/ 8 h 68"/>
                  <a:gd name="T40" fmla="*/ 138 w 164"/>
                  <a:gd name="T41" fmla="*/ 6 h 68"/>
                  <a:gd name="T42" fmla="*/ 127 w 164"/>
                  <a:gd name="T43" fmla="*/ 2 h 68"/>
                  <a:gd name="T44" fmla="*/ 115 w 164"/>
                  <a:gd name="T45" fmla="*/ 0 h 68"/>
                  <a:gd name="T46" fmla="*/ 104 w 164"/>
                  <a:gd name="T47" fmla="*/ 0 h 68"/>
                  <a:gd name="T48" fmla="*/ 94 w 164"/>
                  <a:gd name="T49" fmla="*/ 0 h 68"/>
                  <a:gd name="T50" fmla="*/ 85 w 164"/>
                  <a:gd name="T51" fmla="*/ 0 h 68"/>
                  <a:gd name="T52" fmla="*/ 76 w 164"/>
                  <a:gd name="T53" fmla="*/ 2 h 68"/>
                  <a:gd name="T54" fmla="*/ 66 w 164"/>
                  <a:gd name="T55" fmla="*/ 4 h 68"/>
                  <a:gd name="T56" fmla="*/ 57 w 164"/>
                  <a:gd name="T57" fmla="*/ 6 h 68"/>
                  <a:gd name="T58" fmla="*/ 49 w 164"/>
                  <a:gd name="T59" fmla="*/ 8 h 68"/>
                  <a:gd name="T60" fmla="*/ 42 w 164"/>
                  <a:gd name="T61" fmla="*/ 12 h 68"/>
                  <a:gd name="T62" fmla="*/ 32 w 164"/>
                  <a:gd name="T63" fmla="*/ 15 h 68"/>
                  <a:gd name="T64" fmla="*/ 25 w 164"/>
                  <a:gd name="T65" fmla="*/ 17 h 68"/>
                  <a:gd name="T66" fmla="*/ 19 w 164"/>
                  <a:gd name="T67" fmla="*/ 21 h 68"/>
                  <a:gd name="T68" fmla="*/ 11 w 164"/>
                  <a:gd name="T69" fmla="*/ 25 h 68"/>
                  <a:gd name="T70" fmla="*/ 36 w 164"/>
                  <a:gd name="T71" fmla="*/ 40 h 68"/>
                  <a:gd name="T72" fmla="*/ 0 w 164"/>
                  <a:gd name="T73" fmla="*/ 40 h 68"/>
                  <a:gd name="T74" fmla="*/ 0 w 164"/>
                  <a:gd name="T75" fmla="*/ 68 h 68"/>
                  <a:gd name="T76" fmla="*/ 25 w 164"/>
                  <a:gd name="T77" fmla="*/ 57 h 68"/>
                  <a:gd name="T78" fmla="*/ 0 w 164"/>
                  <a:gd name="T79" fmla="*/ 40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4" h="68">
                    <a:moveTo>
                      <a:pt x="0" y="40"/>
                    </a:moveTo>
                    <a:lnTo>
                      <a:pt x="25" y="57"/>
                    </a:lnTo>
                    <a:lnTo>
                      <a:pt x="32" y="53"/>
                    </a:lnTo>
                    <a:lnTo>
                      <a:pt x="40" y="51"/>
                    </a:lnTo>
                    <a:lnTo>
                      <a:pt x="45" y="48"/>
                    </a:lnTo>
                    <a:lnTo>
                      <a:pt x="53" y="46"/>
                    </a:lnTo>
                    <a:lnTo>
                      <a:pt x="60" y="42"/>
                    </a:lnTo>
                    <a:lnTo>
                      <a:pt x="66" y="40"/>
                    </a:lnTo>
                    <a:lnTo>
                      <a:pt x="74" y="38"/>
                    </a:lnTo>
                    <a:lnTo>
                      <a:pt x="79" y="38"/>
                    </a:lnTo>
                    <a:lnTo>
                      <a:pt x="87" y="36"/>
                    </a:lnTo>
                    <a:lnTo>
                      <a:pt x="94" y="36"/>
                    </a:lnTo>
                    <a:lnTo>
                      <a:pt x="104" y="36"/>
                    </a:lnTo>
                    <a:lnTo>
                      <a:pt x="112" y="36"/>
                    </a:lnTo>
                    <a:lnTo>
                      <a:pt x="121" y="38"/>
                    </a:lnTo>
                    <a:lnTo>
                      <a:pt x="130" y="40"/>
                    </a:lnTo>
                    <a:lnTo>
                      <a:pt x="142" y="42"/>
                    </a:lnTo>
                    <a:lnTo>
                      <a:pt x="153" y="46"/>
                    </a:lnTo>
                    <a:lnTo>
                      <a:pt x="164" y="12"/>
                    </a:lnTo>
                    <a:lnTo>
                      <a:pt x="151" y="8"/>
                    </a:lnTo>
                    <a:lnTo>
                      <a:pt x="138" y="6"/>
                    </a:lnTo>
                    <a:lnTo>
                      <a:pt x="127" y="2"/>
                    </a:lnTo>
                    <a:lnTo>
                      <a:pt x="115" y="0"/>
                    </a:lnTo>
                    <a:lnTo>
                      <a:pt x="104" y="0"/>
                    </a:lnTo>
                    <a:lnTo>
                      <a:pt x="94" y="0"/>
                    </a:lnTo>
                    <a:lnTo>
                      <a:pt x="85" y="0"/>
                    </a:lnTo>
                    <a:lnTo>
                      <a:pt x="76" y="2"/>
                    </a:lnTo>
                    <a:lnTo>
                      <a:pt x="66" y="4"/>
                    </a:lnTo>
                    <a:lnTo>
                      <a:pt x="57" y="6"/>
                    </a:lnTo>
                    <a:lnTo>
                      <a:pt x="49" y="8"/>
                    </a:lnTo>
                    <a:lnTo>
                      <a:pt x="42" y="12"/>
                    </a:lnTo>
                    <a:lnTo>
                      <a:pt x="32" y="15"/>
                    </a:lnTo>
                    <a:lnTo>
                      <a:pt x="25" y="17"/>
                    </a:lnTo>
                    <a:lnTo>
                      <a:pt x="19" y="21"/>
                    </a:lnTo>
                    <a:lnTo>
                      <a:pt x="11" y="25"/>
                    </a:lnTo>
                    <a:lnTo>
                      <a:pt x="36" y="40"/>
                    </a:lnTo>
                    <a:lnTo>
                      <a:pt x="0" y="40"/>
                    </a:lnTo>
                    <a:lnTo>
                      <a:pt x="0" y="68"/>
                    </a:lnTo>
                    <a:lnTo>
                      <a:pt x="25" y="57"/>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0" name="Freeform 36">
                <a:extLst>
                  <a:ext uri="{FF2B5EF4-FFF2-40B4-BE49-F238E27FC236}">
                    <a16:creationId xmlns:a16="http://schemas.microsoft.com/office/drawing/2014/main" id="{AE172882-76EC-5380-D4F6-9EA7A4327D0C}"/>
                  </a:ext>
                </a:extLst>
              </p:cNvPr>
              <p:cNvSpPr>
                <a:spLocks/>
              </p:cNvSpPr>
              <p:nvPr/>
            </p:nvSpPr>
            <p:spPr bwMode="auto">
              <a:xfrm>
                <a:off x="1828" y="3208"/>
                <a:ext cx="36" cy="302"/>
              </a:xfrm>
              <a:custGeom>
                <a:avLst/>
                <a:gdLst>
                  <a:gd name="T0" fmla="*/ 17 w 36"/>
                  <a:gd name="T1" fmla="*/ 0 h 302"/>
                  <a:gd name="T2" fmla="*/ 0 w 36"/>
                  <a:gd name="T3" fmla="*/ 0 h 302"/>
                  <a:gd name="T4" fmla="*/ 0 w 36"/>
                  <a:gd name="T5" fmla="*/ 302 h 302"/>
                  <a:gd name="T6" fmla="*/ 36 w 36"/>
                  <a:gd name="T7" fmla="*/ 302 h 302"/>
                  <a:gd name="T8" fmla="*/ 36 w 36"/>
                  <a:gd name="T9" fmla="*/ 0 h 302"/>
                  <a:gd name="T10" fmla="*/ 17 w 36"/>
                  <a:gd name="T11" fmla="*/ 0 h 3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302">
                    <a:moveTo>
                      <a:pt x="17" y="0"/>
                    </a:moveTo>
                    <a:lnTo>
                      <a:pt x="0" y="0"/>
                    </a:lnTo>
                    <a:lnTo>
                      <a:pt x="0" y="302"/>
                    </a:lnTo>
                    <a:lnTo>
                      <a:pt x="36" y="302"/>
                    </a:lnTo>
                    <a:lnTo>
                      <a:pt x="36"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1" name="Freeform 37">
                <a:extLst>
                  <a:ext uri="{FF2B5EF4-FFF2-40B4-BE49-F238E27FC236}">
                    <a16:creationId xmlns:a16="http://schemas.microsoft.com/office/drawing/2014/main" id="{5FC1AF9E-3C95-BAB8-23E6-78438B4522D9}"/>
                  </a:ext>
                </a:extLst>
              </p:cNvPr>
              <p:cNvSpPr>
                <a:spLocks/>
              </p:cNvSpPr>
              <p:nvPr/>
            </p:nvSpPr>
            <p:spPr bwMode="auto">
              <a:xfrm>
                <a:off x="2684" y="1285"/>
                <a:ext cx="359" cy="179"/>
              </a:xfrm>
              <a:custGeom>
                <a:avLst/>
                <a:gdLst>
                  <a:gd name="T0" fmla="*/ 2 w 359"/>
                  <a:gd name="T1" fmla="*/ 179 h 179"/>
                  <a:gd name="T2" fmla="*/ 0 w 359"/>
                  <a:gd name="T3" fmla="*/ 179 h 179"/>
                  <a:gd name="T4" fmla="*/ 91 w 359"/>
                  <a:gd name="T5" fmla="*/ 143 h 179"/>
                  <a:gd name="T6" fmla="*/ 55 w 359"/>
                  <a:gd name="T7" fmla="*/ 53 h 179"/>
                  <a:gd name="T8" fmla="*/ 144 w 359"/>
                  <a:gd name="T9" fmla="*/ 89 h 179"/>
                  <a:gd name="T10" fmla="*/ 180 w 359"/>
                  <a:gd name="T11" fmla="*/ 0 h 179"/>
                  <a:gd name="T12" fmla="*/ 215 w 359"/>
                  <a:gd name="T13" fmla="*/ 89 h 179"/>
                  <a:gd name="T14" fmla="*/ 304 w 359"/>
                  <a:gd name="T15" fmla="*/ 53 h 179"/>
                  <a:gd name="T16" fmla="*/ 268 w 359"/>
                  <a:gd name="T17" fmla="*/ 143 h 179"/>
                  <a:gd name="T18" fmla="*/ 359 w 359"/>
                  <a:gd name="T19" fmla="*/ 177 h 179"/>
                  <a:gd name="T20" fmla="*/ 355 w 359"/>
                  <a:gd name="T21" fmla="*/ 179 h 179"/>
                  <a:gd name="T22" fmla="*/ 321 w 359"/>
                  <a:gd name="T23" fmla="*/ 179 h 179"/>
                  <a:gd name="T24" fmla="*/ 323 w 359"/>
                  <a:gd name="T25" fmla="*/ 177 h 179"/>
                  <a:gd name="T26" fmla="*/ 242 w 359"/>
                  <a:gd name="T27" fmla="*/ 151 h 179"/>
                  <a:gd name="T28" fmla="*/ 280 w 359"/>
                  <a:gd name="T29" fmla="*/ 79 h 179"/>
                  <a:gd name="T30" fmla="*/ 206 w 359"/>
                  <a:gd name="T31" fmla="*/ 115 h 179"/>
                  <a:gd name="T32" fmla="*/ 180 w 359"/>
                  <a:gd name="T33" fmla="*/ 36 h 179"/>
                  <a:gd name="T34" fmla="*/ 153 w 359"/>
                  <a:gd name="T35" fmla="*/ 115 h 179"/>
                  <a:gd name="T36" fmla="*/ 79 w 359"/>
                  <a:gd name="T37" fmla="*/ 79 h 179"/>
                  <a:gd name="T38" fmla="*/ 117 w 359"/>
                  <a:gd name="T39" fmla="*/ 151 h 179"/>
                  <a:gd name="T40" fmla="*/ 38 w 359"/>
                  <a:gd name="T41" fmla="*/ 179 h 179"/>
                  <a:gd name="T42" fmla="*/ 2 w 359"/>
                  <a:gd name="T43" fmla="*/ 179 h 1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9" h="179">
                    <a:moveTo>
                      <a:pt x="2" y="179"/>
                    </a:moveTo>
                    <a:lnTo>
                      <a:pt x="0" y="179"/>
                    </a:lnTo>
                    <a:lnTo>
                      <a:pt x="91" y="143"/>
                    </a:lnTo>
                    <a:lnTo>
                      <a:pt x="55" y="53"/>
                    </a:lnTo>
                    <a:lnTo>
                      <a:pt x="144" y="89"/>
                    </a:lnTo>
                    <a:lnTo>
                      <a:pt x="180" y="0"/>
                    </a:lnTo>
                    <a:lnTo>
                      <a:pt x="215" y="89"/>
                    </a:lnTo>
                    <a:lnTo>
                      <a:pt x="304" y="53"/>
                    </a:lnTo>
                    <a:lnTo>
                      <a:pt x="268" y="143"/>
                    </a:lnTo>
                    <a:lnTo>
                      <a:pt x="359" y="177"/>
                    </a:lnTo>
                    <a:lnTo>
                      <a:pt x="355" y="179"/>
                    </a:lnTo>
                    <a:lnTo>
                      <a:pt x="321" y="179"/>
                    </a:lnTo>
                    <a:lnTo>
                      <a:pt x="323" y="177"/>
                    </a:lnTo>
                    <a:lnTo>
                      <a:pt x="242" y="151"/>
                    </a:lnTo>
                    <a:lnTo>
                      <a:pt x="280" y="79"/>
                    </a:lnTo>
                    <a:lnTo>
                      <a:pt x="206" y="115"/>
                    </a:lnTo>
                    <a:lnTo>
                      <a:pt x="180" y="36"/>
                    </a:lnTo>
                    <a:lnTo>
                      <a:pt x="153" y="115"/>
                    </a:lnTo>
                    <a:lnTo>
                      <a:pt x="79" y="79"/>
                    </a:lnTo>
                    <a:lnTo>
                      <a:pt x="117" y="151"/>
                    </a:lnTo>
                    <a:lnTo>
                      <a:pt x="38" y="179"/>
                    </a:lnTo>
                    <a:lnTo>
                      <a:pt x="2" y="17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2" name="Freeform 38">
                <a:extLst>
                  <a:ext uri="{FF2B5EF4-FFF2-40B4-BE49-F238E27FC236}">
                    <a16:creationId xmlns:a16="http://schemas.microsoft.com/office/drawing/2014/main" id="{4B650421-75D9-4356-BBCF-94B229F47737}"/>
                  </a:ext>
                </a:extLst>
              </p:cNvPr>
              <p:cNvSpPr>
                <a:spLocks/>
              </p:cNvSpPr>
              <p:nvPr/>
            </p:nvSpPr>
            <p:spPr bwMode="auto">
              <a:xfrm>
                <a:off x="2686" y="1464"/>
                <a:ext cx="353" cy="178"/>
              </a:xfrm>
              <a:custGeom>
                <a:avLst/>
                <a:gdLst>
                  <a:gd name="T0" fmla="*/ 0 w 353"/>
                  <a:gd name="T1" fmla="*/ 0 h 178"/>
                  <a:gd name="T2" fmla="*/ 89 w 353"/>
                  <a:gd name="T3" fmla="*/ 34 h 178"/>
                  <a:gd name="T4" fmla="*/ 49 w 353"/>
                  <a:gd name="T5" fmla="*/ 125 h 178"/>
                  <a:gd name="T6" fmla="*/ 142 w 353"/>
                  <a:gd name="T7" fmla="*/ 89 h 178"/>
                  <a:gd name="T8" fmla="*/ 178 w 353"/>
                  <a:gd name="T9" fmla="*/ 178 h 178"/>
                  <a:gd name="T10" fmla="*/ 213 w 353"/>
                  <a:gd name="T11" fmla="*/ 89 h 178"/>
                  <a:gd name="T12" fmla="*/ 302 w 353"/>
                  <a:gd name="T13" fmla="*/ 125 h 178"/>
                  <a:gd name="T14" fmla="*/ 266 w 353"/>
                  <a:gd name="T15" fmla="*/ 34 h 178"/>
                  <a:gd name="T16" fmla="*/ 353 w 353"/>
                  <a:gd name="T17" fmla="*/ 0 h 178"/>
                  <a:gd name="T18" fmla="*/ 319 w 353"/>
                  <a:gd name="T19" fmla="*/ 0 h 178"/>
                  <a:gd name="T20" fmla="*/ 240 w 353"/>
                  <a:gd name="T21" fmla="*/ 27 h 178"/>
                  <a:gd name="T22" fmla="*/ 278 w 353"/>
                  <a:gd name="T23" fmla="*/ 99 h 178"/>
                  <a:gd name="T24" fmla="*/ 204 w 353"/>
                  <a:gd name="T25" fmla="*/ 63 h 178"/>
                  <a:gd name="T26" fmla="*/ 178 w 353"/>
                  <a:gd name="T27" fmla="*/ 142 h 178"/>
                  <a:gd name="T28" fmla="*/ 151 w 353"/>
                  <a:gd name="T29" fmla="*/ 63 h 178"/>
                  <a:gd name="T30" fmla="*/ 75 w 353"/>
                  <a:gd name="T31" fmla="*/ 100 h 178"/>
                  <a:gd name="T32" fmla="*/ 115 w 353"/>
                  <a:gd name="T33" fmla="*/ 27 h 178"/>
                  <a:gd name="T34" fmla="*/ 36 w 353"/>
                  <a:gd name="T35" fmla="*/ 0 h 178"/>
                  <a:gd name="T36" fmla="*/ 0 w 353"/>
                  <a:gd name="T37" fmla="*/ 0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178">
                    <a:moveTo>
                      <a:pt x="0" y="0"/>
                    </a:moveTo>
                    <a:lnTo>
                      <a:pt x="89" y="34"/>
                    </a:lnTo>
                    <a:lnTo>
                      <a:pt x="49" y="125"/>
                    </a:lnTo>
                    <a:lnTo>
                      <a:pt x="142" y="89"/>
                    </a:lnTo>
                    <a:lnTo>
                      <a:pt x="178" y="178"/>
                    </a:lnTo>
                    <a:lnTo>
                      <a:pt x="213" y="89"/>
                    </a:lnTo>
                    <a:lnTo>
                      <a:pt x="302" y="125"/>
                    </a:lnTo>
                    <a:lnTo>
                      <a:pt x="266" y="34"/>
                    </a:lnTo>
                    <a:lnTo>
                      <a:pt x="353" y="0"/>
                    </a:lnTo>
                    <a:lnTo>
                      <a:pt x="319" y="0"/>
                    </a:lnTo>
                    <a:lnTo>
                      <a:pt x="240" y="27"/>
                    </a:lnTo>
                    <a:lnTo>
                      <a:pt x="278" y="99"/>
                    </a:lnTo>
                    <a:lnTo>
                      <a:pt x="204" y="63"/>
                    </a:lnTo>
                    <a:lnTo>
                      <a:pt x="178" y="142"/>
                    </a:lnTo>
                    <a:lnTo>
                      <a:pt x="151" y="63"/>
                    </a:lnTo>
                    <a:lnTo>
                      <a:pt x="75" y="100"/>
                    </a:lnTo>
                    <a:lnTo>
                      <a:pt x="115" y="27"/>
                    </a:lnTo>
                    <a:lnTo>
                      <a:pt x="36"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3" name="Freeform 39">
                <a:extLst>
                  <a:ext uri="{FF2B5EF4-FFF2-40B4-BE49-F238E27FC236}">
                    <a16:creationId xmlns:a16="http://schemas.microsoft.com/office/drawing/2014/main" id="{A4C7E048-BA31-C9EC-AB36-B7656E6B92D8}"/>
                  </a:ext>
                </a:extLst>
              </p:cNvPr>
              <p:cNvSpPr>
                <a:spLocks/>
              </p:cNvSpPr>
              <p:nvPr/>
            </p:nvSpPr>
            <p:spPr bwMode="auto">
              <a:xfrm>
                <a:off x="2684" y="1285"/>
                <a:ext cx="359" cy="179"/>
              </a:xfrm>
              <a:custGeom>
                <a:avLst/>
                <a:gdLst>
                  <a:gd name="T0" fmla="*/ 2 w 359"/>
                  <a:gd name="T1" fmla="*/ 179 h 179"/>
                  <a:gd name="T2" fmla="*/ 0 w 359"/>
                  <a:gd name="T3" fmla="*/ 179 h 179"/>
                  <a:gd name="T4" fmla="*/ 91 w 359"/>
                  <a:gd name="T5" fmla="*/ 143 h 179"/>
                  <a:gd name="T6" fmla="*/ 55 w 359"/>
                  <a:gd name="T7" fmla="*/ 53 h 179"/>
                  <a:gd name="T8" fmla="*/ 144 w 359"/>
                  <a:gd name="T9" fmla="*/ 89 h 179"/>
                  <a:gd name="T10" fmla="*/ 180 w 359"/>
                  <a:gd name="T11" fmla="*/ 0 h 179"/>
                  <a:gd name="T12" fmla="*/ 215 w 359"/>
                  <a:gd name="T13" fmla="*/ 89 h 179"/>
                  <a:gd name="T14" fmla="*/ 304 w 359"/>
                  <a:gd name="T15" fmla="*/ 53 h 179"/>
                  <a:gd name="T16" fmla="*/ 268 w 359"/>
                  <a:gd name="T17" fmla="*/ 143 h 179"/>
                  <a:gd name="T18" fmla="*/ 359 w 359"/>
                  <a:gd name="T19" fmla="*/ 177 h 179"/>
                  <a:gd name="T20" fmla="*/ 355 w 359"/>
                  <a:gd name="T21" fmla="*/ 179 h 179"/>
                  <a:gd name="T22" fmla="*/ 321 w 359"/>
                  <a:gd name="T23" fmla="*/ 179 h 179"/>
                  <a:gd name="T24" fmla="*/ 323 w 359"/>
                  <a:gd name="T25" fmla="*/ 177 h 179"/>
                  <a:gd name="T26" fmla="*/ 242 w 359"/>
                  <a:gd name="T27" fmla="*/ 151 h 179"/>
                  <a:gd name="T28" fmla="*/ 280 w 359"/>
                  <a:gd name="T29" fmla="*/ 79 h 179"/>
                  <a:gd name="T30" fmla="*/ 206 w 359"/>
                  <a:gd name="T31" fmla="*/ 115 h 179"/>
                  <a:gd name="T32" fmla="*/ 180 w 359"/>
                  <a:gd name="T33" fmla="*/ 36 h 179"/>
                  <a:gd name="T34" fmla="*/ 153 w 359"/>
                  <a:gd name="T35" fmla="*/ 115 h 179"/>
                  <a:gd name="T36" fmla="*/ 79 w 359"/>
                  <a:gd name="T37" fmla="*/ 79 h 179"/>
                  <a:gd name="T38" fmla="*/ 117 w 359"/>
                  <a:gd name="T39" fmla="*/ 151 h 179"/>
                  <a:gd name="T40" fmla="*/ 38 w 359"/>
                  <a:gd name="T41" fmla="*/ 179 h 179"/>
                  <a:gd name="T42" fmla="*/ 2 w 359"/>
                  <a:gd name="T43" fmla="*/ 179 h 1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9" h="179">
                    <a:moveTo>
                      <a:pt x="2" y="179"/>
                    </a:moveTo>
                    <a:lnTo>
                      <a:pt x="0" y="179"/>
                    </a:lnTo>
                    <a:lnTo>
                      <a:pt x="91" y="143"/>
                    </a:lnTo>
                    <a:lnTo>
                      <a:pt x="55" y="53"/>
                    </a:lnTo>
                    <a:lnTo>
                      <a:pt x="144" y="89"/>
                    </a:lnTo>
                    <a:lnTo>
                      <a:pt x="180" y="0"/>
                    </a:lnTo>
                    <a:lnTo>
                      <a:pt x="215" y="89"/>
                    </a:lnTo>
                    <a:lnTo>
                      <a:pt x="304" y="53"/>
                    </a:lnTo>
                    <a:lnTo>
                      <a:pt x="268" y="143"/>
                    </a:lnTo>
                    <a:lnTo>
                      <a:pt x="359" y="177"/>
                    </a:lnTo>
                    <a:lnTo>
                      <a:pt x="355" y="179"/>
                    </a:lnTo>
                    <a:lnTo>
                      <a:pt x="321" y="179"/>
                    </a:lnTo>
                    <a:lnTo>
                      <a:pt x="323" y="177"/>
                    </a:lnTo>
                    <a:lnTo>
                      <a:pt x="242" y="151"/>
                    </a:lnTo>
                    <a:lnTo>
                      <a:pt x="280" y="79"/>
                    </a:lnTo>
                    <a:lnTo>
                      <a:pt x="206" y="115"/>
                    </a:lnTo>
                    <a:lnTo>
                      <a:pt x="180" y="36"/>
                    </a:lnTo>
                    <a:lnTo>
                      <a:pt x="153" y="115"/>
                    </a:lnTo>
                    <a:lnTo>
                      <a:pt x="79" y="79"/>
                    </a:lnTo>
                    <a:lnTo>
                      <a:pt x="117" y="151"/>
                    </a:lnTo>
                    <a:lnTo>
                      <a:pt x="38" y="179"/>
                    </a:lnTo>
                    <a:lnTo>
                      <a:pt x="2" y="17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4" name="Freeform 40">
                <a:extLst>
                  <a:ext uri="{FF2B5EF4-FFF2-40B4-BE49-F238E27FC236}">
                    <a16:creationId xmlns:a16="http://schemas.microsoft.com/office/drawing/2014/main" id="{09363010-A323-DFD8-9C09-77FABC9473BC}"/>
                  </a:ext>
                </a:extLst>
              </p:cNvPr>
              <p:cNvSpPr>
                <a:spLocks/>
              </p:cNvSpPr>
              <p:nvPr/>
            </p:nvSpPr>
            <p:spPr bwMode="auto">
              <a:xfrm>
                <a:off x="2686" y="1464"/>
                <a:ext cx="353" cy="178"/>
              </a:xfrm>
              <a:custGeom>
                <a:avLst/>
                <a:gdLst>
                  <a:gd name="T0" fmla="*/ 0 w 353"/>
                  <a:gd name="T1" fmla="*/ 0 h 178"/>
                  <a:gd name="T2" fmla="*/ 89 w 353"/>
                  <a:gd name="T3" fmla="*/ 34 h 178"/>
                  <a:gd name="T4" fmla="*/ 49 w 353"/>
                  <a:gd name="T5" fmla="*/ 125 h 178"/>
                  <a:gd name="T6" fmla="*/ 142 w 353"/>
                  <a:gd name="T7" fmla="*/ 89 h 178"/>
                  <a:gd name="T8" fmla="*/ 178 w 353"/>
                  <a:gd name="T9" fmla="*/ 178 h 178"/>
                  <a:gd name="T10" fmla="*/ 213 w 353"/>
                  <a:gd name="T11" fmla="*/ 89 h 178"/>
                  <a:gd name="T12" fmla="*/ 302 w 353"/>
                  <a:gd name="T13" fmla="*/ 125 h 178"/>
                  <a:gd name="T14" fmla="*/ 266 w 353"/>
                  <a:gd name="T15" fmla="*/ 34 h 178"/>
                  <a:gd name="T16" fmla="*/ 353 w 353"/>
                  <a:gd name="T17" fmla="*/ 0 h 178"/>
                  <a:gd name="T18" fmla="*/ 319 w 353"/>
                  <a:gd name="T19" fmla="*/ 0 h 178"/>
                  <a:gd name="T20" fmla="*/ 240 w 353"/>
                  <a:gd name="T21" fmla="*/ 27 h 178"/>
                  <a:gd name="T22" fmla="*/ 278 w 353"/>
                  <a:gd name="T23" fmla="*/ 99 h 178"/>
                  <a:gd name="T24" fmla="*/ 204 w 353"/>
                  <a:gd name="T25" fmla="*/ 63 h 178"/>
                  <a:gd name="T26" fmla="*/ 178 w 353"/>
                  <a:gd name="T27" fmla="*/ 142 h 178"/>
                  <a:gd name="T28" fmla="*/ 151 w 353"/>
                  <a:gd name="T29" fmla="*/ 63 h 178"/>
                  <a:gd name="T30" fmla="*/ 75 w 353"/>
                  <a:gd name="T31" fmla="*/ 100 h 178"/>
                  <a:gd name="T32" fmla="*/ 115 w 353"/>
                  <a:gd name="T33" fmla="*/ 27 h 178"/>
                  <a:gd name="T34" fmla="*/ 36 w 353"/>
                  <a:gd name="T35" fmla="*/ 0 h 178"/>
                  <a:gd name="T36" fmla="*/ 0 w 353"/>
                  <a:gd name="T37" fmla="*/ 0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178">
                    <a:moveTo>
                      <a:pt x="0" y="0"/>
                    </a:moveTo>
                    <a:lnTo>
                      <a:pt x="89" y="34"/>
                    </a:lnTo>
                    <a:lnTo>
                      <a:pt x="49" y="125"/>
                    </a:lnTo>
                    <a:lnTo>
                      <a:pt x="142" y="89"/>
                    </a:lnTo>
                    <a:lnTo>
                      <a:pt x="178" y="178"/>
                    </a:lnTo>
                    <a:lnTo>
                      <a:pt x="213" y="89"/>
                    </a:lnTo>
                    <a:lnTo>
                      <a:pt x="302" y="125"/>
                    </a:lnTo>
                    <a:lnTo>
                      <a:pt x="266" y="34"/>
                    </a:lnTo>
                    <a:lnTo>
                      <a:pt x="353" y="0"/>
                    </a:lnTo>
                    <a:lnTo>
                      <a:pt x="319" y="0"/>
                    </a:lnTo>
                    <a:lnTo>
                      <a:pt x="240" y="27"/>
                    </a:lnTo>
                    <a:lnTo>
                      <a:pt x="278" y="99"/>
                    </a:lnTo>
                    <a:lnTo>
                      <a:pt x="204" y="63"/>
                    </a:lnTo>
                    <a:lnTo>
                      <a:pt x="178" y="142"/>
                    </a:lnTo>
                    <a:lnTo>
                      <a:pt x="151" y="63"/>
                    </a:lnTo>
                    <a:lnTo>
                      <a:pt x="75" y="100"/>
                    </a:lnTo>
                    <a:lnTo>
                      <a:pt x="115" y="27"/>
                    </a:lnTo>
                    <a:lnTo>
                      <a:pt x="36"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5" name="Freeform 41">
                <a:extLst>
                  <a:ext uri="{FF2B5EF4-FFF2-40B4-BE49-F238E27FC236}">
                    <a16:creationId xmlns:a16="http://schemas.microsoft.com/office/drawing/2014/main" id="{28ED44E7-DD55-1737-89E8-E3687D9605CB}"/>
                  </a:ext>
                </a:extLst>
              </p:cNvPr>
              <p:cNvSpPr>
                <a:spLocks/>
              </p:cNvSpPr>
              <p:nvPr/>
            </p:nvSpPr>
            <p:spPr bwMode="auto">
              <a:xfrm>
                <a:off x="1796" y="382"/>
                <a:ext cx="2137" cy="2967"/>
              </a:xfrm>
              <a:custGeom>
                <a:avLst/>
                <a:gdLst>
                  <a:gd name="T0" fmla="*/ 0 w 2137"/>
                  <a:gd name="T1" fmla="*/ 2463 h 2967"/>
                  <a:gd name="T2" fmla="*/ 0 w 2137"/>
                  <a:gd name="T3" fmla="*/ 2484 h 2967"/>
                  <a:gd name="T4" fmla="*/ 4 w 2137"/>
                  <a:gd name="T5" fmla="*/ 2503 h 2967"/>
                  <a:gd name="T6" fmla="*/ 7 w 2137"/>
                  <a:gd name="T7" fmla="*/ 2520 h 2967"/>
                  <a:gd name="T8" fmla="*/ 13 w 2137"/>
                  <a:gd name="T9" fmla="*/ 2537 h 2967"/>
                  <a:gd name="T10" fmla="*/ 21 w 2137"/>
                  <a:gd name="T11" fmla="*/ 2550 h 2967"/>
                  <a:gd name="T12" fmla="*/ 28 w 2137"/>
                  <a:gd name="T13" fmla="*/ 2563 h 2967"/>
                  <a:gd name="T14" fmla="*/ 38 w 2137"/>
                  <a:gd name="T15" fmla="*/ 2575 h 2967"/>
                  <a:gd name="T16" fmla="*/ 47 w 2137"/>
                  <a:gd name="T17" fmla="*/ 2584 h 2967"/>
                  <a:gd name="T18" fmla="*/ 58 w 2137"/>
                  <a:gd name="T19" fmla="*/ 2593 h 2967"/>
                  <a:gd name="T20" fmla="*/ 70 w 2137"/>
                  <a:gd name="T21" fmla="*/ 2601 h 2967"/>
                  <a:gd name="T22" fmla="*/ 83 w 2137"/>
                  <a:gd name="T23" fmla="*/ 2609 h 2967"/>
                  <a:gd name="T24" fmla="*/ 94 w 2137"/>
                  <a:gd name="T25" fmla="*/ 2614 h 2967"/>
                  <a:gd name="T26" fmla="*/ 108 w 2137"/>
                  <a:gd name="T27" fmla="*/ 2620 h 2967"/>
                  <a:gd name="T28" fmla="*/ 121 w 2137"/>
                  <a:gd name="T29" fmla="*/ 2626 h 2967"/>
                  <a:gd name="T30" fmla="*/ 134 w 2137"/>
                  <a:gd name="T31" fmla="*/ 2631 h 2967"/>
                  <a:gd name="T32" fmla="*/ 147 w 2137"/>
                  <a:gd name="T33" fmla="*/ 2635 h 2967"/>
                  <a:gd name="T34" fmla="*/ 1990 w 2137"/>
                  <a:gd name="T35" fmla="*/ 2635 h 2967"/>
                  <a:gd name="T36" fmla="*/ 2003 w 2137"/>
                  <a:gd name="T37" fmla="*/ 2629 h 2967"/>
                  <a:gd name="T38" fmla="*/ 2016 w 2137"/>
                  <a:gd name="T39" fmla="*/ 2626 h 2967"/>
                  <a:gd name="T40" fmla="*/ 2029 w 2137"/>
                  <a:gd name="T41" fmla="*/ 2620 h 2967"/>
                  <a:gd name="T42" fmla="*/ 2041 w 2137"/>
                  <a:gd name="T43" fmla="*/ 2614 h 2967"/>
                  <a:gd name="T44" fmla="*/ 2054 w 2137"/>
                  <a:gd name="T45" fmla="*/ 2607 h 2967"/>
                  <a:gd name="T46" fmla="*/ 2067 w 2137"/>
                  <a:gd name="T47" fmla="*/ 2599 h 2967"/>
                  <a:gd name="T48" fmla="*/ 2078 w 2137"/>
                  <a:gd name="T49" fmla="*/ 2592 h 2967"/>
                  <a:gd name="T50" fmla="*/ 2088 w 2137"/>
                  <a:gd name="T51" fmla="*/ 2582 h 2967"/>
                  <a:gd name="T52" fmla="*/ 2099 w 2137"/>
                  <a:gd name="T53" fmla="*/ 2571 h 2967"/>
                  <a:gd name="T54" fmla="*/ 2109 w 2137"/>
                  <a:gd name="T55" fmla="*/ 2559 h 2967"/>
                  <a:gd name="T56" fmla="*/ 2116 w 2137"/>
                  <a:gd name="T57" fmla="*/ 2546 h 2967"/>
                  <a:gd name="T58" fmla="*/ 2124 w 2137"/>
                  <a:gd name="T59" fmla="*/ 2533 h 2967"/>
                  <a:gd name="T60" fmla="*/ 2128 w 2137"/>
                  <a:gd name="T61" fmla="*/ 2518 h 2967"/>
                  <a:gd name="T62" fmla="*/ 2133 w 2137"/>
                  <a:gd name="T63" fmla="*/ 2501 h 2967"/>
                  <a:gd name="T64" fmla="*/ 2135 w 2137"/>
                  <a:gd name="T65" fmla="*/ 2482 h 2967"/>
                  <a:gd name="T66" fmla="*/ 2137 w 2137"/>
                  <a:gd name="T67" fmla="*/ 2461 h 2967"/>
                  <a:gd name="T68" fmla="*/ 0 w 2137"/>
                  <a:gd name="T69" fmla="*/ 0 h 29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37" h="2967">
                    <a:moveTo>
                      <a:pt x="0" y="0"/>
                    </a:moveTo>
                    <a:lnTo>
                      <a:pt x="0" y="2463"/>
                    </a:lnTo>
                    <a:lnTo>
                      <a:pt x="0" y="2474"/>
                    </a:lnTo>
                    <a:lnTo>
                      <a:pt x="0" y="2484"/>
                    </a:lnTo>
                    <a:lnTo>
                      <a:pt x="2" y="2493"/>
                    </a:lnTo>
                    <a:lnTo>
                      <a:pt x="4" y="2503"/>
                    </a:lnTo>
                    <a:lnTo>
                      <a:pt x="6" y="2512"/>
                    </a:lnTo>
                    <a:lnTo>
                      <a:pt x="7" y="2520"/>
                    </a:lnTo>
                    <a:lnTo>
                      <a:pt x="9" y="2529"/>
                    </a:lnTo>
                    <a:lnTo>
                      <a:pt x="13" y="2537"/>
                    </a:lnTo>
                    <a:lnTo>
                      <a:pt x="17" y="2544"/>
                    </a:lnTo>
                    <a:lnTo>
                      <a:pt x="21" y="2550"/>
                    </a:lnTo>
                    <a:lnTo>
                      <a:pt x="24" y="2558"/>
                    </a:lnTo>
                    <a:lnTo>
                      <a:pt x="28" y="2563"/>
                    </a:lnTo>
                    <a:lnTo>
                      <a:pt x="32" y="2569"/>
                    </a:lnTo>
                    <a:lnTo>
                      <a:pt x="38" y="2575"/>
                    </a:lnTo>
                    <a:lnTo>
                      <a:pt x="41" y="2580"/>
                    </a:lnTo>
                    <a:lnTo>
                      <a:pt x="47" y="2584"/>
                    </a:lnTo>
                    <a:lnTo>
                      <a:pt x="53" y="2590"/>
                    </a:lnTo>
                    <a:lnTo>
                      <a:pt x="58" y="2593"/>
                    </a:lnTo>
                    <a:lnTo>
                      <a:pt x="64" y="2597"/>
                    </a:lnTo>
                    <a:lnTo>
                      <a:pt x="70" y="2601"/>
                    </a:lnTo>
                    <a:lnTo>
                      <a:pt x="75" y="2605"/>
                    </a:lnTo>
                    <a:lnTo>
                      <a:pt x="83" y="2609"/>
                    </a:lnTo>
                    <a:lnTo>
                      <a:pt x="89" y="2612"/>
                    </a:lnTo>
                    <a:lnTo>
                      <a:pt x="94" y="2614"/>
                    </a:lnTo>
                    <a:lnTo>
                      <a:pt x="102" y="2618"/>
                    </a:lnTo>
                    <a:lnTo>
                      <a:pt x="108" y="2620"/>
                    </a:lnTo>
                    <a:lnTo>
                      <a:pt x="115" y="2624"/>
                    </a:lnTo>
                    <a:lnTo>
                      <a:pt x="121" y="2626"/>
                    </a:lnTo>
                    <a:lnTo>
                      <a:pt x="126" y="2627"/>
                    </a:lnTo>
                    <a:lnTo>
                      <a:pt x="134" y="2631"/>
                    </a:lnTo>
                    <a:lnTo>
                      <a:pt x="140" y="2633"/>
                    </a:lnTo>
                    <a:lnTo>
                      <a:pt x="147" y="2635"/>
                    </a:lnTo>
                    <a:lnTo>
                      <a:pt x="1068" y="2967"/>
                    </a:lnTo>
                    <a:lnTo>
                      <a:pt x="1990" y="2635"/>
                    </a:lnTo>
                    <a:lnTo>
                      <a:pt x="1995" y="2633"/>
                    </a:lnTo>
                    <a:lnTo>
                      <a:pt x="2003" y="2629"/>
                    </a:lnTo>
                    <a:lnTo>
                      <a:pt x="2009" y="2627"/>
                    </a:lnTo>
                    <a:lnTo>
                      <a:pt x="2016" y="2626"/>
                    </a:lnTo>
                    <a:lnTo>
                      <a:pt x="2022" y="2622"/>
                    </a:lnTo>
                    <a:lnTo>
                      <a:pt x="2029" y="2620"/>
                    </a:lnTo>
                    <a:lnTo>
                      <a:pt x="2035" y="2616"/>
                    </a:lnTo>
                    <a:lnTo>
                      <a:pt x="2041" y="2614"/>
                    </a:lnTo>
                    <a:lnTo>
                      <a:pt x="2048" y="2610"/>
                    </a:lnTo>
                    <a:lnTo>
                      <a:pt x="2054" y="2607"/>
                    </a:lnTo>
                    <a:lnTo>
                      <a:pt x="2060" y="2603"/>
                    </a:lnTo>
                    <a:lnTo>
                      <a:pt x="2067" y="2599"/>
                    </a:lnTo>
                    <a:lnTo>
                      <a:pt x="2073" y="2595"/>
                    </a:lnTo>
                    <a:lnTo>
                      <a:pt x="2078" y="2592"/>
                    </a:lnTo>
                    <a:lnTo>
                      <a:pt x="2084" y="2586"/>
                    </a:lnTo>
                    <a:lnTo>
                      <a:pt x="2088" y="2582"/>
                    </a:lnTo>
                    <a:lnTo>
                      <a:pt x="2094" y="2576"/>
                    </a:lnTo>
                    <a:lnTo>
                      <a:pt x="2099" y="2571"/>
                    </a:lnTo>
                    <a:lnTo>
                      <a:pt x="2103" y="2565"/>
                    </a:lnTo>
                    <a:lnTo>
                      <a:pt x="2109" y="2559"/>
                    </a:lnTo>
                    <a:lnTo>
                      <a:pt x="2112" y="2554"/>
                    </a:lnTo>
                    <a:lnTo>
                      <a:pt x="2116" y="2546"/>
                    </a:lnTo>
                    <a:lnTo>
                      <a:pt x="2120" y="2541"/>
                    </a:lnTo>
                    <a:lnTo>
                      <a:pt x="2124" y="2533"/>
                    </a:lnTo>
                    <a:lnTo>
                      <a:pt x="2126" y="2525"/>
                    </a:lnTo>
                    <a:lnTo>
                      <a:pt x="2128" y="2518"/>
                    </a:lnTo>
                    <a:lnTo>
                      <a:pt x="2131" y="2508"/>
                    </a:lnTo>
                    <a:lnTo>
                      <a:pt x="2133" y="2501"/>
                    </a:lnTo>
                    <a:lnTo>
                      <a:pt x="2133" y="2491"/>
                    </a:lnTo>
                    <a:lnTo>
                      <a:pt x="2135" y="2482"/>
                    </a:lnTo>
                    <a:lnTo>
                      <a:pt x="2135" y="2473"/>
                    </a:lnTo>
                    <a:lnTo>
                      <a:pt x="2137" y="2461"/>
                    </a:lnTo>
                    <a:lnTo>
                      <a:pt x="213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6" name="Rectangle 42">
                <a:extLst>
                  <a:ext uri="{FF2B5EF4-FFF2-40B4-BE49-F238E27FC236}">
                    <a16:creationId xmlns:a16="http://schemas.microsoft.com/office/drawing/2014/main" id="{66B99C61-DC6F-792E-4FDD-5554673C713F}"/>
                  </a:ext>
                </a:extLst>
              </p:cNvPr>
              <p:cNvSpPr>
                <a:spLocks noChangeArrowheads="1"/>
              </p:cNvSpPr>
              <p:nvPr/>
            </p:nvSpPr>
            <p:spPr bwMode="auto">
              <a:xfrm>
                <a:off x="2376" y="558"/>
                <a:ext cx="969" cy="502"/>
              </a:xfrm>
              <a:prstGeom prst="rect">
                <a:avLst/>
              </a:prstGeom>
              <a:solidFill>
                <a:srgbClr val="D9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AU" altLang="en-US" sz="1800">
                  <a:solidFill>
                    <a:srgbClr val="000000"/>
                  </a:solidFill>
                  <a:latin typeface="Arial" panose="020B0604020202020204" pitchFamily="34" charset="0"/>
                  <a:cs typeface="Arial" panose="020B0604020202020204" pitchFamily="34" charset="0"/>
                </a:endParaRPr>
              </a:p>
            </p:txBody>
          </p:sp>
          <p:sp>
            <p:nvSpPr>
              <p:cNvPr id="37" name="Rectangle 43">
                <a:extLst>
                  <a:ext uri="{FF2B5EF4-FFF2-40B4-BE49-F238E27FC236}">
                    <a16:creationId xmlns:a16="http://schemas.microsoft.com/office/drawing/2014/main" id="{CE269D16-2637-D07C-9363-0F92CE53DECB}"/>
                  </a:ext>
                </a:extLst>
              </p:cNvPr>
              <p:cNvSpPr>
                <a:spLocks noChangeArrowheads="1"/>
              </p:cNvSpPr>
              <p:nvPr/>
            </p:nvSpPr>
            <p:spPr bwMode="auto">
              <a:xfrm>
                <a:off x="2376" y="558"/>
                <a:ext cx="969" cy="50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AU" altLang="en-US" sz="1800">
                  <a:solidFill>
                    <a:srgbClr val="000000"/>
                  </a:solidFill>
                  <a:latin typeface="Arial" panose="020B0604020202020204" pitchFamily="34" charset="0"/>
                  <a:cs typeface="Arial" panose="020B0604020202020204" pitchFamily="34" charset="0"/>
                </a:endParaRPr>
              </a:p>
            </p:txBody>
          </p:sp>
          <p:sp>
            <p:nvSpPr>
              <p:cNvPr id="38" name="Freeform 44">
                <a:extLst>
                  <a:ext uri="{FF2B5EF4-FFF2-40B4-BE49-F238E27FC236}">
                    <a16:creationId xmlns:a16="http://schemas.microsoft.com/office/drawing/2014/main" id="{8A972FED-EEB1-759D-6D63-FB71B8CF87E1}"/>
                  </a:ext>
                </a:extLst>
              </p:cNvPr>
              <p:cNvSpPr>
                <a:spLocks/>
              </p:cNvSpPr>
              <p:nvPr/>
            </p:nvSpPr>
            <p:spPr bwMode="auto">
              <a:xfrm>
                <a:off x="1845" y="3191"/>
                <a:ext cx="2037" cy="623"/>
              </a:xfrm>
              <a:custGeom>
                <a:avLst/>
                <a:gdLst>
                  <a:gd name="T0" fmla="*/ 2 w 2037"/>
                  <a:gd name="T1" fmla="*/ 15 h 623"/>
                  <a:gd name="T2" fmla="*/ 8 w 2037"/>
                  <a:gd name="T3" fmla="*/ 13 h 623"/>
                  <a:gd name="T4" fmla="*/ 15 w 2037"/>
                  <a:gd name="T5" fmla="*/ 9 h 623"/>
                  <a:gd name="T6" fmla="*/ 25 w 2037"/>
                  <a:gd name="T7" fmla="*/ 7 h 623"/>
                  <a:gd name="T8" fmla="*/ 36 w 2037"/>
                  <a:gd name="T9" fmla="*/ 4 h 623"/>
                  <a:gd name="T10" fmla="*/ 47 w 2037"/>
                  <a:gd name="T11" fmla="*/ 2 h 623"/>
                  <a:gd name="T12" fmla="*/ 60 w 2037"/>
                  <a:gd name="T13" fmla="*/ 0 h 623"/>
                  <a:gd name="T14" fmla="*/ 74 w 2037"/>
                  <a:gd name="T15" fmla="*/ 0 h 623"/>
                  <a:gd name="T16" fmla="*/ 89 w 2037"/>
                  <a:gd name="T17" fmla="*/ 0 h 623"/>
                  <a:gd name="T18" fmla="*/ 102 w 2037"/>
                  <a:gd name="T19" fmla="*/ 4 h 623"/>
                  <a:gd name="T20" fmla="*/ 1895 w 2037"/>
                  <a:gd name="T21" fmla="*/ 17 h 623"/>
                  <a:gd name="T22" fmla="*/ 1920 w 2037"/>
                  <a:gd name="T23" fmla="*/ 9 h 623"/>
                  <a:gd name="T24" fmla="*/ 1942 w 2037"/>
                  <a:gd name="T25" fmla="*/ 4 h 623"/>
                  <a:gd name="T26" fmla="*/ 1963 w 2037"/>
                  <a:gd name="T27" fmla="*/ 2 h 623"/>
                  <a:gd name="T28" fmla="*/ 1980 w 2037"/>
                  <a:gd name="T29" fmla="*/ 0 h 623"/>
                  <a:gd name="T30" fmla="*/ 1995 w 2037"/>
                  <a:gd name="T31" fmla="*/ 2 h 623"/>
                  <a:gd name="T32" fmla="*/ 2009 w 2037"/>
                  <a:gd name="T33" fmla="*/ 4 h 623"/>
                  <a:gd name="T34" fmla="*/ 2020 w 2037"/>
                  <a:gd name="T35" fmla="*/ 5 h 623"/>
                  <a:gd name="T36" fmla="*/ 2028 w 2037"/>
                  <a:gd name="T37" fmla="*/ 9 h 623"/>
                  <a:gd name="T38" fmla="*/ 2033 w 2037"/>
                  <a:gd name="T39" fmla="*/ 13 h 623"/>
                  <a:gd name="T40" fmla="*/ 2037 w 2037"/>
                  <a:gd name="T41" fmla="*/ 15 h 623"/>
                  <a:gd name="T42" fmla="*/ 2033 w 2037"/>
                  <a:gd name="T43" fmla="*/ 319 h 623"/>
                  <a:gd name="T44" fmla="*/ 2026 w 2037"/>
                  <a:gd name="T45" fmla="*/ 313 h 623"/>
                  <a:gd name="T46" fmla="*/ 2016 w 2037"/>
                  <a:gd name="T47" fmla="*/ 310 h 623"/>
                  <a:gd name="T48" fmla="*/ 2005 w 2037"/>
                  <a:gd name="T49" fmla="*/ 306 h 623"/>
                  <a:gd name="T50" fmla="*/ 1994 w 2037"/>
                  <a:gd name="T51" fmla="*/ 304 h 623"/>
                  <a:gd name="T52" fmla="*/ 1982 w 2037"/>
                  <a:gd name="T53" fmla="*/ 302 h 623"/>
                  <a:gd name="T54" fmla="*/ 1967 w 2037"/>
                  <a:gd name="T55" fmla="*/ 300 h 623"/>
                  <a:gd name="T56" fmla="*/ 1954 w 2037"/>
                  <a:gd name="T57" fmla="*/ 300 h 623"/>
                  <a:gd name="T58" fmla="*/ 1937 w 2037"/>
                  <a:gd name="T59" fmla="*/ 302 h 623"/>
                  <a:gd name="T60" fmla="*/ 1920 w 2037"/>
                  <a:gd name="T61" fmla="*/ 306 h 623"/>
                  <a:gd name="T62" fmla="*/ 1903 w 2037"/>
                  <a:gd name="T63" fmla="*/ 311 h 623"/>
                  <a:gd name="T64" fmla="*/ 142 w 2037"/>
                  <a:gd name="T65" fmla="*/ 308 h 623"/>
                  <a:gd name="T66" fmla="*/ 123 w 2037"/>
                  <a:gd name="T67" fmla="*/ 302 h 623"/>
                  <a:gd name="T68" fmla="*/ 106 w 2037"/>
                  <a:gd name="T69" fmla="*/ 298 h 623"/>
                  <a:gd name="T70" fmla="*/ 91 w 2037"/>
                  <a:gd name="T71" fmla="*/ 298 h 623"/>
                  <a:gd name="T72" fmla="*/ 77 w 2037"/>
                  <a:gd name="T73" fmla="*/ 296 h 623"/>
                  <a:gd name="T74" fmla="*/ 64 w 2037"/>
                  <a:gd name="T75" fmla="*/ 298 h 623"/>
                  <a:gd name="T76" fmla="*/ 53 w 2037"/>
                  <a:gd name="T77" fmla="*/ 300 h 623"/>
                  <a:gd name="T78" fmla="*/ 42 w 2037"/>
                  <a:gd name="T79" fmla="*/ 304 h 623"/>
                  <a:gd name="T80" fmla="*/ 30 w 2037"/>
                  <a:gd name="T81" fmla="*/ 308 h 623"/>
                  <a:gd name="T82" fmla="*/ 19 w 2037"/>
                  <a:gd name="T83" fmla="*/ 311 h 623"/>
                  <a:gd name="T84" fmla="*/ 8 w 2037"/>
                  <a:gd name="T85" fmla="*/ 317 h 623"/>
                  <a:gd name="T86" fmla="*/ 0 w 2037"/>
                  <a:gd name="T87" fmla="*/ 17 h 6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37" h="623">
                    <a:moveTo>
                      <a:pt x="0" y="17"/>
                    </a:moveTo>
                    <a:lnTo>
                      <a:pt x="2" y="17"/>
                    </a:lnTo>
                    <a:lnTo>
                      <a:pt x="2" y="15"/>
                    </a:lnTo>
                    <a:lnTo>
                      <a:pt x="4" y="15"/>
                    </a:lnTo>
                    <a:lnTo>
                      <a:pt x="6" y="13"/>
                    </a:lnTo>
                    <a:lnTo>
                      <a:pt x="8" y="13"/>
                    </a:lnTo>
                    <a:lnTo>
                      <a:pt x="9" y="11"/>
                    </a:lnTo>
                    <a:lnTo>
                      <a:pt x="13" y="11"/>
                    </a:lnTo>
                    <a:lnTo>
                      <a:pt x="15" y="9"/>
                    </a:lnTo>
                    <a:lnTo>
                      <a:pt x="19" y="9"/>
                    </a:lnTo>
                    <a:lnTo>
                      <a:pt x="21" y="7"/>
                    </a:lnTo>
                    <a:lnTo>
                      <a:pt x="25" y="7"/>
                    </a:lnTo>
                    <a:lnTo>
                      <a:pt x="28" y="5"/>
                    </a:lnTo>
                    <a:lnTo>
                      <a:pt x="32" y="5"/>
                    </a:lnTo>
                    <a:lnTo>
                      <a:pt x="36" y="4"/>
                    </a:lnTo>
                    <a:lnTo>
                      <a:pt x="40" y="4"/>
                    </a:lnTo>
                    <a:lnTo>
                      <a:pt x="43" y="2"/>
                    </a:lnTo>
                    <a:lnTo>
                      <a:pt x="47" y="2"/>
                    </a:lnTo>
                    <a:lnTo>
                      <a:pt x="51" y="0"/>
                    </a:lnTo>
                    <a:lnTo>
                      <a:pt x="57" y="0"/>
                    </a:lnTo>
                    <a:lnTo>
                      <a:pt x="60" y="0"/>
                    </a:lnTo>
                    <a:lnTo>
                      <a:pt x="64" y="0"/>
                    </a:lnTo>
                    <a:lnTo>
                      <a:pt x="70" y="0"/>
                    </a:lnTo>
                    <a:lnTo>
                      <a:pt x="74" y="0"/>
                    </a:lnTo>
                    <a:lnTo>
                      <a:pt x="79" y="0"/>
                    </a:lnTo>
                    <a:lnTo>
                      <a:pt x="83" y="0"/>
                    </a:lnTo>
                    <a:lnTo>
                      <a:pt x="89" y="0"/>
                    </a:lnTo>
                    <a:lnTo>
                      <a:pt x="93" y="2"/>
                    </a:lnTo>
                    <a:lnTo>
                      <a:pt x="98" y="2"/>
                    </a:lnTo>
                    <a:lnTo>
                      <a:pt x="102" y="4"/>
                    </a:lnTo>
                    <a:lnTo>
                      <a:pt x="108" y="5"/>
                    </a:lnTo>
                    <a:lnTo>
                      <a:pt x="1019" y="330"/>
                    </a:lnTo>
                    <a:lnTo>
                      <a:pt x="1895" y="17"/>
                    </a:lnTo>
                    <a:lnTo>
                      <a:pt x="1905" y="13"/>
                    </a:lnTo>
                    <a:lnTo>
                      <a:pt x="1912" y="11"/>
                    </a:lnTo>
                    <a:lnTo>
                      <a:pt x="1920" y="9"/>
                    </a:lnTo>
                    <a:lnTo>
                      <a:pt x="1927" y="7"/>
                    </a:lnTo>
                    <a:lnTo>
                      <a:pt x="1935" y="5"/>
                    </a:lnTo>
                    <a:lnTo>
                      <a:pt x="1942" y="4"/>
                    </a:lnTo>
                    <a:lnTo>
                      <a:pt x="1950" y="2"/>
                    </a:lnTo>
                    <a:lnTo>
                      <a:pt x="1956" y="2"/>
                    </a:lnTo>
                    <a:lnTo>
                      <a:pt x="1963" y="2"/>
                    </a:lnTo>
                    <a:lnTo>
                      <a:pt x="1969" y="0"/>
                    </a:lnTo>
                    <a:lnTo>
                      <a:pt x="1975" y="0"/>
                    </a:lnTo>
                    <a:lnTo>
                      <a:pt x="1980" y="0"/>
                    </a:lnTo>
                    <a:lnTo>
                      <a:pt x="1986" y="0"/>
                    </a:lnTo>
                    <a:lnTo>
                      <a:pt x="1992" y="2"/>
                    </a:lnTo>
                    <a:lnTo>
                      <a:pt x="1995" y="2"/>
                    </a:lnTo>
                    <a:lnTo>
                      <a:pt x="2001" y="2"/>
                    </a:lnTo>
                    <a:lnTo>
                      <a:pt x="2005" y="2"/>
                    </a:lnTo>
                    <a:lnTo>
                      <a:pt x="2009" y="4"/>
                    </a:lnTo>
                    <a:lnTo>
                      <a:pt x="2012" y="4"/>
                    </a:lnTo>
                    <a:lnTo>
                      <a:pt x="2016" y="5"/>
                    </a:lnTo>
                    <a:lnTo>
                      <a:pt x="2020" y="5"/>
                    </a:lnTo>
                    <a:lnTo>
                      <a:pt x="2022" y="7"/>
                    </a:lnTo>
                    <a:lnTo>
                      <a:pt x="2026" y="7"/>
                    </a:lnTo>
                    <a:lnTo>
                      <a:pt x="2028" y="9"/>
                    </a:lnTo>
                    <a:lnTo>
                      <a:pt x="2029" y="11"/>
                    </a:lnTo>
                    <a:lnTo>
                      <a:pt x="2031" y="11"/>
                    </a:lnTo>
                    <a:lnTo>
                      <a:pt x="2033" y="13"/>
                    </a:lnTo>
                    <a:lnTo>
                      <a:pt x="2035" y="13"/>
                    </a:lnTo>
                    <a:lnTo>
                      <a:pt x="2035" y="15"/>
                    </a:lnTo>
                    <a:lnTo>
                      <a:pt x="2037" y="15"/>
                    </a:lnTo>
                    <a:lnTo>
                      <a:pt x="2037" y="17"/>
                    </a:lnTo>
                    <a:lnTo>
                      <a:pt x="2037" y="319"/>
                    </a:lnTo>
                    <a:lnTo>
                      <a:pt x="2033" y="319"/>
                    </a:lnTo>
                    <a:lnTo>
                      <a:pt x="2031" y="317"/>
                    </a:lnTo>
                    <a:lnTo>
                      <a:pt x="2028" y="315"/>
                    </a:lnTo>
                    <a:lnTo>
                      <a:pt x="2026" y="313"/>
                    </a:lnTo>
                    <a:lnTo>
                      <a:pt x="2022" y="311"/>
                    </a:lnTo>
                    <a:lnTo>
                      <a:pt x="2020" y="311"/>
                    </a:lnTo>
                    <a:lnTo>
                      <a:pt x="2016" y="310"/>
                    </a:lnTo>
                    <a:lnTo>
                      <a:pt x="2012" y="308"/>
                    </a:lnTo>
                    <a:lnTo>
                      <a:pt x="2009" y="308"/>
                    </a:lnTo>
                    <a:lnTo>
                      <a:pt x="2005" y="306"/>
                    </a:lnTo>
                    <a:lnTo>
                      <a:pt x="2001" y="306"/>
                    </a:lnTo>
                    <a:lnTo>
                      <a:pt x="1997" y="304"/>
                    </a:lnTo>
                    <a:lnTo>
                      <a:pt x="1994" y="304"/>
                    </a:lnTo>
                    <a:lnTo>
                      <a:pt x="1990" y="302"/>
                    </a:lnTo>
                    <a:lnTo>
                      <a:pt x="1986" y="302"/>
                    </a:lnTo>
                    <a:lnTo>
                      <a:pt x="1982" y="302"/>
                    </a:lnTo>
                    <a:lnTo>
                      <a:pt x="1977" y="300"/>
                    </a:lnTo>
                    <a:lnTo>
                      <a:pt x="1973" y="300"/>
                    </a:lnTo>
                    <a:lnTo>
                      <a:pt x="1967" y="300"/>
                    </a:lnTo>
                    <a:lnTo>
                      <a:pt x="1963" y="300"/>
                    </a:lnTo>
                    <a:lnTo>
                      <a:pt x="1958" y="300"/>
                    </a:lnTo>
                    <a:lnTo>
                      <a:pt x="1954" y="300"/>
                    </a:lnTo>
                    <a:lnTo>
                      <a:pt x="1948" y="302"/>
                    </a:lnTo>
                    <a:lnTo>
                      <a:pt x="1942" y="302"/>
                    </a:lnTo>
                    <a:lnTo>
                      <a:pt x="1937" y="302"/>
                    </a:lnTo>
                    <a:lnTo>
                      <a:pt x="1931" y="304"/>
                    </a:lnTo>
                    <a:lnTo>
                      <a:pt x="1925" y="306"/>
                    </a:lnTo>
                    <a:lnTo>
                      <a:pt x="1920" y="306"/>
                    </a:lnTo>
                    <a:lnTo>
                      <a:pt x="1914" y="308"/>
                    </a:lnTo>
                    <a:lnTo>
                      <a:pt x="1908" y="310"/>
                    </a:lnTo>
                    <a:lnTo>
                      <a:pt x="1903" y="311"/>
                    </a:lnTo>
                    <a:lnTo>
                      <a:pt x="1895" y="313"/>
                    </a:lnTo>
                    <a:lnTo>
                      <a:pt x="1019" y="623"/>
                    </a:lnTo>
                    <a:lnTo>
                      <a:pt x="142" y="308"/>
                    </a:lnTo>
                    <a:lnTo>
                      <a:pt x="134" y="306"/>
                    </a:lnTo>
                    <a:lnTo>
                      <a:pt x="129" y="304"/>
                    </a:lnTo>
                    <a:lnTo>
                      <a:pt x="123" y="302"/>
                    </a:lnTo>
                    <a:lnTo>
                      <a:pt x="117" y="302"/>
                    </a:lnTo>
                    <a:lnTo>
                      <a:pt x="112" y="300"/>
                    </a:lnTo>
                    <a:lnTo>
                      <a:pt x="106" y="298"/>
                    </a:lnTo>
                    <a:lnTo>
                      <a:pt x="102" y="298"/>
                    </a:lnTo>
                    <a:lnTo>
                      <a:pt x="96" y="298"/>
                    </a:lnTo>
                    <a:lnTo>
                      <a:pt x="91" y="298"/>
                    </a:lnTo>
                    <a:lnTo>
                      <a:pt x="87" y="296"/>
                    </a:lnTo>
                    <a:lnTo>
                      <a:pt x="83" y="296"/>
                    </a:lnTo>
                    <a:lnTo>
                      <a:pt x="77" y="296"/>
                    </a:lnTo>
                    <a:lnTo>
                      <a:pt x="74" y="296"/>
                    </a:lnTo>
                    <a:lnTo>
                      <a:pt x="68" y="298"/>
                    </a:lnTo>
                    <a:lnTo>
                      <a:pt x="64" y="298"/>
                    </a:lnTo>
                    <a:lnTo>
                      <a:pt x="60" y="298"/>
                    </a:lnTo>
                    <a:lnTo>
                      <a:pt x="57" y="300"/>
                    </a:lnTo>
                    <a:lnTo>
                      <a:pt x="53" y="300"/>
                    </a:lnTo>
                    <a:lnTo>
                      <a:pt x="49" y="302"/>
                    </a:lnTo>
                    <a:lnTo>
                      <a:pt x="45" y="302"/>
                    </a:lnTo>
                    <a:lnTo>
                      <a:pt x="42" y="304"/>
                    </a:lnTo>
                    <a:lnTo>
                      <a:pt x="38" y="304"/>
                    </a:lnTo>
                    <a:lnTo>
                      <a:pt x="34" y="306"/>
                    </a:lnTo>
                    <a:lnTo>
                      <a:pt x="30" y="308"/>
                    </a:lnTo>
                    <a:lnTo>
                      <a:pt x="26" y="310"/>
                    </a:lnTo>
                    <a:lnTo>
                      <a:pt x="23" y="310"/>
                    </a:lnTo>
                    <a:lnTo>
                      <a:pt x="19" y="311"/>
                    </a:lnTo>
                    <a:lnTo>
                      <a:pt x="15" y="313"/>
                    </a:lnTo>
                    <a:lnTo>
                      <a:pt x="11" y="315"/>
                    </a:lnTo>
                    <a:lnTo>
                      <a:pt x="8" y="317"/>
                    </a:lnTo>
                    <a:lnTo>
                      <a:pt x="4" y="319"/>
                    </a:lnTo>
                    <a:lnTo>
                      <a:pt x="0" y="319"/>
                    </a:lnTo>
                    <a:lnTo>
                      <a:pt x="0" y="17"/>
                    </a:lnTo>
                    <a:close/>
                  </a:path>
                </a:pathLst>
              </a:custGeom>
              <a:solidFill>
                <a:srgbClr val="D9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39" name="Freeform 45">
                <a:extLst>
                  <a:ext uri="{FF2B5EF4-FFF2-40B4-BE49-F238E27FC236}">
                    <a16:creationId xmlns:a16="http://schemas.microsoft.com/office/drawing/2014/main" id="{FD6C59FB-F8A5-17BF-642D-13F1B28C104A}"/>
                  </a:ext>
                </a:extLst>
              </p:cNvPr>
              <p:cNvSpPr>
                <a:spLocks/>
              </p:cNvSpPr>
              <p:nvPr/>
            </p:nvSpPr>
            <p:spPr bwMode="auto">
              <a:xfrm>
                <a:off x="1845" y="3191"/>
                <a:ext cx="2037" cy="623"/>
              </a:xfrm>
              <a:custGeom>
                <a:avLst/>
                <a:gdLst>
                  <a:gd name="T0" fmla="*/ 0 w 2037"/>
                  <a:gd name="T1" fmla="*/ 17 h 623"/>
                  <a:gd name="T2" fmla="*/ 4 w 2037"/>
                  <a:gd name="T3" fmla="*/ 15 h 623"/>
                  <a:gd name="T4" fmla="*/ 9 w 2037"/>
                  <a:gd name="T5" fmla="*/ 11 h 623"/>
                  <a:gd name="T6" fmla="*/ 21 w 2037"/>
                  <a:gd name="T7" fmla="*/ 7 h 623"/>
                  <a:gd name="T8" fmla="*/ 36 w 2037"/>
                  <a:gd name="T9" fmla="*/ 4 h 623"/>
                  <a:gd name="T10" fmla="*/ 51 w 2037"/>
                  <a:gd name="T11" fmla="*/ 0 h 623"/>
                  <a:gd name="T12" fmla="*/ 70 w 2037"/>
                  <a:gd name="T13" fmla="*/ 0 h 623"/>
                  <a:gd name="T14" fmla="*/ 89 w 2037"/>
                  <a:gd name="T15" fmla="*/ 0 h 623"/>
                  <a:gd name="T16" fmla="*/ 108 w 2037"/>
                  <a:gd name="T17" fmla="*/ 5 h 623"/>
                  <a:gd name="T18" fmla="*/ 1019 w 2037"/>
                  <a:gd name="T19" fmla="*/ 330 h 623"/>
                  <a:gd name="T20" fmla="*/ 1895 w 2037"/>
                  <a:gd name="T21" fmla="*/ 17 h 623"/>
                  <a:gd name="T22" fmla="*/ 1927 w 2037"/>
                  <a:gd name="T23" fmla="*/ 7 h 623"/>
                  <a:gd name="T24" fmla="*/ 1956 w 2037"/>
                  <a:gd name="T25" fmla="*/ 2 h 623"/>
                  <a:gd name="T26" fmla="*/ 1980 w 2037"/>
                  <a:gd name="T27" fmla="*/ 0 h 623"/>
                  <a:gd name="T28" fmla="*/ 2001 w 2037"/>
                  <a:gd name="T29" fmla="*/ 2 h 623"/>
                  <a:gd name="T30" fmla="*/ 2016 w 2037"/>
                  <a:gd name="T31" fmla="*/ 5 h 623"/>
                  <a:gd name="T32" fmla="*/ 2028 w 2037"/>
                  <a:gd name="T33" fmla="*/ 9 h 623"/>
                  <a:gd name="T34" fmla="*/ 2035 w 2037"/>
                  <a:gd name="T35" fmla="*/ 13 h 623"/>
                  <a:gd name="T36" fmla="*/ 2037 w 2037"/>
                  <a:gd name="T37" fmla="*/ 17 h 623"/>
                  <a:gd name="T38" fmla="*/ 2037 w 2037"/>
                  <a:gd name="T39" fmla="*/ 319 h 623"/>
                  <a:gd name="T40" fmla="*/ 2026 w 2037"/>
                  <a:gd name="T41" fmla="*/ 313 h 623"/>
                  <a:gd name="T42" fmla="*/ 2012 w 2037"/>
                  <a:gd name="T43" fmla="*/ 308 h 623"/>
                  <a:gd name="T44" fmla="*/ 1997 w 2037"/>
                  <a:gd name="T45" fmla="*/ 304 h 623"/>
                  <a:gd name="T46" fmla="*/ 1982 w 2037"/>
                  <a:gd name="T47" fmla="*/ 302 h 623"/>
                  <a:gd name="T48" fmla="*/ 1963 w 2037"/>
                  <a:gd name="T49" fmla="*/ 300 h 623"/>
                  <a:gd name="T50" fmla="*/ 1942 w 2037"/>
                  <a:gd name="T51" fmla="*/ 302 h 623"/>
                  <a:gd name="T52" fmla="*/ 1920 w 2037"/>
                  <a:gd name="T53" fmla="*/ 306 h 623"/>
                  <a:gd name="T54" fmla="*/ 1895 w 2037"/>
                  <a:gd name="T55" fmla="*/ 313 h 623"/>
                  <a:gd name="T56" fmla="*/ 1019 w 2037"/>
                  <a:gd name="T57" fmla="*/ 623 h 623"/>
                  <a:gd name="T58" fmla="*/ 142 w 2037"/>
                  <a:gd name="T59" fmla="*/ 308 h 623"/>
                  <a:gd name="T60" fmla="*/ 117 w 2037"/>
                  <a:gd name="T61" fmla="*/ 302 h 623"/>
                  <a:gd name="T62" fmla="*/ 96 w 2037"/>
                  <a:gd name="T63" fmla="*/ 298 h 623"/>
                  <a:gd name="T64" fmla="*/ 77 w 2037"/>
                  <a:gd name="T65" fmla="*/ 296 h 623"/>
                  <a:gd name="T66" fmla="*/ 60 w 2037"/>
                  <a:gd name="T67" fmla="*/ 298 h 623"/>
                  <a:gd name="T68" fmla="*/ 45 w 2037"/>
                  <a:gd name="T69" fmla="*/ 302 h 623"/>
                  <a:gd name="T70" fmla="*/ 30 w 2037"/>
                  <a:gd name="T71" fmla="*/ 308 h 623"/>
                  <a:gd name="T72" fmla="*/ 15 w 2037"/>
                  <a:gd name="T73" fmla="*/ 313 h 623"/>
                  <a:gd name="T74" fmla="*/ 0 w 2037"/>
                  <a:gd name="T75" fmla="*/ 319 h 623"/>
                  <a:gd name="T76" fmla="*/ 0 w 2037"/>
                  <a:gd name="T77" fmla="*/ 17 h 6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37" h="623">
                    <a:moveTo>
                      <a:pt x="0" y="17"/>
                    </a:moveTo>
                    <a:lnTo>
                      <a:pt x="4" y="15"/>
                    </a:lnTo>
                    <a:lnTo>
                      <a:pt x="9" y="11"/>
                    </a:lnTo>
                    <a:lnTo>
                      <a:pt x="21" y="7"/>
                    </a:lnTo>
                    <a:lnTo>
                      <a:pt x="36" y="4"/>
                    </a:lnTo>
                    <a:lnTo>
                      <a:pt x="51" y="0"/>
                    </a:lnTo>
                    <a:lnTo>
                      <a:pt x="70" y="0"/>
                    </a:lnTo>
                    <a:lnTo>
                      <a:pt x="89" y="0"/>
                    </a:lnTo>
                    <a:lnTo>
                      <a:pt x="108" y="5"/>
                    </a:lnTo>
                    <a:lnTo>
                      <a:pt x="1019" y="330"/>
                    </a:lnTo>
                    <a:lnTo>
                      <a:pt x="1895" y="17"/>
                    </a:lnTo>
                    <a:lnTo>
                      <a:pt x="1927" y="7"/>
                    </a:lnTo>
                    <a:lnTo>
                      <a:pt x="1956" y="2"/>
                    </a:lnTo>
                    <a:lnTo>
                      <a:pt x="1980" y="0"/>
                    </a:lnTo>
                    <a:lnTo>
                      <a:pt x="2001" y="2"/>
                    </a:lnTo>
                    <a:lnTo>
                      <a:pt x="2016" y="5"/>
                    </a:lnTo>
                    <a:lnTo>
                      <a:pt x="2028" y="9"/>
                    </a:lnTo>
                    <a:lnTo>
                      <a:pt x="2035" y="13"/>
                    </a:lnTo>
                    <a:lnTo>
                      <a:pt x="2037" y="17"/>
                    </a:lnTo>
                    <a:lnTo>
                      <a:pt x="2037" y="319"/>
                    </a:lnTo>
                    <a:lnTo>
                      <a:pt x="2026" y="313"/>
                    </a:lnTo>
                    <a:lnTo>
                      <a:pt x="2012" y="308"/>
                    </a:lnTo>
                    <a:lnTo>
                      <a:pt x="1997" y="304"/>
                    </a:lnTo>
                    <a:lnTo>
                      <a:pt x="1982" y="302"/>
                    </a:lnTo>
                    <a:lnTo>
                      <a:pt x="1963" y="300"/>
                    </a:lnTo>
                    <a:lnTo>
                      <a:pt x="1942" y="302"/>
                    </a:lnTo>
                    <a:lnTo>
                      <a:pt x="1920" y="306"/>
                    </a:lnTo>
                    <a:lnTo>
                      <a:pt x="1895" y="313"/>
                    </a:lnTo>
                    <a:lnTo>
                      <a:pt x="1019" y="623"/>
                    </a:lnTo>
                    <a:lnTo>
                      <a:pt x="142" y="308"/>
                    </a:lnTo>
                    <a:lnTo>
                      <a:pt x="117" y="302"/>
                    </a:lnTo>
                    <a:lnTo>
                      <a:pt x="96" y="298"/>
                    </a:lnTo>
                    <a:lnTo>
                      <a:pt x="77" y="296"/>
                    </a:lnTo>
                    <a:lnTo>
                      <a:pt x="60" y="298"/>
                    </a:lnTo>
                    <a:lnTo>
                      <a:pt x="45" y="302"/>
                    </a:lnTo>
                    <a:lnTo>
                      <a:pt x="30" y="308"/>
                    </a:lnTo>
                    <a:lnTo>
                      <a:pt x="15" y="313"/>
                    </a:lnTo>
                    <a:lnTo>
                      <a:pt x="0" y="319"/>
                    </a:lnTo>
                    <a:lnTo>
                      <a:pt x="0"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0" name="Freeform 46">
                <a:extLst>
                  <a:ext uri="{FF2B5EF4-FFF2-40B4-BE49-F238E27FC236}">
                    <a16:creationId xmlns:a16="http://schemas.microsoft.com/office/drawing/2014/main" id="{C5BE471B-F25F-9076-2F3F-D43074B5351A}"/>
                  </a:ext>
                </a:extLst>
              </p:cNvPr>
              <p:cNvSpPr>
                <a:spLocks/>
              </p:cNvSpPr>
              <p:nvPr/>
            </p:nvSpPr>
            <p:spPr bwMode="auto">
              <a:xfrm>
                <a:off x="1845" y="3191"/>
                <a:ext cx="2037" cy="623"/>
              </a:xfrm>
              <a:custGeom>
                <a:avLst/>
                <a:gdLst>
                  <a:gd name="T0" fmla="*/ 0 w 2037"/>
                  <a:gd name="T1" fmla="*/ 17 h 623"/>
                  <a:gd name="T2" fmla="*/ 4 w 2037"/>
                  <a:gd name="T3" fmla="*/ 15 h 623"/>
                  <a:gd name="T4" fmla="*/ 9 w 2037"/>
                  <a:gd name="T5" fmla="*/ 11 h 623"/>
                  <a:gd name="T6" fmla="*/ 21 w 2037"/>
                  <a:gd name="T7" fmla="*/ 7 h 623"/>
                  <a:gd name="T8" fmla="*/ 36 w 2037"/>
                  <a:gd name="T9" fmla="*/ 4 h 623"/>
                  <a:gd name="T10" fmla="*/ 51 w 2037"/>
                  <a:gd name="T11" fmla="*/ 0 h 623"/>
                  <a:gd name="T12" fmla="*/ 70 w 2037"/>
                  <a:gd name="T13" fmla="*/ 0 h 623"/>
                  <a:gd name="T14" fmla="*/ 89 w 2037"/>
                  <a:gd name="T15" fmla="*/ 0 h 623"/>
                  <a:gd name="T16" fmla="*/ 108 w 2037"/>
                  <a:gd name="T17" fmla="*/ 5 h 623"/>
                  <a:gd name="T18" fmla="*/ 1019 w 2037"/>
                  <a:gd name="T19" fmla="*/ 330 h 623"/>
                  <a:gd name="T20" fmla="*/ 1895 w 2037"/>
                  <a:gd name="T21" fmla="*/ 17 h 623"/>
                  <a:gd name="T22" fmla="*/ 1927 w 2037"/>
                  <a:gd name="T23" fmla="*/ 7 h 623"/>
                  <a:gd name="T24" fmla="*/ 1956 w 2037"/>
                  <a:gd name="T25" fmla="*/ 2 h 623"/>
                  <a:gd name="T26" fmla="*/ 1980 w 2037"/>
                  <a:gd name="T27" fmla="*/ 0 h 623"/>
                  <a:gd name="T28" fmla="*/ 2001 w 2037"/>
                  <a:gd name="T29" fmla="*/ 2 h 623"/>
                  <a:gd name="T30" fmla="*/ 2016 w 2037"/>
                  <a:gd name="T31" fmla="*/ 5 h 623"/>
                  <a:gd name="T32" fmla="*/ 2028 w 2037"/>
                  <a:gd name="T33" fmla="*/ 9 h 623"/>
                  <a:gd name="T34" fmla="*/ 2035 w 2037"/>
                  <a:gd name="T35" fmla="*/ 13 h 623"/>
                  <a:gd name="T36" fmla="*/ 2037 w 2037"/>
                  <a:gd name="T37" fmla="*/ 17 h 623"/>
                  <a:gd name="T38" fmla="*/ 2037 w 2037"/>
                  <a:gd name="T39" fmla="*/ 319 h 623"/>
                  <a:gd name="T40" fmla="*/ 2026 w 2037"/>
                  <a:gd name="T41" fmla="*/ 313 h 623"/>
                  <a:gd name="T42" fmla="*/ 2012 w 2037"/>
                  <a:gd name="T43" fmla="*/ 308 h 623"/>
                  <a:gd name="T44" fmla="*/ 1997 w 2037"/>
                  <a:gd name="T45" fmla="*/ 304 h 623"/>
                  <a:gd name="T46" fmla="*/ 1982 w 2037"/>
                  <a:gd name="T47" fmla="*/ 302 h 623"/>
                  <a:gd name="T48" fmla="*/ 1963 w 2037"/>
                  <a:gd name="T49" fmla="*/ 300 h 623"/>
                  <a:gd name="T50" fmla="*/ 1942 w 2037"/>
                  <a:gd name="T51" fmla="*/ 302 h 623"/>
                  <a:gd name="T52" fmla="*/ 1920 w 2037"/>
                  <a:gd name="T53" fmla="*/ 306 h 623"/>
                  <a:gd name="T54" fmla="*/ 1895 w 2037"/>
                  <a:gd name="T55" fmla="*/ 313 h 623"/>
                  <a:gd name="T56" fmla="*/ 1019 w 2037"/>
                  <a:gd name="T57" fmla="*/ 623 h 623"/>
                  <a:gd name="T58" fmla="*/ 142 w 2037"/>
                  <a:gd name="T59" fmla="*/ 308 h 623"/>
                  <a:gd name="T60" fmla="*/ 117 w 2037"/>
                  <a:gd name="T61" fmla="*/ 302 h 623"/>
                  <a:gd name="T62" fmla="*/ 96 w 2037"/>
                  <a:gd name="T63" fmla="*/ 298 h 623"/>
                  <a:gd name="T64" fmla="*/ 77 w 2037"/>
                  <a:gd name="T65" fmla="*/ 296 h 623"/>
                  <a:gd name="T66" fmla="*/ 60 w 2037"/>
                  <a:gd name="T67" fmla="*/ 298 h 623"/>
                  <a:gd name="T68" fmla="*/ 45 w 2037"/>
                  <a:gd name="T69" fmla="*/ 302 h 623"/>
                  <a:gd name="T70" fmla="*/ 30 w 2037"/>
                  <a:gd name="T71" fmla="*/ 308 h 623"/>
                  <a:gd name="T72" fmla="*/ 15 w 2037"/>
                  <a:gd name="T73" fmla="*/ 313 h 623"/>
                  <a:gd name="T74" fmla="*/ 0 w 2037"/>
                  <a:gd name="T75" fmla="*/ 319 h 623"/>
                  <a:gd name="T76" fmla="*/ 0 w 2037"/>
                  <a:gd name="T77" fmla="*/ 17 h 6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37" h="623">
                    <a:moveTo>
                      <a:pt x="0" y="17"/>
                    </a:moveTo>
                    <a:lnTo>
                      <a:pt x="4" y="15"/>
                    </a:lnTo>
                    <a:lnTo>
                      <a:pt x="9" y="11"/>
                    </a:lnTo>
                    <a:lnTo>
                      <a:pt x="21" y="7"/>
                    </a:lnTo>
                    <a:lnTo>
                      <a:pt x="36" y="4"/>
                    </a:lnTo>
                    <a:lnTo>
                      <a:pt x="51" y="0"/>
                    </a:lnTo>
                    <a:lnTo>
                      <a:pt x="70" y="0"/>
                    </a:lnTo>
                    <a:lnTo>
                      <a:pt x="89" y="0"/>
                    </a:lnTo>
                    <a:lnTo>
                      <a:pt x="108" y="5"/>
                    </a:lnTo>
                    <a:lnTo>
                      <a:pt x="1019" y="330"/>
                    </a:lnTo>
                    <a:lnTo>
                      <a:pt x="1895" y="17"/>
                    </a:lnTo>
                    <a:lnTo>
                      <a:pt x="1927" y="7"/>
                    </a:lnTo>
                    <a:lnTo>
                      <a:pt x="1956" y="2"/>
                    </a:lnTo>
                    <a:lnTo>
                      <a:pt x="1980" y="0"/>
                    </a:lnTo>
                    <a:lnTo>
                      <a:pt x="2001" y="2"/>
                    </a:lnTo>
                    <a:lnTo>
                      <a:pt x="2016" y="5"/>
                    </a:lnTo>
                    <a:lnTo>
                      <a:pt x="2028" y="9"/>
                    </a:lnTo>
                    <a:lnTo>
                      <a:pt x="2035" y="13"/>
                    </a:lnTo>
                    <a:lnTo>
                      <a:pt x="2037" y="17"/>
                    </a:lnTo>
                    <a:lnTo>
                      <a:pt x="2037" y="319"/>
                    </a:lnTo>
                    <a:lnTo>
                      <a:pt x="2026" y="313"/>
                    </a:lnTo>
                    <a:lnTo>
                      <a:pt x="2012" y="308"/>
                    </a:lnTo>
                    <a:lnTo>
                      <a:pt x="1997" y="304"/>
                    </a:lnTo>
                    <a:lnTo>
                      <a:pt x="1982" y="302"/>
                    </a:lnTo>
                    <a:lnTo>
                      <a:pt x="1963" y="300"/>
                    </a:lnTo>
                    <a:lnTo>
                      <a:pt x="1942" y="302"/>
                    </a:lnTo>
                    <a:lnTo>
                      <a:pt x="1920" y="306"/>
                    </a:lnTo>
                    <a:lnTo>
                      <a:pt x="1895" y="313"/>
                    </a:lnTo>
                    <a:lnTo>
                      <a:pt x="1019" y="623"/>
                    </a:lnTo>
                    <a:lnTo>
                      <a:pt x="142" y="308"/>
                    </a:lnTo>
                    <a:lnTo>
                      <a:pt x="117" y="302"/>
                    </a:lnTo>
                    <a:lnTo>
                      <a:pt x="96" y="298"/>
                    </a:lnTo>
                    <a:lnTo>
                      <a:pt x="77" y="296"/>
                    </a:lnTo>
                    <a:lnTo>
                      <a:pt x="60" y="298"/>
                    </a:lnTo>
                    <a:lnTo>
                      <a:pt x="45" y="302"/>
                    </a:lnTo>
                    <a:lnTo>
                      <a:pt x="30" y="308"/>
                    </a:lnTo>
                    <a:lnTo>
                      <a:pt x="15" y="313"/>
                    </a:lnTo>
                    <a:lnTo>
                      <a:pt x="0" y="319"/>
                    </a:lnTo>
                    <a:lnTo>
                      <a:pt x="0" y="17"/>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1" name="Freeform 47">
                <a:extLst>
                  <a:ext uri="{FF2B5EF4-FFF2-40B4-BE49-F238E27FC236}">
                    <a16:creationId xmlns:a16="http://schemas.microsoft.com/office/drawing/2014/main" id="{03A9952B-3768-BDCB-C6F8-648BA5B35C51}"/>
                  </a:ext>
                </a:extLst>
              </p:cNvPr>
              <p:cNvSpPr>
                <a:spLocks/>
              </p:cNvSpPr>
              <p:nvPr/>
            </p:nvSpPr>
            <p:spPr bwMode="auto">
              <a:xfrm>
                <a:off x="3685" y="3259"/>
                <a:ext cx="178" cy="194"/>
              </a:xfrm>
              <a:custGeom>
                <a:avLst/>
                <a:gdLst>
                  <a:gd name="T0" fmla="*/ 144 w 178"/>
                  <a:gd name="T1" fmla="*/ 166 h 194"/>
                  <a:gd name="T2" fmla="*/ 118 w 178"/>
                  <a:gd name="T3" fmla="*/ 174 h 194"/>
                  <a:gd name="T4" fmla="*/ 91 w 178"/>
                  <a:gd name="T5" fmla="*/ 183 h 194"/>
                  <a:gd name="T6" fmla="*/ 67 w 178"/>
                  <a:gd name="T7" fmla="*/ 192 h 194"/>
                  <a:gd name="T8" fmla="*/ 57 w 178"/>
                  <a:gd name="T9" fmla="*/ 191 h 194"/>
                  <a:gd name="T10" fmla="*/ 59 w 178"/>
                  <a:gd name="T11" fmla="*/ 177 h 194"/>
                  <a:gd name="T12" fmla="*/ 61 w 178"/>
                  <a:gd name="T13" fmla="*/ 162 h 194"/>
                  <a:gd name="T14" fmla="*/ 57 w 178"/>
                  <a:gd name="T15" fmla="*/ 147 h 194"/>
                  <a:gd name="T16" fmla="*/ 50 w 178"/>
                  <a:gd name="T17" fmla="*/ 124 h 194"/>
                  <a:gd name="T18" fmla="*/ 42 w 178"/>
                  <a:gd name="T19" fmla="*/ 104 h 194"/>
                  <a:gd name="T20" fmla="*/ 34 w 178"/>
                  <a:gd name="T21" fmla="*/ 83 h 194"/>
                  <a:gd name="T22" fmla="*/ 27 w 178"/>
                  <a:gd name="T23" fmla="*/ 64 h 194"/>
                  <a:gd name="T24" fmla="*/ 16 w 178"/>
                  <a:gd name="T25" fmla="*/ 53 h 194"/>
                  <a:gd name="T26" fmla="*/ 2 w 178"/>
                  <a:gd name="T27" fmla="*/ 45 h 194"/>
                  <a:gd name="T28" fmla="*/ 10 w 178"/>
                  <a:gd name="T29" fmla="*/ 36 h 194"/>
                  <a:gd name="T30" fmla="*/ 34 w 178"/>
                  <a:gd name="T31" fmla="*/ 28 h 194"/>
                  <a:gd name="T32" fmla="*/ 59 w 178"/>
                  <a:gd name="T33" fmla="*/ 21 h 194"/>
                  <a:gd name="T34" fmla="*/ 82 w 178"/>
                  <a:gd name="T35" fmla="*/ 11 h 194"/>
                  <a:gd name="T36" fmla="*/ 101 w 178"/>
                  <a:gd name="T37" fmla="*/ 5 h 194"/>
                  <a:gd name="T38" fmla="*/ 114 w 178"/>
                  <a:gd name="T39" fmla="*/ 0 h 194"/>
                  <a:gd name="T40" fmla="*/ 123 w 178"/>
                  <a:gd name="T41" fmla="*/ 5 h 194"/>
                  <a:gd name="T42" fmla="*/ 131 w 178"/>
                  <a:gd name="T43" fmla="*/ 19 h 194"/>
                  <a:gd name="T44" fmla="*/ 137 w 178"/>
                  <a:gd name="T45" fmla="*/ 34 h 194"/>
                  <a:gd name="T46" fmla="*/ 123 w 178"/>
                  <a:gd name="T47" fmla="*/ 36 h 194"/>
                  <a:gd name="T48" fmla="*/ 112 w 178"/>
                  <a:gd name="T49" fmla="*/ 28 h 194"/>
                  <a:gd name="T50" fmla="*/ 97 w 178"/>
                  <a:gd name="T51" fmla="*/ 26 h 194"/>
                  <a:gd name="T52" fmla="*/ 82 w 178"/>
                  <a:gd name="T53" fmla="*/ 28 h 194"/>
                  <a:gd name="T54" fmla="*/ 67 w 178"/>
                  <a:gd name="T55" fmla="*/ 32 h 194"/>
                  <a:gd name="T56" fmla="*/ 51 w 178"/>
                  <a:gd name="T57" fmla="*/ 39 h 194"/>
                  <a:gd name="T58" fmla="*/ 51 w 178"/>
                  <a:gd name="T59" fmla="*/ 51 h 194"/>
                  <a:gd name="T60" fmla="*/ 55 w 178"/>
                  <a:gd name="T61" fmla="*/ 64 h 194"/>
                  <a:gd name="T62" fmla="*/ 61 w 178"/>
                  <a:gd name="T63" fmla="*/ 75 h 194"/>
                  <a:gd name="T64" fmla="*/ 68 w 178"/>
                  <a:gd name="T65" fmla="*/ 87 h 194"/>
                  <a:gd name="T66" fmla="*/ 82 w 178"/>
                  <a:gd name="T67" fmla="*/ 81 h 194"/>
                  <a:gd name="T68" fmla="*/ 95 w 178"/>
                  <a:gd name="T69" fmla="*/ 75 h 194"/>
                  <a:gd name="T70" fmla="*/ 106 w 178"/>
                  <a:gd name="T71" fmla="*/ 64 h 194"/>
                  <a:gd name="T72" fmla="*/ 118 w 178"/>
                  <a:gd name="T73" fmla="*/ 58 h 194"/>
                  <a:gd name="T74" fmla="*/ 123 w 178"/>
                  <a:gd name="T75" fmla="*/ 70 h 194"/>
                  <a:gd name="T76" fmla="*/ 127 w 178"/>
                  <a:gd name="T77" fmla="*/ 81 h 194"/>
                  <a:gd name="T78" fmla="*/ 131 w 178"/>
                  <a:gd name="T79" fmla="*/ 92 h 194"/>
                  <a:gd name="T80" fmla="*/ 120 w 178"/>
                  <a:gd name="T81" fmla="*/ 94 h 194"/>
                  <a:gd name="T82" fmla="*/ 106 w 178"/>
                  <a:gd name="T83" fmla="*/ 89 h 194"/>
                  <a:gd name="T84" fmla="*/ 93 w 178"/>
                  <a:gd name="T85" fmla="*/ 92 h 194"/>
                  <a:gd name="T86" fmla="*/ 82 w 178"/>
                  <a:gd name="T87" fmla="*/ 96 h 194"/>
                  <a:gd name="T88" fmla="*/ 72 w 178"/>
                  <a:gd name="T89" fmla="*/ 104 h 194"/>
                  <a:gd name="T90" fmla="*/ 78 w 178"/>
                  <a:gd name="T91" fmla="*/ 119 h 194"/>
                  <a:gd name="T92" fmla="*/ 82 w 178"/>
                  <a:gd name="T93" fmla="*/ 134 h 194"/>
                  <a:gd name="T94" fmla="*/ 89 w 178"/>
                  <a:gd name="T95" fmla="*/ 149 h 194"/>
                  <a:gd name="T96" fmla="*/ 101 w 178"/>
                  <a:gd name="T97" fmla="*/ 160 h 194"/>
                  <a:gd name="T98" fmla="*/ 118 w 178"/>
                  <a:gd name="T99" fmla="*/ 158 h 194"/>
                  <a:gd name="T100" fmla="*/ 135 w 178"/>
                  <a:gd name="T101" fmla="*/ 151 h 194"/>
                  <a:gd name="T102" fmla="*/ 152 w 178"/>
                  <a:gd name="T103" fmla="*/ 140 h 194"/>
                  <a:gd name="T104" fmla="*/ 159 w 178"/>
                  <a:gd name="T105" fmla="*/ 124 h 194"/>
                  <a:gd name="T106" fmla="*/ 161 w 178"/>
                  <a:gd name="T107" fmla="*/ 109 h 194"/>
                  <a:gd name="T108" fmla="*/ 169 w 178"/>
                  <a:gd name="T109" fmla="*/ 100 h 194"/>
                  <a:gd name="T110" fmla="*/ 176 w 178"/>
                  <a:gd name="T111" fmla="*/ 109 h 194"/>
                  <a:gd name="T112" fmla="*/ 176 w 178"/>
                  <a:gd name="T113" fmla="*/ 124 h 194"/>
                  <a:gd name="T114" fmla="*/ 178 w 178"/>
                  <a:gd name="T115" fmla="*/ 140 h 194"/>
                  <a:gd name="T116" fmla="*/ 171 w 178"/>
                  <a:gd name="T117" fmla="*/ 153 h 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8" h="194">
                    <a:moveTo>
                      <a:pt x="165" y="157"/>
                    </a:moveTo>
                    <a:lnTo>
                      <a:pt x="163" y="158"/>
                    </a:lnTo>
                    <a:lnTo>
                      <a:pt x="159" y="158"/>
                    </a:lnTo>
                    <a:lnTo>
                      <a:pt x="157" y="160"/>
                    </a:lnTo>
                    <a:lnTo>
                      <a:pt x="154" y="162"/>
                    </a:lnTo>
                    <a:lnTo>
                      <a:pt x="152" y="162"/>
                    </a:lnTo>
                    <a:lnTo>
                      <a:pt x="148" y="164"/>
                    </a:lnTo>
                    <a:lnTo>
                      <a:pt x="144" y="166"/>
                    </a:lnTo>
                    <a:lnTo>
                      <a:pt x="142" y="166"/>
                    </a:lnTo>
                    <a:lnTo>
                      <a:pt x="138" y="168"/>
                    </a:lnTo>
                    <a:lnTo>
                      <a:pt x="135" y="168"/>
                    </a:lnTo>
                    <a:lnTo>
                      <a:pt x="131" y="170"/>
                    </a:lnTo>
                    <a:lnTo>
                      <a:pt x="129" y="172"/>
                    </a:lnTo>
                    <a:lnTo>
                      <a:pt x="125" y="172"/>
                    </a:lnTo>
                    <a:lnTo>
                      <a:pt x="121" y="174"/>
                    </a:lnTo>
                    <a:lnTo>
                      <a:pt x="118" y="174"/>
                    </a:lnTo>
                    <a:lnTo>
                      <a:pt x="116" y="175"/>
                    </a:lnTo>
                    <a:lnTo>
                      <a:pt x="112" y="177"/>
                    </a:lnTo>
                    <a:lnTo>
                      <a:pt x="108" y="177"/>
                    </a:lnTo>
                    <a:lnTo>
                      <a:pt x="104" y="179"/>
                    </a:lnTo>
                    <a:lnTo>
                      <a:pt x="101" y="181"/>
                    </a:lnTo>
                    <a:lnTo>
                      <a:pt x="97" y="181"/>
                    </a:lnTo>
                    <a:lnTo>
                      <a:pt x="95" y="183"/>
                    </a:lnTo>
                    <a:lnTo>
                      <a:pt x="91" y="183"/>
                    </a:lnTo>
                    <a:lnTo>
                      <a:pt x="87" y="185"/>
                    </a:lnTo>
                    <a:lnTo>
                      <a:pt x="84" y="187"/>
                    </a:lnTo>
                    <a:lnTo>
                      <a:pt x="82" y="187"/>
                    </a:lnTo>
                    <a:lnTo>
                      <a:pt x="78" y="189"/>
                    </a:lnTo>
                    <a:lnTo>
                      <a:pt x="74" y="191"/>
                    </a:lnTo>
                    <a:lnTo>
                      <a:pt x="72" y="191"/>
                    </a:lnTo>
                    <a:lnTo>
                      <a:pt x="68" y="192"/>
                    </a:lnTo>
                    <a:lnTo>
                      <a:pt x="67" y="192"/>
                    </a:lnTo>
                    <a:lnTo>
                      <a:pt x="63" y="194"/>
                    </a:lnTo>
                    <a:lnTo>
                      <a:pt x="61" y="194"/>
                    </a:lnTo>
                    <a:lnTo>
                      <a:pt x="59" y="194"/>
                    </a:lnTo>
                    <a:lnTo>
                      <a:pt x="59" y="192"/>
                    </a:lnTo>
                    <a:lnTo>
                      <a:pt x="57" y="192"/>
                    </a:lnTo>
                    <a:lnTo>
                      <a:pt x="57" y="191"/>
                    </a:lnTo>
                    <a:lnTo>
                      <a:pt x="55" y="191"/>
                    </a:lnTo>
                    <a:lnTo>
                      <a:pt x="57" y="191"/>
                    </a:lnTo>
                    <a:lnTo>
                      <a:pt x="57" y="189"/>
                    </a:lnTo>
                    <a:lnTo>
                      <a:pt x="57" y="187"/>
                    </a:lnTo>
                    <a:lnTo>
                      <a:pt x="57" y="185"/>
                    </a:lnTo>
                    <a:lnTo>
                      <a:pt x="59" y="185"/>
                    </a:lnTo>
                    <a:lnTo>
                      <a:pt x="59" y="183"/>
                    </a:lnTo>
                    <a:lnTo>
                      <a:pt x="59" y="181"/>
                    </a:lnTo>
                    <a:lnTo>
                      <a:pt x="59" y="179"/>
                    </a:lnTo>
                    <a:lnTo>
                      <a:pt x="59" y="177"/>
                    </a:lnTo>
                    <a:lnTo>
                      <a:pt x="61" y="175"/>
                    </a:lnTo>
                    <a:lnTo>
                      <a:pt x="61" y="174"/>
                    </a:lnTo>
                    <a:lnTo>
                      <a:pt x="61" y="172"/>
                    </a:lnTo>
                    <a:lnTo>
                      <a:pt x="61" y="170"/>
                    </a:lnTo>
                    <a:lnTo>
                      <a:pt x="61" y="168"/>
                    </a:lnTo>
                    <a:lnTo>
                      <a:pt x="61" y="166"/>
                    </a:lnTo>
                    <a:lnTo>
                      <a:pt x="61" y="164"/>
                    </a:lnTo>
                    <a:lnTo>
                      <a:pt x="61" y="162"/>
                    </a:lnTo>
                    <a:lnTo>
                      <a:pt x="61" y="160"/>
                    </a:lnTo>
                    <a:lnTo>
                      <a:pt x="61" y="158"/>
                    </a:lnTo>
                    <a:lnTo>
                      <a:pt x="61" y="157"/>
                    </a:lnTo>
                    <a:lnTo>
                      <a:pt x="61" y="155"/>
                    </a:lnTo>
                    <a:lnTo>
                      <a:pt x="61" y="153"/>
                    </a:lnTo>
                    <a:lnTo>
                      <a:pt x="59" y="151"/>
                    </a:lnTo>
                    <a:lnTo>
                      <a:pt x="59" y="149"/>
                    </a:lnTo>
                    <a:lnTo>
                      <a:pt x="57" y="147"/>
                    </a:lnTo>
                    <a:lnTo>
                      <a:pt x="57" y="143"/>
                    </a:lnTo>
                    <a:lnTo>
                      <a:pt x="55" y="141"/>
                    </a:lnTo>
                    <a:lnTo>
                      <a:pt x="55" y="138"/>
                    </a:lnTo>
                    <a:lnTo>
                      <a:pt x="53" y="136"/>
                    </a:lnTo>
                    <a:lnTo>
                      <a:pt x="53" y="134"/>
                    </a:lnTo>
                    <a:lnTo>
                      <a:pt x="51" y="130"/>
                    </a:lnTo>
                    <a:lnTo>
                      <a:pt x="51" y="128"/>
                    </a:lnTo>
                    <a:lnTo>
                      <a:pt x="50" y="124"/>
                    </a:lnTo>
                    <a:lnTo>
                      <a:pt x="50" y="123"/>
                    </a:lnTo>
                    <a:lnTo>
                      <a:pt x="48" y="121"/>
                    </a:lnTo>
                    <a:lnTo>
                      <a:pt x="48" y="117"/>
                    </a:lnTo>
                    <a:lnTo>
                      <a:pt x="46" y="115"/>
                    </a:lnTo>
                    <a:lnTo>
                      <a:pt x="44" y="111"/>
                    </a:lnTo>
                    <a:lnTo>
                      <a:pt x="44" y="109"/>
                    </a:lnTo>
                    <a:lnTo>
                      <a:pt x="42" y="106"/>
                    </a:lnTo>
                    <a:lnTo>
                      <a:pt x="42" y="104"/>
                    </a:lnTo>
                    <a:lnTo>
                      <a:pt x="40" y="102"/>
                    </a:lnTo>
                    <a:lnTo>
                      <a:pt x="40" y="98"/>
                    </a:lnTo>
                    <a:lnTo>
                      <a:pt x="38" y="96"/>
                    </a:lnTo>
                    <a:lnTo>
                      <a:pt x="38" y="92"/>
                    </a:lnTo>
                    <a:lnTo>
                      <a:pt x="36" y="90"/>
                    </a:lnTo>
                    <a:lnTo>
                      <a:pt x="36" y="89"/>
                    </a:lnTo>
                    <a:lnTo>
                      <a:pt x="34" y="85"/>
                    </a:lnTo>
                    <a:lnTo>
                      <a:pt x="34" y="83"/>
                    </a:lnTo>
                    <a:lnTo>
                      <a:pt x="33" y="79"/>
                    </a:lnTo>
                    <a:lnTo>
                      <a:pt x="33" y="77"/>
                    </a:lnTo>
                    <a:lnTo>
                      <a:pt x="31" y="75"/>
                    </a:lnTo>
                    <a:lnTo>
                      <a:pt x="31" y="72"/>
                    </a:lnTo>
                    <a:lnTo>
                      <a:pt x="29" y="70"/>
                    </a:lnTo>
                    <a:lnTo>
                      <a:pt x="29" y="66"/>
                    </a:lnTo>
                    <a:lnTo>
                      <a:pt x="27" y="66"/>
                    </a:lnTo>
                    <a:lnTo>
                      <a:pt x="27" y="64"/>
                    </a:lnTo>
                    <a:lnTo>
                      <a:pt x="25" y="62"/>
                    </a:lnTo>
                    <a:lnTo>
                      <a:pt x="25" y="60"/>
                    </a:lnTo>
                    <a:lnTo>
                      <a:pt x="23" y="58"/>
                    </a:lnTo>
                    <a:lnTo>
                      <a:pt x="21" y="56"/>
                    </a:lnTo>
                    <a:lnTo>
                      <a:pt x="19" y="55"/>
                    </a:lnTo>
                    <a:lnTo>
                      <a:pt x="17" y="55"/>
                    </a:lnTo>
                    <a:lnTo>
                      <a:pt x="17" y="53"/>
                    </a:lnTo>
                    <a:lnTo>
                      <a:pt x="16" y="53"/>
                    </a:lnTo>
                    <a:lnTo>
                      <a:pt x="14" y="51"/>
                    </a:lnTo>
                    <a:lnTo>
                      <a:pt x="12" y="51"/>
                    </a:lnTo>
                    <a:lnTo>
                      <a:pt x="10" y="49"/>
                    </a:lnTo>
                    <a:lnTo>
                      <a:pt x="8" y="49"/>
                    </a:lnTo>
                    <a:lnTo>
                      <a:pt x="8" y="47"/>
                    </a:lnTo>
                    <a:lnTo>
                      <a:pt x="6" y="47"/>
                    </a:lnTo>
                    <a:lnTo>
                      <a:pt x="4" y="45"/>
                    </a:lnTo>
                    <a:lnTo>
                      <a:pt x="2" y="45"/>
                    </a:lnTo>
                    <a:lnTo>
                      <a:pt x="2" y="43"/>
                    </a:lnTo>
                    <a:lnTo>
                      <a:pt x="0" y="43"/>
                    </a:lnTo>
                    <a:lnTo>
                      <a:pt x="0" y="41"/>
                    </a:lnTo>
                    <a:lnTo>
                      <a:pt x="0" y="39"/>
                    </a:lnTo>
                    <a:lnTo>
                      <a:pt x="2" y="39"/>
                    </a:lnTo>
                    <a:lnTo>
                      <a:pt x="4" y="38"/>
                    </a:lnTo>
                    <a:lnTo>
                      <a:pt x="8" y="38"/>
                    </a:lnTo>
                    <a:lnTo>
                      <a:pt x="10" y="36"/>
                    </a:lnTo>
                    <a:lnTo>
                      <a:pt x="14" y="36"/>
                    </a:lnTo>
                    <a:lnTo>
                      <a:pt x="16" y="34"/>
                    </a:lnTo>
                    <a:lnTo>
                      <a:pt x="19" y="34"/>
                    </a:lnTo>
                    <a:lnTo>
                      <a:pt x="21" y="32"/>
                    </a:lnTo>
                    <a:lnTo>
                      <a:pt x="25" y="32"/>
                    </a:lnTo>
                    <a:lnTo>
                      <a:pt x="27" y="30"/>
                    </a:lnTo>
                    <a:lnTo>
                      <a:pt x="31" y="28"/>
                    </a:lnTo>
                    <a:lnTo>
                      <a:pt x="34" y="28"/>
                    </a:lnTo>
                    <a:lnTo>
                      <a:pt x="36" y="26"/>
                    </a:lnTo>
                    <a:lnTo>
                      <a:pt x="40" y="26"/>
                    </a:lnTo>
                    <a:lnTo>
                      <a:pt x="42" y="24"/>
                    </a:lnTo>
                    <a:lnTo>
                      <a:pt x="46" y="24"/>
                    </a:lnTo>
                    <a:lnTo>
                      <a:pt x="50" y="22"/>
                    </a:lnTo>
                    <a:lnTo>
                      <a:pt x="51" y="22"/>
                    </a:lnTo>
                    <a:lnTo>
                      <a:pt x="55" y="21"/>
                    </a:lnTo>
                    <a:lnTo>
                      <a:pt x="59" y="21"/>
                    </a:lnTo>
                    <a:lnTo>
                      <a:pt x="61" y="19"/>
                    </a:lnTo>
                    <a:lnTo>
                      <a:pt x="65" y="19"/>
                    </a:lnTo>
                    <a:lnTo>
                      <a:pt x="67" y="17"/>
                    </a:lnTo>
                    <a:lnTo>
                      <a:pt x="70" y="17"/>
                    </a:lnTo>
                    <a:lnTo>
                      <a:pt x="74" y="15"/>
                    </a:lnTo>
                    <a:lnTo>
                      <a:pt x="76" y="15"/>
                    </a:lnTo>
                    <a:lnTo>
                      <a:pt x="80" y="13"/>
                    </a:lnTo>
                    <a:lnTo>
                      <a:pt x="82" y="11"/>
                    </a:lnTo>
                    <a:lnTo>
                      <a:pt x="85" y="11"/>
                    </a:lnTo>
                    <a:lnTo>
                      <a:pt x="87" y="9"/>
                    </a:lnTo>
                    <a:lnTo>
                      <a:pt x="91" y="9"/>
                    </a:lnTo>
                    <a:lnTo>
                      <a:pt x="93" y="7"/>
                    </a:lnTo>
                    <a:lnTo>
                      <a:pt x="97" y="7"/>
                    </a:lnTo>
                    <a:lnTo>
                      <a:pt x="97" y="5"/>
                    </a:lnTo>
                    <a:lnTo>
                      <a:pt x="99" y="5"/>
                    </a:lnTo>
                    <a:lnTo>
                      <a:pt x="101" y="5"/>
                    </a:lnTo>
                    <a:lnTo>
                      <a:pt x="102" y="5"/>
                    </a:lnTo>
                    <a:lnTo>
                      <a:pt x="102" y="4"/>
                    </a:lnTo>
                    <a:lnTo>
                      <a:pt x="104" y="4"/>
                    </a:lnTo>
                    <a:lnTo>
                      <a:pt x="106" y="4"/>
                    </a:lnTo>
                    <a:lnTo>
                      <a:pt x="108" y="2"/>
                    </a:lnTo>
                    <a:lnTo>
                      <a:pt x="110" y="2"/>
                    </a:lnTo>
                    <a:lnTo>
                      <a:pt x="112" y="2"/>
                    </a:lnTo>
                    <a:lnTo>
                      <a:pt x="114" y="0"/>
                    </a:lnTo>
                    <a:lnTo>
                      <a:pt x="116" y="0"/>
                    </a:lnTo>
                    <a:lnTo>
                      <a:pt x="118" y="0"/>
                    </a:lnTo>
                    <a:lnTo>
                      <a:pt x="120" y="0"/>
                    </a:lnTo>
                    <a:lnTo>
                      <a:pt x="121" y="0"/>
                    </a:lnTo>
                    <a:lnTo>
                      <a:pt x="121" y="2"/>
                    </a:lnTo>
                    <a:lnTo>
                      <a:pt x="121" y="4"/>
                    </a:lnTo>
                    <a:lnTo>
                      <a:pt x="123" y="4"/>
                    </a:lnTo>
                    <a:lnTo>
                      <a:pt x="123" y="5"/>
                    </a:lnTo>
                    <a:lnTo>
                      <a:pt x="125" y="7"/>
                    </a:lnTo>
                    <a:lnTo>
                      <a:pt x="125" y="9"/>
                    </a:lnTo>
                    <a:lnTo>
                      <a:pt x="127" y="11"/>
                    </a:lnTo>
                    <a:lnTo>
                      <a:pt x="127" y="13"/>
                    </a:lnTo>
                    <a:lnTo>
                      <a:pt x="129" y="13"/>
                    </a:lnTo>
                    <a:lnTo>
                      <a:pt x="129" y="15"/>
                    </a:lnTo>
                    <a:lnTo>
                      <a:pt x="131" y="17"/>
                    </a:lnTo>
                    <a:lnTo>
                      <a:pt x="131" y="19"/>
                    </a:lnTo>
                    <a:lnTo>
                      <a:pt x="133" y="21"/>
                    </a:lnTo>
                    <a:lnTo>
                      <a:pt x="133" y="22"/>
                    </a:lnTo>
                    <a:lnTo>
                      <a:pt x="135" y="24"/>
                    </a:lnTo>
                    <a:lnTo>
                      <a:pt x="135" y="26"/>
                    </a:lnTo>
                    <a:lnTo>
                      <a:pt x="135" y="28"/>
                    </a:lnTo>
                    <a:lnTo>
                      <a:pt x="135" y="30"/>
                    </a:lnTo>
                    <a:lnTo>
                      <a:pt x="137" y="32"/>
                    </a:lnTo>
                    <a:lnTo>
                      <a:pt x="137" y="34"/>
                    </a:lnTo>
                    <a:lnTo>
                      <a:pt x="135" y="36"/>
                    </a:lnTo>
                    <a:lnTo>
                      <a:pt x="133" y="38"/>
                    </a:lnTo>
                    <a:lnTo>
                      <a:pt x="131" y="38"/>
                    </a:lnTo>
                    <a:lnTo>
                      <a:pt x="129" y="38"/>
                    </a:lnTo>
                    <a:lnTo>
                      <a:pt x="127" y="38"/>
                    </a:lnTo>
                    <a:lnTo>
                      <a:pt x="125" y="38"/>
                    </a:lnTo>
                    <a:lnTo>
                      <a:pt x="123" y="38"/>
                    </a:lnTo>
                    <a:lnTo>
                      <a:pt x="123" y="36"/>
                    </a:lnTo>
                    <a:lnTo>
                      <a:pt x="121" y="36"/>
                    </a:lnTo>
                    <a:lnTo>
                      <a:pt x="121" y="34"/>
                    </a:lnTo>
                    <a:lnTo>
                      <a:pt x="120" y="34"/>
                    </a:lnTo>
                    <a:lnTo>
                      <a:pt x="120" y="32"/>
                    </a:lnTo>
                    <a:lnTo>
                      <a:pt x="118" y="32"/>
                    </a:lnTo>
                    <a:lnTo>
                      <a:pt x="116" y="30"/>
                    </a:lnTo>
                    <a:lnTo>
                      <a:pt x="114" y="28"/>
                    </a:lnTo>
                    <a:lnTo>
                      <a:pt x="112" y="28"/>
                    </a:lnTo>
                    <a:lnTo>
                      <a:pt x="110" y="26"/>
                    </a:lnTo>
                    <a:lnTo>
                      <a:pt x="108" y="26"/>
                    </a:lnTo>
                    <a:lnTo>
                      <a:pt x="106" y="26"/>
                    </a:lnTo>
                    <a:lnTo>
                      <a:pt x="104" y="26"/>
                    </a:lnTo>
                    <a:lnTo>
                      <a:pt x="102" y="26"/>
                    </a:lnTo>
                    <a:lnTo>
                      <a:pt x="101" y="24"/>
                    </a:lnTo>
                    <a:lnTo>
                      <a:pt x="99" y="24"/>
                    </a:lnTo>
                    <a:lnTo>
                      <a:pt x="97" y="26"/>
                    </a:lnTo>
                    <a:lnTo>
                      <a:pt x="95" y="26"/>
                    </a:lnTo>
                    <a:lnTo>
                      <a:pt x="93" y="26"/>
                    </a:lnTo>
                    <a:lnTo>
                      <a:pt x="91" y="26"/>
                    </a:lnTo>
                    <a:lnTo>
                      <a:pt x="89" y="26"/>
                    </a:lnTo>
                    <a:lnTo>
                      <a:pt x="87" y="26"/>
                    </a:lnTo>
                    <a:lnTo>
                      <a:pt x="85" y="26"/>
                    </a:lnTo>
                    <a:lnTo>
                      <a:pt x="84" y="26"/>
                    </a:lnTo>
                    <a:lnTo>
                      <a:pt x="82" y="28"/>
                    </a:lnTo>
                    <a:lnTo>
                      <a:pt x="80" y="28"/>
                    </a:lnTo>
                    <a:lnTo>
                      <a:pt x="78" y="28"/>
                    </a:lnTo>
                    <a:lnTo>
                      <a:pt x="76" y="28"/>
                    </a:lnTo>
                    <a:lnTo>
                      <a:pt x="74" y="30"/>
                    </a:lnTo>
                    <a:lnTo>
                      <a:pt x="72" y="30"/>
                    </a:lnTo>
                    <a:lnTo>
                      <a:pt x="70" y="30"/>
                    </a:lnTo>
                    <a:lnTo>
                      <a:pt x="68" y="32"/>
                    </a:lnTo>
                    <a:lnTo>
                      <a:pt x="67" y="32"/>
                    </a:lnTo>
                    <a:lnTo>
                      <a:pt x="65" y="32"/>
                    </a:lnTo>
                    <a:lnTo>
                      <a:pt x="63" y="34"/>
                    </a:lnTo>
                    <a:lnTo>
                      <a:pt x="61" y="34"/>
                    </a:lnTo>
                    <a:lnTo>
                      <a:pt x="59" y="36"/>
                    </a:lnTo>
                    <a:lnTo>
                      <a:pt x="57" y="36"/>
                    </a:lnTo>
                    <a:lnTo>
                      <a:pt x="55" y="38"/>
                    </a:lnTo>
                    <a:lnTo>
                      <a:pt x="53" y="38"/>
                    </a:lnTo>
                    <a:lnTo>
                      <a:pt x="51" y="39"/>
                    </a:lnTo>
                    <a:lnTo>
                      <a:pt x="50" y="39"/>
                    </a:lnTo>
                    <a:lnTo>
                      <a:pt x="50" y="41"/>
                    </a:lnTo>
                    <a:lnTo>
                      <a:pt x="50" y="43"/>
                    </a:lnTo>
                    <a:lnTo>
                      <a:pt x="50" y="45"/>
                    </a:lnTo>
                    <a:lnTo>
                      <a:pt x="50" y="47"/>
                    </a:lnTo>
                    <a:lnTo>
                      <a:pt x="51" y="47"/>
                    </a:lnTo>
                    <a:lnTo>
                      <a:pt x="51" y="49"/>
                    </a:lnTo>
                    <a:lnTo>
                      <a:pt x="51" y="51"/>
                    </a:lnTo>
                    <a:lnTo>
                      <a:pt x="51" y="53"/>
                    </a:lnTo>
                    <a:lnTo>
                      <a:pt x="53" y="55"/>
                    </a:lnTo>
                    <a:lnTo>
                      <a:pt x="53" y="56"/>
                    </a:lnTo>
                    <a:lnTo>
                      <a:pt x="53" y="58"/>
                    </a:lnTo>
                    <a:lnTo>
                      <a:pt x="55" y="58"/>
                    </a:lnTo>
                    <a:lnTo>
                      <a:pt x="55" y="60"/>
                    </a:lnTo>
                    <a:lnTo>
                      <a:pt x="55" y="62"/>
                    </a:lnTo>
                    <a:lnTo>
                      <a:pt x="55" y="64"/>
                    </a:lnTo>
                    <a:lnTo>
                      <a:pt x="57" y="64"/>
                    </a:lnTo>
                    <a:lnTo>
                      <a:pt x="57" y="66"/>
                    </a:lnTo>
                    <a:lnTo>
                      <a:pt x="57" y="68"/>
                    </a:lnTo>
                    <a:lnTo>
                      <a:pt x="59" y="70"/>
                    </a:lnTo>
                    <a:lnTo>
                      <a:pt x="59" y="72"/>
                    </a:lnTo>
                    <a:lnTo>
                      <a:pt x="59" y="73"/>
                    </a:lnTo>
                    <a:lnTo>
                      <a:pt x="61" y="73"/>
                    </a:lnTo>
                    <a:lnTo>
                      <a:pt x="61" y="75"/>
                    </a:lnTo>
                    <a:lnTo>
                      <a:pt x="63" y="77"/>
                    </a:lnTo>
                    <a:lnTo>
                      <a:pt x="63" y="79"/>
                    </a:lnTo>
                    <a:lnTo>
                      <a:pt x="63" y="81"/>
                    </a:lnTo>
                    <a:lnTo>
                      <a:pt x="65" y="83"/>
                    </a:lnTo>
                    <a:lnTo>
                      <a:pt x="65" y="85"/>
                    </a:lnTo>
                    <a:lnTo>
                      <a:pt x="67" y="85"/>
                    </a:lnTo>
                    <a:lnTo>
                      <a:pt x="67" y="87"/>
                    </a:lnTo>
                    <a:lnTo>
                      <a:pt x="68" y="87"/>
                    </a:lnTo>
                    <a:lnTo>
                      <a:pt x="68" y="85"/>
                    </a:lnTo>
                    <a:lnTo>
                      <a:pt x="70" y="85"/>
                    </a:lnTo>
                    <a:lnTo>
                      <a:pt x="72" y="85"/>
                    </a:lnTo>
                    <a:lnTo>
                      <a:pt x="74" y="85"/>
                    </a:lnTo>
                    <a:lnTo>
                      <a:pt x="76" y="83"/>
                    </a:lnTo>
                    <a:lnTo>
                      <a:pt x="78" y="83"/>
                    </a:lnTo>
                    <a:lnTo>
                      <a:pt x="80" y="83"/>
                    </a:lnTo>
                    <a:lnTo>
                      <a:pt x="82" y="81"/>
                    </a:lnTo>
                    <a:lnTo>
                      <a:pt x="84" y="81"/>
                    </a:lnTo>
                    <a:lnTo>
                      <a:pt x="85" y="81"/>
                    </a:lnTo>
                    <a:lnTo>
                      <a:pt x="87" y="79"/>
                    </a:lnTo>
                    <a:lnTo>
                      <a:pt x="89" y="79"/>
                    </a:lnTo>
                    <a:lnTo>
                      <a:pt x="91" y="79"/>
                    </a:lnTo>
                    <a:lnTo>
                      <a:pt x="91" y="77"/>
                    </a:lnTo>
                    <a:lnTo>
                      <a:pt x="93" y="77"/>
                    </a:lnTo>
                    <a:lnTo>
                      <a:pt x="95" y="75"/>
                    </a:lnTo>
                    <a:lnTo>
                      <a:pt x="97" y="75"/>
                    </a:lnTo>
                    <a:lnTo>
                      <a:pt x="99" y="73"/>
                    </a:lnTo>
                    <a:lnTo>
                      <a:pt x="101" y="72"/>
                    </a:lnTo>
                    <a:lnTo>
                      <a:pt x="102" y="70"/>
                    </a:lnTo>
                    <a:lnTo>
                      <a:pt x="104" y="68"/>
                    </a:lnTo>
                    <a:lnTo>
                      <a:pt x="104" y="66"/>
                    </a:lnTo>
                    <a:lnTo>
                      <a:pt x="106" y="66"/>
                    </a:lnTo>
                    <a:lnTo>
                      <a:pt x="106" y="64"/>
                    </a:lnTo>
                    <a:lnTo>
                      <a:pt x="106" y="62"/>
                    </a:lnTo>
                    <a:lnTo>
                      <a:pt x="108" y="60"/>
                    </a:lnTo>
                    <a:lnTo>
                      <a:pt x="108" y="58"/>
                    </a:lnTo>
                    <a:lnTo>
                      <a:pt x="110" y="58"/>
                    </a:lnTo>
                    <a:lnTo>
                      <a:pt x="112" y="58"/>
                    </a:lnTo>
                    <a:lnTo>
                      <a:pt x="114" y="58"/>
                    </a:lnTo>
                    <a:lnTo>
                      <a:pt x="116" y="58"/>
                    </a:lnTo>
                    <a:lnTo>
                      <a:pt x="118" y="58"/>
                    </a:lnTo>
                    <a:lnTo>
                      <a:pt x="118" y="60"/>
                    </a:lnTo>
                    <a:lnTo>
                      <a:pt x="120" y="60"/>
                    </a:lnTo>
                    <a:lnTo>
                      <a:pt x="120" y="62"/>
                    </a:lnTo>
                    <a:lnTo>
                      <a:pt x="121" y="64"/>
                    </a:lnTo>
                    <a:lnTo>
                      <a:pt x="121" y="66"/>
                    </a:lnTo>
                    <a:lnTo>
                      <a:pt x="121" y="68"/>
                    </a:lnTo>
                    <a:lnTo>
                      <a:pt x="121" y="70"/>
                    </a:lnTo>
                    <a:lnTo>
                      <a:pt x="123" y="70"/>
                    </a:lnTo>
                    <a:lnTo>
                      <a:pt x="123" y="72"/>
                    </a:lnTo>
                    <a:lnTo>
                      <a:pt x="123" y="73"/>
                    </a:lnTo>
                    <a:lnTo>
                      <a:pt x="123" y="75"/>
                    </a:lnTo>
                    <a:lnTo>
                      <a:pt x="125" y="75"/>
                    </a:lnTo>
                    <a:lnTo>
                      <a:pt x="125" y="77"/>
                    </a:lnTo>
                    <a:lnTo>
                      <a:pt x="125" y="79"/>
                    </a:lnTo>
                    <a:lnTo>
                      <a:pt x="127" y="79"/>
                    </a:lnTo>
                    <a:lnTo>
                      <a:pt x="127" y="81"/>
                    </a:lnTo>
                    <a:lnTo>
                      <a:pt x="127" y="83"/>
                    </a:lnTo>
                    <a:lnTo>
                      <a:pt x="129" y="83"/>
                    </a:lnTo>
                    <a:lnTo>
                      <a:pt x="129" y="85"/>
                    </a:lnTo>
                    <a:lnTo>
                      <a:pt x="129" y="87"/>
                    </a:lnTo>
                    <a:lnTo>
                      <a:pt x="131" y="87"/>
                    </a:lnTo>
                    <a:lnTo>
                      <a:pt x="131" y="89"/>
                    </a:lnTo>
                    <a:lnTo>
                      <a:pt x="131" y="90"/>
                    </a:lnTo>
                    <a:lnTo>
                      <a:pt x="131" y="92"/>
                    </a:lnTo>
                    <a:lnTo>
                      <a:pt x="131" y="94"/>
                    </a:lnTo>
                    <a:lnTo>
                      <a:pt x="131" y="96"/>
                    </a:lnTo>
                    <a:lnTo>
                      <a:pt x="129" y="96"/>
                    </a:lnTo>
                    <a:lnTo>
                      <a:pt x="127" y="96"/>
                    </a:lnTo>
                    <a:lnTo>
                      <a:pt x="125" y="96"/>
                    </a:lnTo>
                    <a:lnTo>
                      <a:pt x="123" y="96"/>
                    </a:lnTo>
                    <a:lnTo>
                      <a:pt x="121" y="94"/>
                    </a:lnTo>
                    <a:lnTo>
                      <a:pt x="120" y="94"/>
                    </a:lnTo>
                    <a:lnTo>
                      <a:pt x="118" y="92"/>
                    </a:lnTo>
                    <a:lnTo>
                      <a:pt x="116" y="92"/>
                    </a:lnTo>
                    <a:lnTo>
                      <a:pt x="114" y="90"/>
                    </a:lnTo>
                    <a:lnTo>
                      <a:pt x="112" y="90"/>
                    </a:lnTo>
                    <a:lnTo>
                      <a:pt x="110" y="90"/>
                    </a:lnTo>
                    <a:lnTo>
                      <a:pt x="110" y="89"/>
                    </a:lnTo>
                    <a:lnTo>
                      <a:pt x="108" y="89"/>
                    </a:lnTo>
                    <a:lnTo>
                      <a:pt x="106" y="89"/>
                    </a:lnTo>
                    <a:lnTo>
                      <a:pt x="104" y="89"/>
                    </a:lnTo>
                    <a:lnTo>
                      <a:pt x="102" y="89"/>
                    </a:lnTo>
                    <a:lnTo>
                      <a:pt x="102" y="90"/>
                    </a:lnTo>
                    <a:lnTo>
                      <a:pt x="101" y="90"/>
                    </a:lnTo>
                    <a:lnTo>
                      <a:pt x="99" y="90"/>
                    </a:lnTo>
                    <a:lnTo>
                      <a:pt x="97" y="92"/>
                    </a:lnTo>
                    <a:lnTo>
                      <a:pt x="95" y="92"/>
                    </a:lnTo>
                    <a:lnTo>
                      <a:pt x="93" y="92"/>
                    </a:lnTo>
                    <a:lnTo>
                      <a:pt x="91" y="92"/>
                    </a:lnTo>
                    <a:lnTo>
                      <a:pt x="89" y="92"/>
                    </a:lnTo>
                    <a:lnTo>
                      <a:pt x="89" y="94"/>
                    </a:lnTo>
                    <a:lnTo>
                      <a:pt x="87" y="94"/>
                    </a:lnTo>
                    <a:lnTo>
                      <a:pt x="85" y="94"/>
                    </a:lnTo>
                    <a:lnTo>
                      <a:pt x="84" y="94"/>
                    </a:lnTo>
                    <a:lnTo>
                      <a:pt x="84" y="96"/>
                    </a:lnTo>
                    <a:lnTo>
                      <a:pt x="82" y="96"/>
                    </a:lnTo>
                    <a:lnTo>
                      <a:pt x="80" y="96"/>
                    </a:lnTo>
                    <a:lnTo>
                      <a:pt x="78" y="96"/>
                    </a:lnTo>
                    <a:lnTo>
                      <a:pt x="78" y="98"/>
                    </a:lnTo>
                    <a:lnTo>
                      <a:pt x="76" y="98"/>
                    </a:lnTo>
                    <a:lnTo>
                      <a:pt x="74" y="100"/>
                    </a:lnTo>
                    <a:lnTo>
                      <a:pt x="72" y="100"/>
                    </a:lnTo>
                    <a:lnTo>
                      <a:pt x="70" y="102"/>
                    </a:lnTo>
                    <a:lnTo>
                      <a:pt x="72" y="104"/>
                    </a:lnTo>
                    <a:lnTo>
                      <a:pt x="72" y="106"/>
                    </a:lnTo>
                    <a:lnTo>
                      <a:pt x="72" y="107"/>
                    </a:lnTo>
                    <a:lnTo>
                      <a:pt x="74" y="109"/>
                    </a:lnTo>
                    <a:lnTo>
                      <a:pt x="74" y="111"/>
                    </a:lnTo>
                    <a:lnTo>
                      <a:pt x="76" y="113"/>
                    </a:lnTo>
                    <a:lnTo>
                      <a:pt x="76" y="115"/>
                    </a:lnTo>
                    <a:lnTo>
                      <a:pt x="76" y="117"/>
                    </a:lnTo>
                    <a:lnTo>
                      <a:pt x="78" y="119"/>
                    </a:lnTo>
                    <a:lnTo>
                      <a:pt x="78" y="121"/>
                    </a:lnTo>
                    <a:lnTo>
                      <a:pt x="78" y="123"/>
                    </a:lnTo>
                    <a:lnTo>
                      <a:pt x="80" y="124"/>
                    </a:lnTo>
                    <a:lnTo>
                      <a:pt x="80" y="126"/>
                    </a:lnTo>
                    <a:lnTo>
                      <a:pt x="80" y="128"/>
                    </a:lnTo>
                    <a:lnTo>
                      <a:pt x="82" y="130"/>
                    </a:lnTo>
                    <a:lnTo>
                      <a:pt x="82" y="132"/>
                    </a:lnTo>
                    <a:lnTo>
                      <a:pt x="82" y="134"/>
                    </a:lnTo>
                    <a:lnTo>
                      <a:pt x="84" y="136"/>
                    </a:lnTo>
                    <a:lnTo>
                      <a:pt x="84" y="138"/>
                    </a:lnTo>
                    <a:lnTo>
                      <a:pt x="85" y="140"/>
                    </a:lnTo>
                    <a:lnTo>
                      <a:pt x="85" y="141"/>
                    </a:lnTo>
                    <a:lnTo>
                      <a:pt x="85" y="143"/>
                    </a:lnTo>
                    <a:lnTo>
                      <a:pt x="87" y="145"/>
                    </a:lnTo>
                    <a:lnTo>
                      <a:pt x="87" y="147"/>
                    </a:lnTo>
                    <a:lnTo>
                      <a:pt x="89" y="149"/>
                    </a:lnTo>
                    <a:lnTo>
                      <a:pt x="89" y="151"/>
                    </a:lnTo>
                    <a:lnTo>
                      <a:pt x="91" y="153"/>
                    </a:lnTo>
                    <a:lnTo>
                      <a:pt x="93" y="155"/>
                    </a:lnTo>
                    <a:lnTo>
                      <a:pt x="93" y="157"/>
                    </a:lnTo>
                    <a:lnTo>
                      <a:pt x="95" y="158"/>
                    </a:lnTo>
                    <a:lnTo>
                      <a:pt x="97" y="158"/>
                    </a:lnTo>
                    <a:lnTo>
                      <a:pt x="99" y="158"/>
                    </a:lnTo>
                    <a:lnTo>
                      <a:pt x="101" y="160"/>
                    </a:lnTo>
                    <a:lnTo>
                      <a:pt x="102" y="160"/>
                    </a:lnTo>
                    <a:lnTo>
                      <a:pt x="104" y="160"/>
                    </a:lnTo>
                    <a:lnTo>
                      <a:pt x="106" y="160"/>
                    </a:lnTo>
                    <a:lnTo>
                      <a:pt x="108" y="160"/>
                    </a:lnTo>
                    <a:lnTo>
                      <a:pt x="110" y="160"/>
                    </a:lnTo>
                    <a:lnTo>
                      <a:pt x="114" y="158"/>
                    </a:lnTo>
                    <a:lnTo>
                      <a:pt x="116" y="158"/>
                    </a:lnTo>
                    <a:lnTo>
                      <a:pt x="118" y="158"/>
                    </a:lnTo>
                    <a:lnTo>
                      <a:pt x="120" y="158"/>
                    </a:lnTo>
                    <a:lnTo>
                      <a:pt x="121" y="157"/>
                    </a:lnTo>
                    <a:lnTo>
                      <a:pt x="125" y="157"/>
                    </a:lnTo>
                    <a:lnTo>
                      <a:pt x="127" y="157"/>
                    </a:lnTo>
                    <a:lnTo>
                      <a:pt x="129" y="155"/>
                    </a:lnTo>
                    <a:lnTo>
                      <a:pt x="131" y="155"/>
                    </a:lnTo>
                    <a:lnTo>
                      <a:pt x="133" y="153"/>
                    </a:lnTo>
                    <a:lnTo>
                      <a:pt x="135" y="151"/>
                    </a:lnTo>
                    <a:lnTo>
                      <a:pt x="138" y="151"/>
                    </a:lnTo>
                    <a:lnTo>
                      <a:pt x="140" y="149"/>
                    </a:lnTo>
                    <a:lnTo>
                      <a:pt x="142" y="147"/>
                    </a:lnTo>
                    <a:lnTo>
                      <a:pt x="144" y="147"/>
                    </a:lnTo>
                    <a:lnTo>
                      <a:pt x="146" y="145"/>
                    </a:lnTo>
                    <a:lnTo>
                      <a:pt x="148" y="143"/>
                    </a:lnTo>
                    <a:lnTo>
                      <a:pt x="150" y="141"/>
                    </a:lnTo>
                    <a:lnTo>
                      <a:pt x="152" y="140"/>
                    </a:lnTo>
                    <a:lnTo>
                      <a:pt x="152" y="138"/>
                    </a:lnTo>
                    <a:lnTo>
                      <a:pt x="154" y="136"/>
                    </a:lnTo>
                    <a:lnTo>
                      <a:pt x="155" y="134"/>
                    </a:lnTo>
                    <a:lnTo>
                      <a:pt x="155" y="132"/>
                    </a:lnTo>
                    <a:lnTo>
                      <a:pt x="157" y="130"/>
                    </a:lnTo>
                    <a:lnTo>
                      <a:pt x="157" y="128"/>
                    </a:lnTo>
                    <a:lnTo>
                      <a:pt x="159" y="126"/>
                    </a:lnTo>
                    <a:lnTo>
                      <a:pt x="159" y="124"/>
                    </a:lnTo>
                    <a:lnTo>
                      <a:pt x="159" y="123"/>
                    </a:lnTo>
                    <a:lnTo>
                      <a:pt x="159" y="121"/>
                    </a:lnTo>
                    <a:lnTo>
                      <a:pt x="159" y="119"/>
                    </a:lnTo>
                    <a:lnTo>
                      <a:pt x="159" y="117"/>
                    </a:lnTo>
                    <a:lnTo>
                      <a:pt x="161" y="115"/>
                    </a:lnTo>
                    <a:lnTo>
                      <a:pt x="161" y="113"/>
                    </a:lnTo>
                    <a:lnTo>
                      <a:pt x="161" y="111"/>
                    </a:lnTo>
                    <a:lnTo>
                      <a:pt x="161" y="109"/>
                    </a:lnTo>
                    <a:lnTo>
                      <a:pt x="161" y="107"/>
                    </a:lnTo>
                    <a:lnTo>
                      <a:pt x="163" y="106"/>
                    </a:lnTo>
                    <a:lnTo>
                      <a:pt x="163" y="104"/>
                    </a:lnTo>
                    <a:lnTo>
                      <a:pt x="165" y="104"/>
                    </a:lnTo>
                    <a:lnTo>
                      <a:pt x="165" y="102"/>
                    </a:lnTo>
                    <a:lnTo>
                      <a:pt x="167" y="102"/>
                    </a:lnTo>
                    <a:lnTo>
                      <a:pt x="167" y="100"/>
                    </a:lnTo>
                    <a:lnTo>
                      <a:pt x="169" y="100"/>
                    </a:lnTo>
                    <a:lnTo>
                      <a:pt x="171" y="100"/>
                    </a:lnTo>
                    <a:lnTo>
                      <a:pt x="171" y="102"/>
                    </a:lnTo>
                    <a:lnTo>
                      <a:pt x="172" y="102"/>
                    </a:lnTo>
                    <a:lnTo>
                      <a:pt x="174" y="104"/>
                    </a:lnTo>
                    <a:lnTo>
                      <a:pt x="174" y="106"/>
                    </a:lnTo>
                    <a:lnTo>
                      <a:pt x="174" y="107"/>
                    </a:lnTo>
                    <a:lnTo>
                      <a:pt x="176" y="107"/>
                    </a:lnTo>
                    <a:lnTo>
                      <a:pt x="176" y="109"/>
                    </a:lnTo>
                    <a:lnTo>
                      <a:pt x="176" y="111"/>
                    </a:lnTo>
                    <a:lnTo>
                      <a:pt x="176" y="113"/>
                    </a:lnTo>
                    <a:lnTo>
                      <a:pt x="176" y="115"/>
                    </a:lnTo>
                    <a:lnTo>
                      <a:pt x="176" y="117"/>
                    </a:lnTo>
                    <a:lnTo>
                      <a:pt x="176" y="119"/>
                    </a:lnTo>
                    <a:lnTo>
                      <a:pt x="176" y="121"/>
                    </a:lnTo>
                    <a:lnTo>
                      <a:pt x="176" y="123"/>
                    </a:lnTo>
                    <a:lnTo>
                      <a:pt x="176" y="124"/>
                    </a:lnTo>
                    <a:lnTo>
                      <a:pt x="178" y="126"/>
                    </a:lnTo>
                    <a:lnTo>
                      <a:pt x="178" y="128"/>
                    </a:lnTo>
                    <a:lnTo>
                      <a:pt x="178" y="130"/>
                    </a:lnTo>
                    <a:lnTo>
                      <a:pt x="178" y="132"/>
                    </a:lnTo>
                    <a:lnTo>
                      <a:pt x="178" y="134"/>
                    </a:lnTo>
                    <a:lnTo>
                      <a:pt x="178" y="136"/>
                    </a:lnTo>
                    <a:lnTo>
                      <a:pt x="178" y="138"/>
                    </a:lnTo>
                    <a:lnTo>
                      <a:pt x="178" y="140"/>
                    </a:lnTo>
                    <a:lnTo>
                      <a:pt x="176" y="141"/>
                    </a:lnTo>
                    <a:lnTo>
                      <a:pt x="176" y="143"/>
                    </a:lnTo>
                    <a:lnTo>
                      <a:pt x="176" y="145"/>
                    </a:lnTo>
                    <a:lnTo>
                      <a:pt x="176" y="147"/>
                    </a:lnTo>
                    <a:lnTo>
                      <a:pt x="174" y="149"/>
                    </a:lnTo>
                    <a:lnTo>
                      <a:pt x="172" y="151"/>
                    </a:lnTo>
                    <a:lnTo>
                      <a:pt x="172" y="153"/>
                    </a:lnTo>
                    <a:lnTo>
                      <a:pt x="171" y="153"/>
                    </a:lnTo>
                    <a:lnTo>
                      <a:pt x="171" y="155"/>
                    </a:lnTo>
                    <a:lnTo>
                      <a:pt x="169" y="155"/>
                    </a:lnTo>
                    <a:lnTo>
                      <a:pt x="167" y="157"/>
                    </a:lnTo>
                    <a:lnTo>
                      <a:pt x="165"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2" name="Freeform 48">
                <a:extLst>
                  <a:ext uri="{FF2B5EF4-FFF2-40B4-BE49-F238E27FC236}">
                    <a16:creationId xmlns:a16="http://schemas.microsoft.com/office/drawing/2014/main" id="{B2A19A8E-6BA0-C1BF-EA89-957C87BFB57F}"/>
                  </a:ext>
                </a:extLst>
              </p:cNvPr>
              <p:cNvSpPr>
                <a:spLocks/>
              </p:cNvSpPr>
              <p:nvPr/>
            </p:nvSpPr>
            <p:spPr bwMode="auto">
              <a:xfrm>
                <a:off x="3542" y="3302"/>
                <a:ext cx="153" cy="187"/>
              </a:xfrm>
              <a:custGeom>
                <a:avLst/>
                <a:gdLst>
                  <a:gd name="T0" fmla="*/ 119 w 153"/>
                  <a:gd name="T1" fmla="*/ 180 h 187"/>
                  <a:gd name="T2" fmla="*/ 111 w 153"/>
                  <a:gd name="T3" fmla="*/ 183 h 187"/>
                  <a:gd name="T4" fmla="*/ 104 w 153"/>
                  <a:gd name="T5" fmla="*/ 185 h 187"/>
                  <a:gd name="T6" fmla="*/ 96 w 153"/>
                  <a:gd name="T7" fmla="*/ 187 h 187"/>
                  <a:gd name="T8" fmla="*/ 94 w 153"/>
                  <a:gd name="T9" fmla="*/ 180 h 187"/>
                  <a:gd name="T10" fmla="*/ 96 w 153"/>
                  <a:gd name="T11" fmla="*/ 172 h 187"/>
                  <a:gd name="T12" fmla="*/ 98 w 153"/>
                  <a:gd name="T13" fmla="*/ 157 h 187"/>
                  <a:gd name="T14" fmla="*/ 94 w 153"/>
                  <a:gd name="T15" fmla="*/ 138 h 187"/>
                  <a:gd name="T16" fmla="*/ 87 w 153"/>
                  <a:gd name="T17" fmla="*/ 115 h 187"/>
                  <a:gd name="T18" fmla="*/ 79 w 153"/>
                  <a:gd name="T19" fmla="*/ 95 h 187"/>
                  <a:gd name="T20" fmla="*/ 70 w 153"/>
                  <a:gd name="T21" fmla="*/ 74 h 187"/>
                  <a:gd name="T22" fmla="*/ 60 w 153"/>
                  <a:gd name="T23" fmla="*/ 53 h 187"/>
                  <a:gd name="T24" fmla="*/ 53 w 153"/>
                  <a:gd name="T25" fmla="*/ 44 h 187"/>
                  <a:gd name="T26" fmla="*/ 43 w 153"/>
                  <a:gd name="T27" fmla="*/ 47 h 187"/>
                  <a:gd name="T28" fmla="*/ 36 w 153"/>
                  <a:gd name="T29" fmla="*/ 53 h 187"/>
                  <a:gd name="T30" fmla="*/ 32 w 153"/>
                  <a:gd name="T31" fmla="*/ 59 h 187"/>
                  <a:gd name="T32" fmla="*/ 26 w 153"/>
                  <a:gd name="T33" fmla="*/ 64 h 187"/>
                  <a:gd name="T34" fmla="*/ 24 w 153"/>
                  <a:gd name="T35" fmla="*/ 74 h 187"/>
                  <a:gd name="T36" fmla="*/ 23 w 153"/>
                  <a:gd name="T37" fmla="*/ 81 h 187"/>
                  <a:gd name="T38" fmla="*/ 19 w 153"/>
                  <a:gd name="T39" fmla="*/ 89 h 187"/>
                  <a:gd name="T40" fmla="*/ 11 w 153"/>
                  <a:gd name="T41" fmla="*/ 85 h 187"/>
                  <a:gd name="T42" fmla="*/ 9 w 153"/>
                  <a:gd name="T43" fmla="*/ 76 h 187"/>
                  <a:gd name="T44" fmla="*/ 7 w 153"/>
                  <a:gd name="T45" fmla="*/ 66 h 187"/>
                  <a:gd name="T46" fmla="*/ 4 w 153"/>
                  <a:gd name="T47" fmla="*/ 61 h 187"/>
                  <a:gd name="T48" fmla="*/ 0 w 153"/>
                  <a:gd name="T49" fmla="*/ 53 h 187"/>
                  <a:gd name="T50" fmla="*/ 6 w 153"/>
                  <a:gd name="T51" fmla="*/ 46 h 187"/>
                  <a:gd name="T52" fmla="*/ 23 w 153"/>
                  <a:gd name="T53" fmla="*/ 38 h 187"/>
                  <a:gd name="T54" fmla="*/ 47 w 153"/>
                  <a:gd name="T55" fmla="*/ 30 h 187"/>
                  <a:gd name="T56" fmla="*/ 74 w 153"/>
                  <a:gd name="T57" fmla="*/ 21 h 187"/>
                  <a:gd name="T58" fmla="*/ 100 w 153"/>
                  <a:gd name="T59" fmla="*/ 12 h 187"/>
                  <a:gd name="T60" fmla="*/ 121 w 153"/>
                  <a:gd name="T61" fmla="*/ 4 h 187"/>
                  <a:gd name="T62" fmla="*/ 134 w 153"/>
                  <a:gd name="T63" fmla="*/ 0 h 187"/>
                  <a:gd name="T64" fmla="*/ 140 w 153"/>
                  <a:gd name="T65" fmla="*/ 6 h 187"/>
                  <a:gd name="T66" fmla="*/ 143 w 153"/>
                  <a:gd name="T67" fmla="*/ 13 h 187"/>
                  <a:gd name="T68" fmla="*/ 147 w 153"/>
                  <a:gd name="T69" fmla="*/ 21 h 187"/>
                  <a:gd name="T70" fmla="*/ 149 w 153"/>
                  <a:gd name="T71" fmla="*/ 29 h 187"/>
                  <a:gd name="T72" fmla="*/ 151 w 153"/>
                  <a:gd name="T73" fmla="*/ 36 h 187"/>
                  <a:gd name="T74" fmla="*/ 147 w 153"/>
                  <a:gd name="T75" fmla="*/ 42 h 187"/>
                  <a:gd name="T76" fmla="*/ 142 w 153"/>
                  <a:gd name="T77" fmla="*/ 42 h 187"/>
                  <a:gd name="T78" fmla="*/ 136 w 153"/>
                  <a:gd name="T79" fmla="*/ 34 h 187"/>
                  <a:gd name="T80" fmla="*/ 130 w 153"/>
                  <a:gd name="T81" fmla="*/ 30 h 187"/>
                  <a:gd name="T82" fmla="*/ 125 w 153"/>
                  <a:gd name="T83" fmla="*/ 27 h 187"/>
                  <a:gd name="T84" fmla="*/ 115 w 153"/>
                  <a:gd name="T85" fmla="*/ 27 h 187"/>
                  <a:gd name="T86" fmla="*/ 106 w 153"/>
                  <a:gd name="T87" fmla="*/ 27 h 187"/>
                  <a:gd name="T88" fmla="*/ 96 w 153"/>
                  <a:gd name="T89" fmla="*/ 29 h 187"/>
                  <a:gd name="T90" fmla="*/ 89 w 153"/>
                  <a:gd name="T91" fmla="*/ 30 h 187"/>
                  <a:gd name="T92" fmla="*/ 89 w 153"/>
                  <a:gd name="T93" fmla="*/ 36 h 187"/>
                  <a:gd name="T94" fmla="*/ 91 w 153"/>
                  <a:gd name="T95" fmla="*/ 47 h 187"/>
                  <a:gd name="T96" fmla="*/ 96 w 153"/>
                  <a:gd name="T97" fmla="*/ 64 h 187"/>
                  <a:gd name="T98" fmla="*/ 104 w 153"/>
                  <a:gd name="T99" fmla="*/ 81 h 187"/>
                  <a:gd name="T100" fmla="*/ 109 w 153"/>
                  <a:gd name="T101" fmla="*/ 100 h 187"/>
                  <a:gd name="T102" fmla="*/ 117 w 153"/>
                  <a:gd name="T103" fmla="*/ 117 h 187"/>
                  <a:gd name="T104" fmla="*/ 125 w 153"/>
                  <a:gd name="T105" fmla="*/ 134 h 187"/>
                  <a:gd name="T106" fmla="*/ 132 w 153"/>
                  <a:gd name="T107" fmla="*/ 149 h 187"/>
                  <a:gd name="T108" fmla="*/ 140 w 153"/>
                  <a:gd name="T109" fmla="*/ 155 h 187"/>
                  <a:gd name="T110" fmla="*/ 147 w 153"/>
                  <a:gd name="T111" fmla="*/ 161 h 187"/>
                  <a:gd name="T112" fmla="*/ 153 w 153"/>
                  <a:gd name="T113" fmla="*/ 165 h 187"/>
                  <a:gd name="T114" fmla="*/ 149 w 153"/>
                  <a:gd name="T115" fmla="*/ 170 h 187"/>
                  <a:gd name="T116" fmla="*/ 142 w 153"/>
                  <a:gd name="T117" fmla="*/ 172 h 187"/>
                  <a:gd name="T118" fmla="*/ 132 w 153"/>
                  <a:gd name="T119" fmla="*/ 176 h 1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3" h="187">
                    <a:moveTo>
                      <a:pt x="125" y="178"/>
                    </a:moveTo>
                    <a:lnTo>
                      <a:pt x="123" y="178"/>
                    </a:lnTo>
                    <a:lnTo>
                      <a:pt x="123" y="180"/>
                    </a:lnTo>
                    <a:lnTo>
                      <a:pt x="121" y="180"/>
                    </a:lnTo>
                    <a:lnTo>
                      <a:pt x="119" y="180"/>
                    </a:lnTo>
                    <a:lnTo>
                      <a:pt x="117" y="180"/>
                    </a:lnTo>
                    <a:lnTo>
                      <a:pt x="117" y="182"/>
                    </a:lnTo>
                    <a:lnTo>
                      <a:pt x="115" y="182"/>
                    </a:lnTo>
                    <a:lnTo>
                      <a:pt x="113" y="182"/>
                    </a:lnTo>
                    <a:lnTo>
                      <a:pt x="111" y="183"/>
                    </a:lnTo>
                    <a:lnTo>
                      <a:pt x="109" y="183"/>
                    </a:lnTo>
                    <a:lnTo>
                      <a:pt x="108" y="183"/>
                    </a:lnTo>
                    <a:lnTo>
                      <a:pt x="106" y="183"/>
                    </a:lnTo>
                    <a:lnTo>
                      <a:pt x="106" y="185"/>
                    </a:lnTo>
                    <a:lnTo>
                      <a:pt x="104" y="185"/>
                    </a:lnTo>
                    <a:lnTo>
                      <a:pt x="102" y="185"/>
                    </a:lnTo>
                    <a:lnTo>
                      <a:pt x="100" y="185"/>
                    </a:lnTo>
                    <a:lnTo>
                      <a:pt x="98" y="185"/>
                    </a:lnTo>
                    <a:lnTo>
                      <a:pt x="98" y="187"/>
                    </a:lnTo>
                    <a:lnTo>
                      <a:pt x="96" y="187"/>
                    </a:lnTo>
                    <a:lnTo>
                      <a:pt x="94" y="187"/>
                    </a:lnTo>
                    <a:lnTo>
                      <a:pt x="94" y="185"/>
                    </a:lnTo>
                    <a:lnTo>
                      <a:pt x="94" y="183"/>
                    </a:lnTo>
                    <a:lnTo>
                      <a:pt x="94" y="182"/>
                    </a:lnTo>
                    <a:lnTo>
                      <a:pt x="94" y="180"/>
                    </a:lnTo>
                    <a:lnTo>
                      <a:pt x="94" y="178"/>
                    </a:lnTo>
                    <a:lnTo>
                      <a:pt x="96" y="178"/>
                    </a:lnTo>
                    <a:lnTo>
                      <a:pt x="96" y="176"/>
                    </a:lnTo>
                    <a:lnTo>
                      <a:pt x="96" y="174"/>
                    </a:lnTo>
                    <a:lnTo>
                      <a:pt x="96" y="172"/>
                    </a:lnTo>
                    <a:lnTo>
                      <a:pt x="98" y="170"/>
                    </a:lnTo>
                    <a:lnTo>
                      <a:pt x="98" y="166"/>
                    </a:lnTo>
                    <a:lnTo>
                      <a:pt x="98" y="163"/>
                    </a:lnTo>
                    <a:lnTo>
                      <a:pt x="98" y="161"/>
                    </a:lnTo>
                    <a:lnTo>
                      <a:pt x="98" y="157"/>
                    </a:lnTo>
                    <a:lnTo>
                      <a:pt x="96" y="153"/>
                    </a:lnTo>
                    <a:lnTo>
                      <a:pt x="96" y="149"/>
                    </a:lnTo>
                    <a:lnTo>
                      <a:pt x="96" y="146"/>
                    </a:lnTo>
                    <a:lnTo>
                      <a:pt x="94" y="142"/>
                    </a:lnTo>
                    <a:lnTo>
                      <a:pt x="94" y="138"/>
                    </a:lnTo>
                    <a:lnTo>
                      <a:pt x="92" y="132"/>
                    </a:lnTo>
                    <a:lnTo>
                      <a:pt x="91" y="129"/>
                    </a:lnTo>
                    <a:lnTo>
                      <a:pt x="91" y="125"/>
                    </a:lnTo>
                    <a:lnTo>
                      <a:pt x="89" y="121"/>
                    </a:lnTo>
                    <a:lnTo>
                      <a:pt x="87" y="115"/>
                    </a:lnTo>
                    <a:lnTo>
                      <a:pt x="85" y="112"/>
                    </a:lnTo>
                    <a:lnTo>
                      <a:pt x="83" y="108"/>
                    </a:lnTo>
                    <a:lnTo>
                      <a:pt x="81" y="104"/>
                    </a:lnTo>
                    <a:lnTo>
                      <a:pt x="81" y="98"/>
                    </a:lnTo>
                    <a:lnTo>
                      <a:pt x="79" y="95"/>
                    </a:lnTo>
                    <a:lnTo>
                      <a:pt x="77" y="91"/>
                    </a:lnTo>
                    <a:lnTo>
                      <a:pt x="75" y="85"/>
                    </a:lnTo>
                    <a:lnTo>
                      <a:pt x="74" y="81"/>
                    </a:lnTo>
                    <a:lnTo>
                      <a:pt x="72" y="78"/>
                    </a:lnTo>
                    <a:lnTo>
                      <a:pt x="70" y="74"/>
                    </a:lnTo>
                    <a:lnTo>
                      <a:pt x="68" y="68"/>
                    </a:lnTo>
                    <a:lnTo>
                      <a:pt x="66" y="64"/>
                    </a:lnTo>
                    <a:lnTo>
                      <a:pt x="64" y="61"/>
                    </a:lnTo>
                    <a:lnTo>
                      <a:pt x="62" y="57"/>
                    </a:lnTo>
                    <a:lnTo>
                      <a:pt x="60" y="53"/>
                    </a:lnTo>
                    <a:lnTo>
                      <a:pt x="58" y="49"/>
                    </a:lnTo>
                    <a:lnTo>
                      <a:pt x="58" y="46"/>
                    </a:lnTo>
                    <a:lnTo>
                      <a:pt x="57" y="46"/>
                    </a:lnTo>
                    <a:lnTo>
                      <a:pt x="55" y="44"/>
                    </a:lnTo>
                    <a:lnTo>
                      <a:pt x="53" y="44"/>
                    </a:lnTo>
                    <a:lnTo>
                      <a:pt x="51" y="46"/>
                    </a:lnTo>
                    <a:lnTo>
                      <a:pt x="49" y="46"/>
                    </a:lnTo>
                    <a:lnTo>
                      <a:pt x="47" y="46"/>
                    </a:lnTo>
                    <a:lnTo>
                      <a:pt x="45" y="47"/>
                    </a:lnTo>
                    <a:lnTo>
                      <a:pt x="43" y="47"/>
                    </a:lnTo>
                    <a:lnTo>
                      <a:pt x="41" y="49"/>
                    </a:lnTo>
                    <a:lnTo>
                      <a:pt x="40" y="51"/>
                    </a:lnTo>
                    <a:lnTo>
                      <a:pt x="38" y="51"/>
                    </a:lnTo>
                    <a:lnTo>
                      <a:pt x="38" y="53"/>
                    </a:lnTo>
                    <a:lnTo>
                      <a:pt x="36" y="53"/>
                    </a:lnTo>
                    <a:lnTo>
                      <a:pt x="36" y="55"/>
                    </a:lnTo>
                    <a:lnTo>
                      <a:pt x="34" y="55"/>
                    </a:lnTo>
                    <a:lnTo>
                      <a:pt x="34" y="57"/>
                    </a:lnTo>
                    <a:lnTo>
                      <a:pt x="32" y="57"/>
                    </a:lnTo>
                    <a:lnTo>
                      <a:pt x="32" y="59"/>
                    </a:lnTo>
                    <a:lnTo>
                      <a:pt x="30" y="59"/>
                    </a:lnTo>
                    <a:lnTo>
                      <a:pt x="30" y="61"/>
                    </a:lnTo>
                    <a:lnTo>
                      <a:pt x="28" y="61"/>
                    </a:lnTo>
                    <a:lnTo>
                      <a:pt x="28" y="63"/>
                    </a:lnTo>
                    <a:lnTo>
                      <a:pt x="26" y="64"/>
                    </a:lnTo>
                    <a:lnTo>
                      <a:pt x="26" y="66"/>
                    </a:lnTo>
                    <a:lnTo>
                      <a:pt x="24" y="68"/>
                    </a:lnTo>
                    <a:lnTo>
                      <a:pt x="24" y="70"/>
                    </a:lnTo>
                    <a:lnTo>
                      <a:pt x="24" y="72"/>
                    </a:lnTo>
                    <a:lnTo>
                      <a:pt x="24" y="74"/>
                    </a:lnTo>
                    <a:lnTo>
                      <a:pt x="24" y="76"/>
                    </a:lnTo>
                    <a:lnTo>
                      <a:pt x="24" y="78"/>
                    </a:lnTo>
                    <a:lnTo>
                      <a:pt x="23" y="78"/>
                    </a:lnTo>
                    <a:lnTo>
                      <a:pt x="23" y="80"/>
                    </a:lnTo>
                    <a:lnTo>
                      <a:pt x="23" y="81"/>
                    </a:lnTo>
                    <a:lnTo>
                      <a:pt x="23" y="83"/>
                    </a:lnTo>
                    <a:lnTo>
                      <a:pt x="21" y="85"/>
                    </a:lnTo>
                    <a:lnTo>
                      <a:pt x="21" y="87"/>
                    </a:lnTo>
                    <a:lnTo>
                      <a:pt x="19" y="87"/>
                    </a:lnTo>
                    <a:lnTo>
                      <a:pt x="19" y="89"/>
                    </a:lnTo>
                    <a:lnTo>
                      <a:pt x="17" y="89"/>
                    </a:lnTo>
                    <a:lnTo>
                      <a:pt x="15" y="87"/>
                    </a:lnTo>
                    <a:lnTo>
                      <a:pt x="13" y="87"/>
                    </a:lnTo>
                    <a:lnTo>
                      <a:pt x="11" y="87"/>
                    </a:lnTo>
                    <a:lnTo>
                      <a:pt x="11" y="85"/>
                    </a:lnTo>
                    <a:lnTo>
                      <a:pt x="9" y="83"/>
                    </a:lnTo>
                    <a:lnTo>
                      <a:pt x="9" y="81"/>
                    </a:lnTo>
                    <a:lnTo>
                      <a:pt x="9" y="80"/>
                    </a:lnTo>
                    <a:lnTo>
                      <a:pt x="9" y="78"/>
                    </a:lnTo>
                    <a:lnTo>
                      <a:pt x="9" y="76"/>
                    </a:lnTo>
                    <a:lnTo>
                      <a:pt x="9" y="74"/>
                    </a:lnTo>
                    <a:lnTo>
                      <a:pt x="7" y="72"/>
                    </a:lnTo>
                    <a:lnTo>
                      <a:pt x="7" y="70"/>
                    </a:lnTo>
                    <a:lnTo>
                      <a:pt x="7" y="68"/>
                    </a:lnTo>
                    <a:lnTo>
                      <a:pt x="7" y="66"/>
                    </a:lnTo>
                    <a:lnTo>
                      <a:pt x="6" y="66"/>
                    </a:lnTo>
                    <a:lnTo>
                      <a:pt x="6" y="64"/>
                    </a:lnTo>
                    <a:lnTo>
                      <a:pt x="6" y="63"/>
                    </a:lnTo>
                    <a:lnTo>
                      <a:pt x="4" y="63"/>
                    </a:lnTo>
                    <a:lnTo>
                      <a:pt x="4" y="61"/>
                    </a:lnTo>
                    <a:lnTo>
                      <a:pt x="4" y="59"/>
                    </a:lnTo>
                    <a:lnTo>
                      <a:pt x="2" y="57"/>
                    </a:lnTo>
                    <a:lnTo>
                      <a:pt x="2" y="55"/>
                    </a:lnTo>
                    <a:lnTo>
                      <a:pt x="2" y="53"/>
                    </a:lnTo>
                    <a:lnTo>
                      <a:pt x="0" y="53"/>
                    </a:lnTo>
                    <a:lnTo>
                      <a:pt x="0" y="51"/>
                    </a:lnTo>
                    <a:lnTo>
                      <a:pt x="0" y="49"/>
                    </a:lnTo>
                    <a:lnTo>
                      <a:pt x="2" y="47"/>
                    </a:lnTo>
                    <a:lnTo>
                      <a:pt x="4" y="46"/>
                    </a:lnTo>
                    <a:lnTo>
                      <a:pt x="6" y="46"/>
                    </a:lnTo>
                    <a:lnTo>
                      <a:pt x="9" y="44"/>
                    </a:lnTo>
                    <a:lnTo>
                      <a:pt x="11" y="42"/>
                    </a:lnTo>
                    <a:lnTo>
                      <a:pt x="15" y="42"/>
                    </a:lnTo>
                    <a:lnTo>
                      <a:pt x="19" y="40"/>
                    </a:lnTo>
                    <a:lnTo>
                      <a:pt x="23" y="38"/>
                    </a:lnTo>
                    <a:lnTo>
                      <a:pt x="28" y="36"/>
                    </a:lnTo>
                    <a:lnTo>
                      <a:pt x="32" y="34"/>
                    </a:lnTo>
                    <a:lnTo>
                      <a:pt x="38" y="32"/>
                    </a:lnTo>
                    <a:lnTo>
                      <a:pt x="41" y="32"/>
                    </a:lnTo>
                    <a:lnTo>
                      <a:pt x="47" y="30"/>
                    </a:lnTo>
                    <a:lnTo>
                      <a:pt x="53" y="29"/>
                    </a:lnTo>
                    <a:lnTo>
                      <a:pt x="57" y="27"/>
                    </a:lnTo>
                    <a:lnTo>
                      <a:pt x="62" y="25"/>
                    </a:lnTo>
                    <a:lnTo>
                      <a:pt x="68" y="23"/>
                    </a:lnTo>
                    <a:lnTo>
                      <a:pt x="74" y="21"/>
                    </a:lnTo>
                    <a:lnTo>
                      <a:pt x="79" y="19"/>
                    </a:lnTo>
                    <a:lnTo>
                      <a:pt x="85" y="17"/>
                    </a:lnTo>
                    <a:lnTo>
                      <a:pt x="89" y="15"/>
                    </a:lnTo>
                    <a:lnTo>
                      <a:pt x="94" y="13"/>
                    </a:lnTo>
                    <a:lnTo>
                      <a:pt x="100" y="12"/>
                    </a:lnTo>
                    <a:lnTo>
                      <a:pt x="104" y="10"/>
                    </a:lnTo>
                    <a:lnTo>
                      <a:pt x="109" y="8"/>
                    </a:lnTo>
                    <a:lnTo>
                      <a:pt x="113" y="8"/>
                    </a:lnTo>
                    <a:lnTo>
                      <a:pt x="117" y="6"/>
                    </a:lnTo>
                    <a:lnTo>
                      <a:pt x="121" y="4"/>
                    </a:lnTo>
                    <a:lnTo>
                      <a:pt x="125" y="2"/>
                    </a:lnTo>
                    <a:lnTo>
                      <a:pt x="128" y="0"/>
                    </a:lnTo>
                    <a:lnTo>
                      <a:pt x="130" y="0"/>
                    </a:lnTo>
                    <a:lnTo>
                      <a:pt x="132" y="0"/>
                    </a:lnTo>
                    <a:lnTo>
                      <a:pt x="134" y="0"/>
                    </a:lnTo>
                    <a:lnTo>
                      <a:pt x="136" y="2"/>
                    </a:lnTo>
                    <a:lnTo>
                      <a:pt x="138" y="2"/>
                    </a:lnTo>
                    <a:lnTo>
                      <a:pt x="138" y="4"/>
                    </a:lnTo>
                    <a:lnTo>
                      <a:pt x="140" y="4"/>
                    </a:lnTo>
                    <a:lnTo>
                      <a:pt x="140" y="6"/>
                    </a:lnTo>
                    <a:lnTo>
                      <a:pt x="142" y="8"/>
                    </a:lnTo>
                    <a:lnTo>
                      <a:pt x="142" y="10"/>
                    </a:lnTo>
                    <a:lnTo>
                      <a:pt x="143" y="10"/>
                    </a:lnTo>
                    <a:lnTo>
                      <a:pt x="143" y="12"/>
                    </a:lnTo>
                    <a:lnTo>
                      <a:pt x="143" y="13"/>
                    </a:lnTo>
                    <a:lnTo>
                      <a:pt x="145" y="13"/>
                    </a:lnTo>
                    <a:lnTo>
                      <a:pt x="145" y="15"/>
                    </a:lnTo>
                    <a:lnTo>
                      <a:pt x="147" y="17"/>
                    </a:lnTo>
                    <a:lnTo>
                      <a:pt x="147" y="19"/>
                    </a:lnTo>
                    <a:lnTo>
                      <a:pt x="147" y="21"/>
                    </a:lnTo>
                    <a:lnTo>
                      <a:pt x="147" y="23"/>
                    </a:lnTo>
                    <a:lnTo>
                      <a:pt x="149" y="23"/>
                    </a:lnTo>
                    <a:lnTo>
                      <a:pt x="149" y="25"/>
                    </a:lnTo>
                    <a:lnTo>
                      <a:pt x="149" y="27"/>
                    </a:lnTo>
                    <a:lnTo>
                      <a:pt x="149" y="29"/>
                    </a:lnTo>
                    <a:lnTo>
                      <a:pt x="151" y="29"/>
                    </a:lnTo>
                    <a:lnTo>
                      <a:pt x="151" y="30"/>
                    </a:lnTo>
                    <a:lnTo>
                      <a:pt x="151" y="32"/>
                    </a:lnTo>
                    <a:lnTo>
                      <a:pt x="151" y="34"/>
                    </a:lnTo>
                    <a:lnTo>
                      <a:pt x="151" y="36"/>
                    </a:lnTo>
                    <a:lnTo>
                      <a:pt x="151" y="38"/>
                    </a:lnTo>
                    <a:lnTo>
                      <a:pt x="151" y="40"/>
                    </a:lnTo>
                    <a:lnTo>
                      <a:pt x="149" y="40"/>
                    </a:lnTo>
                    <a:lnTo>
                      <a:pt x="149" y="42"/>
                    </a:lnTo>
                    <a:lnTo>
                      <a:pt x="147" y="42"/>
                    </a:lnTo>
                    <a:lnTo>
                      <a:pt x="147" y="44"/>
                    </a:lnTo>
                    <a:lnTo>
                      <a:pt x="145" y="44"/>
                    </a:lnTo>
                    <a:lnTo>
                      <a:pt x="145" y="42"/>
                    </a:lnTo>
                    <a:lnTo>
                      <a:pt x="143" y="42"/>
                    </a:lnTo>
                    <a:lnTo>
                      <a:pt x="142" y="42"/>
                    </a:lnTo>
                    <a:lnTo>
                      <a:pt x="140" y="40"/>
                    </a:lnTo>
                    <a:lnTo>
                      <a:pt x="138" y="38"/>
                    </a:lnTo>
                    <a:lnTo>
                      <a:pt x="138" y="36"/>
                    </a:lnTo>
                    <a:lnTo>
                      <a:pt x="136" y="36"/>
                    </a:lnTo>
                    <a:lnTo>
                      <a:pt x="136" y="34"/>
                    </a:lnTo>
                    <a:lnTo>
                      <a:pt x="134" y="34"/>
                    </a:lnTo>
                    <a:lnTo>
                      <a:pt x="134" y="32"/>
                    </a:lnTo>
                    <a:lnTo>
                      <a:pt x="132" y="32"/>
                    </a:lnTo>
                    <a:lnTo>
                      <a:pt x="132" y="30"/>
                    </a:lnTo>
                    <a:lnTo>
                      <a:pt x="130" y="30"/>
                    </a:lnTo>
                    <a:lnTo>
                      <a:pt x="128" y="30"/>
                    </a:lnTo>
                    <a:lnTo>
                      <a:pt x="128" y="29"/>
                    </a:lnTo>
                    <a:lnTo>
                      <a:pt x="126" y="29"/>
                    </a:lnTo>
                    <a:lnTo>
                      <a:pt x="125" y="29"/>
                    </a:lnTo>
                    <a:lnTo>
                      <a:pt x="125" y="27"/>
                    </a:lnTo>
                    <a:lnTo>
                      <a:pt x="123" y="27"/>
                    </a:lnTo>
                    <a:lnTo>
                      <a:pt x="121" y="27"/>
                    </a:lnTo>
                    <a:lnTo>
                      <a:pt x="119" y="27"/>
                    </a:lnTo>
                    <a:lnTo>
                      <a:pt x="117" y="27"/>
                    </a:lnTo>
                    <a:lnTo>
                      <a:pt x="115" y="27"/>
                    </a:lnTo>
                    <a:lnTo>
                      <a:pt x="113" y="25"/>
                    </a:lnTo>
                    <a:lnTo>
                      <a:pt x="111" y="25"/>
                    </a:lnTo>
                    <a:lnTo>
                      <a:pt x="109" y="27"/>
                    </a:lnTo>
                    <a:lnTo>
                      <a:pt x="108" y="27"/>
                    </a:lnTo>
                    <a:lnTo>
                      <a:pt x="106" y="27"/>
                    </a:lnTo>
                    <a:lnTo>
                      <a:pt x="104" y="27"/>
                    </a:lnTo>
                    <a:lnTo>
                      <a:pt x="102" y="27"/>
                    </a:lnTo>
                    <a:lnTo>
                      <a:pt x="100" y="27"/>
                    </a:lnTo>
                    <a:lnTo>
                      <a:pt x="98" y="29"/>
                    </a:lnTo>
                    <a:lnTo>
                      <a:pt x="96" y="29"/>
                    </a:lnTo>
                    <a:lnTo>
                      <a:pt x="94" y="29"/>
                    </a:lnTo>
                    <a:lnTo>
                      <a:pt x="92" y="29"/>
                    </a:lnTo>
                    <a:lnTo>
                      <a:pt x="91" y="29"/>
                    </a:lnTo>
                    <a:lnTo>
                      <a:pt x="91" y="30"/>
                    </a:lnTo>
                    <a:lnTo>
                      <a:pt x="89" y="30"/>
                    </a:lnTo>
                    <a:lnTo>
                      <a:pt x="89" y="32"/>
                    </a:lnTo>
                    <a:lnTo>
                      <a:pt x="87" y="32"/>
                    </a:lnTo>
                    <a:lnTo>
                      <a:pt x="87" y="34"/>
                    </a:lnTo>
                    <a:lnTo>
                      <a:pt x="87" y="36"/>
                    </a:lnTo>
                    <a:lnTo>
                      <a:pt x="89" y="36"/>
                    </a:lnTo>
                    <a:lnTo>
                      <a:pt x="89" y="38"/>
                    </a:lnTo>
                    <a:lnTo>
                      <a:pt x="89" y="40"/>
                    </a:lnTo>
                    <a:lnTo>
                      <a:pt x="89" y="42"/>
                    </a:lnTo>
                    <a:lnTo>
                      <a:pt x="91" y="44"/>
                    </a:lnTo>
                    <a:lnTo>
                      <a:pt x="91" y="47"/>
                    </a:lnTo>
                    <a:lnTo>
                      <a:pt x="92" y="51"/>
                    </a:lnTo>
                    <a:lnTo>
                      <a:pt x="92" y="53"/>
                    </a:lnTo>
                    <a:lnTo>
                      <a:pt x="94" y="57"/>
                    </a:lnTo>
                    <a:lnTo>
                      <a:pt x="96" y="61"/>
                    </a:lnTo>
                    <a:lnTo>
                      <a:pt x="96" y="64"/>
                    </a:lnTo>
                    <a:lnTo>
                      <a:pt x="98" y="66"/>
                    </a:lnTo>
                    <a:lnTo>
                      <a:pt x="100" y="70"/>
                    </a:lnTo>
                    <a:lnTo>
                      <a:pt x="100" y="74"/>
                    </a:lnTo>
                    <a:lnTo>
                      <a:pt x="102" y="78"/>
                    </a:lnTo>
                    <a:lnTo>
                      <a:pt x="104" y="81"/>
                    </a:lnTo>
                    <a:lnTo>
                      <a:pt x="104" y="85"/>
                    </a:lnTo>
                    <a:lnTo>
                      <a:pt x="106" y="89"/>
                    </a:lnTo>
                    <a:lnTo>
                      <a:pt x="108" y="93"/>
                    </a:lnTo>
                    <a:lnTo>
                      <a:pt x="109" y="97"/>
                    </a:lnTo>
                    <a:lnTo>
                      <a:pt x="109" y="100"/>
                    </a:lnTo>
                    <a:lnTo>
                      <a:pt x="111" y="104"/>
                    </a:lnTo>
                    <a:lnTo>
                      <a:pt x="113" y="106"/>
                    </a:lnTo>
                    <a:lnTo>
                      <a:pt x="115" y="110"/>
                    </a:lnTo>
                    <a:lnTo>
                      <a:pt x="115" y="114"/>
                    </a:lnTo>
                    <a:lnTo>
                      <a:pt x="117" y="117"/>
                    </a:lnTo>
                    <a:lnTo>
                      <a:pt x="119" y="121"/>
                    </a:lnTo>
                    <a:lnTo>
                      <a:pt x="121" y="125"/>
                    </a:lnTo>
                    <a:lnTo>
                      <a:pt x="121" y="129"/>
                    </a:lnTo>
                    <a:lnTo>
                      <a:pt x="123" y="131"/>
                    </a:lnTo>
                    <a:lnTo>
                      <a:pt x="125" y="134"/>
                    </a:lnTo>
                    <a:lnTo>
                      <a:pt x="126" y="138"/>
                    </a:lnTo>
                    <a:lnTo>
                      <a:pt x="128" y="140"/>
                    </a:lnTo>
                    <a:lnTo>
                      <a:pt x="128" y="144"/>
                    </a:lnTo>
                    <a:lnTo>
                      <a:pt x="130" y="148"/>
                    </a:lnTo>
                    <a:lnTo>
                      <a:pt x="132" y="149"/>
                    </a:lnTo>
                    <a:lnTo>
                      <a:pt x="134" y="151"/>
                    </a:lnTo>
                    <a:lnTo>
                      <a:pt x="134" y="153"/>
                    </a:lnTo>
                    <a:lnTo>
                      <a:pt x="136" y="153"/>
                    </a:lnTo>
                    <a:lnTo>
                      <a:pt x="138" y="155"/>
                    </a:lnTo>
                    <a:lnTo>
                      <a:pt x="140" y="155"/>
                    </a:lnTo>
                    <a:lnTo>
                      <a:pt x="140" y="157"/>
                    </a:lnTo>
                    <a:lnTo>
                      <a:pt x="142" y="157"/>
                    </a:lnTo>
                    <a:lnTo>
                      <a:pt x="143" y="159"/>
                    </a:lnTo>
                    <a:lnTo>
                      <a:pt x="145" y="159"/>
                    </a:lnTo>
                    <a:lnTo>
                      <a:pt x="147" y="161"/>
                    </a:lnTo>
                    <a:lnTo>
                      <a:pt x="149" y="161"/>
                    </a:lnTo>
                    <a:lnTo>
                      <a:pt x="149" y="163"/>
                    </a:lnTo>
                    <a:lnTo>
                      <a:pt x="151" y="163"/>
                    </a:lnTo>
                    <a:lnTo>
                      <a:pt x="151" y="165"/>
                    </a:lnTo>
                    <a:lnTo>
                      <a:pt x="153" y="165"/>
                    </a:lnTo>
                    <a:lnTo>
                      <a:pt x="153" y="166"/>
                    </a:lnTo>
                    <a:lnTo>
                      <a:pt x="151" y="166"/>
                    </a:lnTo>
                    <a:lnTo>
                      <a:pt x="151" y="168"/>
                    </a:lnTo>
                    <a:lnTo>
                      <a:pt x="149" y="168"/>
                    </a:lnTo>
                    <a:lnTo>
                      <a:pt x="149" y="170"/>
                    </a:lnTo>
                    <a:lnTo>
                      <a:pt x="147" y="170"/>
                    </a:lnTo>
                    <a:lnTo>
                      <a:pt x="145" y="170"/>
                    </a:lnTo>
                    <a:lnTo>
                      <a:pt x="145" y="172"/>
                    </a:lnTo>
                    <a:lnTo>
                      <a:pt x="143" y="172"/>
                    </a:lnTo>
                    <a:lnTo>
                      <a:pt x="142" y="172"/>
                    </a:lnTo>
                    <a:lnTo>
                      <a:pt x="140" y="174"/>
                    </a:lnTo>
                    <a:lnTo>
                      <a:pt x="138" y="174"/>
                    </a:lnTo>
                    <a:lnTo>
                      <a:pt x="136" y="174"/>
                    </a:lnTo>
                    <a:lnTo>
                      <a:pt x="134" y="176"/>
                    </a:lnTo>
                    <a:lnTo>
                      <a:pt x="132" y="176"/>
                    </a:lnTo>
                    <a:lnTo>
                      <a:pt x="130" y="176"/>
                    </a:lnTo>
                    <a:lnTo>
                      <a:pt x="128" y="176"/>
                    </a:lnTo>
                    <a:lnTo>
                      <a:pt x="126" y="178"/>
                    </a:lnTo>
                    <a:lnTo>
                      <a:pt x="125" y="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3" name="Freeform 49">
                <a:extLst>
                  <a:ext uri="{FF2B5EF4-FFF2-40B4-BE49-F238E27FC236}">
                    <a16:creationId xmlns:a16="http://schemas.microsoft.com/office/drawing/2014/main" id="{5CE0FCB9-E3A7-35D7-2A7D-9B9F35216701}"/>
                  </a:ext>
                </a:extLst>
              </p:cNvPr>
              <p:cNvSpPr>
                <a:spLocks/>
              </p:cNvSpPr>
              <p:nvPr/>
            </p:nvSpPr>
            <p:spPr bwMode="auto">
              <a:xfrm>
                <a:off x="3047" y="3353"/>
                <a:ext cx="523" cy="318"/>
              </a:xfrm>
              <a:custGeom>
                <a:avLst/>
                <a:gdLst>
                  <a:gd name="T0" fmla="*/ 414 w 523"/>
                  <a:gd name="T1" fmla="*/ 98 h 318"/>
                  <a:gd name="T2" fmla="*/ 395 w 523"/>
                  <a:gd name="T3" fmla="*/ 121 h 318"/>
                  <a:gd name="T4" fmla="*/ 429 w 523"/>
                  <a:gd name="T5" fmla="*/ 183 h 318"/>
                  <a:gd name="T6" fmla="*/ 408 w 523"/>
                  <a:gd name="T7" fmla="*/ 199 h 318"/>
                  <a:gd name="T8" fmla="*/ 391 w 523"/>
                  <a:gd name="T9" fmla="*/ 159 h 318"/>
                  <a:gd name="T10" fmla="*/ 366 w 523"/>
                  <a:gd name="T11" fmla="*/ 87 h 318"/>
                  <a:gd name="T12" fmla="*/ 344 w 523"/>
                  <a:gd name="T13" fmla="*/ 68 h 318"/>
                  <a:gd name="T14" fmla="*/ 319 w 523"/>
                  <a:gd name="T15" fmla="*/ 97 h 318"/>
                  <a:gd name="T16" fmla="*/ 287 w 523"/>
                  <a:gd name="T17" fmla="*/ 80 h 318"/>
                  <a:gd name="T18" fmla="*/ 249 w 523"/>
                  <a:gd name="T19" fmla="*/ 97 h 318"/>
                  <a:gd name="T20" fmla="*/ 262 w 523"/>
                  <a:gd name="T21" fmla="*/ 138 h 318"/>
                  <a:gd name="T22" fmla="*/ 298 w 523"/>
                  <a:gd name="T23" fmla="*/ 131 h 318"/>
                  <a:gd name="T24" fmla="*/ 317 w 523"/>
                  <a:gd name="T25" fmla="*/ 138 h 318"/>
                  <a:gd name="T26" fmla="*/ 293 w 523"/>
                  <a:gd name="T27" fmla="*/ 149 h 318"/>
                  <a:gd name="T28" fmla="*/ 278 w 523"/>
                  <a:gd name="T29" fmla="*/ 182 h 318"/>
                  <a:gd name="T30" fmla="*/ 298 w 523"/>
                  <a:gd name="T31" fmla="*/ 217 h 318"/>
                  <a:gd name="T32" fmla="*/ 344 w 523"/>
                  <a:gd name="T33" fmla="*/ 199 h 318"/>
                  <a:gd name="T34" fmla="*/ 366 w 523"/>
                  <a:gd name="T35" fmla="*/ 159 h 318"/>
                  <a:gd name="T36" fmla="*/ 380 w 523"/>
                  <a:gd name="T37" fmla="*/ 199 h 318"/>
                  <a:gd name="T38" fmla="*/ 332 w 523"/>
                  <a:gd name="T39" fmla="*/ 225 h 318"/>
                  <a:gd name="T40" fmla="*/ 272 w 523"/>
                  <a:gd name="T41" fmla="*/ 248 h 318"/>
                  <a:gd name="T42" fmla="*/ 261 w 523"/>
                  <a:gd name="T43" fmla="*/ 219 h 318"/>
                  <a:gd name="T44" fmla="*/ 240 w 523"/>
                  <a:gd name="T45" fmla="*/ 149 h 318"/>
                  <a:gd name="T46" fmla="*/ 217 w 523"/>
                  <a:gd name="T47" fmla="*/ 104 h 318"/>
                  <a:gd name="T48" fmla="*/ 187 w 523"/>
                  <a:gd name="T49" fmla="*/ 121 h 318"/>
                  <a:gd name="T50" fmla="*/ 194 w 523"/>
                  <a:gd name="T51" fmla="*/ 161 h 318"/>
                  <a:gd name="T52" fmla="*/ 217 w 523"/>
                  <a:gd name="T53" fmla="*/ 219 h 318"/>
                  <a:gd name="T54" fmla="*/ 232 w 523"/>
                  <a:gd name="T55" fmla="*/ 261 h 318"/>
                  <a:gd name="T56" fmla="*/ 193 w 523"/>
                  <a:gd name="T57" fmla="*/ 270 h 318"/>
                  <a:gd name="T58" fmla="*/ 191 w 523"/>
                  <a:gd name="T59" fmla="*/ 229 h 318"/>
                  <a:gd name="T60" fmla="*/ 177 w 523"/>
                  <a:gd name="T61" fmla="*/ 187 h 318"/>
                  <a:gd name="T62" fmla="*/ 162 w 523"/>
                  <a:gd name="T63" fmla="*/ 148 h 318"/>
                  <a:gd name="T64" fmla="*/ 153 w 523"/>
                  <a:gd name="T65" fmla="*/ 200 h 318"/>
                  <a:gd name="T66" fmla="*/ 149 w 523"/>
                  <a:gd name="T67" fmla="*/ 268 h 318"/>
                  <a:gd name="T68" fmla="*/ 106 w 523"/>
                  <a:gd name="T69" fmla="*/ 236 h 318"/>
                  <a:gd name="T70" fmla="*/ 47 w 523"/>
                  <a:gd name="T71" fmla="*/ 182 h 318"/>
                  <a:gd name="T72" fmla="*/ 68 w 523"/>
                  <a:gd name="T73" fmla="*/ 242 h 318"/>
                  <a:gd name="T74" fmla="*/ 94 w 523"/>
                  <a:gd name="T75" fmla="*/ 291 h 318"/>
                  <a:gd name="T76" fmla="*/ 81 w 523"/>
                  <a:gd name="T77" fmla="*/ 308 h 318"/>
                  <a:gd name="T78" fmla="*/ 56 w 523"/>
                  <a:gd name="T79" fmla="*/ 306 h 318"/>
                  <a:gd name="T80" fmla="*/ 51 w 523"/>
                  <a:gd name="T81" fmla="*/ 253 h 318"/>
                  <a:gd name="T82" fmla="*/ 34 w 523"/>
                  <a:gd name="T83" fmla="*/ 204 h 318"/>
                  <a:gd name="T84" fmla="*/ 11 w 523"/>
                  <a:gd name="T85" fmla="*/ 189 h 318"/>
                  <a:gd name="T86" fmla="*/ 0 w 523"/>
                  <a:gd name="T87" fmla="*/ 193 h 318"/>
                  <a:gd name="T88" fmla="*/ 17 w 523"/>
                  <a:gd name="T89" fmla="*/ 155 h 318"/>
                  <a:gd name="T90" fmla="*/ 60 w 523"/>
                  <a:gd name="T91" fmla="*/ 151 h 318"/>
                  <a:gd name="T92" fmla="*/ 109 w 523"/>
                  <a:gd name="T93" fmla="*/ 202 h 318"/>
                  <a:gd name="T94" fmla="*/ 140 w 523"/>
                  <a:gd name="T95" fmla="*/ 193 h 318"/>
                  <a:gd name="T96" fmla="*/ 147 w 523"/>
                  <a:gd name="T97" fmla="*/ 132 h 318"/>
                  <a:gd name="T98" fmla="*/ 179 w 523"/>
                  <a:gd name="T99" fmla="*/ 102 h 318"/>
                  <a:gd name="T100" fmla="*/ 215 w 523"/>
                  <a:gd name="T101" fmla="*/ 89 h 318"/>
                  <a:gd name="T102" fmla="*/ 289 w 523"/>
                  <a:gd name="T103" fmla="*/ 63 h 318"/>
                  <a:gd name="T104" fmla="*/ 327 w 523"/>
                  <a:gd name="T105" fmla="*/ 66 h 318"/>
                  <a:gd name="T106" fmla="*/ 359 w 523"/>
                  <a:gd name="T107" fmla="*/ 40 h 318"/>
                  <a:gd name="T108" fmla="*/ 412 w 523"/>
                  <a:gd name="T109" fmla="*/ 59 h 318"/>
                  <a:gd name="T110" fmla="*/ 489 w 523"/>
                  <a:gd name="T111" fmla="*/ 117 h 318"/>
                  <a:gd name="T112" fmla="*/ 474 w 523"/>
                  <a:gd name="T113" fmla="*/ 70 h 318"/>
                  <a:gd name="T114" fmla="*/ 451 w 523"/>
                  <a:gd name="T115" fmla="*/ 30 h 318"/>
                  <a:gd name="T116" fmla="*/ 453 w 523"/>
                  <a:gd name="T117" fmla="*/ 10 h 318"/>
                  <a:gd name="T118" fmla="*/ 484 w 523"/>
                  <a:gd name="T119" fmla="*/ 12 h 318"/>
                  <a:gd name="T120" fmla="*/ 493 w 523"/>
                  <a:gd name="T121" fmla="*/ 76 h 318"/>
                  <a:gd name="T122" fmla="*/ 514 w 523"/>
                  <a:gd name="T123" fmla="*/ 132 h 318"/>
                  <a:gd name="T124" fmla="*/ 510 w 523"/>
                  <a:gd name="T125" fmla="*/ 165 h 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3" h="318">
                    <a:moveTo>
                      <a:pt x="501" y="165"/>
                    </a:moveTo>
                    <a:lnTo>
                      <a:pt x="497" y="161"/>
                    </a:lnTo>
                    <a:lnTo>
                      <a:pt x="493" y="159"/>
                    </a:lnTo>
                    <a:lnTo>
                      <a:pt x="489" y="155"/>
                    </a:lnTo>
                    <a:lnTo>
                      <a:pt x="485" y="153"/>
                    </a:lnTo>
                    <a:lnTo>
                      <a:pt x="482" y="149"/>
                    </a:lnTo>
                    <a:lnTo>
                      <a:pt x="478" y="148"/>
                    </a:lnTo>
                    <a:lnTo>
                      <a:pt x="474" y="146"/>
                    </a:lnTo>
                    <a:lnTo>
                      <a:pt x="470" y="142"/>
                    </a:lnTo>
                    <a:lnTo>
                      <a:pt x="467" y="140"/>
                    </a:lnTo>
                    <a:lnTo>
                      <a:pt x="463" y="136"/>
                    </a:lnTo>
                    <a:lnTo>
                      <a:pt x="459" y="134"/>
                    </a:lnTo>
                    <a:lnTo>
                      <a:pt x="455" y="131"/>
                    </a:lnTo>
                    <a:lnTo>
                      <a:pt x="451" y="127"/>
                    </a:lnTo>
                    <a:lnTo>
                      <a:pt x="448" y="125"/>
                    </a:lnTo>
                    <a:lnTo>
                      <a:pt x="444" y="121"/>
                    </a:lnTo>
                    <a:lnTo>
                      <a:pt x="440" y="119"/>
                    </a:lnTo>
                    <a:lnTo>
                      <a:pt x="436" y="115"/>
                    </a:lnTo>
                    <a:lnTo>
                      <a:pt x="432" y="114"/>
                    </a:lnTo>
                    <a:lnTo>
                      <a:pt x="429" y="110"/>
                    </a:lnTo>
                    <a:lnTo>
                      <a:pt x="425" y="108"/>
                    </a:lnTo>
                    <a:lnTo>
                      <a:pt x="421" y="104"/>
                    </a:lnTo>
                    <a:lnTo>
                      <a:pt x="417" y="100"/>
                    </a:lnTo>
                    <a:lnTo>
                      <a:pt x="414" y="98"/>
                    </a:lnTo>
                    <a:lnTo>
                      <a:pt x="410" y="95"/>
                    </a:lnTo>
                    <a:lnTo>
                      <a:pt x="406" y="93"/>
                    </a:lnTo>
                    <a:lnTo>
                      <a:pt x="402" y="89"/>
                    </a:lnTo>
                    <a:lnTo>
                      <a:pt x="398" y="87"/>
                    </a:lnTo>
                    <a:lnTo>
                      <a:pt x="395" y="83"/>
                    </a:lnTo>
                    <a:lnTo>
                      <a:pt x="391" y="81"/>
                    </a:lnTo>
                    <a:lnTo>
                      <a:pt x="387" y="78"/>
                    </a:lnTo>
                    <a:lnTo>
                      <a:pt x="383" y="76"/>
                    </a:lnTo>
                    <a:lnTo>
                      <a:pt x="380" y="72"/>
                    </a:lnTo>
                    <a:lnTo>
                      <a:pt x="378" y="72"/>
                    </a:lnTo>
                    <a:lnTo>
                      <a:pt x="378" y="76"/>
                    </a:lnTo>
                    <a:lnTo>
                      <a:pt x="380" y="80"/>
                    </a:lnTo>
                    <a:lnTo>
                      <a:pt x="381" y="81"/>
                    </a:lnTo>
                    <a:lnTo>
                      <a:pt x="381" y="85"/>
                    </a:lnTo>
                    <a:lnTo>
                      <a:pt x="383" y="89"/>
                    </a:lnTo>
                    <a:lnTo>
                      <a:pt x="385" y="93"/>
                    </a:lnTo>
                    <a:lnTo>
                      <a:pt x="385" y="97"/>
                    </a:lnTo>
                    <a:lnTo>
                      <a:pt x="387" y="100"/>
                    </a:lnTo>
                    <a:lnTo>
                      <a:pt x="389" y="102"/>
                    </a:lnTo>
                    <a:lnTo>
                      <a:pt x="389" y="106"/>
                    </a:lnTo>
                    <a:lnTo>
                      <a:pt x="391" y="110"/>
                    </a:lnTo>
                    <a:lnTo>
                      <a:pt x="391" y="114"/>
                    </a:lnTo>
                    <a:lnTo>
                      <a:pt x="393" y="117"/>
                    </a:lnTo>
                    <a:lnTo>
                      <a:pt x="395" y="121"/>
                    </a:lnTo>
                    <a:lnTo>
                      <a:pt x="395" y="123"/>
                    </a:lnTo>
                    <a:lnTo>
                      <a:pt x="397" y="127"/>
                    </a:lnTo>
                    <a:lnTo>
                      <a:pt x="397" y="131"/>
                    </a:lnTo>
                    <a:lnTo>
                      <a:pt x="398" y="134"/>
                    </a:lnTo>
                    <a:lnTo>
                      <a:pt x="400" y="136"/>
                    </a:lnTo>
                    <a:lnTo>
                      <a:pt x="402" y="140"/>
                    </a:lnTo>
                    <a:lnTo>
                      <a:pt x="402" y="144"/>
                    </a:lnTo>
                    <a:lnTo>
                      <a:pt x="404" y="148"/>
                    </a:lnTo>
                    <a:lnTo>
                      <a:pt x="406" y="149"/>
                    </a:lnTo>
                    <a:lnTo>
                      <a:pt x="408" y="153"/>
                    </a:lnTo>
                    <a:lnTo>
                      <a:pt x="410" y="157"/>
                    </a:lnTo>
                    <a:lnTo>
                      <a:pt x="412" y="161"/>
                    </a:lnTo>
                    <a:lnTo>
                      <a:pt x="412" y="163"/>
                    </a:lnTo>
                    <a:lnTo>
                      <a:pt x="415" y="166"/>
                    </a:lnTo>
                    <a:lnTo>
                      <a:pt x="417" y="170"/>
                    </a:lnTo>
                    <a:lnTo>
                      <a:pt x="419" y="172"/>
                    </a:lnTo>
                    <a:lnTo>
                      <a:pt x="421" y="176"/>
                    </a:lnTo>
                    <a:lnTo>
                      <a:pt x="423" y="178"/>
                    </a:lnTo>
                    <a:lnTo>
                      <a:pt x="423" y="180"/>
                    </a:lnTo>
                    <a:lnTo>
                      <a:pt x="425" y="180"/>
                    </a:lnTo>
                    <a:lnTo>
                      <a:pt x="425" y="182"/>
                    </a:lnTo>
                    <a:lnTo>
                      <a:pt x="427" y="182"/>
                    </a:lnTo>
                    <a:lnTo>
                      <a:pt x="429" y="182"/>
                    </a:lnTo>
                    <a:lnTo>
                      <a:pt x="429" y="183"/>
                    </a:lnTo>
                    <a:lnTo>
                      <a:pt x="431" y="183"/>
                    </a:lnTo>
                    <a:lnTo>
                      <a:pt x="432" y="183"/>
                    </a:lnTo>
                    <a:lnTo>
                      <a:pt x="432" y="185"/>
                    </a:lnTo>
                    <a:lnTo>
                      <a:pt x="434" y="185"/>
                    </a:lnTo>
                    <a:lnTo>
                      <a:pt x="434" y="187"/>
                    </a:lnTo>
                    <a:lnTo>
                      <a:pt x="434" y="189"/>
                    </a:lnTo>
                    <a:lnTo>
                      <a:pt x="434" y="191"/>
                    </a:lnTo>
                    <a:lnTo>
                      <a:pt x="432" y="191"/>
                    </a:lnTo>
                    <a:lnTo>
                      <a:pt x="432" y="193"/>
                    </a:lnTo>
                    <a:lnTo>
                      <a:pt x="431" y="193"/>
                    </a:lnTo>
                    <a:lnTo>
                      <a:pt x="429" y="193"/>
                    </a:lnTo>
                    <a:lnTo>
                      <a:pt x="427" y="193"/>
                    </a:lnTo>
                    <a:lnTo>
                      <a:pt x="425" y="195"/>
                    </a:lnTo>
                    <a:lnTo>
                      <a:pt x="423" y="195"/>
                    </a:lnTo>
                    <a:lnTo>
                      <a:pt x="421" y="195"/>
                    </a:lnTo>
                    <a:lnTo>
                      <a:pt x="419" y="195"/>
                    </a:lnTo>
                    <a:lnTo>
                      <a:pt x="417" y="195"/>
                    </a:lnTo>
                    <a:lnTo>
                      <a:pt x="417" y="197"/>
                    </a:lnTo>
                    <a:lnTo>
                      <a:pt x="415" y="197"/>
                    </a:lnTo>
                    <a:lnTo>
                      <a:pt x="414" y="197"/>
                    </a:lnTo>
                    <a:lnTo>
                      <a:pt x="412" y="197"/>
                    </a:lnTo>
                    <a:lnTo>
                      <a:pt x="412" y="199"/>
                    </a:lnTo>
                    <a:lnTo>
                      <a:pt x="410" y="199"/>
                    </a:lnTo>
                    <a:lnTo>
                      <a:pt x="408" y="199"/>
                    </a:lnTo>
                    <a:lnTo>
                      <a:pt x="406" y="199"/>
                    </a:lnTo>
                    <a:lnTo>
                      <a:pt x="404" y="199"/>
                    </a:lnTo>
                    <a:lnTo>
                      <a:pt x="404" y="200"/>
                    </a:lnTo>
                    <a:lnTo>
                      <a:pt x="402" y="200"/>
                    </a:lnTo>
                    <a:lnTo>
                      <a:pt x="400" y="200"/>
                    </a:lnTo>
                    <a:lnTo>
                      <a:pt x="398" y="202"/>
                    </a:lnTo>
                    <a:lnTo>
                      <a:pt x="397" y="202"/>
                    </a:lnTo>
                    <a:lnTo>
                      <a:pt x="395" y="202"/>
                    </a:lnTo>
                    <a:lnTo>
                      <a:pt x="393" y="202"/>
                    </a:lnTo>
                    <a:lnTo>
                      <a:pt x="391" y="202"/>
                    </a:lnTo>
                    <a:lnTo>
                      <a:pt x="389" y="200"/>
                    </a:lnTo>
                    <a:lnTo>
                      <a:pt x="389" y="199"/>
                    </a:lnTo>
                    <a:lnTo>
                      <a:pt x="389" y="195"/>
                    </a:lnTo>
                    <a:lnTo>
                      <a:pt x="391" y="191"/>
                    </a:lnTo>
                    <a:lnTo>
                      <a:pt x="391" y="187"/>
                    </a:lnTo>
                    <a:lnTo>
                      <a:pt x="391" y="183"/>
                    </a:lnTo>
                    <a:lnTo>
                      <a:pt x="391" y="182"/>
                    </a:lnTo>
                    <a:lnTo>
                      <a:pt x="393" y="178"/>
                    </a:lnTo>
                    <a:lnTo>
                      <a:pt x="393" y="174"/>
                    </a:lnTo>
                    <a:lnTo>
                      <a:pt x="391" y="172"/>
                    </a:lnTo>
                    <a:lnTo>
                      <a:pt x="391" y="168"/>
                    </a:lnTo>
                    <a:lnTo>
                      <a:pt x="391" y="165"/>
                    </a:lnTo>
                    <a:lnTo>
                      <a:pt x="391" y="161"/>
                    </a:lnTo>
                    <a:lnTo>
                      <a:pt x="391" y="159"/>
                    </a:lnTo>
                    <a:lnTo>
                      <a:pt x="389" y="155"/>
                    </a:lnTo>
                    <a:lnTo>
                      <a:pt x="389" y="151"/>
                    </a:lnTo>
                    <a:lnTo>
                      <a:pt x="387" y="149"/>
                    </a:lnTo>
                    <a:lnTo>
                      <a:pt x="387" y="146"/>
                    </a:lnTo>
                    <a:lnTo>
                      <a:pt x="385" y="142"/>
                    </a:lnTo>
                    <a:lnTo>
                      <a:pt x="385" y="140"/>
                    </a:lnTo>
                    <a:lnTo>
                      <a:pt x="383" y="136"/>
                    </a:lnTo>
                    <a:lnTo>
                      <a:pt x="383" y="132"/>
                    </a:lnTo>
                    <a:lnTo>
                      <a:pt x="381" y="131"/>
                    </a:lnTo>
                    <a:lnTo>
                      <a:pt x="380" y="127"/>
                    </a:lnTo>
                    <a:lnTo>
                      <a:pt x="380" y="123"/>
                    </a:lnTo>
                    <a:lnTo>
                      <a:pt x="378" y="121"/>
                    </a:lnTo>
                    <a:lnTo>
                      <a:pt x="378" y="117"/>
                    </a:lnTo>
                    <a:lnTo>
                      <a:pt x="376" y="114"/>
                    </a:lnTo>
                    <a:lnTo>
                      <a:pt x="376" y="112"/>
                    </a:lnTo>
                    <a:lnTo>
                      <a:pt x="374" y="108"/>
                    </a:lnTo>
                    <a:lnTo>
                      <a:pt x="372" y="104"/>
                    </a:lnTo>
                    <a:lnTo>
                      <a:pt x="372" y="102"/>
                    </a:lnTo>
                    <a:lnTo>
                      <a:pt x="372" y="98"/>
                    </a:lnTo>
                    <a:lnTo>
                      <a:pt x="370" y="95"/>
                    </a:lnTo>
                    <a:lnTo>
                      <a:pt x="370" y="93"/>
                    </a:lnTo>
                    <a:lnTo>
                      <a:pt x="368" y="91"/>
                    </a:lnTo>
                    <a:lnTo>
                      <a:pt x="368" y="89"/>
                    </a:lnTo>
                    <a:lnTo>
                      <a:pt x="366" y="87"/>
                    </a:lnTo>
                    <a:lnTo>
                      <a:pt x="366" y="85"/>
                    </a:lnTo>
                    <a:lnTo>
                      <a:pt x="366" y="83"/>
                    </a:lnTo>
                    <a:lnTo>
                      <a:pt x="364" y="81"/>
                    </a:lnTo>
                    <a:lnTo>
                      <a:pt x="364" y="80"/>
                    </a:lnTo>
                    <a:lnTo>
                      <a:pt x="363" y="78"/>
                    </a:lnTo>
                    <a:lnTo>
                      <a:pt x="363" y="76"/>
                    </a:lnTo>
                    <a:lnTo>
                      <a:pt x="361" y="74"/>
                    </a:lnTo>
                    <a:lnTo>
                      <a:pt x="361" y="72"/>
                    </a:lnTo>
                    <a:lnTo>
                      <a:pt x="361" y="70"/>
                    </a:lnTo>
                    <a:lnTo>
                      <a:pt x="359" y="70"/>
                    </a:lnTo>
                    <a:lnTo>
                      <a:pt x="359" y="68"/>
                    </a:lnTo>
                    <a:lnTo>
                      <a:pt x="359" y="66"/>
                    </a:lnTo>
                    <a:lnTo>
                      <a:pt x="357" y="66"/>
                    </a:lnTo>
                    <a:lnTo>
                      <a:pt x="357" y="64"/>
                    </a:lnTo>
                    <a:lnTo>
                      <a:pt x="357" y="63"/>
                    </a:lnTo>
                    <a:lnTo>
                      <a:pt x="355" y="63"/>
                    </a:lnTo>
                    <a:lnTo>
                      <a:pt x="353" y="63"/>
                    </a:lnTo>
                    <a:lnTo>
                      <a:pt x="351" y="64"/>
                    </a:lnTo>
                    <a:lnTo>
                      <a:pt x="349" y="64"/>
                    </a:lnTo>
                    <a:lnTo>
                      <a:pt x="347" y="64"/>
                    </a:lnTo>
                    <a:lnTo>
                      <a:pt x="347" y="66"/>
                    </a:lnTo>
                    <a:lnTo>
                      <a:pt x="346" y="66"/>
                    </a:lnTo>
                    <a:lnTo>
                      <a:pt x="346" y="68"/>
                    </a:lnTo>
                    <a:lnTo>
                      <a:pt x="344" y="68"/>
                    </a:lnTo>
                    <a:lnTo>
                      <a:pt x="342" y="70"/>
                    </a:lnTo>
                    <a:lnTo>
                      <a:pt x="340" y="72"/>
                    </a:lnTo>
                    <a:lnTo>
                      <a:pt x="338" y="74"/>
                    </a:lnTo>
                    <a:lnTo>
                      <a:pt x="338" y="76"/>
                    </a:lnTo>
                    <a:lnTo>
                      <a:pt x="336" y="76"/>
                    </a:lnTo>
                    <a:lnTo>
                      <a:pt x="336" y="78"/>
                    </a:lnTo>
                    <a:lnTo>
                      <a:pt x="336" y="80"/>
                    </a:lnTo>
                    <a:lnTo>
                      <a:pt x="334" y="80"/>
                    </a:lnTo>
                    <a:lnTo>
                      <a:pt x="334" y="81"/>
                    </a:lnTo>
                    <a:lnTo>
                      <a:pt x="332" y="83"/>
                    </a:lnTo>
                    <a:lnTo>
                      <a:pt x="332" y="85"/>
                    </a:lnTo>
                    <a:lnTo>
                      <a:pt x="330" y="87"/>
                    </a:lnTo>
                    <a:lnTo>
                      <a:pt x="330" y="89"/>
                    </a:lnTo>
                    <a:lnTo>
                      <a:pt x="329" y="91"/>
                    </a:lnTo>
                    <a:lnTo>
                      <a:pt x="329" y="93"/>
                    </a:lnTo>
                    <a:lnTo>
                      <a:pt x="329" y="95"/>
                    </a:lnTo>
                    <a:lnTo>
                      <a:pt x="327" y="95"/>
                    </a:lnTo>
                    <a:lnTo>
                      <a:pt x="327" y="97"/>
                    </a:lnTo>
                    <a:lnTo>
                      <a:pt x="325" y="97"/>
                    </a:lnTo>
                    <a:lnTo>
                      <a:pt x="325" y="98"/>
                    </a:lnTo>
                    <a:lnTo>
                      <a:pt x="323" y="98"/>
                    </a:lnTo>
                    <a:lnTo>
                      <a:pt x="323" y="97"/>
                    </a:lnTo>
                    <a:lnTo>
                      <a:pt x="321" y="97"/>
                    </a:lnTo>
                    <a:lnTo>
                      <a:pt x="319" y="97"/>
                    </a:lnTo>
                    <a:lnTo>
                      <a:pt x="319" y="95"/>
                    </a:lnTo>
                    <a:lnTo>
                      <a:pt x="317" y="95"/>
                    </a:lnTo>
                    <a:lnTo>
                      <a:pt x="317" y="93"/>
                    </a:lnTo>
                    <a:lnTo>
                      <a:pt x="315" y="93"/>
                    </a:lnTo>
                    <a:lnTo>
                      <a:pt x="315" y="91"/>
                    </a:lnTo>
                    <a:lnTo>
                      <a:pt x="313" y="91"/>
                    </a:lnTo>
                    <a:lnTo>
                      <a:pt x="313" y="89"/>
                    </a:lnTo>
                    <a:lnTo>
                      <a:pt x="312" y="89"/>
                    </a:lnTo>
                    <a:lnTo>
                      <a:pt x="312" y="87"/>
                    </a:lnTo>
                    <a:lnTo>
                      <a:pt x="310" y="87"/>
                    </a:lnTo>
                    <a:lnTo>
                      <a:pt x="310" y="85"/>
                    </a:lnTo>
                    <a:lnTo>
                      <a:pt x="308" y="85"/>
                    </a:lnTo>
                    <a:lnTo>
                      <a:pt x="306" y="83"/>
                    </a:lnTo>
                    <a:lnTo>
                      <a:pt x="304" y="83"/>
                    </a:lnTo>
                    <a:lnTo>
                      <a:pt x="304" y="81"/>
                    </a:lnTo>
                    <a:lnTo>
                      <a:pt x="302" y="81"/>
                    </a:lnTo>
                    <a:lnTo>
                      <a:pt x="300" y="81"/>
                    </a:lnTo>
                    <a:lnTo>
                      <a:pt x="298" y="80"/>
                    </a:lnTo>
                    <a:lnTo>
                      <a:pt x="296" y="80"/>
                    </a:lnTo>
                    <a:lnTo>
                      <a:pt x="295" y="80"/>
                    </a:lnTo>
                    <a:lnTo>
                      <a:pt x="293" y="80"/>
                    </a:lnTo>
                    <a:lnTo>
                      <a:pt x="291" y="80"/>
                    </a:lnTo>
                    <a:lnTo>
                      <a:pt x="289" y="80"/>
                    </a:lnTo>
                    <a:lnTo>
                      <a:pt x="287" y="80"/>
                    </a:lnTo>
                    <a:lnTo>
                      <a:pt x="285" y="80"/>
                    </a:lnTo>
                    <a:lnTo>
                      <a:pt x="283" y="81"/>
                    </a:lnTo>
                    <a:lnTo>
                      <a:pt x="281" y="81"/>
                    </a:lnTo>
                    <a:lnTo>
                      <a:pt x="279" y="81"/>
                    </a:lnTo>
                    <a:lnTo>
                      <a:pt x="278" y="81"/>
                    </a:lnTo>
                    <a:lnTo>
                      <a:pt x="276" y="83"/>
                    </a:lnTo>
                    <a:lnTo>
                      <a:pt x="274" y="83"/>
                    </a:lnTo>
                    <a:lnTo>
                      <a:pt x="272" y="83"/>
                    </a:lnTo>
                    <a:lnTo>
                      <a:pt x="270" y="83"/>
                    </a:lnTo>
                    <a:lnTo>
                      <a:pt x="270" y="85"/>
                    </a:lnTo>
                    <a:lnTo>
                      <a:pt x="268" y="85"/>
                    </a:lnTo>
                    <a:lnTo>
                      <a:pt x="266" y="85"/>
                    </a:lnTo>
                    <a:lnTo>
                      <a:pt x="264" y="85"/>
                    </a:lnTo>
                    <a:lnTo>
                      <a:pt x="264" y="87"/>
                    </a:lnTo>
                    <a:lnTo>
                      <a:pt x="262" y="87"/>
                    </a:lnTo>
                    <a:lnTo>
                      <a:pt x="261" y="87"/>
                    </a:lnTo>
                    <a:lnTo>
                      <a:pt x="259" y="89"/>
                    </a:lnTo>
                    <a:lnTo>
                      <a:pt x="257" y="89"/>
                    </a:lnTo>
                    <a:lnTo>
                      <a:pt x="255" y="91"/>
                    </a:lnTo>
                    <a:lnTo>
                      <a:pt x="253" y="91"/>
                    </a:lnTo>
                    <a:lnTo>
                      <a:pt x="251" y="93"/>
                    </a:lnTo>
                    <a:lnTo>
                      <a:pt x="249" y="93"/>
                    </a:lnTo>
                    <a:lnTo>
                      <a:pt x="249" y="95"/>
                    </a:lnTo>
                    <a:lnTo>
                      <a:pt x="249" y="97"/>
                    </a:lnTo>
                    <a:lnTo>
                      <a:pt x="251" y="98"/>
                    </a:lnTo>
                    <a:lnTo>
                      <a:pt x="251" y="100"/>
                    </a:lnTo>
                    <a:lnTo>
                      <a:pt x="251" y="102"/>
                    </a:lnTo>
                    <a:lnTo>
                      <a:pt x="251" y="104"/>
                    </a:lnTo>
                    <a:lnTo>
                      <a:pt x="253" y="106"/>
                    </a:lnTo>
                    <a:lnTo>
                      <a:pt x="253" y="108"/>
                    </a:lnTo>
                    <a:lnTo>
                      <a:pt x="253" y="110"/>
                    </a:lnTo>
                    <a:lnTo>
                      <a:pt x="255" y="112"/>
                    </a:lnTo>
                    <a:lnTo>
                      <a:pt x="255" y="114"/>
                    </a:lnTo>
                    <a:lnTo>
                      <a:pt x="255" y="115"/>
                    </a:lnTo>
                    <a:lnTo>
                      <a:pt x="255" y="117"/>
                    </a:lnTo>
                    <a:lnTo>
                      <a:pt x="257" y="119"/>
                    </a:lnTo>
                    <a:lnTo>
                      <a:pt x="257" y="121"/>
                    </a:lnTo>
                    <a:lnTo>
                      <a:pt x="257" y="123"/>
                    </a:lnTo>
                    <a:lnTo>
                      <a:pt x="257" y="125"/>
                    </a:lnTo>
                    <a:lnTo>
                      <a:pt x="259" y="125"/>
                    </a:lnTo>
                    <a:lnTo>
                      <a:pt x="259" y="127"/>
                    </a:lnTo>
                    <a:lnTo>
                      <a:pt x="259" y="129"/>
                    </a:lnTo>
                    <a:lnTo>
                      <a:pt x="259" y="131"/>
                    </a:lnTo>
                    <a:lnTo>
                      <a:pt x="261" y="131"/>
                    </a:lnTo>
                    <a:lnTo>
                      <a:pt x="261" y="132"/>
                    </a:lnTo>
                    <a:lnTo>
                      <a:pt x="261" y="134"/>
                    </a:lnTo>
                    <a:lnTo>
                      <a:pt x="261" y="136"/>
                    </a:lnTo>
                    <a:lnTo>
                      <a:pt x="262" y="138"/>
                    </a:lnTo>
                    <a:lnTo>
                      <a:pt x="262" y="140"/>
                    </a:lnTo>
                    <a:lnTo>
                      <a:pt x="262" y="142"/>
                    </a:lnTo>
                    <a:lnTo>
                      <a:pt x="264" y="142"/>
                    </a:lnTo>
                    <a:lnTo>
                      <a:pt x="264" y="144"/>
                    </a:lnTo>
                    <a:lnTo>
                      <a:pt x="266" y="144"/>
                    </a:lnTo>
                    <a:lnTo>
                      <a:pt x="268" y="144"/>
                    </a:lnTo>
                    <a:lnTo>
                      <a:pt x="270" y="144"/>
                    </a:lnTo>
                    <a:lnTo>
                      <a:pt x="272" y="144"/>
                    </a:lnTo>
                    <a:lnTo>
                      <a:pt x="274" y="144"/>
                    </a:lnTo>
                    <a:lnTo>
                      <a:pt x="276" y="142"/>
                    </a:lnTo>
                    <a:lnTo>
                      <a:pt x="278" y="142"/>
                    </a:lnTo>
                    <a:lnTo>
                      <a:pt x="279" y="142"/>
                    </a:lnTo>
                    <a:lnTo>
                      <a:pt x="281" y="140"/>
                    </a:lnTo>
                    <a:lnTo>
                      <a:pt x="283" y="140"/>
                    </a:lnTo>
                    <a:lnTo>
                      <a:pt x="285" y="140"/>
                    </a:lnTo>
                    <a:lnTo>
                      <a:pt x="287" y="138"/>
                    </a:lnTo>
                    <a:lnTo>
                      <a:pt x="289" y="138"/>
                    </a:lnTo>
                    <a:lnTo>
                      <a:pt x="291" y="136"/>
                    </a:lnTo>
                    <a:lnTo>
                      <a:pt x="293" y="136"/>
                    </a:lnTo>
                    <a:lnTo>
                      <a:pt x="295" y="134"/>
                    </a:lnTo>
                    <a:lnTo>
                      <a:pt x="296" y="134"/>
                    </a:lnTo>
                    <a:lnTo>
                      <a:pt x="296" y="132"/>
                    </a:lnTo>
                    <a:lnTo>
                      <a:pt x="298" y="132"/>
                    </a:lnTo>
                    <a:lnTo>
                      <a:pt x="298" y="131"/>
                    </a:lnTo>
                    <a:lnTo>
                      <a:pt x="300" y="131"/>
                    </a:lnTo>
                    <a:lnTo>
                      <a:pt x="300" y="129"/>
                    </a:lnTo>
                    <a:lnTo>
                      <a:pt x="302" y="127"/>
                    </a:lnTo>
                    <a:lnTo>
                      <a:pt x="302" y="125"/>
                    </a:lnTo>
                    <a:lnTo>
                      <a:pt x="304" y="125"/>
                    </a:lnTo>
                    <a:lnTo>
                      <a:pt x="304" y="123"/>
                    </a:lnTo>
                    <a:lnTo>
                      <a:pt x="304" y="121"/>
                    </a:lnTo>
                    <a:lnTo>
                      <a:pt x="306" y="121"/>
                    </a:lnTo>
                    <a:lnTo>
                      <a:pt x="306" y="119"/>
                    </a:lnTo>
                    <a:lnTo>
                      <a:pt x="308" y="119"/>
                    </a:lnTo>
                    <a:lnTo>
                      <a:pt x="308" y="121"/>
                    </a:lnTo>
                    <a:lnTo>
                      <a:pt x="310" y="121"/>
                    </a:lnTo>
                    <a:lnTo>
                      <a:pt x="310" y="123"/>
                    </a:lnTo>
                    <a:lnTo>
                      <a:pt x="312" y="125"/>
                    </a:lnTo>
                    <a:lnTo>
                      <a:pt x="312" y="127"/>
                    </a:lnTo>
                    <a:lnTo>
                      <a:pt x="313" y="127"/>
                    </a:lnTo>
                    <a:lnTo>
                      <a:pt x="313" y="129"/>
                    </a:lnTo>
                    <a:lnTo>
                      <a:pt x="313" y="131"/>
                    </a:lnTo>
                    <a:lnTo>
                      <a:pt x="315" y="131"/>
                    </a:lnTo>
                    <a:lnTo>
                      <a:pt x="315" y="132"/>
                    </a:lnTo>
                    <a:lnTo>
                      <a:pt x="315" y="134"/>
                    </a:lnTo>
                    <a:lnTo>
                      <a:pt x="317" y="134"/>
                    </a:lnTo>
                    <a:lnTo>
                      <a:pt x="317" y="136"/>
                    </a:lnTo>
                    <a:lnTo>
                      <a:pt x="317" y="138"/>
                    </a:lnTo>
                    <a:lnTo>
                      <a:pt x="319" y="140"/>
                    </a:lnTo>
                    <a:lnTo>
                      <a:pt x="319" y="142"/>
                    </a:lnTo>
                    <a:lnTo>
                      <a:pt x="319" y="144"/>
                    </a:lnTo>
                    <a:lnTo>
                      <a:pt x="319" y="146"/>
                    </a:lnTo>
                    <a:lnTo>
                      <a:pt x="321" y="146"/>
                    </a:lnTo>
                    <a:lnTo>
                      <a:pt x="321" y="148"/>
                    </a:lnTo>
                    <a:lnTo>
                      <a:pt x="321" y="149"/>
                    </a:lnTo>
                    <a:lnTo>
                      <a:pt x="321" y="151"/>
                    </a:lnTo>
                    <a:lnTo>
                      <a:pt x="319" y="151"/>
                    </a:lnTo>
                    <a:lnTo>
                      <a:pt x="317" y="151"/>
                    </a:lnTo>
                    <a:lnTo>
                      <a:pt x="317" y="149"/>
                    </a:lnTo>
                    <a:lnTo>
                      <a:pt x="315" y="149"/>
                    </a:lnTo>
                    <a:lnTo>
                      <a:pt x="313" y="149"/>
                    </a:lnTo>
                    <a:lnTo>
                      <a:pt x="312" y="148"/>
                    </a:lnTo>
                    <a:lnTo>
                      <a:pt x="310" y="148"/>
                    </a:lnTo>
                    <a:lnTo>
                      <a:pt x="308" y="148"/>
                    </a:lnTo>
                    <a:lnTo>
                      <a:pt x="306" y="148"/>
                    </a:lnTo>
                    <a:lnTo>
                      <a:pt x="304" y="148"/>
                    </a:lnTo>
                    <a:lnTo>
                      <a:pt x="302" y="148"/>
                    </a:lnTo>
                    <a:lnTo>
                      <a:pt x="300" y="149"/>
                    </a:lnTo>
                    <a:lnTo>
                      <a:pt x="298" y="149"/>
                    </a:lnTo>
                    <a:lnTo>
                      <a:pt x="296" y="149"/>
                    </a:lnTo>
                    <a:lnTo>
                      <a:pt x="295" y="149"/>
                    </a:lnTo>
                    <a:lnTo>
                      <a:pt x="293" y="149"/>
                    </a:lnTo>
                    <a:lnTo>
                      <a:pt x="291" y="151"/>
                    </a:lnTo>
                    <a:lnTo>
                      <a:pt x="289" y="151"/>
                    </a:lnTo>
                    <a:lnTo>
                      <a:pt x="287" y="151"/>
                    </a:lnTo>
                    <a:lnTo>
                      <a:pt x="285" y="151"/>
                    </a:lnTo>
                    <a:lnTo>
                      <a:pt x="283" y="153"/>
                    </a:lnTo>
                    <a:lnTo>
                      <a:pt x="281" y="153"/>
                    </a:lnTo>
                    <a:lnTo>
                      <a:pt x="279" y="153"/>
                    </a:lnTo>
                    <a:lnTo>
                      <a:pt x="278" y="155"/>
                    </a:lnTo>
                    <a:lnTo>
                      <a:pt x="276" y="155"/>
                    </a:lnTo>
                    <a:lnTo>
                      <a:pt x="274" y="157"/>
                    </a:lnTo>
                    <a:lnTo>
                      <a:pt x="272" y="157"/>
                    </a:lnTo>
                    <a:lnTo>
                      <a:pt x="270" y="159"/>
                    </a:lnTo>
                    <a:lnTo>
                      <a:pt x="270" y="161"/>
                    </a:lnTo>
                    <a:lnTo>
                      <a:pt x="272" y="163"/>
                    </a:lnTo>
                    <a:lnTo>
                      <a:pt x="272" y="165"/>
                    </a:lnTo>
                    <a:lnTo>
                      <a:pt x="274" y="166"/>
                    </a:lnTo>
                    <a:lnTo>
                      <a:pt x="274" y="168"/>
                    </a:lnTo>
                    <a:lnTo>
                      <a:pt x="274" y="170"/>
                    </a:lnTo>
                    <a:lnTo>
                      <a:pt x="274" y="172"/>
                    </a:lnTo>
                    <a:lnTo>
                      <a:pt x="276" y="174"/>
                    </a:lnTo>
                    <a:lnTo>
                      <a:pt x="276" y="176"/>
                    </a:lnTo>
                    <a:lnTo>
                      <a:pt x="276" y="178"/>
                    </a:lnTo>
                    <a:lnTo>
                      <a:pt x="278" y="180"/>
                    </a:lnTo>
                    <a:lnTo>
                      <a:pt x="278" y="182"/>
                    </a:lnTo>
                    <a:lnTo>
                      <a:pt x="278" y="183"/>
                    </a:lnTo>
                    <a:lnTo>
                      <a:pt x="278" y="185"/>
                    </a:lnTo>
                    <a:lnTo>
                      <a:pt x="279" y="187"/>
                    </a:lnTo>
                    <a:lnTo>
                      <a:pt x="279" y="189"/>
                    </a:lnTo>
                    <a:lnTo>
                      <a:pt x="279" y="191"/>
                    </a:lnTo>
                    <a:lnTo>
                      <a:pt x="281" y="193"/>
                    </a:lnTo>
                    <a:lnTo>
                      <a:pt x="281" y="195"/>
                    </a:lnTo>
                    <a:lnTo>
                      <a:pt x="283" y="197"/>
                    </a:lnTo>
                    <a:lnTo>
                      <a:pt x="283" y="199"/>
                    </a:lnTo>
                    <a:lnTo>
                      <a:pt x="283" y="200"/>
                    </a:lnTo>
                    <a:lnTo>
                      <a:pt x="285" y="202"/>
                    </a:lnTo>
                    <a:lnTo>
                      <a:pt x="285" y="204"/>
                    </a:lnTo>
                    <a:lnTo>
                      <a:pt x="287" y="206"/>
                    </a:lnTo>
                    <a:lnTo>
                      <a:pt x="287" y="208"/>
                    </a:lnTo>
                    <a:lnTo>
                      <a:pt x="289" y="208"/>
                    </a:lnTo>
                    <a:lnTo>
                      <a:pt x="289" y="210"/>
                    </a:lnTo>
                    <a:lnTo>
                      <a:pt x="291" y="212"/>
                    </a:lnTo>
                    <a:lnTo>
                      <a:pt x="291" y="214"/>
                    </a:lnTo>
                    <a:lnTo>
                      <a:pt x="293" y="214"/>
                    </a:lnTo>
                    <a:lnTo>
                      <a:pt x="293" y="216"/>
                    </a:lnTo>
                    <a:lnTo>
                      <a:pt x="295" y="216"/>
                    </a:lnTo>
                    <a:lnTo>
                      <a:pt x="295" y="217"/>
                    </a:lnTo>
                    <a:lnTo>
                      <a:pt x="296" y="217"/>
                    </a:lnTo>
                    <a:lnTo>
                      <a:pt x="298" y="217"/>
                    </a:lnTo>
                    <a:lnTo>
                      <a:pt x="300" y="219"/>
                    </a:lnTo>
                    <a:lnTo>
                      <a:pt x="302" y="219"/>
                    </a:lnTo>
                    <a:lnTo>
                      <a:pt x="304" y="219"/>
                    </a:lnTo>
                    <a:lnTo>
                      <a:pt x="306" y="219"/>
                    </a:lnTo>
                    <a:lnTo>
                      <a:pt x="308" y="219"/>
                    </a:lnTo>
                    <a:lnTo>
                      <a:pt x="310" y="219"/>
                    </a:lnTo>
                    <a:lnTo>
                      <a:pt x="312" y="219"/>
                    </a:lnTo>
                    <a:lnTo>
                      <a:pt x="313" y="217"/>
                    </a:lnTo>
                    <a:lnTo>
                      <a:pt x="315" y="217"/>
                    </a:lnTo>
                    <a:lnTo>
                      <a:pt x="317" y="217"/>
                    </a:lnTo>
                    <a:lnTo>
                      <a:pt x="319" y="217"/>
                    </a:lnTo>
                    <a:lnTo>
                      <a:pt x="321" y="216"/>
                    </a:lnTo>
                    <a:lnTo>
                      <a:pt x="325" y="216"/>
                    </a:lnTo>
                    <a:lnTo>
                      <a:pt x="327" y="214"/>
                    </a:lnTo>
                    <a:lnTo>
                      <a:pt x="329" y="212"/>
                    </a:lnTo>
                    <a:lnTo>
                      <a:pt x="330" y="212"/>
                    </a:lnTo>
                    <a:lnTo>
                      <a:pt x="332" y="210"/>
                    </a:lnTo>
                    <a:lnTo>
                      <a:pt x="334" y="208"/>
                    </a:lnTo>
                    <a:lnTo>
                      <a:pt x="336" y="208"/>
                    </a:lnTo>
                    <a:lnTo>
                      <a:pt x="338" y="206"/>
                    </a:lnTo>
                    <a:lnTo>
                      <a:pt x="340" y="204"/>
                    </a:lnTo>
                    <a:lnTo>
                      <a:pt x="342" y="202"/>
                    </a:lnTo>
                    <a:lnTo>
                      <a:pt x="344" y="200"/>
                    </a:lnTo>
                    <a:lnTo>
                      <a:pt x="344" y="199"/>
                    </a:lnTo>
                    <a:lnTo>
                      <a:pt x="346" y="199"/>
                    </a:lnTo>
                    <a:lnTo>
                      <a:pt x="347" y="197"/>
                    </a:lnTo>
                    <a:lnTo>
                      <a:pt x="347" y="195"/>
                    </a:lnTo>
                    <a:lnTo>
                      <a:pt x="349" y="193"/>
                    </a:lnTo>
                    <a:lnTo>
                      <a:pt x="351" y="191"/>
                    </a:lnTo>
                    <a:lnTo>
                      <a:pt x="351" y="189"/>
                    </a:lnTo>
                    <a:lnTo>
                      <a:pt x="353" y="185"/>
                    </a:lnTo>
                    <a:lnTo>
                      <a:pt x="353" y="183"/>
                    </a:lnTo>
                    <a:lnTo>
                      <a:pt x="353" y="182"/>
                    </a:lnTo>
                    <a:lnTo>
                      <a:pt x="355" y="180"/>
                    </a:lnTo>
                    <a:lnTo>
                      <a:pt x="355" y="178"/>
                    </a:lnTo>
                    <a:lnTo>
                      <a:pt x="355" y="176"/>
                    </a:lnTo>
                    <a:lnTo>
                      <a:pt x="357" y="174"/>
                    </a:lnTo>
                    <a:lnTo>
                      <a:pt x="357" y="172"/>
                    </a:lnTo>
                    <a:lnTo>
                      <a:pt x="357" y="168"/>
                    </a:lnTo>
                    <a:lnTo>
                      <a:pt x="357" y="166"/>
                    </a:lnTo>
                    <a:lnTo>
                      <a:pt x="359" y="165"/>
                    </a:lnTo>
                    <a:lnTo>
                      <a:pt x="359" y="163"/>
                    </a:lnTo>
                    <a:lnTo>
                      <a:pt x="359" y="161"/>
                    </a:lnTo>
                    <a:lnTo>
                      <a:pt x="361" y="161"/>
                    </a:lnTo>
                    <a:lnTo>
                      <a:pt x="361" y="159"/>
                    </a:lnTo>
                    <a:lnTo>
                      <a:pt x="363" y="159"/>
                    </a:lnTo>
                    <a:lnTo>
                      <a:pt x="364" y="159"/>
                    </a:lnTo>
                    <a:lnTo>
                      <a:pt x="366" y="159"/>
                    </a:lnTo>
                    <a:lnTo>
                      <a:pt x="368" y="161"/>
                    </a:lnTo>
                    <a:lnTo>
                      <a:pt x="368" y="163"/>
                    </a:lnTo>
                    <a:lnTo>
                      <a:pt x="370" y="165"/>
                    </a:lnTo>
                    <a:lnTo>
                      <a:pt x="370" y="166"/>
                    </a:lnTo>
                    <a:lnTo>
                      <a:pt x="370" y="168"/>
                    </a:lnTo>
                    <a:lnTo>
                      <a:pt x="372" y="168"/>
                    </a:lnTo>
                    <a:lnTo>
                      <a:pt x="372" y="170"/>
                    </a:lnTo>
                    <a:lnTo>
                      <a:pt x="372" y="172"/>
                    </a:lnTo>
                    <a:lnTo>
                      <a:pt x="372" y="174"/>
                    </a:lnTo>
                    <a:lnTo>
                      <a:pt x="374" y="176"/>
                    </a:lnTo>
                    <a:lnTo>
                      <a:pt x="374" y="178"/>
                    </a:lnTo>
                    <a:lnTo>
                      <a:pt x="374" y="180"/>
                    </a:lnTo>
                    <a:lnTo>
                      <a:pt x="374" y="182"/>
                    </a:lnTo>
                    <a:lnTo>
                      <a:pt x="376" y="183"/>
                    </a:lnTo>
                    <a:lnTo>
                      <a:pt x="376" y="185"/>
                    </a:lnTo>
                    <a:lnTo>
                      <a:pt x="376" y="187"/>
                    </a:lnTo>
                    <a:lnTo>
                      <a:pt x="376" y="189"/>
                    </a:lnTo>
                    <a:lnTo>
                      <a:pt x="376" y="191"/>
                    </a:lnTo>
                    <a:lnTo>
                      <a:pt x="378" y="191"/>
                    </a:lnTo>
                    <a:lnTo>
                      <a:pt x="378" y="193"/>
                    </a:lnTo>
                    <a:lnTo>
                      <a:pt x="378" y="195"/>
                    </a:lnTo>
                    <a:lnTo>
                      <a:pt x="378" y="197"/>
                    </a:lnTo>
                    <a:lnTo>
                      <a:pt x="380" y="197"/>
                    </a:lnTo>
                    <a:lnTo>
                      <a:pt x="380" y="199"/>
                    </a:lnTo>
                    <a:lnTo>
                      <a:pt x="380" y="200"/>
                    </a:lnTo>
                    <a:lnTo>
                      <a:pt x="380" y="202"/>
                    </a:lnTo>
                    <a:lnTo>
                      <a:pt x="380" y="204"/>
                    </a:lnTo>
                    <a:lnTo>
                      <a:pt x="380" y="206"/>
                    </a:lnTo>
                    <a:lnTo>
                      <a:pt x="380" y="208"/>
                    </a:lnTo>
                    <a:lnTo>
                      <a:pt x="378" y="208"/>
                    </a:lnTo>
                    <a:lnTo>
                      <a:pt x="378" y="210"/>
                    </a:lnTo>
                    <a:lnTo>
                      <a:pt x="376" y="210"/>
                    </a:lnTo>
                    <a:lnTo>
                      <a:pt x="376" y="212"/>
                    </a:lnTo>
                    <a:lnTo>
                      <a:pt x="372" y="212"/>
                    </a:lnTo>
                    <a:lnTo>
                      <a:pt x="370" y="214"/>
                    </a:lnTo>
                    <a:lnTo>
                      <a:pt x="366" y="214"/>
                    </a:lnTo>
                    <a:lnTo>
                      <a:pt x="363" y="216"/>
                    </a:lnTo>
                    <a:lnTo>
                      <a:pt x="361" y="216"/>
                    </a:lnTo>
                    <a:lnTo>
                      <a:pt x="357" y="217"/>
                    </a:lnTo>
                    <a:lnTo>
                      <a:pt x="355" y="217"/>
                    </a:lnTo>
                    <a:lnTo>
                      <a:pt x="351" y="219"/>
                    </a:lnTo>
                    <a:lnTo>
                      <a:pt x="349" y="219"/>
                    </a:lnTo>
                    <a:lnTo>
                      <a:pt x="346" y="221"/>
                    </a:lnTo>
                    <a:lnTo>
                      <a:pt x="344" y="221"/>
                    </a:lnTo>
                    <a:lnTo>
                      <a:pt x="340" y="223"/>
                    </a:lnTo>
                    <a:lnTo>
                      <a:pt x="338" y="223"/>
                    </a:lnTo>
                    <a:lnTo>
                      <a:pt x="334" y="225"/>
                    </a:lnTo>
                    <a:lnTo>
                      <a:pt x="332" y="225"/>
                    </a:lnTo>
                    <a:lnTo>
                      <a:pt x="329" y="227"/>
                    </a:lnTo>
                    <a:lnTo>
                      <a:pt x="327" y="227"/>
                    </a:lnTo>
                    <a:lnTo>
                      <a:pt x="323" y="229"/>
                    </a:lnTo>
                    <a:lnTo>
                      <a:pt x="321" y="229"/>
                    </a:lnTo>
                    <a:lnTo>
                      <a:pt x="317" y="231"/>
                    </a:lnTo>
                    <a:lnTo>
                      <a:pt x="315" y="231"/>
                    </a:lnTo>
                    <a:lnTo>
                      <a:pt x="312" y="233"/>
                    </a:lnTo>
                    <a:lnTo>
                      <a:pt x="310" y="233"/>
                    </a:lnTo>
                    <a:lnTo>
                      <a:pt x="306" y="234"/>
                    </a:lnTo>
                    <a:lnTo>
                      <a:pt x="304" y="234"/>
                    </a:lnTo>
                    <a:lnTo>
                      <a:pt x="300" y="236"/>
                    </a:lnTo>
                    <a:lnTo>
                      <a:pt x="298" y="238"/>
                    </a:lnTo>
                    <a:lnTo>
                      <a:pt x="295" y="238"/>
                    </a:lnTo>
                    <a:lnTo>
                      <a:pt x="293" y="240"/>
                    </a:lnTo>
                    <a:lnTo>
                      <a:pt x="289" y="240"/>
                    </a:lnTo>
                    <a:lnTo>
                      <a:pt x="287" y="242"/>
                    </a:lnTo>
                    <a:lnTo>
                      <a:pt x="283" y="242"/>
                    </a:lnTo>
                    <a:lnTo>
                      <a:pt x="281" y="244"/>
                    </a:lnTo>
                    <a:lnTo>
                      <a:pt x="279" y="244"/>
                    </a:lnTo>
                    <a:lnTo>
                      <a:pt x="278" y="244"/>
                    </a:lnTo>
                    <a:lnTo>
                      <a:pt x="276" y="246"/>
                    </a:lnTo>
                    <a:lnTo>
                      <a:pt x="274" y="246"/>
                    </a:lnTo>
                    <a:lnTo>
                      <a:pt x="272" y="246"/>
                    </a:lnTo>
                    <a:lnTo>
                      <a:pt x="272" y="248"/>
                    </a:lnTo>
                    <a:lnTo>
                      <a:pt x="270" y="248"/>
                    </a:lnTo>
                    <a:lnTo>
                      <a:pt x="268" y="248"/>
                    </a:lnTo>
                    <a:lnTo>
                      <a:pt x="266" y="248"/>
                    </a:lnTo>
                    <a:lnTo>
                      <a:pt x="264" y="250"/>
                    </a:lnTo>
                    <a:lnTo>
                      <a:pt x="262" y="250"/>
                    </a:lnTo>
                    <a:lnTo>
                      <a:pt x="261" y="251"/>
                    </a:lnTo>
                    <a:lnTo>
                      <a:pt x="259" y="251"/>
                    </a:lnTo>
                    <a:lnTo>
                      <a:pt x="259" y="250"/>
                    </a:lnTo>
                    <a:lnTo>
                      <a:pt x="257" y="250"/>
                    </a:lnTo>
                    <a:lnTo>
                      <a:pt x="255" y="250"/>
                    </a:lnTo>
                    <a:lnTo>
                      <a:pt x="255" y="248"/>
                    </a:lnTo>
                    <a:lnTo>
                      <a:pt x="255" y="246"/>
                    </a:lnTo>
                    <a:lnTo>
                      <a:pt x="255" y="244"/>
                    </a:lnTo>
                    <a:lnTo>
                      <a:pt x="257" y="244"/>
                    </a:lnTo>
                    <a:lnTo>
                      <a:pt x="257" y="242"/>
                    </a:lnTo>
                    <a:lnTo>
                      <a:pt x="259" y="242"/>
                    </a:lnTo>
                    <a:lnTo>
                      <a:pt x="259" y="238"/>
                    </a:lnTo>
                    <a:lnTo>
                      <a:pt x="259" y="236"/>
                    </a:lnTo>
                    <a:lnTo>
                      <a:pt x="261" y="233"/>
                    </a:lnTo>
                    <a:lnTo>
                      <a:pt x="261" y="231"/>
                    </a:lnTo>
                    <a:lnTo>
                      <a:pt x="261" y="227"/>
                    </a:lnTo>
                    <a:lnTo>
                      <a:pt x="261" y="225"/>
                    </a:lnTo>
                    <a:lnTo>
                      <a:pt x="261" y="223"/>
                    </a:lnTo>
                    <a:lnTo>
                      <a:pt x="261" y="219"/>
                    </a:lnTo>
                    <a:lnTo>
                      <a:pt x="261" y="217"/>
                    </a:lnTo>
                    <a:lnTo>
                      <a:pt x="261" y="214"/>
                    </a:lnTo>
                    <a:lnTo>
                      <a:pt x="261" y="212"/>
                    </a:lnTo>
                    <a:lnTo>
                      <a:pt x="259" y="210"/>
                    </a:lnTo>
                    <a:lnTo>
                      <a:pt x="259" y="206"/>
                    </a:lnTo>
                    <a:lnTo>
                      <a:pt x="259" y="204"/>
                    </a:lnTo>
                    <a:lnTo>
                      <a:pt x="257" y="200"/>
                    </a:lnTo>
                    <a:lnTo>
                      <a:pt x="257" y="199"/>
                    </a:lnTo>
                    <a:lnTo>
                      <a:pt x="255" y="195"/>
                    </a:lnTo>
                    <a:lnTo>
                      <a:pt x="255" y="193"/>
                    </a:lnTo>
                    <a:lnTo>
                      <a:pt x="255" y="189"/>
                    </a:lnTo>
                    <a:lnTo>
                      <a:pt x="253" y="187"/>
                    </a:lnTo>
                    <a:lnTo>
                      <a:pt x="251" y="183"/>
                    </a:lnTo>
                    <a:lnTo>
                      <a:pt x="251" y="182"/>
                    </a:lnTo>
                    <a:lnTo>
                      <a:pt x="249" y="178"/>
                    </a:lnTo>
                    <a:lnTo>
                      <a:pt x="249" y="176"/>
                    </a:lnTo>
                    <a:lnTo>
                      <a:pt x="247" y="172"/>
                    </a:lnTo>
                    <a:lnTo>
                      <a:pt x="245" y="170"/>
                    </a:lnTo>
                    <a:lnTo>
                      <a:pt x="245" y="166"/>
                    </a:lnTo>
                    <a:lnTo>
                      <a:pt x="244" y="163"/>
                    </a:lnTo>
                    <a:lnTo>
                      <a:pt x="242" y="159"/>
                    </a:lnTo>
                    <a:lnTo>
                      <a:pt x="242" y="157"/>
                    </a:lnTo>
                    <a:lnTo>
                      <a:pt x="240" y="153"/>
                    </a:lnTo>
                    <a:lnTo>
                      <a:pt x="240" y="149"/>
                    </a:lnTo>
                    <a:lnTo>
                      <a:pt x="238" y="148"/>
                    </a:lnTo>
                    <a:lnTo>
                      <a:pt x="238" y="146"/>
                    </a:lnTo>
                    <a:lnTo>
                      <a:pt x="238" y="144"/>
                    </a:lnTo>
                    <a:lnTo>
                      <a:pt x="236" y="142"/>
                    </a:lnTo>
                    <a:lnTo>
                      <a:pt x="236" y="140"/>
                    </a:lnTo>
                    <a:lnTo>
                      <a:pt x="234" y="138"/>
                    </a:lnTo>
                    <a:lnTo>
                      <a:pt x="234" y="136"/>
                    </a:lnTo>
                    <a:lnTo>
                      <a:pt x="234" y="134"/>
                    </a:lnTo>
                    <a:lnTo>
                      <a:pt x="232" y="131"/>
                    </a:lnTo>
                    <a:lnTo>
                      <a:pt x="232" y="129"/>
                    </a:lnTo>
                    <a:lnTo>
                      <a:pt x="230" y="127"/>
                    </a:lnTo>
                    <a:lnTo>
                      <a:pt x="230" y="125"/>
                    </a:lnTo>
                    <a:lnTo>
                      <a:pt x="230" y="123"/>
                    </a:lnTo>
                    <a:lnTo>
                      <a:pt x="228" y="121"/>
                    </a:lnTo>
                    <a:lnTo>
                      <a:pt x="228" y="119"/>
                    </a:lnTo>
                    <a:lnTo>
                      <a:pt x="227" y="117"/>
                    </a:lnTo>
                    <a:lnTo>
                      <a:pt x="227" y="115"/>
                    </a:lnTo>
                    <a:lnTo>
                      <a:pt x="225" y="114"/>
                    </a:lnTo>
                    <a:lnTo>
                      <a:pt x="225" y="112"/>
                    </a:lnTo>
                    <a:lnTo>
                      <a:pt x="223" y="112"/>
                    </a:lnTo>
                    <a:lnTo>
                      <a:pt x="221" y="110"/>
                    </a:lnTo>
                    <a:lnTo>
                      <a:pt x="221" y="108"/>
                    </a:lnTo>
                    <a:lnTo>
                      <a:pt x="219" y="106"/>
                    </a:lnTo>
                    <a:lnTo>
                      <a:pt x="217" y="104"/>
                    </a:lnTo>
                    <a:lnTo>
                      <a:pt x="215" y="104"/>
                    </a:lnTo>
                    <a:lnTo>
                      <a:pt x="213" y="102"/>
                    </a:lnTo>
                    <a:lnTo>
                      <a:pt x="211" y="102"/>
                    </a:lnTo>
                    <a:lnTo>
                      <a:pt x="210" y="102"/>
                    </a:lnTo>
                    <a:lnTo>
                      <a:pt x="210" y="104"/>
                    </a:lnTo>
                    <a:lnTo>
                      <a:pt x="208" y="104"/>
                    </a:lnTo>
                    <a:lnTo>
                      <a:pt x="208" y="106"/>
                    </a:lnTo>
                    <a:lnTo>
                      <a:pt x="206" y="106"/>
                    </a:lnTo>
                    <a:lnTo>
                      <a:pt x="206" y="108"/>
                    </a:lnTo>
                    <a:lnTo>
                      <a:pt x="206" y="110"/>
                    </a:lnTo>
                    <a:lnTo>
                      <a:pt x="206" y="117"/>
                    </a:lnTo>
                    <a:lnTo>
                      <a:pt x="204" y="117"/>
                    </a:lnTo>
                    <a:lnTo>
                      <a:pt x="202" y="117"/>
                    </a:lnTo>
                    <a:lnTo>
                      <a:pt x="202" y="115"/>
                    </a:lnTo>
                    <a:lnTo>
                      <a:pt x="200" y="115"/>
                    </a:lnTo>
                    <a:lnTo>
                      <a:pt x="198" y="115"/>
                    </a:lnTo>
                    <a:lnTo>
                      <a:pt x="196" y="115"/>
                    </a:lnTo>
                    <a:lnTo>
                      <a:pt x="194" y="115"/>
                    </a:lnTo>
                    <a:lnTo>
                      <a:pt x="193" y="115"/>
                    </a:lnTo>
                    <a:lnTo>
                      <a:pt x="193" y="117"/>
                    </a:lnTo>
                    <a:lnTo>
                      <a:pt x="191" y="117"/>
                    </a:lnTo>
                    <a:lnTo>
                      <a:pt x="189" y="117"/>
                    </a:lnTo>
                    <a:lnTo>
                      <a:pt x="187" y="119"/>
                    </a:lnTo>
                    <a:lnTo>
                      <a:pt x="187" y="121"/>
                    </a:lnTo>
                    <a:lnTo>
                      <a:pt x="185" y="121"/>
                    </a:lnTo>
                    <a:lnTo>
                      <a:pt x="185" y="123"/>
                    </a:lnTo>
                    <a:lnTo>
                      <a:pt x="183" y="123"/>
                    </a:lnTo>
                    <a:lnTo>
                      <a:pt x="183" y="125"/>
                    </a:lnTo>
                    <a:lnTo>
                      <a:pt x="183" y="127"/>
                    </a:lnTo>
                    <a:lnTo>
                      <a:pt x="185" y="129"/>
                    </a:lnTo>
                    <a:lnTo>
                      <a:pt x="185" y="131"/>
                    </a:lnTo>
                    <a:lnTo>
                      <a:pt x="185" y="132"/>
                    </a:lnTo>
                    <a:lnTo>
                      <a:pt x="185" y="134"/>
                    </a:lnTo>
                    <a:lnTo>
                      <a:pt x="185" y="136"/>
                    </a:lnTo>
                    <a:lnTo>
                      <a:pt x="185" y="138"/>
                    </a:lnTo>
                    <a:lnTo>
                      <a:pt x="187" y="138"/>
                    </a:lnTo>
                    <a:lnTo>
                      <a:pt x="187" y="140"/>
                    </a:lnTo>
                    <a:lnTo>
                      <a:pt x="187" y="142"/>
                    </a:lnTo>
                    <a:lnTo>
                      <a:pt x="187" y="144"/>
                    </a:lnTo>
                    <a:lnTo>
                      <a:pt x="189" y="146"/>
                    </a:lnTo>
                    <a:lnTo>
                      <a:pt x="189" y="148"/>
                    </a:lnTo>
                    <a:lnTo>
                      <a:pt x="189" y="149"/>
                    </a:lnTo>
                    <a:lnTo>
                      <a:pt x="191" y="151"/>
                    </a:lnTo>
                    <a:lnTo>
                      <a:pt x="191" y="153"/>
                    </a:lnTo>
                    <a:lnTo>
                      <a:pt x="191" y="155"/>
                    </a:lnTo>
                    <a:lnTo>
                      <a:pt x="193" y="157"/>
                    </a:lnTo>
                    <a:lnTo>
                      <a:pt x="193" y="159"/>
                    </a:lnTo>
                    <a:lnTo>
                      <a:pt x="194" y="161"/>
                    </a:lnTo>
                    <a:lnTo>
                      <a:pt x="194" y="163"/>
                    </a:lnTo>
                    <a:lnTo>
                      <a:pt x="196" y="165"/>
                    </a:lnTo>
                    <a:lnTo>
                      <a:pt x="196" y="166"/>
                    </a:lnTo>
                    <a:lnTo>
                      <a:pt x="196" y="168"/>
                    </a:lnTo>
                    <a:lnTo>
                      <a:pt x="198" y="168"/>
                    </a:lnTo>
                    <a:lnTo>
                      <a:pt x="198" y="170"/>
                    </a:lnTo>
                    <a:lnTo>
                      <a:pt x="198" y="174"/>
                    </a:lnTo>
                    <a:lnTo>
                      <a:pt x="200" y="176"/>
                    </a:lnTo>
                    <a:lnTo>
                      <a:pt x="202" y="178"/>
                    </a:lnTo>
                    <a:lnTo>
                      <a:pt x="202" y="182"/>
                    </a:lnTo>
                    <a:lnTo>
                      <a:pt x="204" y="183"/>
                    </a:lnTo>
                    <a:lnTo>
                      <a:pt x="204" y="187"/>
                    </a:lnTo>
                    <a:lnTo>
                      <a:pt x="206" y="189"/>
                    </a:lnTo>
                    <a:lnTo>
                      <a:pt x="206" y="193"/>
                    </a:lnTo>
                    <a:lnTo>
                      <a:pt x="208" y="195"/>
                    </a:lnTo>
                    <a:lnTo>
                      <a:pt x="208" y="199"/>
                    </a:lnTo>
                    <a:lnTo>
                      <a:pt x="210" y="200"/>
                    </a:lnTo>
                    <a:lnTo>
                      <a:pt x="210" y="204"/>
                    </a:lnTo>
                    <a:lnTo>
                      <a:pt x="211" y="206"/>
                    </a:lnTo>
                    <a:lnTo>
                      <a:pt x="211" y="210"/>
                    </a:lnTo>
                    <a:lnTo>
                      <a:pt x="213" y="212"/>
                    </a:lnTo>
                    <a:lnTo>
                      <a:pt x="213" y="216"/>
                    </a:lnTo>
                    <a:lnTo>
                      <a:pt x="215" y="217"/>
                    </a:lnTo>
                    <a:lnTo>
                      <a:pt x="217" y="219"/>
                    </a:lnTo>
                    <a:lnTo>
                      <a:pt x="217" y="223"/>
                    </a:lnTo>
                    <a:lnTo>
                      <a:pt x="219" y="225"/>
                    </a:lnTo>
                    <a:lnTo>
                      <a:pt x="221" y="227"/>
                    </a:lnTo>
                    <a:lnTo>
                      <a:pt x="221" y="231"/>
                    </a:lnTo>
                    <a:lnTo>
                      <a:pt x="223" y="233"/>
                    </a:lnTo>
                    <a:lnTo>
                      <a:pt x="225" y="234"/>
                    </a:lnTo>
                    <a:lnTo>
                      <a:pt x="227" y="238"/>
                    </a:lnTo>
                    <a:lnTo>
                      <a:pt x="228" y="240"/>
                    </a:lnTo>
                    <a:lnTo>
                      <a:pt x="230" y="242"/>
                    </a:lnTo>
                    <a:lnTo>
                      <a:pt x="232" y="244"/>
                    </a:lnTo>
                    <a:lnTo>
                      <a:pt x="234" y="246"/>
                    </a:lnTo>
                    <a:lnTo>
                      <a:pt x="236" y="248"/>
                    </a:lnTo>
                    <a:lnTo>
                      <a:pt x="238" y="250"/>
                    </a:lnTo>
                    <a:lnTo>
                      <a:pt x="242" y="251"/>
                    </a:lnTo>
                    <a:lnTo>
                      <a:pt x="242" y="253"/>
                    </a:lnTo>
                    <a:lnTo>
                      <a:pt x="242" y="255"/>
                    </a:lnTo>
                    <a:lnTo>
                      <a:pt x="240" y="255"/>
                    </a:lnTo>
                    <a:lnTo>
                      <a:pt x="240" y="257"/>
                    </a:lnTo>
                    <a:lnTo>
                      <a:pt x="238" y="257"/>
                    </a:lnTo>
                    <a:lnTo>
                      <a:pt x="238" y="259"/>
                    </a:lnTo>
                    <a:lnTo>
                      <a:pt x="236" y="259"/>
                    </a:lnTo>
                    <a:lnTo>
                      <a:pt x="234" y="259"/>
                    </a:lnTo>
                    <a:lnTo>
                      <a:pt x="232" y="259"/>
                    </a:lnTo>
                    <a:lnTo>
                      <a:pt x="232" y="261"/>
                    </a:lnTo>
                    <a:lnTo>
                      <a:pt x="230" y="261"/>
                    </a:lnTo>
                    <a:lnTo>
                      <a:pt x="228" y="261"/>
                    </a:lnTo>
                    <a:lnTo>
                      <a:pt x="227" y="261"/>
                    </a:lnTo>
                    <a:lnTo>
                      <a:pt x="225" y="263"/>
                    </a:lnTo>
                    <a:lnTo>
                      <a:pt x="223" y="263"/>
                    </a:lnTo>
                    <a:lnTo>
                      <a:pt x="221" y="263"/>
                    </a:lnTo>
                    <a:lnTo>
                      <a:pt x="219" y="263"/>
                    </a:lnTo>
                    <a:lnTo>
                      <a:pt x="219" y="265"/>
                    </a:lnTo>
                    <a:lnTo>
                      <a:pt x="217" y="265"/>
                    </a:lnTo>
                    <a:lnTo>
                      <a:pt x="215" y="265"/>
                    </a:lnTo>
                    <a:lnTo>
                      <a:pt x="213" y="265"/>
                    </a:lnTo>
                    <a:lnTo>
                      <a:pt x="211" y="267"/>
                    </a:lnTo>
                    <a:lnTo>
                      <a:pt x="210" y="267"/>
                    </a:lnTo>
                    <a:lnTo>
                      <a:pt x="208" y="267"/>
                    </a:lnTo>
                    <a:lnTo>
                      <a:pt x="206" y="267"/>
                    </a:lnTo>
                    <a:lnTo>
                      <a:pt x="204" y="268"/>
                    </a:lnTo>
                    <a:lnTo>
                      <a:pt x="202" y="268"/>
                    </a:lnTo>
                    <a:lnTo>
                      <a:pt x="200" y="270"/>
                    </a:lnTo>
                    <a:lnTo>
                      <a:pt x="198" y="270"/>
                    </a:lnTo>
                    <a:lnTo>
                      <a:pt x="196" y="270"/>
                    </a:lnTo>
                    <a:lnTo>
                      <a:pt x="196" y="272"/>
                    </a:lnTo>
                    <a:lnTo>
                      <a:pt x="194" y="272"/>
                    </a:lnTo>
                    <a:lnTo>
                      <a:pt x="193" y="272"/>
                    </a:lnTo>
                    <a:lnTo>
                      <a:pt x="193" y="270"/>
                    </a:lnTo>
                    <a:lnTo>
                      <a:pt x="191" y="270"/>
                    </a:lnTo>
                    <a:lnTo>
                      <a:pt x="191" y="268"/>
                    </a:lnTo>
                    <a:lnTo>
                      <a:pt x="191" y="267"/>
                    </a:lnTo>
                    <a:lnTo>
                      <a:pt x="191" y="265"/>
                    </a:lnTo>
                    <a:lnTo>
                      <a:pt x="191" y="263"/>
                    </a:lnTo>
                    <a:lnTo>
                      <a:pt x="191" y="261"/>
                    </a:lnTo>
                    <a:lnTo>
                      <a:pt x="191" y="259"/>
                    </a:lnTo>
                    <a:lnTo>
                      <a:pt x="191" y="257"/>
                    </a:lnTo>
                    <a:lnTo>
                      <a:pt x="193" y="255"/>
                    </a:lnTo>
                    <a:lnTo>
                      <a:pt x="193" y="253"/>
                    </a:lnTo>
                    <a:lnTo>
                      <a:pt x="193" y="251"/>
                    </a:lnTo>
                    <a:lnTo>
                      <a:pt x="193" y="250"/>
                    </a:lnTo>
                    <a:lnTo>
                      <a:pt x="193" y="248"/>
                    </a:lnTo>
                    <a:lnTo>
                      <a:pt x="193" y="246"/>
                    </a:lnTo>
                    <a:lnTo>
                      <a:pt x="193" y="244"/>
                    </a:lnTo>
                    <a:lnTo>
                      <a:pt x="193" y="242"/>
                    </a:lnTo>
                    <a:lnTo>
                      <a:pt x="193" y="240"/>
                    </a:lnTo>
                    <a:lnTo>
                      <a:pt x="193" y="238"/>
                    </a:lnTo>
                    <a:lnTo>
                      <a:pt x="193" y="236"/>
                    </a:lnTo>
                    <a:lnTo>
                      <a:pt x="193" y="234"/>
                    </a:lnTo>
                    <a:lnTo>
                      <a:pt x="191" y="234"/>
                    </a:lnTo>
                    <a:lnTo>
                      <a:pt x="191" y="233"/>
                    </a:lnTo>
                    <a:lnTo>
                      <a:pt x="191" y="231"/>
                    </a:lnTo>
                    <a:lnTo>
                      <a:pt x="191" y="229"/>
                    </a:lnTo>
                    <a:lnTo>
                      <a:pt x="191" y="227"/>
                    </a:lnTo>
                    <a:lnTo>
                      <a:pt x="191" y="225"/>
                    </a:lnTo>
                    <a:lnTo>
                      <a:pt x="189" y="223"/>
                    </a:lnTo>
                    <a:lnTo>
                      <a:pt x="189" y="221"/>
                    </a:lnTo>
                    <a:lnTo>
                      <a:pt x="189" y="219"/>
                    </a:lnTo>
                    <a:lnTo>
                      <a:pt x="189" y="217"/>
                    </a:lnTo>
                    <a:lnTo>
                      <a:pt x="187" y="217"/>
                    </a:lnTo>
                    <a:lnTo>
                      <a:pt x="187" y="216"/>
                    </a:lnTo>
                    <a:lnTo>
                      <a:pt x="187" y="214"/>
                    </a:lnTo>
                    <a:lnTo>
                      <a:pt x="187" y="212"/>
                    </a:lnTo>
                    <a:lnTo>
                      <a:pt x="185" y="212"/>
                    </a:lnTo>
                    <a:lnTo>
                      <a:pt x="185" y="210"/>
                    </a:lnTo>
                    <a:lnTo>
                      <a:pt x="185" y="208"/>
                    </a:lnTo>
                    <a:lnTo>
                      <a:pt x="183" y="206"/>
                    </a:lnTo>
                    <a:lnTo>
                      <a:pt x="183" y="204"/>
                    </a:lnTo>
                    <a:lnTo>
                      <a:pt x="183" y="202"/>
                    </a:lnTo>
                    <a:lnTo>
                      <a:pt x="183" y="200"/>
                    </a:lnTo>
                    <a:lnTo>
                      <a:pt x="181" y="199"/>
                    </a:lnTo>
                    <a:lnTo>
                      <a:pt x="181" y="197"/>
                    </a:lnTo>
                    <a:lnTo>
                      <a:pt x="181" y="195"/>
                    </a:lnTo>
                    <a:lnTo>
                      <a:pt x="179" y="193"/>
                    </a:lnTo>
                    <a:lnTo>
                      <a:pt x="179" y="191"/>
                    </a:lnTo>
                    <a:lnTo>
                      <a:pt x="179" y="189"/>
                    </a:lnTo>
                    <a:lnTo>
                      <a:pt x="177" y="187"/>
                    </a:lnTo>
                    <a:lnTo>
                      <a:pt x="177" y="185"/>
                    </a:lnTo>
                    <a:lnTo>
                      <a:pt x="177" y="183"/>
                    </a:lnTo>
                    <a:lnTo>
                      <a:pt x="176" y="183"/>
                    </a:lnTo>
                    <a:lnTo>
                      <a:pt x="176" y="182"/>
                    </a:lnTo>
                    <a:lnTo>
                      <a:pt x="176" y="180"/>
                    </a:lnTo>
                    <a:lnTo>
                      <a:pt x="174" y="178"/>
                    </a:lnTo>
                    <a:lnTo>
                      <a:pt x="174" y="176"/>
                    </a:lnTo>
                    <a:lnTo>
                      <a:pt x="174" y="174"/>
                    </a:lnTo>
                    <a:lnTo>
                      <a:pt x="172" y="172"/>
                    </a:lnTo>
                    <a:lnTo>
                      <a:pt x="172" y="170"/>
                    </a:lnTo>
                    <a:lnTo>
                      <a:pt x="172" y="168"/>
                    </a:lnTo>
                    <a:lnTo>
                      <a:pt x="170" y="168"/>
                    </a:lnTo>
                    <a:lnTo>
                      <a:pt x="170" y="166"/>
                    </a:lnTo>
                    <a:lnTo>
                      <a:pt x="170" y="165"/>
                    </a:lnTo>
                    <a:lnTo>
                      <a:pt x="168" y="163"/>
                    </a:lnTo>
                    <a:lnTo>
                      <a:pt x="168" y="161"/>
                    </a:lnTo>
                    <a:lnTo>
                      <a:pt x="168" y="159"/>
                    </a:lnTo>
                    <a:lnTo>
                      <a:pt x="166" y="157"/>
                    </a:lnTo>
                    <a:lnTo>
                      <a:pt x="166" y="155"/>
                    </a:lnTo>
                    <a:lnTo>
                      <a:pt x="166" y="153"/>
                    </a:lnTo>
                    <a:lnTo>
                      <a:pt x="164" y="153"/>
                    </a:lnTo>
                    <a:lnTo>
                      <a:pt x="164" y="151"/>
                    </a:lnTo>
                    <a:lnTo>
                      <a:pt x="162" y="149"/>
                    </a:lnTo>
                    <a:lnTo>
                      <a:pt x="162" y="148"/>
                    </a:lnTo>
                    <a:lnTo>
                      <a:pt x="160" y="149"/>
                    </a:lnTo>
                    <a:lnTo>
                      <a:pt x="160" y="151"/>
                    </a:lnTo>
                    <a:lnTo>
                      <a:pt x="160" y="153"/>
                    </a:lnTo>
                    <a:lnTo>
                      <a:pt x="159" y="155"/>
                    </a:lnTo>
                    <a:lnTo>
                      <a:pt x="159" y="157"/>
                    </a:lnTo>
                    <a:lnTo>
                      <a:pt x="159" y="159"/>
                    </a:lnTo>
                    <a:lnTo>
                      <a:pt x="159" y="161"/>
                    </a:lnTo>
                    <a:lnTo>
                      <a:pt x="157" y="161"/>
                    </a:lnTo>
                    <a:lnTo>
                      <a:pt x="157" y="163"/>
                    </a:lnTo>
                    <a:lnTo>
                      <a:pt x="157" y="165"/>
                    </a:lnTo>
                    <a:lnTo>
                      <a:pt x="157" y="166"/>
                    </a:lnTo>
                    <a:lnTo>
                      <a:pt x="157" y="168"/>
                    </a:lnTo>
                    <a:lnTo>
                      <a:pt x="157" y="170"/>
                    </a:lnTo>
                    <a:lnTo>
                      <a:pt x="157" y="172"/>
                    </a:lnTo>
                    <a:lnTo>
                      <a:pt x="157" y="174"/>
                    </a:lnTo>
                    <a:lnTo>
                      <a:pt x="155" y="178"/>
                    </a:lnTo>
                    <a:lnTo>
                      <a:pt x="155" y="180"/>
                    </a:lnTo>
                    <a:lnTo>
                      <a:pt x="155" y="183"/>
                    </a:lnTo>
                    <a:lnTo>
                      <a:pt x="155" y="187"/>
                    </a:lnTo>
                    <a:lnTo>
                      <a:pt x="155" y="189"/>
                    </a:lnTo>
                    <a:lnTo>
                      <a:pt x="153" y="193"/>
                    </a:lnTo>
                    <a:lnTo>
                      <a:pt x="153" y="195"/>
                    </a:lnTo>
                    <a:lnTo>
                      <a:pt x="153" y="199"/>
                    </a:lnTo>
                    <a:lnTo>
                      <a:pt x="153" y="200"/>
                    </a:lnTo>
                    <a:lnTo>
                      <a:pt x="153" y="204"/>
                    </a:lnTo>
                    <a:lnTo>
                      <a:pt x="151" y="206"/>
                    </a:lnTo>
                    <a:lnTo>
                      <a:pt x="151" y="210"/>
                    </a:lnTo>
                    <a:lnTo>
                      <a:pt x="151" y="212"/>
                    </a:lnTo>
                    <a:lnTo>
                      <a:pt x="151" y="216"/>
                    </a:lnTo>
                    <a:lnTo>
                      <a:pt x="151" y="219"/>
                    </a:lnTo>
                    <a:lnTo>
                      <a:pt x="151" y="221"/>
                    </a:lnTo>
                    <a:lnTo>
                      <a:pt x="151" y="225"/>
                    </a:lnTo>
                    <a:lnTo>
                      <a:pt x="149" y="227"/>
                    </a:lnTo>
                    <a:lnTo>
                      <a:pt x="149" y="231"/>
                    </a:lnTo>
                    <a:lnTo>
                      <a:pt x="149" y="233"/>
                    </a:lnTo>
                    <a:lnTo>
                      <a:pt x="149" y="236"/>
                    </a:lnTo>
                    <a:lnTo>
                      <a:pt x="149" y="238"/>
                    </a:lnTo>
                    <a:lnTo>
                      <a:pt x="149" y="242"/>
                    </a:lnTo>
                    <a:lnTo>
                      <a:pt x="149" y="244"/>
                    </a:lnTo>
                    <a:lnTo>
                      <a:pt x="149" y="248"/>
                    </a:lnTo>
                    <a:lnTo>
                      <a:pt x="149" y="250"/>
                    </a:lnTo>
                    <a:lnTo>
                      <a:pt x="149" y="253"/>
                    </a:lnTo>
                    <a:lnTo>
                      <a:pt x="149" y="255"/>
                    </a:lnTo>
                    <a:lnTo>
                      <a:pt x="149" y="259"/>
                    </a:lnTo>
                    <a:lnTo>
                      <a:pt x="149" y="261"/>
                    </a:lnTo>
                    <a:lnTo>
                      <a:pt x="149" y="265"/>
                    </a:lnTo>
                    <a:lnTo>
                      <a:pt x="149" y="267"/>
                    </a:lnTo>
                    <a:lnTo>
                      <a:pt x="149" y="268"/>
                    </a:lnTo>
                    <a:lnTo>
                      <a:pt x="147" y="268"/>
                    </a:lnTo>
                    <a:lnTo>
                      <a:pt x="147" y="270"/>
                    </a:lnTo>
                    <a:lnTo>
                      <a:pt x="145" y="270"/>
                    </a:lnTo>
                    <a:lnTo>
                      <a:pt x="145" y="272"/>
                    </a:lnTo>
                    <a:lnTo>
                      <a:pt x="143" y="272"/>
                    </a:lnTo>
                    <a:lnTo>
                      <a:pt x="142" y="272"/>
                    </a:lnTo>
                    <a:lnTo>
                      <a:pt x="140" y="272"/>
                    </a:lnTo>
                    <a:lnTo>
                      <a:pt x="138" y="270"/>
                    </a:lnTo>
                    <a:lnTo>
                      <a:pt x="138" y="268"/>
                    </a:lnTo>
                    <a:lnTo>
                      <a:pt x="136" y="268"/>
                    </a:lnTo>
                    <a:lnTo>
                      <a:pt x="136" y="267"/>
                    </a:lnTo>
                    <a:lnTo>
                      <a:pt x="134" y="267"/>
                    </a:lnTo>
                    <a:lnTo>
                      <a:pt x="134" y="265"/>
                    </a:lnTo>
                    <a:lnTo>
                      <a:pt x="132" y="263"/>
                    </a:lnTo>
                    <a:lnTo>
                      <a:pt x="128" y="261"/>
                    </a:lnTo>
                    <a:lnTo>
                      <a:pt x="126" y="259"/>
                    </a:lnTo>
                    <a:lnTo>
                      <a:pt x="124" y="255"/>
                    </a:lnTo>
                    <a:lnTo>
                      <a:pt x="123" y="253"/>
                    </a:lnTo>
                    <a:lnTo>
                      <a:pt x="119" y="250"/>
                    </a:lnTo>
                    <a:lnTo>
                      <a:pt x="117" y="248"/>
                    </a:lnTo>
                    <a:lnTo>
                      <a:pt x="115" y="246"/>
                    </a:lnTo>
                    <a:lnTo>
                      <a:pt x="111" y="242"/>
                    </a:lnTo>
                    <a:lnTo>
                      <a:pt x="109" y="238"/>
                    </a:lnTo>
                    <a:lnTo>
                      <a:pt x="106" y="236"/>
                    </a:lnTo>
                    <a:lnTo>
                      <a:pt x="104" y="233"/>
                    </a:lnTo>
                    <a:lnTo>
                      <a:pt x="100" y="231"/>
                    </a:lnTo>
                    <a:lnTo>
                      <a:pt x="98" y="227"/>
                    </a:lnTo>
                    <a:lnTo>
                      <a:pt x="94" y="223"/>
                    </a:lnTo>
                    <a:lnTo>
                      <a:pt x="92" y="221"/>
                    </a:lnTo>
                    <a:lnTo>
                      <a:pt x="89" y="217"/>
                    </a:lnTo>
                    <a:lnTo>
                      <a:pt x="87" y="214"/>
                    </a:lnTo>
                    <a:lnTo>
                      <a:pt x="83" y="212"/>
                    </a:lnTo>
                    <a:lnTo>
                      <a:pt x="81" y="208"/>
                    </a:lnTo>
                    <a:lnTo>
                      <a:pt x="77" y="206"/>
                    </a:lnTo>
                    <a:lnTo>
                      <a:pt x="75" y="202"/>
                    </a:lnTo>
                    <a:lnTo>
                      <a:pt x="72" y="200"/>
                    </a:lnTo>
                    <a:lnTo>
                      <a:pt x="70" y="197"/>
                    </a:lnTo>
                    <a:lnTo>
                      <a:pt x="66" y="195"/>
                    </a:lnTo>
                    <a:lnTo>
                      <a:pt x="64" y="191"/>
                    </a:lnTo>
                    <a:lnTo>
                      <a:pt x="60" y="189"/>
                    </a:lnTo>
                    <a:lnTo>
                      <a:pt x="58" y="187"/>
                    </a:lnTo>
                    <a:lnTo>
                      <a:pt x="56" y="183"/>
                    </a:lnTo>
                    <a:lnTo>
                      <a:pt x="53" y="182"/>
                    </a:lnTo>
                    <a:lnTo>
                      <a:pt x="51" y="180"/>
                    </a:lnTo>
                    <a:lnTo>
                      <a:pt x="47" y="178"/>
                    </a:lnTo>
                    <a:lnTo>
                      <a:pt x="45" y="180"/>
                    </a:lnTo>
                    <a:lnTo>
                      <a:pt x="47" y="180"/>
                    </a:lnTo>
                    <a:lnTo>
                      <a:pt x="47" y="182"/>
                    </a:lnTo>
                    <a:lnTo>
                      <a:pt x="47" y="183"/>
                    </a:lnTo>
                    <a:lnTo>
                      <a:pt x="47" y="185"/>
                    </a:lnTo>
                    <a:lnTo>
                      <a:pt x="47" y="187"/>
                    </a:lnTo>
                    <a:lnTo>
                      <a:pt x="49" y="187"/>
                    </a:lnTo>
                    <a:lnTo>
                      <a:pt x="49" y="189"/>
                    </a:lnTo>
                    <a:lnTo>
                      <a:pt x="49" y="191"/>
                    </a:lnTo>
                    <a:lnTo>
                      <a:pt x="51" y="195"/>
                    </a:lnTo>
                    <a:lnTo>
                      <a:pt x="53" y="197"/>
                    </a:lnTo>
                    <a:lnTo>
                      <a:pt x="53" y="200"/>
                    </a:lnTo>
                    <a:lnTo>
                      <a:pt x="55" y="202"/>
                    </a:lnTo>
                    <a:lnTo>
                      <a:pt x="55" y="206"/>
                    </a:lnTo>
                    <a:lnTo>
                      <a:pt x="56" y="208"/>
                    </a:lnTo>
                    <a:lnTo>
                      <a:pt x="56" y="212"/>
                    </a:lnTo>
                    <a:lnTo>
                      <a:pt x="58" y="214"/>
                    </a:lnTo>
                    <a:lnTo>
                      <a:pt x="58" y="217"/>
                    </a:lnTo>
                    <a:lnTo>
                      <a:pt x="60" y="219"/>
                    </a:lnTo>
                    <a:lnTo>
                      <a:pt x="62" y="223"/>
                    </a:lnTo>
                    <a:lnTo>
                      <a:pt x="62" y="225"/>
                    </a:lnTo>
                    <a:lnTo>
                      <a:pt x="64" y="229"/>
                    </a:lnTo>
                    <a:lnTo>
                      <a:pt x="64" y="231"/>
                    </a:lnTo>
                    <a:lnTo>
                      <a:pt x="66" y="234"/>
                    </a:lnTo>
                    <a:lnTo>
                      <a:pt x="66" y="236"/>
                    </a:lnTo>
                    <a:lnTo>
                      <a:pt x="68" y="240"/>
                    </a:lnTo>
                    <a:lnTo>
                      <a:pt x="68" y="242"/>
                    </a:lnTo>
                    <a:lnTo>
                      <a:pt x="70" y="246"/>
                    </a:lnTo>
                    <a:lnTo>
                      <a:pt x="70" y="248"/>
                    </a:lnTo>
                    <a:lnTo>
                      <a:pt x="72" y="251"/>
                    </a:lnTo>
                    <a:lnTo>
                      <a:pt x="72" y="253"/>
                    </a:lnTo>
                    <a:lnTo>
                      <a:pt x="73" y="257"/>
                    </a:lnTo>
                    <a:lnTo>
                      <a:pt x="75" y="259"/>
                    </a:lnTo>
                    <a:lnTo>
                      <a:pt x="75" y="263"/>
                    </a:lnTo>
                    <a:lnTo>
                      <a:pt x="77" y="265"/>
                    </a:lnTo>
                    <a:lnTo>
                      <a:pt x="79" y="268"/>
                    </a:lnTo>
                    <a:lnTo>
                      <a:pt x="79" y="270"/>
                    </a:lnTo>
                    <a:lnTo>
                      <a:pt x="81" y="274"/>
                    </a:lnTo>
                    <a:lnTo>
                      <a:pt x="83" y="276"/>
                    </a:lnTo>
                    <a:lnTo>
                      <a:pt x="85" y="280"/>
                    </a:lnTo>
                    <a:lnTo>
                      <a:pt x="85" y="282"/>
                    </a:lnTo>
                    <a:lnTo>
                      <a:pt x="87" y="282"/>
                    </a:lnTo>
                    <a:lnTo>
                      <a:pt x="87" y="284"/>
                    </a:lnTo>
                    <a:lnTo>
                      <a:pt x="87" y="285"/>
                    </a:lnTo>
                    <a:lnTo>
                      <a:pt x="89" y="285"/>
                    </a:lnTo>
                    <a:lnTo>
                      <a:pt x="89" y="287"/>
                    </a:lnTo>
                    <a:lnTo>
                      <a:pt x="90" y="287"/>
                    </a:lnTo>
                    <a:lnTo>
                      <a:pt x="90" y="289"/>
                    </a:lnTo>
                    <a:lnTo>
                      <a:pt x="92" y="289"/>
                    </a:lnTo>
                    <a:lnTo>
                      <a:pt x="92" y="291"/>
                    </a:lnTo>
                    <a:lnTo>
                      <a:pt x="94" y="291"/>
                    </a:lnTo>
                    <a:lnTo>
                      <a:pt x="94" y="293"/>
                    </a:lnTo>
                    <a:lnTo>
                      <a:pt x="96" y="293"/>
                    </a:lnTo>
                    <a:lnTo>
                      <a:pt x="98" y="295"/>
                    </a:lnTo>
                    <a:lnTo>
                      <a:pt x="100" y="295"/>
                    </a:lnTo>
                    <a:lnTo>
                      <a:pt x="100" y="297"/>
                    </a:lnTo>
                    <a:lnTo>
                      <a:pt x="102" y="297"/>
                    </a:lnTo>
                    <a:lnTo>
                      <a:pt x="104" y="297"/>
                    </a:lnTo>
                    <a:lnTo>
                      <a:pt x="104" y="299"/>
                    </a:lnTo>
                    <a:lnTo>
                      <a:pt x="104" y="301"/>
                    </a:lnTo>
                    <a:lnTo>
                      <a:pt x="104" y="302"/>
                    </a:lnTo>
                    <a:lnTo>
                      <a:pt x="104" y="304"/>
                    </a:lnTo>
                    <a:lnTo>
                      <a:pt x="102" y="304"/>
                    </a:lnTo>
                    <a:lnTo>
                      <a:pt x="100" y="304"/>
                    </a:lnTo>
                    <a:lnTo>
                      <a:pt x="98" y="306"/>
                    </a:lnTo>
                    <a:lnTo>
                      <a:pt x="96" y="306"/>
                    </a:lnTo>
                    <a:lnTo>
                      <a:pt x="94" y="306"/>
                    </a:lnTo>
                    <a:lnTo>
                      <a:pt x="92" y="306"/>
                    </a:lnTo>
                    <a:lnTo>
                      <a:pt x="90" y="306"/>
                    </a:lnTo>
                    <a:lnTo>
                      <a:pt x="89" y="306"/>
                    </a:lnTo>
                    <a:lnTo>
                      <a:pt x="89" y="308"/>
                    </a:lnTo>
                    <a:lnTo>
                      <a:pt x="87" y="308"/>
                    </a:lnTo>
                    <a:lnTo>
                      <a:pt x="85" y="308"/>
                    </a:lnTo>
                    <a:lnTo>
                      <a:pt x="83" y="308"/>
                    </a:lnTo>
                    <a:lnTo>
                      <a:pt x="81" y="308"/>
                    </a:lnTo>
                    <a:lnTo>
                      <a:pt x="79" y="308"/>
                    </a:lnTo>
                    <a:lnTo>
                      <a:pt x="79" y="310"/>
                    </a:lnTo>
                    <a:lnTo>
                      <a:pt x="77" y="310"/>
                    </a:lnTo>
                    <a:lnTo>
                      <a:pt x="75" y="310"/>
                    </a:lnTo>
                    <a:lnTo>
                      <a:pt x="75" y="312"/>
                    </a:lnTo>
                    <a:lnTo>
                      <a:pt x="73" y="312"/>
                    </a:lnTo>
                    <a:lnTo>
                      <a:pt x="72" y="312"/>
                    </a:lnTo>
                    <a:lnTo>
                      <a:pt x="72" y="314"/>
                    </a:lnTo>
                    <a:lnTo>
                      <a:pt x="70" y="314"/>
                    </a:lnTo>
                    <a:lnTo>
                      <a:pt x="68" y="316"/>
                    </a:lnTo>
                    <a:lnTo>
                      <a:pt x="66" y="316"/>
                    </a:lnTo>
                    <a:lnTo>
                      <a:pt x="66" y="318"/>
                    </a:lnTo>
                    <a:lnTo>
                      <a:pt x="64" y="318"/>
                    </a:lnTo>
                    <a:lnTo>
                      <a:pt x="62" y="318"/>
                    </a:lnTo>
                    <a:lnTo>
                      <a:pt x="60" y="318"/>
                    </a:lnTo>
                    <a:lnTo>
                      <a:pt x="58" y="318"/>
                    </a:lnTo>
                    <a:lnTo>
                      <a:pt x="56" y="318"/>
                    </a:lnTo>
                    <a:lnTo>
                      <a:pt x="55" y="318"/>
                    </a:lnTo>
                    <a:lnTo>
                      <a:pt x="55" y="316"/>
                    </a:lnTo>
                    <a:lnTo>
                      <a:pt x="53" y="316"/>
                    </a:lnTo>
                    <a:lnTo>
                      <a:pt x="55" y="314"/>
                    </a:lnTo>
                    <a:lnTo>
                      <a:pt x="56" y="310"/>
                    </a:lnTo>
                    <a:lnTo>
                      <a:pt x="56" y="308"/>
                    </a:lnTo>
                    <a:lnTo>
                      <a:pt x="56" y="306"/>
                    </a:lnTo>
                    <a:lnTo>
                      <a:pt x="58" y="304"/>
                    </a:lnTo>
                    <a:lnTo>
                      <a:pt x="58" y="302"/>
                    </a:lnTo>
                    <a:lnTo>
                      <a:pt x="58" y="301"/>
                    </a:lnTo>
                    <a:lnTo>
                      <a:pt x="58" y="299"/>
                    </a:lnTo>
                    <a:lnTo>
                      <a:pt x="58" y="295"/>
                    </a:lnTo>
                    <a:lnTo>
                      <a:pt x="60" y="293"/>
                    </a:lnTo>
                    <a:lnTo>
                      <a:pt x="60" y="291"/>
                    </a:lnTo>
                    <a:lnTo>
                      <a:pt x="60" y="289"/>
                    </a:lnTo>
                    <a:lnTo>
                      <a:pt x="58" y="287"/>
                    </a:lnTo>
                    <a:lnTo>
                      <a:pt x="58" y="285"/>
                    </a:lnTo>
                    <a:lnTo>
                      <a:pt x="58" y="282"/>
                    </a:lnTo>
                    <a:lnTo>
                      <a:pt x="58" y="280"/>
                    </a:lnTo>
                    <a:lnTo>
                      <a:pt x="58" y="278"/>
                    </a:lnTo>
                    <a:lnTo>
                      <a:pt x="58" y="276"/>
                    </a:lnTo>
                    <a:lnTo>
                      <a:pt x="56" y="274"/>
                    </a:lnTo>
                    <a:lnTo>
                      <a:pt x="56" y="270"/>
                    </a:lnTo>
                    <a:lnTo>
                      <a:pt x="56" y="268"/>
                    </a:lnTo>
                    <a:lnTo>
                      <a:pt x="55" y="267"/>
                    </a:lnTo>
                    <a:lnTo>
                      <a:pt x="55" y="265"/>
                    </a:lnTo>
                    <a:lnTo>
                      <a:pt x="55" y="263"/>
                    </a:lnTo>
                    <a:lnTo>
                      <a:pt x="53" y="261"/>
                    </a:lnTo>
                    <a:lnTo>
                      <a:pt x="53" y="259"/>
                    </a:lnTo>
                    <a:lnTo>
                      <a:pt x="53" y="255"/>
                    </a:lnTo>
                    <a:lnTo>
                      <a:pt x="51" y="253"/>
                    </a:lnTo>
                    <a:lnTo>
                      <a:pt x="51" y="251"/>
                    </a:lnTo>
                    <a:lnTo>
                      <a:pt x="51" y="250"/>
                    </a:lnTo>
                    <a:lnTo>
                      <a:pt x="49" y="248"/>
                    </a:lnTo>
                    <a:lnTo>
                      <a:pt x="49" y="246"/>
                    </a:lnTo>
                    <a:lnTo>
                      <a:pt x="49" y="244"/>
                    </a:lnTo>
                    <a:lnTo>
                      <a:pt x="47" y="242"/>
                    </a:lnTo>
                    <a:lnTo>
                      <a:pt x="47" y="240"/>
                    </a:lnTo>
                    <a:lnTo>
                      <a:pt x="47" y="238"/>
                    </a:lnTo>
                    <a:lnTo>
                      <a:pt x="45" y="234"/>
                    </a:lnTo>
                    <a:lnTo>
                      <a:pt x="45" y="233"/>
                    </a:lnTo>
                    <a:lnTo>
                      <a:pt x="43" y="231"/>
                    </a:lnTo>
                    <a:lnTo>
                      <a:pt x="43" y="229"/>
                    </a:lnTo>
                    <a:lnTo>
                      <a:pt x="43" y="227"/>
                    </a:lnTo>
                    <a:lnTo>
                      <a:pt x="41" y="225"/>
                    </a:lnTo>
                    <a:lnTo>
                      <a:pt x="41" y="223"/>
                    </a:lnTo>
                    <a:lnTo>
                      <a:pt x="39" y="221"/>
                    </a:lnTo>
                    <a:lnTo>
                      <a:pt x="39" y="217"/>
                    </a:lnTo>
                    <a:lnTo>
                      <a:pt x="39" y="216"/>
                    </a:lnTo>
                    <a:lnTo>
                      <a:pt x="38" y="214"/>
                    </a:lnTo>
                    <a:lnTo>
                      <a:pt x="38" y="212"/>
                    </a:lnTo>
                    <a:lnTo>
                      <a:pt x="36" y="210"/>
                    </a:lnTo>
                    <a:lnTo>
                      <a:pt x="36" y="208"/>
                    </a:lnTo>
                    <a:lnTo>
                      <a:pt x="36" y="206"/>
                    </a:lnTo>
                    <a:lnTo>
                      <a:pt x="34" y="204"/>
                    </a:lnTo>
                    <a:lnTo>
                      <a:pt x="34" y="200"/>
                    </a:lnTo>
                    <a:lnTo>
                      <a:pt x="32" y="199"/>
                    </a:lnTo>
                    <a:lnTo>
                      <a:pt x="32" y="197"/>
                    </a:lnTo>
                    <a:lnTo>
                      <a:pt x="30" y="195"/>
                    </a:lnTo>
                    <a:lnTo>
                      <a:pt x="30" y="193"/>
                    </a:lnTo>
                    <a:lnTo>
                      <a:pt x="30" y="191"/>
                    </a:lnTo>
                    <a:lnTo>
                      <a:pt x="28" y="189"/>
                    </a:lnTo>
                    <a:lnTo>
                      <a:pt x="28" y="187"/>
                    </a:lnTo>
                    <a:lnTo>
                      <a:pt x="26" y="185"/>
                    </a:lnTo>
                    <a:lnTo>
                      <a:pt x="26" y="182"/>
                    </a:lnTo>
                    <a:lnTo>
                      <a:pt x="26" y="180"/>
                    </a:lnTo>
                    <a:lnTo>
                      <a:pt x="24" y="178"/>
                    </a:lnTo>
                    <a:lnTo>
                      <a:pt x="24" y="176"/>
                    </a:lnTo>
                    <a:lnTo>
                      <a:pt x="22" y="176"/>
                    </a:lnTo>
                    <a:lnTo>
                      <a:pt x="21" y="176"/>
                    </a:lnTo>
                    <a:lnTo>
                      <a:pt x="21" y="178"/>
                    </a:lnTo>
                    <a:lnTo>
                      <a:pt x="19" y="178"/>
                    </a:lnTo>
                    <a:lnTo>
                      <a:pt x="17" y="180"/>
                    </a:lnTo>
                    <a:lnTo>
                      <a:pt x="15" y="182"/>
                    </a:lnTo>
                    <a:lnTo>
                      <a:pt x="15" y="183"/>
                    </a:lnTo>
                    <a:lnTo>
                      <a:pt x="13" y="183"/>
                    </a:lnTo>
                    <a:lnTo>
                      <a:pt x="13" y="185"/>
                    </a:lnTo>
                    <a:lnTo>
                      <a:pt x="13" y="187"/>
                    </a:lnTo>
                    <a:lnTo>
                      <a:pt x="11" y="189"/>
                    </a:lnTo>
                    <a:lnTo>
                      <a:pt x="11" y="191"/>
                    </a:lnTo>
                    <a:lnTo>
                      <a:pt x="11" y="193"/>
                    </a:lnTo>
                    <a:lnTo>
                      <a:pt x="11" y="195"/>
                    </a:lnTo>
                    <a:lnTo>
                      <a:pt x="9" y="195"/>
                    </a:lnTo>
                    <a:lnTo>
                      <a:pt x="9" y="197"/>
                    </a:lnTo>
                    <a:lnTo>
                      <a:pt x="9" y="199"/>
                    </a:lnTo>
                    <a:lnTo>
                      <a:pt x="9" y="200"/>
                    </a:lnTo>
                    <a:lnTo>
                      <a:pt x="7" y="202"/>
                    </a:lnTo>
                    <a:lnTo>
                      <a:pt x="7" y="204"/>
                    </a:lnTo>
                    <a:lnTo>
                      <a:pt x="7" y="206"/>
                    </a:lnTo>
                    <a:lnTo>
                      <a:pt x="5" y="206"/>
                    </a:lnTo>
                    <a:lnTo>
                      <a:pt x="5" y="208"/>
                    </a:lnTo>
                    <a:lnTo>
                      <a:pt x="4" y="208"/>
                    </a:lnTo>
                    <a:lnTo>
                      <a:pt x="2" y="210"/>
                    </a:lnTo>
                    <a:lnTo>
                      <a:pt x="0" y="210"/>
                    </a:lnTo>
                    <a:lnTo>
                      <a:pt x="0" y="208"/>
                    </a:lnTo>
                    <a:lnTo>
                      <a:pt x="0" y="206"/>
                    </a:lnTo>
                    <a:lnTo>
                      <a:pt x="0" y="204"/>
                    </a:lnTo>
                    <a:lnTo>
                      <a:pt x="0" y="202"/>
                    </a:lnTo>
                    <a:lnTo>
                      <a:pt x="0" y="200"/>
                    </a:lnTo>
                    <a:lnTo>
                      <a:pt x="0" y="199"/>
                    </a:lnTo>
                    <a:lnTo>
                      <a:pt x="0" y="197"/>
                    </a:lnTo>
                    <a:lnTo>
                      <a:pt x="0" y="195"/>
                    </a:lnTo>
                    <a:lnTo>
                      <a:pt x="0" y="193"/>
                    </a:lnTo>
                    <a:lnTo>
                      <a:pt x="0" y="191"/>
                    </a:lnTo>
                    <a:lnTo>
                      <a:pt x="2" y="191"/>
                    </a:lnTo>
                    <a:lnTo>
                      <a:pt x="2" y="189"/>
                    </a:lnTo>
                    <a:lnTo>
                      <a:pt x="2" y="187"/>
                    </a:lnTo>
                    <a:lnTo>
                      <a:pt x="2" y="185"/>
                    </a:lnTo>
                    <a:lnTo>
                      <a:pt x="2" y="183"/>
                    </a:lnTo>
                    <a:lnTo>
                      <a:pt x="2" y="182"/>
                    </a:lnTo>
                    <a:lnTo>
                      <a:pt x="2" y="180"/>
                    </a:lnTo>
                    <a:lnTo>
                      <a:pt x="4" y="180"/>
                    </a:lnTo>
                    <a:lnTo>
                      <a:pt x="4" y="178"/>
                    </a:lnTo>
                    <a:lnTo>
                      <a:pt x="4" y="176"/>
                    </a:lnTo>
                    <a:lnTo>
                      <a:pt x="4" y="174"/>
                    </a:lnTo>
                    <a:lnTo>
                      <a:pt x="5" y="172"/>
                    </a:lnTo>
                    <a:lnTo>
                      <a:pt x="5" y="170"/>
                    </a:lnTo>
                    <a:lnTo>
                      <a:pt x="5" y="168"/>
                    </a:lnTo>
                    <a:lnTo>
                      <a:pt x="7" y="168"/>
                    </a:lnTo>
                    <a:lnTo>
                      <a:pt x="7" y="166"/>
                    </a:lnTo>
                    <a:lnTo>
                      <a:pt x="9" y="165"/>
                    </a:lnTo>
                    <a:lnTo>
                      <a:pt x="9" y="163"/>
                    </a:lnTo>
                    <a:lnTo>
                      <a:pt x="11" y="161"/>
                    </a:lnTo>
                    <a:lnTo>
                      <a:pt x="13" y="159"/>
                    </a:lnTo>
                    <a:lnTo>
                      <a:pt x="13" y="157"/>
                    </a:lnTo>
                    <a:lnTo>
                      <a:pt x="15" y="157"/>
                    </a:lnTo>
                    <a:lnTo>
                      <a:pt x="17" y="155"/>
                    </a:lnTo>
                    <a:lnTo>
                      <a:pt x="19" y="155"/>
                    </a:lnTo>
                    <a:lnTo>
                      <a:pt x="21" y="153"/>
                    </a:lnTo>
                    <a:lnTo>
                      <a:pt x="22" y="153"/>
                    </a:lnTo>
                    <a:lnTo>
                      <a:pt x="22" y="151"/>
                    </a:lnTo>
                    <a:lnTo>
                      <a:pt x="24" y="151"/>
                    </a:lnTo>
                    <a:lnTo>
                      <a:pt x="26" y="151"/>
                    </a:lnTo>
                    <a:lnTo>
                      <a:pt x="28" y="149"/>
                    </a:lnTo>
                    <a:lnTo>
                      <a:pt x="30" y="149"/>
                    </a:lnTo>
                    <a:lnTo>
                      <a:pt x="32" y="149"/>
                    </a:lnTo>
                    <a:lnTo>
                      <a:pt x="34" y="149"/>
                    </a:lnTo>
                    <a:lnTo>
                      <a:pt x="36" y="148"/>
                    </a:lnTo>
                    <a:lnTo>
                      <a:pt x="38" y="148"/>
                    </a:lnTo>
                    <a:lnTo>
                      <a:pt x="39" y="148"/>
                    </a:lnTo>
                    <a:lnTo>
                      <a:pt x="41" y="148"/>
                    </a:lnTo>
                    <a:lnTo>
                      <a:pt x="43" y="148"/>
                    </a:lnTo>
                    <a:lnTo>
                      <a:pt x="45" y="148"/>
                    </a:lnTo>
                    <a:lnTo>
                      <a:pt x="47" y="148"/>
                    </a:lnTo>
                    <a:lnTo>
                      <a:pt x="49" y="148"/>
                    </a:lnTo>
                    <a:lnTo>
                      <a:pt x="51" y="148"/>
                    </a:lnTo>
                    <a:lnTo>
                      <a:pt x="53" y="148"/>
                    </a:lnTo>
                    <a:lnTo>
                      <a:pt x="55" y="149"/>
                    </a:lnTo>
                    <a:lnTo>
                      <a:pt x="56" y="149"/>
                    </a:lnTo>
                    <a:lnTo>
                      <a:pt x="58" y="149"/>
                    </a:lnTo>
                    <a:lnTo>
                      <a:pt x="60" y="151"/>
                    </a:lnTo>
                    <a:lnTo>
                      <a:pt x="62" y="151"/>
                    </a:lnTo>
                    <a:lnTo>
                      <a:pt x="64" y="153"/>
                    </a:lnTo>
                    <a:lnTo>
                      <a:pt x="66" y="155"/>
                    </a:lnTo>
                    <a:lnTo>
                      <a:pt x="68" y="157"/>
                    </a:lnTo>
                    <a:lnTo>
                      <a:pt x="70" y="159"/>
                    </a:lnTo>
                    <a:lnTo>
                      <a:pt x="72" y="161"/>
                    </a:lnTo>
                    <a:lnTo>
                      <a:pt x="73" y="165"/>
                    </a:lnTo>
                    <a:lnTo>
                      <a:pt x="75" y="166"/>
                    </a:lnTo>
                    <a:lnTo>
                      <a:pt x="79" y="168"/>
                    </a:lnTo>
                    <a:lnTo>
                      <a:pt x="81" y="170"/>
                    </a:lnTo>
                    <a:lnTo>
                      <a:pt x="83" y="172"/>
                    </a:lnTo>
                    <a:lnTo>
                      <a:pt x="85" y="176"/>
                    </a:lnTo>
                    <a:lnTo>
                      <a:pt x="87" y="178"/>
                    </a:lnTo>
                    <a:lnTo>
                      <a:pt x="89" y="180"/>
                    </a:lnTo>
                    <a:lnTo>
                      <a:pt x="90" y="182"/>
                    </a:lnTo>
                    <a:lnTo>
                      <a:pt x="92" y="183"/>
                    </a:lnTo>
                    <a:lnTo>
                      <a:pt x="94" y="185"/>
                    </a:lnTo>
                    <a:lnTo>
                      <a:pt x="96" y="189"/>
                    </a:lnTo>
                    <a:lnTo>
                      <a:pt x="100" y="191"/>
                    </a:lnTo>
                    <a:lnTo>
                      <a:pt x="102" y="193"/>
                    </a:lnTo>
                    <a:lnTo>
                      <a:pt x="104" y="195"/>
                    </a:lnTo>
                    <a:lnTo>
                      <a:pt x="106" y="197"/>
                    </a:lnTo>
                    <a:lnTo>
                      <a:pt x="107" y="200"/>
                    </a:lnTo>
                    <a:lnTo>
                      <a:pt x="109" y="202"/>
                    </a:lnTo>
                    <a:lnTo>
                      <a:pt x="111" y="204"/>
                    </a:lnTo>
                    <a:lnTo>
                      <a:pt x="113" y="206"/>
                    </a:lnTo>
                    <a:lnTo>
                      <a:pt x="115" y="208"/>
                    </a:lnTo>
                    <a:lnTo>
                      <a:pt x="117" y="210"/>
                    </a:lnTo>
                    <a:lnTo>
                      <a:pt x="119" y="212"/>
                    </a:lnTo>
                    <a:lnTo>
                      <a:pt x="121" y="216"/>
                    </a:lnTo>
                    <a:lnTo>
                      <a:pt x="124" y="217"/>
                    </a:lnTo>
                    <a:lnTo>
                      <a:pt x="126" y="219"/>
                    </a:lnTo>
                    <a:lnTo>
                      <a:pt x="128" y="221"/>
                    </a:lnTo>
                    <a:lnTo>
                      <a:pt x="130" y="223"/>
                    </a:lnTo>
                    <a:lnTo>
                      <a:pt x="132" y="225"/>
                    </a:lnTo>
                    <a:lnTo>
                      <a:pt x="134" y="227"/>
                    </a:lnTo>
                    <a:lnTo>
                      <a:pt x="138" y="223"/>
                    </a:lnTo>
                    <a:lnTo>
                      <a:pt x="138" y="221"/>
                    </a:lnTo>
                    <a:lnTo>
                      <a:pt x="138" y="217"/>
                    </a:lnTo>
                    <a:lnTo>
                      <a:pt x="138" y="216"/>
                    </a:lnTo>
                    <a:lnTo>
                      <a:pt x="138" y="212"/>
                    </a:lnTo>
                    <a:lnTo>
                      <a:pt x="138" y="210"/>
                    </a:lnTo>
                    <a:lnTo>
                      <a:pt x="138" y="206"/>
                    </a:lnTo>
                    <a:lnTo>
                      <a:pt x="138" y="204"/>
                    </a:lnTo>
                    <a:lnTo>
                      <a:pt x="138" y="200"/>
                    </a:lnTo>
                    <a:lnTo>
                      <a:pt x="138" y="199"/>
                    </a:lnTo>
                    <a:lnTo>
                      <a:pt x="140" y="195"/>
                    </a:lnTo>
                    <a:lnTo>
                      <a:pt x="140" y="193"/>
                    </a:lnTo>
                    <a:lnTo>
                      <a:pt x="140" y="189"/>
                    </a:lnTo>
                    <a:lnTo>
                      <a:pt x="140" y="187"/>
                    </a:lnTo>
                    <a:lnTo>
                      <a:pt x="140" y="183"/>
                    </a:lnTo>
                    <a:lnTo>
                      <a:pt x="140" y="182"/>
                    </a:lnTo>
                    <a:lnTo>
                      <a:pt x="140" y="178"/>
                    </a:lnTo>
                    <a:lnTo>
                      <a:pt x="142" y="176"/>
                    </a:lnTo>
                    <a:lnTo>
                      <a:pt x="142" y="174"/>
                    </a:lnTo>
                    <a:lnTo>
                      <a:pt x="142" y="170"/>
                    </a:lnTo>
                    <a:lnTo>
                      <a:pt x="142" y="168"/>
                    </a:lnTo>
                    <a:lnTo>
                      <a:pt x="142" y="165"/>
                    </a:lnTo>
                    <a:lnTo>
                      <a:pt x="142" y="163"/>
                    </a:lnTo>
                    <a:lnTo>
                      <a:pt x="143" y="161"/>
                    </a:lnTo>
                    <a:lnTo>
                      <a:pt x="143" y="157"/>
                    </a:lnTo>
                    <a:lnTo>
                      <a:pt x="143" y="155"/>
                    </a:lnTo>
                    <a:lnTo>
                      <a:pt x="143" y="153"/>
                    </a:lnTo>
                    <a:lnTo>
                      <a:pt x="143" y="149"/>
                    </a:lnTo>
                    <a:lnTo>
                      <a:pt x="145" y="148"/>
                    </a:lnTo>
                    <a:lnTo>
                      <a:pt x="145" y="146"/>
                    </a:lnTo>
                    <a:lnTo>
                      <a:pt x="145" y="144"/>
                    </a:lnTo>
                    <a:lnTo>
                      <a:pt x="145" y="140"/>
                    </a:lnTo>
                    <a:lnTo>
                      <a:pt x="145" y="138"/>
                    </a:lnTo>
                    <a:lnTo>
                      <a:pt x="147" y="136"/>
                    </a:lnTo>
                    <a:lnTo>
                      <a:pt x="147" y="134"/>
                    </a:lnTo>
                    <a:lnTo>
                      <a:pt x="147" y="132"/>
                    </a:lnTo>
                    <a:lnTo>
                      <a:pt x="147" y="131"/>
                    </a:lnTo>
                    <a:lnTo>
                      <a:pt x="149" y="129"/>
                    </a:lnTo>
                    <a:lnTo>
                      <a:pt x="149" y="127"/>
                    </a:lnTo>
                    <a:lnTo>
                      <a:pt x="149" y="125"/>
                    </a:lnTo>
                    <a:lnTo>
                      <a:pt x="151" y="123"/>
                    </a:lnTo>
                    <a:lnTo>
                      <a:pt x="151" y="121"/>
                    </a:lnTo>
                    <a:lnTo>
                      <a:pt x="153" y="119"/>
                    </a:lnTo>
                    <a:lnTo>
                      <a:pt x="153" y="117"/>
                    </a:lnTo>
                    <a:lnTo>
                      <a:pt x="155" y="117"/>
                    </a:lnTo>
                    <a:lnTo>
                      <a:pt x="155" y="115"/>
                    </a:lnTo>
                    <a:lnTo>
                      <a:pt x="157" y="114"/>
                    </a:lnTo>
                    <a:lnTo>
                      <a:pt x="159" y="112"/>
                    </a:lnTo>
                    <a:lnTo>
                      <a:pt x="160" y="110"/>
                    </a:lnTo>
                    <a:lnTo>
                      <a:pt x="162" y="108"/>
                    </a:lnTo>
                    <a:lnTo>
                      <a:pt x="164" y="106"/>
                    </a:lnTo>
                    <a:lnTo>
                      <a:pt x="166" y="106"/>
                    </a:lnTo>
                    <a:lnTo>
                      <a:pt x="168" y="106"/>
                    </a:lnTo>
                    <a:lnTo>
                      <a:pt x="168" y="104"/>
                    </a:lnTo>
                    <a:lnTo>
                      <a:pt x="170" y="104"/>
                    </a:lnTo>
                    <a:lnTo>
                      <a:pt x="172" y="104"/>
                    </a:lnTo>
                    <a:lnTo>
                      <a:pt x="174" y="102"/>
                    </a:lnTo>
                    <a:lnTo>
                      <a:pt x="176" y="102"/>
                    </a:lnTo>
                    <a:lnTo>
                      <a:pt x="177" y="102"/>
                    </a:lnTo>
                    <a:lnTo>
                      <a:pt x="179" y="102"/>
                    </a:lnTo>
                    <a:lnTo>
                      <a:pt x="181" y="102"/>
                    </a:lnTo>
                    <a:lnTo>
                      <a:pt x="183" y="102"/>
                    </a:lnTo>
                    <a:lnTo>
                      <a:pt x="185" y="102"/>
                    </a:lnTo>
                    <a:lnTo>
                      <a:pt x="187" y="102"/>
                    </a:lnTo>
                    <a:lnTo>
                      <a:pt x="189" y="102"/>
                    </a:lnTo>
                    <a:lnTo>
                      <a:pt x="191" y="104"/>
                    </a:lnTo>
                    <a:lnTo>
                      <a:pt x="193" y="104"/>
                    </a:lnTo>
                    <a:lnTo>
                      <a:pt x="194" y="104"/>
                    </a:lnTo>
                    <a:lnTo>
                      <a:pt x="194" y="102"/>
                    </a:lnTo>
                    <a:lnTo>
                      <a:pt x="196" y="102"/>
                    </a:lnTo>
                    <a:lnTo>
                      <a:pt x="196" y="100"/>
                    </a:lnTo>
                    <a:lnTo>
                      <a:pt x="198" y="100"/>
                    </a:lnTo>
                    <a:lnTo>
                      <a:pt x="198" y="98"/>
                    </a:lnTo>
                    <a:lnTo>
                      <a:pt x="200" y="98"/>
                    </a:lnTo>
                    <a:lnTo>
                      <a:pt x="200" y="97"/>
                    </a:lnTo>
                    <a:lnTo>
                      <a:pt x="202" y="97"/>
                    </a:lnTo>
                    <a:lnTo>
                      <a:pt x="202" y="95"/>
                    </a:lnTo>
                    <a:lnTo>
                      <a:pt x="204" y="95"/>
                    </a:lnTo>
                    <a:lnTo>
                      <a:pt x="206" y="95"/>
                    </a:lnTo>
                    <a:lnTo>
                      <a:pt x="206" y="93"/>
                    </a:lnTo>
                    <a:lnTo>
                      <a:pt x="208" y="93"/>
                    </a:lnTo>
                    <a:lnTo>
                      <a:pt x="210" y="91"/>
                    </a:lnTo>
                    <a:lnTo>
                      <a:pt x="211" y="91"/>
                    </a:lnTo>
                    <a:lnTo>
                      <a:pt x="215" y="89"/>
                    </a:lnTo>
                    <a:lnTo>
                      <a:pt x="219" y="89"/>
                    </a:lnTo>
                    <a:lnTo>
                      <a:pt x="221" y="87"/>
                    </a:lnTo>
                    <a:lnTo>
                      <a:pt x="225" y="85"/>
                    </a:lnTo>
                    <a:lnTo>
                      <a:pt x="227" y="85"/>
                    </a:lnTo>
                    <a:lnTo>
                      <a:pt x="230" y="83"/>
                    </a:lnTo>
                    <a:lnTo>
                      <a:pt x="234" y="83"/>
                    </a:lnTo>
                    <a:lnTo>
                      <a:pt x="236" y="81"/>
                    </a:lnTo>
                    <a:lnTo>
                      <a:pt x="240" y="80"/>
                    </a:lnTo>
                    <a:lnTo>
                      <a:pt x="244" y="80"/>
                    </a:lnTo>
                    <a:lnTo>
                      <a:pt x="245" y="78"/>
                    </a:lnTo>
                    <a:lnTo>
                      <a:pt x="249" y="76"/>
                    </a:lnTo>
                    <a:lnTo>
                      <a:pt x="251" y="76"/>
                    </a:lnTo>
                    <a:lnTo>
                      <a:pt x="255" y="74"/>
                    </a:lnTo>
                    <a:lnTo>
                      <a:pt x="259" y="74"/>
                    </a:lnTo>
                    <a:lnTo>
                      <a:pt x="261" y="72"/>
                    </a:lnTo>
                    <a:lnTo>
                      <a:pt x="264" y="70"/>
                    </a:lnTo>
                    <a:lnTo>
                      <a:pt x="268" y="70"/>
                    </a:lnTo>
                    <a:lnTo>
                      <a:pt x="270" y="68"/>
                    </a:lnTo>
                    <a:lnTo>
                      <a:pt x="274" y="68"/>
                    </a:lnTo>
                    <a:lnTo>
                      <a:pt x="276" y="66"/>
                    </a:lnTo>
                    <a:lnTo>
                      <a:pt x="279" y="66"/>
                    </a:lnTo>
                    <a:lnTo>
                      <a:pt x="283" y="64"/>
                    </a:lnTo>
                    <a:lnTo>
                      <a:pt x="285" y="64"/>
                    </a:lnTo>
                    <a:lnTo>
                      <a:pt x="289" y="63"/>
                    </a:lnTo>
                    <a:lnTo>
                      <a:pt x="293" y="63"/>
                    </a:lnTo>
                    <a:lnTo>
                      <a:pt x="296" y="61"/>
                    </a:lnTo>
                    <a:lnTo>
                      <a:pt x="298" y="61"/>
                    </a:lnTo>
                    <a:lnTo>
                      <a:pt x="302" y="59"/>
                    </a:lnTo>
                    <a:lnTo>
                      <a:pt x="306" y="59"/>
                    </a:lnTo>
                    <a:lnTo>
                      <a:pt x="308" y="57"/>
                    </a:lnTo>
                    <a:lnTo>
                      <a:pt x="312" y="61"/>
                    </a:lnTo>
                    <a:lnTo>
                      <a:pt x="313" y="63"/>
                    </a:lnTo>
                    <a:lnTo>
                      <a:pt x="313" y="64"/>
                    </a:lnTo>
                    <a:lnTo>
                      <a:pt x="315" y="66"/>
                    </a:lnTo>
                    <a:lnTo>
                      <a:pt x="315" y="68"/>
                    </a:lnTo>
                    <a:lnTo>
                      <a:pt x="315" y="70"/>
                    </a:lnTo>
                    <a:lnTo>
                      <a:pt x="317" y="72"/>
                    </a:lnTo>
                    <a:lnTo>
                      <a:pt x="317" y="74"/>
                    </a:lnTo>
                    <a:lnTo>
                      <a:pt x="319" y="76"/>
                    </a:lnTo>
                    <a:lnTo>
                      <a:pt x="321" y="78"/>
                    </a:lnTo>
                    <a:lnTo>
                      <a:pt x="323" y="78"/>
                    </a:lnTo>
                    <a:lnTo>
                      <a:pt x="323" y="76"/>
                    </a:lnTo>
                    <a:lnTo>
                      <a:pt x="325" y="76"/>
                    </a:lnTo>
                    <a:lnTo>
                      <a:pt x="325" y="74"/>
                    </a:lnTo>
                    <a:lnTo>
                      <a:pt x="325" y="72"/>
                    </a:lnTo>
                    <a:lnTo>
                      <a:pt x="327" y="70"/>
                    </a:lnTo>
                    <a:lnTo>
                      <a:pt x="327" y="68"/>
                    </a:lnTo>
                    <a:lnTo>
                      <a:pt x="327" y="66"/>
                    </a:lnTo>
                    <a:lnTo>
                      <a:pt x="329" y="66"/>
                    </a:lnTo>
                    <a:lnTo>
                      <a:pt x="329" y="64"/>
                    </a:lnTo>
                    <a:lnTo>
                      <a:pt x="329" y="63"/>
                    </a:lnTo>
                    <a:lnTo>
                      <a:pt x="330" y="63"/>
                    </a:lnTo>
                    <a:lnTo>
                      <a:pt x="330" y="61"/>
                    </a:lnTo>
                    <a:lnTo>
                      <a:pt x="330" y="59"/>
                    </a:lnTo>
                    <a:lnTo>
                      <a:pt x="332" y="59"/>
                    </a:lnTo>
                    <a:lnTo>
                      <a:pt x="332" y="57"/>
                    </a:lnTo>
                    <a:lnTo>
                      <a:pt x="334" y="57"/>
                    </a:lnTo>
                    <a:lnTo>
                      <a:pt x="334" y="55"/>
                    </a:lnTo>
                    <a:lnTo>
                      <a:pt x="336" y="55"/>
                    </a:lnTo>
                    <a:lnTo>
                      <a:pt x="336" y="53"/>
                    </a:lnTo>
                    <a:lnTo>
                      <a:pt x="338" y="51"/>
                    </a:lnTo>
                    <a:lnTo>
                      <a:pt x="340" y="49"/>
                    </a:lnTo>
                    <a:lnTo>
                      <a:pt x="342" y="49"/>
                    </a:lnTo>
                    <a:lnTo>
                      <a:pt x="344" y="47"/>
                    </a:lnTo>
                    <a:lnTo>
                      <a:pt x="346" y="46"/>
                    </a:lnTo>
                    <a:lnTo>
                      <a:pt x="347" y="46"/>
                    </a:lnTo>
                    <a:lnTo>
                      <a:pt x="349" y="44"/>
                    </a:lnTo>
                    <a:lnTo>
                      <a:pt x="351" y="44"/>
                    </a:lnTo>
                    <a:lnTo>
                      <a:pt x="353" y="44"/>
                    </a:lnTo>
                    <a:lnTo>
                      <a:pt x="355" y="42"/>
                    </a:lnTo>
                    <a:lnTo>
                      <a:pt x="357" y="42"/>
                    </a:lnTo>
                    <a:lnTo>
                      <a:pt x="359" y="40"/>
                    </a:lnTo>
                    <a:lnTo>
                      <a:pt x="361" y="40"/>
                    </a:lnTo>
                    <a:lnTo>
                      <a:pt x="363" y="40"/>
                    </a:lnTo>
                    <a:lnTo>
                      <a:pt x="364" y="40"/>
                    </a:lnTo>
                    <a:lnTo>
                      <a:pt x="366" y="40"/>
                    </a:lnTo>
                    <a:lnTo>
                      <a:pt x="368" y="40"/>
                    </a:lnTo>
                    <a:lnTo>
                      <a:pt x="370" y="40"/>
                    </a:lnTo>
                    <a:lnTo>
                      <a:pt x="372" y="40"/>
                    </a:lnTo>
                    <a:lnTo>
                      <a:pt x="374" y="40"/>
                    </a:lnTo>
                    <a:lnTo>
                      <a:pt x="376" y="40"/>
                    </a:lnTo>
                    <a:lnTo>
                      <a:pt x="378" y="40"/>
                    </a:lnTo>
                    <a:lnTo>
                      <a:pt x="380" y="42"/>
                    </a:lnTo>
                    <a:lnTo>
                      <a:pt x="381" y="42"/>
                    </a:lnTo>
                    <a:lnTo>
                      <a:pt x="383" y="42"/>
                    </a:lnTo>
                    <a:lnTo>
                      <a:pt x="385" y="42"/>
                    </a:lnTo>
                    <a:lnTo>
                      <a:pt x="387" y="44"/>
                    </a:lnTo>
                    <a:lnTo>
                      <a:pt x="389" y="44"/>
                    </a:lnTo>
                    <a:lnTo>
                      <a:pt x="391" y="46"/>
                    </a:lnTo>
                    <a:lnTo>
                      <a:pt x="395" y="47"/>
                    </a:lnTo>
                    <a:lnTo>
                      <a:pt x="397" y="49"/>
                    </a:lnTo>
                    <a:lnTo>
                      <a:pt x="400" y="51"/>
                    </a:lnTo>
                    <a:lnTo>
                      <a:pt x="402" y="53"/>
                    </a:lnTo>
                    <a:lnTo>
                      <a:pt x="406" y="55"/>
                    </a:lnTo>
                    <a:lnTo>
                      <a:pt x="410" y="57"/>
                    </a:lnTo>
                    <a:lnTo>
                      <a:pt x="412" y="59"/>
                    </a:lnTo>
                    <a:lnTo>
                      <a:pt x="415" y="63"/>
                    </a:lnTo>
                    <a:lnTo>
                      <a:pt x="419" y="64"/>
                    </a:lnTo>
                    <a:lnTo>
                      <a:pt x="423" y="68"/>
                    </a:lnTo>
                    <a:lnTo>
                      <a:pt x="427" y="70"/>
                    </a:lnTo>
                    <a:lnTo>
                      <a:pt x="429" y="74"/>
                    </a:lnTo>
                    <a:lnTo>
                      <a:pt x="432" y="76"/>
                    </a:lnTo>
                    <a:lnTo>
                      <a:pt x="436" y="80"/>
                    </a:lnTo>
                    <a:lnTo>
                      <a:pt x="440" y="81"/>
                    </a:lnTo>
                    <a:lnTo>
                      <a:pt x="444" y="85"/>
                    </a:lnTo>
                    <a:lnTo>
                      <a:pt x="448" y="87"/>
                    </a:lnTo>
                    <a:lnTo>
                      <a:pt x="451" y="91"/>
                    </a:lnTo>
                    <a:lnTo>
                      <a:pt x="453" y="93"/>
                    </a:lnTo>
                    <a:lnTo>
                      <a:pt x="457" y="97"/>
                    </a:lnTo>
                    <a:lnTo>
                      <a:pt x="461" y="98"/>
                    </a:lnTo>
                    <a:lnTo>
                      <a:pt x="465" y="102"/>
                    </a:lnTo>
                    <a:lnTo>
                      <a:pt x="467" y="104"/>
                    </a:lnTo>
                    <a:lnTo>
                      <a:pt x="470" y="106"/>
                    </a:lnTo>
                    <a:lnTo>
                      <a:pt x="474" y="108"/>
                    </a:lnTo>
                    <a:lnTo>
                      <a:pt x="476" y="110"/>
                    </a:lnTo>
                    <a:lnTo>
                      <a:pt x="480" y="112"/>
                    </a:lnTo>
                    <a:lnTo>
                      <a:pt x="482" y="114"/>
                    </a:lnTo>
                    <a:lnTo>
                      <a:pt x="484" y="115"/>
                    </a:lnTo>
                    <a:lnTo>
                      <a:pt x="485" y="117"/>
                    </a:lnTo>
                    <a:lnTo>
                      <a:pt x="489" y="117"/>
                    </a:lnTo>
                    <a:lnTo>
                      <a:pt x="491" y="117"/>
                    </a:lnTo>
                    <a:lnTo>
                      <a:pt x="491" y="115"/>
                    </a:lnTo>
                    <a:lnTo>
                      <a:pt x="489" y="114"/>
                    </a:lnTo>
                    <a:lnTo>
                      <a:pt x="489" y="112"/>
                    </a:lnTo>
                    <a:lnTo>
                      <a:pt x="489" y="108"/>
                    </a:lnTo>
                    <a:lnTo>
                      <a:pt x="487" y="106"/>
                    </a:lnTo>
                    <a:lnTo>
                      <a:pt x="487" y="104"/>
                    </a:lnTo>
                    <a:lnTo>
                      <a:pt x="485" y="102"/>
                    </a:lnTo>
                    <a:lnTo>
                      <a:pt x="485" y="100"/>
                    </a:lnTo>
                    <a:lnTo>
                      <a:pt x="485" y="98"/>
                    </a:lnTo>
                    <a:lnTo>
                      <a:pt x="484" y="97"/>
                    </a:lnTo>
                    <a:lnTo>
                      <a:pt x="484" y="95"/>
                    </a:lnTo>
                    <a:lnTo>
                      <a:pt x="482" y="93"/>
                    </a:lnTo>
                    <a:lnTo>
                      <a:pt x="482" y="89"/>
                    </a:lnTo>
                    <a:lnTo>
                      <a:pt x="482" y="87"/>
                    </a:lnTo>
                    <a:lnTo>
                      <a:pt x="480" y="85"/>
                    </a:lnTo>
                    <a:lnTo>
                      <a:pt x="480" y="83"/>
                    </a:lnTo>
                    <a:lnTo>
                      <a:pt x="478" y="81"/>
                    </a:lnTo>
                    <a:lnTo>
                      <a:pt x="478" y="80"/>
                    </a:lnTo>
                    <a:lnTo>
                      <a:pt x="476" y="78"/>
                    </a:lnTo>
                    <a:lnTo>
                      <a:pt x="476" y="76"/>
                    </a:lnTo>
                    <a:lnTo>
                      <a:pt x="474" y="74"/>
                    </a:lnTo>
                    <a:lnTo>
                      <a:pt x="474" y="72"/>
                    </a:lnTo>
                    <a:lnTo>
                      <a:pt x="474" y="70"/>
                    </a:lnTo>
                    <a:lnTo>
                      <a:pt x="472" y="68"/>
                    </a:lnTo>
                    <a:lnTo>
                      <a:pt x="472" y="64"/>
                    </a:lnTo>
                    <a:lnTo>
                      <a:pt x="470" y="63"/>
                    </a:lnTo>
                    <a:lnTo>
                      <a:pt x="470" y="61"/>
                    </a:lnTo>
                    <a:lnTo>
                      <a:pt x="468" y="59"/>
                    </a:lnTo>
                    <a:lnTo>
                      <a:pt x="468" y="57"/>
                    </a:lnTo>
                    <a:lnTo>
                      <a:pt x="467" y="55"/>
                    </a:lnTo>
                    <a:lnTo>
                      <a:pt x="467" y="53"/>
                    </a:lnTo>
                    <a:lnTo>
                      <a:pt x="467" y="51"/>
                    </a:lnTo>
                    <a:lnTo>
                      <a:pt x="465" y="49"/>
                    </a:lnTo>
                    <a:lnTo>
                      <a:pt x="465" y="47"/>
                    </a:lnTo>
                    <a:lnTo>
                      <a:pt x="463" y="47"/>
                    </a:lnTo>
                    <a:lnTo>
                      <a:pt x="463" y="46"/>
                    </a:lnTo>
                    <a:lnTo>
                      <a:pt x="463" y="44"/>
                    </a:lnTo>
                    <a:lnTo>
                      <a:pt x="461" y="44"/>
                    </a:lnTo>
                    <a:lnTo>
                      <a:pt x="461" y="42"/>
                    </a:lnTo>
                    <a:lnTo>
                      <a:pt x="459" y="42"/>
                    </a:lnTo>
                    <a:lnTo>
                      <a:pt x="459" y="40"/>
                    </a:lnTo>
                    <a:lnTo>
                      <a:pt x="459" y="38"/>
                    </a:lnTo>
                    <a:lnTo>
                      <a:pt x="457" y="38"/>
                    </a:lnTo>
                    <a:lnTo>
                      <a:pt x="457" y="36"/>
                    </a:lnTo>
                    <a:lnTo>
                      <a:pt x="455" y="34"/>
                    </a:lnTo>
                    <a:lnTo>
                      <a:pt x="453" y="32"/>
                    </a:lnTo>
                    <a:lnTo>
                      <a:pt x="451" y="30"/>
                    </a:lnTo>
                    <a:lnTo>
                      <a:pt x="451" y="29"/>
                    </a:lnTo>
                    <a:lnTo>
                      <a:pt x="450" y="29"/>
                    </a:lnTo>
                    <a:lnTo>
                      <a:pt x="448" y="27"/>
                    </a:lnTo>
                    <a:lnTo>
                      <a:pt x="446" y="25"/>
                    </a:lnTo>
                    <a:lnTo>
                      <a:pt x="444" y="25"/>
                    </a:lnTo>
                    <a:lnTo>
                      <a:pt x="444" y="23"/>
                    </a:lnTo>
                    <a:lnTo>
                      <a:pt x="442" y="23"/>
                    </a:lnTo>
                    <a:lnTo>
                      <a:pt x="440" y="23"/>
                    </a:lnTo>
                    <a:lnTo>
                      <a:pt x="438" y="23"/>
                    </a:lnTo>
                    <a:lnTo>
                      <a:pt x="436" y="21"/>
                    </a:lnTo>
                    <a:lnTo>
                      <a:pt x="434" y="21"/>
                    </a:lnTo>
                    <a:lnTo>
                      <a:pt x="434" y="19"/>
                    </a:lnTo>
                    <a:lnTo>
                      <a:pt x="434" y="17"/>
                    </a:lnTo>
                    <a:lnTo>
                      <a:pt x="434" y="15"/>
                    </a:lnTo>
                    <a:lnTo>
                      <a:pt x="436" y="15"/>
                    </a:lnTo>
                    <a:lnTo>
                      <a:pt x="438" y="15"/>
                    </a:lnTo>
                    <a:lnTo>
                      <a:pt x="440" y="13"/>
                    </a:lnTo>
                    <a:lnTo>
                      <a:pt x="442" y="13"/>
                    </a:lnTo>
                    <a:lnTo>
                      <a:pt x="444" y="13"/>
                    </a:lnTo>
                    <a:lnTo>
                      <a:pt x="446" y="12"/>
                    </a:lnTo>
                    <a:lnTo>
                      <a:pt x="448" y="12"/>
                    </a:lnTo>
                    <a:lnTo>
                      <a:pt x="450" y="12"/>
                    </a:lnTo>
                    <a:lnTo>
                      <a:pt x="451" y="12"/>
                    </a:lnTo>
                    <a:lnTo>
                      <a:pt x="453" y="10"/>
                    </a:lnTo>
                    <a:lnTo>
                      <a:pt x="455" y="10"/>
                    </a:lnTo>
                    <a:lnTo>
                      <a:pt x="457" y="10"/>
                    </a:lnTo>
                    <a:lnTo>
                      <a:pt x="459" y="10"/>
                    </a:lnTo>
                    <a:lnTo>
                      <a:pt x="461" y="8"/>
                    </a:lnTo>
                    <a:lnTo>
                      <a:pt x="463" y="8"/>
                    </a:lnTo>
                    <a:lnTo>
                      <a:pt x="465" y="8"/>
                    </a:lnTo>
                    <a:lnTo>
                      <a:pt x="467" y="6"/>
                    </a:lnTo>
                    <a:lnTo>
                      <a:pt x="468" y="6"/>
                    </a:lnTo>
                    <a:lnTo>
                      <a:pt x="470" y="6"/>
                    </a:lnTo>
                    <a:lnTo>
                      <a:pt x="472" y="4"/>
                    </a:lnTo>
                    <a:lnTo>
                      <a:pt x="474" y="4"/>
                    </a:lnTo>
                    <a:lnTo>
                      <a:pt x="476" y="4"/>
                    </a:lnTo>
                    <a:lnTo>
                      <a:pt x="478" y="2"/>
                    </a:lnTo>
                    <a:lnTo>
                      <a:pt x="480" y="2"/>
                    </a:lnTo>
                    <a:lnTo>
                      <a:pt x="482" y="2"/>
                    </a:lnTo>
                    <a:lnTo>
                      <a:pt x="484" y="2"/>
                    </a:lnTo>
                    <a:lnTo>
                      <a:pt x="485" y="0"/>
                    </a:lnTo>
                    <a:lnTo>
                      <a:pt x="487" y="0"/>
                    </a:lnTo>
                    <a:lnTo>
                      <a:pt x="487" y="2"/>
                    </a:lnTo>
                    <a:lnTo>
                      <a:pt x="487" y="4"/>
                    </a:lnTo>
                    <a:lnTo>
                      <a:pt x="487" y="6"/>
                    </a:lnTo>
                    <a:lnTo>
                      <a:pt x="485" y="8"/>
                    </a:lnTo>
                    <a:lnTo>
                      <a:pt x="485" y="10"/>
                    </a:lnTo>
                    <a:lnTo>
                      <a:pt x="484" y="12"/>
                    </a:lnTo>
                    <a:lnTo>
                      <a:pt x="484" y="13"/>
                    </a:lnTo>
                    <a:lnTo>
                      <a:pt x="482" y="15"/>
                    </a:lnTo>
                    <a:lnTo>
                      <a:pt x="482" y="17"/>
                    </a:lnTo>
                    <a:lnTo>
                      <a:pt x="482" y="19"/>
                    </a:lnTo>
                    <a:lnTo>
                      <a:pt x="482" y="21"/>
                    </a:lnTo>
                    <a:lnTo>
                      <a:pt x="482" y="25"/>
                    </a:lnTo>
                    <a:lnTo>
                      <a:pt x="482" y="29"/>
                    </a:lnTo>
                    <a:lnTo>
                      <a:pt x="482" y="30"/>
                    </a:lnTo>
                    <a:lnTo>
                      <a:pt x="484" y="34"/>
                    </a:lnTo>
                    <a:lnTo>
                      <a:pt x="484" y="36"/>
                    </a:lnTo>
                    <a:lnTo>
                      <a:pt x="484" y="40"/>
                    </a:lnTo>
                    <a:lnTo>
                      <a:pt x="484" y="44"/>
                    </a:lnTo>
                    <a:lnTo>
                      <a:pt x="485" y="46"/>
                    </a:lnTo>
                    <a:lnTo>
                      <a:pt x="485" y="49"/>
                    </a:lnTo>
                    <a:lnTo>
                      <a:pt x="487" y="51"/>
                    </a:lnTo>
                    <a:lnTo>
                      <a:pt x="487" y="55"/>
                    </a:lnTo>
                    <a:lnTo>
                      <a:pt x="487" y="57"/>
                    </a:lnTo>
                    <a:lnTo>
                      <a:pt x="489" y="61"/>
                    </a:lnTo>
                    <a:lnTo>
                      <a:pt x="489" y="63"/>
                    </a:lnTo>
                    <a:lnTo>
                      <a:pt x="491" y="64"/>
                    </a:lnTo>
                    <a:lnTo>
                      <a:pt x="491" y="68"/>
                    </a:lnTo>
                    <a:lnTo>
                      <a:pt x="491" y="70"/>
                    </a:lnTo>
                    <a:lnTo>
                      <a:pt x="493" y="74"/>
                    </a:lnTo>
                    <a:lnTo>
                      <a:pt x="493" y="76"/>
                    </a:lnTo>
                    <a:lnTo>
                      <a:pt x="495" y="80"/>
                    </a:lnTo>
                    <a:lnTo>
                      <a:pt x="495" y="81"/>
                    </a:lnTo>
                    <a:lnTo>
                      <a:pt x="497" y="85"/>
                    </a:lnTo>
                    <a:lnTo>
                      <a:pt x="497" y="87"/>
                    </a:lnTo>
                    <a:lnTo>
                      <a:pt x="499" y="91"/>
                    </a:lnTo>
                    <a:lnTo>
                      <a:pt x="501" y="93"/>
                    </a:lnTo>
                    <a:lnTo>
                      <a:pt x="501" y="95"/>
                    </a:lnTo>
                    <a:lnTo>
                      <a:pt x="502" y="98"/>
                    </a:lnTo>
                    <a:lnTo>
                      <a:pt x="502" y="100"/>
                    </a:lnTo>
                    <a:lnTo>
                      <a:pt x="504" y="104"/>
                    </a:lnTo>
                    <a:lnTo>
                      <a:pt x="504" y="106"/>
                    </a:lnTo>
                    <a:lnTo>
                      <a:pt x="506" y="110"/>
                    </a:lnTo>
                    <a:lnTo>
                      <a:pt x="506" y="114"/>
                    </a:lnTo>
                    <a:lnTo>
                      <a:pt x="508" y="114"/>
                    </a:lnTo>
                    <a:lnTo>
                      <a:pt x="508" y="115"/>
                    </a:lnTo>
                    <a:lnTo>
                      <a:pt x="508" y="117"/>
                    </a:lnTo>
                    <a:lnTo>
                      <a:pt x="510" y="119"/>
                    </a:lnTo>
                    <a:lnTo>
                      <a:pt x="510" y="121"/>
                    </a:lnTo>
                    <a:lnTo>
                      <a:pt x="510" y="123"/>
                    </a:lnTo>
                    <a:lnTo>
                      <a:pt x="512" y="125"/>
                    </a:lnTo>
                    <a:lnTo>
                      <a:pt x="512" y="127"/>
                    </a:lnTo>
                    <a:lnTo>
                      <a:pt x="514" y="129"/>
                    </a:lnTo>
                    <a:lnTo>
                      <a:pt x="514" y="131"/>
                    </a:lnTo>
                    <a:lnTo>
                      <a:pt x="514" y="132"/>
                    </a:lnTo>
                    <a:lnTo>
                      <a:pt x="516" y="134"/>
                    </a:lnTo>
                    <a:lnTo>
                      <a:pt x="516" y="136"/>
                    </a:lnTo>
                    <a:lnTo>
                      <a:pt x="518" y="138"/>
                    </a:lnTo>
                    <a:lnTo>
                      <a:pt x="518" y="140"/>
                    </a:lnTo>
                    <a:lnTo>
                      <a:pt x="518" y="142"/>
                    </a:lnTo>
                    <a:lnTo>
                      <a:pt x="519" y="144"/>
                    </a:lnTo>
                    <a:lnTo>
                      <a:pt x="519" y="146"/>
                    </a:lnTo>
                    <a:lnTo>
                      <a:pt x="521" y="148"/>
                    </a:lnTo>
                    <a:lnTo>
                      <a:pt x="521" y="149"/>
                    </a:lnTo>
                    <a:lnTo>
                      <a:pt x="521" y="151"/>
                    </a:lnTo>
                    <a:lnTo>
                      <a:pt x="523" y="153"/>
                    </a:lnTo>
                    <a:lnTo>
                      <a:pt x="523" y="155"/>
                    </a:lnTo>
                    <a:lnTo>
                      <a:pt x="523" y="157"/>
                    </a:lnTo>
                    <a:lnTo>
                      <a:pt x="523" y="159"/>
                    </a:lnTo>
                    <a:lnTo>
                      <a:pt x="521" y="159"/>
                    </a:lnTo>
                    <a:lnTo>
                      <a:pt x="521" y="161"/>
                    </a:lnTo>
                    <a:lnTo>
                      <a:pt x="519" y="161"/>
                    </a:lnTo>
                    <a:lnTo>
                      <a:pt x="519" y="163"/>
                    </a:lnTo>
                    <a:lnTo>
                      <a:pt x="518" y="163"/>
                    </a:lnTo>
                    <a:lnTo>
                      <a:pt x="516" y="163"/>
                    </a:lnTo>
                    <a:lnTo>
                      <a:pt x="516" y="165"/>
                    </a:lnTo>
                    <a:lnTo>
                      <a:pt x="514" y="165"/>
                    </a:lnTo>
                    <a:lnTo>
                      <a:pt x="512" y="165"/>
                    </a:lnTo>
                    <a:lnTo>
                      <a:pt x="510" y="165"/>
                    </a:lnTo>
                    <a:lnTo>
                      <a:pt x="508" y="165"/>
                    </a:lnTo>
                    <a:lnTo>
                      <a:pt x="506" y="165"/>
                    </a:lnTo>
                    <a:lnTo>
                      <a:pt x="504" y="165"/>
                    </a:lnTo>
                    <a:lnTo>
                      <a:pt x="502" y="165"/>
                    </a:lnTo>
                    <a:lnTo>
                      <a:pt x="501" y="1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4" name="Freeform 50">
                <a:extLst>
                  <a:ext uri="{FF2B5EF4-FFF2-40B4-BE49-F238E27FC236}">
                    <a16:creationId xmlns:a16="http://schemas.microsoft.com/office/drawing/2014/main" id="{C88C4F61-F956-9D4A-3735-F82E6EAE2AA4}"/>
                  </a:ext>
                </a:extLst>
              </p:cNvPr>
              <p:cNvSpPr>
                <a:spLocks/>
              </p:cNvSpPr>
              <p:nvPr/>
            </p:nvSpPr>
            <p:spPr bwMode="auto">
              <a:xfrm>
                <a:off x="2686" y="3531"/>
                <a:ext cx="319" cy="206"/>
              </a:xfrm>
              <a:custGeom>
                <a:avLst/>
                <a:gdLst>
                  <a:gd name="T0" fmla="*/ 293 w 319"/>
                  <a:gd name="T1" fmla="*/ 30 h 206"/>
                  <a:gd name="T2" fmla="*/ 270 w 319"/>
                  <a:gd name="T3" fmla="*/ 30 h 206"/>
                  <a:gd name="T4" fmla="*/ 251 w 319"/>
                  <a:gd name="T5" fmla="*/ 39 h 206"/>
                  <a:gd name="T6" fmla="*/ 257 w 319"/>
                  <a:gd name="T7" fmla="*/ 68 h 206"/>
                  <a:gd name="T8" fmla="*/ 266 w 319"/>
                  <a:gd name="T9" fmla="*/ 94 h 206"/>
                  <a:gd name="T10" fmla="*/ 274 w 319"/>
                  <a:gd name="T11" fmla="*/ 124 h 206"/>
                  <a:gd name="T12" fmla="*/ 287 w 319"/>
                  <a:gd name="T13" fmla="*/ 151 h 206"/>
                  <a:gd name="T14" fmla="*/ 308 w 319"/>
                  <a:gd name="T15" fmla="*/ 170 h 206"/>
                  <a:gd name="T16" fmla="*/ 298 w 319"/>
                  <a:gd name="T17" fmla="*/ 183 h 206"/>
                  <a:gd name="T18" fmla="*/ 276 w 319"/>
                  <a:gd name="T19" fmla="*/ 189 h 206"/>
                  <a:gd name="T20" fmla="*/ 257 w 319"/>
                  <a:gd name="T21" fmla="*/ 194 h 206"/>
                  <a:gd name="T22" fmla="*/ 251 w 319"/>
                  <a:gd name="T23" fmla="*/ 187 h 206"/>
                  <a:gd name="T24" fmla="*/ 255 w 319"/>
                  <a:gd name="T25" fmla="*/ 164 h 206"/>
                  <a:gd name="T26" fmla="*/ 249 w 319"/>
                  <a:gd name="T27" fmla="*/ 140 h 206"/>
                  <a:gd name="T28" fmla="*/ 238 w 319"/>
                  <a:gd name="T29" fmla="*/ 109 h 206"/>
                  <a:gd name="T30" fmla="*/ 227 w 319"/>
                  <a:gd name="T31" fmla="*/ 77 h 206"/>
                  <a:gd name="T32" fmla="*/ 217 w 319"/>
                  <a:gd name="T33" fmla="*/ 51 h 206"/>
                  <a:gd name="T34" fmla="*/ 193 w 319"/>
                  <a:gd name="T35" fmla="*/ 58 h 206"/>
                  <a:gd name="T36" fmla="*/ 176 w 319"/>
                  <a:gd name="T37" fmla="*/ 75 h 206"/>
                  <a:gd name="T38" fmla="*/ 170 w 319"/>
                  <a:gd name="T39" fmla="*/ 94 h 206"/>
                  <a:gd name="T40" fmla="*/ 155 w 319"/>
                  <a:gd name="T41" fmla="*/ 72 h 206"/>
                  <a:gd name="T42" fmla="*/ 142 w 319"/>
                  <a:gd name="T43" fmla="*/ 51 h 206"/>
                  <a:gd name="T44" fmla="*/ 121 w 319"/>
                  <a:gd name="T45" fmla="*/ 41 h 206"/>
                  <a:gd name="T46" fmla="*/ 96 w 319"/>
                  <a:gd name="T47" fmla="*/ 36 h 206"/>
                  <a:gd name="T48" fmla="*/ 83 w 319"/>
                  <a:gd name="T49" fmla="*/ 51 h 206"/>
                  <a:gd name="T50" fmla="*/ 75 w 319"/>
                  <a:gd name="T51" fmla="*/ 72 h 206"/>
                  <a:gd name="T52" fmla="*/ 81 w 319"/>
                  <a:gd name="T53" fmla="*/ 89 h 206"/>
                  <a:gd name="T54" fmla="*/ 104 w 319"/>
                  <a:gd name="T55" fmla="*/ 96 h 206"/>
                  <a:gd name="T56" fmla="*/ 126 w 319"/>
                  <a:gd name="T57" fmla="*/ 96 h 206"/>
                  <a:gd name="T58" fmla="*/ 125 w 319"/>
                  <a:gd name="T59" fmla="*/ 115 h 206"/>
                  <a:gd name="T60" fmla="*/ 113 w 319"/>
                  <a:gd name="T61" fmla="*/ 128 h 206"/>
                  <a:gd name="T62" fmla="*/ 100 w 319"/>
                  <a:gd name="T63" fmla="*/ 111 h 206"/>
                  <a:gd name="T64" fmla="*/ 83 w 319"/>
                  <a:gd name="T65" fmla="*/ 104 h 206"/>
                  <a:gd name="T66" fmla="*/ 64 w 319"/>
                  <a:gd name="T67" fmla="*/ 109 h 206"/>
                  <a:gd name="T68" fmla="*/ 55 w 319"/>
                  <a:gd name="T69" fmla="*/ 134 h 206"/>
                  <a:gd name="T70" fmla="*/ 53 w 319"/>
                  <a:gd name="T71" fmla="*/ 158 h 206"/>
                  <a:gd name="T72" fmla="*/ 70 w 319"/>
                  <a:gd name="T73" fmla="*/ 172 h 206"/>
                  <a:gd name="T74" fmla="*/ 94 w 319"/>
                  <a:gd name="T75" fmla="*/ 179 h 206"/>
                  <a:gd name="T76" fmla="*/ 119 w 319"/>
                  <a:gd name="T77" fmla="*/ 177 h 206"/>
                  <a:gd name="T78" fmla="*/ 140 w 319"/>
                  <a:gd name="T79" fmla="*/ 166 h 206"/>
                  <a:gd name="T80" fmla="*/ 159 w 319"/>
                  <a:gd name="T81" fmla="*/ 162 h 206"/>
                  <a:gd name="T82" fmla="*/ 149 w 319"/>
                  <a:gd name="T83" fmla="*/ 183 h 206"/>
                  <a:gd name="T84" fmla="*/ 136 w 319"/>
                  <a:gd name="T85" fmla="*/ 200 h 206"/>
                  <a:gd name="T86" fmla="*/ 96 w 319"/>
                  <a:gd name="T87" fmla="*/ 194 h 206"/>
                  <a:gd name="T88" fmla="*/ 43 w 319"/>
                  <a:gd name="T89" fmla="*/ 175 h 206"/>
                  <a:gd name="T90" fmla="*/ 0 w 319"/>
                  <a:gd name="T91" fmla="*/ 155 h 206"/>
                  <a:gd name="T92" fmla="*/ 21 w 319"/>
                  <a:gd name="T93" fmla="*/ 138 h 206"/>
                  <a:gd name="T94" fmla="*/ 38 w 319"/>
                  <a:gd name="T95" fmla="*/ 104 h 206"/>
                  <a:gd name="T96" fmla="*/ 45 w 319"/>
                  <a:gd name="T97" fmla="*/ 75 h 206"/>
                  <a:gd name="T98" fmla="*/ 53 w 319"/>
                  <a:gd name="T99" fmla="*/ 51 h 206"/>
                  <a:gd name="T100" fmla="*/ 57 w 319"/>
                  <a:gd name="T101" fmla="*/ 26 h 206"/>
                  <a:gd name="T102" fmla="*/ 49 w 319"/>
                  <a:gd name="T103" fmla="*/ 5 h 206"/>
                  <a:gd name="T104" fmla="*/ 72 w 319"/>
                  <a:gd name="T105" fmla="*/ 11 h 206"/>
                  <a:gd name="T106" fmla="*/ 92 w 319"/>
                  <a:gd name="T107" fmla="*/ 19 h 206"/>
                  <a:gd name="T108" fmla="*/ 115 w 319"/>
                  <a:gd name="T109" fmla="*/ 26 h 206"/>
                  <a:gd name="T110" fmla="*/ 138 w 319"/>
                  <a:gd name="T111" fmla="*/ 34 h 206"/>
                  <a:gd name="T112" fmla="*/ 160 w 319"/>
                  <a:gd name="T113" fmla="*/ 41 h 206"/>
                  <a:gd name="T114" fmla="*/ 183 w 319"/>
                  <a:gd name="T115" fmla="*/ 41 h 206"/>
                  <a:gd name="T116" fmla="*/ 230 w 319"/>
                  <a:gd name="T117" fmla="*/ 26 h 206"/>
                  <a:gd name="T118" fmla="*/ 278 w 319"/>
                  <a:gd name="T119" fmla="*/ 9 h 206"/>
                  <a:gd name="T120" fmla="*/ 310 w 319"/>
                  <a:gd name="T121" fmla="*/ 11 h 206"/>
                  <a:gd name="T122" fmla="*/ 319 w 319"/>
                  <a:gd name="T123" fmla="*/ 34 h 2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9" h="206">
                    <a:moveTo>
                      <a:pt x="310" y="43"/>
                    </a:moveTo>
                    <a:lnTo>
                      <a:pt x="310" y="41"/>
                    </a:lnTo>
                    <a:lnTo>
                      <a:pt x="308" y="41"/>
                    </a:lnTo>
                    <a:lnTo>
                      <a:pt x="306" y="41"/>
                    </a:lnTo>
                    <a:lnTo>
                      <a:pt x="306" y="39"/>
                    </a:lnTo>
                    <a:lnTo>
                      <a:pt x="304" y="39"/>
                    </a:lnTo>
                    <a:lnTo>
                      <a:pt x="304" y="38"/>
                    </a:lnTo>
                    <a:lnTo>
                      <a:pt x="302" y="38"/>
                    </a:lnTo>
                    <a:lnTo>
                      <a:pt x="300" y="36"/>
                    </a:lnTo>
                    <a:lnTo>
                      <a:pt x="298" y="34"/>
                    </a:lnTo>
                    <a:lnTo>
                      <a:pt x="297" y="34"/>
                    </a:lnTo>
                    <a:lnTo>
                      <a:pt x="295" y="32"/>
                    </a:lnTo>
                    <a:lnTo>
                      <a:pt x="293" y="30"/>
                    </a:lnTo>
                    <a:lnTo>
                      <a:pt x="291" y="30"/>
                    </a:lnTo>
                    <a:lnTo>
                      <a:pt x="289" y="28"/>
                    </a:lnTo>
                    <a:lnTo>
                      <a:pt x="287" y="28"/>
                    </a:lnTo>
                    <a:lnTo>
                      <a:pt x="285" y="28"/>
                    </a:lnTo>
                    <a:lnTo>
                      <a:pt x="283" y="28"/>
                    </a:lnTo>
                    <a:lnTo>
                      <a:pt x="281" y="26"/>
                    </a:lnTo>
                    <a:lnTo>
                      <a:pt x="280" y="28"/>
                    </a:lnTo>
                    <a:lnTo>
                      <a:pt x="278" y="28"/>
                    </a:lnTo>
                    <a:lnTo>
                      <a:pt x="276" y="28"/>
                    </a:lnTo>
                    <a:lnTo>
                      <a:pt x="274" y="28"/>
                    </a:lnTo>
                    <a:lnTo>
                      <a:pt x="272" y="28"/>
                    </a:lnTo>
                    <a:lnTo>
                      <a:pt x="272" y="30"/>
                    </a:lnTo>
                    <a:lnTo>
                      <a:pt x="270" y="30"/>
                    </a:lnTo>
                    <a:lnTo>
                      <a:pt x="268" y="30"/>
                    </a:lnTo>
                    <a:lnTo>
                      <a:pt x="266" y="30"/>
                    </a:lnTo>
                    <a:lnTo>
                      <a:pt x="264" y="30"/>
                    </a:lnTo>
                    <a:lnTo>
                      <a:pt x="264" y="32"/>
                    </a:lnTo>
                    <a:lnTo>
                      <a:pt x="263" y="32"/>
                    </a:lnTo>
                    <a:lnTo>
                      <a:pt x="261" y="32"/>
                    </a:lnTo>
                    <a:lnTo>
                      <a:pt x="259" y="34"/>
                    </a:lnTo>
                    <a:lnTo>
                      <a:pt x="257" y="34"/>
                    </a:lnTo>
                    <a:lnTo>
                      <a:pt x="255" y="34"/>
                    </a:lnTo>
                    <a:lnTo>
                      <a:pt x="255" y="36"/>
                    </a:lnTo>
                    <a:lnTo>
                      <a:pt x="253" y="36"/>
                    </a:lnTo>
                    <a:lnTo>
                      <a:pt x="251" y="38"/>
                    </a:lnTo>
                    <a:lnTo>
                      <a:pt x="251" y="39"/>
                    </a:lnTo>
                    <a:lnTo>
                      <a:pt x="249" y="39"/>
                    </a:lnTo>
                    <a:lnTo>
                      <a:pt x="249" y="41"/>
                    </a:lnTo>
                    <a:lnTo>
                      <a:pt x="249" y="43"/>
                    </a:lnTo>
                    <a:lnTo>
                      <a:pt x="249" y="45"/>
                    </a:lnTo>
                    <a:lnTo>
                      <a:pt x="251" y="49"/>
                    </a:lnTo>
                    <a:lnTo>
                      <a:pt x="251" y="51"/>
                    </a:lnTo>
                    <a:lnTo>
                      <a:pt x="253" y="55"/>
                    </a:lnTo>
                    <a:lnTo>
                      <a:pt x="253" y="56"/>
                    </a:lnTo>
                    <a:lnTo>
                      <a:pt x="255" y="58"/>
                    </a:lnTo>
                    <a:lnTo>
                      <a:pt x="255" y="60"/>
                    </a:lnTo>
                    <a:lnTo>
                      <a:pt x="255" y="64"/>
                    </a:lnTo>
                    <a:lnTo>
                      <a:pt x="257" y="66"/>
                    </a:lnTo>
                    <a:lnTo>
                      <a:pt x="257" y="68"/>
                    </a:lnTo>
                    <a:lnTo>
                      <a:pt x="259" y="70"/>
                    </a:lnTo>
                    <a:lnTo>
                      <a:pt x="259" y="72"/>
                    </a:lnTo>
                    <a:lnTo>
                      <a:pt x="259" y="73"/>
                    </a:lnTo>
                    <a:lnTo>
                      <a:pt x="261" y="75"/>
                    </a:lnTo>
                    <a:lnTo>
                      <a:pt x="261" y="77"/>
                    </a:lnTo>
                    <a:lnTo>
                      <a:pt x="261" y="79"/>
                    </a:lnTo>
                    <a:lnTo>
                      <a:pt x="263" y="81"/>
                    </a:lnTo>
                    <a:lnTo>
                      <a:pt x="263" y="83"/>
                    </a:lnTo>
                    <a:lnTo>
                      <a:pt x="263" y="85"/>
                    </a:lnTo>
                    <a:lnTo>
                      <a:pt x="264" y="87"/>
                    </a:lnTo>
                    <a:lnTo>
                      <a:pt x="264" y="89"/>
                    </a:lnTo>
                    <a:lnTo>
                      <a:pt x="264" y="92"/>
                    </a:lnTo>
                    <a:lnTo>
                      <a:pt x="266" y="94"/>
                    </a:lnTo>
                    <a:lnTo>
                      <a:pt x="266" y="96"/>
                    </a:lnTo>
                    <a:lnTo>
                      <a:pt x="266" y="98"/>
                    </a:lnTo>
                    <a:lnTo>
                      <a:pt x="268" y="100"/>
                    </a:lnTo>
                    <a:lnTo>
                      <a:pt x="268" y="102"/>
                    </a:lnTo>
                    <a:lnTo>
                      <a:pt x="268" y="106"/>
                    </a:lnTo>
                    <a:lnTo>
                      <a:pt x="270" y="107"/>
                    </a:lnTo>
                    <a:lnTo>
                      <a:pt x="270" y="109"/>
                    </a:lnTo>
                    <a:lnTo>
                      <a:pt x="272" y="113"/>
                    </a:lnTo>
                    <a:lnTo>
                      <a:pt x="272" y="115"/>
                    </a:lnTo>
                    <a:lnTo>
                      <a:pt x="272" y="117"/>
                    </a:lnTo>
                    <a:lnTo>
                      <a:pt x="274" y="119"/>
                    </a:lnTo>
                    <a:lnTo>
                      <a:pt x="274" y="121"/>
                    </a:lnTo>
                    <a:lnTo>
                      <a:pt x="274" y="124"/>
                    </a:lnTo>
                    <a:lnTo>
                      <a:pt x="276" y="126"/>
                    </a:lnTo>
                    <a:lnTo>
                      <a:pt x="276" y="128"/>
                    </a:lnTo>
                    <a:lnTo>
                      <a:pt x="278" y="130"/>
                    </a:lnTo>
                    <a:lnTo>
                      <a:pt x="278" y="132"/>
                    </a:lnTo>
                    <a:lnTo>
                      <a:pt x="280" y="134"/>
                    </a:lnTo>
                    <a:lnTo>
                      <a:pt x="280" y="136"/>
                    </a:lnTo>
                    <a:lnTo>
                      <a:pt x="281" y="138"/>
                    </a:lnTo>
                    <a:lnTo>
                      <a:pt x="281" y="141"/>
                    </a:lnTo>
                    <a:lnTo>
                      <a:pt x="283" y="143"/>
                    </a:lnTo>
                    <a:lnTo>
                      <a:pt x="285" y="145"/>
                    </a:lnTo>
                    <a:lnTo>
                      <a:pt x="285" y="147"/>
                    </a:lnTo>
                    <a:lnTo>
                      <a:pt x="287" y="149"/>
                    </a:lnTo>
                    <a:lnTo>
                      <a:pt x="287" y="151"/>
                    </a:lnTo>
                    <a:lnTo>
                      <a:pt x="289" y="153"/>
                    </a:lnTo>
                    <a:lnTo>
                      <a:pt x="291" y="155"/>
                    </a:lnTo>
                    <a:lnTo>
                      <a:pt x="293" y="157"/>
                    </a:lnTo>
                    <a:lnTo>
                      <a:pt x="293" y="158"/>
                    </a:lnTo>
                    <a:lnTo>
                      <a:pt x="295" y="160"/>
                    </a:lnTo>
                    <a:lnTo>
                      <a:pt x="297" y="162"/>
                    </a:lnTo>
                    <a:lnTo>
                      <a:pt x="298" y="164"/>
                    </a:lnTo>
                    <a:lnTo>
                      <a:pt x="300" y="166"/>
                    </a:lnTo>
                    <a:lnTo>
                      <a:pt x="302" y="168"/>
                    </a:lnTo>
                    <a:lnTo>
                      <a:pt x="304" y="168"/>
                    </a:lnTo>
                    <a:lnTo>
                      <a:pt x="304" y="170"/>
                    </a:lnTo>
                    <a:lnTo>
                      <a:pt x="306" y="170"/>
                    </a:lnTo>
                    <a:lnTo>
                      <a:pt x="308" y="170"/>
                    </a:lnTo>
                    <a:lnTo>
                      <a:pt x="310" y="172"/>
                    </a:lnTo>
                    <a:lnTo>
                      <a:pt x="310" y="174"/>
                    </a:lnTo>
                    <a:lnTo>
                      <a:pt x="312" y="174"/>
                    </a:lnTo>
                    <a:lnTo>
                      <a:pt x="312" y="175"/>
                    </a:lnTo>
                    <a:lnTo>
                      <a:pt x="312" y="177"/>
                    </a:lnTo>
                    <a:lnTo>
                      <a:pt x="310" y="177"/>
                    </a:lnTo>
                    <a:lnTo>
                      <a:pt x="308" y="179"/>
                    </a:lnTo>
                    <a:lnTo>
                      <a:pt x="306" y="179"/>
                    </a:lnTo>
                    <a:lnTo>
                      <a:pt x="304" y="181"/>
                    </a:lnTo>
                    <a:lnTo>
                      <a:pt x="302" y="181"/>
                    </a:lnTo>
                    <a:lnTo>
                      <a:pt x="300" y="181"/>
                    </a:lnTo>
                    <a:lnTo>
                      <a:pt x="298" y="181"/>
                    </a:lnTo>
                    <a:lnTo>
                      <a:pt x="298" y="183"/>
                    </a:lnTo>
                    <a:lnTo>
                      <a:pt x="297" y="183"/>
                    </a:lnTo>
                    <a:lnTo>
                      <a:pt x="295" y="183"/>
                    </a:lnTo>
                    <a:lnTo>
                      <a:pt x="293" y="183"/>
                    </a:lnTo>
                    <a:lnTo>
                      <a:pt x="291" y="185"/>
                    </a:lnTo>
                    <a:lnTo>
                      <a:pt x="289" y="185"/>
                    </a:lnTo>
                    <a:lnTo>
                      <a:pt x="287" y="185"/>
                    </a:lnTo>
                    <a:lnTo>
                      <a:pt x="285" y="185"/>
                    </a:lnTo>
                    <a:lnTo>
                      <a:pt x="283" y="187"/>
                    </a:lnTo>
                    <a:lnTo>
                      <a:pt x="281" y="187"/>
                    </a:lnTo>
                    <a:lnTo>
                      <a:pt x="280" y="187"/>
                    </a:lnTo>
                    <a:lnTo>
                      <a:pt x="278" y="187"/>
                    </a:lnTo>
                    <a:lnTo>
                      <a:pt x="278" y="189"/>
                    </a:lnTo>
                    <a:lnTo>
                      <a:pt x="276" y="189"/>
                    </a:lnTo>
                    <a:lnTo>
                      <a:pt x="274" y="189"/>
                    </a:lnTo>
                    <a:lnTo>
                      <a:pt x="272" y="189"/>
                    </a:lnTo>
                    <a:lnTo>
                      <a:pt x="272" y="191"/>
                    </a:lnTo>
                    <a:lnTo>
                      <a:pt x="270" y="191"/>
                    </a:lnTo>
                    <a:lnTo>
                      <a:pt x="268" y="191"/>
                    </a:lnTo>
                    <a:lnTo>
                      <a:pt x="268" y="192"/>
                    </a:lnTo>
                    <a:lnTo>
                      <a:pt x="266" y="192"/>
                    </a:lnTo>
                    <a:lnTo>
                      <a:pt x="264" y="192"/>
                    </a:lnTo>
                    <a:lnTo>
                      <a:pt x="263" y="192"/>
                    </a:lnTo>
                    <a:lnTo>
                      <a:pt x="263" y="194"/>
                    </a:lnTo>
                    <a:lnTo>
                      <a:pt x="261" y="194"/>
                    </a:lnTo>
                    <a:lnTo>
                      <a:pt x="259" y="194"/>
                    </a:lnTo>
                    <a:lnTo>
                      <a:pt x="257" y="194"/>
                    </a:lnTo>
                    <a:lnTo>
                      <a:pt x="257" y="196"/>
                    </a:lnTo>
                    <a:lnTo>
                      <a:pt x="255" y="196"/>
                    </a:lnTo>
                    <a:lnTo>
                      <a:pt x="253" y="196"/>
                    </a:lnTo>
                    <a:lnTo>
                      <a:pt x="251" y="196"/>
                    </a:lnTo>
                    <a:lnTo>
                      <a:pt x="249" y="196"/>
                    </a:lnTo>
                    <a:lnTo>
                      <a:pt x="249" y="194"/>
                    </a:lnTo>
                    <a:lnTo>
                      <a:pt x="247" y="194"/>
                    </a:lnTo>
                    <a:lnTo>
                      <a:pt x="247" y="192"/>
                    </a:lnTo>
                    <a:lnTo>
                      <a:pt x="247" y="191"/>
                    </a:lnTo>
                    <a:lnTo>
                      <a:pt x="247" y="189"/>
                    </a:lnTo>
                    <a:lnTo>
                      <a:pt x="249" y="189"/>
                    </a:lnTo>
                    <a:lnTo>
                      <a:pt x="249" y="187"/>
                    </a:lnTo>
                    <a:lnTo>
                      <a:pt x="251" y="187"/>
                    </a:lnTo>
                    <a:lnTo>
                      <a:pt x="251" y="185"/>
                    </a:lnTo>
                    <a:lnTo>
                      <a:pt x="253" y="183"/>
                    </a:lnTo>
                    <a:lnTo>
                      <a:pt x="253" y="181"/>
                    </a:lnTo>
                    <a:lnTo>
                      <a:pt x="255" y="181"/>
                    </a:lnTo>
                    <a:lnTo>
                      <a:pt x="255" y="179"/>
                    </a:lnTo>
                    <a:lnTo>
                      <a:pt x="255" y="177"/>
                    </a:lnTo>
                    <a:lnTo>
                      <a:pt x="255" y="175"/>
                    </a:lnTo>
                    <a:lnTo>
                      <a:pt x="255" y="174"/>
                    </a:lnTo>
                    <a:lnTo>
                      <a:pt x="255" y="172"/>
                    </a:lnTo>
                    <a:lnTo>
                      <a:pt x="255" y="170"/>
                    </a:lnTo>
                    <a:lnTo>
                      <a:pt x="255" y="168"/>
                    </a:lnTo>
                    <a:lnTo>
                      <a:pt x="255" y="166"/>
                    </a:lnTo>
                    <a:lnTo>
                      <a:pt x="255" y="164"/>
                    </a:lnTo>
                    <a:lnTo>
                      <a:pt x="253" y="162"/>
                    </a:lnTo>
                    <a:lnTo>
                      <a:pt x="253" y="160"/>
                    </a:lnTo>
                    <a:lnTo>
                      <a:pt x="253" y="158"/>
                    </a:lnTo>
                    <a:lnTo>
                      <a:pt x="253" y="157"/>
                    </a:lnTo>
                    <a:lnTo>
                      <a:pt x="253" y="155"/>
                    </a:lnTo>
                    <a:lnTo>
                      <a:pt x="253" y="153"/>
                    </a:lnTo>
                    <a:lnTo>
                      <a:pt x="251" y="151"/>
                    </a:lnTo>
                    <a:lnTo>
                      <a:pt x="251" y="149"/>
                    </a:lnTo>
                    <a:lnTo>
                      <a:pt x="251" y="147"/>
                    </a:lnTo>
                    <a:lnTo>
                      <a:pt x="251" y="145"/>
                    </a:lnTo>
                    <a:lnTo>
                      <a:pt x="249" y="143"/>
                    </a:lnTo>
                    <a:lnTo>
                      <a:pt x="249" y="141"/>
                    </a:lnTo>
                    <a:lnTo>
                      <a:pt x="249" y="140"/>
                    </a:lnTo>
                    <a:lnTo>
                      <a:pt x="247" y="138"/>
                    </a:lnTo>
                    <a:lnTo>
                      <a:pt x="247" y="136"/>
                    </a:lnTo>
                    <a:lnTo>
                      <a:pt x="247" y="132"/>
                    </a:lnTo>
                    <a:lnTo>
                      <a:pt x="246" y="130"/>
                    </a:lnTo>
                    <a:lnTo>
                      <a:pt x="246" y="128"/>
                    </a:lnTo>
                    <a:lnTo>
                      <a:pt x="244" y="124"/>
                    </a:lnTo>
                    <a:lnTo>
                      <a:pt x="244" y="123"/>
                    </a:lnTo>
                    <a:lnTo>
                      <a:pt x="242" y="119"/>
                    </a:lnTo>
                    <a:lnTo>
                      <a:pt x="240" y="117"/>
                    </a:lnTo>
                    <a:lnTo>
                      <a:pt x="240" y="115"/>
                    </a:lnTo>
                    <a:lnTo>
                      <a:pt x="240" y="113"/>
                    </a:lnTo>
                    <a:lnTo>
                      <a:pt x="238" y="111"/>
                    </a:lnTo>
                    <a:lnTo>
                      <a:pt x="238" y="109"/>
                    </a:lnTo>
                    <a:lnTo>
                      <a:pt x="236" y="107"/>
                    </a:lnTo>
                    <a:lnTo>
                      <a:pt x="236" y="104"/>
                    </a:lnTo>
                    <a:lnTo>
                      <a:pt x="236" y="102"/>
                    </a:lnTo>
                    <a:lnTo>
                      <a:pt x="234" y="100"/>
                    </a:lnTo>
                    <a:lnTo>
                      <a:pt x="234" y="98"/>
                    </a:lnTo>
                    <a:lnTo>
                      <a:pt x="232" y="94"/>
                    </a:lnTo>
                    <a:lnTo>
                      <a:pt x="232" y="92"/>
                    </a:lnTo>
                    <a:lnTo>
                      <a:pt x="232" y="90"/>
                    </a:lnTo>
                    <a:lnTo>
                      <a:pt x="230" y="87"/>
                    </a:lnTo>
                    <a:lnTo>
                      <a:pt x="230" y="85"/>
                    </a:lnTo>
                    <a:lnTo>
                      <a:pt x="229" y="83"/>
                    </a:lnTo>
                    <a:lnTo>
                      <a:pt x="229" y="79"/>
                    </a:lnTo>
                    <a:lnTo>
                      <a:pt x="227" y="77"/>
                    </a:lnTo>
                    <a:lnTo>
                      <a:pt x="227" y="75"/>
                    </a:lnTo>
                    <a:lnTo>
                      <a:pt x="225" y="73"/>
                    </a:lnTo>
                    <a:lnTo>
                      <a:pt x="225" y="70"/>
                    </a:lnTo>
                    <a:lnTo>
                      <a:pt x="225" y="68"/>
                    </a:lnTo>
                    <a:lnTo>
                      <a:pt x="223" y="66"/>
                    </a:lnTo>
                    <a:lnTo>
                      <a:pt x="223" y="64"/>
                    </a:lnTo>
                    <a:lnTo>
                      <a:pt x="221" y="62"/>
                    </a:lnTo>
                    <a:lnTo>
                      <a:pt x="221" y="60"/>
                    </a:lnTo>
                    <a:lnTo>
                      <a:pt x="221" y="58"/>
                    </a:lnTo>
                    <a:lnTo>
                      <a:pt x="219" y="56"/>
                    </a:lnTo>
                    <a:lnTo>
                      <a:pt x="219" y="55"/>
                    </a:lnTo>
                    <a:lnTo>
                      <a:pt x="217" y="53"/>
                    </a:lnTo>
                    <a:lnTo>
                      <a:pt x="217" y="51"/>
                    </a:lnTo>
                    <a:lnTo>
                      <a:pt x="215" y="51"/>
                    </a:lnTo>
                    <a:lnTo>
                      <a:pt x="213" y="51"/>
                    </a:lnTo>
                    <a:lnTo>
                      <a:pt x="212" y="51"/>
                    </a:lnTo>
                    <a:lnTo>
                      <a:pt x="210" y="51"/>
                    </a:lnTo>
                    <a:lnTo>
                      <a:pt x="208" y="53"/>
                    </a:lnTo>
                    <a:lnTo>
                      <a:pt x="206" y="53"/>
                    </a:lnTo>
                    <a:lnTo>
                      <a:pt x="204" y="53"/>
                    </a:lnTo>
                    <a:lnTo>
                      <a:pt x="202" y="55"/>
                    </a:lnTo>
                    <a:lnTo>
                      <a:pt x="200" y="55"/>
                    </a:lnTo>
                    <a:lnTo>
                      <a:pt x="198" y="55"/>
                    </a:lnTo>
                    <a:lnTo>
                      <a:pt x="196" y="56"/>
                    </a:lnTo>
                    <a:lnTo>
                      <a:pt x="195" y="56"/>
                    </a:lnTo>
                    <a:lnTo>
                      <a:pt x="193" y="58"/>
                    </a:lnTo>
                    <a:lnTo>
                      <a:pt x="191" y="58"/>
                    </a:lnTo>
                    <a:lnTo>
                      <a:pt x="189" y="60"/>
                    </a:lnTo>
                    <a:lnTo>
                      <a:pt x="187" y="62"/>
                    </a:lnTo>
                    <a:lnTo>
                      <a:pt x="185" y="64"/>
                    </a:lnTo>
                    <a:lnTo>
                      <a:pt x="183" y="66"/>
                    </a:lnTo>
                    <a:lnTo>
                      <a:pt x="181" y="66"/>
                    </a:lnTo>
                    <a:lnTo>
                      <a:pt x="181" y="68"/>
                    </a:lnTo>
                    <a:lnTo>
                      <a:pt x="179" y="70"/>
                    </a:lnTo>
                    <a:lnTo>
                      <a:pt x="179" y="72"/>
                    </a:lnTo>
                    <a:lnTo>
                      <a:pt x="178" y="72"/>
                    </a:lnTo>
                    <a:lnTo>
                      <a:pt x="178" y="73"/>
                    </a:lnTo>
                    <a:lnTo>
                      <a:pt x="178" y="75"/>
                    </a:lnTo>
                    <a:lnTo>
                      <a:pt x="176" y="75"/>
                    </a:lnTo>
                    <a:lnTo>
                      <a:pt x="176" y="77"/>
                    </a:lnTo>
                    <a:lnTo>
                      <a:pt x="176" y="79"/>
                    </a:lnTo>
                    <a:lnTo>
                      <a:pt x="174" y="79"/>
                    </a:lnTo>
                    <a:lnTo>
                      <a:pt x="174" y="81"/>
                    </a:lnTo>
                    <a:lnTo>
                      <a:pt x="174" y="83"/>
                    </a:lnTo>
                    <a:lnTo>
                      <a:pt x="172" y="83"/>
                    </a:lnTo>
                    <a:lnTo>
                      <a:pt x="172" y="85"/>
                    </a:lnTo>
                    <a:lnTo>
                      <a:pt x="172" y="87"/>
                    </a:lnTo>
                    <a:lnTo>
                      <a:pt x="172" y="89"/>
                    </a:lnTo>
                    <a:lnTo>
                      <a:pt x="170" y="89"/>
                    </a:lnTo>
                    <a:lnTo>
                      <a:pt x="170" y="90"/>
                    </a:lnTo>
                    <a:lnTo>
                      <a:pt x="170" y="92"/>
                    </a:lnTo>
                    <a:lnTo>
                      <a:pt x="170" y="94"/>
                    </a:lnTo>
                    <a:lnTo>
                      <a:pt x="160" y="94"/>
                    </a:lnTo>
                    <a:lnTo>
                      <a:pt x="159" y="92"/>
                    </a:lnTo>
                    <a:lnTo>
                      <a:pt x="159" y="90"/>
                    </a:lnTo>
                    <a:lnTo>
                      <a:pt x="159" y="89"/>
                    </a:lnTo>
                    <a:lnTo>
                      <a:pt x="159" y="87"/>
                    </a:lnTo>
                    <a:lnTo>
                      <a:pt x="159" y="85"/>
                    </a:lnTo>
                    <a:lnTo>
                      <a:pt x="157" y="83"/>
                    </a:lnTo>
                    <a:lnTo>
                      <a:pt x="157" y="81"/>
                    </a:lnTo>
                    <a:lnTo>
                      <a:pt x="157" y="79"/>
                    </a:lnTo>
                    <a:lnTo>
                      <a:pt x="155" y="77"/>
                    </a:lnTo>
                    <a:lnTo>
                      <a:pt x="155" y="75"/>
                    </a:lnTo>
                    <a:lnTo>
                      <a:pt x="155" y="73"/>
                    </a:lnTo>
                    <a:lnTo>
                      <a:pt x="155" y="72"/>
                    </a:lnTo>
                    <a:lnTo>
                      <a:pt x="153" y="72"/>
                    </a:lnTo>
                    <a:lnTo>
                      <a:pt x="153" y="70"/>
                    </a:lnTo>
                    <a:lnTo>
                      <a:pt x="153" y="68"/>
                    </a:lnTo>
                    <a:lnTo>
                      <a:pt x="151" y="66"/>
                    </a:lnTo>
                    <a:lnTo>
                      <a:pt x="151" y="64"/>
                    </a:lnTo>
                    <a:lnTo>
                      <a:pt x="149" y="62"/>
                    </a:lnTo>
                    <a:lnTo>
                      <a:pt x="149" y="60"/>
                    </a:lnTo>
                    <a:lnTo>
                      <a:pt x="147" y="58"/>
                    </a:lnTo>
                    <a:lnTo>
                      <a:pt x="145" y="56"/>
                    </a:lnTo>
                    <a:lnTo>
                      <a:pt x="145" y="55"/>
                    </a:lnTo>
                    <a:lnTo>
                      <a:pt x="143" y="55"/>
                    </a:lnTo>
                    <a:lnTo>
                      <a:pt x="142" y="53"/>
                    </a:lnTo>
                    <a:lnTo>
                      <a:pt x="142" y="51"/>
                    </a:lnTo>
                    <a:lnTo>
                      <a:pt x="140" y="51"/>
                    </a:lnTo>
                    <a:lnTo>
                      <a:pt x="138" y="49"/>
                    </a:lnTo>
                    <a:lnTo>
                      <a:pt x="136" y="49"/>
                    </a:lnTo>
                    <a:lnTo>
                      <a:pt x="136" y="47"/>
                    </a:lnTo>
                    <a:lnTo>
                      <a:pt x="134" y="47"/>
                    </a:lnTo>
                    <a:lnTo>
                      <a:pt x="132" y="47"/>
                    </a:lnTo>
                    <a:lnTo>
                      <a:pt x="132" y="45"/>
                    </a:lnTo>
                    <a:lnTo>
                      <a:pt x="130" y="45"/>
                    </a:lnTo>
                    <a:lnTo>
                      <a:pt x="128" y="45"/>
                    </a:lnTo>
                    <a:lnTo>
                      <a:pt x="126" y="43"/>
                    </a:lnTo>
                    <a:lnTo>
                      <a:pt x="125" y="43"/>
                    </a:lnTo>
                    <a:lnTo>
                      <a:pt x="123" y="43"/>
                    </a:lnTo>
                    <a:lnTo>
                      <a:pt x="121" y="41"/>
                    </a:lnTo>
                    <a:lnTo>
                      <a:pt x="119" y="41"/>
                    </a:lnTo>
                    <a:lnTo>
                      <a:pt x="117" y="41"/>
                    </a:lnTo>
                    <a:lnTo>
                      <a:pt x="115" y="39"/>
                    </a:lnTo>
                    <a:lnTo>
                      <a:pt x="113" y="39"/>
                    </a:lnTo>
                    <a:lnTo>
                      <a:pt x="111" y="39"/>
                    </a:lnTo>
                    <a:lnTo>
                      <a:pt x="109" y="39"/>
                    </a:lnTo>
                    <a:lnTo>
                      <a:pt x="108" y="38"/>
                    </a:lnTo>
                    <a:lnTo>
                      <a:pt x="106" y="38"/>
                    </a:lnTo>
                    <a:lnTo>
                      <a:pt x="104" y="38"/>
                    </a:lnTo>
                    <a:lnTo>
                      <a:pt x="102" y="36"/>
                    </a:lnTo>
                    <a:lnTo>
                      <a:pt x="100" y="36"/>
                    </a:lnTo>
                    <a:lnTo>
                      <a:pt x="98" y="36"/>
                    </a:lnTo>
                    <a:lnTo>
                      <a:pt x="96" y="36"/>
                    </a:lnTo>
                    <a:lnTo>
                      <a:pt x="94" y="36"/>
                    </a:lnTo>
                    <a:lnTo>
                      <a:pt x="92" y="36"/>
                    </a:lnTo>
                    <a:lnTo>
                      <a:pt x="91" y="36"/>
                    </a:lnTo>
                    <a:lnTo>
                      <a:pt x="89" y="36"/>
                    </a:lnTo>
                    <a:lnTo>
                      <a:pt x="89" y="38"/>
                    </a:lnTo>
                    <a:lnTo>
                      <a:pt x="87" y="38"/>
                    </a:lnTo>
                    <a:lnTo>
                      <a:pt x="87" y="39"/>
                    </a:lnTo>
                    <a:lnTo>
                      <a:pt x="85" y="41"/>
                    </a:lnTo>
                    <a:lnTo>
                      <a:pt x="85" y="43"/>
                    </a:lnTo>
                    <a:lnTo>
                      <a:pt x="83" y="45"/>
                    </a:lnTo>
                    <a:lnTo>
                      <a:pt x="83" y="47"/>
                    </a:lnTo>
                    <a:lnTo>
                      <a:pt x="83" y="49"/>
                    </a:lnTo>
                    <a:lnTo>
                      <a:pt x="83" y="51"/>
                    </a:lnTo>
                    <a:lnTo>
                      <a:pt x="83" y="53"/>
                    </a:lnTo>
                    <a:lnTo>
                      <a:pt x="83" y="55"/>
                    </a:lnTo>
                    <a:lnTo>
                      <a:pt x="81" y="55"/>
                    </a:lnTo>
                    <a:lnTo>
                      <a:pt x="81" y="56"/>
                    </a:lnTo>
                    <a:lnTo>
                      <a:pt x="81" y="58"/>
                    </a:lnTo>
                    <a:lnTo>
                      <a:pt x="81" y="60"/>
                    </a:lnTo>
                    <a:lnTo>
                      <a:pt x="81" y="62"/>
                    </a:lnTo>
                    <a:lnTo>
                      <a:pt x="79" y="64"/>
                    </a:lnTo>
                    <a:lnTo>
                      <a:pt x="79" y="66"/>
                    </a:lnTo>
                    <a:lnTo>
                      <a:pt x="77" y="68"/>
                    </a:lnTo>
                    <a:lnTo>
                      <a:pt x="77" y="70"/>
                    </a:lnTo>
                    <a:lnTo>
                      <a:pt x="75" y="70"/>
                    </a:lnTo>
                    <a:lnTo>
                      <a:pt x="75" y="72"/>
                    </a:lnTo>
                    <a:lnTo>
                      <a:pt x="75" y="73"/>
                    </a:lnTo>
                    <a:lnTo>
                      <a:pt x="74" y="73"/>
                    </a:lnTo>
                    <a:lnTo>
                      <a:pt x="74" y="75"/>
                    </a:lnTo>
                    <a:lnTo>
                      <a:pt x="74" y="77"/>
                    </a:lnTo>
                    <a:lnTo>
                      <a:pt x="74" y="79"/>
                    </a:lnTo>
                    <a:lnTo>
                      <a:pt x="74" y="81"/>
                    </a:lnTo>
                    <a:lnTo>
                      <a:pt x="74" y="83"/>
                    </a:lnTo>
                    <a:lnTo>
                      <a:pt x="74" y="85"/>
                    </a:lnTo>
                    <a:lnTo>
                      <a:pt x="75" y="85"/>
                    </a:lnTo>
                    <a:lnTo>
                      <a:pt x="75" y="87"/>
                    </a:lnTo>
                    <a:lnTo>
                      <a:pt x="77" y="87"/>
                    </a:lnTo>
                    <a:lnTo>
                      <a:pt x="79" y="89"/>
                    </a:lnTo>
                    <a:lnTo>
                      <a:pt x="81" y="89"/>
                    </a:lnTo>
                    <a:lnTo>
                      <a:pt x="83" y="90"/>
                    </a:lnTo>
                    <a:lnTo>
                      <a:pt x="85" y="90"/>
                    </a:lnTo>
                    <a:lnTo>
                      <a:pt x="87" y="90"/>
                    </a:lnTo>
                    <a:lnTo>
                      <a:pt x="89" y="92"/>
                    </a:lnTo>
                    <a:lnTo>
                      <a:pt x="91" y="92"/>
                    </a:lnTo>
                    <a:lnTo>
                      <a:pt x="92" y="92"/>
                    </a:lnTo>
                    <a:lnTo>
                      <a:pt x="92" y="94"/>
                    </a:lnTo>
                    <a:lnTo>
                      <a:pt x="94" y="94"/>
                    </a:lnTo>
                    <a:lnTo>
                      <a:pt x="96" y="94"/>
                    </a:lnTo>
                    <a:lnTo>
                      <a:pt x="98" y="94"/>
                    </a:lnTo>
                    <a:lnTo>
                      <a:pt x="100" y="96"/>
                    </a:lnTo>
                    <a:lnTo>
                      <a:pt x="102" y="96"/>
                    </a:lnTo>
                    <a:lnTo>
                      <a:pt x="104" y="96"/>
                    </a:lnTo>
                    <a:lnTo>
                      <a:pt x="106" y="96"/>
                    </a:lnTo>
                    <a:lnTo>
                      <a:pt x="108" y="96"/>
                    </a:lnTo>
                    <a:lnTo>
                      <a:pt x="109" y="96"/>
                    </a:lnTo>
                    <a:lnTo>
                      <a:pt x="109" y="98"/>
                    </a:lnTo>
                    <a:lnTo>
                      <a:pt x="111" y="98"/>
                    </a:lnTo>
                    <a:lnTo>
                      <a:pt x="113" y="98"/>
                    </a:lnTo>
                    <a:lnTo>
                      <a:pt x="115" y="98"/>
                    </a:lnTo>
                    <a:lnTo>
                      <a:pt x="117" y="98"/>
                    </a:lnTo>
                    <a:lnTo>
                      <a:pt x="119" y="96"/>
                    </a:lnTo>
                    <a:lnTo>
                      <a:pt x="121" y="96"/>
                    </a:lnTo>
                    <a:lnTo>
                      <a:pt x="123" y="96"/>
                    </a:lnTo>
                    <a:lnTo>
                      <a:pt x="125" y="96"/>
                    </a:lnTo>
                    <a:lnTo>
                      <a:pt x="126" y="96"/>
                    </a:lnTo>
                    <a:lnTo>
                      <a:pt x="126" y="98"/>
                    </a:lnTo>
                    <a:lnTo>
                      <a:pt x="128" y="98"/>
                    </a:lnTo>
                    <a:lnTo>
                      <a:pt x="128" y="100"/>
                    </a:lnTo>
                    <a:lnTo>
                      <a:pt x="128" y="102"/>
                    </a:lnTo>
                    <a:lnTo>
                      <a:pt x="128" y="104"/>
                    </a:lnTo>
                    <a:lnTo>
                      <a:pt x="128" y="106"/>
                    </a:lnTo>
                    <a:lnTo>
                      <a:pt x="126" y="106"/>
                    </a:lnTo>
                    <a:lnTo>
                      <a:pt x="126" y="107"/>
                    </a:lnTo>
                    <a:lnTo>
                      <a:pt x="126" y="109"/>
                    </a:lnTo>
                    <a:lnTo>
                      <a:pt x="126" y="111"/>
                    </a:lnTo>
                    <a:lnTo>
                      <a:pt x="125" y="111"/>
                    </a:lnTo>
                    <a:lnTo>
                      <a:pt x="125" y="113"/>
                    </a:lnTo>
                    <a:lnTo>
                      <a:pt x="125" y="115"/>
                    </a:lnTo>
                    <a:lnTo>
                      <a:pt x="123" y="117"/>
                    </a:lnTo>
                    <a:lnTo>
                      <a:pt x="123" y="119"/>
                    </a:lnTo>
                    <a:lnTo>
                      <a:pt x="123" y="121"/>
                    </a:lnTo>
                    <a:lnTo>
                      <a:pt x="121" y="123"/>
                    </a:lnTo>
                    <a:lnTo>
                      <a:pt x="121" y="124"/>
                    </a:lnTo>
                    <a:lnTo>
                      <a:pt x="121" y="126"/>
                    </a:lnTo>
                    <a:lnTo>
                      <a:pt x="119" y="126"/>
                    </a:lnTo>
                    <a:lnTo>
                      <a:pt x="119" y="128"/>
                    </a:lnTo>
                    <a:lnTo>
                      <a:pt x="117" y="128"/>
                    </a:lnTo>
                    <a:lnTo>
                      <a:pt x="117" y="130"/>
                    </a:lnTo>
                    <a:lnTo>
                      <a:pt x="117" y="128"/>
                    </a:lnTo>
                    <a:lnTo>
                      <a:pt x="115" y="128"/>
                    </a:lnTo>
                    <a:lnTo>
                      <a:pt x="113" y="128"/>
                    </a:lnTo>
                    <a:lnTo>
                      <a:pt x="113" y="126"/>
                    </a:lnTo>
                    <a:lnTo>
                      <a:pt x="111" y="124"/>
                    </a:lnTo>
                    <a:lnTo>
                      <a:pt x="109" y="123"/>
                    </a:lnTo>
                    <a:lnTo>
                      <a:pt x="109" y="121"/>
                    </a:lnTo>
                    <a:lnTo>
                      <a:pt x="108" y="121"/>
                    </a:lnTo>
                    <a:lnTo>
                      <a:pt x="108" y="119"/>
                    </a:lnTo>
                    <a:lnTo>
                      <a:pt x="106" y="119"/>
                    </a:lnTo>
                    <a:lnTo>
                      <a:pt x="106" y="117"/>
                    </a:lnTo>
                    <a:lnTo>
                      <a:pt x="104" y="115"/>
                    </a:lnTo>
                    <a:lnTo>
                      <a:pt x="104" y="113"/>
                    </a:lnTo>
                    <a:lnTo>
                      <a:pt x="102" y="113"/>
                    </a:lnTo>
                    <a:lnTo>
                      <a:pt x="102" y="111"/>
                    </a:lnTo>
                    <a:lnTo>
                      <a:pt x="100" y="111"/>
                    </a:lnTo>
                    <a:lnTo>
                      <a:pt x="98" y="111"/>
                    </a:lnTo>
                    <a:lnTo>
                      <a:pt x="98" y="109"/>
                    </a:lnTo>
                    <a:lnTo>
                      <a:pt x="96" y="109"/>
                    </a:lnTo>
                    <a:lnTo>
                      <a:pt x="94" y="109"/>
                    </a:lnTo>
                    <a:lnTo>
                      <a:pt x="94" y="107"/>
                    </a:lnTo>
                    <a:lnTo>
                      <a:pt x="92" y="107"/>
                    </a:lnTo>
                    <a:lnTo>
                      <a:pt x="91" y="107"/>
                    </a:lnTo>
                    <a:lnTo>
                      <a:pt x="91" y="106"/>
                    </a:lnTo>
                    <a:lnTo>
                      <a:pt x="89" y="106"/>
                    </a:lnTo>
                    <a:lnTo>
                      <a:pt x="87" y="106"/>
                    </a:lnTo>
                    <a:lnTo>
                      <a:pt x="85" y="106"/>
                    </a:lnTo>
                    <a:lnTo>
                      <a:pt x="85" y="104"/>
                    </a:lnTo>
                    <a:lnTo>
                      <a:pt x="83" y="104"/>
                    </a:lnTo>
                    <a:lnTo>
                      <a:pt x="81" y="104"/>
                    </a:lnTo>
                    <a:lnTo>
                      <a:pt x="79" y="102"/>
                    </a:lnTo>
                    <a:lnTo>
                      <a:pt x="77" y="102"/>
                    </a:lnTo>
                    <a:lnTo>
                      <a:pt x="75" y="102"/>
                    </a:lnTo>
                    <a:lnTo>
                      <a:pt x="75" y="100"/>
                    </a:lnTo>
                    <a:lnTo>
                      <a:pt x="74" y="100"/>
                    </a:lnTo>
                    <a:lnTo>
                      <a:pt x="72" y="100"/>
                    </a:lnTo>
                    <a:lnTo>
                      <a:pt x="68" y="100"/>
                    </a:lnTo>
                    <a:lnTo>
                      <a:pt x="66" y="102"/>
                    </a:lnTo>
                    <a:lnTo>
                      <a:pt x="66" y="104"/>
                    </a:lnTo>
                    <a:lnTo>
                      <a:pt x="66" y="106"/>
                    </a:lnTo>
                    <a:lnTo>
                      <a:pt x="64" y="107"/>
                    </a:lnTo>
                    <a:lnTo>
                      <a:pt x="64" y="109"/>
                    </a:lnTo>
                    <a:lnTo>
                      <a:pt x="64" y="111"/>
                    </a:lnTo>
                    <a:lnTo>
                      <a:pt x="62" y="113"/>
                    </a:lnTo>
                    <a:lnTo>
                      <a:pt x="62" y="115"/>
                    </a:lnTo>
                    <a:lnTo>
                      <a:pt x="60" y="117"/>
                    </a:lnTo>
                    <a:lnTo>
                      <a:pt x="60" y="119"/>
                    </a:lnTo>
                    <a:lnTo>
                      <a:pt x="60" y="121"/>
                    </a:lnTo>
                    <a:lnTo>
                      <a:pt x="58" y="123"/>
                    </a:lnTo>
                    <a:lnTo>
                      <a:pt x="58" y="124"/>
                    </a:lnTo>
                    <a:lnTo>
                      <a:pt x="57" y="126"/>
                    </a:lnTo>
                    <a:lnTo>
                      <a:pt x="57" y="128"/>
                    </a:lnTo>
                    <a:lnTo>
                      <a:pt x="57" y="130"/>
                    </a:lnTo>
                    <a:lnTo>
                      <a:pt x="55" y="132"/>
                    </a:lnTo>
                    <a:lnTo>
                      <a:pt x="55" y="134"/>
                    </a:lnTo>
                    <a:lnTo>
                      <a:pt x="55" y="136"/>
                    </a:lnTo>
                    <a:lnTo>
                      <a:pt x="53" y="138"/>
                    </a:lnTo>
                    <a:lnTo>
                      <a:pt x="53" y="140"/>
                    </a:lnTo>
                    <a:lnTo>
                      <a:pt x="53" y="141"/>
                    </a:lnTo>
                    <a:lnTo>
                      <a:pt x="53" y="143"/>
                    </a:lnTo>
                    <a:lnTo>
                      <a:pt x="51" y="145"/>
                    </a:lnTo>
                    <a:lnTo>
                      <a:pt x="51" y="147"/>
                    </a:lnTo>
                    <a:lnTo>
                      <a:pt x="51" y="149"/>
                    </a:lnTo>
                    <a:lnTo>
                      <a:pt x="51" y="151"/>
                    </a:lnTo>
                    <a:lnTo>
                      <a:pt x="51" y="153"/>
                    </a:lnTo>
                    <a:lnTo>
                      <a:pt x="53" y="155"/>
                    </a:lnTo>
                    <a:lnTo>
                      <a:pt x="53" y="157"/>
                    </a:lnTo>
                    <a:lnTo>
                      <a:pt x="53" y="158"/>
                    </a:lnTo>
                    <a:lnTo>
                      <a:pt x="53" y="160"/>
                    </a:lnTo>
                    <a:lnTo>
                      <a:pt x="55" y="160"/>
                    </a:lnTo>
                    <a:lnTo>
                      <a:pt x="55" y="162"/>
                    </a:lnTo>
                    <a:lnTo>
                      <a:pt x="57" y="162"/>
                    </a:lnTo>
                    <a:lnTo>
                      <a:pt x="57" y="164"/>
                    </a:lnTo>
                    <a:lnTo>
                      <a:pt x="58" y="164"/>
                    </a:lnTo>
                    <a:lnTo>
                      <a:pt x="60" y="166"/>
                    </a:lnTo>
                    <a:lnTo>
                      <a:pt x="62" y="166"/>
                    </a:lnTo>
                    <a:lnTo>
                      <a:pt x="64" y="168"/>
                    </a:lnTo>
                    <a:lnTo>
                      <a:pt x="66" y="170"/>
                    </a:lnTo>
                    <a:lnTo>
                      <a:pt x="68" y="170"/>
                    </a:lnTo>
                    <a:lnTo>
                      <a:pt x="70" y="170"/>
                    </a:lnTo>
                    <a:lnTo>
                      <a:pt x="70" y="172"/>
                    </a:lnTo>
                    <a:lnTo>
                      <a:pt x="72" y="172"/>
                    </a:lnTo>
                    <a:lnTo>
                      <a:pt x="74" y="172"/>
                    </a:lnTo>
                    <a:lnTo>
                      <a:pt x="75" y="174"/>
                    </a:lnTo>
                    <a:lnTo>
                      <a:pt x="77" y="174"/>
                    </a:lnTo>
                    <a:lnTo>
                      <a:pt x="79" y="175"/>
                    </a:lnTo>
                    <a:lnTo>
                      <a:pt x="81" y="175"/>
                    </a:lnTo>
                    <a:lnTo>
                      <a:pt x="83" y="175"/>
                    </a:lnTo>
                    <a:lnTo>
                      <a:pt x="85" y="177"/>
                    </a:lnTo>
                    <a:lnTo>
                      <a:pt x="87" y="177"/>
                    </a:lnTo>
                    <a:lnTo>
                      <a:pt x="89" y="177"/>
                    </a:lnTo>
                    <a:lnTo>
                      <a:pt x="91" y="177"/>
                    </a:lnTo>
                    <a:lnTo>
                      <a:pt x="92" y="179"/>
                    </a:lnTo>
                    <a:lnTo>
                      <a:pt x="94" y="179"/>
                    </a:lnTo>
                    <a:lnTo>
                      <a:pt x="96" y="179"/>
                    </a:lnTo>
                    <a:lnTo>
                      <a:pt x="98" y="179"/>
                    </a:lnTo>
                    <a:lnTo>
                      <a:pt x="100" y="179"/>
                    </a:lnTo>
                    <a:lnTo>
                      <a:pt x="102" y="179"/>
                    </a:lnTo>
                    <a:lnTo>
                      <a:pt x="104" y="179"/>
                    </a:lnTo>
                    <a:lnTo>
                      <a:pt x="106" y="179"/>
                    </a:lnTo>
                    <a:lnTo>
                      <a:pt x="108" y="179"/>
                    </a:lnTo>
                    <a:lnTo>
                      <a:pt x="109" y="179"/>
                    </a:lnTo>
                    <a:lnTo>
                      <a:pt x="111" y="179"/>
                    </a:lnTo>
                    <a:lnTo>
                      <a:pt x="113" y="177"/>
                    </a:lnTo>
                    <a:lnTo>
                      <a:pt x="115" y="177"/>
                    </a:lnTo>
                    <a:lnTo>
                      <a:pt x="117" y="177"/>
                    </a:lnTo>
                    <a:lnTo>
                      <a:pt x="119" y="177"/>
                    </a:lnTo>
                    <a:lnTo>
                      <a:pt x="121" y="175"/>
                    </a:lnTo>
                    <a:lnTo>
                      <a:pt x="123" y="175"/>
                    </a:lnTo>
                    <a:lnTo>
                      <a:pt x="125" y="175"/>
                    </a:lnTo>
                    <a:lnTo>
                      <a:pt x="126" y="174"/>
                    </a:lnTo>
                    <a:lnTo>
                      <a:pt x="128" y="174"/>
                    </a:lnTo>
                    <a:lnTo>
                      <a:pt x="128" y="172"/>
                    </a:lnTo>
                    <a:lnTo>
                      <a:pt x="130" y="172"/>
                    </a:lnTo>
                    <a:lnTo>
                      <a:pt x="132" y="170"/>
                    </a:lnTo>
                    <a:lnTo>
                      <a:pt x="134" y="170"/>
                    </a:lnTo>
                    <a:lnTo>
                      <a:pt x="136" y="168"/>
                    </a:lnTo>
                    <a:lnTo>
                      <a:pt x="138" y="168"/>
                    </a:lnTo>
                    <a:lnTo>
                      <a:pt x="138" y="166"/>
                    </a:lnTo>
                    <a:lnTo>
                      <a:pt x="140" y="166"/>
                    </a:lnTo>
                    <a:lnTo>
                      <a:pt x="142" y="164"/>
                    </a:lnTo>
                    <a:lnTo>
                      <a:pt x="143" y="162"/>
                    </a:lnTo>
                    <a:lnTo>
                      <a:pt x="145" y="160"/>
                    </a:lnTo>
                    <a:lnTo>
                      <a:pt x="147" y="160"/>
                    </a:lnTo>
                    <a:lnTo>
                      <a:pt x="147" y="158"/>
                    </a:lnTo>
                    <a:lnTo>
                      <a:pt x="149" y="158"/>
                    </a:lnTo>
                    <a:lnTo>
                      <a:pt x="151" y="158"/>
                    </a:lnTo>
                    <a:lnTo>
                      <a:pt x="153" y="158"/>
                    </a:lnTo>
                    <a:lnTo>
                      <a:pt x="155" y="158"/>
                    </a:lnTo>
                    <a:lnTo>
                      <a:pt x="157" y="158"/>
                    </a:lnTo>
                    <a:lnTo>
                      <a:pt x="157" y="160"/>
                    </a:lnTo>
                    <a:lnTo>
                      <a:pt x="159" y="160"/>
                    </a:lnTo>
                    <a:lnTo>
                      <a:pt x="159" y="162"/>
                    </a:lnTo>
                    <a:lnTo>
                      <a:pt x="159" y="164"/>
                    </a:lnTo>
                    <a:lnTo>
                      <a:pt x="159" y="166"/>
                    </a:lnTo>
                    <a:lnTo>
                      <a:pt x="159" y="168"/>
                    </a:lnTo>
                    <a:lnTo>
                      <a:pt x="159" y="170"/>
                    </a:lnTo>
                    <a:lnTo>
                      <a:pt x="157" y="170"/>
                    </a:lnTo>
                    <a:lnTo>
                      <a:pt x="157" y="172"/>
                    </a:lnTo>
                    <a:lnTo>
                      <a:pt x="155" y="174"/>
                    </a:lnTo>
                    <a:lnTo>
                      <a:pt x="153" y="175"/>
                    </a:lnTo>
                    <a:lnTo>
                      <a:pt x="153" y="177"/>
                    </a:lnTo>
                    <a:lnTo>
                      <a:pt x="153" y="179"/>
                    </a:lnTo>
                    <a:lnTo>
                      <a:pt x="151" y="179"/>
                    </a:lnTo>
                    <a:lnTo>
                      <a:pt x="151" y="181"/>
                    </a:lnTo>
                    <a:lnTo>
                      <a:pt x="149" y="183"/>
                    </a:lnTo>
                    <a:lnTo>
                      <a:pt x="149" y="185"/>
                    </a:lnTo>
                    <a:lnTo>
                      <a:pt x="147" y="185"/>
                    </a:lnTo>
                    <a:lnTo>
                      <a:pt x="147" y="187"/>
                    </a:lnTo>
                    <a:lnTo>
                      <a:pt x="145" y="189"/>
                    </a:lnTo>
                    <a:lnTo>
                      <a:pt x="145" y="191"/>
                    </a:lnTo>
                    <a:lnTo>
                      <a:pt x="143" y="191"/>
                    </a:lnTo>
                    <a:lnTo>
                      <a:pt x="143" y="192"/>
                    </a:lnTo>
                    <a:lnTo>
                      <a:pt x="142" y="194"/>
                    </a:lnTo>
                    <a:lnTo>
                      <a:pt x="140" y="196"/>
                    </a:lnTo>
                    <a:lnTo>
                      <a:pt x="140" y="198"/>
                    </a:lnTo>
                    <a:lnTo>
                      <a:pt x="138" y="198"/>
                    </a:lnTo>
                    <a:lnTo>
                      <a:pt x="138" y="200"/>
                    </a:lnTo>
                    <a:lnTo>
                      <a:pt x="136" y="200"/>
                    </a:lnTo>
                    <a:lnTo>
                      <a:pt x="134" y="202"/>
                    </a:lnTo>
                    <a:lnTo>
                      <a:pt x="132" y="204"/>
                    </a:lnTo>
                    <a:lnTo>
                      <a:pt x="130" y="204"/>
                    </a:lnTo>
                    <a:lnTo>
                      <a:pt x="128" y="206"/>
                    </a:lnTo>
                    <a:lnTo>
                      <a:pt x="126" y="206"/>
                    </a:lnTo>
                    <a:lnTo>
                      <a:pt x="123" y="206"/>
                    </a:lnTo>
                    <a:lnTo>
                      <a:pt x="119" y="204"/>
                    </a:lnTo>
                    <a:lnTo>
                      <a:pt x="115" y="202"/>
                    </a:lnTo>
                    <a:lnTo>
                      <a:pt x="111" y="202"/>
                    </a:lnTo>
                    <a:lnTo>
                      <a:pt x="108" y="200"/>
                    </a:lnTo>
                    <a:lnTo>
                      <a:pt x="104" y="198"/>
                    </a:lnTo>
                    <a:lnTo>
                      <a:pt x="100" y="196"/>
                    </a:lnTo>
                    <a:lnTo>
                      <a:pt x="96" y="194"/>
                    </a:lnTo>
                    <a:lnTo>
                      <a:pt x="92" y="194"/>
                    </a:lnTo>
                    <a:lnTo>
                      <a:pt x="89" y="192"/>
                    </a:lnTo>
                    <a:lnTo>
                      <a:pt x="85" y="191"/>
                    </a:lnTo>
                    <a:lnTo>
                      <a:pt x="79" y="189"/>
                    </a:lnTo>
                    <a:lnTo>
                      <a:pt x="75" y="187"/>
                    </a:lnTo>
                    <a:lnTo>
                      <a:pt x="72" y="187"/>
                    </a:lnTo>
                    <a:lnTo>
                      <a:pt x="68" y="185"/>
                    </a:lnTo>
                    <a:lnTo>
                      <a:pt x="64" y="183"/>
                    </a:lnTo>
                    <a:lnTo>
                      <a:pt x="58" y="181"/>
                    </a:lnTo>
                    <a:lnTo>
                      <a:pt x="55" y="179"/>
                    </a:lnTo>
                    <a:lnTo>
                      <a:pt x="51" y="177"/>
                    </a:lnTo>
                    <a:lnTo>
                      <a:pt x="47" y="175"/>
                    </a:lnTo>
                    <a:lnTo>
                      <a:pt x="43" y="175"/>
                    </a:lnTo>
                    <a:lnTo>
                      <a:pt x="38" y="174"/>
                    </a:lnTo>
                    <a:lnTo>
                      <a:pt x="34" y="172"/>
                    </a:lnTo>
                    <a:lnTo>
                      <a:pt x="30" y="170"/>
                    </a:lnTo>
                    <a:lnTo>
                      <a:pt x="26" y="168"/>
                    </a:lnTo>
                    <a:lnTo>
                      <a:pt x="23" y="168"/>
                    </a:lnTo>
                    <a:lnTo>
                      <a:pt x="19" y="166"/>
                    </a:lnTo>
                    <a:lnTo>
                      <a:pt x="15" y="164"/>
                    </a:lnTo>
                    <a:lnTo>
                      <a:pt x="11" y="162"/>
                    </a:lnTo>
                    <a:lnTo>
                      <a:pt x="7" y="160"/>
                    </a:lnTo>
                    <a:lnTo>
                      <a:pt x="4" y="160"/>
                    </a:lnTo>
                    <a:lnTo>
                      <a:pt x="0" y="158"/>
                    </a:lnTo>
                    <a:lnTo>
                      <a:pt x="0" y="157"/>
                    </a:lnTo>
                    <a:lnTo>
                      <a:pt x="0" y="155"/>
                    </a:lnTo>
                    <a:lnTo>
                      <a:pt x="0" y="153"/>
                    </a:lnTo>
                    <a:lnTo>
                      <a:pt x="2" y="153"/>
                    </a:lnTo>
                    <a:lnTo>
                      <a:pt x="4" y="153"/>
                    </a:lnTo>
                    <a:lnTo>
                      <a:pt x="6" y="153"/>
                    </a:lnTo>
                    <a:lnTo>
                      <a:pt x="7" y="151"/>
                    </a:lnTo>
                    <a:lnTo>
                      <a:pt x="9" y="151"/>
                    </a:lnTo>
                    <a:lnTo>
                      <a:pt x="11" y="149"/>
                    </a:lnTo>
                    <a:lnTo>
                      <a:pt x="13" y="149"/>
                    </a:lnTo>
                    <a:lnTo>
                      <a:pt x="15" y="147"/>
                    </a:lnTo>
                    <a:lnTo>
                      <a:pt x="17" y="145"/>
                    </a:lnTo>
                    <a:lnTo>
                      <a:pt x="19" y="143"/>
                    </a:lnTo>
                    <a:lnTo>
                      <a:pt x="21" y="141"/>
                    </a:lnTo>
                    <a:lnTo>
                      <a:pt x="21" y="138"/>
                    </a:lnTo>
                    <a:lnTo>
                      <a:pt x="23" y="136"/>
                    </a:lnTo>
                    <a:lnTo>
                      <a:pt x="24" y="134"/>
                    </a:lnTo>
                    <a:lnTo>
                      <a:pt x="26" y="130"/>
                    </a:lnTo>
                    <a:lnTo>
                      <a:pt x="26" y="128"/>
                    </a:lnTo>
                    <a:lnTo>
                      <a:pt x="28" y="124"/>
                    </a:lnTo>
                    <a:lnTo>
                      <a:pt x="30" y="123"/>
                    </a:lnTo>
                    <a:lnTo>
                      <a:pt x="30" y="119"/>
                    </a:lnTo>
                    <a:lnTo>
                      <a:pt x="32" y="117"/>
                    </a:lnTo>
                    <a:lnTo>
                      <a:pt x="34" y="113"/>
                    </a:lnTo>
                    <a:lnTo>
                      <a:pt x="34" y="111"/>
                    </a:lnTo>
                    <a:lnTo>
                      <a:pt x="36" y="107"/>
                    </a:lnTo>
                    <a:lnTo>
                      <a:pt x="36" y="106"/>
                    </a:lnTo>
                    <a:lnTo>
                      <a:pt x="38" y="104"/>
                    </a:lnTo>
                    <a:lnTo>
                      <a:pt x="38" y="100"/>
                    </a:lnTo>
                    <a:lnTo>
                      <a:pt x="38" y="98"/>
                    </a:lnTo>
                    <a:lnTo>
                      <a:pt x="40" y="96"/>
                    </a:lnTo>
                    <a:lnTo>
                      <a:pt x="40" y="94"/>
                    </a:lnTo>
                    <a:lnTo>
                      <a:pt x="40" y="92"/>
                    </a:lnTo>
                    <a:lnTo>
                      <a:pt x="41" y="90"/>
                    </a:lnTo>
                    <a:lnTo>
                      <a:pt x="41" y="89"/>
                    </a:lnTo>
                    <a:lnTo>
                      <a:pt x="41" y="87"/>
                    </a:lnTo>
                    <a:lnTo>
                      <a:pt x="41" y="85"/>
                    </a:lnTo>
                    <a:lnTo>
                      <a:pt x="43" y="83"/>
                    </a:lnTo>
                    <a:lnTo>
                      <a:pt x="43" y="79"/>
                    </a:lnTo>
                    <a:lnTo>
                      <a:pt x="43" y="77"/>
                    </a:lnTo>
                    <a:lnTo>
                      <a:pt x="45" y="75"/>
                    </a:lnTo>
                    <a:lnTo>
                      <a:pt x="45" y="73"/>
                    </a:lnTo>
                    <a:lnTo>
                      <a:pt x="47" y="72"/>
                    </a:lnTo>
                    <a:lnTo>
                      <a:pt x="47" y="70"/>
                    </a:lnTo>
                    <a:lnTo>
                      <a:pt x="47" y="68"/>
                    </a:lnTo>
                    <a:lnTo>
                      <a:pt x="49" y="66"/>
                    </a:lnTo>
                    <a:lnTo>
                      <a:pt x="49" y="64"/>
                    </a:lnTo>
                    <a:lnTo>
                      <a:pt x="49" y="62"/>
                    </a:lnTo>
                    <a:lnTo>
                      <a:pt x="51" y="60"/>
                    </a:lnTo>
                    <a:lnTo>
                      <a:pt x="51" y="58"/>
                    </a:lnTo>
                    <a:lnTo>
                      <a:pt x="51" y="56"/>
                    </a:lnTo>
                    <a:lnTo>
                      <a:pt x="53" y="55"/>
                    </a:lnTo>
                    <a:lnTo>
                      <a:pt x="53" y="53"/>
                    </a:lnTo>
                    <a:lnTo>
                      <a:pt x="53" y="51"/>
                    </a:lnTo>
                    <a:lnTo>
                      <a:pt x="53" y="49"/>
                    </a:lnTo>
                    <a:lnTo>
                      <a:pt x="55" y="47"/>
                    </a:lnTo>
                    <a:lnTo>
                      <a:pt x="55" y="45"/>
                    </a:lnTo>
                    <a:lnTo>
                      <a:pt x="55" y="43"/>
                    </a:lnTo>
                    <a:lnTo>
                      <a:pt x="55" y="41"/>
                    </a:lnTo>
                    <a:lnTo>
                      <a:pt x="55" y="39"/>
                    </a:lnTo>
                    <a:lnTo>
                      <a:pt x="57" y="38"/>
                    </a:lnTo>
                    <a:lnTo>
                      <a:pt x="57" y="36"/>
                    </a:lnTo>
                    <a:lnTo>
                      <a:pt x="57" y="34"/>
                    </a:lnTo>
                    <a:lnTo>
                      <a:pt x="57" y="32"/>
                    </a:lnTo>
                    <a:lnTo>
                      <a:pt x="57" y="30"/>
                    </a:lnTo>
                    <a:lnTo>
                      <a:pt x="57" y="28"/>
                    </a:lnTo>
                    <a:lnTo>
                      <a:pt x="57" y="26"/>
                    </a:lnTo>
                    <a:lnTo>
                      <a:pt x="57" y="24"/>
                    </a:lnTo>
                    <a:lnTo>
                      <a:pt x="57" y="22"/>
                    </a:lnTo>
                    <a:lnTo>
                      <a:pt x="55" y="22"/>
                    </a:lnTo>
                    <a:lnTo>
                      <a:pt x="55" y="21"/>
                    </a:lnTo>
                    <a:lnTo>
                      <a:pt x="55" y="19"/>
                    </a:lnTo>
                    <a:lnTo>
                      <a:pt x="53" y="19"/>
                    </a:lnTo>
                    <a:lnTo>
                      <a:pt x="53" y="17"/>
                    </a:lnTo>
                    <a:lnTo>
                      <a:pt x="51" y="15"/>
                    </a:lnTo>
                    <a:lnTo>
                      <a:pt x="51" y="13"/>
                    </a:lnTo>
                    <a:lnTo>
                      <a:pt x="49" y="11"/>
                    </a:lnTo>
                    <a:lnTo>
                      <a:pt x="49" y="9"/>
                    </a:lnTo>
                    <a:lnTo>
                      <a:pt x="49" y="7"/>
                    </a:lnTo>
                    <a:lnTo>
                      <a:pt x="49" y="5"/>
                    </a:lnTo>
                    <a:lnTo>
                      <a:pt x="51" y="5"/>
                    </a:lnTo>
                    <a:lnTo>
                      <a:pt x="53" y="5"/>
                    </a:lnTo>
                    <a:lnTo>
                      <a:pt x="55" y="5"/>
                    </a:lnTo>
                    <a:lnTo>
                      <a:pt x="57" y="5"/>
                    </a:lnTo>
                    <a:lnTo>
                      <a:pt x="58" y="7"/>
                    </a:lnTo>
                    <a:lnTo>
                      <a:pt x="60" y="7"/>
                    </a:lnTo>
                    <a:lnTo>
                      <a:pt x="62" y="7"/>
                    </a:lnTo>
                    <a:lnTo>
                      <a:pt x="64" y="7"/>
                    </a:lnTo>
                    <a:lnTo>
                      <a:pt x="66" y="7"/>
                    </a:lnTo>
                    <a:lnTo>
                      <a:pt x="66" y="9"/>
                    </a:lnTo>
                    <a:lnTo>
                      <a:pt x="68" y="9"/>
                    </a:lnTo>
                    <a:lnTo>
                      <a:pt x="70" y="9"/>
                    </a:lnTo>
                    <a:lnTo>
                      <a:pt x="72" y="11"/>
                    </a:lnTo>
                    <a:lnTo>
                      <a:pt x="74" y="11"/>
                    </a:lnTo>
                    <a:lnTo>
                      <a:pt x="75" y="11"/>
                    </a:lnTo>
                    <a:lnTo>
                      <a:pt x="77" y="13"/>
                    </a:lnTo>
                    <a:lnTo>
                      <a:pt x="79" y="13"/>
                    </a:lnTo>
                    <a:lnTo>
                      <a:pt x="81" y="13"/>
                    </a:lnTo>
                    <a:lnTo>
                      <a:pt x="83" y="15"/>
                    </a:lnTo>
                    <a:lnTo>
                      <a:pt x="85" y="15"/>
                    </a:lnTo>
                    <a:lnTo>
                      <a:pt x="87" y="15"/>
                    </a:lnTo>
                    <a:lnTo>
                      <a:pt x="87" y="17"/>
                    </a:lnTo>
                    <a:lnTo>
                      <a:pt x="89" y="17"/>
                    </a:lnTo>
                    <a:lnTo>
                      <a:pt x="91" y="17"/>
                    </a:lnTo>
                    <a:lnTo>
                      <a:pt x="92" y="17"/>
                    </a:lnTo>
                    <a:lnTo>
                      <a:pt x="92" y="19"/>
                    </a:lnTo>
                    <a:lnTo>
                      <a:pt x="94" y="19"/>
                    </a:lnTo>
                    <a:lnTo>
                      <a:pt x="96" y="19"/>
                    </a:lnTo>
                    <a:lnTo>
                      <a:pt x="98" y="21"/>
                    </a:lnTo>
                    <a:lnTo>
                      <a:pt x="100" y="21"/>
                    </a:lnTo>
                    <a:lnTo>
                      <a:pt x="102" y="21"/>
                    </a:lnTo>
                    <a:lnTo>
                      <a:pt x="104" y="22"/>
                    </a:lnTo>
                    <a:lnTo>
                      <a:pt x="106" y="22"/>
                    </a:lnTo>
                    <a:lnTo>
                      <a:pt x="108" y="22"/>
                    </a:lnTo>
                    <a:lnTo>
                      <a:pt x="108" y="24"/>
                    </a:lnTo>
                    <a:lnTo>
                      <a:pt x="109" y="24"/>
                    </a:lnTo>
                    <a:lnTo>
                      <a:pt x="111" y="24"/>
                    </a:lnTo>
                    <a:lnTo>
                      <a:pt x="113" y="26"/>
                    </a:lnTo>
                    <a:lnTo>
                      <a:pt x="115" y="26"/>
                    </a:lnTo>
                    <a:lnTo>
                      <a:pt x="117" y="26"/>
                    </a:lnTo>
                    <a:lnTo>
                      <a:pt x="119" y="26"/>
                    </a:lnTo>
                    <a:lnTo>
                      <a:pt x="121" y="28"/>
                    </a:lnTo>
                    <a:lnTo>
                      <a:pt x="123" y="28"/>
                    </a:lnTo>
                    <a:lnTo>
                      <a:pt x="125" y="30"/>
                    </a:lnTo>
                    <a:lnTo>
                      <a:pt x="126" y="30"/>
                    </a:lnTo>
                    <a:lnTo>
                      <a:pt x="128" y="30"/>
                    </a:lnTo>
                    <a:lnTo>
                      <a:pt x="130" y="32"/>
                    </a:lnTo>
                    <a:lnTo>
                      <a:pt x="132" y="32"/>
                    </a:lnTo>
                    <a:lnTo>
                      <a:pt x="134" y="32"/>
                    </a:lnTo>
                    <a:lnTo>
                      <a:pt x="134" y="34"/>
                    </a:lnTo>
                    <a:lnTo>
                      <a:pt x="136" y="34"/>
                    </a:lnTo>
                    <a:lnTo>
                      <a:pt x="138" y="34"/>
                    </a:lnTo>
                    <a:lnTo>
                      <a:pt x="140" y="34"/>
                    </a:lnTo>
                    <a:lnTo>
                      <a:pt x="142" y="36"/>
                    </a:lnTo>
                    <a:lnTo>
                      <a:pt x="143" y="36"/>
                    </a:lnTo>
                    <a:lnTo>
                      <a:pt x="145" y="36"/>
                    </a:lnTo>
                    <a:lnTo>
                      <a:pt x="147" y="38"/>
                    </a:lnTo>
                    <a:lnTo>
                      <a:pt x="149" y="38"/>
                    </a:lnTo>
                    <a:lnTo>
                      <a:pt x="151" y="38"/>
                    </a:lnTo>
                    <a:lnTo>
                      <a:pt x="153" y="39"/>
                    </a:lnTo>
                    <a:lnTo>
                      <a:pt x="155" y="39"/>
                    </a:lnTo>
                    <a:lnTo>
                      <a:pt x="157" y="39"/>
                    </a:lnTo>
                    <a:lnTo>
                      <a:pt x="157" y="41"/>
                    </a:lnTo>
                    <a:lnTo>
                      <a:pt x="159" y="41"/>
                    </a:lnTo>
                    <a:lnTo>
                      <a:pt x="160" y="41"/>
                    </a:lnTo>
                    <a:lnTo>
                      <a:pt x="162" y="41"/>
                    </a:lnTo>
                    <a:lnTo>
                      <a:pt x="162" y="43"/>
                    </a:lnTo>
                    <a:lnTo>
                      <a:pt x="164" y="43"/>
                    </a:lnTo>
                    <a:lnTo>
                      <a:pt x="166" y="43"/>
                    </a:lnTo>
                    <a:lnTo>
                      <a:pt x="168" y="43"/>
                    </a:lnTo>
                    <a:lnTo>
                      <a:pt x="170" y="43"/>
                    </a:lnTo>
                    <a:lnTo>
                      <a:pt x="172" y="43"/>
                    </a:lnTo>
                    <a:lnTo>
                      <a:pt x="174" y="43"/>
                    </a:lnTo>
                    <a:lnTo>
                      <a:pt x="176" y="43"/>
                    </a:lnTo>
                    <a:lnTo>
                      <a:pt x="178" y="43"/>
                    </a:lnTo>
                    <a:lnTo>
                      <a:pt x="179" y="43"/>
                    </a:lnTo>
                    <a:lnTo>
                      <a:pt x="181" y="43"/>
                    </a:lnTo>
                    <a:lnTo>
                      <a:pt x="183" y="41"/>
                    </a:lnTo>
                    <a:lnTo>
                      <a:pt x="185" y="41"/>
                    </a:lnTo>
                    <a:lnTo>
                      <a:pt x="189" y="41"/>
                    </a:lnTo>
                    <a:lnTo>
                      <a:pt x="193" y="39"/>
                    </a:lnTo>
                    <a:lnTo>
                      <a:pt x="196" y="38"/>
                    </a:lnTo>
                    <a:lnTo>
                      <a:pt x="200" y="38"/>
                    </a:lnTo>
                    <a:lnTo>
                      <a:pt x="204" y="36"/>
                    </a:lnTo>
                    <a:lnTo>
                      <a:pt x="208" y="34"/>
                    </a:lnTo>
                    <a:lnTo>
                      <a:pt x="212" y="34"/>
                    </a:lnTo>
                    <a:lnTo>
                      <a:pt x="215" y="32"/>
                    </a:lnTo>
                    <a:lnTo>
                      <a:pt x="219" y="30"/>
                    </a:lnTo>
                    <a:lnTo>
                      <a:pt x="223" y="30"/>
                    </a:lnTo>
                    <a:lnTo>
                      <a:pt x="227" y="28"/>
                    </a:lnTo>
                    <a:lnTo>
                      <a:pt x="230" y="26"/>
                    </a:lnTo>
                    <a:lnTo>
                      <a:pt x="234" y="24"/>
                    </a:lnTo>
                    <a:lnTo>
                      <a:pt x="238" y="24"/>
                    </a:lnTo>
                    <a:lnTo>
                      <a:pt x="242" y="22"/>
                    </a:lnTo>
                    <a:lnTo>
                      <a:pt x="244" y="21"/>
                    </a:lnTo>
                    <a:lnTo>
                      <a:pt x="247" y="21"/>
                    </a:lnTo>
                    <a:lnTo>
                      <a:pt x="251" y="19"/>
                    </a:lnTo>
                    <a:lnTo>
                      <a:pt x="255" y="17"/>
                    </a:lnTo>
                    <a:lnTo>
                      <a:pt x="259" y="15"/>
                    </a:lnTo>
                    <a:lnTo>
                      <a:pt x="263" y="15"/>
                    </a:lnTo>
                    <a:lnTo>
                      <a:pt x="266" y="13"/>
                    </a:lnTo>
                    <a:lnTo>
                      <a:pt x="270" y="11"/>
                    </a:lnTo>
                    <a:lnTo>
                      <a:pt x="274" y="9"/>
                    </a:lnTo>
                    <a:lnTo>
                      <a:pt x="278" y="9"/>
                    </a:lnTo>
                    <a:lnTo>
                      <a:pt x="281" y="7"/>
                    </a:lnTo>
                    <a:lnTo>
                      <a:pt x="285" y="5"/>
                    </a:lnTo>
                    <a:lnTo>
                      <a:pt x="289" y="5"/>
                    </a:lnTo>
                    <a:lnTo>
                      <a:pt x="293" y="4"/>
                    </a:lnTo>
                    <a:lnTo>
                      <a:pt x="297" y="2"/>
                    </a:lnTo>
                    <a:lnTo>
                      <a:pt x="300" y="2"/>
                    </a:lnTo>
                    <a:lnTo>
                      <a:pt x="304" y="0"/>
                    </a:lnTo>
                    <a:lnTo>
                      <a:pt x="306" y="2"/>
                    </a:lnTo>
                    <a:lnTo>
                      <a:pt x="306" y="4"/>
                    </a:lnTo>
                    <a:lnTo>
                      <a:pt x="308" y="5"/>
                    </a:lnTo>
                    <a:lnTo>
                      <a:pt x="308" y="7"/>
                    </a:lnTo>
                    <a:lnTo>
                      <a:pt x="308" y="9"/>
                    </a:lnTo>
                    <a:lnTo>
                      <a:pt x="310" y="11"/>
                    </a:lnTo>
                    <a:lnTo>
                      <a:pt x="310" y="13"/>
                    </a:lnTo>
                    <a:lnTo>
                      <a:pt x="312" y="15"/>
                    </a:lnTo>
                    <a:lnTo>
                      <a:pt x="312" y="17"/>
                    </a:lnTo>
                    <a:lnTo>
                      <a:pt x="314" y="19"/>
                    </a:lnTo>
                    <a:lnTo>
                      <a:pt x="314" y="21"/>
                    </a:lnTo>
                    <a:lnTo>
                      <a:pt x="314" y="22"/>
                    </a:lnTo>
                    <a:lnTo>
                      <a:pt x="315" y="24"/>
                    </a:lnTo>
                    <a:lnTo>
                      <a:pt x="315" y="26"/>
                    </a:lnTo>
                    <a:lnTo>
                      <a:pt x="317" y="28"/>
                    </a:lnTo>
                    <a:lnTo>
                      <a:pt x="317" y="30"/>
                    </a:lnTo>
                    <a:lnTo>
                      <a:pt x="317" y="32"/>
                    </a:lnTo>
                    <a:lnTo>
                      <a:pt x="317" y="34"/>
                    </a:lnTo>
                    <a:lnTo>
                      <a:pt x="319" y="34"/>
                    </a:lnTo>
                    <a:lnTo>
                      <a:pt x="319" y="36"/>
                    </a:lnTo>
                    <a:lnTo>
                      <a:pt x="319" y="38"/>
                    </a:lnTo>
                    <a:lnTo>
                      <a:pt x="319" y="39"/>
                    </a:lnTo>
                    <a:lnTo>
                      <a:pt x="319" y="41"/>
                    </a:lnTo>
                    <a:lnTo>
                      <a:pt x="31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5" name="Freeform 51">
                <a:extLst>
                  <a:ext uri="{FF2B5EF4-FFF2-40B4-BE49-F238E27FC236}">
                    <a16:creationId xmlns:a16="http://schemas.microsoft.com/office/drawing/2014/main" id="{1C4AB0F4-0531-1417-0994-DDEEC9974B3F}"/>
                  </a:ext>
                </a:extLst>
              </p:cNvPr>
              <p:cNvSpPr>
                <a:spLocks/>
              </p:cNvSpPr>
              <p:nvPr/>
            </p:nvSpPr>
            <p:spPr bwMode="auto">
              <a:xfrm>
                <a:off x="2478" y="3455"/>
                <a:ext cx="181" cy="189"/>
              </a:xfrm>
              <a:custGeom>
                <a:avLst/>
                <a:gdLst>
                  <a:gd name="T0" fmla="*/ 168 w 181"/>
                  <a:gd name="T1" fmla="*/ 66 h 189"/>
                  <a:gd name="T2" fmla="*/ 163 w 181"/>
                  <a:gd name="T3" fmla="*/ 76 h 189"/>
                  <a:gd name="T4" fmla="*/ 159 w 181"/>
                  <a:gd name="T5" fmla="*/ 85 h 189"/>
                  <a:gd name="T6" fmla="*/ 153 w 181"/>
                  <a:gd name="T7" fmla="*/ 97 h 189"/>
                  <a:gd name="T8" fmla="*/ 149 w 181"/>
                  <a:gd name="T9" fmla="*/ 108 h 189"/>
                  <a:gd name="T10" fmla="*/ 144 w 181"/>
                  <a:gd name="T11" fmla="*/ 119 h 189"/>
                  <a:gd name="T12" fmla="*/ 140 w 181"/>
                  <a:gd name="T13" fmla="*/ 132 h 189"/>
                  <a:gd name="T14" fmla="*/ 134 w 181"/>
                  <a:gd name="T15" fmla="*/ 146 h 189"/>
                  <a:gd name="T16" fmla="*/ 129 w 181"/>
                  <a:gd name="T17" fmla="*/ 159 h 189"/>
                  <a:gd name="T18" fmla="*/ 121 w 181"/>
                  <a:gd name="T19" fmla="*/ 172 h 189"/>
                  <a:gd name="T20" fmla="*/ 110 w 181"/>
                  <a:gd name="T21" fmla="*/ 182 h 189"/>
                  <a:gd name="T22" fmla="*/ 98 w 181"/>
                  <a:gd name="T23" fmla="*/ 187 h 189"/>
                  <a:gd name="T24" fmla="*/ 87 w 181"/>
                  <a:gd name="T25" fmla="*/ 189 h 189"/>
                  <a:gd name="T26" fmla="*/ 72 w 181"/>
                  <a:gd name="T27" fmla="*/ 189 h 189"/>
                  <a:gd name="T28" fmla="*/ 51 w 181"/>
                  <a:gd name="T29" fmla="*/ 183 h 189"/>
                  <a:gd name="T30" fmla="*/ 30 w 181"/>
                  <a:gd name="T31" fmla="*/ 174 h 189"/>
                  <a:gd name="T32" fmla="*/ 13 w 181"/>
                  <a:gd name="T33" fmla="*/ 161 h 189"/>
                  <a:gd name="T34" fmla="*/ 2 w 181"/>
                  <a:gd name="T35" fmla="*/ 146 h 189"/>
                  <a:gd name="T36" fmla="*/ 0 w 181"/>
                  <a:gd name="T37" fmla="*/ 131 h 189"/>
                  <a:gd name="T38" fmla="*/ 4 w 181"/>
                  <a:gd name="T39" fmla="*/ 115 h 189"/>
                  <a:gd name="T40" fmla="*/ 8 w 181"/>
                  <a:gd name="T41" fmla="*/ 102 h 189"/>
                  <a:gd name="T42" fmla="*/ 13 w 181"/>
                  <a:gd name="T43" fmla="*/ 89 h 189"/>
                  <a:gd name="T44" fmla="*/ 19 w 181"/>
                  <a:gd name="T45" fmla="*/ 74 h 189"/>
                  <a:gd name="T46" fmla="*/ 25 w 181"/>
                  <a:gd name="T47" fmla="*/ 61 h 189"/>
                  <a:gd name="T48" fmla="*/ 30 w 181"/>
                  <a:gd name="T49" fmla="*/ 46 h 189"/>
                  <a:gd name="T50" fmla="*/ 34 w 181"/>
                  <a:gd name="T51" fmla="*/ 30 h 189"/>
                  <a:gd name="T52" fmla="*/ 34 w 181"/>
                  <a:gd name="T53" fmla="*/ 15 h 189"/>
                  <a:gd name="T54" fmla="*/ 28 w 181"/>
                  <a:gd name="T55" fmla="*/ 6 h 189"/>
                  <a:gd name="T56" fmla="*/ 36 w 181"/>
                  <a:gd name="T57" fmla="*/ 0 h 189"/>
                  <a:gd name="T58" fmla="*/ 47 w 181"/>
                  <a:gd name="T59" fmla="*/ 6 h 189"/>
                  <a:gd name="T60" fmla="*/ 59 w 181"/>
                  <a:gd name="T61" fmla="*/ 10 h 189"/>
                  <a:gd name="T62" fmla="*/ 70 w 181"/>
                  <a:gd name="T63" fmla="*/ 15 h 189"/>
                  <a:gd name="T64" fmla="*/ 81 w 181"/>
                  <a:gd name="T65" fmla="*/ 19 h 189"/>
                  <a:gd name="T66" fmla="*/ 91 w 181"/>
                  <a:gd name="T67" fmla="*/ 25 h 189"/>
                  <a:gd name="T68" fmla="*/ 83 w 181"/>
                  <a:gd name="T69" fmla="*/ 30 h 189"/>
                  <a:gd name="T70" fmla="*/ 72 w 181"/>
                  <a:gd name="T71" fmla="*/ 38 h 189"/>
                  <a:gd name="T72" fmla="*/ 64 w 181"/>
                  <a:gd name="T73" fmla="*/ 44 h 189"/>
                  <a:gd name="T74" fmla="*/ 57 w 181"/>
                  <a:gd name="T75" fmla="*/ 61 h 189"/>
                  <a:gd name="T76" fmla="*/ 49 w 181"/>
                  <a:gd name="T77" fmla="*/ 78 h 189"/>
                  <a:gd name="T78" fmla="*/ 42 w 181"/>
                  <a:gd name="T79" fmla="*/ 97 h 189"/>
                  <a:gd name="T80" fmla="*/ 36 w 181"/>
                  <a:gd name="T81" fmla="*/ 115 h 189"/>
                  <a:gd name="T82" fmla="*/ 32 w 181"/>
                  <a:gd name="T83" fmla="*/ 134 h 189"/>
                  <a:gd name="T84" fmla="*/ 32 w 181"/>
                  <a:gd name="T85" fmla="*/ 148 h 189"/>
                  <a:gd name="T86" fmla="*/ 40 w 181"/>
                  <a:gd name="T87" fmla="*/ 159 h 189"/>
                  <a:gd name="T88" fmla="*/ 51 w 181"/>
                  <a:gd name="T89" fmla="*/ 168 h 189"/>
                  <a:gd name="T90" fmla="*/ 62 w 181"/>
                  <a:gd name="T91" fmla="*/ 172 h 189"/>
                  <a:gd name="T92" fmla="*/ 74 w 181"/>
                  <a:gd name="T93" fmla="*/ 174 h 189"/>
                  <a:gd name="T94" fmla="*/ 87 w 181"/>
                  <a:gd name="T95" fmla="*/ 174 h 189"/>
                  <a:gd name="T96" fmla="*/ 104 w 181"/>
                  <a:gd name="T97" fmla="*/ 163 h 189"/>
                  <a:gd name="T98" fmla="*/ 117 w 181"/>
                  <a:gd name="T99" fmla="*/ 144 h 189"/>
                  <a:gd name="T100" fmla="*/ 125 w 181"/>
                  <a:gd name="T101" fmla="*/ 121 h 189"/>
                  <a:gd name="T102" fmla="*/ 132 w 181"/>
                  <a:gd name="T103" fmla="*/ 100 h 189"/>
                  <a:gd name="T104" fmla="*/ 136 w 181"/>
                  <a:gd name="T105" fmla="*/ 85 h 189"/>
                  <a:gd name="T106" fmla="*/ 140 w 181"/>
                  <a:gd name="T107" fmla="*/ 76 h 189"/>
                  <a:gd name="T108" fmla="*/ 140 w 181"/>
                  <a:gd name="T109" fmla="*/ 63 h 189"/>
                  <a:gd name="T110" fmla="*/ 136 w 181"/>
                  <a:gd name="T111" fmla="*/ 49 h 189"/>
                  <a:gd name="T112" fmla="*/ 140 w 181"/>
                  <a:gd name="T113" fmla="*/ 42 h 189"/>
                  <a:gd name="T114" fmla="*/ 151 w 181"/>
                  <a:gd name="T115" fmla="*/ 46 h 189"/>
                  <a:gd name="T116" fmla="*/ 163 w 181"/>
                  <a:gd name="T117" fmla="*/ 49 h 189"/>
                  <a:gd name="T118" fmla="*/ 174 w 181"/>
                  <a:gd name="T119" fmla="*/ 53 h 189"/>
                  <a:gd name="T120" fmla="*/ 181 w 181"/>
                  <a:gd name="T121" fmla="*/ 61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1" h="189">
                    <a:moveTo>
                      <a:pt x="180" y="61"/>
                    </a:moveTo>
                    <a:lnTo>
                      <a:pt x="178" y="63"/>
                    </a:lnTo>
                    <a:lnTo>
                      <a:pt x="176" y="63"/>
                    </a:lnTo>
                    <a:lnTo>
                      <a:pt x="174" y="63"/>
                    </a:lnTo>
                    <a:lnTo>
                      <a:pt x="172" y="64"/>
                    </a:lnTo>
                    <a:lnTo>
                      <a:pt x="170" y="66"/>
                    </a:lnTo>
                    <a:lnTo>
                      <a:pt x="168" y="66"/>
                    </a:lnTo>
                    <a:lnTo>
                      <a:pt x="168" y="68"/>
                    </a:lnTo>
                    <a:lnTo>
                      <a:pt x="166" y="68"/>
                    </a:lnTo>
                    <a:lnTo>
                      <a:pt x="166" y="70"/>
                    </a:lnTo>
                    <a:lnTo>
                      <a:pt x="164" y="72"/>
                    </a:lnTo>
                    <a:lnTo>
                      <a:pt x="164" y="74"/>
                    </a:lnTo>
                    <a:lnTo>
                      <a:pt x="163" y="74"/>
                    </a:lnTo>
                    <a:lnTo>
                      <a:pt x="163" y="76"/>
                    </a:lnTo>
                    <a:lnTo>
                      <a:pt x="163" y="78"/>
                    </a:lnTo>
                    <a:lnTo>
                      <a:pt x="161" y="78"/>
                    </a:lnTo>
                    <a:lnTo>
                      <a:pt x="161" y="80"/>
                    </a:lnTo>
                    <a:lnTo>
                      <a:pt x="161" y="81"/>
                    </a:lnTo>
                    <a:lnTo>
                      <a:pt x="159" y="81"/>
                    </a:lnTo>
                    <a:lnTo>
                      <a:pt x="159" y="83"/>
                    </a:lnTo>
                    <a:lnTo>
                      <a:pt x="159" y="85"/>
                    </a:lnTo>
                    <a:lnTo>
                      <a:pt x="157" y="87"/>
                    </a:lnTo>
                    <a:lnTo>
                      <a:pt x="157" y="89"/>
                    </a:lnTo>
                    <a:lnTo>
                      <a:pt x="155" y="91"/>
                    </a:lnTo>
                    <a:lnTo>
                      <a:pt x="155" y="93"/>
                    </a:lnTo>
                    <a:lnTo>
                      <a:pt x="155" y="95"/>
                    </a:lnTo>
                    <a:lnTo>
                      <a:pt x="153" y="95"/>
                    </a:lnTo>
                    <a:lnTo>
                      <a:pt x="153" y="97"/>
                    </a:lnTo>
                    <a:lnTo>
                      <a:pt x="153" y="98"/>
                    </a:lnTo>
                    <a:lnTo>
                      <a:pt x="151" y="100"/>
                    </a:lnTo>
                    <a:lnTo>
                      <a:pt x="151" y="102"/>
                    </a:lnTo>
                    <a:lnTo>
                      <a:pt x="151" y="104"/>
                    </a:lnTo>
                    <a:lnTo>
                      <a:pt x="149" y="104"/>
                    </a:lnTo>
                    <a:lnTo>
                      <a:pt x="149" y="106"/>
                    </a:lnTo>
                    <a:lnTo>
                      <a:pt x="149" y="108"/>
                    </a:lnTo>
                    <a:lnTo>
                      <a:pt x="149" y="110"/>
                    </a:lnTo>
                    <a:lnTo>
                      <a:pt x="147" y="110"/>
                    </a:lnTo>
                    <a:lnTo>
                      <a:pt x="147" y="112"/>
                    </a:lnTo>
                    <a:lnTo>
                      <a:pt x="147" y="114"/>
                    </a:lnTo>
                    <a:lnTo>
                      <a:pt x="146" y="115"/>
                    </a:lnTo>
                    <a:lnTo>
                      <a:pt x="146" y="117"/>
                    </a:lnTo>
                    <a:lnTo>
                      <a:pt x="144" y="119"/>
                    </a:lnTo>
                    <a:lnTo>
                      <a:pt x="144" y="121"/>
                    </a:lnTo>
                    <a:lnTo>
                      <a:pt x="144" y="123"/>
                    </a:lnTo>
                    <a:lnTo>
                      <a:pt x="142" y="125"/>
                    </a:lnTo>
                    <a:lnTo>
                      <a:pt x="142" y="127"/>
                    </a:lnTo>
                    <a:lnTo>
                      <a:pt x="142" y="129"/>
                    </a:lnTo>
                    <a:lnTo>
                      <a:pt x="140" y="131"/>
                    </a:lnTo>
                    <a:lnTo>
                      <a:pt x="140" y="132"/>
                    </a:lnTo>
                    <a:lnTo>
                      <a:pt x="140" y="134"/>
                    </a:lnTo>
                    <a:lnTo>
                      <a:pt x="138" y="136"/>
                    </a:lnTo>
                    <a:lnTo>
                      <a:pt x="138" y="138"/>
                    </a:lnTo>
                    <a:lnTo>
                      <a:pt x="138" y="140"/>
                    </a:lnTo>
                    <a:lnTo>
                      <a:pt x="136" y="142"/>
                    </a:lnTo>
                    <a:lnTo>
                      <a:pt x="136" y="144"/>
                    </a:lnTo>
                    <a:lnTo>
                      <a:pt x="134" y="146"/>
                    </a:lnTo>
                    <a:lnTo>
                      <a:pt x="134" y="148"/>
                    </a:lnTo>
                    <a:lnTo>
                      <a:pt x="134" y="149"/>
                    </a:lnTo>
                    <a:lnTo>
                      <a:pt x="132" y="151"/>
                    </a:lnTo>
                    <a:lnTo>
                      <a:pt x="132" y="153"/>
                    </a:lnTo>
                    <a:lnTo>
                      <a:pt x="130" y="155"/>
                    </a:lnTo>
                    <a:lnTo>
                      <a:pt x="130" y="157"/>
                    </a:lnTo>
                    <a:lnTo>
                      <a:pt x="129" y="159"/>
                    </a:lnTo>
                    <a:lnTo>
                      <a:pt x="129" y="161"/>
                    </a:lnTo>
                    <a:lnTo>
                      <a:pt x="127" y="163"/>
                    </a:lnTo>
                    <a:lnTo>
                      <a:pt x="127" y="165"/>
                    </a:lnTo>
                    <a:lnTo>
                      <a:pt x="125" y="166"/>
                    </a:lnTo>
                    <a:lnTo>
                      <a:pt x="123" y="168"/>
                    </a:lnTo>
                    <a:lnTo>
                      <a:pt x="123" y="170"/>
                    </a:lnTo>
                    <a:lnTo>
                      <a:pt x="121" y="172"/>
                    </a:lnTo>
                    <a:lnTo>
                      <a:pt x="119" y="172"/>
                    </a:lnTo>
                    <a:lnTo>
                      <a:pt x="117" y="174"/>
                    </a:lnTo>
                    <a:lnTo>
                      <a:pt x="117" y="176"/>
                    </a:lnTo>
                    <a:lnTo>
                      <a:pt x="115" y="178"/>
                    </a:lnTo>
                    <a:lnTo>
                      <a:pt x="113" y="178"/>
                    </a:lnTo>
                    <a:lnTo>
                      <a:pt x="112" y="180"/>
                    </a:lnTo>
                    <a:lnTo>
                      <a:pt x="110" y="182"/>
                    </a:lnTo>
                    <a:lnTo>
                      <a:pt x="108" y="182"/>
                    </a:lnTo>
                    <a:lnTo>
                      <a:pt x="106" y="183"/>
                    </a:lnTo>
                    <a:lnTo>
                      <a:pt x="104" y="183"/>
                    </a:lnTo>
                    <a:lnTo>
                      <a:pt x="102" y="185"/>
                    </a:lnTo>
                    <a:lnTo>
                      <a:pt x="100" y="185"/>
                    </a:lnTo>
                    <a:lnTo>
                      <a:pt x="98" y="185"/>
                    </a:lnTo>
                    <a:lnTo>
                      <a:pt x="98" y="187"/>
                    </a:lnTo>
                    <a:lnTo>
                      <a:pt x="96" y="187"/>
                    </a:lnTo>
                    <a:lnTo>
                      <a:pt x="95" y="187"/>
                    </a:lnTo>
                    <a:lnTo>
                      <a:pt x="93" y="187"/>
                    </a:lnTo>
                    <a:lnTo>
                      <a:pt x="93" y="189"/>
                    </a:lnTo>
                    <a:lnTo>
                      <a:pt x="91" y="189"/>
                    </a:lnTo>
                    <a:lnTo>
                      <a:pt x="89" y="189"/>
                    </a:lnTo>
                    <a:lnTo>
                      <a:pt x="87" y="189"/>
                    </a:lnTo>
                    <a:lnTo>
                      <a:pt x="85" y="189"/>
                    </a:lnTo>
                    <a:lnTo>
                      <a:pt x="83" y="189"/>
                    </a:lnTo>
                    <a:lnTo>
                      <a:pt x="81" y="189"/>
                    </a:lnTo>
                    <a:lnTo>
                      <a:pt x="79" y="189"/>
                    </a:lnTo>
                    <a:lnTo>
                      <a:pt x="76" y="189"/>
                    </a:lnTo>
                    <a:lnTo>
                      <a:pt x="74" y="189"/>
                    </a:lnTo>
                    <a:lnTo>
                      <a:pt x="72" y="189"/>
                    </a:lnTo>
                    <a:lnTo>
                      <a:pt x="68" y="187"/>
                    </a:lnTo>
                    <a:lnTo>
                      <a:pt x="66" y="187"/>
                    </a:lnTo>
                    <a:lnTo>
                      <a:pt x="62" y="187"/>
                    </a:lnTo>
                    <a:lnTo>
                      <a:pt x="60" y="185"/>
                    </a:lnTo>
                    <a:lnTo>
                      <a:pt x="57" y="185"/>
                    </a:lnTo>
                    <a:lnTo>
                      <a:pt x="55" y="183"/>
                    </a:lnTo>
                    <a:lnTo>
                      <a:pt x="51" y="183"/>
                    </a:lnTo>
                    <a:lnTo>
                      <a:pt x="47" y="182"/>
                    </a:lnTo>
                    <a:lnTo>
                      <a:pt x="45" y="180"/>
                    </a:lnTo>
                    <a:lnTo>
                      <a:pt x="42" y="180"/>
                    </a:lnTo>
                    <a:lnTo>
                      <a:pt x="40" y="178"/>
                    </a:lnTo>
                    <a:lnTo>
                      <a:pt x="36" y="176"/>
                    </a:lnTo>
                    <a:lnTo>
                      <a:pt x="32" y="176"/>
                    </a:lnTo>
                    <a:lnTo>
                      <a:pt x="30" y="174"/>
                    </a:lnTo>
                    <a:lnTo>
                      <a:pt x="26" y="172"/>
                    </a:lnTo>
                    <a:lnTo>
                      <a:pt x="25" y="170"/>
                    </a:lnTo>
                    <a:lnTo>
                      <a:pt x="23" y="168"/>
                    </a:lnTo>
                    <a:lnTo>
                      <a:pt x="19" y="166"/>
                    </a:lnTo>
                    <a:lnTo>
                      <a:pt x="17" y="165"/>
                    </a:lnTo>
                    <a:lnTo>
                      <a:pt x="15" y="163"/>
                    </a:lnTo>
                    <a:lnTo>
                      <a:pt x="13" y="161"/>
                    </a:lnTo>
                    <a:lnTo>
                      <a:pt x="11" y="159"/>
                    </a:lnTo>
                    <a:lnTo>
                      <a:pt x="9" y="157"/>
                    </a:lnTo>
                    <a:lnTo>
                      <a:pt x="8" y="155"/>
                    </a:lnTo>
                    <a:lnTo>
                      <a:pt x="6" y="153"/>
                    </a:lnTo>
                    <a:lnTo>
                      <a:pt x="4" y="151"/>
                    </a:lnTo>
                    <a:lnTo>
                      <a:pt x="4" y="148"/>
                    </a:lnTo>
                    <a:lnTo>
                      <a:pt x="2" y="146"/>
                    </a:lnTo>
                    <a:lnTo>
                      <a:pt x="2" y="144"/>
                    </a:lnTo>
                    <a:lnTo>
                      <a:pt x="2" y="142"/>
                    </a:lnTo>
                    <a:lnTo>
                      <a:pt x="2" y="138"/>
                    </a:lnTo>
                    <a:lnTo>
                      <a:pt x="2" y="136"/>
                    </a:lnTo>
                    <a:lnTo>
                      <a:pt x="0" y="134"/>
                    </a:lnTo>
                    <a:lnTo>
                      <a:pt x="0" y="132"/>
                    </a:lnTo>
                    <a:lnTo>
                      <a:pt x="0" y="131"/>
                    </a:lnTo>
                    <a:lnTo>
                      <a:pt x="2" y="129"/>
                    </a:lnTo>
                    <a:lnTo>
                      <a:pt x="2" y="127"/>
                    </a:lnTo>
                    <a:lnTo>
                      <a:pt x="2" y="125"/>
                    </a:lnTo>
                    <a:lnTo>
                      <a:pt x="2" y="121"/>
                    </a:lnTo>
                    <a:lnTo>
                      <a:pt x="2" y="119"/>
                    </a:lnTo>
                    <a:lnTo>
                      <a:pt x="2" y="117"/>
                    </a:lnTo>
                    <a:lnTo>
                      <a:pt x="4" y="115"/>
                    </a:lnTo>
                    <a:lnTo>
                      <a:pt x="4" y="114"/>
                    </a:lnTo>
                    <a:lnTo>
                      <a:pt x="4" y="112"/>
                    </a:lnTo>
                    <a:lnTo>
                      <a:pt x="6" y="110"/>
                    </a:lnTo>
                    <a:lnTo>
                      <a:pt x="6" y="108"/>
                    </a:lnTo>
                    <a:lnTo>
                      <a:pt x="6" y="106"/>
                    </a:lnTo>
                    <a:lnTo>
                      <a:pt x="8" y="104"/>
                    </a:lnTo>
                    <a:lnTo>
                      <a:pt x="8" y="102"/>
                    </a:lnTo>
                    <a:lnTo>
                      <a:pt x="9" y="100"/>
                    </a:lnTo>
                    <a:lnTo>
                      <a:pt x="9" y="98"/>
                    </a:lnTo>
                    <a:lnTo>
                      <a:pt x="9" y="97"/>
                    </a:lnTo>
                    <a:lnTo>
                      <a:pt x="11" y="95"/>
                    </a:lnTo>
                    <a:lnTo>
                      <a:pt x="11" y="93"/>
                    </a:lnTo>
                    <a:lnTo>
                      <a:pt x="13" y="91"/>
                    </a:lnTo>
                    <a:lnTo>
                      <a:pt x="13" y="89"/>
                    </a:lnTo>
                    <a:lnTo>
                      <a:pt x="15" y="87"/>
                    </a:lnTo>
                    <a:lnTo>
                      <a:pt x="15" y="85"/>
                    </a:lnTo>
                    <a:lnTo>
                      <a:pt x="15" y="81"/>
                    </a:lnTo>
                    <a:lnTo>
                      <a:pt x="17" y="80"/>
                    </a:lnTo>
                    <a:lnTo>
                      <a:pt x="17" y="78"/>
                    </a:lnTo>
                    <a:lnTo>
                      <a:pt x="19" y="76"/>
                    </a:lnTo>
                    <a:lnTo>
                      <a:pt x="19" y="74"/>
                    </a:lnTo>
                    <a:lnTo>
                      <a:pt x="19" y="72"/>
                    </a:lnTo>
                    <a:lnTo>
                      <a:pt x="21" y="70"/>
                    </a:lnTo>
                    <a:lnTo>
                      <a:pt x="21" y="68"/>
                    </a:lnTo>
                    <a:lnTo>
                      <a:pt x="23" y="66"/>
                    </a:lnTo>
                    <a:lnTo>
                      <a:pt x="23" y="64"/>
                    </a:lnTo>
                    <a:lnTo>
                      <a:pt x="25" y="63"/>
                    </a:lnTo>
                    <a:lnTo>
                      <a:pt x="25" y="61"/>
                    </a:lnTo>
                    <a:lnTo>
                      <a:pt x="26" y="59"/>
                    </a:lnTo>
                    <a:lnTo>
                      <a:pt x="26" y="57"/>
                    </a:lnTo>
                    <a:lnTo>
                      <a:pt x="28" y="53"/>
                    </a:lnTo>
                    <a:lnTo>
                      <a:pt x="28" y="51"/>
                    </a:lnTo>
                    <a:lnTo>
                      <a:pt x="30" y="49"/>
                    </a:lnTo>
                    <a:lnTo>
                      <a:pt x="30" y="47"/>
                    </a:lnTo>
                    <a:lnTo>
                      <a:pt x="30" y="46"/>
                    </a:lnTo>
                    <a:lnTo>
                      <a:pt x="32" y="44"/>
                    </a:lnTo>
                    <a:lnTo>
                      <a:pt x="32" y="42"/>
                    </a:lnTo>
                    <a:lnTo>
                      <a:pt x="34" y="40"/>
                    </a:lnTo>
                    <a:lnTo>
                      <a:pt x="34" y="38"/>
                    </a:lnTo>
                    <a:lnTo>
                      <a:pt x="34" y="36"/>
                    </a:lnTo>
                    <a:lnTo>
                      <a:pt x="34" y="32"/>
                    </a:lnTo>
                    <a:lnTo>
                      <a:pt x="34" y="30"/>
                    </a:lnTo>
                    <a:lnTo>
                      <a:pt x="36" y="29"/>
                    </a:lnTo>
                    <a:lnTo>
                      <a:pt x="36" y="27"/>
                    </a:lnTo>
                    <a:lnTo>
                      <a:pt x="36" y="25"/>
                    </a:lnTo>
                    <a:lnTo>
                      <a:pt x="34" y="23"/>
                    </a:lnTo>
                    <a:lnTo>
                      <a:pt x="34" y="19"/>
                    </a:lnTo>
                    <a:lnTo>
                      <a:pt x="34" y="17"/>
                    </a:lnTo>
                    <a:lnTo>
                      <a:pt x="34" y="15"/>
                    </a:lnTo>
                    <a:lnTo>
                      <a:pt x="34" y="13"/>
                    </a:lnTo>
                    <a:lnTo>
                      <a:pt x="32" y="12"/>
                    </a:lnTo>
                    <a:lnTo>
                      <a:pt x="32" y="10"/>
                    </a:lnTo>
                    <a:lnTo>
                      <a:pt x="30" y="10"/>
                    </a:lnTo>
                    <a:lnTo>
                      <a:pt x="30" y="8"/>
                    </a:lnTo>
                    <a:lnTo>
                      <a:pt x="28" y="8"/>
                    </a:lnTo>
                    <a:lnTo>
                      <a:pt x="28" y="6"/>
                    </a:lnTo>
                    <a:lnTo>
                      <a:pt x="28" y="4"/>
                    </a:lnTo>
                    <a:lnTo>
                      <a:pt x="28" y="2"/>
                    </a:lnTo>
                    <a:lnTo>
                      <a:pt x="28" y="0"/>
                    </a:lnTo>
                    <a:lnTo>
                      <a:pt x="30" y="0"/>
                    </a:lnTo>
                    <a:lnTo>
                      <a:pt x="32" y="0"/>
                    </a:lnTo>
                    <a:lnTo>
                      <a:pt x="34" y="0"/>
                    </a:lnTo>
                    <a:lnTo>
                      <a:pt x="36" y="0"/>
                    </a:lnTo>
                    <a:lnTo>
                      <a:pt x="38" y="2"/>
                    </a:lnTo>
                    <a:lnTo>
                      <a:pt x="40" y="2"/>
                    </a:lnTo>
                    <a:lnTo>
                      <a:pt x="42" y="2"/>
                    </a:lnTo>
                    <a:lnTo>
                      <a:pt x="42" y="4"/>
                    </a:lnTo>
                    <a:lnTo>
                      <a:pt x="43" y="4"/>
                    </a:lnTo>
                    <a:lnTo>
                      <a:pt x="45" y="6"/>
                    </a:lnTo>
                    <a:lnTo>
                      <a:pt x="47" y="6"/>
                    </a:lnTo>
                    <a:lnTo>
                      <a:pt x="49" y="6"/>
                    </a:lnTo>
                    <a:lnTo>
                      <a:pt x="49" y="8"/>
                    </a:lnTo>
                    <a:lnTo>
                      <a:pt x="51" y="8"/>
                    </a:lnTo>
                    <a:lnTo>
                      <a:pt x="53" y="8"/>
                    </a:lnTo>
                    <a:lnTo>
                      <a:pt x="55" y="10"/>
                    </a:lnTo>
                    <a:lnTo>
                      <a:pt x="57" y="10"/>
                    </a:lnTo>
                    <a:lnTo>
                      <a:pt x="59" y="10"/>
                    </a:lnTo>
                    <a:lnTo>
                      <a:pt x="60" y="12"/>
                    </a:lnTo>
                    <a:lnTo>
                      <a:pt x="62" y="12"/>
                    </a:lnTo>
                    <a:lnTo>
                      <a:pt x="64" y="13"/>
                    </a:lnTo>
                    <a:lnTo>
                      <a:pt x="66" y="13"/>
                    </a:lnTo>
                    <a:lnTo>
                      <a:pt x="68" y="13"/>
                    </a:lnTo>
                    <a:lnTo>
                      <a:pt x="70" y="13"/>
                    </a:lnTo>
                    <a:lnTo>
                      <a:pt x="70" y="15"/>
                    </a:lnTo>
                    <a:lnTo>
                      <a:pt x="72" y="15"/>
                    </a:lnTo>
                    <a:lnTo>
                      <a:pt x="74" y="15"/>
                    </a:lnTo>
                    <a:lnTo>
                      <a:pt x="76" y="15"/>
                    </a:lnTo>
                    <a:lnTo>
                      <a:pt x="78" y="17"/>
                    </a:lnTo>
                    <a:lnTo>
                      <a:pt x="79" y="17"/>
                    </a:lnTo>
                    <a:lnTo>
                      <a:pt x="81" y="17"/>
                    </a:lnTo>
                    <a:lnTo>
                      <a:pt x="81" y="19"/>
                    </a:lnTo>
                    <a:lnTo>
                      <a:pt x="83" y="19"/>
                    </a:lnTo>
                    <a:lnTo>
                      <a:pt x="85" y="19"/>
                    </a:lnTo>
                    <a:lnTo>
                      <a:pt x="87" y="19"/>
                    </a:lnTo>
                    <a:lnTo>
                      <a:pt x="87" y="21"/>
                    </a:lnTo>
                    <a:lnTo>
                      <a:pt x="89" y="21"/>
                    </a:lnTo>
                    <a:lnTo>
                      <a:pt x="91" y="23"/>
                    </a:lnTo>
                    <a:lnTo>
                      <a:pt x="91" y="25"/>
                    </a:lnTo>
                    <a:lnTo>
                      <a:pt x="91" y="27"/>
                    </a:lnTo>
                    <a:lnTo>
                      <a:pt x="89" y="27"/>
                    </a:lnTo>
                    <a:lnTo>
                      <a:pt x="89" y="29"/>
                    </a:lnTo>
                    <a:lnTo>
                      <a:pt x="87" y="29"/>
                    </a:lnTo>
                    <a:lnTo>
                      <a:pt x="85" y="29"/>
                    </a:lnTo>
                    <a:lnTo>
                      <a:pt x="85" y="30"/>
                    </a:lnTo>
                    <a:lnTo>
                      <a:pt x="83" y="30"/>
                    </a:lnTo>
                    <a:lnTo>
                      <a:pt x="81" y="32"/>
                    </a:lnTo>
                    <a:lnTo>
                      <a:pt x="79" y="32"/>
                    </a:lnTo>
                    <a:lnTo>
                      <a:pt x="78" y="34"/>
                    </a:lnTo>
                    <a:lnTo>
                      <a:pt x="76" y="34"/>
                    </a:lnTo>
                    <a:lnTo>
                      <a:pt x="76" y="36"/>
                    </a:lnTo>
                    <a:lnTo>
                      <a:pt x="74" y="36"/>
                    </a:lnTo>
                    <a:lnTo>
                      <a:pt x="72" y="38"/>
                    </a:lnTo>
                    <a:lnTo>
                      <a:pt x="70" y="38"/>
                    </a:lnTo>
                    <a:lnTo>
                      <a:pt x="70" y="40"/>
                    </a:lnTo>
                    <a:lnTo>
                      <a:pt x="68" y="40"/>
                    </a:lnTo>
                    <a:lnTo>
                      <a:pt x="68" y="42"/>
                    </a:lnTo>
                    <a:lnTo>
                      <a:pt x="66" y="42"/>
                    </a:lnTo>
                    <a:lnTo>
                      <a:pt x="66" y="44"/>
                    </a:lnTo>
                    <a:lnTo>
                      <a:pt x="64" y="44"/>
                    </a:lnTo>
                    <a:lnTo>
                      <a:pt x="64" y="46"/>
                    </a:lnTo>
                    <a:lnTo>
                      <a:pt x="62" y="47"/>
                    </a:lnTo>
                    <a:lnTo>
                      <a:pt x="62" y="49"/>
                    </a:lnTo>
                    <a:lnTo>
                      <a:pt x="60" y="53"/>
                    </a:lnTo>
                    <a:lnTo>
                      <a:pt x="59" y="55"/>
                    </a:lnTo>
                    <a:lnTo>
                      <a:pt x="57" y="57"/>
                    </a:lnTo>
                    <a:lnTo>
                      <a:pt x="57" y="61"/>
                    </a:lnTo>
                    <a:lnTo>
                      <a:pt x="55" y="63"/>
                    </a:lnTo>
                    <a:lnTo>
                      <a:pt x="55" y="64"/>
                    </a:lnTo>
                    <a:lnTo>
                      <a:pt x="53" y="68"/>
                    </a:lnTo>
                    <a:lnTo>
                      <a:pt x="51" y="70"/>
                    </a:lnTo>
                    <a:lnTo>
                      <a:pt x="51" y="74"/>
                    </a:lnTo>
                    <a:lnTo>
                      <a:pt x="49" y="76"/>
                    </a:lnTo>
                    <a:lnTo>
                      <a:pt x="49" y="78"/>
                    </a:lnTo>
                    <a:lnTo>
                      <a:pt x="47" y="81"/>
                    </a:lnTo>
                    <a:lnTo>
                      <a:pt x="47" y="83"/>
                    </a:lnTo>
                    <a:lnTo>
                      <a:pt x="45" y="87"/>
                    </a:lnTo>
                    <a:lnTo>
                      <a:pt x="45" y="89"/>
                    </a:lnTo>
                    <a:lnTo>
                      <a:pt x="43" y="91"/>
                    </a:lnTo>
                    <a:lnTo>
                      <a:pt x="43" y="95"/>
                    </a:lnTo>
                    <a:lnTo>
                      <a:pt x="42" y="97"/>
                    </a:lnTo>
                    <a:lnTo>
                      <a:pt x="42" y="100"/>
                    </a:lnTo>
                    <a:lnTo>
                      <a:pt x="40" y="102"/>
                    </a:lnTo>
                    <a:lnTo>
                      <a:pt x="40" y="106"/>
                    </a:lnTo>
                    <a:lnTo>
                      <a:pt x="38" y="108"/>
                    </a:lnTo>
                    <a:lnTo>
                      <a:pt x="38" y="112"/>
                    </a:lnTo>
                    <a:lnTo>
                      <a:pt x="38" y="114"/>
                    </a:lnTo>
                    <a:lnTo>
                      <a:pt x="36" y="115"/>
                    </a:lnTo>
                    <a:lnTo>
                      <a:pt x="36" y="119"/>
                    </a:lnTo>
                    <a:lnTo>
                      <a:pt x="34" y="121"/>
                    </a:lnTo>
                    <a:lnTo>
                      <a:pt x="34" y="125"/>
                    </a:lnTo>
                    <a:lnTo>
                      <a:pt x="34" y="127"/>
                    </a:lnTo>
                    <a:lnTo>
                      <a:pt x="32" y="131"/>
                    </a:lnTo>
                    <a:lnTo>
                      <a:pt x="32" y="132"/>
                    </a:lnTo>
                    <a:lnTo>
                      <a:pt x="32" y="134"/>
                    </a:lnTo>
                    <a:lnTo>
                      <a:pt x="30" y="136"/>
                    </a:lnTo>
                    <a:lnTo>
                      <a:pt x="30" y="138"/>
                    </a:lnTo>
                    <a:lnTo>
                      <a:pt x="30" y="140"/>
                    </a:lnTo>
                    <a:lnTo>
                      <a:pt x="30" y="142"/>
                    </a:lnTo>
                    <a:lnTo>
                      <a:pt x="30" y="144"/>
                    </a:lnTo>
                    <a:lnTo>
                      <a:pt x="32" y="146"/>
                    </a:lnTo>
                    <a:lnTo>
                      <a:pt x="32" y="148"/>
                    </a:lnTo>
                    <a:lnTo>
                      <a:pt x="32" y="149"/>
                    </a:lnTo>
                    <a:lnTo>
                      <a:pt x="34" y="151"/>
                    </a:lnTo>
                    <a:lnTo>
                      <a:pt x="34" y="153"/>
                    </a:lnTo>
                    <a:lnTo>
                      <a:pt x="36" y="153"/>
                    </a:lnTo>
                    <a:lnTo>
                      <a:pt x="36" y="155"/>
                    </a:lnTo>
                    <a:lnTo>
                      <a:pt x="38" y="157"/>
                    </a:lnTo>
                    <a:lnTo>
                      <a:pt x="40" y="159"/>
                    </a:lnTo>
                    <a:lnTo>
                      <a:pt x="42" y="161"/>
                    </a:lnTo>
                    <a:lnTo>
                      <a:pt x="43" y="163"/>
                    </a:lnTo>
                    <a:lnTo>
                      <a:pt x="45" y="165"/>
                    </a:lnTo>
                    <a:lnTo>
                      <a:pt x="47" y="165"/>
                    </a:lnTo>
                    <a:lnTo>
                      <a:pt x="47" y="166"/>
                    </a:lnTo>
                    <a:lnTo>
                      <a:pt x="49" y="166"/>
                    </a:lnTo>
                    <a:lnTo>
                      <a:pt x="51" y="168"/>
                    </a:lnTo>
                    <a:lnTo>
                      <a:pt x="53" y="168"/>
                    </a:lnTo>
                    <a:lnTo>
                      <a:pt x="55" y="170"/>
                    </a:lnTo>
                    <a:lnTo>
                      <a:pt x="57" y="170"/>
                    </a:lnTo>
                    <a:lnTo>
                      <a:pt x="59" y="170"/>
                    </a:lnTo>
                    <a:lnTo>
                      <a:pt x="59" y="172"/>
                    </a:lnTo>
                    <a:lnTo>
                      <a:pt x="60" y="172"/>
                    </a:lnTo>
                    <a:lnTo>
                      <a:pt x="62" y="172"/>
                    </a:lnTo>
                    <a:lnTo>
                      <a:pt x="64" y="172"/>
                    </a:lnTo>
                    <a:lnTo>
                      <a:pt x="64" y="174"/>
                    </a:lnTo>
                    <a:lnTo>
                      <a:pt x="66" y="174"/>
                    </a:lnTo>
                    <a:lnTo>
                      <a:pt x="68" y="174"/>
                    </a:lnTo>
                    <a:lnTo>
                      <a:pt x="70" y="174"/>
                    </a:lnTo>
                    <a:lnTo>
                      <a:pt x="72" y="174"/>
                    </a:lnTo>
                    <a:lnTo>
                      <a:pt x="74" y="174"/>
                    </a:lnTo>
                    <a:lnTo>
                      <a:pt x="76" y="174"/>
                    </a:lnTo>
                    <a:lnTo>
                      <a:pt x="78" y="174"/>
                    </a:lnTo>
                    <a:lnTo>
                      <a:pt x="79" y="174"/>
                    </a:lnTo>
                    <a:lnTo>
                      <a:pt x="81" y="174"/>
                    </a:lnTo>
                    <a:lnTo>
                      <a:pt x="83" y="174"/>
                    </a:lnTo>
                    <a:lnTo>
                      <a:pt x="85" y="174"/>
                    </a:lnTo>
                    <a:lnTo>
                      <a:pt x="87" y="174"/>
                    </a:lnTo>
                    <a:lnTo>
                      <a:pt x="91" y="172"/>
                    </a:lnTo>
                    <a:lnTo>
                      <a:pt x="93" y="172"/>
                    </a:lnTo>
                    <a:lnTo>
                      <a:pt x="95" y="170"/>
                    </a:lnTo>
                    <a:lnTo>
                      <a:pt x="98" y="168"/>
                    </a:lnTo>
                    <a:lnTo>
                      <a:pt x="100" y="166"/>
                    </a:lnTo>
                    <a:lnTo>
                      <a:pt x="102" y="165"/>
                    </a:lnTo>
                    <a:lnTo>
                      <a:pt x="104" y="163"/>
                    </a:lnTo>
                    <a:lnTo>
                      <a:pt x="106" y="161"/>
                    </a:lnTo>
                    <a:lnTo>
                      <a:pt x="108" y="159"/>
                    </a:lnTo>
                    <a:lnTo>
                      <a:pt x="110" y="155"/>
                    </a:lnTo>
                    <a:lnTo>
                      <a:pt x="112" y="153"/>
                    </a:lnTo>
                    <a:lnTo>
                      <a:pt x="113" y="149"/>
                    </a:lnTo>
                    <a:lnTo>
                      <a:pt x="115" y="148"/>
                    </a:lnTo>
                    <a:lnTo>
                      <a:pt x="117" y="144"/>
                    </a:lnTo>
                    <a:lnTo>
                      <a:pt x="117" y="142"/>
                    </a:lnTo>
                    <a:lnTo>
                      <a:pt x="119" y="138"/>
                    </a:lnTo>
                    <a:lnTo>
                      <a:pt x="121" y="134"/>
                    </a:lnTo>
                    <a:lnTo>
                      <a:pt x="121" y="131"/>
                    </a:lnTo>
                    <a:lnTo>
                      <a:pt x="123" y="129"/>
                    </a:lnTo>
                    <a:lnTo>
                      <a:pt x="125" y="125"/>
                    </a:lnTo>
                    <a:lnTo>
                      <a:pt x="125" y="121"/>
                    </a:lnTo>
                    <a:lnTo>
                      <a:pt x="127" y="119"/>
                    </a:lnTo>
                    <a:lnTo>
                      <a:pt x="127" y="115"/>
                    </a:lnTo>
                    <a:lnTo>
                      <a:pt x="129" y="112"/>
                    </a:lnTo>
                    <a:lnTo>
                      <a:pt x="129" y="110"/>
                    </a:lnTo>
                    <a:lnTo>
                      <a:pt x="130" y="106"/>
                    </a:lnTo>
                    <a:lnTo>
                      <a:pt x="130" y="104"/>
                    </a:lnTo>
                    <a:lnTo>
                      <a:pt x="132" y="100"/>
                    </a:lnTo>
                    <a:lnTo>
                      <a:pt x="132" y="98"/>
                    </a:lnTo>
                    <a:lnTo>
                      <a:pt x="132" y="95"/>
                    </a:lnTo>
                    <a:lnTo>
                      <a:pt x="134" y="93"/>
                    </a:lnTo>
                    <a:lnTo>
                      <a:pt x="134" y="91"/>
                    </a:lnTo>
                    <a:lnTo>
                      <a:pt x="136" y="89"/>
                    </a:lnTo>
                    <a:lnTo>
                      <a:pt x="136" y="87"/>
                    </a:lnTo>
                    <a:lnTo>
                      <a:pt x="136" y="85"/>
                    </a:lnTo>
                    <a:lnTo>
                      <a:pt x="136" y="83"/>
                    </a:lnTo>
                    <a:lnTo>
                      <a:pt x="138" y="83"/>
                    </a:lnTo>
                    <a:lnTo>
                      <a:pt x="138" y="81"/>
                    </a:lnTo>
                    <a:lnTo>
                      <a:pt x="138" y="80"/>
                    </a:lnTo>
                    <a:lnTo>
                      <a:pt x="138" y="78"/>
                    </a:lnTo>
                    <a:lnTo>
                      <a:pt x="138" y="76"/>
                    </a:lnTo>
                    <a:lnTo>
                      <a:pt x="140" y="76"/>
                    </a:lnTo>
                    <a:lnTo>
                      <a:pt x="140" y="74"/>
                    </a:lnTo>
                    <a:lnTo>
                      <a:pt x="140" y="72"/>
                    </a:lnTo>
                    <a:lnTo>
                      <a:pt x="140" y="70"/>
                    </a:lnTo>
                    <a:lnTo>
                      <a:pt x="140" y="68"/>
                    </a:lnTo>
                    <a:lnTo>
                      <a:pt x="140" y="66"/>
                    </a:lnTo>
                    <a:lnTo>
                      <a:pt x="140" y="64"/>
                    </a:lnTo>
                    <a:lnTo>
                      <a:pt x="140" y="63"/>
                    </a:lnTo>
                    <a:lnTo>
                      <a:pt x="140" y="61"/>
                    </a:lnTo>
                    <a:lnTo>
                      <a:pt x="140" y="59"/>
                    </a:lnTo>
                    <a:lnTo>
                      <a:pt x="140" y="57"/>
                    </a:lnTo>
                    <a:lnTo>
                      <a:pt x="138" y="55"/>
                    </a:lnTo>
                    <a:lnTo>
                      <a:pt x="138" y="53"/>
                    </a:lnTo>
                    <a:lnTo>
                      <a:pt x="138" y="51"/>
                    </a:lnTo>
                    <a:lnTo>
                      <a:pt x="136" y="49"/>
                    </a:lnTo>
                    <a:lnTo>
                      <a:pt x="134" y="47"/>
                    </a:lnTo>
                    <a:lnTo>
                      <a:pt x="134" y="46"/>
                    </a:lnTo>
                    <a:lnTo>
                      <a:pt x="134" y="44"/>
                    </a:lnTo>
                    <a:lnTo>
                      <a:pt x="134" y="42"/>
                    </a:lnTo>
                    <a:lnTo>
                      <a:pt x="136" y="42"/>
                    </a:lnTo>
                    <a:lnTo>
                      <a:pt x="138" y="42"/>
                    </a:lnTo>
                    <a:lnTo>
                      <a:pt x="140" y="42"/>
                    </a:lnTo>
                    <a:lnTo>
                      <a:pt x="142" y="42"/>
                    </a:lnTo>
                    <a:lnTo>
                      <a:pt x="144" y="42"/>
                    </a:lnTo>
                    <a:lnTo>
                      <a:pt x="144" y="44"/>
                    </a:lnTo>
                    <a:lnTo>
                      <a:pt x="146" y="44"/>
                    </a:lnTo>
                    <a:lnTo>
                      <a:pt x="147" y="44"/>
                    </a:lnTo>
                    <a:lnTo>
                      <a:pt x="149" y="44"/>
                    </a:lnTo>
                    <a:lnTo>
                      <a:pt x="151" y="46"/>
                    </a:lnTo>
                    <a:lnTo>
                      <a:pt x="153" y="46"/>
                    </a:lnTo>
                    <a:lnTo>
                      <a:pt x="155" y="46"/>
                    </a:lnTo>
                    <a:lnTo>
                      <a:pt x="157" y="47"/>
                    </a:lnTo>
                    <a:lnTo>
                      <a:pt x="159" y="47"/>
                    </a:lnTo>
                    <a:lnTo>
                      <a:pt x="161" y="47"/>
                    </a:lnTo>
                    <a:lnTo>
                      <a:pt x="161" y="49"/>
                    </a:lnTo>
                    <a:lnTo>
                      <a:pt x="163" y="49"/>
                    </a:lnTo>
                    <a:lnTo>
                      <a:pt x="164" y="49"/>
                    </a:lnTo>
                    <a:lnTo>
                      <a:pt x="166" y="49"/>
                    </a:lnTo>
                    <a:lnTo>
                      <a:pt x="166" y="51"/>
                    </a:lnTo>
                    <a:lnTo>
                      <a:pt x="168" y="51"/>
                    </a:lnTo>
                    <a:lnTo>
                      <a:pt x="170" y="51"/>
                    </a:lnTo>
                    <a:lnTo>
                      <a:pt x="172" y="53"/>
                    </a:lnTo>
                    <a:lnTo>
                      <a:pt x="174" y="53"/>
                    </a:lnTo>
                    <a:lnTo>
                      <a:pt x="176" y="53"/>
                    </a:lnTo>
                    <a:lnTo>
                      <a:pt x="178" y="55"/>
                    </a:lnTo>
                    <a:lnTo>
                      <a:pt x="180" y="55"/>
                    </a:lnTo>
                    <a:lnTo>
                      <a:pt x="181" y="55"/>
                    </a:lnTo>
                    <a:lnTo>
                      <a:pt x="181" y="57"/>
                    </a:lnTo>
                    <a:lnTo>
                      <a:pt x="181" y="59"/>
                    </a:lnTo>
                    <a:lnTo>
                      <a:pt x="181" y="61"/>
                    </a:lnTo>
                    <a:lnTo>
                      <a:pt x="18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6" name="Freeform 52">
                <a:extLst>
                  <a:ext uri="{FF2B5EF4-FFF2-40B4-BE49-F238E27FC236}">
                    <a16:creationId xmlns:a16="http://schemas.microsoft.com/office/drawing/2014/main" id="{6386D2D6-012A-9404-CCD7-3EA90C9A914D}"/>
                  </a:ext>
                </a:extLst>
              </p:cNvPr>
              <p:cNvSpPr>
                <a:spLocks/>
              </p:cNvSpPr>
              <p:nvPr/>
            </p:nvSpPr>
            <p:spPr bwMode="auto">
              <a:xfrm>
                <a:off x="2282" y="3399"/>
                <a:ext cx="207" cy="194"/>
              </a:xfrm>
              <a:custGeom>
                <a:avLst/>
                <a:gdLst>
                  <a:gd name="T0" fmla="*/ 187 w 207"/>
                  <a:gd name="T1" fmla="*/ 69 h 194"/>
                  <a:gd name="T2" fmla="*/ 173 w 207"/>
                  <a:gd name="T3" fmla="*/ 90 h 194"/>
                  <a:gd name="T4" fmla="*/ 164 w 207"/>
                  <a:gd name="T5" fmla="*/ 113 h 194"/>
                  <a:gd name="T6" fmla="*/ 156 w 207"/>
                  <a:gd name="T7" fmla="*/ 132 h 194"/>
                  <a:gd name="T8" fmla="*/ 149 w 207"/>
                  <a:gd name="T9" fmla="*/ 149 h 194"/>
                  <a:gd name="T10" fmla="*/ 143 w 207"/>
                  <a:gd name="T11" fmla="*/ 164 h 194"/>
                  <a:gd name="T12" fmla="*/ 136 w 207"/>
                  <a:gd name="T13" fmla="*/ 181 h 194"/>
                  <a:gd name="T14" fmla="*/ 130 w 207"/>
                  <a:gd name="T15" fmla="*/ 192 h 194"/>
                  <a:gd name="T16" fmla="*/ 117 w 207"/>
                  <a:gd name="T17" fmla="*/ 190 h 194"/>
                  <a:gd name="T18" fmla="*/ 107 w 207"/>
                  <a:gd name="T19" fmla="*/ 181 h 194"/>
                  <a:gd name="T20" fmla="*/ 103 w 207"/>
                  <a:gd name="T21" fmla="*/ 164 h 194"/>
                  <a:gd name="T22" fmla="*/ 98 w 207"/>
                  <a:gd name="T23" fmla="*/ 141 h 194"/>
                  <a:gd name="T24" fmla="*/ 94 w 207"/>
                  <a:gd name="T25" fmla="*/ 115 h 194"/>
                  <a:gd name="T26" fmla="*/ 90 w 207"/>
                  <a:gd name="T27" fmla="*/ 96 h 194"/>
                  <a:gd name="T28" fmla="*/ 88 w 207"/>
                  <a:gd name="T29" fmla="*/ 79 h 194"/>
                  <a:gd name="T30" fmla="*/ 85 w 207"/>
                  <a:gd name="T31" fmla="*/ 62 h 194"/>
                  <a:gd name="T32" fmla="*/ 81 w 207"/>
                  <a:gd name="T33" fmla="*/ 47 h 194"/>
                  <a:gd name="T34" fmla="*/ 75 w 207"/>
                  <a:gd name="T35" fmla="*/ 35 h 194"/>
                  <a:gd name="T36" fmla="*/ 66 w 207"/>
                  <a:gd name="T37" fmla="*/ 54 h 194"/>
                  <a:gd name="T38" fmla="*/ 60 w 207"/>
                  <a:gd name="T39" fmla="*/ 71 h 194"/>
                  <a:gd name="T40" fmla="*/ 52 w 207"/>
                  <a:gd name="T41" fmla="*/ 88 h 194"/>
                  <a:gd name="T42" fmla="*/ 47 w 207"/>
                  <a:gd name="T43" fmla="*/ 105 h 194"/>
                  <a:gd name="T44" fmla="*/ 43 w 207"/>
                  <a:gd name="T45" fmla="*/ 120 h 194"/>
                  <a:gd name="T46" fmla="*/ 41 w 207"/>
                  <a:gd name="T47" fmla="*/ 137 h 194"/>
                  <a:gd name="T48" fmla="*/ 45 w 207"/>
                  <a:gd name="T49" fmla="*/ 153 h 194"/>
                  <a:gd name="T50" fmla="*/ 41 w 207"/>
                  <a:gd name="T51" fmla="*/ 162 h 194"/>
                  <a:gd name="T52" fmla="*/ 28 w 207"/>
                  <a:gd name="T53" fmla="*/ 158 h 194"/>
                  <a:gd name="T54" fmla="*/ 15 w 207"/>
                  <a:gd name="T55" fmla="*/ 153 h 194"/>
                  <a:gd name="T56" fmla="*/ 1 w 207"/>
                  <a:gd name="T57" fmla="*/ 147 h 194"/>
                  <a:gd name="T58" fmla="*/ 5 w 207"/>
                  <a:gd name="T59" fmla="*/ 137 h 194"/>
                  <a:gd name="T60" fmla="*/ 17 w 207"/>
                  <a:gd name="T61" fmla="*/ 128 h 194"/>
                  <a:gd name="T62" fmla="*/ 26 w 207"/>
                  <a:gd name="T63" fmla="*/ 115 h 194"/>
                  <a:gd name="T64" fmla="*/ 32 w 207"/>
                  <a:gd name="T65" fmla="*/ 98 h 194"/>
                  <a:gd name="T66" fmla="*/ 39 w 207"/>
                  <a:gd name="T67" fmla="*/ 81 h 194"/>
                  <a:gd name="T68" fmla="*/ 45 w 207"/>
                  <a:gd name="T69" fmla="*/ 64 h 194"/>
                  <a:gd name="T70" fmla="*/ 52 w 207"/>
                  <a:gd name="T71" fmla="*/ 49 h 194"/>
                  <a:gd name="T72" fmla="*/ 60 w 207"/>
                  <a:gd name="T73" fmla="*/ 34 h 194"/>
                  <a:gd name="T74" fmla="*/ 62 w 207"/>
                  <a:gd name="T75" fmla="*/ 18 h 194"/>
                  <a:gd name="T76" fmla="*/ 47 w 207"/>
                  <a:gd name="T77" fmla="*/ 17 h 194"/>
                  <a:gd name="T78" fmla="*/ 30 w 207"/>
                  <a:gd name="T79" fmla="*/ 26 h 194"/>
                  <a:gd name="T80" fmla="*/ 30 w 207"/>
                  <a:gd name="T81" fmla="*/ 15 h 194"/>
                  <a:gd name="T82" fmla="*/ 43 w 207"/>
                  <a:gd name="T83" fmla="*/ 7 h 194"/>
                  <a:gd name="T84" fmla="*/ 56 w 207"/>
                  <a:gd name="T85" fmla="*/ 1 h 194"/>
                  <a:gd name="T86" fmla="*/ 71 w 207"/>
                  <a:gd name="T87" fmla="*/ 0 h 194"/>
                  <a:gd name="T88" fmla="*/ 86 w 207"/>
                  <a:gd name="T89" fmla="*/ 3 h 194"/>
                  <a:gd name="T90" fmla="*/ 98 w 207"/>
                  <a:gd name="T91" fmla="*/ 11 h 194"/>
                  <a:gd name="T92" fmla="*/ 107 w 207"/>
                  <a:gd name="T93" fmla="*/ 30 h 194"/>
                  <a:gd name="T94" fmla="*/ 115 w 207"/>
                  <a:gd name="T95" fmla="*/ 60 h 194"/>
                  <a:gd name="T96" fmla="*/ 120 w 207"/>
                  <a:gd name="T97" fmla="*/ 92 h 194"/>
                  <a:gd name="T98" fmla="*/ 126 w 207"/>
                  <a:gd name="T99" fmla="*/ 124 h 194"/>
                  <a:gd name="T100" fmla="*/ 130 w 207"/>
                  <a:gd name="T101" fmla="*/ 143 h 194"/>
                  <a:gd name="T102" fmla="*/ 137 w 207"/>
                  <a:gd name="T103" fmla="*/ 130 h 194"/>
                  <a:gd name="T104" fmla="*/ 143 w 207"/>
                  <a:gd name="T105" fmla="*/ 113 h 194"/>
                  <a:gd name="T106" fmla="*/ 149 w 207"/>
                  <a:gd name="T107" fmla="*/ 96 h 194"/>
                  <a:gd name="T108" fmla="*/ 154 w 207"/>
                  <a:gd name="T109" fmla="*/ 77 h 194"/>
                  <a:gd name="T110" fmla="*/ 158 w 207"/>
                  <a:gd name="T111" fmla="*/ 60 h 194"/>
                  <a:gd name="T112" fmla="*/ 156 w 207"/>
                  <a:gd name="T113" fmla="*/ 43 h 194"/>
                  <a:gd name="T114" fmla="*/ 154 w 207"/>
                  <a:gd name="T115" fmla="*/ 30 h 194"/>
                  <a:gd name="T116" fmla="*/ 171 w 207"/>
                  <a:gd name="T117" fmla="*/ 35 h 194"/>
                  <a:gd name="T118" fmla="*/ 188 w 207"/>
                  <a:gd name="T119" fmla="*/ 41 h 194"/>
                  <a:gd name="T120" fmla="*/ 205 w 207"/>
                  <a:gd name="T121" fmla="*/ 49 h 1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7" h="194">
                    <a:moveTo>
                      <a:pt x="202" y="54"/>
                    </a:moveTo>
                    <a:lnTo>
                      <a:pt x="200" y="56"/>
                    </a:lnTo>
                    <a:lnTo>
                      <a:pt x="198" y="58"/>
                    </a:lnTo>
                    <a:lnTo>
                      <a:pt x="194" y="60"/>
                    </a:lnTo>
                    <a:lnTo>
                      <a:pt x="192" y="62"/>
                    </a:lnTo>
                    <a:lnTo>
                      <a:pt x="190" y="64"/>
                    </a:lnTo>
                    <a:lnTo>
                      <a:pt x="190" y="66"/>
                    </a:lnTo>
                    <a:lnTo>
                      <a:pt x="188" y="68"/>
                    </a:lnTo>
                    <a:lnTo>
                      <a:pt x="187" y="69"/>
                    </a:lnTo>
                    <a:lnTo>
                      <a:pt x="185" y="71"/>
                    </a:lnTo>
                    <a:lnTo>
                      <a:pt x="183" y="73"/>
                    </a:lnTo>
                    <a:lnTo>
                      <a:pt x="181" y="75"/>
                    </a:lnTo>
                    <a:lnTo>
                      <a:pt x="181" y="77"/>
                    </a:lnTo>
                    <a:lnTo>
                      <a:pt x="179" y="81"/>
                    </a:lnTo>
                    <a:lnTo>
                      <a:pt x="177" y="83"/>
                    </a:lnTo>
                    <a:lnTo>
                      <a:pt x="175" y="85"/>
                    </a:lnTo>
                    <a:lnTo>
                      <a:pt x="175" y="86"/>
                    </a:lnTo>
                    <a:lnTo>
                      <a:pt x="173" y="90"/>
                    </a:lnTo>
                    <a:lnTo>
                      <a:pt x="173" y="92"/>
                    </a:lnTo>
                    <a:lnTo>
                      <a:pt x="171" y="94"/>
                    </a:lnTo>
                    <a:lnTo>
                      <a:pt x="170" y="98"/>
                    </a:lnTo>
                    <a:lnTo>
                      <a:pt x="170" y="100"/>
                    </a:lnTo>
                    <a:lnTo>
                      <a:pt x="168" y="102"/>
                    </a:lnTo>
                    <a:lnTo>
                      <a:pt x="168" y="105"/>
                    </a:lnTo>
                    <a:lnTo>
                      <a:pt x="166" y="107"/>
                    </a:lnTo>
                    <a:lnTo>
                      <a:pt x="166" y="109"/>
                    </a:lnTo>
                    <a:lnTo>
                      <a:pt x="164" y="113"/>
                    </a:lnTo>
                    <a:lnTo>
                      <a:pt x="164" y="115"/>
                    </a:lnTo>
                    <a:lnTo>
                      <a:pt x="162" y="117"/>
                    </a:lnTo>
                    <a:lnTo>
                      <a:pt x="162" y="120"/>
                    </a:lnTo>
                    <a:lnTo>
                      <a:pt x="160" y="122"/>
                    </a:lnTo>
                    <a:lnTo>
                      <a:pt x="160" y="124"/>
                    </a:lnTo>
                    <a:lnTo>
                      <a:pt x="158" y="128"/>
                    </a:lnTo>
                    <a:lnTo>
                      <a:pt x="158" y="130"/>
                    </a:lnTo>
                    <a:lnTo>
                      <a:pt x="156" y="130"/>
                    </a:lnTo>
                    <a:lnTo>
                      <a:pt x="156" y="132"/>
                    </a:lnTo>
                    <a:lnTo>
                      <a:pt x="156" y="134"/>
                    </a:lnTo>
                    <a:lnTo>
                      <a:pt x="154" y="136"/>
                    </a:lnTo>
                    <a:lnTo>
                      <a:pt x="154" y="137"/>
                    </a:lnTo>
                    <a:lnTo>
                      <a:pt x="153" y="139"/>
                    </a:lnTo>
                    <a:lnTo>
                      <a:pt x="153" y="141"/>
                    </a:lnTo>
                    <a:lnTo>
                      <a:pt x="153" y="143"/>
                    </a:lnTo>
                    <a:lnTo>
                      <a:pt x="151" y="145"/>
                    </a:lnTo>
                    <a:lnTo>
                      <a:pt x="149" y="147"/>
                    </a:lnTo>
                    <a:lnTo>
                      <a:pt x="149" y="149"/>
                    </a:lnTo>
                    <a:lnTo>
                      <a:pt x="149" y="151"/>
                    </a:lnTo>
                    <a:lnTo>
                      <a:pt x="147" y="153"/>
                    </a:lnTo>
                    <a:lnTo>
                      <a:pt x="147" y="154"/>
                    </a:lnTo>
                    <a:lnTo>
                      <a:pt x="147" y="156"/>
                    </a:lnTo>
                    <a:lnTo>
                      <a:pt x="145" y="158"/>
                    </a:lnTo>
                    <a:lnTo>
                      <a:pt x="145" y="160"/>
                    </a:lnTo>
                    <a:lnTo>
                      <a:pt x="143" y="160"/>
                    </a:lnTo>
                    <a:lnTo>
                      <a:pt x="143" y="162"/>
                    </a:lnTo>
                    <a:lnTo>
                      <a:pt x="143" y="164"/>
                    </a:lnTo>
                    <a:lnTo>
                      <a:pt x="141" y="166"/>
                    </a:lnTo>
                    <a:lnTo>
                      <a:pt x="141" y="168"/>
                    </a:lnTo>
                    <a:lnTo>
                      <a:pt x="141" y="170"/>
                    </a:lnTo>
                    <a:lnTo>
                      <a:pt x="139" y="171"/>
                    </a:lnTo>
                    <a:lnTo>
                      <a:pt x="139" y="173"/>
                    </a:lnTo>
                    <a:lnTo>
                      <a:pt x="137" y="175"/>
                    </a:lnTo>
                    <a:lnTo>
                      <a:pt x="137" y="177"/>
                    </a:lnTo>
                    <a:lnTo>
                      <a:pt x="136" y="179"/>
                    </a:lnTo>
                    <a:lnTo>
                      <a:pt x="136" y="181"/>
                    </a:lnTo>
                    <a:lnTo>
                      <a:pt x="136" y="183"/>
                    </a:lnTo>
                    <a:lnTo>
                      <a:pt x="134" y="183"/>
                    </a:lnTo>
                    <a:lnTo>
                      <a:pt x="134" y="185"/>
                    </a:lnTo>
                    <a:lnTo>
                      <a:pt x="134" y="187"/>
                    </a:lnTo>
                    <a:lnTo>
                      <a:pt x="134" y="188"/>
                    </a:lnTo>
                    <a:lnTo>
                      <a:pt x="132" y="188"/>
                    </a:lnTo>
                    <a:lnTo>
                      <a:pt x="132" y="190"/>
                    </a:lnTo>
                    <a:lnTo>
                      <a:pt x="130" y="190"/>
                    </a:lnTo>
                    <a:lnTo>
                      <a:pt x="130" y="192"/>
                    </a:lnTo>
                    <a:lnTo>
                      <a:pt x="128" y="192"/>
                    </a:lnTo>
                    <a:lnTo>
                      <a:pt x="128" y="194"/>
                    </a:lnTo>
                    <a:lnTo>
                      <a:pt x="126" y="194"/>
                    </a:lnTo>
                    <a:lnTo>
                      <a:pt x="124" y="194"/>
                    </a:lnTo>
                    <a:lnTo>
                      <a:pt x="122" y="194"/>
                    </a:lnTo>
                    <a:lnTo>
                      <a:pt x="120" y="192"/>
                    </a:lnTo>
                    <a:lnTo>
                      <a:pt x="119" y="192"/>
                    </a:lnTo>
                    <a:lnTo>
                      <a:pt x="117" y="192"/>
                    </a:lnTo>
                    <a:lnTo>
                      <a:pt x="117" y="190"/>
                    </a:lnTo>
                    <a:lnTo>
                      <a:pt x="115" y="190"/>
                    </a:lnTo>
                    <a:lnTo>
                      <a:pt x="113" y="190"/>
                    </a:lnTo>
                    <a:lnTo>
                      <a:pt x="113" y="188"/>
                    </a:lnTo>
                    <a:lnTo>
                      <a:pt x="111" y="187"/>
                    </a:lnTo>
                    <a:lnTo>
                      <a:pt x="111" y="185"/>
                    </a:lnTo>
                    <a:lnTo>
                      <a:pt x="109" y="185"/>
                    </a:lnTo>
                    <a:lnTo>
                      <a:pt x="109" y="183"/>
                    </a:lnTo>
                    <a:lnTo>
                      <a:pt x="109" y="181"/>
                    </a:lnTo>
                    <a:lnTo>
                      <a:pt x="107" y="181"/>
                    </a:lnTo>
                    <a:lnTo>
                      <a:pt x="107" y="179"/>
                    </a:lnTo>
                    <a:lnTo>
                      <a:pt x="107" y="177"/>
                    </a:lnTo>
                    <a:lnTo>
                      <a:pt x="105" y="175"/>
                    </a:lnTo>
                    <a:lnTo>
                      <a:pt x="105" y="173"/>
                    </a:lnTo>
                    <a:lnTo>
                      <a:pt x="105" y="171"/>
                    </a:lnTo>
                    <a:lnTo>
                      <a:pt x="103" y="170"/>
                    </a:lnTo>
                    <a:lnTo>
                      <a:pt x="103" y="168"/>
                    </a:lnTo>
                    <a:lnTo>
                      <a:pt x="103" y="166"/>
                    </a:lnTo>
                    <a:lnTo>
                      <a:pt x="103" y="164"/>
                    </a:lnTo>
                    <a:lnTo>
                      <a:pt x="102" y="160"/>
                    </a:lnTo>
                    <a:lnTo>
                      <a:pt x="102" y="158"/>
                    </a:lnTo>
                    <a:lnTo>
                      <a:pt x="102" y="156"/>
                    </a:lnTo>
                    <a:lnTo>
                      <a:pt x="102" y="154"/>
                    </a:lnTo>
                    <a:lnTo>
                      <a:pt x="100" y="151"/>
                    </a:lnTo>
                    <a:lnTo>
                      <a:pt x="100" y="149"/>
                    </a:lnTo>
                    <a:lnTo>
                      <a:pt x="100" y="147"/>
                    </a:lnTo>
                    <a:lnTo>
                      <a:pt x="100" y="143"/>
                    </a:lnTo>
                    <a:lnTo>
                      <a:pt x="98" y="141"/>
                    </a:lnTo>
                    <a:lnTo>
                      <a:pt x="98" y="137"/>
                    </a:lnTo>
                    <a:lnTo>
                      <a:pt x="98" y="136"/>
                    </a:lnTo>
                    <a:lnTo>
                      <a:pt x="96" y="132"/>
                    </a:lnTo>
                    <a:lnTo>
                      <a:pt x="96" y="130"/>
                    </a:lnTo>
                    <a:lnTo>
                      <a:pt x="96" y="126"/>
                    </a:lnTo>
                    <a:lnTo>
                      <a:pt x="96" y="124"/>
                    </a:lnTo>
                    <a:lnTo>
                      <a:pt x="94" y="120"/>
                    </a:lnTo>
                    <a:lnTo>
                      <a:pt x="94" y="119"/>
                    </a:lnTo>
                    <a:lnTo>
                      <a:pt x="94" y="115"/>
                    </a:lnTo>
                    <a:lnTo>
                      <a:pt x="94" y="113"/>
                    </a:lnTo>
                    <a:lnTo>
                      <a:pt x="92" y="109"/>
                    </a:lnTo>
                    <a:lnTo>
                      <a:pt x="92" y="107"/>
                    </a:lnTo>
                    <a:lnTo>
                      <a:pt x="92" y="105"/>
                    </a:lnTo>
                    <a:lnTo>
                      <a:pt x="92" y="103"/>
                    </a:lnTo>
                    <a:lnTo>
                      <a:pt x="92" y="102"/>
                    </a:lnTo>
                    <a:lnTo>
                      <a:pt x="92" y="100"/>
                    </a:lnTo>
                    <a:lnTo>
                      <a:pt x="90" y="98"/>
                    </a:lnTo>
                    <a:lnTo>
                      <a:pt x="90" y="96"/>
                    </a:lnTo>
                    <a:lnTo>
                      <a:pt x="90" y="94"/>
                    </a:lnTo>
                    <a:lnTo>
                      <a:pt x="90" y="92"/>
                    </a:lnTo>
                    <a:lnTo>
                      <a:pt x="90" y="90"/>
                    </a:lnTo>
                    <a:lnTo>
                      <a:pt x="90" y="88"/>
                    </a:lnTo>
                    <a:lnTo>
                      <a:pt x="88" y="86"/>
                    </a:lnTo>
                    <a:lnTo>
                      <a:pt x="88" y="85"/>
                    </a:lnTo>
                    <a:lnTo>
                      <a:pt x="88" y="83"/>
                    </a:lnTo>
                    <a:lnTo>
                      <a:pt x="88" y="81"/>
                    </a:lnTo>
                    <a:lnTo>
                      <a:pt x="88" y="79"/>
                    </a:lnTo>
                    <a:lnTo>
                      <a:pt x="88" y="77"/>
                    </a:lnTo>
                    <a:lnTo>
                      <a:pt x="86" y="75"/>
                    </a:lnTo>
                    <a:lnTo>
                      <a:pt x="86" y="73"/>
                    </a:lnTo>
                    <a:lnTo>
                      <a:pt x="86" y="71"/>
                    </a:lnTo>
                    <a:lnTo>
                      <a:pt x="86" y="69"/>
                    </a:lnTo>
                    <a:lnTo>
                      <a:pt x="86" y="68"/>
                    </a:lnTo>
                    <a:lnTo>
                      <a:pt x="85" y="66"/>
                    </a:lnTo>
                    <a:lnTo>
                      <a:pt x="85" y="64"/>
                    </a:lnTo>
                    <a:lnTo>
                      <a:pt x="85" y="62"/>
                    </a:lnTo>
                    <a:lnTo>
                      <a:pt x="85" y="60"/>
                    </a:lnTo>
                    <a:lnTo>
                      <a:pt x="83" y="58"/>
                    </a:lnTo>
                    <a:lnTo>
                      <a:pt x="83" y="56"/>
                    </a:lnTo>
                    <a:lnTo>
                      <a:pt x="83" y="54"/>
                    </a:lnTo>
                    <a:lnTo>
                      <a:pt x="83" y="52"/>
                    </a:lnTo>
                    <a:lnTo>
                      <a:pt x="83" y="51"/>
                    </a:lnTo>
                    <a:lnTo>
                      <a:pt x="81" y="51"/>
                    </a:lnTo>
                    <a:lnTo>
                      <a:pt x="81" y="49"/>
                    </a:lnTo>
                    <a:lnTo>
                      <a:pt x="81" y="47"/>
                    </a:lnTo>
                    <a:lnTo>
                      <a:pt x="81" y="45"/>
                    </a:lnTo>
                    <a:lnTo>
                      <a:pt x="81" y="43"/>
                    </a:lnTo>
                    <a:lnTo>
                      <a:pt x="79" y="43"/>
                    </a:lnTo>
                    <a:lnTo>
                      <a:pt x="79" y="41"/>
                    </a:lnTo>
                    <a:lnTo>
                      <a:pt x="79" y="39"/>
                    </a:lnTo>
                    <a:lnTo>
                      <a:pt x="77" y="39"/>
                    </a:lnTo>
                    <a:lnTo>
                      <a:pt x="77" y="37"/>
                    </a:lnTo>
                    <a:lnTo>
                      <a:pt x="75" y="37"/>
                    </a:lnTo>
                    <a:lnTo>
                      <a:pt x="75" y="35"/>
                    </a:lnTo>
                    <a:lnTo>
                      <a:pt x="73" y="37"/>
                    </a:lnTo>
                    <a:lnTo>
                      <a:pt x="71" y="39"/>
                    </a:lnTo>
                    <a:lnTo>
                      <a:pt x="71" y="43"/>
                    </a:lnTo>
                    <a:lnTo>
                      <a:pt x="69" y="45"/>
                    </a:lnTo>
                    <a:lnTo>
                      <a:pt x="69" y="47"/>
                    </a:lnTo>
                    <a:lnTo>
                      <a:pt x="69" y="49"/>
                    </a:lnTo>
                    <a:lnTo>
                      <a:pt x="68" y="51"/>
                    </a:lnTo>
                    <a:lnTo>
                      <a:pt x="68" y="52"/>
                    </a:lnTo>
                    <a:lnTo>
                      <a:pt x="66" y="54"/>
                    </a:lnTo>
                    <a:lnTo>
                      <a:pt x="66" y="56"/>
                    </a:lnTo>
                    <a:lnTo>
                      <a:pt x="64" y="58"/>
                    </a:lnTo>
                    <a:lnTo>
                      <a:pt x="64" y="60"/>
                    </a:lnTo>
                    <a:lnTo>
                      <a:pt x="62" y="62"/>
                    </a:lnTo>
                    <a:lnTo>
                      <a:pt x="62" y="64"/>
                    </a:lnTo>
                    <a:lnTo>
                      <a:pt x="62" y="66"/>
                    </a:lnTo>
                    <a:lnTo>
                      <a:pt x="60" y="68"/>
                    </a:lnTo>
                    <a:lnTo>
                      <a:pt x="60" y="69"/>
                    </a:lnTo>
                    <a:lnTo>
                      <a:pt x="60" y="71"/>
                    </a:lnTo>
                    <a:lnTo>
                      <a:pt x="58" y="73"/>
                    </a:lnTo>
                    <a:lnTo>
                      <a:pt x="58" y="75"/>
                    </a:lnTo>
                    <a:lnTo>
                      <a:pt x="56" y="77"/>
                    </a:lnTo>
                    <a:lnTo>
                      <a:pt x="56" y="79"/>
                    </a:lnTo>
                    <a:lnTo>
                      <a:pt x="56" y="81"/>
                    </a:lnTo>
                    <a:lnTo>
                      <a:pt x="54" y="83"/>
                    </a:lnTo>
                    <a:lnTo>
                      <a:pt x="54" y="85"/>
                    </a:lnTo>
                    <a:lnTo>
                      <a:pt x="54" y="86"/>
                    </a:lnTo>
                    <a:lnTo>
                      <a:pt x="52" y="88"/>
                    </a:lnTo>
                    <a:lnTo>
                      <a:pt x="52" y="90"/>
                    </a:lnTo>
                    <a:lnTo>
                      <a:pt x="51" y="92"/>
                    </a:lnTo>
                    <a:lnTo>
                      <a:pt x="51" y="94"/>
                    </a:lnTo>
                    <a:lnTo>
                      <a:pt x="51" y="96"/>
                    </a:lnTo>
                    <a:lnTo>
                      <a:pt x="49" y="98"/>
                    </a:lnTo>
                    <a:lnTo>
                      <a:pt x="49" y="100"/>
                    </a:lnTo>
                    <a:lnTo>
                      <a:pt x="49" y="102"/>
                    </a:lnTo>
                    <a:lnTo>
                      <a:pt x="47" y="103"/>
                    </a:lnTo>
                    <a:lnTo>
                      <a:pt x="47" y="105"/>
                    </a:lnTo>
                    <a:lnTo>
                      <a:pt x="47" y="107"/>
                    </a:lnTo>
                    <a:lnTo>
                      <a:pt x="47" y="109"/>
                    </a:lnTo>
                    <a:lnTo>
                      <a:pt x="45" y="109"/>
                    </a:lnTo>
                    <a:lnTo>
                      <a:pt x="45" y="111"/>
                    </a:lnTo>
                    <a:lnTo>
                      <a:pt x="45" y="113"/>
                    </a:lnTo>
                    <a:lnTo>
                      <a:pt x="45" y="115"/>
                    </a:lnTo>
                    <a:lnTo>
                      <a:pt x="43" y="117"/>
                    </a:lnTo>
                    <a:lnTo>
                      <a:pt x="43" y="119"/>
                    </a:lnTo>
                    <a:lnTo>
                      <a:pt x="43" y="120"/>
                    </a:lnTo>
                    <a:lnTo>
                      <a:pt x="43" y="122"/>
                    </a:lnTo>
                    <a:lnTo>
                      <a:pt x="43" y="124"/>
                    </a:lnTo>
                    <a:lnTo>
                      <a:pt x="41" y="126"/>
                    </a:lnTo>
                    <a:lnTo>
                      <a:pt x="41" y="128"/>
                    </a:lnTo>
                    <a:lnTo>
                      <a:pt x="41" y="130"/>
                    </a:lnTo>
                    <a:lnTo>
                      <a:pt x="41" y="132"/>
                    </a:lnTo>
                    <a:lnTo>
                      <a:pt x="41" y="134"/>
                    </a:lnTo>
                    <a:lnTo>
                      <a:pt x="41" y="136"/>
                    </a:lnTo>
                    <a:lnTo>
                      <a:pt x="41" y="137"/>
                    </a:lnTo>
                    <a:lnTo>
                      <a:pt x="41" y="139"/>
                    </a:lnTo>
                    <a:lnTo>
                      <a:pt x="41" y="141"/>
                    </a:lnTo>
                    <a:lnTo>
                      <a:pt x="41" y="143"/>
                    </a:lnTo>
                    <a:lnTo>
                      <a:pt x="41" y="145"/>
                    </a:lnTo>
                    <a:lnTo>
                      <a:pt x="41" y="147"/>
                    </a:lnTo>
                    <a:lnTo>
                      <a:pt x="43" y="147"/>
                    </a:lnTo>
                    <a:lnTo>
                      <a:pt x="43" y="149"/>
                    </a:lnTo>
                    <a:lnTo>
                      <a:pt x="45" y="151"/>
                    </a:lnTo>
                    <a:lnTo>
                      <a:pt x="45" y="153"/>
                    </a:lnTo>
                    <a:lnTo>
                      <a:pt x="47" y="153"/>
                    </a:lnTo>
                    <a:lnTo>
                      <a:pt x="47" y="154"/>
                    </a:lnTo>
                    <a:lnTo>
                      <a:pt x="47" y="156"/>
                    </a:lnTo>
                    <a:lnTo>
                      <a:pt x="47" y="158"/>
                    </a:lnTo>
                    <a:lnTo>
                      <a:pt x="47" y="160"/>
                    </a:lnTo>
                    <a:lnTo>
                      <a:pt x="47" y="162"/>
                    </a:lnTo>
                    <a:lnTo>
                      <a:pt x="45" y="162"/>
                    </a:lnTo>
                    <a:lnTo>
                      <a:pt x="43" y="162"/>
                    </a:lnTo>
                    <a:lnTo>
                      <a:pt x="41" y="162"/>
                    </a:lnTo>
                    <a:lnTo>
                      <a:pt x="39" y="162"/>
                    </a:lnTo>
                    <a:lnTo>
                      <a:pt x="37" y="162"/>
                    </a:lnTo>
                    <a:lnTo>
                      <a:pt x="35" y="162"/>
                    </a:lnTo>
                    <a:lnTo>
                      <a:pt x="35" y="160"/>
                    </a:lnTo>
                    <a:lnTo>
                      <a:pt x="34" y="160"/>
                    </a:lnTo>
                    <a:lnTo>
                      <a:pt x="32" y="160"/>
                    </a:lnTo>
                    <a:lnTo>
                      <a:pt x="32" y="158"/>
                    </a:lnTo>
                    <a:lnTo>
                      <a:pt x="30" y="158"/>
                    </a:lnTo>
                    <a:lnTo>
                      <a:pt x="28" y="158"/>
                    </a:lnTo>
                    <a:lnTo>
                      <a:pt x="28" y="156"/>
                    </a:lnTo>
                    <a:lnTo>
                      <a:pt x="26" y="156"/>
                    </a:lnTo>
                    <a:lnTo>
                      <a:pt x="24" y="156"/>
                    </a:lnTo>
                    <a:lnTo>
                      <a:pt x="24" y="154"/>
                    </a:lnTo>
                    <a:lnTo>
                      <a:pt x="22" y="154"/>
                    </a:lnTo>
                    <a:lnTo>
                      <a:pt x="20" y="154"/>
                    </a:lnTo>
                    <a:lnTo>
                      <a:pt x="18" y="153"/>
                    </a:lnTo>
                    <a:lnTo>
                      <a:pt x="17" y="153"/>
                    </a:lnTo>
                    <a:lnTo>
                      <a:pt x="15" y="153"/>
                    </a:lnTo>
                    <a:lnTo>
                      <a:pt x="15" y="151"/>
                    </a:lnTo>
                    <a:lnTo>
                      <a:pt x="13" y="151"/>
                    </a:lnTo>
                    <a:lnTo>
                      <a:pt x="11" y="151"/>
                    </a:lnTo>
                    <a:lnTo>
                      <a:pt x="9" y="151"/>
                    </a:lnTo>
                    <a:lnTo>
                      <a:pt x="9" y="149"/>
                    </a:lnTo>
                    <a:lnTo>
                      <a:pt x="7" y="149"/>
                    </a:lnTo>
                    <a:lnTo>
                      <a:pt x="5" y="149"/>
                    </a:lnTo>
                    <a:lnTo>
                      <a:pt x="3" y="147"/>
                    </a:lnTo>
                    <a:lnTo>
                      <a:pt x="1" y="147"/>
                    </a:lnTo>
                    <a:lnTo>
                      <a:pt x="0" y="147"/>
                    </a:lnTo>
                    <a:lnTo>
                      <a:pt x="0" y="145"/>
                    </a:lnTo>
                    <a:lnTo>
                      <a:pt x="0" y="143"/>
                    </a:lnTo>
                    <a:lnTo>
                      <a:pt x="0" y="141"/>
                    </a:lnTo>
                    <a:lnTo>
                      <a:pt x="1" y="141"/>
                    </a:lnTo>
                    <a:lnTo>
                      <a:pt x="1" y="139"/>
                    </a:lnTo>
                    <a:lnTo>
                      <a:pt x="3" y="139"/>
                    </a:lnTo>
                    <a:lnTo>
                      <a:pt x="3" y="137"/>
                    </a:lnTo>
                    <a:lnTo>
                      <a:pt x="5" y="137"/>
                    </a:lnTo>
                    <a:lnTo>
                      <a:pt x="5" y="136"/>
                    </a:lnTo>
                    <a:lnTo>
                      <a:pt x="7" y="136"/>
                    </a:lnTo>
                    <a:lnTo>
                      <a:pt x="9" y="136"/>
                    </a:lnTo>
                    <a:lnTo>
                      <a:pt x="9" y="134"/>
                    </a:lnTo>
                    <a:lnTo>
                      <a:pt x="11" y="134"/>
                    </a:lnTo>
                    <a:lnTo>
                      <a:pt x="13" y="132"/>
                    </a:lnTo>
                    <a:lnTo>
                      <a:pt x="15" y="132"/>
                    </a:lnTo>
                    <a:lnTo>
                      <a:pt x="15" y="130"/>
                    </a:lnTo>
                    <a:lnTo>
                      <a:pt x="17" y="128"/>
                    </a:lnTo>
                    <a:lnTo>
                      <a:pt x="18" y="128"/>
                    </a:lnTo>
                    <a:lnTo>
                      <a:pt x="18" y="126"/>
                    </a:lnTo>
                    <a:lnTo>
                      <a:pt x="20" y="124"/>
                    </a:lnTo>
                    <a:lnTo>
                      <a:pt x="20" y="122"/>
                    </a:lnTo>
                    <a:lnTo>
                      <a:pt x="22" y="122"/>
                    </a:lnTo>
                    <a:lnTo>
                      <a:pt x="24" y="120"/>
                    </a:lnTo>
                    <a:lnTo>
                      <a:pt x="24" y="119"/>
                    </a:lnTo>
                    <a:lnTo>
                      <a:pt x="26" y="117"/>
                    </a:lnTo>
                    <a:lnTo>
                      <a:pt x="26" y="115"/>
                    </a:lnTo>
                    <a:lnTo>
                      <a:pt x="26" y="113"/>
                    </a:lnTo>
                    <a:lnTo>
                      <a:pt x="28" y="111"/>
                    </a:lnTo>
                    <a:lnTo>
                      <a:pt x="28" y="109"/>
                    </a:lnTo>
                    <a:lnTo>
                      <a:pt x="30" y="107"/>
                    </a:lnTo>
                    <a:lnTo>
                      <a:pt x="30" y="105"/>
                    </a:lnTo>
                    <a:lnTo>
                      <a:pt x="30" y="103"/>
                    </a:lnTo>
                    <a:lnTo>
                      <a:pt x="32" y="102"/>
                    </a:lnTo>
                    <a:lnTo>
                      <a:pt x="32" y="100"/>
                    </a:lnTo>
                    <a:lnTo>
                      <a:pt x="32" y="98"/>
                    </a:lnTo>
                    <a:lnTo>
                      <a:pt x="34" y="96"/>
                    </a:lnTo>
                    <a:lnTo>
                      <a:pt x="34" y="94"/>
                    </a:lnTo>
                    <a:lnTo>
                      <a:pt x="34" y="92"/>
                    </a:lnTo>
                    <a:lnTo>
                      <a:pt x="35" y="90"/>
                    </a:lnTo>
                    <a:lnTo>
                      <a:pt x="35" y="88"/>
                    </a:lnTo>
                    <a:lnTo>
                      <a:pt x="37" y="86"/>
                    </a:lnTo>
                    <a:lnTo>
                      <a:pt x="37" y="85"/>
                    </a:lnTo>
                    <a:lnTo>
                      <a:pt x="39" y="83"/>
                    </a:lnTo>
                    <a:lnTo>
                      <a:pt x="39" y="81"/>
                    </a:lnTo>
                    <a:lnTo>
                      <a:pt x="39" y="79"/>
                    </a:lnTo>
                    <a:lnTo>
                      <a:pt x="41" y="77"/>
                    </a:lnTo>
                    <a:lnTo>
                      <a:pt x="41" y="75"/>
                    </a:lnTo>
                    <a:lnTo>
                      <a:pt x="41" y="73"/>
                    </a:lnTo>
                    <a:lnTo>
                      <a:pt x="43" y="71"/>
                    </a:lnTo>
                    <a:lnTo>
                      <a:pt x="43" y="69"/>
                    </a:lnTo>
                    <a:lnTo>
                      <a:pt x="45" y="68"/>
                    </a:lnTo>
                    <a:lnTo>
                      <a:pt x="45" y="66"/>
                    </a:lnTo>
                    <a:lnTo>
                      <a:pt x="45" y="64"/>
                    </a:lnTo>
                    <a:lnTo>
                      <a:pt x="47" y="64"/>
                    </a:lnTo>
                    <a:lnTo>
                      <a:pt x="47" y="62"/>
                    </a:lnTo>
                    <a:lnTo>
                      <a:pt x="47" y="60"/>
                    </a:lnTo>
                    <a:lnTo>
                      <a:pt x="49" y="58"/>
                    </a:lnTo>
                    <a:lnTo>
                      <a:pt x="49" y="56"/>
                    </a:lnTo>
                    <a:lnTo>
                      <a:pt x="51" y="54"/>
                    </a:lnTo>
                    <a:lnTo>
                      <a:pt x="51" y="52"/>
                    </a:lnTo>
                    <a:lnTo>
                      <a:pt x="51" y="51"/>
                    </a:lnTo>
                    <a:lnTo>
                      <a:pt x="52" y="49"/>
                    </a:lnTo>
                    <a:lnTo>
                      <a:pt x="54" y="47"/>
                    </a:lnTo>
                    <a:lnTo>
                      <a:pt x="54" y="45"/>
                    </a:lnTo>
                    <a:lnTo>
                      <a:pt x="54" y="43"/>
                    </a:lnTo>
                    <a:lnTo>
                      <a:pt x="56" y="41"/>
                    </a:lnTo>
                    <a:lnTo>
                      <a:pt x="56" y="39"/>
                    </a:lnTo>
                    <a:lnTo>
                      <a:pt x="58" y="37"/>
                    </a:lnTo>
                    <a:lnTo>
                      <a:pt x="58" y="35"/>
                    </a:lnTo>
                    <a:lnTo>
                      <a:pt x="58" y="34"/>
                    </a:lnTo>
                    <a:lnTo>
                      <a:pt x="60" y="34"/>
                    </a:lnTo>
                    <a:lnTo>
                      <a:pt x="60" y="32"/>
                    </a:lnTo>
                    <a:lnTo>
                      <a:pt x="60" y="30"/>
                    </a:lnTo>
                    <a:lnTo>
                      <a:pt x="62" y="30"/>
                    </a:lnTo>
                    <a:lnTo>
                      <a:pt x="62" y="28"/>
                    </a:lnTo>
                    <a:lnTo>
                      <a:pt x="62" y="26"/>
                    </a:lnTo>
                    <a:lnTo>
                      <a:pt x="62" y="24"/>
                    </a:lnTo>
                    <a:lnTo>
                      <a:pt x="62" y="22"/>
                    </a:lnTo>
                    <a:lnTo>
                      <a:pt x="62" y="20"/>
                    </a:lnTo>
                    <a:lnTo>
                      <a:pt x="62" y="18"/>
                    </a:lnTo>
                    <a:lnTo>
                      <a:pt x="60" y="18"/>
                    </a:lnTo>
                    <a:lnTo>
                      <a:pt x="58" y="18"/>
                    </a:lnTo>
                    <a:lnTo>
                      <a:pt x="58" y="17"/>
                    </a:lnTo>
                    <a:lnTo>
                      <a:pt x="56" y="17"/>
                    </a:lnTo>
                    <a:lnTo>
                      <a:pt x="54" y="17"/>
                    </a:lnTo>
                    <a:lnTo>
                      <a:pt x="52" y="17"/>
                    </a:lnTo>
                    <a:lnTo>
                      <a:pt x="51" y="17"/>
                    </a:lnTo>
                    <a:lnTo>
                      <a:pt x="49" y="17"/>
                    </a:lnTo>
                    <a:lnTo>
                      <a:pt x="47" y="17"/>
                    </a:lnTo>
                    <a:lnTo>
                      <a:pt x="45" y="18"/>
                    </a:lnTo>
                    <a:lnTo>
                      <a:pt x="43" y="18"/>
                    </a:lnTo>
                    <a:lnTo>
                      <a:pt x="41" y="20"/>
                    </a:lnTo>
                    <a:lnTo>
                      <a:pt x="39" y="20"/>
                    </a:lnTo>
                    <a:lnTo>
                      <a:pt x="37" y="22"/>
                    </a:lnTo>
                    <a:lnTo>
                      <a:pt x="35" y="24"/>
                    </a:lnTo>
                    <a:lnTo>
                      <a:pt x="34" y="24"/>
                    </a:lnTo>
                    <a:lnTo>
                      <a:pt x="32" y="26"/>
                    </a:lnTo>
                    <a:lnTo>
                      <a:pt x="30" y="26"/>
                    </a:lnTo>
                    <a:lnTo>
                      <a:pt x="28" y="26"/>
                    </a:lnTo>
                    <a:lnTo>
                      <a:pt x="26" y="26"/>
                    </a:lnTo>
                    <a:lnTo>
                      <a:pt x="26" y="24"/>
                    </a:lnTo>
                    <a:lnTo>
                      <a:pt x="26" y="22"/>
                    </a:lnTo>
                    <a:lnTo>
                      <a:pt x="28" y="20"/>
                    </a:lnTo>
                    <a:lnTo>
                      <a:pt x="28" y="18"/>
                    </a:lnTo>
                    <a:lnTo>
                      <a:pt x="28" y="17"/>
                    </a:lnTo>
                    <a:lnTo>
                      <a:pt x="30" y="17"/>
                    </a:lnTo>
                    <a:lnTo>
                      <a:pt x="30" y="15"/>
                    </a:lnTo>
                    <a:lnTo>
                      <a:pt x="32" y="15"/>
                    </a:lnTo>
                    <a:lnTo>
                      <a:pt x="34" y="13"/>
                    </a:lnTo>
                    <a:lnTo>
                      <a:pt x="35" y="13"/>
                    </a:lnTo>
                    <a:lnTo>
                      <a:pt x="35" y="11"/>
                    </a:lnTo>
                    <a:lnTo>
                      <a:pt x="37" y="11"/>
                    </a:lnTo>
                    <a:lnTo>
                      <a:pt x="37" y="9"/>
                    </a:lnTo>
                    <a:lnTo>
                      <a:pt x="39" y="9"/>
                    </a:lnTo>
                    <a:lnTo>
                      <a:pt x="41" y="7"/>
                    </a:lnTo>
                    <a:lnTo>
                      <a:pt x="43" y="7"/>
                    </a:lnTo>
                    <a:lnTo>
                      <a:pt x="45" y="5"/>
                    </a:lnTo>
                    <a:lnTo>
                      <a:pt x="47" y="5"/>
                    </a:lnTo>
                    <a:lnTo>
                      <a:pt x="49" y="5"/>
                    </a:lnTo>
                    <a:lnTo>
                      <a:pt x="49" y="3"/>
                    </a:lnTo>
                    <a:lnTo>
                      <a:pt x="51" y="3"/>
                    </a:lnTo>
                    <a:lnTo>
                      <a:pt x="52" y="3"/>
                    </a:lnTo>
                    <a:lnTo>
                      <a:pt x="52" y="1"/>
                    </a:lnTo>
                    <a:lnTo>
                      <a:pt x="54" y="1"/>
                    </a:lnTo>
                    <a:lnTo>
                      <a:pt x="56" y="1"/>
                    </a:lnTo>
                    <a:lnTo>
                      <a:pt x="58" y="1"/>
                    </a:lnTo>
                    <a:lnTo>
                      <a:pt x="58" y="0"/>
                    </a:lnTo>
                    <a:lnTo>
                      <a:pt x="60" y="0"/>
                    </a:lnTo>
                    <a:lnTo>
                      <a:pt x="62" y="0"/>
                    </a:lnTo>
                    <a:lnTo>
                      <a:pt x="64" y="0"/>
                    </a:lnTo>
                    <a:lnTo>
                      <a:pt x="66" y="0"/>
                    </a:lnTo>
                    <a:lnTo>
                      <a:pt x="68" y="0"/>
                    </a:lnTo>
                    <a:lnTo>
                      <a:pt x="69" y="0"/>
                    </a:lnTo>
                    <a:lnTo>
                      <a:pt x="71" y="0"/>
                    </a:lnTo>
                    <a:lnTo>
                      <a:pt x="73" y="0"/>
                    </a:lnTo>
                    <a:lnTo>
                      <a:pt x="75" y="0"/>
                    </a:lnTo>
                    <a:lnTo>
                      <a:pt x="77" y="0"/>
                    </a:lnTo>
                    <a:lnTo>
                      <a:pt x="79" y="0"/>
                    </a:lnTo>
                    <a:lnTo>
                      <a:pt x="81" y="1"/>
                    </a:lnTo>
                    <a:lnTo>
                      <a:pt x="83" y="1"/>
                    </a:lnTo>
                    <a:lnTo>
                      <a:pt x="85" y="1"/>
                    </a:lnTo>
                    <a:lnTo>
                      <a:pt x="85" y="3"/>
                    </a:lnTo>
                    <a:lnTo>
                      <a:pt x="86" y="3"/>
                    </a:lnTo>
                    <a:lnTo>
                      <a:pt x="88" y="3"/>
                    </a:lnTo>
                    <a:lnTo>
                      <a:pt x="88" y="5"/>
                    </a:lnTo>
                    <a:lnTo>
                      <a:pt x="90" y="5"/>
                    </a:lnTo>
                    <a:lnTo>
                      <a:pt x="92" y="5"/>
                    </a:lnTo>
                    <a:lnTo>
                      <a:pt x="92" y="7"/>
                    </a:lnTo>
                    <a:lnTo>
                      <a:pt x="94" y="7"/>
                    </a:lnTo>
                    <a:lnTo>
                      <a:pt x="96" y="9"/>
                    </a:lnTo>
                    <a:lnTo>
                      <a:pt x="96" y="11"/>
                    </a:lnTo>
                    <a:lnTo>
                      <a:pt x="98" y="11"/>
                    </a:lnTo>
                    <a:lnTo>
                      <a:pt x="98" y="13"/>
                    </a:lnTo>
                    <a:lnTo>
                      <a:pt x="100" y="13"/>
                    </a:lnTo>
                    <a:lnTo>
                      <a:pt x="100" y="15"/>
                    </a:lnTo>
                    <a:lnTo>
                      <a:pt x="102" y="15"/>
                    </a:lnTo>
                    <a:lnTo>
                      <a:pt x="102" y="17"/>
                    </a:lnTo>
                    <a:lnTo>
                      <a:pt x="103" y="20"/>
                    </a:lnTo>
                    <a:lnTo>
                      <a:pt x="103" y="24"/>
                    </a:lnTo>
                    <a:lnTo>
                      <a:pt x="105" y="28"/>
                    </a:lnTo>
                    <a:lnTo>
                      <a:pt x="107" y="30"/>
                    </a:lnTo>
                    <a:lnTo>
                      <a:pt x="107" y="34"/>
                    </a:lnTo>
                    <a:lnTo>
                      <a:pt x="109" y="37"/>
                    </a:lnTo>
                    <a:lnTo>
                      <a:pt x="109" y="41"/>
                    </a:lnTo>
                    <a:lnTo>
                      <a:pt x="111" y="43"/>
                    </a:lnTo>
                    <a:lnTo>
                      <a:pt x="111" y="47"/>
                    </a:lnTo>
                    <a:lnTo>
                      <a:pt x="113" y="51"/>
                    </a:lnTo>
                    <a:lnTo>
                      <a:pt x="113" y="54"/>
                    </a:lnTo>
                    <a:lnTo>
                      <a:pt x="113" y="58"/>
                    </a:lnTo>
                    <a:lnTo>
                      <a:pt x="115" y="60"/>
                    </a:lnTo>
                    <a:lnTo>
                      <a:pt x="115" y="64"/>
                    </a:lnTo>
                    <a:lnTo>
                      <a:pt x="117" y="68"/>
                    </a:lnTo>
                    <a:lnTo>
                      <a:pt x="117" y="71"/>
                    </a:lnTo>
                    <a:lnTo>
                      <a:pt x="117" y="75"/>
                    </a:lnTo>
                    <a:lnTo>
                      <a:pt x="119" y="79"/>
                    </a:lnTo>
                    <a:lnTo>
                      <a:pt x="119" y="81"/>
                    </a:lnTo>
                    <a:lnTo>
                      <a:pt x="119" y="85"/>
                    </a:lnTo>
                    <a:lnTo>
                      <a:pt x="120" y="88"/>
                    </a:lnTo>
                    <a:lnTo>
                      <a:pt x="120" y="92"/>
                    </a:lnTo>
                    <a:lnTo>
                      <a:pt x="120" y="96"/>
                    </a:lnTo>
                    <a:lnTo>
                      <a:pt x="122" y="100"/>
                    </a:lnTo>
                    <a:lnTo>
                      <a:pt x="122" y="103"/>
                    </a:lnTo>
                    <a:lnTo>
                      <a:pt x="122" y="105"/>
                    </a:lnTo>
                    <a:lnTo>
                      <a:pt x="124" y="109"/>
                    </a:lnTo>
                    <a:lnTo>
                      <a:pt x="124" y="113"/>
                    </a:lnTo>
                    <a:lnTo>
                      <a:pt x="124" y="117"/>
                    </a:lnTo>
                    <a:lnTo>
                      <a:pt x="124" y="120"/>
                    </a:lnTo>
                    <a:lnTo>
                      <a:pt x="126" y="124"/>
                    </a:lnTo>
                    <a:lnTo>
                      <a:pt x="126" y="128"/>
                    </a:lnTo>
                    <a:lnTo>
                      <a:pt x="128" y="130"/>
                    </a:lnTo>
                    <a:lnTo>
                      <a:pt x="128" y="132"/>
                    </a:lnTo>
                    <a:lnTo>
                      <a:pt x="128" y="134"/>
                    </a:lnTo>
                    <a:lnTo>
                      <a:pt x="128" y="136"/>
                    </a:lnTo>
                    <a:lnTo>
                      <a:pt x="128" y="137"/>
                    </a:lnTo>
                    <a:lnTo>
                      <a:pt x="128" y="139"/>
                    </a:lnTo>
                    <a:lnTo>
                      <a:pt x="130" y="141"/>
                    </a:lnTo>
                    <a:lnTo>
                      <a:pt x="130" y="143"/>
                    </a:lnTo>
                    <a:lnTo>
                      <a:pt x="130" y="145"/>
                    </a:lnTo>
                    <a:lnTo>
                      <a:pt x="132" y="145"/>
                    </a:lnTo>
                    <a:lnTo>
                      <a:pt x="134" y="143"/>
                    </a:lnTo>
                    <a:lnTo>
                      <a:pt x="134" y="141"/>
                    </a:lnTo>
                    <a:lnTo>
                      <a:pt x="136" y="139"/>
                    </a:lnTo>
                    <a:lnTo>
                      <a:pt x="136" y="137"/>
                    </a:lnTo>
                    <a:lnTo>
                      <a:pt x="136" y="136"/>
                    </a:lnTo>
                    <a:lnTo>
                      <a:pt x="137" y="134"/>
                    </a:lnTo>
                    <a:lnTo>
                      <a:pt x="137" y="130"/>
                    </a:lnTo>
                    <a:lnTo>
                      <a:pt x="139" y="128"/>
                    </a:lnTo>
                    <a:lnTo>
                      <a:pt x="139" y="126"/>
                    </a:lnTo>
                    <a:lnTo>
                      <a:pt x="139" y="124"/>
                    </a:lnTo>
                    <a:lnTo>
                      <a:pt x="141" y="122"/>
                    </a:lnTo>
                    <a:lnTo>
                      <a:pt x="141" y="120"/>
                    </a:lnTo>
                    <a:lnTo>
                      <a:pt x="141" y="119"/>
                    </a:lnTo>
                    <a:lnTo>
                      <a:pt x="143" y="117"/>
                    </a:lnTo>
                    <a:lnTo>
                      <a:pt x="143" y="115"/>
                    </a:lnTo>
                    <a:lnTo>
                      <a:pt x="143" y="113"/>
                    </a:lnTo>
                    <a:lnTo>
                      <a:pt x="145" y="111"/>
                    </a:lnTo>
                    <a:lnTo>
                      <a:pt x="145" y="109"/>
                    </a:lnTo>
                    <a:lnTo>
                      <a:pt x="147" y="107"/>
                    </a:lnTo>
                    <a:lnTo>
                      <a:pt x="147" y="105"/>
                    </a:lnTo>
                    <a:lnTo>
                      <a:pt x="147" y="103"/>
                    </a:lnTo>
                    <a:lnTo>
                      <a:pt x="147" y="102"/>
                    </a:lnTo>
                    <a:lnTo>
                      <a:pt x="149" y="100"/>
                    </a:lnTo>
                    <a:lnTo>
                      <a:pt x="149" y="98"/>
                    </a:lnTo>
                    <a:lnTo>
                      <a:pt x="149" y="96"/>
                    </a:lnTo>
                    <a:lnTo>
                      <a:pt x="151" y="94"/>
                    </a:lnTo>
                    <a:lnTo>
                      <a:pt x="151" y="92"/>
                    </a:lnTo>
                    <a:lnTo>
                      <a:pt x="151" y="90"/>
                    </a:lnTo>
                    <a:lnTo>
                      <a:pt x="153" y="88"/>
                    </a:lnTo>
                    <a:lnTo>
                      <a:pt x="153" y="86"/>
                    </a:lnTo>
                    <a:lnTo>
                      <a:pt x="153" y="83"/>
                    </a:lnTo>
                    <a:lnTo>
                      <a:pt x="153" y="81"/>
                    </a:lnTo>
                    <a:lnTo>
                      <a:pt x="154" y="79"/>
                    </a:lnTo>
                    <a:lnTo>
                      <a:pt x="154" y="77"/>
                    </a:lnTo>
                    <a:lnTo>
                      <a:pt x="154" y="75"/>
                    </a:lnTo>
                    <a:lnTo>
                      <a:pt x="156" y="73"/>
                    </a:lnTo>
                    <a:lnTo>
                      <a:pt x="156" y="71"/>
                    </a:lnTo>
                    <a:lnTo>
                      <a:pt x="156" y="69"/>
                    </a:lnTo>
                    <a:lnTo>
                      <a:pt x="156" y="68"/>
                    </a:lnTo>
                    <a:lnTo>
                      <a:pt x="158" y="66"/>
                    </a:lnTo>
                    <a:lnTo>
                      <a:pt x="158" y="64"/>
                    </a:lnTo>
                    <a:lnTo>
                      <a:pt x="158" y="62"/>
                    </a:lnTo>
                    <a:lnTo>
                      <a:pt x="158" y="60"/>
                    </a:lnTo>
                    <a:lnTo>
                      <a:pt x="158" y="58"/>
                    </a:lnTo>
                    <a:lnTo>
                      <a:pt x="158" y="56"/>
                    </a:lnTo>
                    <a:lnTo>
                      <a:pt x="158" y="54"/>
                    </a:lnTo>
                    <a:lnTo>
                      <a:pt x="158" y="52"/>
                    </a:lnTo>
                    <a:lnTo>
                      <a:pt x="158" y="51"/>
                    </a:lnTo>
                    <a:lnTo>
                      <a:pt x="158" y="49"/>
                    </a:lnTo>
                    <a:lnTo>
                      <a:pt x="158" y="47"/>
                    </a:lnTo>
                    <a:lnTo>
                      <a:pt x="158" y="45"/>
                    </a:lnTo>
                    <a:lnTo>
                      <a:pt x="156" y="43"/>
                    </a:lnTo>
                    <a:lnTo>
                      <a:pt x="156" y="41"/>
                    </a:lnTo>
                    <a:lnTo>
                      <a:pt x="156" y="39"/>
                    </a:lnTo>
                    <a:lnTo>
                      <a:pt x="154" y="39"/>
                    </a:lnTo>
                    <a:lnTo>
                      <a:pt x="154" y="37"/>
                    </a:lnTo>
                    <a:lnTo>
                      <a:pt x="153" y="35"/>
                    </a:lnTo>
                    <a:lnTo>
                      <a:pt x="153" y="34"/>
                    </a:lnTo>
                    <a:lnTo>
                      <a:pt x="153" y="32"/>
                    </a:lnTo>
                    <a:lnTo>
                      <a:pt x="153" y="30"/>
                    </a:lnTo>
                    <a:lnTo>
                      <a:pt x="154" y="30"/>
                    </a:lnTo>
                    <a:lnTo>
                      <a:pt x="156" y="30"/>
                    </a:lnTo>
                    <a:lnTo>
                      <a:pt x="158" y="30"/>
                    </a:lnTo>
                    <a:lnTo>
                      <a:pt x="160" y="30"/>
                    </a:lnTo>
                    <a:lnTo>
                      <a:pt x="162" y="32"/>
                    </a:lnTo>
                    <a:lnTo>
                      <a:pt x="164" y="32"/>
                    </a:lnTo>
                    <a:lnTo>
                      <a:pt x="166" y="34"/>
                    </a:lnTo>
                    <a:lnTo>
                      <a:pt x="168" y="34"/>
                    </a:lnTo>
                    <a:lnTo>
                      <a:pt x="170" y="34"/>
                    </a:lnTo>
                    <a:lnTo>
                      <a:pt x="171" y="35"/>
                    </a:lnTo>
                    <a:lnTo>
                      <a:pt x="173" y="35"/>
                    </a:lnTo>
                    <a:lnTo>
                      <a:pt x="175" y="35"/>
                    </a:lnTo>
                    <a:lnTo>
                      <a:pt x="177" y="35"/>
                    </a:lnTo>
                    <a:lnTo>
                      <a:pt x="179" y="37"/>
                    </a:lnTo>
                    <a:lnTo>
                      <a:pt x="181" y="37"/>
                    </a:lnTo>
                    <a:lnTo>
                      <a:pt x="183" y="39"/>
                    </a:lnTo>
                    <a:lnTo>
                      <a:pt x="185" y="39"/>
                    </a:lnTo>
                    <a:lnTo>
                      <a:pt x="187" y="39"/>
                    </a:lnTo>
                    <a:lnTo>
                      <a:pt x="188" y="41"/>
                    </a:lnTo>
                    <a:lnTo>
                      <a:pt x="190" y="41"/>
                    </a:lnTo>
                    <a:lnTo>
                      <a:pt x="192" y="43"/>
                    </a:lnTo>
                    <a:lnTo>
                      <a:pt x="194" y="43"/>
                    </a:lnTo>
                    <a:lnTo>
                      <a:pt x="196" y="45"/>
                    </a:lnTo>
                    <a:lnTo>
                      <a:pt x="198" y="45"/>
                    </a:lnTo>
                    <a:lnTo>
                      <a:pt x="200" y="45"/>
                    </a:lnTo>
                    <a:lnTo>
                      <a:pt x="202" y="47"/>
                    </a:lnTo>
                    <a:lnTo>
                      <a:pt x="204" y="47"/>
                    </a:lnTo>
                    <a:lnTo>
                      <a:pt x="205" y="49"/>
                    </a:lnTo>
                    <a:lnTo>
                      <a:pt x="207" y="49"/>
                    </a:lnTo>
                    <a:lnTo>
                      <a:pt x="207" y="51"/>
                    </a:lnTo>
                    <a:lnTo>
                      <a:pt x="207" y="52"/>
                    </a:lnTo>
                    <a:lnTo>
                      <a:pt x="207" y="54"/>
                    </a:lnTo>
                    <a:lnTo>
                      <a:pt x="205" y="54"/>
                    </a:lnTo>
                    <a:lnTo>
                      <a:pt x="204" y="54"/>
                    </a:lnTo>
                    <a:lnTo>
                      <a:pt x="20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7" name="Freeform 53">
                <a:extLst>
                  <a:ext uri="{FF2B5EF4-FFF2-40B4-BE49-F238E27FC236}">
                    <a16:creationId xmlns:a16="http://schemas.microsoft.com/office/drawing/2014/main" id="{784B4563-A095-A42B-0A52-016A6DB7C951}"/>
                  </a:ext>
                </a:extLst>
              </p:cNvPr>
              <p:cNvSpPr>
                <a:spLocks/>
              </p:cNvSpPr>
              <p:nvPr/>
            </p:nvSpPr>
            <p:spPr bwMode="auto">
              <a:xfrm>
                <a:off x="2170" y="3351"/>
                <a:ext cx="85" cy="66"/>
              </a:xfrm>
              <a:custGeom>
                <a:avLst/>
                <a:gdLst>
                  <a:gd name="T0" fmla="*/ 8 w 85"/>
                  <a:gd name="T1" fmla="*/ 63 h 66"/>
                  <a:gd name="T2" fmla="*/ 11 w 85"/>
                  <a:gd name="T3" fmla="*/ 59 h 66"/>
                  <a:gd name="T4" fmla="*/ 15 w 85"/>
                  <a:gd name="T5" fmla="*/ 53 h 66"/>
                  <a:gd name="T6" fmla="*/ 19 w 85"/>
                  <a:gd name="T7" fmla="*/ 49 h 66"/>
                  <a:gd name="T8" fmla="*/ 23 w 85"/>
                  <a:gd name="T9" fmla="*/ 44 h 66"/>
                  <a:gd name="T10" fmla="*/ 26 w 85"/>
                  <a:gd name="T11" fmla="*/ 40 h 66"/>
                  <a:gd name="T12" fmla="*/ 30 w 85"/>
                  <a:gd name="T13" fmla="*/ 34 h 66"/>
                  <a:gd name="T14" fmla="*/ 34 w 85"/>
                  <a:gd name="T15" fmla="*/ 31 h 66"/>
                  <a:gd name="T16" fmla="*/ 38 w 85"/>
                  <a:gd name="T17" fmla="*/ 25 h 66"/>
                  <a:gd name="T18" fmla="*/ 42 w 85"/>
                  <a:gd name="T19" fmla="*/ 21 h 66"/>
                  <a:gd name="T20" fmla="*/ 38 w 85"/>
                  <a:gd name="T21" fmla="*/ 19 h 66"/>
                  <a:gd name="T22" fmla="*/ 32 w 85"/>
                  <a:gd name="T23" fmla="*/ 19 h 66"/>
                  <a:gd name="T24" fmla="*/ 28 w 85"/>
                  <a:gd name="T25" fmla="*/ 17 h 66"/>
                  <a:gd name="T26" fmla="*/ 25 w 85"/>
                  <a:gd name="T27" fmla="*/ 19 h 66"/>
                  <a:gd name="T28" fmla="*/ 19 w 85"/>
                  <a:gd name="T29" fmla="*/ 19 h 66"/>
                  <a:gd name="T30" fmla="*/ 13 w 85"/>
                  <a:gd name="T31" fmla="*/ 21 h 66"/>
                  <a:gd name="T32" fmla="*/ 9 w 85"/>
                  <a:gd name="T33" fmla="*/ 23 h 66"/>
                  <a:gd name="T34" fmla="*/ 6 w 85"/>
                  <a:gd name="T35" fmla="*/ 25 h 66"/>
                  <a:gd name="T36" fmla="*/ 2 w 85"/>
                  <a:gd name="T37" fmla="*/ 23 h 66"/>
                  <a:gd name="T38" fmla="*/ 2 w 85"/>
                  <a:gd name="T39" fmla="*/ 17 h 66"/>
                  <a:gd name="T40" fmla="*/ 8 w 85"/>
                  <a:gd name="T41" fmla="*/ 14 h 66"/>
                  <a:gd name="T42" fmla="*/ 13 w 85"/>
                  <a:gd name="T43" fmla="*/ 12 h 66"/>
                  <a:gd name="T44" fmla="*/ 19 w 85"/>
                  <a:gd name="T45" fmla="*/ 8 h 66"/>
                  <a:gd name="T46" fmla="*/ 25 w 85"/>
                  <a:gd name="T47" fmla="*/ 4 h 66"/>
                  <a:gd name="T48" fmla="*/ 30 w 85"/>
                  <a:gd name="T49" fmla="*/ 2 h 66"/>
                  <a:gd name="T50" fmla="*/ 36 w 85"/>
                  <a:gd name="T51" fmla="*/ 0 h 66"/>
                  <a:gd name="T52" fmla="*/ 42 w 85"/>
                  <a:gd name="T53" fmla="*/ 0 h 66"/>
                  <a:gd name="T54" fmla="*/ 47 w 85"/>
                  <a:gd name="T55" fmla="*/ 0 h 66"/>
                  <a:gd name="T56" fmla="*/ 53 w 85"/>
                  <a:gd name="T57" fmla="*/ 0 h 66"/>
                  <a:gd name="T58" fmla="*/ 59 w 85"/>
                  <a:gd name="T59" fmla="*/ 2 h 66"/>
                  <a:gd name="T60" fmla="*/ 64 w 85"/>
                  <a:gd name="T61" fmla="*/ 6 h 66"/>
                  <a:gd name="T62" fmla="*/ 70 w 85"/>
                  <a:gd name="T63" fmla="*/ 10 h 66"/>
                  <a:gd name="T64" fmla="*/ 74 w 85"/>
                  <a:gd name="T65" fmla="*/ 14 h 66"/>
                  <a:gd name="T66" fmla="*/ 78 w 85"/>
                  <a:gd name="T67" fmla="*/ 19 h 66"/>
                  <a:gd name="T68" fmla="*/ 79 w 85"/>
                  <a:gd name="T69" fmla="*/ 25 h 66"/>
                  <a:gd name="T70" fmla="*/ 81 w 85"/>
                  <a:gd name="T71" fmla="*/ 31 h 66"/>
                  <a:gd name="T72" fmla="*/ 83 w 85"/>
                  <a:gd name="T73" fmla="*/ 36 h 66"/>
                  <a:gd name="T74" fmla="*/ 83 w 85"/>
                  <a:gd name="T75" fmla="*/ 42 h 66"/>
                  <a:gd name="T76" fmla="*/ 83 w 85"/>
                  <a:gd name="T77" fmla="*/ 48 h 66"/>
                  <a:gd name="T78" fmla="*/ 85 w 85"/>
                  <a:gd name="T79" fmla="*/ 53 h 66"/>
                  <a:gd name="T80" fmla="*/ 85 w 85"/>
                  <a:gd name="T81" fmla="*/ 59 h 66"/>
                  <a:gd name="T82" fmla="*/ 85 w 85"/>
                  <a:gd name="T83" fmla="*/ 65 h 66"/>
                  <a:gd name="T84" fmla="*/ 53 w 85"/>
                  <a:gd name="T85" fmla="*/ 63 h 66"/>
                  <a:gd name="T86" fmla="*/ 53 w 85"/>
                  <a:gd name="T87" fmla="*/ 57 h 66"/>
                  <a:gd name="T88" fmla="*/ 53 w 85"/>
                  <a:gd name="T89" fmla="*/ 51 h 66"/>
                  <a:gd name="T90" fmla="*/ 53 w 85"/>
                  <a:gd name="T91" fmla="*/ 46 h 66"/>
                  <a:gd name="T92" fmla="*/ 53 w 85"/>
                  <a:gd name="T93" fmla="*/ 40 h 66"/>
                  <a:gd name="T94" fmla="*/ 49 w 85"/>
                  <a:gd name="T95" fmla="*/ 36 h 66"/>
                  <a:gd name="T96" fmla="*/ 47 w 85"/>
                  <a:gd name="T97" fmla="*/ 40 h 66"/>
                  <a:gd name="T98" fmla="*/ 43 w 85"/>
                  <a:gd name="T99" fmla="*/ 46 h 66"/>
                  <a:gd name="T100" fmla="*/ 40 w 85"/>
                  <a:gd name="T101" fmla="*/ 48 h 66"/>
                  <a:gd name="T102" fmla="*/ 38 w 85"/>
                  <a:gd name="T103" fmla="*/ 51 h 66"/>
                  <a:gd name="T104" fmla="*/ 32 w 85"/>
                  <a:gd name="T105" fmla="*/ 57 h 66"/>
                  <a:gd name="T106" fmla="*/ 30 w 85"/>
                  <a:gd name="T107" fmla="*/ 61 h 66"/>
                  <a:gd name="T108" fmla="*/ 26 w 85"/>
                  <a:gd name="T109" fmla="*/ 63 h 66"/>
                  <a:gd name="T110" fmla="*/ 6 w 85"/>
                  <a:gd name="T111" fmla="*/ 66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 h="66">
                    <a:moveTo>
                      <a:pt x="6" y="66"/>
                    </a:moveTo>
                    <a:lnTo>
                      <a:pt x="8" y="65"/>
                    </a:lnTo>
                    <a:lnTo>
                      <a:pt x="8" y="63"/>
                    </a:lnTo>
                    <a:lnTo>
                      <a:pt x="9" y="63"/>
                    </a:lnTo>
                    <a:lnTo>
                      <a:pt x="11" y="61"/>
                    </a:lnTo>
                    <a:lnTo>
                      <a:pt x="11" y="59"/>
                    </a:lnTo>
                    <a:lnTo>
                      <a:pt x="13" y="57"/>
                    </a:lnTo>
                    <a:lnTo>
                      <a:pt x="15" y="55"/>
                    </a:lnTo>
                    <a:lnTo>
                      <a:pt x="15" y="53"/>
                    </a:lnTo>
                    <a:lnTo>
                      <a:pt x="17" y="53"/>
                    </a:lnTo>
                    <a:lnTo>
                      <a:pt x="17" y="51"/>
                    </a:lnTo>
                    <a:lnTo>
                      <a:pt x="19" y="49"/>
                    </a:lnTo>
                    <a:lnTo>
                      <a:pt x="21" y="48"/>
                    </a:lnTo>
                    <a:lnTo>
                      <a:pt x="23" y="46"/>
                    </a:lnTo>
                    <a:lnTo>
                      <a:pt x="23" y="44"/>
                    </a:lnTo>
                    <a:lnTo>
                      <a:pt x="25" y="44"/>
                    </a:lnTo>
                    <a:lnTo>
                      <a:pt x="25" y="42"/>
                    </a:lnTo>
                    <a:lnTo>
                      <a:pt x="26" y="40"/>
                    </a:lnTo>
                    <a:lnTo>
                      <a:pt x="28" y="38"/>
                    </a:lnTo>
                    <a:lnTo>
                      <a:pt x="30" y="36"/>
                    </a:lnTo>
                    <a:lnTo>
                      <a:pt x="30" y="34"/>
                    </a:lnTo>
                    <a:lnTo>
                      <a:pt x="32" y="34"/>
                    </a:lnTo>
                    <a:lnTo>
                      <a:pt x="32" y="32"/>
                    </a:lnTo>
                    <a:lnTo>
                      <a:pt x="34" y="31"/>
                    </a:lnTo>
                    <a:lnTo>
                      <a:pt x="36" y="29"/>
                    </a:lnTo>
                    <a:lnTo>
                      <a:pt x="38" y="27"/>
                    </a:lnTo>
                    <a:lnTo>
                      <a:pt x="38" y="25"/>
                    </a:lnTo>
                    <a:lnTo>
                      <a:pt x="40" y="23"/>
                    </a:lnTo>
                    <a:lnTo>
                      <a:pt x="42" y="23"/>
                    </a:lnTo>
                    <a:lnTo>
                      <a:pt x="42" y="21"/>
                    </a:lnTo>
                    <a:lnTo>
                      <a:pt x="40" y="21"/>
                    </a:lnTo>
                    <a:lnTo>
                      <a:pt x="40" y="19"/>
                    </a:lnTo>
                    <a:lnTo>
                      <a:pt x="38" y="19"/>
                    </a:lnTo>
                    <a:lnTo>
                      <a:pt x="36" y="19"/>
                    </a:lnTo>
                    <a:lnTo>
                      <a:pt x="34" y="19"/>
                    </a:lnTo>
                    <a:lnTo>
                      <a:pt x="32" y="19"/>
                    </a:lnTo>
                    <a:lnTo>
                      <a:pt x="30" y="19"/>
                    </a:lnTo>
                    <a:lnTo>
                      <a:pt x="28" y="19"/>
                    </a:lnTo>
                    <a:lnTo>
                      <a:pt x="28" y="17"/>
                    </a:lnTo>
                    <a:lnTo>
                      <a:pt x="26" y="17"/>
                    </a:lnTo>
                    <a:lnTo>
                      <a:pt x="26" y="19"/>
                    </a:lnTo>
                    <a:lnTo>
                      <a:pt x="25" y="19"/>
                    </a:lnTo>
                    <a:lnTo>
                      <a:pt x="23" y="19"/>
                    </a:lnTo>
                    <a:lnTo>
                      <a:pt x="21" y="19"/>
                    </a:lnTo>
                    <a:lnTo>
                      <a:pt x="19" y="19"/>
                    </a:lnTo>
                    <a:lnTo>
                      <a:pt x="17" y="19"/>
                    </a:lnTo>
                    <a:lnTo>
                      <a:pt x="15" y="19"/>
                    </a:lnTo>
                    <a:lnTo>
                      <a:pt x="13" y="21"/>
                    </a:lnTo>
                    <a:lnTo>
                      <a:pt x="11" y="21"/>
                    </a:lnTo>
                    <a:lnTo>
                      <a:pt x="11" y="23"/>
                    </a:lnTo>
                    <a:lnTo>
                      <a:pt x="9" y="23"/>
                    </a:lnTo>
                    <a:lnTo>
                      <a:pt x="8" y="23"/>
                    </a:lnTo>
                    <a:lnTo>
                      <a:pt x="8" y="25"/>
                    </a:lnTo>
                    <a:lnTo>
                      <a:pt x="6" y="25"/>
                    </a:lnTo>
                    <a:lnTo>
                      <a:pt x="4" y="25"/>
                    </a:lnTo>
                    <a:lnTo>
                      <a:pt x="2" y="25"/>
                    </a:lnTo>
                    <a:lnTo>
                      <a:pt x="2" y="23"/>
                    </a:lnTo>
                    <a:lnTo>
                      <a:pt x="0" y="23"/>
                    </a:lnTo>
                    <a:lnTo>
                      <a:pt x="2" y="19"/>
                    </a:lnTo>
                    <a:lnTo>
                      <a:pt x="2" y="17"/>
                    </a:lnTo>
                    <a:lnTo>
                      <a:pt x="4" y="15"/>
                    </a:lnTo>
                    <a:lnTo>
                      <a:pt x="6" y="15"/>
                    </a:lnTo>
                    <a:lnTo>
                      <a:pt x="8" y="14"/>
                    </a:lnTo>
                    <a:lnTo>
                      <a:pt x="9" y="14"/>
                    </a:lnTo>
                    <a:lnTo>
                      <a:pt x="11" y="12"/>
                    </a:lnTo>
                    <a:lnTo>
                      <a:pt x="13" y="12"/>
                    </a:lnTo>
                    <a:lnTo>
                      <a:pt x="15" y="10"/>
                    </a:lnTo>
                    <a:lnTo>
                      <a:pt x="17" y="10"/>
                    </a:lnTo>
                    <a:lnTo>
                      <a:pt x="19" y="8"/>
                    </a:lnTo>
                    <a:lnTo>
                      <a:pt x="21" y="6"/>
                    </a:lnTo>
                    <a:lnTo>
                      <a:pt x="23" y="6"/>
                    </a:lnTo>
                    <a:lnTo>
                      <a:pt x="25" y="4"/>
                    </a:lnTo>
                    <a:lnTo>
                      <a:pt x="26" y="4"/>
                    </a:lnTo>
                    <a:lnTo>
                      <a:pt x="28" y="2"/>
                    </a:lnTo>
                    <a:lnTo>
                      <a:pt x="30" y="2"/>
                    </a:lnTo>
                    <a:lnTo>
                      <a:pt x="32" y="2"/>
                    </a:lnTo>
                    <a:lnTo>
                      <a:pt x="34" y="0"/>
                    </a:lnTo>
                    <a:lnTo>
                      <a:pt x="36" y="0"/>
                    </a:lnTo>
                    <a:lnTo>
                      <a:pt x="38" y="0"/>
                    </a:lnTo>
                    <a:lnTo>
                      <a:pt x="40" y="0"/>
                    </a:lnTo>
                    <a:lnTo>
                      <a:pt x="42" y="0"/>
                    </a:lnTo>
                    <a:lnTo>
                      <a:pt x="43" y="0"/>
                    </a:lnTo>
                    <a:lnTo>
                      <a:pt x="45" y="0"/>
                    </a:lnTo>
                    <a:lnTo>
                      <a:pt x="47" y="0"/>
                    </a:lnTo>
                    <a:lnTo>
                      <a:pt x="49" y="0"/>
                    </a:lnTo>
                    <a:lnTo>
                      <a:pt x="51" y="0"/>
                    </a:lnTo>
                    <a:lnTo>
                      <a:pt x="53" y="0"/>
                    </a:lnTo>
                    <a:lnTo>
                      <a:pt x="55" y="0"/>
                    </a:lnTo>
                    <a:lnTo>
                      <a:pt x="57" y="2"/>
                    </a:lnTo>
                    <a:lnTo>
                      <a:pt x="59" y="2"/>
                    </a:lnTo>
                    <a:lnTo>
                      <a:pt x="60" y="4"/>
                    </a:lnTo>
                    <a:lnTo>
                      <a:pt x="62" y="4"/>
                    </a:lnTo>
                    <a:lnTo>
                      <a:pt x="64" y="6"/>
                    </a:lnTo>
                    <a:lnTo>
                      <a:pt x="66" y="6"/>
                    </a:lnTo>
                    <a:lnTo>
                      <a:pt x="68" y="8"/>
                    </a:lnTo>
                    <a:lnTo>
                      <a:pt x="70" y="10"/>
                    </a:lnTo>
                    <a:lnTo>
                      <a:pt x="72" y="12"/>
                    </a:lnTo>
                    <a:lnTo>
                      <a:pt x="72" y="14"/>
                    </a:lnTo>
                    <a:lnTo>
                      <a:pt x="74" y="14"/>
                    </a:lnTo>
                    <a:lnTo>
                      <a:pt x="76" y="15"/>
                    </a:lnTo>
                    <a:lnTo>
                      <a:pt x="76" y="17"/>
                    </a:lnTo>
                    <a:lnTo>
                      <a:pt x="78" y="19"/>
                    </a:lnTo>
                    <a:lnTo>
                      <a:pt x="78" y="21"/>
                    </a:lnTo>
                    <a:lnTo>
                      <a:pt x="78" y="23"/>
                    </a:lnTo>
                    <a:lnTo>
                      <a:pt x="79" y="25"/>
                    </a:lnTo>
                    <a:lnTo>
                      <a:pt x="79" y="27"/>
                    </a:lnTo>
                    <a:lnTo>
                      <a:pt x="79" y="29"/>
                    </a:lnTo>
                    <a:lnTo>
                      <a:pt x="81" y="31"/>
                    </a:lnTo>
                    <a:lnTo>
                      <a:pt x="81" y="32"/>
                    </a:lnTo>
                    <a:lnTo>
                      <a:pt x="81" y="34"/>
                    </a:lnTo>
                    <a:lnTo>
                      <a:pt x="83" y="36"/>
                    </a:lnTo>
                    <a:lnTo>
                      <a:pt x="83" y="38"/>
                    </a:lnTo>
                    <a:lnTo>
                      <a:pt x="83" y="40"/>
                    </a:lnTo>
                    <a:lnTo>
                      <a:pt x="83" y="42"/>
                    </a:lnTo>
                    <a:lnTo>
                      <a:pt x="83" y="44"/>
                    </a:lnTo>
                    <a:lnTo>
                      <a:pt x="83" y="46"/>
                    </a:lnTo>
                    <a:lnTo>
                      <a:pt x="83" y="48"/>
                    </a:lnTo>
                    <a:lnTo>
                      <a:pt x="85" y="49"/>
                    </a:lnTo>
                    <a:lnTo>
                      <a:pt x="85" y="51"/>
                    </a:lnTo>
                    <a:lnTo>
                      <a:pt x="85" y="53"/>
                    </a:lnTo>
                    <a:lnTo>
                      <a:pt x="85" y="55"/>
                    </a:lnTo>
                    <a:lnTo>
                      <a:pt x="85" y="57"/>
                    </a:lnTo>
                    <a:lnTo>
                      <a:pt x="85" y="59"/>
                    </a:lnTo>
                    <a:lnTo>
                      <a:pt x="85" y="61"/>
                    </a:lnTo>
                    <a:lnTo>
                      <a:pt x="85" y="63"/>
                    </a:lnTo>
                    <a:lnTo>
                      <a:pt x="85" y="65"/>
                    </a:lnTo>
                    <a:lnTo>
                      <a:pt x="53" y="66"/>
                    </a:lnTo>
                    <a:lnTo>
                      <a:pt x="53" y="65"/>
                    </a:lnTo>
                    <a:lnTo>
                      <a:pt x="53" y="63"/>
                    </a:lnTo>
                    <a:lnTo>
                      <a:pt x="53" y="61"/>
                    </a:lnTo>
                    <a:lnTo>
                      <a:pt x="53" y="59"/>
                    </a:lnTo>
                    <a:lnTo>
                      <a:pt x="53" y="57"/>
                    </a:lnTo>
                    <a:lnTo>
                      <a:pt x="53" y="55"/>
                    </a:lnTo>
                    <a:lnTo>
                      <a:pt x="53" y="53"/>
                    </a:lnTo>
                    <a:lnTo>
                      <a:pt x="53" y="51"/>
                    </a:lnTo>
                    <a:lnTo>
                      <a:pt x="53" y="49"/>
                    </a:lnTo>
                    <a:lnTo>
                      <a:pt x="53" y="48"/>
                    </a:lnTo>
                    <a:lnTo>
                      <a:pt x="53" y="46"/>
                    </a:lnTo>
                    <a:lnTo>
                      <a:pt x="53" y="44"/>
                    </a:lnTo>
                    <a:lnTo>
                      <a:pt x="53" y="42"/>
                    </a:lnTo>
                    <a:lnTo>
                      <a:pt x="53" y="40"/>
                    </a:lnTo>
                    <a:lnTo>
                      <a:pt x="51" y="38"/>
                    </a:lnTo>
                    <a:lnTo>
                      <a:pt x="51" y="36"/>
                    </a:lnTo>
                    <a:lnTo>
                      <a:pt x="49" y="36"/>
                    </a:lnTo>
                    <a:lnTo>
                      <a:pt x="49" y="38"/>
                    </a:lnTo>
                    <a:lnTo>
                      <a:pt x="47" y="38"/>
                    </a:lnTo>
                    <a:lnTo>
                      <a:pt x="47" y="40"/>
                    </a:lnTo>
                    <a:lnTo>
                      <a:pt x="45" y="42"/>
                    </a:lnTo>
                    <a:lnTo>
                      <a:pt x="43" y="44"/>
                    </a:lnTo>
                    <a:lnTo>
                      <a:pt x="43" y="46"/>
                    </a:lnTo>
                    <a:lnTo>
                      <a:pt x="42" y="46"/>
                    </a:lnTo>
                    <a:lnTo>
                      <a:pt x="42" y="48"/>
                    </a:lnTo>
                    <a:lnTo>
                      <a:pt x="40" y="48"/>
                    </a:lnTo>
                    <a:lnTo>
                      <a:pt x="40" y="49"/>
                    </a:lnTo>
                    <a:lnTo>
                      <a:pt x="38" y="49"/>
                    </a:lnTo>
                    <a:lnTo>
                      <a:pt x="38" y="51"/>
                    </a:lnTo>
                    <a:lnTo>
                      <a:pt x="36" y="53"/>
                    </a:lnTo>
                    <a:lnTo>
                      <a:pt x="34" y="55"/>
                    </a:lnTo>
                    <a:lnTo>
                      <a:pt x="32" y="57"/>
                    </a:lnTo>
                    <a:lnTo>
                      <a:pt x="32" y="59"/>
                    </a:lnTo>
                    <a:lnTo>
                      <a:pt x="30" y="59"/>
                    </a:lnTo>
                    <a:lnTo>
                      <a:pt x="30" y="61"/>
                    </a:lnTo>
                    <a:lnTo>
                      <a:pt x="28" y="61"/>
                    </a:lnTo>
                    <a:lnTo>
                      <a:pt x="28" y="63"/>
                    </a:lnTo>
                    <a:lnTo>
                      <a:pt x="26" y="63"/>
                    </a:lnTo>
                    <a:lnTo>
                      <a:pt x="26" y="65"/>
                    </a:lnTo>
                    <a:lnTo>
                      <a:pt x="25" y="66"/>
                    </a:lnTo>
                    <a:lnTo>
                      <a:pt x="6"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8" name="Freeform 54">
                <a:extLst>
                  <a:ext uri="{FF2B5EF4-FFF2-40B4-BE49-F238E27FC236}">
                    <a16:creationId xmlns:a16="http://schemas.microsoft.com/office/drawing/2014/main" id="{407A0899-33D9-B04C-2996-5A5D6EA7225B}"/>
                  </a:ext>
                </a:extLst>
              </p:cNvPr>
              <p:cNvSpPr>
                <a:spLocks/>
              </p:cNvSpPr>
              <p:nvPr/>
            </p:nvSpPr>
            <p:spPr bwMode="auto">
              <a:xfrm>
                <a:off x="2104" y="3416"/>
                <a:ext cx="161" cy="122"/>
              </a:xfrm>
              <a:custGeom>
                <a:avLst/>
                <a:gdLst>
                  <a:gd name="T0" fmla="*/ 66 w 161"/>
                  <a:gd name="T1" fmla="*/ 9 h 122"/>
                  <a:gd name="T2" fmla="*/ 58 w 161"/>
                  <a:gd name="T3" fmla="*/ 17 h 122"/>
                  <a:gd name="T4" fmla="*/ 51 w 161"/>
                  <a:gd name="T5" fmla="*/ 26 h 122"/>
                  <a:gd name="T6" fmla="*/ 43 w 161"/>
                  <a:gd name="T7" fmla="*/ 35 h 122"/>
                  <a:gd name="T8" fmla="*/ 36 w 161"/>
                  <a:gd name="T9" fmla="*/ 43 h 122"/>
                  <a:gd name="T10" fmla="*/ 26 w 161"/>
                  <a:gd name="T11" fmla="*/ 52 h 122"/>
                  <a:gd name="T12" fmla="*/ 19 w 161"/>
                  <a:gd name="T13" fmla="*/ 60 h 122"/>
                  <a:gd name="T14" fmla="*/ 9 w 161"/>
                  <a:gd name="T15" fmla="*/ 62 h 122"/>
                  <a:gd name="T16" fmla="*/ 2 w 161"/>
                  <a:gd name="T17" fmla="*/ 66 h 122"/>
                  <a:gd name="T18" fmla="*/ 4 w 161"/>
                  <a:gd name="T19" fmla="*/ 71 h 122"/>
                  <a:gd name="T20" fmla="*/ 11 w 161"/>
                  <a:gd name="T21" fmla="*/ 73 h 122"/>
                  <a:gd name="T22" fmla="*/ 19 w 161"/>
                  <a:gd name="T23" fmla="*/ 75 h 122"/>
                  <a:gd name="T24" fmla="*/ 26 w 161"/>
                  <a:gd name="T25" fmla="*/ 79 h 122"/>
                  <a:gd name="T26" fmla="*/ 34 w 161"/>
                  <a:gd name="T27" fmla="*/ 81 h 122"/>
                  <a:gd name="T28" fmla="*/ 40 w 161"/>
                  <a:gd name="T29" fmla="*/ 85 h 122"/>
                  <a:gd name="T30" fmla="*/ 47 w 161"/>
                  <a:gd name="T31" fmla="*/ 88 h 122"/>
                  <a:gd name="T32" fmla="*/ 55 w 161"/>
                  <a:gd name="T33" fmla="*/ 86 h 122"/>
                  <a:gd name="T34" fmla="*/ 53 w 161"/>
                  <a:gd name="T35" fmla="*/ 77 h 122"/>
                  <a:gd name="T36" fmla="*/ 53 w 161"/>
                  <a:gd name="T37" fmla="*/ 68 h 122"/>
                  <a:gd name="T38" fmla="*/ 55 w 161"/>
                  <a:gd name="T39" fmla="*/ 58 h 122"/>
                  <a:gd name="T40" fmla="*/ 58 w 161"/>
                  <a:gd name="T41" fmla="*/ 49 h 122"/>
                  <a:gd name="T42" fmla="*/ 62 w 161"/>
                  <a:gd name="T43" fmla="*/ 39 h 122"/>
                  <a:gd name="T44" fmla="*/ 68 w 161"/>
                  <a:gd name="T45" fmla="*/ 34 h 122"/>
                  <a:gd name="T46" fmla="*/ 77 w 161"/>
                  <a:gd name="T47" fmla="*/ 34 h 122"/>
                  <a:gd name="T48" fmla="*/ 87 w 161"/>
                  <a:gd name="T49" fmla="*/ 37 h 122"/>
                  <a:gd name="T50" fmla="*/ 96 w 161"/>
                  <a:gd name="T51" fmla="*/ 39 h 122"/>
                  <a:gd name="T52" fmla="*/ 106 w 161"/>
                  <a:gd name="T53" fmla="*/ 43 h 122"/>
                  <a:gd name="T54" fmla="*/ 115 w 161"/>
                  <a:gd name="T55" fmla="*/ 47 h 122"/>
                  <a:gd name="T56" fmla="*/ 121 w 161"/>
                  <a:gd name="T57" fmla="*/ 52 h 122"/>
                  <a:gd name="T58" fmla="*/ 123 w 161"/>
                  <a:gd name="T59" fmla="*/ 62 h 122"/>
                  <a:gd name="T60" fmla="*/ 123 w 161"/>
                  <a:gd name="T61" fmla="*/ 71 h 122"/>
                  <a:gd name="T62" fmla="*/ 121 w 161"/>
                  <a:gd name="T63" fmla="*/ 79 h 122"/>
                  <a:gd name="T64" fmla="*/ 117 w 161"/>
                  <a:gd name="T65" fmla="*/ 86 h 122"/>
                  <a:gd name="T66" fmla="*/ 109 w 161"/>
                  <a:gd name="T67" fmla="*/ 94 h 122"/>
                  <a:gd name="T68" fmla="*/ 102 w 161"/>
                  <a:gd name="T69" fmla="*/ 98 h 122"/>
                  <a:gd name="T70" fmla="*/ 102 w 161"/>
                  <a:gd name="T71" fmla="*/ 103 h 122"/>
                  <a:gd name="T72" fmla="*/ 109 w 161"/>
                  <a:gd name="T73" fmla="*/ 107 h 122"/>
                  <a:gd name="T74" fmla="*/ 117 w 161"/>
                  <a:gd name="T75" fmla="*/ 109 h 122"/>
                  <a:gd name="T76" fmla="*/ 126 w 161"/>
                  <a:gd name="T77" fmla="*/ 113 h 122"/>
                  <a:gd name="T78" fmla="*/ 136 w 161"/>
                  <a:gd name="T79" fmla="*/ 115 h 122"/>
                  <a:gd name="T80" fmla="*/ 144 w 161"/>
                  <a:gd name="T81" fmla="*/ 119 h 122"/>
                  <a:gd name="T82" fmla="*/ 153 w 161"/>
                  <a:gd name="T83" fmla="*/ 120 h 122"/>
                  <a:gd name="T84" fmla="*/ 161 w 161"/>
                  <a:gd name="T85" fmla="*/ 120 h 122"/>
                  <a:gd name="T86" fmla="*/ 159 w 161"/>
                  <a:gd name="T87" fmla="*/ 111 h 122"/>
                  <a:gd name="T88" fmla="*/ 153 w 161"/>
                  <a:gd name="T89" fmla="*/ 102 h 122"/>
                  <a:gd name="T90" fmla="*/ 151 w 161"/>
                  <a:gd name="T91" fmla="*/ 92 h 122"/>
                  <a:gd name="T92" fmla="*/ 151 w 161"/>
                  <a:gd name="T93" fmla="*/ 79 h 122"/>
                  <a:gd name="T94" fmla="*/ 151 w 161"/>
                  <a:gd name="T95" fmla="*/ 66 h 122"/>
                  <a:gd name="T96" fmla="*/ 151 w 161"/>
                  <a:gd name="T97" fmla="*/ 49 h 122"/>
                  <a:gd name="T98" fmla="*/ 151 w 161"/>
                  <a:gd name="T99" fmla="*/ 32 h 122"/>
                  <a:gd name="T100" fmla="*/ 151 w 161"/>
                  <a:gd name="T101" fmla="*/ 15 h 122"/>
                  <a:gd name="T102" fmla="*/ 151 w 161"/>
                  <a:gd name="T103" fmla="*/ 1 h 122"/>
                  <a:gd name="T104" fmla="*/ 119 w 161"/>
                  <a:gd name="T105" fmla="*/ 7 h 122"/>
                  <a:gd name="T106" fmla="*/ 119 w 161"/>
                  <a:gd name="T107" fmla="*/ 17 h 122"/>
                  <a:gd name="T108" fmla="*/ 119 w 161"/>
                  <a:gd name="T109" fmla="*/ 26 h 122"/>
                  <a:gd name="T110" fmla="*/ 115 w 161"/>
                  <a:gd name="T111" fmla="*/ 30 h 122"/>
                  <a:gd name="T112" fmla="*/ 106 w 161"/>
                  <a:gd name="T113" fmla="*/ 28 h 122"/>
                  <a:gd name="T114" fmla="*/ 98 w 161"/>
                  <a:gd name="T115" fmla="*/ 26 h 122"/>
                  <a:gd name="T116" fmla="*/ 89 w 161"/>
                  <a:gd name="T117" fmla="*/ 22 h 122"/>
                  <a:gd name="T118" fmla="*/ 81 w 161"/>
                  <a:gd name="T119" fmla="*/ 17 h 122"/>
                  <a:gd name="T120" fmla="*/ 85 w 161"/>
                  <a:gd name="T121" fmla="*/ 11 h 122"/>
                  <a:gd name="T122" fmla="*/ 89 w 161"/>
                  <a:gd name="T123" fmla="*/ 3 h 1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1" h="122">
                    <a:moveTo>
                      <a:pt x="72" y="1"/>
                    </a:moveTo>
                    <a:lnTo>
                      <a:pt x="70" y="3"/>
                    </a:lnTo>
                    <a:lnTo>
                      <a:pt x="70" y="5"/>
                    </a:lnTo>
                    <a:lnTo>
                      <a:pt x="68" y="7"/>
                    </a:lnTo>
                    <a:lnTo>
                      <a:pt x="66" y="9"/>
                    </a:lnTo>
                    <a:lnTo>
                      <a:pt x="64" y="11"/>
                    </a:lnTo>
                    <a:lnTo>
                      <a:pt x="62" y="13"/>
                    </a:lnTo>
                    <a:lnTo>
                      <a:pt x="62" y="15"/>
                    </a:lnTo>
                    <a:lnTo>
                      <a:pt x="60" y="15"/>
                    </a:lnTo>
                    <a:lnTo>
                      <a:pt x="58" y="17"/>
                    </a:lnTo>
                    <a:lnTo>
                      <a:pt x="57" y="18"/>
                    </a:lnTo>
                    <a:lnTo>
                      <a:pt x="55" y="20"/>
                    </a:lnTo>
                    <a:lnTo>
                      <a:pt x="55" y="22"/>
                    </a:lnTo>
                    <a:lnTo>
                      <a:pt x="53" y="24"/>
                    </a:lnTo>
                    <a:lnTo>
                      <a:pt x="51" y="26"/>
                    </a:lnTo>
                    <a:lnTo>
                      <a:pt x="49" y="28"/>
                    </a:lnTo>
                    <a:lnTo>
                      <a:pt x="47" y="30"/>
                    </a:lnTo>
                    <a:lnTo>
                      <a:pt x="45" y="32"/>
                    </a:lnTo>
                    <a:lnTo>
                      <a:pt x="45" y="34"/>
                    </a:lnTo>
                    <a:lnTo>
                      <a:pt x="43" y="35"/>
                    </a:lnTo>
                    <a:lnTo>
                      <a:pt x="41" y="37"/>
                    </a:lnTo>
                    <a:lnTo>
                      <a:pt x="40" y="39"/>
                    </a:lnTo>
                    <a:lnTo>
                      <a:pt x="38" y="39"/>
                    </a:lnTo>
                    <a:lnTo>
                      <a:pt x="36" y="41"/>
                    </a:lnTo>
                    <a:lnTo>
                      <a:pt x="36" y="43"/>
                    </a:lnTo>
                    <a:lnTo>
                      <a:pt x="34" y="45"/>
                    </a:lnTo>
                    <a:lnTo>
                      <a:pt x="32" y="47"/>
                    </a:lnTo>
                    <a:lnTo>
                      <a:pt x="30" y="49"/>
                    </a:lnTo>
                    <a:lnTo>
                      <a:pt x="28" y="51"/>
                    </a:lnTo>
                    <a:lnTo>
                      <a:pt x="26" y="52"/>
                    </a:lnTo>
                    <a:lnTo>
                      <a:pt x="24" y="54"/>
                    </a:lnTo>
                    <a:lnTo>
                      <a:pt x="23" y="54"/>
                    </a:lnTo>
                    <a:lnTo>
                      <a:pt x="21" y="56"/>
                    </a:lnTo>
                    <a:lnTo>
                      <a:pt x="21" y="58"/>
                    </a:lnTo>
                    <a:lnTo>
                      <a:pt x="19" y="60"/>
                    </a:lnTo>
                    <a:lnTo>
                      <a:pt x="17" y="60"/>
                    </a:lnTo>
                    <a:lnTo>
                      <a:pt x="15" y="62"/>
                    </a:lnTo>
                    <a:lnTo>
                      <a:pt x="13" y="62"/>
                    </a:lnTo>
                    <a:lnTo>
                      <a:pt x="11" y="62"/>
                    </a:lnTo>
                    <a:lnTo>
                      <a:pt x="9" y="62"/>
                    </a:lnTo>
                    <a:lnTo>
                      <a:pt x="9" y="64"/>
                    </a:lnTo>
                    <a:lnTo>
                      <a:pt x="7" y="64"/>
                    </a:lnTo>
                    <a:lnTo>
                      <a:pt x="6" y="64"/>
                    </a:lnTo>
                    <a:lnTo>
                      <a:pt x="4" y="64"/>
                    </a:lnTo>
                    <a:lnTo>
                      <a:pt x="2" y="66"/>
                    </a:lnTo>
                    <a:lnTo>
                      <a:pt x="0" y="68"/>
                    </a:lnTo>
                    <a:lnTo>
                      <a:pt x="2" y="68"/>
                    </a:lnTo>
                    <a:lnTo>
                      <a:pt x="2" y="69"/>
                    </a:lnTo>
                    <a:lnTo>
                      <a:pt x="4" y="69"/>
                    </a:lnTo>
                    <a:lnTo>
                      <a:pt x="4" y="71"/>
                    </a:lnTo>
                    <a:lnTo>
                      <a:pt x="6" y="71"/>
                    </a:lnTo>
                    <a:lnTo>
                      <a:pt x="7" y="71"/>
                    </a:lnTo>
                    <a:lnTo>
                      <a:pt x="9" y="71"/>
                    </a:lnTo>
                    <a:lnTo>
                      <a:pt x="9" y="73"/>
                    </a:lnTo>
                    <a:lnTo>
                      <a:pt x="11" y="73"/>
                    </a:lnTo>
                    <a:lnTo>
                      <a:pt x="13" y="73"/>
                    </a:lnTo>
                    <a:lnTo>
                      <a:pt x="15" y="73"/>
                    </a:lnTo>
                    <a:lnTo>
                      <a:pt x="15" y="75"/>
                    </a:lnTo>
                    <a:lnTo>
                      <a:pt x="17" y="75"/>
                    </a:lnTo>
                    <a:lnTo>
                      <a:pt x="19" y="75"/>
                    </a:lnTo>
                    <a:lnTo>
                      <a:pt x="21" y="77"/>
                    </a:lnTo>
                    <a:lnTo>
                      <a:pt x="23" y="77"/>
                    </a:lnTo>
                    <a:lnTo>
                      <a:pt x="24" y="77"/>
                    </a:lnTo>
                    <a:lnTo>
                      <a:pt x="24" y="79"/>
                    </a:lnTo>
                    <a:lnTo>
                      <a:pt x="26" y="79"/>
                    </a:lnTo>
                    <a:lnTo>
                      <a:pt x="28" y="79"/>
                    </a:lnTo>
                    <a:lnTo>
                      <a:pt x="30" y="79"/>
                    </a:lnTo>
                    <a:lnTo>
                      <a:pt x="30" y="81"/>
                    </a:lnTo>
                    <a:lnTo>
                      <a:pt x="32" y="81"/>
                    </a:lnTo>
                    <a:lnTo>
                      <a:pt x="34" y="81"/>
                    </a:lnTo>
                    <a:lnTo>
                      <a:pt x="34" y="83"/>
                    </a:lnTo>
                    <a:lnTo>
                      <a:pt x="36" y="83"/>
                    </a:lnTo>
                    <a:lnTo>
                      <a:pt x="38" y="83"/>
                    </a:lnTo>
                    <a:lnTo>
                      <a:pt x="38" y="85"/>
                    </a:lnTo>
                    <a:lnTo>
                      <a:pt x="40" y="85"/>
                    </a:lnTo>
                    <a:lnTo>
                      <a:pt x="41" y="85"/>
                    </a:lnTo>
                    <a:lnTo>
                      <a:pt x="41" y="86"/>
                    </a:lnTo>
                    <a:lnTo>
                      <a:pt x="43" y="86"/>
                    </a:lnTo>
                    <a:lnTo>
                      <a:pt x="45" y="86"/>
                    </a:lnTo>
                    <a:lnTo>
                      <a:pt x="47" y="88"/>
                    </a:lnTo>
                    <a:lnTo>
                      <a:pt x="49" y="88"/>
                    </a:lnTo>
                    <a:lnTo>
                      <a:pt x="51" y="88"/>
                    </a:lnTo>
                    <a:lnTo>
                      <a:pt x="51" y="86"/>
                    </a:lnTo>
                    <a:lnTo>
                      <a:pt x="53" y="86"/>
                    </a:lnTo>
                    <a:lnTo>
                      <a:pt x="55" y="86"/>
                    </a:lnTo>
                    <a:lnTo>
                      <a:pt x="55" y="85"/>
                    </a:lnTo>
                    <a:lnTo>
                      <a:pt x="55" y="83"/>
                    </a:lnTo>
                    <a:lnTo>
                      <a:pt x="55" y="81"/>
                    </a:lnTo>
                    <a:lnTo>
                      <a:pt x="53" y="79"/>
                    </a:lnTo>
                    <a:lnTo>
                      <a:pt x="53" y="77"/>
                    </a:lnTo>
                    <a:lnTo>
                      <a:pt x="53" y="75"/>
                    </a:lnTo>
                    <a:lnTo>
                      <a:pt x="53" y="73"/>
                    </a:lnTo>
                    <a:lnTo>
                      <a:pt x="53" y="71"/>
                    </a:lnTo>
                    <a:lnTo>
                      <a:pt x="53" y="69"/>
                    </a:lnTo>
                    <a:lnTo>
                      <a:pt x="53" y="68"/>
                    </a:lnTo>
                    <a:lnTo>
                      <a:pt x="53" y="66"/>
                    </a:lnTo>
                    <a:lnTo>
                      <a:pt x="53" y="64"/>
                    </a:lnTo>
                    <a:lnTo>
                      <a:pt x="55" y="62"/>
                    </a:lnTo>
                    <a:lnTo>
                      <a:pt x="55" y="60"/>
                    </a:lnTo>
                    <a:lnTo>
                      <a:pt x="55" y="58"/>
                    </a:lnTo>
                    <a:lnTo>
                      <a:pt x="55" y="56"/>
                    </a:lnTo>
                    <a:lnTo>
                      <a:pt x="57" y="54"/>
                    </a:lnTo>
                    <a:lnTo>
                      <a:pt x="57" y="52"/>
                    </a:lnTo>
                    <a:lnTo>
                      <a:pt x="57" y="51"/>
                    </a:lnTo>
                    <a:lnTo>
                      <a:pt x="58" y="49"/>
                    </a:lnTo>
                    <a:lnTo>
                      <a:pt x="58" y="47"/>
                    </a:lnTo>
                    <a:lnTo>
                      <a:pt x="60" y="45"/>
                    </a:lnTo>
                    <a:lnTo>
                      <a:pt x="60" y="43"/>
                    </a:lnTo>
                    <a:lnTo>
                      <a:pt x="62" y="41"/>
                    </a:lnTo>
                    <a:lnTo>
                      <a:pt x="62" y="39"/>
                    </a:lnTo>
                    <a:lnTo>
                      <a:pt x="64" y="39"/>
                    </a:lnTo>
                    <a:lnTo>
                      <a:pt x="64" y="37"/>
                    </a:lnTo>
                    <a:lnTo>
                      <a:pt x="66" y="35"/>
                    </a:lnTo>
                    <a:lnTo>
                      <a:pt x="66" y="34"/>
                    </a:lnTo>
                    <a:lnTo>
                      <a:pt x="68" y="34"/>
                    </a:lnTo>
                    <a:lnTo>
                      <a:pt x="70" y="32"/>
                    </a:lnTo>
                    <a:lnTo>
                      <a:pt x="72" y="32"/>
                    </a:lnTo>
                    <a:lnTo>
                      <a:pt x="74" y="32"/>
                    </a:lnTo>
                    <a:lnTo>
                      <a:pt x="75" y="34"/>
                    </a:lnTo>
                    <a:lnTo>
                      <a:pt x="77" y="34"/>
                    </a:lnTo>
                    <a:lnTo>
                      <a:pt x="79" y="34"/>
                    </a:lnTo>
                    <a:lnTo>
                      <a:pt x="81" y="34"/>
                    </a:lnTo>
                    <a:lnTo>
                      <a:pt x="83" y="35"/>
                    </a:lnTo>
                    <a:lnTo>
                      <a:pt x="85" y="35"/>
                    </a:lnTo>
                    <a:lnTo>
                      <a:pt x="87" y="37"/>
                    </a:lnTo>
                    <a:lnTo>
                      <a:pt x="89" y="37"/>
                    </a:lnTo>
                    <a:lnTo>
                      <a:pt x="91" y="37"/>
                    </a:lnTo>
                    <a:lnTo>
                      <a:pt x="92" y="39"/>
                    </a:lnTo>
                    <a:lnTo>
                      <a:pt x="94" y="39"/>
                    </a:lnTo>
                    <a:lnTo>
                      <a:pt x="96" y="39"/>
                    </a:lnTo>
                    <a:lnTo>
                      <a:pt x="98" y="41"/>
                    </a:lnTo>
                    <a:lnTo>
                      <a:pt x="100" y="41"/>
                    </a:lnTo>
                    <a:lnTo>
                      <a:pt x="102" y="41"/>
                    </a:lnTo>
                    <a:lnTo>
                      <a:pt x="104" y="43"/>
                    </a:lnTo>
                    <a:lnTo>
                      <a:pt x="106" y="43"/>
                    </a:lnTo>
                    <a:lnTo>
                      <a:pt x="108" y="43"/>
                    </a:lnTo>
                    <a:lnTo>
                      <a:pt x="109" y="45"/>
                    </a:lnTo>
                    <a:lnTo>
                      <a:pt x="111" y="47"/>
                    </a:lnTo>
                    <a:lnTo>
                      <a:pt x="113" y="47"/>
                    </a:lnTo>
                    <a:lnTo>
                      <a:pt x="115" y="47"/>
                    </a:lnTo>
                    <a:lnTo>
                      <a:pt x="117" y="49"/>
                    </a:lnTo>
                    <a:lnTo>
                      <a:pt x="119" y="49"/>
                    </a:lnTo>
                    <a:lnTo>
                      <a:pt x="121" y="49"/>
                    </a:lnTo>
                    <a:lnTo>
                      <a:pt x="121" y="51"/>
                    </a:lnTo>
                    <a:lnTo>
                      <a:pt x="121" y="52"/>
                    </a:lnTo>
                    <a:lnTo>
                      <a:pt x="121" y="54"/>
                    </a:lnTo>
                    <a:lnTo>
                      <a:pt x="121" y="56"/>
                    </a:lnTo>
                    <a:lnTo>
                      <a:pt x="123" y="58"/>
                    </a:lnTo>
                    <a:lnTo>
                      <a:pt x="123" y="60"/>
                    </a:lnTo>
                    <a:lnTo>
                      <a:pt x="123" y="62"/>
                    </a:lnTo>
                    <a:lnTo>
                      <a:pt x="123" y="64"/>
                    </a:lnTo>
                    <a:lnTo>
                      <a:pt x="123" y="66"/>
                    </a:lnTo>
                    <a:lnTo>
                      <a:pt x="123" y="68"/>
                    </a:lnTo>
                    <a:lnTo>
                      <a:pt x="123" y="69"/>
                    </a:lnTo>
                    <a:lnTo>
                      <a:pt x="123" y="71"/>
                    </a:lnTo>
                    <a:lnTo>
                      <a:pt x="123" y="73"/>
                    </a:lnTo>
                    <a:lnTo>
                      <a:pt x="121" y="73"/>
                    </a:lnTo>
                    <a:lnTo>
                      <a:pt x="121" y="75"/>
                    </a:lnTo>
                    <a:lnTo>
                      <a:pt x="121" y="77"/>
                    </a:lnTo>
                    <a:lnTo>
                      <a:pt x="121" y="79"/>
                    </a:lnTo>
                    <a:lnTo>
                      <a:pt x="121" y="81"/>
                    </a:lnTo>
                    <a:lnTo>
                      <a:pt x="119" y="83"/>
                    </a:lnTo>
                    <a:lnTo>
                      <a:pt x="119" y="85"/>
                    </a:lnTo>
                    <a:lnTo>
                      <a:pt x="119" y="86"/>
                    </a:lnTo>
                    <a:lnTo>
                      <a:pt x="117" y="86"/>
                    </a:lnTo>
                    <a:lnTo>
                      <a:pt x="117" y="88"/>
                    </a:lnTo>
                    <a:lnTo>
                      <a:pt x="115" y="90"/>
                    </a:lnTo>
                    <a:lnTo>
                      <a:pt x="113" y="92"/>
                    </a:lnTo>
                    <a:lnTo>
                      <a:pt x="111" y="94"/>
                    </a:lnTo>
                    <a:lnTo>
                      <a:pt x="109" y="94"/>
                    </a:lnTo>
                    <a:lnTo>
                      <a:pt x="109" y="96"/>
                    </a:lnTo>
                    <a:lnTo>
                      <a:pt x="108" y="96"/>
                    </a:lnTo>
                    <a:lnTo>
                      <a:pt x="106" y="96"/>
                    </a:lnTo>
                    <a:lnTo>
                      <a:pt x="104" y="96"/>
                    </a:lnTo>
                    <a:lnTo>
                      <a:pt x="102" y="98"/>
                    </a:lnTo>
                    <a:lnTo>
                      <a:pt x="100" y="98"/>
                    </a:lnTo>
                    <a:lnTo>
                      <a:pt x="100" y="100"/>
                    </a:lnTo>
                    <a:lnTo>
                      <a:pt x="100" y="102"/>
                    </a:lnTo>
                    <a:lnTo>
                      <a:pt x="100" y="103"/>
                    </a:lnTo>
                    <a:lnTo>
                      <a:pt x="102" y="103"/>
                    </a:lnTo>
                    <a:lnTo>
                      <a:pt x="102" y="105"/>
                    </a:lnTo>
                    <a:lnTo>
                      <a:pt x="104" y="105"/>
                    </a:lnTo>
                    <a:lnTo>
                      <a:pt x="106" y="105"/>
                    </a:lnTo>
                    <a:lnTo>
                      <a:pt x="108" y="107"/>
                    </a:lnTo>
                    <a:lnTo>
                      <a:pt x="109" y="107"/>
                    </a:lnTo>
                    <a:lnTo>
                      <a:pt x="111" y="107"/>
                    </a:lnTo>
                    <a:lnTo>
                      <a:pt x="113" y="107"/>
                    </a:lnTo>
                    <a:lnTo>
                      <a:pt x="113" y="109"/>
                    </a:lnTo>
                    <a:lnTo>
                      <a:pt x="115" y="109"/>
                    </a:lnTo>
                    <a:lnTo>
                      <a:pt x="117" y="109"/>
                    </a:lnTo>
                    <a:lnTo>
                      <a:pt x="119" y="109"/>
                    </a:lnTo>
                    <a:lnTo>
                      <a:pt x="121" y="111"/>
                    </a:lnTo>
                    <a:lnTo>
                      <a:pt x="123" y="111"/>
                    </a:lnTo>
                    <a:lnTo>
                      <a:pt x="125" y="111"/>
                    </a:lnTo>
                    <a:lnTo>
                      <a:pt x="126" y="113"/>
                    </a:lnTo>
                    <a:lnTo>
                      <a:pt x="128" y="113"/>
                    </a:lnTo>
                    <a:lnTo>
                      <a:pt x="130" y="113"/>
                    </a:lnTo>
                    <a:lnTo>
                      <a:pt x="132" y="115"/>
                    </a:lnTo>
                    <a:lnTo>
                      <a:pt x="134" y="115"/>
                    </a:lnTo>
                    <a:lnTo>
                      <a:pt x="136" y="115"/>
                    </a:lnTo>
                    <a:lnTo>
                      <a:pt x="138" y="117"/>
                    </a:lnTo>
                    <a:lnTo>
                      <a:pt x="140" y="117"/>
                    </a:lnTo>
                    <a:lnTo>
                      <a:pt x="142" y="117"/>
                    </a:lnTo>
                    <a:lnTo>
                      <a:pt x="142" y="119"/>
                    </a:lnTo>
                    <a:lnTo>
                      <a:pt x="144" y="119"/>
                    </a:lnTo>
                    <a:lnTo>
                      <a:pt x="145" y="119"/>
                    </a:lnTo>
                    <a:lnTo>
                      <a:pt x="147" y="119"/>
                    </a:lnTo>
                    <a:lnTo>
                      <a:pt x="149" y="120"/>
                    </a:lnTo>
                    <a:lnTo>
                      <a:pt x="151" y="120"/>
                    </a:lnTo>
                    <a:lnTo>
                      <a:pt x="153" y="120"/>
                    </a:lnTo>
                    <a:lnTo>
                      <a:pt x="155" y="122"/>
                    </a:lnTo>
                    <a:lnTo>
                      <a:pt x="157" y="122"/>
                    </a:lnTo>
                    <a:lnTo>
                      <a:pt x="159" y="122"/>
                    </a:lnTo>
                    <a:lnTo>
                      <a:pt x="159" y="120"/>
                    </a:lnTo>
                    <a:lnTo>
                      <a:pt x="161" y="120"/>
                    </a:lnTo>
                    <a:lnTo>
                      <a:pt x="161" y="119"/>
                    </a:lnTo>
                    <a:lnTo>
                      <a:pt x="161" y="117"/>
                    </a:lnTo>
                    <a:lnTo>
                      <a:pt x="161" y="115"/>
                    </a:lnTo>
                    <a:lnTo>
                      <a:pt x="159" y="113"/>
                    </a:lnTo>
                    <a:lnTo>
                      <a:pt x="159" y="111"/>
                    </a:lnTo>
                    <a:lnTo>
                      <a:pt x="157" y="109"/>
                    </a:lnTo>
                    <a:lnTo>
                      <a:pt x="157" y="107"/>
                    </a:lnTo>
                    <a:lnTo>
                      <a:pt x="155" y="105"/>
                    </a:lnTo>
                    <a:lnTo>
                      <a:pt x="155" y="103"/>
                    </a:lnTo>
                    <a:lnTo>
                      <a:pt x="153" y="102"/>
                    </a:lnTo>
                    <a:lnTo>
                      <a:pt x="153" y="100"/>
                    </a:lnTo>
                    <a:lnTo>
                      <a:pt x="153" y="98"/>
                    </a:lnTo>
                    <a:lnTo>
                      <a:pt x="153" y="96"/>
                    </a:lnTo>
                    <a:lnTo>
                      <a:pt x="151" y="94"/>
                    </a:lnTo>
                    <a:lnTo>
                      <a:pt x="151" y="92"/>
                    </a:lnTo>
                    <a:lnTo>
                      <a:pt x="151" y="90"/>
                    </a:lnTo>
                    <a:lnTo>
                      <a:pt x="151" y="86"/>
                    </a:lnTo>
                    <a:lnTo>
                      <a:pt x="151" y="85"/>
                    </a:lnTo>
                    <a:lnTo>
                      <a:pt x="151" y="83"/>
                    </a:lnTo>
                    <a:lnTo>
                      <a:pt x="151" y="79"/>
                    </a:lnTo>
                    <a:lnTo>
                      <a:pt x="151" y="77"/>
                    </a:lnTo>
                    <a:lnTo>
                      <a:pt x="151" y="73"/>
                    </a:lnTo>
                    <a:lnTo>
                      <a:pt x="151" y="71"/>
                    </a:lnTo>
                    <a:lnTo>
                      <a:pt x="151" y="68"/>
                    </a:lnTo>
                    <a:lnTo>
                      <a:pt x="151" y="66"/>
                    </a:lnTo>
                    <a:lnTo>
                      <a:pt x="151" y="62"/>
                    </a:lnTo>
                    <a:lnTo>
                      <a:pt x="151" y="58"/>
                    </a:lnTo>
                    <a:lnTo>
                      <a:pt x="151" y="54"/>
                    </a:lnTo>
                    <a:lnTo>
                      <a:pt x="151" y="52"/>
                    </a:lnTo>
                    <a:lnTo>
                      <a:pt x="151" y="49"/>
                    </a:lnTo>
                    <a:lnTo>
                      <a:pt x="151" y="45"/>
                    </a:lnTo>
                    <a:lnTo>
                      <a:pt x="151" y="41"/>
                    </a:lnTo>
                    <a:lnTo>
                      <a:pt x="151" y="37"/>
                    </a:lnTo>
                    <a:lnTo>
                      <a:pt x="151" y="35"/>
                    </a:lnTo>
                    <a:lnTo>
                      <a:pt x="151" y="32"/>
                    </a:lnTo>
                    <a:lnTo>
                      <a:pt x="151" y="28"/>
                    </a:lnTo>
                    <a:lnTo>
                      <a:pt x="151" y="24"/>
                    </a:lnTo>
                    <a:lnTo>
                      <a:pt x="151" y="22"/>
                    </a:lnTo>
                    <a:lnTo>
                      <a:pt x="151" y="18"/>
                    </a:lnTo>
                    <a:lnTo>
                      <a:pt x="151" y="15"/>
                    </a:lnTo>
                    <a:lnTo>
                      <a:pt x="151" y="13"/>
                    </a:lnTo>
                    <a:lnTo>
                      <a:pt x="151" y="9"/>
                    </a:lnTo>
                    <a:lnTo>
                      <a:pt x="151" y="7"/>
                    </a:lnTo>
                    <a:lnTo>
                      <a:pt x="151" y="3"/>
                    </a:lnTo>
                    <a:lnTo>
                      <a:pt x="151" y="1"/>
                    </a:lnTo>
                    <a:lnTo>
                      <a:pt x="151" y="0"/>
                    </a:lnTo>
                    <a:lnTo>
                      <a:pt x="119" y="1"/>
                    </a:lnTo>
                    <a:lnTo>
                      <a:pt x="119" y="3"/>
                    </a:lnTo>
                    <a:lnTo>
                      <a:pt x="119" y="5"/>
                    </a:lnTo>
                    <a:lnTo>
                      <a:pt x="119" y="7"/>
                    </a:lnTo>
                    <a:lnTo>
                      <a:pt x="119" y="9"/>
                    </a:lnTo>
                    <a:lnTo>
                      <a:pt x="119" y="11"/>
                    </a:lnTo>
                    <a:lnTo>
                      <a:pt x="119" y="13"/>
                    </a:lnTo>
                    <a:lnTo>
                      <a:pt x="119" y="15"/>
                    </a:lnTo>
                    <a:lnTo>
                      <a:pt x="119" y="17"/>
                    </a:lnTo>
                    <a:lnTo>
                      <a:pt x="119" y="18"/>
                    </a:lnTo>
                    <a:lnTo>
                      <a:pt x="119" y="20"/>
                    </a:lnTo>
                    <a:lnTo>
                      <a:pt x="119" y="22"/>
                    </a:lnTo>
                    <a:lnTo>
                      <a:pt x="119" y="24"/>
                    </a:lnTo>
                    <a:lnTo>
                      <a:pt x="119" y="26"/>
                    </a:lnTo>
                    <a:lnTo>
                      <a:pt x="119" y="28"/>
                    </a:lnTo>
                    <a:lnTo>
                      <a:pt x="119" y="30"/>
                    </a:lnTo>
                    <a:lnTo>
                      <a:pt x="119" y="32"/>
                    </a:lnTo>
                    <a:lnTo>
                      <a:pt x="117" y="32"/>
                    </a:lnTo>
                    <a:lnTo>
                      <a:pt x="115" y="30"/>
                    </a:lnTo>
                    <a:lnTo>
                      <a:pt x="113" y="30"/>
                    </a:lnTo>
                    <a:lnTo>
                      <a:pt x="111" y="30"/>
                    </a:lnTo>
                    <a:lnTo>
                      <a:pt x="109" y="28"/>
                    </a:lnTo>
                    <a:lnTo>
                      <a:pt x="108" y="28"/>
                    </a:lnTo>
                    <a:lnTo>
                      <a:pt x="106" y="28"/>
                    </a:lnTo>
                    <a:lnTo>
                      <a:pt x="104" y="28"/>
                    </a:lnTo>
                    <a:lnTo>
                      <a:pt x="104" y="26"/>
                    </a:lnTo>
                    <a:lnTo>
                      <a:pt x="102" y="26"/>
                    </a:lnTo>
                    <a:lnTo>
                      <a:pt x="100" y="26"/>
                    </a:lnTo>
                    <a:lnTo>
                      <a:pt x="98" y="26"/>
                    </a:lnTo>
                    <a:lnTo>
                      <a:pt x="96" y="24"/>
                    </a:lnTo>
                    <a:lnTo>
                      <a:pt x="94" y="24"/>
                    </a:lnTo>
                    <a:lnTo>
                      <a:pt x="92" y="24"/>
                    </a:lnTo>
                    <a:lnTo>
                      <a:pt x="91" y="22"/>
                    </a:lnTo>
                    <a:lnTo>
                      <a:pt x="89" y="22"/>
                    </a:lnTo>
                    <a:lnTo>
                      <a:pt x="87" y="20"/>
                    </a:lnTo>
                    <a:lnTo>
                      <a:pt x="85" y="20"/>
                    </a:lnTo>
                    <a:lnTo>
                      <a:pt x="83" y="18"/>
                    </a:lnTo>
                    <a:lnTo>
                      <a:pt x="81" y="18"/>
                    </a:lnTo>
                    <a:lnTo>
                      <a:pt x="81" y="17"/>
                    </a:lnTo>
                    <a:lnTo>
                      <a:pt x="81" y="15"/>
                    </a:lnTo>
                    <a:lnTo>
                      <a:pt x="83" y="15"/>
                    </a:lnTo>
                    <a:lnTo>
                      <a:pt x="83" y="13"/>
                    </a:lnTo>
                    <a:lnTo>
                      <a:pt x="83" y="11"/>
                    </a:lnTo>
                    <a:lnTo>
                      <a:pt x="85" y="11"/>
                    </a:lnTo>
                    <a:lnTo>
                      <a:pt x="85" y="9"/>
                    </a:lnTo>
                    <a:lnTo>
                      <a:pt x="87" y="7"/>
                    </a:lnTo>
                    <a:lnTo>
                      <a:pt x="87" y="5"/>
                    </a:lnTo>
                    <a:lnTo>
                      <a:pt x="89" y="5"/>
                    </a:lnTo>
                    <a:lnTo>
                      <a:pt x="89" y="3"/>
                    </a:lnTo>
                    <a:lnTo>
                      <a:pt x="91" y="3"/>
                    </a:lnTo>
                    <a:lnTo>
                      <a:pt x="91" y="1"/>
                    </a:lnTo>
                    <a:lnTo>
                      <a:pt x="7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49" name="Freeform 55">
                <a:extLst>
                  <a:ext uri="{FF2B5EF4-FFF2-40B4-BE49-F238E27FC236}">
                    <a16:creationId xmlns:a16="http://schemas.microsoft.com/office/drawing/2014/main" id="{42587036-393D-B354-C37C-3737EA80971C}"/>
                  </a:ext>
                </a:extLst>
              </p:cNvPr>
              <p:cNvSpPr>
                <a:spLocks/>
              </p:cNvSpPr>
              <p:nvPr/>
            </p:nvSpPr>
            <p:spPr bwMode="auto">
              <a:xfrm>
                <a:off x="1888" y="3259"/>
                <a:ext cx="261" cy="219"/>
              </a:xfrm>
              <a:custGeom>
                <a:avLst/>
                <a:gdLst>
                  <a:gd name="T0" fmla="*/ 242 w 261"/>
                  <a:gd name="T1" fmla="*/ 81 h 219"/>
                  <a:gd name="T2" fmla="*/ 229 w 261"/>
                  <a:gd name="T3" fmla="*/ 94 h 219"/>
                  <a:gd name="T4" fmla="*/ 223 w 261"/>
                  <a:gd name="T5" fmla="*/ 111 h 219"/>
                  <a:gd name="T6" fmla="*/ 216 w 261"/>
                  <a:gd name="T7" fmla="*/ 130 h 219"/>
                  <a:gd name="T8" fmla="*/ 206 w 261"/>
                  <a:gd name="T9" fmla="*/ 153 h 219"/>
                  <a:gd name="T10" fmla="*/ 199 w 261"/>
                  <a:gd name="T11" fmla="*/ 175 h 219"/>
                  <a:gd name="T12" fmla="*/ 193 w 261"/>
                  <a:gd name="T13" fmla="*/ 196 h 219"/>
                  <a:gd name="T14" fmla="*/ 197 w 261"/>
                  <a:gd name="T15" fmla="*/ 211 h 219"/>
                  <a:gd name="T16" fmla="*/ 186 w 261"/>
                  <a:gd name="T17" fmla="*/ 219 h 219"/>
                  <a:gd name="T18" fmla="*/ 169 w 261"/>
                  <a:gd name="T19" fmla="*/ 211 h 219"/>
                  <a:gd name="T20" fmla="*/ 154 w 261"/>
                  <a:gd name="T21" fmla="*/ 206 h 219"/>
                  <a:gd name="T22" fmla="*/ 146 w 261"/>
                  <a:gd name="T23" fmla="*/ 196 h 219"/>
                  <a:gd name="T24" fmla="*/ 161 w 261"/>
                  <a:gd name="T25" fmla="*/ 185 h 219"/>
                  <a:gd name="T26" fmla="*/ 172 w 261"/>
                  <a:gd name="T27" fmla="*/ 170 h 219"/>
                  <a:gd name="T28" fmla="*/ 182 w 261"/>
                  <a:gd name="T29" fmla="*/ 149 h 219"/>
                  <a:gd name="T30" fmla="*/ 191 w 261"/>
                  <a:gd name="T31" fmla="*/ 126 h 219"/>
                  <a:gd name="T32" fmla="*/ 199 w 261"/>
                  <a:gd name="T33" fmla="*/ 102 h 219"/>
                  <a:gd name="T34" fmla="*/ 186 w 261"/>
                  <a:gd name="T35" fmla="*/ 102 h 219"/>
                  <a:gd name="T36" fmla="*/ 155 w 261"/>
                  <a:gd name="T37" fmla="*/ 126 h 219"/>
                  <a:gd name="T38" fmla="*/ 127 w 261"/>
                  <a:gd name="T39" fmla="*/ 153 h 219"/>
                  <a:gd name="T40" fmla="*/ 104 w 261"/>
                  <a:gd name="T41" fmla="*/ 175 h 219"/>
                  <a:gd name="T42" fmla="*/ 95 w 261"/>
                  <a:gd name="T43" fmla="*/ 164 h 219"/>
                  <a:gd name="T44" fmla="*/ 95 w 261"/>
                  <a:gd name="T45" fmla="*/ 145 h 219"/>
                  <a:gd name="T46" fmla="*/ 93 w 261"/>
                  <a:gd name="T47" fmla="*/ 123 h 219"/>
                  <a:gd name="T48" fmla="*/ 91 w 261"/>
                  <a:gd name="T49" fmla="*/ 96 h 219"/>
                  <a:gd name="T50" fmla="*/ 89 w 261"/>
                  <a:gd name="T51" fmla="*/ 73 h 219"/>
                  <a:gd name="T52" fmla="*/ 87 w 261"/>
                  <a:gd name="T53" fmla="*/ 55 h 219"/>
                  <a:gd name="T54" fmla="*/ 78 w 261"/>
                  <a:gd name="T55" fmla="*/ 64 h 219"/>
                  <a:gd name="T56" fmla="*/ 70 w 261"/>
                  <a:gd name="T57" fmla="*/ 83 h 219"/>
                  <a:gd name="T58" fmla="*/ 63 w 261"/>
                  <a:gd name="T59" fmla="*/ 104 h 219"/>
                  <a:gd name="T60" fmla="*/ 55 w 261"/>
                  <a:gd name="T61" fmla="*/ 123 h 219"/>
                  <a:gd name="T62" fmla="*/ 52 w 261"/>
                  <a:gd name="T63" fmla="*/ 141 h 219"/>
                  <a:gd name="T64" fmla="*/ 53 w 261"/>
                  <a:gd name="T65" fmla="*/ 160 h 219"/>
                  <a:gd name="T66" fmla="*/ 48 w 261"/>
                  <a:gd name="T67" fmla="*/ 168 h 219"/>
                  <a:gd name="T68" fmla="*/ 29 w 261"/>
                  <a:gd name="T69" fmla="*/ 160 h 219"/>
                  <a:gd name="T70" fmla="*/ 10 w 261"/>
                  <a:gd name="T71" fmla="*/ 153 h 219"/>
                  <a:gd name="T72" fmla="*/ 4 w 261"/>
                  <a:gd name="T73" fmla="*/ 143 h 219"/>
                  <a:gd name="T74" fmla="*/ 21 w 261"/>
                  <a:gd name="T75" fmla="*/ 132 h 219"/>
                  <a:gd name="T76" fmla="*/ 34 w 261"/>
                  <a:gd name="T77" fmla="*/ 115 h 219"/>
                  <a:gd name="T78" fmla="*/ 46 w 261"/>
                  <a:gd name="T79" fmla="*/ 96 h 219"/>
                  <a:gd name="T80" fmla="*/ 55 w 261"/>
                  <a:gd name="T81" fmla="*/ 75 h 219"/>
                  <a:gd name="T82" fmla="*/ 67 w 261"/>
                  <a:gd name="T83" fmla="*/ 55 h 219"/>
                  <a:gd name="T84" fmla="*/ 74 w 261"/>
                  <a:gd name="T85" fmla="*/ 32 h 219"/>
                  <a:gd name="T86" fmla="*/ 69 w 261"/>
                  <a:gd name="T87" fmla="*/ 19 h 219"/>
                  <a:gd name="T88" fmla="*/ 50 w 261"/>
                  <a:gd name="T89" fmla="*/ 17 h 219"/>
                  <a:gd name="T90" fmla="*/ 33 w 261"/>
                  <a:gd name="T91" fmla="*/ 24 h 219"/>
                  <a:gd name="T92" fmla="*/ 38 w 261"/>
                  <a:gd name="T93" fmla="*/ 11 h 219"/>
                  <a:gd name="T94" fmla="*/ 53 w 261"/>
                  <a:gd name="T95" fmla="*/ 4 h 219"/>
                  <a:gd name="T96" fmla="*/ 72 w 261"/>
                  <a:gd name="T97" fmla="*/ 2 h 219"/>
                  <a:gd name="T98" fmla="*/ 91 w 261"/>
                  <a:gd name="T99" fmla="*/ 7 h 219"/>
                  <a:gd name="T100" fmla="*/ 106 w 261"/>
                  <a:gd name="T101" fmla="*/ 17 h 219"/>
                  <a:gd name="T102" fmla="*/ 116 w 261"/>
                  <a:gd name="T103" fmla="*/ 39 h 219"/>
                  <a:gd name="T104" fmla="*/ 118 w 261"/>
                  <a:gd name="T105" fmla="*/ 72 h 219"/>
                  <a:gd name="T106" fmla="*/ 120 w 261"/>
                  <a:gd name="T107" fmla="*/ 104 h 219"/>
                  <a:gd name="T108" fmla="*/ 123 w 261"/>
                  <a:gd name="T109" fmla="*/ 134 h 219"/>
                  <a:gd name="T110" fmla="*/ 155 w 261"/>
                  <a:gd name="T111" fmla="*/ 107 h 219"/>
                  <a:gd name="T112" fmla="*/ 184 w 261"/>
                  <a:gd name="T113" fmla="*/ 83 h 219"/>
                  <a:gd name="T114" fmla="*/ 212 w 261"/>
                  <a:gd name="T115" fmla="*/ 64 h 219"/>
                  <a:gd name="T116" fmla="*/ 233 w 261"/>
                  <a:gd name="T117" fmla="*/ 58 h 219"/>
                  <a:gd name="T118" fmla="*/ 250 w 261"/>
                  <a:gd name="T119" fmla="*/ 62 h 219"/>
                  <a:gd name="T120" fmla="*/ 259 w 261"/>
                  <a:gd name="T121" fmla="*/ 72 h 219"/>
                  <a:gd name="T122" fmla="*/ 257 w 261"/>
                  <a:gd name="T123" fmla="*/ 85 h 2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1" h="219">
                    <a:moveTo>
                      <a:pt x="257" y="85"/>
                    </a:moveTo>
                    <a:lnTo>
                      <a:pt x="256" y="85"/>
                    </a:lnTo>
                    <a:lnTo>
                      <a:pt x="254" y="83"/>
                    </a:lnTo>
                    <a:lnTo>
                      <a:pt x="252" y="83"/>
                    </a:lnTo>
                    <a:lnTo>
                      <a:pt x="250" y="83"/>
                    </a:lnTo>
                    <a:lnTo>
                      <a:pt x="250" y="81"/>
                    </a:lnTo>
                    <a:lnTo>
                      <a:pt x="248" y="81"/>
                    </a:lnTo>
                    <a:lnTo>
                      <a:pt x="246" y="81"/>
                    </a:lnTo>
                    <a:lnTo>
                      <a:pt x="244" y="81"/>
                    </a:lnTo>
                    <a:lnTo>
                      <a:pt x="242" y="81"/>
                    </a:lnTo>
                    <a:lnTo>
                      <a:pt x="240" y="81"/>
                    </a:lnTo>
                    <a:lnTo>
                      <a:pt x="239" y="81"/>
                    </a:lnTo>
                    <a:lnTo>
                      <a:pt x="237" y="83"/>
                    </a:lnTo>
                    <a:lnTo>
                      <a:pt x="237" y="85"/>
                    </a:lnTo>
                    <a:lnTo>
                      <a:pt x="235" y="85"/>
                    </a:lnTo>
                    <a:lnTo>
                      <a:pt x="235" y="87"/>
                    </a:lnTo>
                    <a:lnTo>
                      <a:pt x="233" y="89"/>
                    </a:lnTo>
                    <a:lnTo>
                      <a:pt x="231" y="90"/>
                    </a:lnTo>
                    <a:lnTo>
                      <a:pt x="231" y="92"/>
                    </a:lnTo>
                    <a:lnTo>
                      <a:pt x="229" y="94"/>
                    </a:lnTo>
                    <a:lnTo>
                      <a:pt x="229" y="96"/>
                    </a:lnTo>
                    <a:lnTo>
                      <a:pt x="229" y="98"/>
                    </a:lnTo>
                    <a:lnTo>
                      <a:pt x="227" y="100"/>
                    </a:lnTo>
                    <a:lnTo>
                      <a:pt x="227" y="102"/>
                    </a:lnTo>
                    <a:lnTo>
                      <a:pt x="225" y="102"/>
                    </a:lnTo>
                    <a:lnTo>
                      <a:pt x="225" y="104"/>
                    </a:lnTo>
                    <a:lnTo>
                      <a:pt x="225" y="106"/>
                    </a:lnTo>
                    <a:lnTo>
                      <a:pt x="223" y="107"/>
                    </a:lnTo>
                    <a:lnTo>
                      <a:pt x="223" y="109"/>
                    </a:lnTo>
                    <a:lnTo>
                      <a:pt x="223" y="111"/>
                    </a:lnTo>
                    <a:lnTo>
                      <a:pt x="222" y="113"/>
                    </a:lnTo>
                    <a:lnTo>
                      <a:pt x="222" y="115"/>
                    </a:lnTo>
                    <a:lnTo>
                      <a:pt x="222" y="117"/>
                    </a:lnTo>
                    <a:lnTo>
                      <a:pt x="220" y="119"/>
                    </a:lnTo>
                    <a:lnTo>
                      <a:pt x="220" y="121"/>
                    </a:lnTo>
                    <a:lnTo>
                      <a:pt x="220" y="123"/>
                    </a:lnTo>
                    <a:lnTo>
                      <a:pt x="218" y="124"/>
                    </a:lnTo>
                    <a:lnTo>
                      <a:pt x="218" y="126"/>
                    </a:lnTo>
                    <a:lnTo>
                      <a:pt x="218" y="128"/>
                    </a:lnTo>
                    <a:lnTo>
                      <a:pt x="216" y="130"/>
                    </a:lnTo>
                    <a:lnTo>
                      <a:pt x="216" y="132"/>
                    </a:lnTo>
                    <a:lnTo>
                      <a:pt x="214" y="134"/>
                    </a:lnTo>
                    <a:lnTo>
                      <a:pt x="214" y="138"/>
                    </a:lnTo>
                    <a:lnTo>
                      <a:pt x="212" y="140"/>
                    </a:lnTo>
                    <a:lnTo>
                      <a:pt x="212" y="141"/>
                    </a:lnTo>
                    <a:lnTo>
                      <a:pt x="210" y="143"/>
                    </a:lnTo>
                    <a:lnTo>
                      <a:pt x="210" y="145"/>
                    </a:lnTo>
                    <a:lnTo>
                      <a:pt x="208" y="149"/>
                    </a:lnTo>
                    <a:lnTo>
                      <a:pt x="208" y="151"/>
                    </a:lnTo>
                    <a:lnTo>
                      <a:pt x="206" y="153"/>
                    </a:lnTo>
                    <a:lnTo>
                      <a:pt x="206" y="155"/>
                    </a:lnTo>
                    <a:lnTo>
                      <a:pt x="206" y="157"/>
                    </a:lnTo>
                    <a:lnTo>
                      <a:pt x="205" y="160"/>
                    </a:lnTo>
                    <a:lnTo>
                      <a:pt x="205" y="162"/>
                    </a:lnTo>
                    <a:lnTo>
                      <a:pt x="203" y="164"/>
                    </a:lnTo>
                    <a:lnTo>
                      <a:pt x="203" y="166"/>
                    </a:lnTo>
                    <a:lnTo>
                      <a:pt x="201" y="168"/>
                    </a:lnTo>
                    <a:lnTo>
                      <a:pt x="201" y="170"/>
                    </a:lnTo>
                    <a:lnTo>
                      <a:pt x="201" y="172"/>
                    </a:lnTo>
                    <a:lnTo>
                      <a:pt x="199" y="175"/>
                    </a:lnTo>
                    <a:lnTo>
                      <a:pt x="199" y="177"/>
                    </a:lnTo>
                    <a:lnTo>
                      <a:pt x="199" y="179"/>
                    </a:lnTo>
                    <a:lnTo>
                      <a:pt x="197" y="181"/>
                    </a:lnTo>
                    <a:lnTo>
                      <a:pt x="197" y="183"/>
                    </a:lnTo>
                    <a:lnTo>
                      <a:pt x="197" y="185"/>
                    </a:lnTo>
                    <a:lnTo>
                      <a:pt x="195" y="187"/>
                    </a:lnTo>
                    <a:lnTo>
                      <a:pt x="195" y="191"/>
                    </a:lnTo>
                    <a:lnTo>
                      <a:pt x="195" y="192"/>
                    </a:lnTo>
                    <a:lnTo>
                      <a:pt x="195" y="194"/>
                    </a:lnTo>
                    <a:lnTo>
                      <a:pt x="193" y="196"/>
                    </a:lnTo>
                    <a:lnTo>
                      <a:pt x="193" y="198"/>
                    </a:lnTo>
                    <a:lnTo>
                      <a:pt x="193" y="200"/>
                    </a:lnTo>
                    <a:lnTo>
                      <a:pt x="193" y="202"/>
                    </a:lnTo>
                    <a:lnTo>
                      <a:pt x="193" y="204"/>
                    </a:lnTo>
                    <a:lnTo>
                      <a:pt x="195" y="204"/>
                    </a:lnTo>
                    <a:lnTo>
                      <a:pt x="195" y="206"/>
                    </a:lnTo>
                    <a:lnTo>
                      <a:pt x="195" y="208"/>
                    </a:lnTo>
                    <a:lnTo>
                      <a:pt x="195" y="209"/>
                    </a:lnTo>
                    <a:lnTo>
                      <a:pt x="197" y="209"/>
                    </a:lnTo>
                    <a:lnTo>
                      <a:pt x="197" y="211"/>
                    </a:lnTo>
                    <a:lnTo>
                      <a:pt x="197" y="213"/>
                    </a:lnTo>
                    <a:lnTo>
                      <a:pt x="197" y="215"/>
                    </a:lnTo>
                    <a:lnTo>
                      <a:pt x="197" y="217"/>
                    </a:lnTo>
                    <a:lnTo>
                      <a:pt x="197" y="219"/>
                    </a:lnTo>
                    <a:lnTo>
                      <a:pt x="195" y="219"/>
                    </a:lnTo>
                    <a:lnTo>
                      <a:pt x="193" y="219"/>
                    </a:lnTo>
                    <a:lnTo>
                      <a:pt x="191" y="219"/>
                    </a:lnTo>
                    <a:lnTo>
                      <a:pt x="189" y="219"/>
                    </a:lnTo>
                    <a:lnTo>
                      <a:pt x="188" y="219"/>
                    </a:lnTo>
                    <a:lnTo>
                      <a:pt x="186" y="219"/>
                    </a:lnTo>
                    <a:lnTo>
                      <a:pt x="184" y="217"/>
                    </a:lnTo>
                    <a:lnTo>
                      <a:pt x="182" y="217"/>
                    </a:lnTo>
                    <a:lnTo>
                      <a:pt x="180" y="215"/>
                    </a:lnTo>
                    <a:lnTo>
                      <a:pt x="178" y="215"/>
                    </a:lnTo>
                    <a:lnTo>
                      <a:pt x="176" y="215"/>
                    </a:lnTo>
                    <a:lnTo>
                      <a:pt x="176" y="213"/>
                    </a:lnTo>
                    <a:lnTo>
                      <a:pt x="174" y="213"/>
                    </a:lnTo>
                    <a:lnTo>
                      <a:pt x="172" y="213"/>
                    </a:lnTo>
                    <a:lnTo>
                      <a:pt x="171" y="211"/>
                    </a:lnTo>
                    <a:lnTo>
                      <a:pt x="169" y="211"/>
                    </a:lnTo>
                    <a:lnTo>
                      <a:pt x="167" y="211"/>
                    </a:lnTo>
                    <a:lnTo>
                      <a:pt x="167" y="209"/>
                    </a:lnTo>
                    <a:lnTo>
                      <a:pt x="165" y="209"/>
                    </a:lnTo>
                    <a:lnTo>
                      <a:pt x="163" y="209"/>
                    </a:lnTo>
                    <a:lnTo>
                      <a:pt x="161" y="208"/>
                    </a:lnTo>
                    <a:lnTo>
                      <a:pt x="159" y="208"/>
                    </a:lnTo>
                    <a:lnTo>
                      <a:pt x="157" y="208"/>
                    </a:lnTo>
                    <a:lnTo>
                      <a:pt x="157" y="206"/>
                    </a:lnTo>
                    <a:lnTo>
                      <a:pt x="155" y="206"/>
                    </a:lnTo>
                    <a:lnTo>
                      <a:pt x="154" y="206"/>
                    </a:lnTo>
                    <a:lnTo>
                      <a:pt x="152" y="204"/>
                    </a:lnTo>
                    <a:lnTo>
                      <a:pt x="150" y="204"/>
                    </a:lnTo>
                    <a:lnTo>
                      <a:pt x="148" y="204"/>
                    </a:lnTo>
                    <a:lnTo>
                      <a:pt x="148" y="202"/>
                    </a:lnTo>
                    <a:lnTo>
                      <a:pt x="146" y="202"/>
                    </a:lnTo>
                    <a:lnTo>
                      <a:pt x="146" y="200"/>
                    </a:lnTo>
                    <a:lnTo>
                      <a:pt x="144" y="200"/>
                    </a:lnTo>
                    <a:lnTo>
                      <a:pt x="144" y="198"/>
                    </a:lnTo>
                    <a:lnTo>
                      <a:pt x="144" y="196"/>
                    </a:lnTo>
                    <a:lnTo>
                      <a:pt x="146" y="196"/>
                    </a:lnTo>
                    <a:lnTo>
                      <a:pt x="146" y="194"/>
                    </a:lnTo>
                    <a:lnTo>
                      <a:pt x="148" y="194"/>
                    </a:lnTo>
                    <a:lnTo>
                      <a:pt x="150" y="194"/>
                    </a:lnTo>
                    <a:lnTo>
                      <a:pt x="150" y="192"/>
                    </a:lnTo>
                    <a:lnTo>
                      <a:pt x="152" y="192"/>
                    </a:lnTo>
                    <a:lnTo>
                      <a:pt x="154" y="191"/>
                    </a:lnTo>
                    <a:lnTo>
                      <a:pt x="155" y="191"/>
                    </a:lnTo>
                    <a:lnTo>
                      <a:pt x="157" y="189"/>
                    </a:lnTo>
                    <a:lnTo>
                      <a:pt x="159" y="187"/>
                    </a:lnTo>
                    <a:lnTo>
                      <a:pt x="161" y="185"/>
                    </a:lnTo>
                    <a:lnTo>
                      <a:pt x="163" y="183"/>
                    </a:lnTo>
                    <a:lnTo>
                      <a:pt x="165" y="181"/>
                    </a:lnTo>
                    <a:lnTo>
                      <a:pt x="167" y="179"/>
                    </a:lnTo>
                    <a:lnTo>
                      <a:pt x="169" y="177"/>
                    </a:lnTo>
                    <a:lnTo>
                      <a:pt x="169" y="175"/>
                    </a:lnTo>
                    <a:lnTo>
                      <a:pt x="171" y="175"/>
                    </a:lnTo>
                    <a:lnTo>
                      <a:pt x="171" y="174"/>
                    </a:lnTo>
                    <a:lnTo>
                      <a:pt x="172" y="174"/>
                    </a:lnTo>
                    <a:lnTo>
                      <a:pt x="172" y="172"/>
                    </a:lnTo>
                    <a:lnTo>
                      <a:pt x="172" y="170"/>
                    </a:lnTo>
                    <a:lnTo>
                      <a:pt x="174" y="170"/>
                    </a:lnTo>
                    <a:lnTo>
                      <a:pt x="174" y="168"/>
                    </a:lnTo>
                    <a:lnTo>
                      <a:pt x="174" y="166"/>
                    </a:lnTo>
                    <a:lnTo>
                      <a:pt x="176" y="162"/>
                    </a:lnTo>
                    <a:lnTo>
                      <a:pt x="176" y="160"/>
                    </a:lnTo>
                    <a:lnTo>
                      <a:pt x="178" y="158"/>
                    </a:lnTo>
                    <a:lnTo>
                      <a:pt x="178" y="157"/>
                    </a:lnTo>
                    <a:lnTo>
                      <a:pt x="180" y="155"/>
                    </a:lnTo>
                    <a:lnTo>
                      <a:pt x="180" y="151"/>
                    </a:lnTo>
                    <a:lnTo>
                      <a:pt x="182" y="149"/>
                    </a:lnTo>
                    <a:lnTo>
                      <a:pt x="182" y="147"/>
                    </a:lnTo>
                    <a:lnTo>
                      <a:pt x="184" y="145"/>
                    </a:lnTo>
                    <a:lnTo>
                      <a:pt x="184" y="141"/>
                    </a:lnTo>
                    <a:lnTo>
                      <a:pt x="186" y="140"/>
                    </a:lnTo>
                    <a:lnTo>
                      <a:pt x="186" y="138"/>
                    </a:lnTo>
                    <a:lnTo>
                      <a:pt x="188" y="136"/>
                    </a:lnTo>
                    <a:lnTo>
                      <a:pt x="188" y="134"/>
                    </a:lnTo>
                    <a:lnTo>
                      <a:pt x="189" y="130"/>
                    </a:lnTo>
                    <a:lnTo>
                      <a:pt x="189" y="128"/>
                    </a:lnTo>
                    <a:lnTo>
                      <a:pt x="191" y="126"/>
                    </a:lnTo>
                    <a:lnTo>
                      <a:pt x="191" y="124"/>
                    </a:lnTo>
                    <a:lnTo>
                      <a:pt x="191" y="121"/>
                    </a:lnTo>
                    <a:lnTo>
                      <a:pt x="193" y="119"/>
                    </a:lnTo>
                    <a:lnTo>
                      <a:pt x="193" y="117"/>
                    </a:lnTo>
                    <a:lnTo>
                      <a:pt x="195" y="115"/>
                    </a:lnTo>
                    <a:lnTo>
                      <a:pt x="195" y="111"/>
                    </a:lnTo>
                    <a:lnTo>
                      <a:pt x="197" y="109"/>
                    </a:lnTo>
                    <a:lnTo>
                      <a:pt x="197" y="107"/>
                    </a:lnTo>
                    <a:lnTo>
                      <a:pt x="199" y="106"/>
                    </a:lnTo>
                    <a:lnTo>
                      <a:pt x="199" y="102"/>
                    </a:lnTo>
                    <a:lnTo>
                      <a:pt x="199" y="100"/>
                    </a:lnTo>
                    <a:lnTo>
                      <a:pt x="201" y="98"/>
                    </a:lnTo>
                    <a:lnTo>
                      <a:pt x="201" y="96"/>
                    </a:lnTo>
                    <a:lnTo>
                      <a:pt x="201" y="92"/>
                    </a:lnTo>
                    <a:lnTo>
                      <a:pt x="199" y="92"/>
                    </a:lnTo>
                    <a:lnTo>
                      <a:pt x="197" y="92"/>
                    </a:lnTo>
                    <a:lnTo>
                      <a:pt x="195" y="96"/>
                    </a:lnTo>
                    <a:lnTo>
                      <a:pt x="191" y="98"/>
                    </a:lnTo>
                    <a:lnTo>
                      <a:pt x="188" y="100"/>
                    </a:lnTo>
                    <a:lnTo>
                      <a:pt x="186" y="102"/>
                    </a:lnTo>
                    <a:lnTo>
                      <a:pt x="182" y="104"/>
                    </a:lnTo>
                    <a:lnTo>
                      <a:pt x="180" y="107"/>
                    </a:lnTo>
                    <a:lnTo>
                      <a:pt x="176" y="109"/>
                    </a:lnTo>
                    <a:lnTo>
                      <a:pt x="172" y="111"/>
                    </a:lnTo>
                    <a:lnTo>
                      <a:pt x="171" y="113"/>
                    </a:lnTo>
                    <a:lnTo>
                      <a:pt x="167" y="117"/>
                    </a:lnTo>
                    <a:lnTo>
                      <a:pt x="165" y="119"/>
                    </a:lnTo>
                    <a:lnTo>
                      <a:pt x="161" y="121"/>
                    </a:lnTo>
                    <a:lnTo>
                      <a:pt x="159" y="124"/>
                    </a:lnTo>
                    <a:lnTo>
                      <a:pt x="155" y="126"/>
                    </a:lnTo>
                    <a:lnTo>
                      <a:pt x="154" y="128"/>
                    </a:lnTo>
                    <a:lnTo>
                      <a:pt x="150" y="132"/>
                    </a:lnTo>
                    <a:lnTo>
                      <a:pt x="148" y="134"/>
                    </a:lnTo>
                    <a:lnTo>
                      <a:pt x="144" y="136"/>
                    </a:lnTo>
                    <a:lnTo>
                      <a:pt x="142" y="140"/>
                    </a:lnTo>
                    <a:lnTo>
                      <a:pt x="138" y="141"/>
                    </a:lnTo>
                    <a:lnTo>
                      <a:pt x="137" y="143"/>
                    </a:lnTo>
                    <a:lnTo>
                      <a:pt x="133" y="147"/>
                    </a:lnTo>
                    <a:lnTo>
                      <a:pt x="131" y="149"/>
                    </a:lnTo>
                    <a:lnTo>
                      <a:pt x="127" y="153"/>
                    </a:lnTo>
                    <a:lnTo>
                      <a:pt x="125" y="155"/>
                    </a:lnTo>
                    <a:lnTo>
                      <a:pt x="123" y="157"/>
                    </a:lnTo>
                    <a:lnTo>
                      <a:pt x="120" y="160"/>
                    </a:lnTo>
                    <a:lnTo>
                      <a:pt x="118" y="162"/>
                    </a:lnTo>
                    <a:lnTo>
                      <a:pt x="114" y="166"/>
                    </a:lnTo>
                    <a:lnTo>
                      <a:pt x="112" y="168"/>
                    </a:lnTo>
                    <a:lnTo>
                      <a:pt x="110" y="172"/>
                    </a:lnTo>
                    <a:lnTo>
                      <a:pt x="106" y="174"/>
                    </a:lnTo>
                    <a:lnTo>
                      <a:pt x="106" y="175"/>
                    </a:lnTo>
                    <a:lnTo>
                      <a:pt x="104" y="175"/>
                    </a:lnTo>
                    <a:lnTo>
                      <a:pt x="103" y="175"/>
                    </a:lnTo>
                    <a:lnTo>
                      <a:pt x="101" y="175"/>
                    </a:lnTo>
                    <a:lnTo>
                      <a:pt x="99" y="175"/>
                    </a:lnTo>
                    <a:lnTo>
                      <a:pt x="99" y="174"/>
                    </a:lnTo>
                    <a:lnTo>
                      <a:pt x="97" y="174"/>
                    </a:lnTo>
                    <a:lnTo>
                      <a:pt x="97" y="172"/>
                    </a:lnTo>
                    <a:lnTo>
                      <a:pt x="97" y="170"/>
                    </a:lnTo>
                    <a:lnTo>
                      <a:pt x="97" y="168"/>
                    </a:lnTo>
                    <a:lnTo>
                      <a:pt x="95" y="166"/>
                    </a:lnTo>
                    <a:lnTo>
                      <a:pt x="95" y="164"/>
                    </a:lnTo>
                    <a:lnTo>
                      <a:pt x="95" y="162"/>
                    </a:lnTo>
                    <a:lnTo>
                      <a:pt x="95" y="160"/>
                    </a:lnTo>
                    <a:lnTo>
                      <a:pt x="95" y="158"/>
                    </a:lnTo>
                    <a:lnTo>
                      <a:pt x="95" y="157"/>
                    </a:lnTo>
                    <a:lnTo>
                      <a:pt x="95" y="155"/>
                    </a:lnTo>
                    <a:lnTo>
                      <a:pt x="95" y="153"/>
                    </a:lnTo>
                    <a:lnTo>
                      <a:pt x="95" y="151"/>
                    </a:lnTo>
                    <a:lnTo>
                      <a:pt x="95" y="149"/>
                    </a:lnTo>
                    <a:lnTo>
                      <a:pt x="95" y="147"/>
                    </a:lnTo>
                    <a:lnTo>
                      <a:pt x="95" y="145"/>
                    </a:lnTo>
                    <a:lnTo>
                      <a:pt x="95" y="143"/>
                    </a:lnTo>
                    <a:lnTo>
                      <a:pt x="95" y="141"/>
                    </a:lnTo>
                    <a:lnTo>
                      <a:pt x="93" y="140"/>
                    </a:lnTo>
                    <a:lnTo>
                      <a:pt x="93" y="136"/>
                    </a:lnTo>
                    <a:lnTo>
                      <a:pt x="93" y="134"/>
                    </a:lnTo>
                    <a:lnTo>
                      <a:pt x="93" y="132"/>
                    </a:lnTo>
                    <a:lnTo>
                      <a:pt x="93" y="130"/>
                    </a:lnTo>
                    <a:lnTo>
                      <a:pt x="93" y="128"/>
                    </a:lnTo>
                    <a:lnTo>
                      <a:pt x="93" y="124"/>
                    </a:lnTo>
                    <a:lnTo>
                      <a:pt x="93" y="123"/>
                    </a:lnTo>
                    <a:lnTo>
                      <a:pt x="93" y="119"/>
                    </a:lnTo>
                    <a:lnTo>
                      <a:pt x="93" y="117"/>
                    </a:lnTo>
                    <a:lnTo>
                      <a:pt x="93" y="113"/>
                    </a:lnTo>
                    <a:lnTo>
                      <a:pt x="93" y="111"/>
                    </a:lnTo>
                    <a:lnTo>
                      <a:pt x="93" y="107"/>
                    </a:lnTo>
                    <a:lnTo>
                      <a:pt x="91" y="104"/>
                    </a:lnTo>
                    <a:lnTo>
                      <a:pt x="91" y="102"/>
                    </a:lnTo>
                    <a:lnTo>
                      <a:pt x="91" y="100"/>
                    </a:lnTo>
                    <a:lnTo>
                      <a:pt x="91" y="98"/>
                    </a:lnTo>
                    <a:lnTo>
                      <a:pt x="91" y="96"/>
                    </a:lnTo>
                    <a:lnTo>
                      <a:pt x="91" y="94"/>
                    </a:lnTo>
                    <a:lnTo>
                      <a:pt x="91" y="92"/>
                    </a:lnTo>
                    <a:lnTo>
                      <a:pt x="91" y="90"/>
                    </a:lnTo>
                    <a:lnTo>
                      <a:pt x="91" y="89"/>
                    </a:lnTo>
                    <a:lnTo>
                      <a:pt x="91" y="85"/>
                    </a:lnTo>
                    <a:lnTo>
                      <a:pt x="91" y="83"/>
                    </a:lnTo>
                    <a:lnTo>
                      <a:pt x="91" y="81"/>
                    </a:lnTo>
                    <a:lnTo>
                      <a:pt x="89" y="79"/>
                    </a:lnTo>
                    <a:lnTo>
                      <a:pt x="89" y="77"/>
                    </a:lnTo>
                    <a:lnTo>
                      <a:pt x="89" y="73"/>
                    </a:lnTo>
                    <a:lnTo>
                      <a:pt x="89" y="72"/>
                    </a:lnTo>
                    <a:lnTo>
                      <a:pt x="89" y="70"/>
                    </a:lnTo>
                    <a:lnTo>
                      <a:pt x="89" y="68"/>
                    </a:lnTo>
                    <a:lnTo>
                      <a:pt x="89" y="66"/>
                    </a:lnTo>
                    <a:lnTo>
                      <a:pt x="89" y="64"/>
                    </a:lnTo>
                    <a:lnTo>
                      <a:pt x="87" y="62"/>
                    </a:lnTo>
                    <a:lnTo>
                      <a:pt x="87" y="60"/>
                    </a:lnTo>
                    <a:lnTo>
                      <a:pt x="87" y="58"/>
                    </a:lnTo>
                    <a:lnTo>
                      <a:pt x="87" y="56"/>
                    </a:lnTo>
                    <a:lnTo>
                      <a:pt x="87" y="55"/>
                    </a:lnTo>
                    <a:lnTo>
                      <a:pt x="87" y="53"/>
                    </a:lnTo>
                    <a:lnTo>
                      <a:pt x="86" y="53"/>
                    </a:lnTo>
                    <a:lnTo>
                      <a:pt x="86" y="51"/>
                    </a:lnTo>
                    <a:lnTo>
                      <a:pt x="84" y="53"/>
                    </a:lnTo>
                    <a:lnTo>
                      <a:pt x="84" y="55"/>
                    </a:lnTo>
                    <a:lnTo>
                      <a:pt x="82" y="56"/>
                    </a:lnTo>
                    <a:lnTo>
                      <a:pt x="82" y="58"/>
                    </a:lnTo>
                    <a:lnTo>
                      <a:pt x="80" y="60"/>
                    </a:lnTo>
                    <a:lnTo>
                      <a:pt x="80" y="62"/>
                    </a:lnTo>
                    <a:lnTo>
                      <a:pt x="78" y="64"/>
                    </a:lnTo>
                    <a:lnTo>
                      <a:pt x="78" y="66"/>
                    </a:lnTo>
                    <a:lnTo>
                      <a:pt x="76" y="68"/>
                    </a:lnTo>
                    <a:lnTo>
                      <a:pt x="76" y="70"/>
                    </a:lnTo>
                    <a:lnTo>
                      <a:pt x="74" y="72"/>
                    </a:lnTo>
                    <a:lnTo>
                      <a:pt x="74" y="73"/>
                    </a:lnTo>
                    <a:lnTo>
                      <a:pt x="74" y="75"/>
                    </a:lnTo>
                    <a:lnTo>
                      <a:pt x="72" y="77"/>
                    </a:lnTo>
                    <a:lnTo>
                      <a:pt x="72" y="79"/>
                    </a:lnTo>
                    <a:lnTo>
                      <a:pt x="70" y="81"/>
                    </a:lnTo>
                    <a:lnTo>
                      <a:pt x="70" y="83"/>
                    </a:lnTo>
                    <a:lnTo>
                      <a:pt x="69" y="85"/>
                    </a:lnTo>
                    <a:lnTo>
                      <a:pt x="69" y="87"/>
                    </a:lnTo>
                    <a:lnTo>
                      <a:pt x="69" y="89"/>
                    </a:lnTo>
                    <a:lnTo>
                      <a:pt x="67" y="90"/>
                    </a:lnTo>
                    <a:lnTo>
                      <a:pt x="67" y="94"/>
                    </a:lnTo>
                    <a:lnTo>
                      <a:pt x="65" y="96"/>
                    </a:lnTo>
                    <a:lnTo>
                      <a:pt x="65" y="98"/>
                    </a:lnTo>
                    <a:lnTo>
                      <a:pt x="65" y="100"/>
                    </a:lnTo>
                    <a:lnTo>
                      <a:pt x="63" y="102"/>
                    </a:lnTo>
                    <a:lnTo>
                      <a:pt x="63" y="104"/>
                    </a:lnTo>
                    <a:lnTo>
                      <a:pt x="63" y="106"/>
                    </a:lnTo>
                    <a:lnTo>
                      <a:pt x="61" y="107"/>
                    </a:lnTo>
                    <a:lnTo>
                      <a:pt x="61" y="109"/>
                    </a:lnTo>
                    <a:lnTo>
                      <a:pt x="61" y="111"/>
                    </a:lnTo>
                    <a:lnTo>
                      <a:pt x="59" y="113"/>
                    </a:lnTo>
                    <a:lnTo>
                      <a:pt x="59" y="115"/>
                    </a:lnTo>
                    <a:lnTo>
                      <a:pt x="59" y="117"/>
                    </a:lnTo>
                    <a:lnTo>
                      <a:pt x="57" y="119"/>
                    </a:lnTo>
                    <a:lnTo>
                      <a:pt x="57" y="121"/>
                    </a:lnTo>
                    <a:lnTo>
                      <a:pt x="55" y="123"/>
                    </a:lnTo>
                    <a:lnTo>
                      <a:pt x="55" y="124"/>
                    </a:lnTo>
                    <a:lnTo>
                      <a:pt x="55" y="126"/>
                    </a:lnTo>
                    <a:lnTo>
                      <a:pt x="55" y="128"/>
                    </a:lnTo>
                    <a:lnTo>
                      <a:pt x="53" y="130"/>
                    </a:lnTo>
                    <a:lnTo>
                      <a:pt x="53" y="132"/>
                    </a:lnTo>
                    <a:lnTo>
                      <a:pt x="53" y="134"/>
                    </a:lnTo>
                    <a:lnTo>
                      <a:pt x="52" y="136"/>
                    </a:lnTo>
                    <a:lnTo>
                      <a:pt x="52" y="138"/>
                    </a:lnTo>
                    <a:lnTo>
                      <a:pt x="52" y="140"/>
                    </a:lnTo>
                    <a:lnTo>
                      <a:pt x="52" y="141"/>
                    </a:lnTo>
                    <a:lnTo>
                      <a:pt x="52" y="143"/>
                    </a:lnTo>
                    <a:lnTo>
                      <a:pt x="52" y="145"/>
                    </a:lnTo>
                    <a:lnTo>
                      <a:pt x="52" y="147"/>
                    </a:lnTo>
                    <a:lnTo>
                      <a:pt x="52" y="149"/>
                    </a:lnTo>
                    <a:lnTo>
                      <a:pt x="52" y="151"/>
                    </a:lnTo>
                    <a:lnTo>
                      <a:pt x="52" y="153"/>
                    </a:lnTo>
                    <a:lnTo>
                      <a:pt x="52" y="155"/>
                    </a:lnTo>
                    <a:lnTo>
                      <a:pt x="52" y="157"/>
                    </a:lnTo>
                    <a:lnTo>
                      <a:pt x="53" y="158"/>
                    </a:lnTo>
                    <a:lnTo>
                      <a:pt x="53" y="160"/>
                    </a:lnTo>
                    <a:lnTo>
                      <a:pt x="53" y="162"/>
                    </a:lnTo>
                    <a:lnTo>
                      <a:pt x="55" y="162"/>
                    </a:lnTo>
                    <a:lnTo>
                      <a:pt x="55" y="164"/>
                    </a:lnTo>
                    <a:lnTo>
                      <a:pt x="55" y="166"/>
                    </a:lnTo>
                    <a:lnTo>
                      <a:pt x="55" y="168"/>
                    </a:lnTo>
                    <a:lnTo>
                      <a:pt x="55" y="170"/>
                    </a:lnTo>
                    <a:lnTo>
                      <a:pt x="53" y="170"/>
                    </a:lnTo>
                    <a:lnTo>
                      <a:pt x="52" y="168"/>
                    </a:lnTo>
                    <a:lnTo>
                      <a:pt x="50" y="168"/>
                    </a:lnTo>
                    <a:lnTo>
                      <a:pt x="48" y="168"/>
                    </a:lnTo>
                    <a:lnTo>
                      <a:pt x="46" y="166"/>
                    </a:lnTo>
                    <a:lnTo>
                      <a:pt x="44" y="166"/>
                    </a:lnTo>
                    <a:lnTo>
                      <a:pt x="42" y="166"/>
                    </a:lnTo>
                    <a:lnTo>
                      <a:pt x="40" y="164"/>
                    </a:lnTo>
                    <a:lnTo>
                      <a:pt x="38" y="164"/>
                    </a:lnTo>
                    <a:lnTo>
                      <a:pt x="36" y="164"/>
                    </a:lnTo>
                    <a:lnTo>
                      <a:pt x="34" y="162"/>
                    </a:lnTo>
                    <a:lnTo>
                      <a:pt x="33" y="162"/>
                    </a:lnTo>
                    <a:lnTo>
                      <a:pt x="31" y="160"/>
                    </a:lnTo>
                    <a:lnTo>
                      <a:pt x="29" y="160"/>
                    </a:lnTo>
                    <a:lnTo>
                      <a:pt x="27" y="160"/>
                    </a:lnTo>
                    <a:lnTo>
                      <a:pt x="25" y="158"/>
                    </a:lnTo>
                    <a:lnTo>
                      <a:pt x="23" y="158"/>
                    </a:lnTo>
                    <a:lnTo>
                      <a:pt x="21" y="157"/>
                    </a:lnTo>
                    <a:lnTo>
                      <a:pt x="19" y="157"/>
                    </a:lnTo>
                    <a:lnTo>
                      <a:pt x="17" y="157"/>
                    </a:lnTo>
                    <a:lnTo>
                      <a:pt x="16" y="155"/>
                    </a:lnTo>
                    <a:lnTo>
                      <a:pt x="14" y="155"/>
                    </a:lnTo>
                    <a:lnTo>
                      <a:pt x="12" y="153"/>
                    </a:lnTo>
                    <a:lnTo>
                      <a:pt x="10" y="153"/>
                    </a:lnTo>
                    <a:lnTo>
                      <a:pt x="8" y="151"/>
                    </a:lnTo>
                    <a:lnTo>
                      <a:pt x="6" y="151"/>
                    </a:lnTo>
                    <a:lnTo>
                      <a:pt x="4" y="151"/>
                    </a:lnTo>
                    <a:lnTo>
                      <a:pt x="4" y="149"/>
                    </a:lnTo>
                    <a:lnTo>
                      <a:pt x="2" y="149"/>
                    </a:lnTo>
                    <a:lnTo>
                      <a:pt x="2" y="147"/>
                    </a:lnTo>
                    <a:lnTo>
                      <a:pt x="0" y="147"/>
                    </a:lnTo>
                    <a:lnTo>
                      <a:pt x="0" y="145"/>
                    </a:lnTo>
                    <a:lnTo>
                      <a:pt x="2" y="145"/>
                    </a:lnTo>
                    <a:lnTo>
                      <a:pt x="4" y="143"/>
                    </a:lnTo>
                    <a:lnTo>
                      <a:pt x="6" y="143"/>
                    </a:lnTo>
                    <a:lnTo>
                      <a:pt x="8" y="143"/>
                    </a:lnTo>
                    <a:lnTo>
                      <a:pt x="10" y="141"/>
                    </a:lnTo>
                    <a:lnTo>
                      <a:pt x="12" y="141"/>
                    </a:lnTo>
                    <a:lnTo>
                      <a:pt x="14" y="140"/>
                    </a:lnTo>
                    <a:lnTo>
                      <a:pt x="16" y="138"/>
                    </a:lnTo>
                    <a:lnTo>
                      <a:pt x="17" y="138"/>
                    </a:lnTo>
                    <a:lnTo>
                      <a:pt x="19" y="136"/>
                    </a:lnTo>
                    <a:lnTo>
                      <a:pt x="19" y="134"/>
                    </a:lnTo>
                    <a:lnTo>
                      <a:pt x="21" y="132"/>
                    </a:lnTo>
                    <a:lnTo>
                      <a:pt x="23" y="132"/>
                    </a:lnTo>
                    <a:lnTo>
                      <a:pt x="25" y="130"/>
                    </a:lnTo>
                    <a:lnTo>
                      <a:pt x="25" y="128"/>
                    </a:lnTo>
                    <a:lnTo>
                      <a:pt x="27" y="126"/>
                    </a:lnTo>
                    <a:lnTo>
                      <a:pt x="29" y="124"/>
                    </a:lnTo>
                    <a:lnTo>
                      <a:pt x="31" y="123"/>
                    </a:lnTo>
                    <a:lnTo>
                      <a:pt x="31" y="121"/>
                    </a:lnTo>
                    <a:lnTo>
                      <a:pt x="33" y="119"/>
                    </a:lnTo>
                    <a:lnTo>
                      <a:pt x="33" y="117"/>
                    </a:lnTo>
                    <a:lnTo>
                      <a:pt x="34" y="115"/>
                    </a:lnTo>
                    <a:lnTo>
                      <a:pt x="36" y="113"/>
                    </a:lnTo>
                    <a:lnTo>
                      <a:pt x="36" y="111"/>
                    </a:lnTo>
                    <a:lnTo>
                      <a:pt x="38" y="109"/>
                    </a:lnTo>
                    <a:lnTo>
                      <a:pt x="38" y="107"/>
                    </a:lnTo>
                    <a:lnTo>
                      <a:pt x="40" y="106"/>
                    </a:lnTo>
                    <a:lnTo>
                      <a:pt x="40" y="104"/>
                    </a:lnTo>
                    <a:lnTo>
                      <a:pt x="42" y="102"/>
                    </a:lnTo>
                    <a:lnTo>
                      <a:pt x="44" y="100"/>
                    </a:lnTo>
                    <a:lnTo>
                      <a:pt x="44" y="98"/>
                    </a:lnTo>
                    <a:lnTo>
                      <a:pt x="46" y="96"/>
                    </a:lnTo>
                    <a:lnTo>
                      <a:pt x="46" y="94"/>
                    </a:lnTo>
                    <a:lnTo>
                      <a:pt x="48" y="92"/>
                    </a:lnTo>
                    <a:lnTo>
                      <a:pt x="48" y="90"/>
                    </a:lnTo>
                    <a:lnTo>
                      <a:pt x="50" y="89"/>
                    </a:lnTo>
                    <a:lnTo>
                      <a:pt x="50" y="85"/>
                    </a:lnTo>
                    <a:lnTo>
                      <a:pt x="52" y="83"/>
                    </a:lnTo>
                    <a:lnTo>
                      <a:pt x="53" y="81"/>
                    </a:lnTo>
                    <a:lnTo>
                      <a:pt x="53" y="79"/>
                    </a:lnTo>
                    <a:lnTo>
                      <a:pt x="55" y="77"/>
                    </a:lnTo>
                    <a:lnTo>
                      <a:pt x="55" y="75"/>
                    </a:lnTo>
                    <a:lnTo>
                      <a:pt x="57" y="73"/>
                    </a:lnTo>
                    <a:lnTo>
                      <a:pt x="57" y="72"/>
                    </a:lnTo>
                    <a:lnTo>
                      <a:pt x="59" y="70"/>
                    </a:lnTo>
                    <a:lnTo>
                      <a:pt x="59" y="68"/>
                    </a:lnTo>
                    <a:lnTo>
                      <a:pt x="61" y="64"/>
                    </a:lnTo>
                    <a:lnTo>
                      <a:pt x="63" y="62"/>
                    </a:lnTo>
                    <a:lnTo>
                      <a:pt x="63" y="60"/>
                    </a:lnTo>
                    <a:lnTo>
                      <a:pt x="65" y="58"/>
                    </a:lnTo>
                    <a:lnTo>
                      <a:pt x="65" y="56"/>
                    </a:lnTo>
                    <a:lnTo>
                      <a:pt x="67" y="55"/>
                    </a:lnTo>
                    <a:lnTo>
                      <a:pt x="67" y="53"/>
                    </a:lnTo>
                    <a:lnTo>
                      <a:pt x="69" y="49"/>
                    </a:lnTo>
                    <a:lnTo>
                      <a:pt x="69" y="47"/>
                    </a:lnTo>
                    <a:lnTo>
                      <a:pt x="70" y="45"/>
                    </a:lnTo>
                    <a:lnTo>
                      <a:pt x="70" y="43"/>
                    </a:lnTo>
                    <a:lnTo>
                      <a:pt x="70" y="41"/>
                    </a:lnTo>
                    <a:lnTo>
                      <a:pt x="72" y="39"/>
                    </a:lnTo>
                    <a:lnTo>
                      <a:pt x="72" y="36"/>
                    </a:lnTo>
                    <a:lnTo>
                      <a:pt x="74" y="34"/>
                    </a:lnTo>
                    <a:lnTo>
                      <a:pt x="74" y="32"/>
                    </a:lnTo>
                    <a:lnTo>
                      <a:pt x="76" y="30"/>
                    </a:lnTo>
                    <a:lnTo>
                      <a:pt x="76" y="28"/>
                    </a:lnTo>
                    <a:lnTo>
                      <a:pt x="76" y="24"/>
                    </a:lnTo>
                    <a:lnTo>
                      <a:pt x="76" y="22"/>
                    </a:lnTo>
                    <a:lnTo>
                      <a:pt x="74" y="22"/>
                    </a:lnTo>
                    <a:lnTo>
                      <a:pt x="74" y="21"/>
                    </a:lnTo>
                    <a:lnTo>
                      <a:pt x="72" y="21"/>
                    </a:lnTo>
                    <a:lnTo>
                      <a:pt x="72" y="19"/>
                    </a:lnTo>
                    <a:lnTo>
                      <a:pt x="70" y="19"/>
                    </a:lnTo>
                    <a:lnTo>
                      <a:pt x="69" y="19"/>
                    </a:lnTo>
                    <a:lnTo>
                      <a:pt x="67" y="17"/>
                    </a:lnTo>
                    <a:lnTo>
                      <a:pt x="65" y="17"/>
                    </a:lnTo>
                    <a:lnTo>
                      <a:pt x="63" y="17"/>
                    </a:lnTo>
                    <a:lnTo>
                      <a:pt x="61" y="17"/>
                    </a:lnTo>
                    <a:lnTo>
                      <a:pt x="59" y="17"/>
                    </a:lnTo>
                    <a:lnTo>
                      <a:pt x="57" y="17"/>
                    </a:lnTo>
                    <a:lnTo>
                      <a:pt x="55" y="17"/>
                    </a:lnTo>
                    <a:lnTo>
                      <a:pt x="53" y="17"/>
                    </a:lnTo>
                    <a:lnTo>
                      <a:pt x="52" y="17"/>
                    </a:lnTo>
                    <a:lnTo>
                      <a:pt x="50" y="17"/>
                    </a:lnTo>
                    <a:lnTo>
                      <a:pt x="50" y="19"/>
                    </a:lnTo>
                    <a:lnTo>
                      <a:pt x="48" y="19"/>
                    </a:lnTo>
                    <a:lnTo>
                      <a:pt x="46" y="19"/>
                    </a:lnTo>
                    <a:lnTo>
                      <a:pt x="44" y="21"/>
                    </a:lnTo>
                    <a:lnTo>
                      <a:pt x="42" y="21"/>
                    </a:lnTo>
                    <a:lnTo>
                      <a:pt x="40" y="22"/>
                    </a:lnTo>
                    <a:lnTo>
                      <a:pt x="38" y="22"/>
                    </a:lnTo>
                    <a:lnTo>
                      <a:pt x="36" y="24"/>
                    </a:lnTo>
                    <a:lnTo>
                      <a:pt x="34" y="24"/>
                    </a:lnTo>
                    <a:lnTo>
                      <a:pt x="33" y="24"/>
                    </a:lnTo>
                    <a:lnTo>
                      <a:pt x="31" y="24"/>
                    </a:lnTo>
                    <a:lnTo>
                      <a:pt x="31" y="22"/>
                    </a:lnTo>
                    <a:lnTo>
                      <a:pt x="31" y="21"/>
                    </a:lnTo>
                    <a:lnTo>
                      <a:pt x="31" y="19"/>
                    </a:lnTo>
                    <a:lnTo>
                      <a:pt x="33" y="19"/>
                    </a:lnTo>
                    <a:lnTo>
                      <a:pt x="33" y="17"/>
                    </a:lnTo>
                    <a:lnTo>
                      <a:pt x="34" y="15"/>
                    </a:lnTo>
                    <a:lnTo>
                      <a:pt x="36" y="15"/>
                    </a:lnTo>
                    <a:lnTo>
                      <a:pt x="36" y="13"/>
                    </a:lnTo>
                    <a:lnTo>
                      <a:pt x="38" y="11"/>
                    </a:lnTo>
                    <a:lnTo>
                      <a:pt x="40" y="9"/>
                    </a:lnTo>
                    <a:lnTo>
                      <a:pt x="42" y="9"/>
                    </a:lnTo>
                    <a:lnTo>
                      <a:pt x="42" y="7"/>
                    </a:lnTo>
                    <a:lnTo>
                      <a:pt x="44" y="7"/>
                    </a:lnTo>
                    <a:lnTo>
                      <a:pt x="46" y="7"/>
                    </a:lnTo>
                    <a:lnTo>
                      <a:pt x="46" y="5"/>
                    </a:lnTo>
                    <a:lnTo>
                      <a:pt x="48" y="5"/>
                    </a:lnTo>
                    <a:lnTo>
                      <a:pt x="50" y="4"/>
                    </a:lnTo>
                    <a:lnTo>
                      <a:pt x="52" y="4"/>
                    </a:lnTo>
                    <a:lnTo>
                      <a:pt x="53" y="4"/>
                    </a:lnTo>
                    <a:lnTo>
                      <a:pt x="55" y="2"/>
                    </a:lnTo>
                    <a:lnTo>
                      <a:pt x="57" y="2"/>
                    </a:lnTo>
                    <a:lnTo>
                      <a:pt x="59" y="2"/>
                    </a:lnTo>
                    <a:lnTo>
                      <a:pt x="61" y="2"/>
                    </a:lnTo>
                    <a:lnTo>
                      <a:pt x="63" y="2"/>
                    </a:lnTo>
                    <a:lnTo>
                      <a:pt x="65" y="0"/>
                    </a:lnTo>
                    <a:lnTo>
                      <a:pt x="67" y="0"/>
                    </a:lnTo>
                    <a:lnTo>
                      <a:pt x="69" y="0"/>
                    </a:lnTo>
                    <a:lnTo>
                      <a:pt x="70" y="2"/>
                    </a:lnTo>
                    <a:lnTo>
                      <a:pt x="72" y="2"/>
                    </a:lnTo>
                    <a:lnTo>
                      <a:pt x="74" y="2"/>
                    </a:lnTo>
                    <a:lnTo>
                      <a:pt x="76" y="2"/>
                    </a:lnTo>
                    <a:lnTo>
                      <a:pt x="78" y="2"/>
                    </a:lnTo>
                    <a:lnTo>
                      <a:pt x="80" y="4"/>
                    </a:lnTo>
                    <a:lnTo>
                      <a:pt x="82" y="4"/>
                    </a:lnTo>
                    <a:lnTo>
                      <a:pt x="84" y="4"/>
                    </a:lnTo>
                    <a:lnTo>
                      <a:pt x="86" y="5"/>
                    </a:lnTo>
                    <a:lnTo>
                      <a:pt x="87" y="5"/>
                    </a:lnTo>
                    <a:lnTo>
                      <a:pt x="89" y="7"/>
                    </a:lnTo>
                    <a:lnTo>
                      <a:pt x="91" y="7"/>
                    </a:lnTo>
                    <a:lnTo>
                      <a:pt x="93" y="9"/>
                    </a:lnTo>
                    <a:lnTo>
                      <a:pt x="95" y="9"/>
                    </a:lnTo>
                    <a:lnTo>
                      <a:pt x="97" y="9"/>
                    </a:lnTo>
                    <a:lnTo>
                      <a:pt x="97" y="11"/>
                    </a:lnTo>
                    <a:lnTo>
                      <a:pt x="99" y="11"/>
                    </a:lnTo>
                    <a:lnTo>
                      <a:pt x="101" y="13"/>
                    </a:lnTo>
                    <a:lnTo>
                      <a:pt x="103" y="15"/>
                    </a:lnTo>
                    <a:lnTo>
                      <a:pt x="104" y="15"/>
                    </a:lnTo>
                    <a:lnTo>
                      <a:pt x="104" y="17"/>
                    </a:lnTo>
                    <a:lnTo>
                      <a:pt x="106" y="17"/>
                    </a:lnTo>
                    <a:lnTo>
                      <a:pt x="108" y="19"/>
                    </a:lnTo>
                    <a:lnTo>
                      <a:pt x="110" y="21"/>
                    </a:lnTo>
                    <a:lnTo>
                      <a:pt x="110" y="22"/>
                    </a:lnTo>
                    <a:lnTo>
                      <a:pt x="112" y="24"/>
                    </a:lnTo>
                    <a:lnTo>
                      <a:pt x="112" y="26"/>
                    </a:lnTo>
                    <a:lnTo>
                      <a:pt x="114" y="28"/>
                    </a:lnTo>
                    <a:lnTo>
                      <a:pt x="114" y="30"/>
                    </a:lnTo>
                    <a:lnTo>
                      <a:pt x="114" y="34"/>
                    </a:lnTo>
                    <a:lnTo>
                      <a:pt x="116" y="36"/>
                    </a:lnTo>
                    <a:lnTo>
                      <a:pt x="116" y="39"/>
                    </a:lnTo>
                    <a:lnTo>
                      <a:pt x="116" y="43"/>
                    </a:lnTo>
                    <a:lnTo>
                      <a:pt x="116" y="45"/>
                    </a:lnTo>
                    <a:lnTo>
                      <a:pt x="116" y="49"/>
                    </a:lnTo>
                    <a:lnTo>
                      <a:pt x="118" y="53"/>
                    </a:lnTo>
                    <a:lnTo>
                      <a:pt x="118" y="55"/>
                    </a:lnTo>
                    <a:lnTo>
                      <a:pt x="118" y="58"/>
                    </a:lnTo>
                    <a:lnTo>
                      <a:pt x="118" y="62"/>
                    </a:lnTo>
                    <a:lnTo>
                      <a:pt x="118" y="64"/>
                    </a:lnTo>
                    <a:lnTo>
                      <a:pt x="118" y="68"/>
                    </a:lnTo>
                    <a:lnTo>
                      <a:pt x="118" y="72"/>
                    </a:lnTo>
                    <a:lnTo>
                      <a:pt x="120" y="73"/>
                    </a:lnTo>
                    <a:lnTo>
                      <a:pt x="120" y="77"/>
                    </a:lnTo>
                    <a:lnTo>
                      <a:pt x="120" y="81"/>
                    </a:lnTo>
                    <a:lnTo>
                      <a:pt x="120" y="83"/>
                    </a:lnTo>
                    <a:lnTo>
                      <a:pt x="120" y="87"/>
                    </a:lnTo>
                    <a:lnTo>
                      <a:pt x="120" y="90"/>
                    </a:lnTo>
                    <a:lnTo>
                      <a:pt x="120" y="92"/>
                    </a:lnTo>
                    <a:lnTo>
                      <a:pt x="120" y="96"/>
                    </a:lnTo>
                    <a:lnTo>
                      <a:pt x="120" y="100"/>
                    </a:lnTo>
                    <a:lnTo>
                      <a:pt x="120" y="104"/>
                    </a:lnTo>
                    <a:lnTo>
                      <a:pt x="120" y="106"/>
                    </a:lnTo>
                    <a:lnTo>
                      <a:pt x="120" y="109"/>
                    </a:lnTo>
                    <a:lnTo>
                      <a:pt x="120" y="113"/>
                    </a:lnTo>
                    <a:lnTo>
                      <a:pt x="121" y="115"/>
                    </a:lnTo>
                    <a:lnTo>
                      <a:pt x="121" y="119"/>
                    </a:lnTo>
                    <a:lnTo>
                      <a:pt x="121" y="123"/>
                    </a:lnTo>
                    <a:lnTo>
                      <a:pt x="121" y="124"/>
                    </a:lnTo>
                    <a:lnTo>
                      <a:pt x="121" y="128"/>
                    </a:lnTo>
                    <a:lnTo>
                      <a:pt x="121" y="132"/>
                    </a:lnTo>
                    <a:lnTo>
                      <a:pt x="123" y="134"/>
                    </a:lnTo>
                    <a:lnTo>
                      <a:pt x="127" y="130"/>
                    </a:lnTo>
                    <a:lnTo>
                      <a:pt x="129" y="128"/>
                    </a:lnTo>
                    <a:lnTo>
                      <a:pt x="133" y="126"/>
                    </a:lnTo>
                    <a:lnTo>
                      <a:pt x="137" y="123"/>
                    </a:lnTo>
                    <a:lnTo>
                      <a:pt x="140" y="121"/>
                    </a:lnTo>
                    <a:lnTo>
                      <a:pt x="142" y="117"/>
                    </a:lnTo>
                    <a:lnTo>
                      <a:pt x="146" y="115"/>
                    </a:lnTo>
                    <a:lnTo>
                      <a:pt x="148" y="111"/>
                    </a:lnTo>
                    <a:lnTo>
                      <a:pt x="152" y="109"/>
                    </a:lnTo>
                    <a:lnTo>
                      <a:pt x="155" y="107"/>
                    </a:lnTo>
                    <a:lnTo>
                      <a:pt x="157" y="104"/>
                    </a:lnTo>
                    <a:lnTo>
                      <a:pt x="161" y="102"/>
                    </a:lnTo>
                    <a:lnTo>
                      <a:pt x="163" y="100"/>
                    </a:lnTo>
                    <a:lnTo>
                      <a:pt x="167" y="96"/>
                    </a:lnTo>
                    <a:lnTo>
                      <a:pt x="169" y="94"/>
                    </a:lnTo>
                    <a:lnTo>
                      <a:pt x="172" y="92"/>
                    </a:lnTo>
                    <a:lnTo>
                      <a:pt x="174" y="89"/>
                    </a:lnTo>
                    <a:lnTo>
                      <a:pt x="178" y="87"/>
                    </a:lnTo>
                    <a:lnTo>
                      <a:pt x="180" y="85"/>
                    </a:lnTo>
                    <a:lnTo>
                      <a:pt x="184" y="83"/>
                    </a:lnTo>
                    <a:lnTo>
                      <a:pt x="186" y="81"/>
                    </a:lnTo>
                    <a:lnTo>
                      <a:pt x="189" y="79"/>
                    </a:lnTo>
                    <a:lnTo>
                      <a:pt x="191" y="77"/>
                    </a:lnTo>
                    <a:lnTo>
                      <a:pt x="195" y="75"/>
                    </a:lnTo>
                    <a:lnTo>
                      <a:pt x="199" y="73"/>
                    </a:lnTo>
                    <a:lnTo>
                      <a:pt x="201" y="72"/>
                    </a:lnTo>
                    <a:lnTo>
                      <a:pt x="205" y="70"/>
                    </a:lnTo>
                    <a:lnTo>
                      <a:pt x="206" y="68"/>
                    </a:lnTo>
                    <a:lnTo>
                      <a:pt x="210" y="66"/>
                    </a:lnTo>
                    <a:lnTo>
                      <a:pt x="212" y="64"/>
                    </a:lnTo>
                    <a:lnTo>
                      <a:pt x="216" y="62"/>
                    </a:lnTo>
                    <a:lnTo>
                      <a:pt x="218" y="62"/>
                    </a:lnTo>
                    <a:lnTo>
                      <a:pt x="220" y="60"/>
                    </a:lnTo>
                    <a:lnTo>
                      <a:pt x="222" y="60"/>
                    </a:lnTo>
                    <a:lnTo>
                      <a:pt x="223" y="60"/>
                    </a:lnTo>
                    <a:lnTo>
                      <a:pt x="225" y="60"/>
                    </a:lnTo>
                    <a:lnTo>
                      <a:pt x="227" y="58"/>
                    </a:lnTo>
                    <a:lnTo>
                      <a:pt x="229" y="58"/>
                    </a:lnTo>
                    <a:lnTo>
                      <a:pt x="231" y="58"/>
                    </a:lnTo>
                    <a:lnTo>
                      <a:pt x="233" y="58"/>
                    </a:lnTo>
                    <a:lnTo>
                      <a:pt x="235" y="58"/>
                    </a:lnTo>
                    <a:lnTo>
                      <a:pt x="237" y="58"/>
                    </a:lnTo>
                    <a:lnTo>
                      <a:pt x="239" y="58"/>
                    </a:lnTo>
                    <a:lnTo>
                      <a:pt x="240" y="58"/>
                    </a:lnTo>
                    <a:lnTo>
                      <a:pt x="242" y="58"/>
                    </a:lnTo>
                    <a:lnTo>
                      <a:pt x="242" y="60"/>
                    </a:lnTo>
                    <a:lnTo>
                      <a:pt x="244" y="60"/>
                    </a:lnTo>
                    <a:lnTo>
                      <a:pt x="246" y="60"/>
                    </a:lnTo>
                    <a:lnTo>
                      <a:pt x="248" y="62"/>
                    </a:lnTo>
                    <a:lnTo>
                      <a:pt x="250" y="62"/>
                    </a:lnTo>
                    <a:lnTo>
                      <a:pt x="250" y="64"/>
                    </a:lnTo>
                    <a:lnTo>
                      <a:pt x="252" y="64"/>
                    </a:lnTo>
                    <a:lnTo>
                      <a:pt x="254" y="64"/>
                    </a:lnTo>
                    <a:lnTo>
                      <a:pt x="254" y="66"/>
                    </a:lnTo>
                    <a:lnTo>
                      <a:pt x="256" y="66"/>
                    </a:lnTo>
                    <a:lnTo>
                      <a:pt x="256" y="68"/>
                    </a:lnTo>
                    <a:lnTo>
                      <a:pt x="257" y="68"/>
                    </a:lnTo>
                    <a:lnTo>
                      <a:pt x="257" y="70"/>
                    </a:lnTo>
                    <a:lnTo>
                      <a:pt x="259" y="70"/>
                    </a:lnTo>
                    <a:lnTo>
                      <a:pt x="259" y="72"/>
                    </a:lnTo>
                    <a:lnTo>
                      <a:pt x="259" y="73"/>
                    </a:lnTo>
                    <a:lnTo>
                      <a:pt x="259" y="75"/>
                    </a:lnTo>
                    <a:lnTo>
                      <a:pt x="261" y="75"/>
                    </a:lnTo>
                    <a:lnTo>
                      <a:pt x="261" y="77"/>
                    </a:lnTo>
                    <a:lnTo>
                      <a:pt x="259" y="77"/>
                    </a:lnTo>
                    <a:lnTo>
                      <a:pt x="259" y="79"/>
                    </a:lnTo>
                    <a:lnTo>
                      <a:pt x="259" y="81"/>
                    </a:lnTo>
                    <a:lnTo>
                      <a:pt x="259" y="83"/>
                    </a:lnTo>
                    <a:lnTo>
                      <a:pt x="259" y="85"/>
                    </a:lnTo>
                    <a:lnTo>
                      <a:pt x="257"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0" name="Rectangle 56">
                <a:extLst>
                  <a:ext uri="{FF2B5EF4-FFF2-40B4-BE49-F238E27FC236}">
                    <a16:creationId xmlns:a16="http://schemas.microsoft.com/office/drawing/2014/main" id="{987D8E85-8A93-1CAA-7BC5-52596FFC1D3E}"/>
                  </a:ext>
                </a:extLst>
              </p:cNvPr>
              <p:cNvSpPr>
                <a:spLocks noChangeArrowheads="1"/>
              </p:cNvSpPr>
              <p:nvPr/>
            </p:nvSpPr>
            <p:spPr bwMode="auto">
              <a:xfrm>
                <a:off x="1851" y="1240"/>
                <a:ext cx="534" cy="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AU" altLang="en-US" sz="1800">
                  <a:solidFill>
                    <a:srgbClr val="000000"/>
                  </a:solidFill>
                  <a:latin typeface="Arial" panose="020B0604020202020204" pitchFamily="34" charset="0"/>
                  <a:cs typeface="Arial" panose="020B0604020202020204" pitchFamily="34" charset="0"/>
                </a:endParaRPr>
              </a:p>
            </p:txBody>
          </p:sp>
          <p:sp>
            <p:nvSpPr>
              <p:cNvPr id="51" name="Rectangle 57">
                <a:extLst>
                  <a:ext uri="{FF2B5EF4-FFF2-40B4-BE49-F238E27FC236}">
                    <a16:creationId xmlns:a16="http://schemas.microsoft.com/office/drawing/2014/main" id="{42B77166-57FA-FCAA-03BD-6787F88027D3}"/>
                  </a:ext>
                </a:extLst>
              </p:cNvPr>
              <p:cNvSpPr>
                <a:spLocks noChangeArrowheads="1"/>
              </p:cNvSpPr>
              <p:nvPr/>
            </p:nvSpPr>
            <p:spPr bwMode="auto">
              <a:xfrm>
                <a:off x="3343" y="1240"/>
                <a:ext cx="533" cy="3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AU" altLang="en-US" sz="1800">
                  <a:solidFill>
                    <a:srgbClr val="000000"/>
                  </a:solidFill>
                  <a:latin typeface="Arial" panose="020B0604020202020204" pitchFamily="34" charset="0"/>
                  <a:cs typeface="Arial" panose="020B0604020202020204" pitchFamily="34" charset="0"/>
                </a:endParaRPr>
              </a:p>
            </p:txBody>
          </p:sp>
          <p:sp>
            <p:nvSpPr>
              <p:cNvPr id="52" name="Freeform 58">
                <a:extLst>
                  <a:ext uri="{FF2B5EF4-FFF2-40B4-BE49-F238E27FC236}">
                    <a16:creationId xmlns:a16="http://schemas.microsoft.com/office/drawing/2014/main" id="{FF4C4520-8A74-E6A3-4737-7DACB7C3E069}"/>
                  </a:ext>
                </a:extLst>
              </p:cNvPr>
              <p:cNvSpPr>
                <a:spLocks/>
              </p:cNvSpPr>
              <p:nvPr/>
            </p:nvSpPr>
            <p:spPr bwMode="auto">
              <a:xfrm>
                <a:off x="1851" y="2575"/>
                <a:ext cx="534" cy="552"/>
              </a:xfrm>
              <a:custGeom>
                <a:avLst/>
                <a:gdLst>
                  <a:gd name="T0" fmla="*/ 0 w 534"/>
                  <a:gd name="T1" fmla="*/ 0 h 552"/>
                  <a:gd name="T2" fmla="*/ 534 w 534"/>
                  <a:gd name="T3" fmla="*/ 0 h 552"/>
                  <a:gd name="T4" fmla="*/ 534 w 534"/>
                  <a:gd name="T5" fmla="*/ 552 h 552"/>
                  <a:gd name="T6" fmla="*/ 92 w 534"/>
                  <a:gd name="T7" fmla="*/ 385 h 552"/>
                  <a:gd name="T8" fmla="*/ 87 w 534"/>
                  <a:gd name="T9" fmla="*/ 385 h 552"/>
                  <a:gd name="T10" fmla="*/ 83 w 534"/>
                  <a:gd name="T11" fmla="*/ 383 h 552"/>
                  <a:gd name="T12" fmla="*/ 79 w 534"/>
                  <a:gd name="T13" fmla="*/ 382 h 552"/>
                  <a:gd name="T14" fmla="*/ 75 w 534"/>
                  <a:gd name="T15" fmla="*/ 380 h 552"/>
                  <a:gd name="T16" fmla="*/ 70 w 534"/>
                  <a:gd name="T17" fmla="*/ 376 h 552"/>
                  <a:gd name="T18" fmla="*/ 66 w 534"/>
                  <a:gd name="T19" fmla="*/ 374 h 552"/>
                  <a:gd name="T20" fmla="*/ 62 w 534"/>
                  <a:gd name="T21" fmla="*/ 372 h 552"/>
                  <a:gd name="T22" fmla="*/ 58 w 534"/>
                  <a:gd name="T23" fmla="*/ 370 h 552"/>
                  <a:gd name="T24" fmla="*/ 54 w 534"/>
                  <a:gd name="T25" fmla="*/ 366 h 552"/>
                  <a:gd name="T26" fmla="*/ 51 w 534"/>
                  <a:gd name="T27" fmla="*/ 365 h 552"/>
                  <a:gd name="T28" fmla="*/ 47 w 534"/>
                  <a:gd name="T29" fmla="*/ 361 h 552"/>
                  <a:gd name="T30" fmla="*/ 43 w 534"/>
                  <a:gd name="T31" fmla="*/ 359 h 552"/>
                  <a:gd name="T32" fmla="*/ 39 w 534"/>
                  <a:gd name="T33" fmla="*/ 355 h 552"/>
                  <a:gd name="T34" fmla="*/ 36 w 534"/>
                  <a:gd name="T35" fmla="*/ 351 h 552"/>
                  <a:gd name="T36" fmla="*/ 32 w 534"/>
                  <a:gd name="T37" fmla="*/ 348 h 552"/>
                  <a:gd name="T38" fmla="*/ 28 w 534"/>
                  <a:gd name="T39" fmla="*/ 344 h 552"/>
                  <a:gd name="T40" fmla="*/ 26 w 534"/>
                  <a:gd name="T41" fmla="*/ 340 h 552"/>
                  <a:gd name="T42" fmla="*/ 22 w 534"/>
                  <a:gd name="T43" fmla="*/ 336 h 552"/>
                  <a:gd name="T44" fmla="*/ 20 w 534"/>
                  <a:gd name="T45" fmla="*/ 332 h 552"/>
                  <a:gd name="T46" fmla="*/ 17 w 534"/>
                  <a:gd name="T47" fmla="*/ 329 h 552"/>
                  <a:gd name="T48" fmla="*/ 15 w 534"/>
                  <a:gd name="T49" fmla="*/ 325 h 552"/>
                  <a:gd name="T50" fmla="*/ 11 w 534"/>
                  <a:gd name="T51" fmla="*/ 321 h 552"/>
                  <a:gd name="T52" fmla="*/ 9 w 534"/>
                  <a:gd name="T53" fmla="*/ 315 h 552"/>
                  <a:gd name="T54" fmla="*/ 7 w 534"/>
                  <a:gd name="T55" fmla="*/ 312 h 552"/>
                  <a:gd name="T56" fmla="*/ 5 w 534"/>
                  <a:gd name="T57" fmla="*/ 306 h 552"/>
                  <a:gd name="T58" fmla="*/ 3 w 534"/>
                  <a:gd name="T59" fmla="*/ 302 h 552"/>
                  <a:gd name="T60" fmla="*/ 3 w 534"/>
                  <a:gd name="T61" fmla="*/ 297 h 552"/>
                  <a:gd name="T62" fmla="*/ 2 w 534"/>
                  <a:gd name="T63" fmla="*/ 291 h 552"/>
                  <a:gd name="T64" fmla="*/ 2 w 534"/>
                  <a:gd name="T65" fmla="*/ 285 h 552"/>
                  <a:gd name="T66" fmla="*/ 0 w 534"/>
                  <a:gd name="T67" fmla="*/ 280 h 552"/>
                  <a:gd name="T68" fmla="*/ 0 w 534"/>
                  <a:gd name="T69" fmla="*/ 274 h 552"/>
                  <a:gd name="T70" fmla="*/ 0 w 534"/>
                  <a:gd name="T71" fmla="*/ 268 h 552"/>
                  <a:gd name="T72" fmla="*/ 0 w 534"/>
                  <a:gd name="T73" fmla="*/ 0 h 5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34" h="552">
                    <a:moveTo>
                      <a:pt x="0" y="0"/>
                    </a:moveTo>
                    <a:lnTo>
                      <a:pt x="534" y="0"/>
                    </a:lnTo>
                    <a:lnTo>
                      <a:pt x="534" y="552"/>
                    </a:lnTo>
                    <a:lnTo>
                      <a:pt x="92" y="385"/>
                    </a:lnTo>
                    <a:lnTo>
                      <a:pt x="87" y="385"/>
                    </a:lnTo>
                    <a:lnTo>
                      <a:pt x="83" y="383"/>
                    </a:lnTo>
                    <a:lnTo>
                      <a:pt x="79" y="382"/>
                    </a:lnTo>
                    <a:lnTo>
                      <a:pt x="75" y="380"/>
                    </a:lnTo>
                    <a:lnTo>
                      <a:pt x="70" y="376"/>
                    </a:lnTo>
                    <a:lnTo>
                      <a:pt x="66" y="374"/>
                    </a:lnTo>
                    <a:lnTo>
                      <a:pt x="62" y="372"/>
                    </a:lnTo>
                    <a:lnTo>
                      <a:pt x="58" y="370"/>
                    </a:lnTo>
                    <a:lnTo>
                      <a:pt x="54" y="366"/>
                    </a:lnTo>
                    <a:lnTo>
                      <a:pt x="51" y="365"/>
                    </a:lnTo>
                    <a:lnTo>
                      <a:pt x="47" y="361"/>
                    </a:lnTo>
                    <a:lnTo>
                      <a:pt x="43" y="359"/>
                    </a:lnTo>
                    <a:lnTo>
                      <a:pt x="39" y="355"/>
                    </a:lnTo>
                    <a:lnTo>
                      <a:pt x="36" y="351"/>
                    </a:lnTo>
                    <a:lnTo>
                      <a:pt x="32" y="348"/>
                    </a:lnTo>
                    <a:lnTo>
                      <a:pt x="28" y="344"/>
                    </a:lnTo>
                    <a:lnTo>
                      <a:pt x="26" y="340"/>
                    </a:lnTo>
                    <a:lnTo>
                      <a:pt x="22" y="336"/>
                    </a:lnTo>
                    <a:lnTo>
                      <a:pt x="20" y="332"/>
                    </a:lnTo>
                    <a:lnTo>
                      <a:pt x="17" y="329"/>
                    </a:lnTo>
                    <a:lnTo>
                      <a:pt x="15" y="325"/>
                    </a:lnTo>
                    <a:lnTo>
                      <a:pt x="11" y="321"/>
                    </a:lnTo>
                    <a:lnTo>
                      <a:pt x="9" y="315"/>
                    </a:lnTo>
                    <a:lnTo>
                      <a:pt x="7" y="312"/>
                    </a:lnTo>
                    <a:lnTo>
                      <a:pt x="5" y="306"/>
                    </a:lnTo>
                    <a:lnTo>
                      <a:pt x="3" y="302"/>
                    </a:lnTo>
                    <a:lnTo>
                      <a:pt x="3" y="297"/>
                    </a:lnTo>
                    <a:lnTo>
                      <a:pt x="2" y="291"/>
                    </a:lnTo>
                    <a:lnTo>
                      <a:pt x="2" y="285"/>
                    </a:lnTo>
                    <a:lnTo>
                      <a:pt x="0" y="280"/>
                    </a:lnTo>
                    <a:lnTo>
                      <a:pt x="0" y="274"/>
                    </a:lnTo>
                    <a:lnTo>
                      <a:pt x="0" y="26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3" name="Freeform 59">
                <a:extLst>
                  <a:ext uri="{FF2B5EF4-FFF2-40B4-BE49-F238E27FC236}">
                    <a16:creationId xmlns:a16="http://schemas.microsoft.com/office/drawing/2014/main" id="{F5480206-70FB-FBD4-3C5A-E54D437C384C}"/>
                  </a:ext>
                </a:extLst>
              </p:cNvPr>
              <p:cNvSpPr>
                <a:spLocks/>
              </p:cNvSpPr>
              <p:nvPr/>
            </p:nvSpPr>
            <p:spPr bwMode="auto">
              <a:xfrm>
                <a:off x="3343" y="2575"/>
                <a:ext cx="535" cy="552"/>
              </a:xfrm>
              <a:custGeom>
                <a:avLst/>
                <a:gdLst>
                  <a:gd name="T0" fmla="*/ 535 w 535"/>
                  <a:gd name="T1" fmla="*/ 0 h 552"/>
                  <a:gd name="T2" fmla="*/ 0 w 535"/>
                  <a:gd name="T3" fmla="*/ 0 h 552"/>
                  <a:gd name="T4" fmla="*/ 0 w 535"/>
                  <a:gd name="T5" fmla="*/ 552 h 552"/>
                  <a:gd name="T6" fmla="*/ 443 w 535"/>
                  <a:gd name="T7" fmla="*/ 385 h 552"/>
                  <a:gd name="T8" fmla="*/ 446 w 535"/>
                  <a:gd name="T9" fmla="*/ 385 h 552"/>
                  <a:gd name="T10" fmla="*/ 452 w 535"/>
                  <a:gd name="T11" fmla="*/ 383 h 552"/>
                  <a:gd name="T12" fmla="*/ 456 w 535"/>
                  <a:gd name="T13" fmla="*/ 382 h 552"/>
                  <a:gd name="T14" fmla="*/ 460 w 535"/>
                  <a:gd name="T15" fmla="*/ 380 h 552"/>
                  <a:gd name="T16" fmla="*/ 463 w 535"/>
                  <a:gd name="T17" fmla="*/ 376 h 552"/>
                  <a:gd name="T18" fmla="*/ 467 w 535"/>
                  <a:gd name="T19" fmla="*/ 374 h 552"/>
                  <a:gd name="T20" fmla="*/ 471 w 535"/>
                  <a:gd name="T21" fmla="*/ 372 h 552"/>
                  <a:gd name="T22" fmla="*/ 477 w 535"/>
                  <a:gd name="T23" fmla="*/ 370 h 552"/>
                  <a:gd name="T24" fmla="*/ 480 w 535"/>
                  <a:gd name="T25" fmla="*/ 366 h 552"/>
                  <a:gd name="T26" fmla="*/ 484 w 535"/>
                  <a:gd name="T27" fmla="*/ 365 h 552"/>
                  <a:gd name="T28" fmla="*/ 488 w 535"/>
                  <a:gd name="T29" fmla="*/ 361 h 552"/>
                  <a:gd name="T30" fmla="*/ 492 w 535"/>
                  <a:gd name="T31" fmla="*/ 359 h 552"/>
                  <a:gd name="T32" fmla="*/ 496 w 535"/>
                  <a:gd name="T33" fmla="*/ 355 h 552"/>
                  <a:gd name="T34" fmla="*/ 499 w 535"/>
                  <a:gd name="T35" fmla="*/ 351 h 552"/>
                  <a:gd name="T36" fmla="*/ 501 w 535"/>
                  <a:gd name="T37" fmla="*/ 348 h 552"/>
                  <a:gd name="T38" fmla="*/ 505 w 535"/>
                  <a:gd name="T39" fmla="*/ 344 h 552"/>
                  <a:gd name="T40" fmla="*/ 509 w 535"/>
                  <a:gd name="T41" fmla="*/ 340 h 552"/>
                  <a:gd name="T42" fmla="*/ 511 w 535"/>
                  <a:gd name="T43" fmla="*/ 336 h 552"/>
                  <a:gd name="T44" fmla="*/ 514 w 535"/>
                  <a:gd name="T45" fmla="*/ 332 h 552"/>
                  <a:gd name="T46" fmla="*/ 516 w 535"/>
                  <a:gd name="T47" fmla="*/ 329 h 552"/>
                  <a:gd name="T48" fmla="*/ 520 w 535"/>
                  <a:gd name="T49" fmla="*/ 325 h 552"/>
                  <a:gd name="T50" fmla="*/ 522 w 535"/>
                  <a:gd name="T51" fmla="*/ 321 h 552"/>
                  <a:gd name="T52" fmla="*/ 524 w 535"/>
                  <a:gd name="T53" fmla="*/ 315 h 552"/>
                  <a:gd name="T54" fmla="*/ 526 w 535"/>
                  <a:gd name="T55" fmla="*/ 312 h 552"/>
                  <a:gd name="T56" fmla="*/ 528 w 535"/>
                  <a:gd name="T57" fmla="*/ 306 h 552"/>
                  <a:gd name="T58" fmla="*/ 530 w 535"/>
                  <a:gd name="T59" fmla="*/ 302 h 552"/>
                  <a:gd name="T60" fmla="*/ 531 w 535"/>
                  <a:gd name="T61" fmla="*/ 297 h 552"/>
                  <a:gd name="T62" fmla="*/ 533 w 535"/>
                  <a:gd name="T63" fmla="*/ 291 h 552"/>
                  <a:gd name="T64" fmla="*/ 533 w 535"/>
                  <a:gd name="T65" fmla="*/ 285 h 552"/>
                  <a:gd name="T66" fmla="*/ 533 w 535"/>
                  <a:gd name="T67" fmla="*/ 280 h 552"/>
                  <a:gd name="T68" fmla="*/ 535 w 535"/>
                  <a:gd name="T69" fmla="*/ 274 h 552"/>
                  <a:gd name="T70" fmla="*/ 535 w 535"/>
                  <a:gd name="T71" fmla="*/ 268 h 552"/>
                  <a:gd name="T72" fmla="*/ 535 w 535"/>
                  <a:gd name="T73" fmla="*/ 0 h 5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35" h="552">
                    <a:moveTo>
                      <a:pt x="535" y="0"/>
                    </a:moveTo>
                    <a:lnTo>
                      <a:pt x="0" y="0"/>
                    </a:lnTo>
                    <a:lnTo>
                      <a:pt x="0" y="552"/>
                    </a:lnTo>
                    <a:lnTo>
                      <a:pt x="443" y="385"/>
                    </a:lnTo>
                    <a:lnTo>
                      <a:pt x="446" y="385"/>
                    </a:lnTo>
                    <a:lnTo>
                      <a:pt x="452" y="383"/>
                    </a:lnTo>
                    <a:lnTo>
                      <a:pt x="456" y="382"/>
                    </a:lnTo>
                    <a:lnTo>
                      <a:pt x="460" y="380"/>
                    </a:lnTo>
                    <a:lnTo>
                      <a:pt x="463" y="376"/>
                    </a:lnTo>
                    <a:lnTo>
                      <a:pt x="467" y="374"/>
                    </a:lnTo>
                    <a:lnTo>
                      <a:pt x="471" y="372"/>
                    </a:lnTo>
                    <a:lnTo>
                      <a:pt x="477" y="370"/>
                    </a:lnTo>
                    <a:lnTo>
                      <a:pt x="480" y="366"/>
                    </a:lnTo>
                    <a:lnTo>
                      <a:pt x="484" y="365"/>
                    </a:lnTo>
                    <a:lnTo>
                      <a:pt x="488" y="361"/>
                    </a:lnTo>
                    <a:lnTo>
                      <a:pt x="492" y="359"/>
                    </a:lnTo>
                    <a:lnTo>
                      <a:pt x="496" y="355"/>
                    </a:lnTo>
                    <a:lnTo>
                      <a:pt x="499" y="351"/>
                    </a:lnTo>
                    <a:lnTo>
                      <a:pt x="501" y="348"/>
                    </a:lnTo>
                    <a:lnTo>
                      <a:pt x="505" y="344"/>
                    </a:lnTo>
                    <a:lnTo>
                      <a:pt x="509" y="340"/>
                    </a:lnTo>
                    <a:lnTo>
                      <a:pt x="511" y="336"/>
                    </a:lnTo>
                    <a:lnTo>
                      <a:pt x="514" y="332"/>
                    </a:lnTo>
                    <a:lnTo>
                      <a:pt x="516" y="329"/>
                    </a:lnTo>
                    <a:lnTo>
                      <a:pt x="520" y="325"/>
                    </a:lnTo>
                    <a:lnTo>
                      <a:pt x="522" y="321"/>
                    </a:lnTo>
                    <a:lnTo>
                      <a:pt x="524" y="315"/>
                    </a:lnTo>
                    <a:lnTo>
                      <a:pt x="526" y="312"/>
                    </a:lnTo>
                    <a:lnTo>
                      <a:pt x="528" y="306"/>
                    </a:lnTo>
                    <a:lnTo>
                      <a:pt x="530" y="302"/>
                    </a:lnTo>
                    <a:lnTo>
                      <a:pt x="531" y="297"/>
                    </a:lnTo>
                    <a:lnTo>
                      <a:pt x="533" y="291"/>
                    </a:lnTo>
                    <a:lnTo>
                      <a:pt x="533" y="285"/>
                    </a:lnTo>
                    <a:lnTo>
                      <a:pt x="533" y="280"/>
                    </a:lnTo>
                    <a:lnTo>
                      <a:pt x="535" y="274"/>
                    </a:lnTo>
                    <a:lnTo>
                      <a:pt x="535" y="268"/>
                    </a:lnTo>
                    <a:lnTo>
                      <a:pt x="5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4" name="Freeform 60">
                <a:extLst>
                  <a:ext uri="{FF2B5EF4-FFF2-40B4-BE49-F238E27FC236}">
                    <a16:creationId xmlns:a16="http://schemas.microsoft.com/office/drawing/2014/main" id="{C156A25C-D5C0-F91A-E9AE-CE35B48129EF}"/>
                  </a:ext>
                </a:extLst>
              </p:cNvPr>
              <p:cNvSpPr>
                <a:spLocks/>
              </p:cNvSpPr>
              <p:nvPr/>
            </p:nvSpPr>
            <p:spPr bwMode="auto">
              <a:xfrm>
                <a:off x="1851" y="1232"/>
                <a:ext cx="2027" cy="2053"/>
              </a:xfrm>
              <a:custGeom>
                <a:avLst/>
                <a:gdLst>
                  <a:gd name="T0" fmla="*/ 0 w 2027"/>
                  <a:gd name="T1" fmla="*/ 414 h 2053"/>
                  <a:gd name="T2" fmla="*/ 570 w 2027"/>
                  <a:gd name="T3" fmla="*/ 414 h 2053"/>
                  <a:gd name="T4" fmla="*/ 570 w 2027"/>
                  <a:gd name="T5" fmla="*/ 0 h 2053"/>
                  <a:gd name="T6" fmla="*/ 1455 w 2027"/>
                  <a:gd name="T7" fmla="*/ 0 h 2053"/>
                  <a:gd name="T8" fmla="*/ 1455 w 2027"/>
                  <a:gd name="T9" fmla="*/ 414 h 2053"/>
                  <a:gd name="T10" fmla="*/ 2027 w 2027"/>
                  <a:gd name="T11" fmla="*/ 414 h 2053"/>
                  <a:gd name="T12" fmla="*/ 2027 w 2027"/>
                  <a:gd name="T13" fmla="*/ 1300 h 2053"/>
                  <a:gd name="T14" fmla="*/ 1455 w 2027"/>
                  <a:gd name="T15" fmla="*/ 1300 h 2053"/>
                  <a:gd name="T16" fmla="*/ 1455 w 2027"/>
                  <a:gd name="T17" fmla="*/ 1898 h 2053"/>
                  <a:gd name="T18" fmla="*/ 1013 w 2027"/>
                  <a:gd name="T19" fmla="*/ 2053 h 2053"/>
                  <a:gd name="T20" fmla="*/ 570 w 2027"/>
                  <a:gd name="T21" fmla="*/ 1898 h 2053"/>
                  <a:gd name="T22" fmla="*/ 570 w 2027"/>
                  <a:gd name="T23" fmla="*/ 1300 h 2053"/>
                  <a:gd name="T24" fmla="*/ 0 w 2027"/>
                  <a:gd name="T25" fmla="*/ 1300 h 2053"/>
                  <a:gd name="T26" fmla="*/ 0 w 2027"/>
                  <a:gd name="T27" fmla="*/ 414 h 2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27" h="2053">
                    <a:moveTo>
                      <a:pt x="0" y="414"/>
                    </a:moveTo>
                    <a:lnTo>
                      <a:pt x="570" y="414"/>
                    </a:lnTo>
                    <a:lnTo>
                      <a:pt x="570" y="0"/>
                    </a:lnTo>
                    <a:lnTo>
                      <a:pt x="1455" y="0"/>
                    </a:lnTo>
                    <a:lnTo>
                      <a:pt x="1455" y="414"/>
                    </a:lnTo>
                    <a:lnTo>
                      <a:pt x="2027" y="414"/>
                    </a:lnTo>
                    <a:lnTo>
                      <a:pt x="2027" y="1300"/>
                    </a:lnTo>
                    <a:lnTo>
                      <a:pt x="1455" y="1300"/>
                    </a:lnTo>
                    <a:lnTo>
                      <a:pt x="1455" y="1898"/>
                    </a:lnTo>
                    <a:lnTo>
                      <a:pt x="1013" y="2053"/>
                    </a:lnTo>
                    <a:lnTo>
                      <a:pt x="570" y="1898"/>
                    </a:lnTo>
                    <a:lnTo>
                      <a:pt x="570" y="1300"/>
                    </a:lnTo>
                    <a:lnTo>
                      <a:pt x="0" y="1300"/>
                    </a:lnTo>
                    <a:lnTo>
                      <a:pt x="0" y="4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5" name="Freeform 61">
                <a:extLst>
                  <a:ext uri="{FF2B5EF4-FFF2-40B4-BE49-F238E27FC236}">
                    <a16:creationId xmlns:a16="http://schemas.microsoft.com/office/drawing/2014/main" id="{DDE82A87-3BDD-3874-0267-051028FCDB23}"/>
                  </a:ext>
                </a:extLst>
              </p:cNvPr>
              <p:cNvSpPr>
                <a:spLocks/>
              </p:cNvSpPr>
              <p:nvPr/>
            </p:nvSpPr>
            <p:spPr bwMode="auto">
              <a:xfrm>
                <a:off x="1974" y="1867"/>
                <a:ext cx="357" cy="179"/>
              </a:xfrm>
              <a:custGeom>
                <a:avLst/>
                <a:gdLst>
                  <a:gd name="T0" fmla="*/ 0 w 357"/>
                  <a:gd name="T1" fmla="*/ 179 h 179"/>
                  <a:gd name="T2" fmla="*/ 88 w 357"/>
                  <a:gd name="T3" fmla="*/ 143 h 179"/>
                  <a:gd name="T4" fmla="*/ 52 w 357"/>
                  <a:gd name="T5" fmla="*/ 54 h 179"/>
                  <a:gd name="T6" fmla="*/ 143 w 357"/>
                  <a:gd name="T7" fmla="*/ 90 h 179"/>
                  <a:gd name="T8" fmla="*/ 177 w 357"/>
                  <a:gd name="T9" fmla="*/ 0 h 179"/>
                  <a:gd name="T10" fmla="*/ 213 w 357"/>
                  <a:gd name="T11" fmla="*/ 90 h 179"/>
                  <a:gd name="T12" fmla="*/ 302 w 357"/>
                  <a:gd name="T13" fmla="*/ 54 h 179"/>
                  <a:gd name="T14" fmla="*/ 266 w 357"/>
                  <a:gd name="T15" fmla="*/ 143 h 179"/>
                  <a:gd name="T16" fmla="*/ 357 w 357"/>
                  <a:gd name="T17" fmla="*/ 177 h 179"/>
                  <a:gd name="T18" fmla="*/ 355 w 357"/>
                  <a:gd name="T19" fmla="*/ 179 h 179"/>
                  <a:gd name="T20" fmla="*/ 319 w 357"/>
                  <a:gd name="T21" fmla="*/ 179 h 179"/>
                  <a:gd name="T22" fmla="*/ 321 w 357"/>
                  <a:gd name="T23" fmla="*/ 177 h 179"/>
                  <a:gd name="T24" fmla="*/ 239 w 357"/>
                  <a:gd name="T25" fmla="*/ 151 h 179"/>
                  <a:gd name="T26" fmla="*/ 277 w 357"/>
                  <a:gd name="T27" fmla="*/ 79 h 179"/>
                  <a:gd name="T28" fmla="*/ 204 w 357"/>
                  <a:gd name="T29" fmla="*/ 117 h 179"/>
                  <a:gd name="T30" fmla="*/ 179 w 357"/>
                  <a:gd name="T31" fmla="*/ 36 h 179"/>
                  <a:gd name="T32" fmla="*/ 151 w 357"/>
                  <a:gd name="T33" fmla="*/ 117 h 179"/>
                  <a:gd name="T34" fmla="*/ 79 w 357"/>
                  <a:gd name="T35" fmla="*/ 79 h 179"/>
                  <a:gd name="T36" fmla="*/ 115 w 357"/>
                  <a:gd name="T37" fmla="*/ 151 h 179"/>
                  <a:gd name="T38" fmla="*/ 35 w 357"/>
                  <a:gd name="T39" fmla="*/ 179 h 179"/>
                  <a:gd name="T40" fmla="*/ 0 w 357"/>
                  <a:gd name="T41" fmla="*/ 179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57" h="179">
                    <a:moveTo>
                      <a:pt x="0" y="179"/>
                    </a:moveTo>
                    <a:lnTo>
                      <a:pt x="88" y="143"/>
                    </a:lnTo>
                    <a:lnTo>
                      <a:pt x="52" y="54"/>
                    </a:lnTo>
                    <a:lnTo>
                      <a:pt x="143" y="90"/>
                    </a:lnTo>
                    <a:lnTo>
                      <a:pt x="177" y="0"/>
                    </a:lnTo>
                    <a:lnTo>
                      <a:pt x="213" y="90"/>
                    </a:lnTo>
                    <a:lnTo>
                      <a:pt x="302" y="54"/>
                    </a:lnTo>
                    <a:lnTo>
                      <a:pt x="266" y="143"/>
                    </a:lnTo>
                    <a:lnTo>
                      <a:pt x="357" y="177"/>
                    </a:lnTo>
                    <a:lnTo>
                      <a:pt x="355" y="179"/>
                    </a:lnTo>
                    <a:lnTo>
                      <a:pt x="319" y="179"/>
                    </a:lnTo>
                    <a:lnTo>
                      <a:pt x="321" y="177"/>
                    </a:lnTo>
                    <a:lnTo>
                      <a:pt x="239" y="151"/>
                    </a:lnTo>
                    <a:lnTo>
                      <a:pt x="277" y="79"/>
                    </a:lnTo>
                    <a:lnTo>
                      <a:pt x="204" y="117"/>
                    </a:lnTo>
                    <a:lnTo>
                      <a:pt x="179" y="36"/>
                    </a:lnTo>
                    <a:lnTo>
                      <a:pt x="151" y="117"/>
                    </a:lnTo>
                    <a:lnTo>
                      <a:pt x="79" y="79"/>
                    </a:lnTo>
                    <a:lnTo>
                      <a:pt x="115" y="151"/>
                    </a:lnTo>
                    <a:lnTo>
                      <a:pt x="35" y="179"/>
                    </a:lnTo>
                    <a:lnTo>
                      <a:pt x="0" y="17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6" name="Freeform 62">
                <a:extLst>
                  <a:ext uri="{FF2B5EF4-FFF2-40B4-BE49-F238E27FC236}">
                    <a16:creationId xmlns:a16="http://schemas.microsoft.com/office/drawing/2014/main" id="{9050FE2D-B7C2-D89A-7A85-68AFD5F99727}"/>
                  </a:ext>
                </a:extLst>
              </p:cNvPr>
              <p:cNvSpPr>
                <a:spLocks/>
              </p:cNvSpPr>
              <p:nvPr/>
            </p:nvSpPr>
            <p:spPr bwMode="auto">
              <a:xfrm>
                <a:off x="1974" y="2046"/>
                <a:ext cx="175" cy="130"/>
              </a:xfrm>
              <a:custGeom>
                <a:avLst/>
                <a:gdLst>
                  <a:gd name="T0" fmla="*/ 160 w 175"/>
                  <a:gd name="T1" fmla="*/ 130 h 130"/>
                  <a:gd name="T2" fmla="*/ 143 w 175"/>
                  <a:gd name="T3" fmla="*/ 89 h 130"/>
                  <a:gd name="T4" fmla="*/ 51 w 175"/>
                  <a:gd name="T5" fmla="*/ 125 h 130"/>
                  <a:gd name="T6" fmla="*/ 88 w 175"/>
                  <a:gd name="T7" fmla="*/ 36 h 130"/>
                  <a:gd name="T8" fmla="*/ 0 w 175"/>
                  <a:gd name="T9" fmla="*/ 0 h 130"/>
                  <a:gd name="T10" fmla="*/ 35 w 175"/>
                  <a:gd name="T11" fmla="*/ 0 h 130"/>
                  <a:gd name="T12" fmla="*/ 115 w 175"/>
                  <a:gd name="T13" fmla="*/ 27 h 130"/>
                  <a:gd name="T14" fmla="*/ 77 w 175"/>
                  <a:gd name="T15" fmla="*/ 100 h 130"/>
                  <a:gd name="T16" fmla="*/ 151 w 175"/>
                  <a:gd name="T17" fmla="*/ 62 h 130"/>
                  <a:gd name="T18" fmla="*/ 175 w 175"/>
                  <a:gd name="T19" fmla="*/ 130 h 130"/>
                  <a:gd name="T20" fmla="*/ 160 w 175"/>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5" h="130">
                    <a:moveTo>
                      <a:pt x="160" y="130"/>
                    </a:moveTo>
                    <a:lnTo>
                      <a:pt x="143" y="89"/>
                    </a:lnTo>
                    <a:lnTo>
                      <a:pt x="51" y="125"/>
                    </a:lnTo>
                    <a:lnTo>
                      <a:pt x="88" y="36"/>
                    </a:lnTo>
                    <a:lnTo>
                      <a:pt x="0" y="0"/>
                    </a:lnTo>
                    <a:lnTo>
                      <a:pt x="35" y="0"/>
                    </a:lnTo>
                    <a:lnTo>
                      <a:pt x="115" y="27"/>
                    </a:lnTo>
                    <a:lnTo>
                      <a:pt x="77" y="100"/>
                    </a:lnTo>
                    <a:lnTo>
                      <a:pt x="151" y="62"/>
                    </a:lnTo>
                    <a:lnTo>
                      <a:pt x="175" y="130"/>
                    </a:lnTo>
                    <a:lnTo>
                      <a:pt x="160"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7" name="Freeform 63">
                <a:extLst>
                  <a:ext uri="{FF2B5EF4-FFF2-40B4-BE49-F238E27FC236}">
                    <a16:creationId xmlns:a16="http://schemas.microsoft.com/office/drawing/2014/main" id="{96187ED4-B867-E70A-38F2-70190A276FD1}"/>
                  </a:ext>
                </a:extLst>
              </p:cNvPr>
              <p:cNvSpPr>
                <a:spLocks/>
              </p:cNvSpPr>
              <p:nvPr/>
            </p:nvSpPr>
            <p:spPr bwMode="auto">
              <a:xfrm>
                <a:off x="2155" y="2046"/>
                <a:ext cx="174" cy="130"/>
              </a:xfrm>
              <a:custGeom>
                <a:avLst/>
                <a:gdLst>
                  <a:gd name="T0" fmla="*/ 0 w 174"/>
                  <a:gd name="T1" fmla="*/ 130 h 130"/>
                  <a:gd name="T2" fmla="*/ 23 w 174"/>
                  <a:gd name="T3" fmla="*/ 62 h 130"/>
                  <a:gd name="T4" fmla="*/ 96 w 174"/>
                  <a:gd name="T5" fmla="*/ 98 h 130"/>
                  <a:gd name="T6" fmla="*/ 58 w 174"/>
                  <a:gd name="T7" fmla="*/ 27 h 130"/>
                  <a:gd name="T8" fmla="*/ 138 w 174"/>
                  <a:gd name="T9" fmla="*/ 0 h 130"/>
                  <a:gd name="T10" fmla="*/ 174 w 174"/>
                  <a:gd name="T11" fmla="*/ 0 h 130"/>
                  <a:gd name="T12" fmla="*/ 85 w 174"/>
                  <a:gd name="T13" fmla="*/ 36 h 130"/>
                  <a:gd name="T14" fmla="*/ 121 w 174"/>
                  <a:gd name="T15" fmla="*/ 125 h 130"/>
                  <a:gd name="T16" fmla="*/ 32 w 174"/>
                  <a:gd name="T17" fmla="*/ 89 h 130"/>
                  <a:gd name="T18" fmla="*/ 15 w 174"/>
                  <a:gd name="T19" fmla="*/ 130 h 130"/>
                  <a:gd name="T20" fmla="*/ 0 w 174"/>
                  <a:gd name="T21" fmla="*/ 130 h 1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30">
                    <a:moveTo>
                      <a:pt x="0" y="130"/>
                    </a:moveTo>
                    <a:lnTo>
                      <a:pt x="23" y="62"/>
                    </a:lnTo>
                    <a:lnTo>
                      <a:pt x="96" y="98"/>
                    </a:lnTo>
                    <a:lnTo>
                      <a:pt x="58" y="27"/>
                    </a:lnTo>
                    <a:lnTo>
                      <a:pt x="138" y="0"/>
                    </a:lnTo>
                    <a:lnTo>
                      <a:pt x="174" y="0"/>
                    </a:lnTo>
                    <a:lnTo>
                      <a:pt x="85" y="36"/>
                    </a:lnTo>
                    <a:lnTo>
                      <a:pt x="121" y="125"/>
                    </a:lnTo>
                    <a:lnTo>
                      <a:pt x="32" y="89"/>
                    </a:lnTo>
                    <a:lnTo>
                      <a:pt x="15" y="130"/>
                    </a:lnTo>
                    <a:lnTo>
                      <a:pt x="0"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8" name="Freeform 64">
                <a:extLst>
                  <a:ext uri="{FF2B5EF4-FFF2-40B4-BE49-F238E27FC236}">
                    <a16:creationId xmlns:a16="http://schemas.microsoft.com/office/drawing/2014/main" id="{E113FC5C-5780-F358-03E2-A0A909848624}"/>
                  </a:ext>
                </a:extLst>
              </p:cNvPr>
              <p:cNvSpPr>
                <a:spLocks/>
              </p:cNvSpPr>
              <p:nvPr/>
            </p:nvSpPr>
            <p:spPr bwMode="auto">
              <a:xfrm>
                <a:off x="2134" y="2176"/>
                <a:ext cx="36" cy="48"/>
              </a:xfrm>
              <a:custGeom>
                <a:avLst/>
                <a:gdLst>
                  <a:gd name="T0" fmla="*/ 0 w 36"/>
                  <a:gd name="T1" fmla="*/ 0 h 48"/>
                  <a:gd name="T2" fmla="*/ 17 w 36"/>
                  <a:gd name="T3" fmla="*/ 48 h 48"/>
                  <a:gd name="T4" fmla="*/ 36 w 36"/>
                  <a:gd name="T5" fmla="*/ 0 h 48"/>
                  <a:gd name="T6" fmla="*/ 21 w 36"/>
                  <a:gd name="T7" fmla="*/ 0 h 48"/>
                  <a:gd name="T8" fmla="*/ 19 w 36"/>
                  <a:gd name="T9" fmla="*/ 12 h 48"/>
                  <a:gd name="T10" fmla="*/ 15 w 36"/>
                  <a:gd name="T11" fmla="*/ 0 h 48"/>
                  <a:gd name="T12" fmla="*/ 0 w 36"/>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8">
                    <a:moveTo>
                      <a:pt x="0" y="0"/>
                    </a:moveTo>
                    <a:lnTo>
                      <a:pt x="17" y="48"/>
                    </a:lnTo>
                    <a:lnTo>
                      <a:pt x="36" y="0"/>
                    </a:lnTo>
                    <a:lnTo>
                      <a:pt x="21" y="0"/>
                    </a:lnTo>
                    <a:lnTo>
                      <a:pt x="19" y="12"/>
                    </a:lnTo>
                    <a:lnTo>
                      <a:pt x="15"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9" name="Freeform 65">
                <a:extLst>
                  <a:ext uri="{FF2B5EF4-FFF2-40B4-BE49-F238E27FC236}">
                    <a16:creationId xmlns:a16="http://schemas.microsoft.com/office/drawing/2014/main" id="{07CA9F04-8C61-F094-6668-E7F57C1BF993}"/>
                  </a:ext>
                </a:extLst>
              </p:cNvPr>
              <p:cNvSpPr>
                <a:spLocks/>
              </p:cNvSpPr>
              <p:nvPr/>
            </p:nvSpPr>
            <p:spPr bwMode="auto">
              <a:xfrm>
                <a:off x="2015" y="1912"/>
                <a:ext cx="270" cy="268"/>
              </a:xfrm>
              <a:custGeom>
                <a:avLst/>
                <a:gdLst>
                  <a:gd name="T0" fmla="*/ 161 w 270"/>
                  <a:gd name="T1" fmla="*/ 76 h 268"/>
                  <a:gd name="T2" fmla="*/ 231 w 270"/>
                  <a:gd name="T3" fmla="*/ 42 h 268"/>
                  <a:gd name="T4" fmla="*/ 195 w 270"/>
                  <a:gd name="T5" fmla="*/ 110 h 268"/>
                  <a:gd name="T6" fmla="*/ 270 w 270"/>
                  <a:gd name="T7" fmla="*/ 134 h 268"/>
                  <a:gd name="T8" fmla="*/ 195 w 270"/>
                  <a:gd name="T9" fmla="*/ 161 h 268"/>
                  <a:gd name="T10" fmla="*/ 231 w 270"/>
                  <a:gd name="T11" fmla="*/ 229 h 268"/>
                  <a:gd name="T12" fmla="*/ 161 w 270"/>
                  <a:gd name="T13" fmla="*/ 193 h 268"/>
                  <a:gd name="T14" fmla="*/ 136 w 270"/>
                  <a:gd name="T15" fmla="*/ 268 h 268"/>
                  <a:gd name="T16" fmla="*/ 112 w 270"/>
                  <a:gd name="T17" fmla="*/ 193 h 268"/>
                  <a:gd name="T18" fmla="*/ 40 w 270"/>
                  <a:gd name="T19" fmla="*/ 229 h 268"/>
                  <a:gd name="T20" fmla="*/ 78 w 270"/>
                  <a:gd name="T21" fmla="*/ 161 h 268"/>
                  <a:gd name="T22" fmla="*/ 0 w 270"/>
                  <a:gd name="T23" fmla="*/ 134 h 268"/>
                  <a:gd name="T24" fmla="*/ 78 w 270"/>
                  <a:gd name="T25" fmla="*/ 110 h 268"/>
                  <a:gd name="T26" fmla="*/ 42 w 270"/>
                  <a:gd name="T27" fmla="*/ 42 h 268"/>
                  <a:gd name="T28" fmla="*/ 112 w 270"/>
                  <a:gd name="T29" fmla="*/ 76 h 268"/>
                  <a:gd name="T30" fmla="*/ 136 w 270"/>
                  <a:gd name="T31" fmla="*/ 0 h 268"/>
                  <a:gd name="T32" fmla="*/ 161 w 270"/>
                  <a:gd name="T33" fmla="*/ 76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268">
                    <a:moveTo>
                      <a:pt x="161" y="76"/>
                    </a:moveTo>
                    <a:lnTo>
                      <a:pt x="231" y="42"/>
                    </a:lnTo>
                    <a:lnTo>
                      <a:pt x="195" y="110"/>
                    </a:lnTo>
                    <a:lnTo>
                      <a:pt x="270" y="134"/>
                    </a:lnTo>
                    <a:lnTo>
                      <a:pt x="195" y="161"/>
                    </a:lnTo>
                    <a:lnTo>
                      <a:pt x="231" y="229"/>
                    </a:lnTo>
                    <a:lnTo>
                      <a:pt x="161" y="193"/>
                    </a:lnTo>
                    <a:lnTo>
                      <a:pt x="136" y="268"/>
                    </a:lnTo>
                    <a:lnTo>
                      <a:pt x="112" y="193"/>
                    </a:lnTo>
                    <a:lnTo>
                      <a:pt x="40" y="229"/>
                    </a:lnTo>
                    <a:lnTo>
                      <a:pt x="78" y="161"/>
                    </a:lnTo>
                    <a:lnTo>
                      <a:pt x="0" y="134"/>
                    </a:lnTo>
                    <a:lnTo>
                      <a:pt x="78" y="110"/>
                    </a:lnTo>
                    <a:lnTo>
                      <a:pt x="42" y="42"/>
                    </a:lnTo>
                    <a:lnTo>
                      <a:pt x="112" y="76"/>
                    </a:lnTo>
                    <a:lnTo>
                      <a:pt x="136" y="0"/>
                    </a:lnTo>
                    <a:lnTo>
                      <a:pt x="161" y="76"/>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0" name="Freeform 66">
                <a:extLst>
                  <a:ext uri="{FF2B5EF4-FFF2-40B4-BE49-F238E27FC236}">
                    <a16:creationId xmlns:a16="http://schemas.microsoft.com/office/drawing/2014/main" id="{029484CB-A8C8-1DDA-AB55-387254FE52C1}"/>
                  </a:ext>
                </a:extLst>
              </p:cNvPr>
              <p:cNvSpPr>
                <a:spLocks/>
              </p:cNvSpPr>
              <p:nvPr/>
            </p:nvSpPr>
            <p:spPr bwMode="auto">
              <a:xfrm>
                <a:off x="2174" y="1938"/>
                <a:ext cx="85" cy="55"/>
              </a:xfrm>
              <a:custGeom>
                <a:avLst/>
                <a:gdLst>
                  <a:gd name="T0" fmla="*/ 77 w 85"/>
                  <a:gd name="T1" fmla="*/ 17 h 55"/>
                  <a:gd name="T2" fmla="*/ 68 w 85"/>
                  <a:gd name="T3" fmla="*/ 10 h 55"/>
                  <a:gd name="T4" fmla="*/ 0 w 85"/>
                  <a:gd name="T5" fmla="*/ 44 h 55"/>
                  <a:gd name="T6" fmla="*/ 4 w 85"/>
                  <a:gd name="T7" fmla="*/ 55 h 55"/>
                  <a:gd name="T8" fmla="*/ 74 w 85"/>
                  <a:gd name="T9" fmla="*/ 19 h 55"/>
                  <a:gd name="T10" fmla="*/ 66 w 85"/>
                  <a:gd name="T11" fmla="*/ 12 h 55"/>
                  <a:gd name="T12" fmla="*/ 77 w 85"/>
                  <a:gd name="T13" fmla="*/ 17 h 55"/>
                  <a:gd name="T14" fmla="*/ 85 w 85"/>
                  <a:gd name="T15" fmla="*/ 0 h 55"/>
                  <a:gd name="T16" fmla="*/ 68 w 85"/>
                  <a:gd name="T17" fmla="*/ 10 h 55"/>
                  <a:gd name="T18" fmla="*/ 77 w 85"/>
                  <a:gd name="T19" fmla="*/ 1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5">
                    <a:moveTo>
                      <a:pt x="77" y="17"/>
                    </a:moveTo>
                    <a:lnTo>
                      <a:pt x="68" y="10"/>
                    </a:lnTo>
                    <a:lnTo>
                      <a:pt x="0" y="44"/>
                    </a:lnTo>
                    <a:lnTo>
                      <a:pt x="4" y="55"/>
                    </a:lnTo>
                    <a:lnTo>
                      <a:pt x="74" y="19"/>
                    </a:lnTo>
                    <a:lnTo>
                      <a:pt x="66" y="12"/>
                    </a:lnTo>
                    <a:lnTo>
                      <a:pt x="77" y="17"/>
                    </a:lnTo>
                    <a:lnTo>
                      <a:pt x="85" y="0"/>
                    </a:lnTo>
                    <a:lnTo>
                      <a:pt x="68" y="10"/>
                    </a:lnTo>
                    <a:lnTo>
                      <a:pt x="7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1" name="Freeform 67">
                <a:extLst>
                  <a:ext uri="{FF2B5EF4-FFF2-40B4-BE49-F238E27FC236}">
                    <a16:creationId xmlns:a16="http://schemas.microsoft.com/office/drawing/2014/main" id="{6F80F859-ADCB-8DC7-A9A2-CE79C1C3C1E9}"/>
                  </a:ext>
                </a:extLst>
              </p:cNvPr>
              <p:cNvSpPr>
                <a:spLocks/>
              </p:cNvSpPr>
              <p:nvPr/>
            </p:nvSpPr>
            <p:spPr bwMode="auto">
              <a:xfrm>
                <a:off x="2200" y="1950"/>
                <a:ext cx="51" cy="77"/>
              </a:xfrm>
              <a:custGeom>
                <a:avLst/>
                <a:gdLst>
                  <a:gd name="T0" fmla="*/ 12 w 51"/>
                  <a:gd name="T1" fmla="*/ 66 h 77"/>
                  <a:gd name="T2" fmla="*/ 15 w 51"/>
                  <a:gd name="T3" fmla="*/ 73 h 77"/>
                  <a:gd name="T4" fmla="*/ 51 w 51"/>
                  <a:gd name="T5" fmla="*/ 5 h 77"/>
                  <a:gd name="T6" fmla="*/ 40 w 51"/>
                  <a:gd name="T7" fmla="*/ 0 h 77"/>
                  <a:gd name="T8" fmla="*/ 4 w 51"/>
                  <a:gd name="T9" fmla="*/ 68 h 77"/>
                  <a:gd name="T10" fmla="*/ 8 w 51"/>
                  <a:gd name="T11" fmla="*/ 77 h 77"/>
                  <a:gd name="T12" fmla="*/ 4 w 51"/>
                  <a:gd name="T13" fmla="*/ 68 h 77"/>
                  <a:gd name="T14" fmla="*/ 0 w 51"/>
                  <a:gd name="T15" fmla="*/ 75 h 77"/>
                  <a:gd name="T16" fmla="*/ 8 w 51"/>
                  <a:gd name="T17" fmla="*/ 77 h 77"/>
                  <a:gd name="T18" fmla="*/ 12 w 51"/>
                  <a:gd name="T19" fmla="*/ 66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7">
                    <a:moveTo>
                      <a:pt x="12" y="66"/>
                    </a:moveTo>
                    <a:lnTo>
                      <a:pt x="15" y="73"/>
                    </a:lnTo>
                    <a:lnTo>
                      <a:pt x="51" y="5"/>
                    </a:lnTo>
                    <a:lnTo>
                      <a:pt x="40" y="0"/>
                    </a:lnTo>
                    <a:lnTo>
                      <a:pt x="4" y="68"/>
                    </a:lnTo>
                    <a:lnTo>
                      <a:pt x="8" y="77"/>
                    </a:lnTo>
                    <a:lnTo>
                      <a:pt x="4" y="68"/>
                    </a:lnTo>
                    <a:lnTo>
                      <a:pt x="0" y="75"/>
                    </a:lnTo>
                    <a:lnTo>
                      <a:pt x="8" y="77"/>
                    </a:lnTo>
                    <a:lnTo>
                      <a:pt x="1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2" name="Freeform 68">
                <a:extLst>
                  <a:ext uri="{FF2B5EF4-FFF2-40B4-BE49-F238E27FC236}">
                    <a16:creationId xmlns:a16="http://schemas.microsoft.com/office/drawing/2014/main" id="{54FD368B-3E5B-9737-BA32-34991489BDCC}"/>
                  </a:ext>
                </a:extLst>
              </p:cNvPr>
              <p:cNvSpPr>
                <a:spLocks/>
              </p:cNvSpPr>
              <p:nvPr/>
            </p:nvSpPr>
            <p:spPr bwMode="auto">
              <a:xfrm>
                <a:off x="2208" y="2016"/>
                <a:ext cx="98" cy="36"/>
              </a:xfrm>
              <a:custGeom>
                <a:avLst/>
                <a:gdLst>
                  <a:gd name="T0" fmla="*/ 79 w 98"/>
                  <a:gd name="T1" fmla="*/ 36 h 36"/>
                  <a:gd name="T2" fmla="*/ 79 w 98"/>
                  <a:gd name="T3" fmla="*/ 24 h 36"/>
                  <a:gd name="T4" fmla="*/ 4 w 98"/>
                  <a:gd name="T5" fmla="*/ 0 h 36"/>
                  <a:gd name="T6" fmla="*/ 0 w 98"/>
                  <a:gd name="T7" fmla="*/ 11 h 36"/>
                  <a:gd name="T8" fmla="*/ 77 w 98"/>
                  <a:gd name="T9" fmla="*/ 36 h 36"/>
                  <a:gd name="T10" fmla="*/ 77 w 98"/>
                  <a:gd name="T11" fmla="*/ 24 h 36"/>
                  <a:gd name="T12" fmla="*/ 79 w 98"/>
                  <a:gd name="T13" fmla="*/ 36 h 36"/>
                  <a:gd name="T14" fmla="*/ 98 w 98"/>
                  <a:gd name="T15" fmla="*/ 30 h 36"/>
                  <a:gd name="T16" fmla="*/ 79 w 98"/>
                  <a:gd name="T17" fmla="*/ 24 h 36"/>
                  <a:gd name="T18" fmla="*/ 79 w 98"/>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 h="36">
                    <a:moveTo>
                      <a:pt x="79" y="36"/>
                    </a:moveTo>
                    <a:lnTo>
                      <a:pt x="79" y="24"/>
                    </a:lnTo>
                    <a:lnTo>
                      <a:pt x="4" y="0"/>
                    </a:lnTo>
                    <a:lnTo>
                      <a:pt x="0" y="11"/>
                    </a:lnTo>
                    <a:lnTo>
                      <a:pt x="77" y="36"/>
                    </a:lnTo>
                    <a:lnTo>
                      <a:pt x="77" y="24"/>
                    </a:lnTo>
                    <a:lnTo>
                      <a:pt x="79" y="36"/>
                    </a:lnTo>
                    <a:lnTo>
                      <a:pt x="98" y="30"/>
                    </a:lnTo>
                    <a:lnTo>
                      <a:pt x="79" y="24"/>
                    </a:lnTo>
                    <a:lnTo>
                      <a:pt x="7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3" name="Freeform 69">
                <a:extLst>
                  <a:ext uri="{FF2B5EF4-FFF2-40B4-BE49-F238E27FC236}">
                    <a16:creationId xmlns:a16="http://schemas.microsoft.com/office/drawing/2014/main" id="{C9634790-8705-776B-26F4-B07BF065B4C3}"/>
                  </a:ext>
                </a:extLst>
              </p:cNvPr>
              <p:cNvSpPr>
                <a:spLocks/>
              </p:cNvSpPr>
              <p:nvPr/>
            </p:nvSpPr>
            <p:spPr bwMode="auto">
              <a:xfrm>
                <a:off x="2200" y="2040"/>
                <a:ext cx="87" cy="38"/>
              </a:xfrm>
              <a:custGeom>
                <a:avLst/>
                <a:gdLst>
                  <a:gd name="T0" fmla="*/ 15 w 87"/>
                  <a:gd name="T1" fmla="*/ 29 h 38"/>
                  <a:gd name="T2" fmla="*/ 12 w 87"/>
                  <a:gd name="T3" fmla="*/ 38 h 38"/>
                  <a:gd name="T4" fmla="*/ 87 w 87"/>
                  <a:gd name="T5" fmla="*/ 12 h 38"/>
                  <a:gd name="T6" fmla="*/ 85 w 87"/>
                  <a:gd name="T7" fmla="*/ 0 h 38"/>
                  <a:gd name="T8" fmla="*/ 8 w 87"/>
                  <a:gd name="T9" fmla="*/ 27 h 38"/>
                  <a:gd name="T10" fmla="*/ 4 w 87"/>
                  <a:gd name="T11" fmla="*/ 34 h 38"/>
                  <a:gd name="T12" fmla="*/ 8 w 87"/>
                  <a:gd name="T13" fmla="*/ 27 h 38"/>
                  <a:gd name="T14" fmla="*/ 0 w 87"/>
                  <a:gd name="T15" fmla="*/ 29 h 38"/>
                  <a:gd name="T16" fmla="*/ 4 w 87"/>
                  <a:gd name="T17" fmla="*/ 34 h 38"/>
                  <a:gd name="T18" fmla="*/ 15 w 87"/>
                  <a:gd name="T19" fmla="*/ 2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38">
                    <a:moveTo>
                      <a:pt x="15" y="29"/>
                    </a:moveTo>
                    <a:lnTo>
                      <a:pt x="12" y="38"/>
                    </a:lnTo>
                    <a:lnTo>
                      <a:pt x="87" y="12"/>
                    </a:lnTo>
                    <a:lnTo>
                      <a:pt x="85" y="0"/>
                    </a:lnTo>
                    <a:lnTo>
                      <a:pt x="8" y="27"/>
                    </a:lnTo>
                    <a:lnTo>
                      <a:pt x="4" y="34"/>
                    </a:lnTo>
                    <a:lnTo>
                      <a:pt x="8" y="27"/>
                    </a:lnTo>
                    <a:lnTo>
                      <a:pt x="0" y="29"/>
                    </a:lnTo>
                    <a:lnTo>
                      <a:pt x="4" y="34"/>
                    </a:lnTo>
                    <a:lnTo>
                      <a:pt x="15"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4" name="Freeform 70">
                <a:extLst>
                  <a:ext uri="{FF2B5EF4-FFF2-40B4-BE49-F238E27FC236}">
                    <a16:creationId xmlns:a16="http://schemas.microsoft.com/office/drawing/2014/main" id="{57B4276A-0A25-4F65-636D-1953CE5F98E3}"/>
                  </a:ext>
                </a:extLst>
              </p:cNvPr>
              <p:cNvSpPr>
                <a:spLocks/>
              </p:cNvSpPr>
              <p:nvPr/>
            </p:nvSpPr>
            <p:spPr bwMode="auto">
              <a:xfrm>
                <a:off x="2204" y="2069"/>
                <a:ext cx="55" cy="85"/>
              </a:xfrm>
              <a:custGeom>
                <a:avLst/>
                <a:gdLst>
                  <a:gd name="T0" fmla="*/ 38 w 55"/>
                  <a:gd name="T1" fmla="*/ 75 h 85"/>
                  <a:gd name="T2" fmla="*/ 47 w 55"/>
                  <a:gd name="T3" fmla="*/ 68 h 85"/>
                  <a:gd name="T4" fmla="*/ 11 w 55"/>
                  <a:gd name="T5" fmla="*/ 0 h 85"/>
                  <a:gd name="T6" fmla="*/ 0 w 55"/>
                  <a:gd name="T7" fmla="*/ 5 h 85"/>
                  <a:gd name="T8" fmla="*/ 36 w 55"/>
                  <a:gd name="T9" fmla="*/ 73 h 85"/>
                  <a:gd name="T10" fmla="*/ 44 w 55"/>
                  <a:gd name="T11" fmla="*/ 66 h 85"/>
                  <a:gd name="T12" fmla="*/ 38 w 55"/>
                  <a:gd name="T13" fmla="*/ 75 h 85"/>
                  <a:gd name="T14" fmla="*/ 55 w 55"/>
                  <a:gd name="T15" fmla="*/ 85 h 85"/>
                  <a:gd name="T16" fmla="*/ 47 w 55"/>
                  <a:gd name="T17" fmla="*/ 68 h 85"/>
                  <a:gd name="T18" fmla="*/ 38 w 55"/>
                  <a:gd name="T19" fmla="*/ 75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85">
                    <a:moveTo>
                      <a:pt x="38" y="75"/>
                    </a:moveTo>
                    <a:lnTo>
                      <a:pt x="47" y="68"/>
                    </a:lnTo>
                    <a:lnTo>
                      <a:pt x="11" y="0"/>
                    </a:lnTo>
                    <a:lnTo>
                      <a:pt x="0" y="5"/>
                    </a:lnTo>
                    <a:lnTo>
                      <a:pt x="36" y="73"/>
                    </a:lnTo>
                    <a:lnTo>
                      <a:pt x="44" y="66"/>
                    </a:lnTo>
                    <a:lnTo>
                      <a:pt x="38" y="75"/>
                    </a:lnTo>
                    <a:lnTo>
                      <a:pt x="55" y="85"/>
                    </a:lnTo>
                    <a:lnTo>
                      <a:pt x="47" y="68"/>
                    </a:lnTo>
                    <a:lnTo>
                      <a:pt x="38"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5" name="Freeform 71">
                <a:extLst>
                  <a:ext uri="{FF2B5EF4-FFF2-40B4-BE49-F238E27FC236}">
                    <a16:creationId xmlns:a16="http://schemas.microsoft.com/office/drawing/2014/main" id="{5C94380F-76A2-DBC7-9A81-6A520B326143}"/>
                  </a:ext>
                </a:extLst>
              </p:cNvPr>
              <p:cNvSpPr>
                <a:spLocks/>
              </p:cNvSpPr>
              <p:nvPr/>
            </p:nvSpPr>
            <p:spPr bwMode="auto">
              <a:xfrm>
                <a:off x="2170" y="2097"/>
                <a:ext cx="78" cy="47"/>
              </a:xfrm>
              <a:custGeom>
                <a:avLst/>
                <a:gdLst>
                  <a:gd name="T0" fmla="*/ 11 w 78"/>
                  <a:gd name="T1" fmla="*/ 10 h 47"/>
                  <a:gd name="T2" fmla="*/ 4 w 78"/>
                  <a:gd name="T3" fmla="*/ 13 h 47"/>
                  <a:gd name="T4" fmla="*/ 72 w 78"/>
                  <a:gd name="T5" fmla="*/ 47 h 47"/>
                  <a:gd name="T6" fmla="*/ 78 w 78"/>
                  <a:gd name="T7" fmla="*/ 38 h 47"/>
                  <a:gd name="T8" fmla="*/ 8 w 78"/>
                  <a:gd name="T9" fmla="*/ 4 h 47"/>
                  <a:gd name="T10" fmla="*/ 0 w 78"/>
                  <a:gd name="T11" fmla="*/ 8 h 47"/>
                  <a:gd name="T12" fmla="*/ 8 w 78"/>
                  <a:gd name="T13" fmla="*/ 4 h 47"/>
                  <a:gd name="T14" fmla="*/ 2 w 78"/>
                  <a:gd name="T15" fmla="*/ 0 h 47"/>
                  <a:gd name="T16" fmla="*/ 0 w 78"/>
                  <a:gd name="T17" fmla="*/ 8 h 47"/>
                  <a:gd name="T18" fmla="*/ 11 w 78"/>
                  <a:gd name="T19" fmla="*/ 1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47">
                    <a:moveTo>
                      <a:pt x="11" y="10"/>
                    </a:moveTo>
                    <a:lnTo>
                      <a:pt x="4" y="13"/>
                    </a:lnTo>
                    <a:lnTo>
                      <a:pt x="72" y="47"/>
                    </a:lnTo>
                    <a:lnTo>
                      <a:pt x="78" y="38"/>
                    </a:lnTo>
                    <a:lnTo>
                      <a:pt x="8" y="4"/>
                    </a:lnTo>
                    <a:lnTo>
                      <a:pt x="0" y="8"/>
                    </a:lnTo>
                    <a:lnTo>
                      <a:pt x="8" y="4"/>
                    </a:lnTo>
                    <a:lnTo>
                      <a:pt x="2" y="0"/>
                    </a:lnTo>
                    <a:lnTo>
                      <a:pt x="0" y="8"/>
                    </a:lnTo>
                    <a:lnTo>
                      <a:pt x="1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6" name="Freeform 72">
                <a:extLst>
                  <a:ext uri="{FF2B5EF4-FFF2-40B4-BE49-F238E27FC236}">
                    <a16:creationId xmlns:a16="http://schemas.microsoft.com/office/drawing/2014/main" id="{F9C797C0-1A1E-7015-E0EB-D94D3A786E16}"/>
                  </a:ext>
                </a:extLst>
              </p:cNvPr>
              <p:cNvSpPr>
                <a:spLocks/>
              </p:cNvSpPr>
              <p:nvPr/>
            </p:nvSpPr>
            <p:spPr bwMode="auto">
              <a:xfrm>
                <a:off x="2145" y="2105"/>
                <a:ext cx="36" cy="94"/>
              </a:xfrm>
              <a:custGeom>
                <a:avLst/>
                <a:gdLst>
                  <a:gd name="T0" fmla="*/ 0 w 36"/>
                  <a:gd name="T1" fmla="*/ 77 h 94"/>
                  <a:gd name="T2" fmla="*/ 12 w 36"/>
                  <a:gd name="T3" fmla="*/ 77 h 94"/>
                  <a:gd name="T4" fmla="*/ 36 w 36"/>
                  <a:gd name="T5" fmla="*/ 2 h 94"/>
                  <a:gd name="T6" fmla="*/ 25 w 36"/>
                  <a:gd name="T7" fmla="*/ 0 h 94"/>
                  <a:gd name="T8" fmla="*/ 0 w 36"/>
                  <a:gd name="T9" fmla="*/ 73 h 94"/>
                  <a:gd name="T10" fmla="*/ 12 w 36"/>
                  <a:gd name="T11" fmla="*/ 73 h 94"/>
                  <a:gd name="T12" fmla="*/ 0 w 36"/>
                  <a:gd name="T13" fmla="*/ 77 h 94"/>
                  <a:gd name="T14" fmla="*/ 6 w 36"/>
                  <a:gd name="T15" fmla="*/ 94 h 94"/>
                  <a:gd name="T16" fmla="*/ 12 w 36"/>
                  <a:gd name="T17" fmla="*/ 77 h 94"/>
                  <a:gd name="T18" fmla="*/ 0 w 36"/>
                  <a:gd name="T19" fmla="*/ 77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4">
                    <a:moveTo>
                      <a:pt x="0" y="77"/>
                    </a:moveTo>
                    <a:lnTo>
                      <a:pt x="12" y="77"/>
                    </a:lnTo>
                    <a:lnTo>
                      <a:pt x="36" y="2"/>
                    </a:lnTo>
                    <a:lnTo>
                      <a:pt x="25" y="0"/>
                    </a:lnTo>
                    <a:lnTo>
                      <a:pt x="0" y="73"/>
                    </a:lnTo>
                    <a:lnTo>
                      <a:pt x="12" y="73"/>
                    </a:lnTo>
                    <a:lnTo>
                      <a:pt x="0" y="77"/>
                    </a:lnTo>
                    <a:lnTo>
                      <a:pt x="6" y="94"/>
                    </a:lnTo>
                    <a:lnTo>
                      <a:pt x="12" y="77"/>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7" name="Freeform 73">
                <a:extLst>
                  <a:ext uri="{FF2B5EF4-FFF2-40B4-BE49-F238E27FC236}">
                    <a16:creationId xmlns:a16="http://schemas.microsoft.com/office/drawing/2014/main" id="{A69A17D8-EE52-8720-8CA3-B39972AFFD1B}"/>
                  </a:ext>
                </a:extLst>
              </p:cNvPr>
              <p:cNvSpPr>
                <a:spLocks/>
              </p:cNvSpPr>
              <p:nvPr/>
            </p:nvSpPr>
            <p:spPr bwMode="auto">
              <a:xfrm>
                <a:off x="2121" y="2097"/>
                <a:ext cx="36" cy="85"/>
              </a:xfrm>
              <a:custGeom>
                <a:avLst/>
                <a:gdLst>
                  <a:gd name="T0" fmla="*/ 7 w 36"/>
                  <a:gd name="T1" fmla="*/ 13 h 85"/>
                  <a:gd name="T2" fmla="*/ 0 w 36"/>
                  <a:gd name="T3" fmla="*/ 10 h 85"/>
                  <a:gd name="T4" fmla="*/ 24 w 36"/>
                  <a:gd name="T5" fmla="*/ 85 h 85"/>
                  <a:gd name="T6" fmla="*/ 36 w 36"/>
                  <a:gd name="T7" fmla="*/ 81 h 85"/>
                  <a:gd name="T8" fmla="*/ 11 w 36"/>
                  <a:gd name="T9" fmla="*/ 8 h 85"/>
                  <a:gd name="T10" fmla="*/ 2 w 36"/>
                  <a:gd name="T11" fmla="*/ 4 h 85"/>
                  <a:gd name="T12" fmla="*/ 11 w 36"/>
                  <a:gd name="T13" fmla="*/ 8 h 85"/>
                  <a:gd name="T14" fmla="*/ 9 w 36"/>
                  <a:gd name="T15" fmla="*/ 0 h 85"/>
                  <a:gd name="T16" fmla="*/ 2 w 36"/>
                  <a:gd name="T17" fmla="*/ 4 h 85"/>
                  <a:gd name="T18" fmla="*/ 7 w 36"/>
                  <a:gd name="T19" fmla="*/ 13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5">
                    <a:moveTo>
                      <a:pt x="7" y="13"/>
                    </a:moveTo>
                    <a:lnTo>
                      <a:pt x="0" y="10"/>
                    </a:lnTo>
                    <a:lnTo>
                      <a:pt x="24" y="85"/>
                    </a:lnTo>
                    <a:lnTo>
                      <a:pt x="36" y="81"/>
                    </a:lnTo>
                    <a:lnTo>
                      <a:pt x="11" y="8"/>
                    </a:lnTo>
                    <a:lnTo>
                      <a:pt x="2" y="4"/>
                    </a:lnTo>
                    <a:lnTo>
                      <a:pt x="11" y="8"/>
                    </a:lnTo>
                    <a:lnTo>
                      <a:pt x="9" y="0"/>
                    </a:lnTo>
                    <a:lnTo>
                      <a:pt x="2" y="4"/>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8" name="Freeform 74">
                <a:extLst>
                  <a:ext uri="{FF2B5EF4-FFF2-40B4-BE49-F238E27FC236}">
                    <a16:creationId xmlns:a16="http://schemas.microsoft.com/office/drawing/2014/main" id="{14089BD7-4C64-86EC-7307-27DD598151EC}"/>
                  </a:ext>
                </a:extLst>
              </p:cNvPr>
              <p:cNvSpPr>
                <a:spLocks/>
              </p:cNvSpPr>
              <p:nvPr/>
            </p:nvSpPr>
            <p:spPr bwMode="auto">
              <a:xfrm>
                <a:off x="2042" y="2101"/>
                <a:ext cx="86" cy="53"/>
              </a:xfrm>
              <a:custGeom>
                <a:avLst/>
                <a:gdLst>
                  <a:gd name="T0" fmla="*/ 7 w 86"/>
                  <a:gd name="T1" fmla="*/ 38 h 53"/>
                  <a:gd name="T2" fmla="*/ 15 w 86"/>
                  <a:gd name="T3" fmla="*/ 45 h 53"/>
                  <a:gd name="T4" fmla="*/ 86 w 86"/>
                  <a:gd name="T5" fmla="*/ 9 h 53"/>
                  <a:gd name="T6" fmla="*/ 81 w 86"/>
                  <a:gd name="T7" fmla="*/ 0 h 53"/>
                  <a:gd name="T8" fmla="*/ 11 w 86"/>
                  <a:gd name="T9" fmla="*/ 34 h 53"/>
                  <a:gd name="T10" fmla="*/ 18 w 86"/>
                  <a:gd name="T11" fmla="*/ 41 h 53"/>
                  <a:gd name="T12" fmla="*/ 7 w 86"/>
                  <a:gd name="T13" fmla="*/ 38 h 53"/>
                  <a:gd name="T14" fmla="*/ 0 w 86"/>
                  <a:gd name="T15" fmla="*/ 53 h 53"/>
                  <a:gd name="T16" fmla="*/ 15 w 86"/>
                  <a:gd name="T17" fmla="*/ 45 h 53"/>
                  <a:gd name="T18" fmla="*/ 7 w 86"/>
                  <a:gd name="T19" fmla="*/ 3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
                    <a:moveTo>
                      <a:pt x="7" y="38"/>
                    </a:moveTo>
                    <a:lnTo>
                      <a:pt x="15" y="45"/>
                    </a:lnTo>
                    <a:lnTo>
                      <a:pt x="86" y="9"/>
                    </a:lnTo>
                    <a:lnTo>
                      <a:pt x="81" y="0"/>
                    </a:lnTo>
                    <a:lnTo>
                      <a:pt x="11" y="34"/>
                    </a:lnTo>
                    <a:lnTo>
                      <a:pt x="18" y="41"/>
                    </a:lnTo>
                    <a:lnTo>
                      <a:pt x="7" y="38"/>
                    </a:lnTo>
                    <a:lnTo>
                      <a:pt x="0" y="53"/>
                    </a:lnTo>
                    <a:lnTo>
                      <a:pt x="15" y="45"/>
                    </a:lnTo>
                    <a:lnTo>
                      <a:pt x="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9" name="Freeform 75">
                <a:extLst>
                  <a:ext uri="{FF2B5EF4-FFF2-40B4-BE49-F238E27FC236}">
                    <a16:creationId xmlns:a16="http://schemas.microsoft.com/office/drawing/2014/main" id="{1FF21133-0644-04DD-A243-2B0D8F955E0A}"/>
                  </a:ext>
                </a:extLst>
              </p:cNvPr>
              <p:cNvSpPr>
                <a:spLocks/>
              </p:cNvSpPr>
              <p:nvPr/>
            </p:nvSpPr>
            <p:spPr bwMode="auto">
              <a:xfrm>
                <a:off x="2049" y="2065"/>
                <a:ext cx="51" cy="77"/>
              </a:xfrm>
              <a:custGeom>
                <a:avLst/>
                <a:gdLst>
                  <a:gd name="T0" fmla="*/ 42 w 51"/>
                  <a:gd name="T1" fmla="*/ 13 h 77"/>
                  <a:gd name="T2" fmla="*/ 38 w 51"/>
                  <a:gd name="T3" fmla="*/ 4 h 77"/>
                  <a:gd name="T4" fmla="*/ 0 w 51"/>
                  <a:gd name="T5" fmla="*/ 74 h 77"/>
                  <a:gd name="T6" fmla="*/ 11 w 51"/>
                  <a:gd name="T7" fmla="*/ 77 h 77"/>
                  <a:gd name="T8" fmla="*/ 47 w 51"/>
                  <a:gd name="T9" fmla="*/ 9 h 77"/>
                  <a:gd name="T10" fmla="*/ 44 w 51"/>
                  <a:gd name="T11" fmla="*/ 0 h 77"/>
                  <a:gd name="T12" fmla="*/ 47 w 51"/>
                  <a:gd name="T13" fmla="*/ 9 h 77"/>
                  <a:gd name="T14" fmla="*/ 51 w 51"/>
                  <a:gd name="T15" fmla="*/ 4 h 77"/>
                  <a:gd name="T16" fmla="*/ 44 w 51"/>
                  <a:gd name="T17" fmla="*/ 0 h 77"/>
                  <a:gd name="T18" fmla="*/ 42 w 51"/>
                  <a:gd name="T19" fmla="*/ 13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7">
                    <a:moveTo>
                      <a:pt x="42" y="13"/>
                    </a:moveTo>
                    <a:lnTo>
                      <a:pt x="38" y="4"/>
                    </a:lnTo>
                    <a:lnTo>
                      <a:pt x="0" y="74"/>
                    </a:lnTo>
                    <a:lnTo>
                      <a:pt x="11" y="77"/>
                    </a:lnTo>
                    <a:lnTo>
                      <a:pt x="47" y="9"/>
                    </a:lnTo>
                    <a:lnTo>
                      <a:pt x="44" y="0"/>
                    </a:lnTo>
                    <a:lnTo>
                      <a:pt x="47" y="9"/>
                    </a:lnTo>
                    <a:lnTo>
                      <a:pt x="51" y="4"/>
                    </a:lnTo>
                    <a:lnTo>
                      <a:pt x="44" y="0"/>
                    </a:lnTo>
                    <a:lnTo>
                      <a:pt x="42"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0" name="Freeform 76">
                <a:extLst>
                  <a:ext uri="{FF2B5EF4-FFF2-40B4-BE49-F238E27FC236}">
                    <a16:creationId xmlns:a16="http://schemas.microsoft.com/office/drawing/2014/main" id="{B92ED5D9-6FA7-AD63-A040-C156B9922458}"/>
                  </a:ext>
                </a:extLst>
              </p:cNvPr>
              <p:cNvSpPr>
                <a:spLocks/>
              </p:cNvSpPr>
              <p:nvPr/>
            </p:nvSpPr>
            <p:spPr bwMode="auto">
              <a:xfrm>
                <a:off x="1996" y="2040"/>
                <a:ext cx="97" cy="38"/>
              </a:xfrm>
              <a:custGeom>
                <a:avLst/>
                <a:gdLst>
                  <a:gd name="T0" fmla="*/ 17 w 97"/>
                  <a:gd name="T1" fmla="*/ 2 h 38"/>
                  <a:gd name="T2" fmla="*/ 19 w 97"/>
                  <a:gd name="T3" fmla="*/ 14 h 38"/>
                  <a:gd name="T4" fmla="*/ 95 w 97"/>
                  <a:gd name="T5" fmla="*/ 38 h 38"/>
                  <a:gd name="T6" fmla="*/ 97 w 97"/>
                  <a:gd name="T7" fmla="*/ 25 h 38"/>
                  <a:gd name="T8" fmla="*/ 21 w 97"/>
                  <a:gd name="T9" fmla="*/ 0 h 38"/>
                  <a:gd name="T10" fmla="*/ 21 w 97"/>
                  <a:gd name="T11" fmla="*/ 12 h 38"/>
                  <a:gd name="T12" fmla="*/ 17 w 97"/>
                  <a:gd name="T13" fmla="*/ 2 h 38"/>
                  <a:gd name="T14" fmla="*/ 0 w 97"/>
                  <a:gd name="T15" fmla="*/ 6 h 38"/>
                  <a:gd name="T16" fmla="*/ 19 w 97"/>
                  <a:gd name="T17" fmla="*/ 14 h 38"/>
                  <a:gd name="T18" fmla="*/ 17 w 97"/>
                  <a:gd name="T19" fmla="*/ 2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38">
                    <a:moveTo>
                      <a:pt x="17" y="2"/>
                    </a:moveTo>
                    <a:lnTo>
                      <a:pt x="19" y="14"/>
                    </a:lnTo>
                    <a:lnTo>
                      <a:pt x="95" y="38"/>
                    </a:lnTo>
                    <a:lnTo>
                      <a:pt x="97" y="25"/>
                    </a:lnTo>
                    <a:lnTo>
                      <a:pt x="21" y="0"/>
                    </a:lnTo>
                    <a:lnTo>
                      <a:pt x="21" y="12"/>
                    </a:lnTo>
                    <a:lnTo>
                      <a:pt x="17" y="2"/>
                    </a:lnTo>
                    <a:lnTo>
                      <a:pt x="0" y="6"/>
                    </a:lnTo>
                    <a:lnTo>
                      <a:pt x="19" y="14"/>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1" name="Freeform 77">
                <a:extLst>
                  <a:ext uri="{FF2B5EF4-FFF2-40B4-BE49-F238E27FC236}">
                    <a16:creationId xmlns:a16="http://schemas.microsoft.com/office/drawing/2014/main" id="{5E949F6E-9D95-D19A-E3A4-5E2DCB050FA4}"/>
                  </a:ext>
                </a:extLst>
              </p:cNvPr>
              <p:cNvSpPr>
                <a:spLocks/>
              </p:cNvSpPr>
              <p:nvPr/>
            </p:nvSpPr>
            <p:spPr bwMode="auto">
              <a:xfrm>
                <a:off x="2013" y="2016"/>
                <a:ext cx="87" cy="36"/>
              </a:xfrm>
              <a:custGeom>
                <a:avLst/>
                <a:gdLst>
                  <a:gd name="T0" fmla="*/ 74 w 87"/>
                  <a:gd name="T1" fmla="*/ 7 h 36"/>
                  <a:gd name="T2" fmla="*/ 76 w 87"/>
                  <a:gd name="T3" fmla="*/ 0 h 36"/>
                  <a:gd name="T4" fmla="*/ 0 w 87"/>
                  <a:gd name="T5" fmla="*/ 26 h 36"/>
                  <a:gd name="T6" fmla="*/ 4 w 87"/>
                  <a:gd name="T7" fmla="*/ 36 h 36"/>
                  <a:gd name="T8" fmla="*/ 81 w 87"/>
                  <a:gd name="T9" fmla="*/ 11 h 36"/>
                  <a:gd name="T10" fmla="*/ 83 w 87"/>
                  <a:gd name="T11" fmla="*/ 2 h 36"/>
                  <a:gd name="T12" fmla="*/ 81 w 87"/>
                  <a:gd name="T13" fmla="*/ 11 h 36"/>
                  <a:gd name="T14" fmla="*/ 87 w 87"/>
                  <a:gd name="T15" fmla="*/ 9 h 36"/>
                  <a:gd name="T16" fmla="*/ 83 w 87"/>
                  <a:gd name="T17" fmla="*/ 2 h 36"/>
                  <a:gd name="T18" fmla="*/ 74 w 87"/>
                  <a:gd name="T19" fmla="*/ 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36">
                    <a:moveTo>
                      <a:pt x="74" y="7"/>
                    </a:moveTo>
                    <a:lnTo>
                      <a:pt x="76" y="0"/>
                    </a:lnTo>
                    <a:lnTo>
                      <a:pt x="0" y="26"/>
                    </a:lnTo>
                    <a:lnTo>
                      <a:pt x="4" y="36"/>
                    </a:lnTo>
                    <a:lnTo>
                      <a:pt x="81" y="11"/>
                    </a:lnTo>
                    <a:lnTo>
                      <a:pt x="83" y="2"/>
                    </a:lnTo>
                    <a:lnTo>
                      <a:pt x="81" y="11"/>
                    </a:lnTo>
                    <a:lnTo>
                      <a:pt x="87" y="9"/>
                    </a:lnTo>
                    <a:lnTo>
                      <a:pt x="83" y="2"/>
                    </a:lnTo>
                    <a:lnTo>
                      <a:pt x="7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2" name="Freeform 78">
                <a:extLst>
                  <a:ext uri="{FF2B5EF4-FFF2-40B4-BE49-F238E27FC236}">
                    <a16:creationId xmlns:a16="http://schemas.microsoft.com/office/drawing/2014/main" id="{B2087241-1DC8-BF8E-0A81-7B0DDC94FA91}"/>
                  </a:ext>
                </a:extLst>
              </p:cNvPr>
              <p:cNvSpPr>
                <a:spLocks/>
              </p:cNvSpPr>
              <p:nvPr/>
            </p:nvSpPr>
            <p:spPr bwMode="auto">
              <a:xfrm>
                <a:off x="2043" y="1938"/>
                <a:ext cx="53" cy="85"/>
              </a:xfrm>
              <a:custGeom>
                <a:avLst/>
                <a:gdLst>
                  <a:gd name="T0" fmla="*/ 16 w 53"/>
                  <a:gd name="T1" fmla="*/ 10 h 85"/>
                  <a:gd name="T2" fmla="*/ 8 w 53"/>
                  <a:gd name="T3" fmla="*/ 17 h 85"/>
                  <a:gd name="T4" fmla="*/ 44 w 53"/>
                  <a:gd name="T5" fmla="*/ 85 h 85"/>
                  <a:gd name="T6" fmla="*/ 53 w 53"/>
                  <a:gd name="T7" fmla="*/ 80 h 85"/>
                  <a:gd name="T8" fmla="*/ 19 w 53"/>
                  <a:gd name="T9" fmla="*/ 12 h 85"/>
                  <a:gd name="T10" fmla="*/ 12 w 53"/>
                  <a:gd name="T11" fmla="*/ 19 h 85"/>
                  <a:gd name="T12" fmla="*/ 16 w 53"/>
                  <a:gd name="T13" fmla="*/ 10 h 85"/>
                  <a:gd name="T14" fmla="*/ 0 w 53"/>
                  <a:gd name="T15" fmla="*/ 0 h 85"/>
                  <a:gd name="T16" fmla="*/ 8 w 53"/>
                  <a:gd name="T17" fmla="*/ 17 h 85"/>
                  <a:gd name="T18" fmla="*/ 16 w 53"/>
                  <a:gd name="T19" fmla="*/ 1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5">
                    <a:moveTo>
                      <a:pt x="16" y="10"/>
                    </a:moveTo>
                    <a:lnTo>
                      <a:pt x="8" y="17"/>
                    </a:lnTo>
                    <a:lnTo>
                      <a:pt x="44" y="85"/>
                    </a:lnTo>
                    <a:lnTo>
                      <a:pt x="53" y="80"/>
                    </a:lnTo>
                    <a:lnTo>
                      <a:pt x="19" y="12"/>
                    </a:lnTo>
                    <a:lnTo>
                      <a:pt x="12" y="19"/>
                    </a:lnTo>
                    <a:lnTo>
                      <a:pt x="16" y="10"/>
                    </a:lnTo>
                    <a:lnTo>
                      <a:pt x="0" y="0"/>
                    </a:lnTo>
                    <a:lnTo>
                      <a:pt x="8" y="17"/>
                    </a:ln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3" name="Freeform 79">
                <a:extLst>
                  <a:ext uri="{FF2B5EF4-FFF2-40B4-BE49-F238E27FC236}">
                    <a16:creationId xmlns:a16="http://schemas.microsoft.com/office/drawing/2014/main" id="{3B132166-9B48-B21A-D060-BA4E69A77823}"/>
                  </a:ext>
                </a:extLst>
              </p:cNvPr>
              <p:cNvSpPr>
                <a:spLocks/>
              </p:cNvSpPr>
              <p:nvPr/>
            </p:nvSpPr>
            <p:spPr bwMode="auto">
              <a:xfrm>
                <a:off x="2055" y="1948"/>
                <a:ext cx="77" cy="49"/>
              </a:xfrm>
              <a:custGeom>
                <a:avLst/>
                <a:gdLst>
                  <a:gd name="T0" fmla="*/ 66 w 77"/>
                  <a:gd name="T1" fmla="*/ 38 h 49"/>
                  <a:gd name="T2" fmla="*/ 73 w 77"/>
                  <a:gd name="T3" fmla="*/ 34 h 49"/>
                  <a:gd name="T4" fmla="*/ 4 w 77"/>
                  <a:gd name="T5" fmla="*/ 0 h 49"/>
                  <a:gd name="T6" fmla="*/ 0 w 77"/>
                  <a:gd name="T7" fmla="*/ 9 h 49"/>
                  <a:gd name="T8" fmla="*/ 68 w 77"/>
                  <a:gd name="T9" fmla="*/ 45 h 49"/>
                  <a:gd name="T10" fmla="*/ 77 w 77"/>
                  <a:gd name="T11" fmla="*/ 41 h 49"/>
                  <a:gd name="T12" fmla="*/ 68 w 77"/>
                  <a:gd name="T13" fmla="*/ 45 h 49"/>
                  <a:gd name="T14" fmla="*/ 73 w 77"/>
                  <a:gd name="T15" fmla="*/ 49 h 49"/>
                  <a:gd name="T16" fmla="*/ 77 w 77"/>
                  <a:gd name="T17" fmla="*/ 41 h 49"/>
                  <a:gd name="T18" fmla="*/ 66 w 77"/>
                  <a:gd name="T19" fmla="*/ 3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49">
                    <a:moveTo>
                      <a:pt x="66" y="38"/>
                    </a:moveTo>
                    <a:lnTo>
                      <a:pt x="73" y="34"/>
                    </a:lnTo>
                    <a:lnTo>
                      <a:pt x="4" y="0"/>
                    </a:lnTo>
                    <a:lnTo>
                      <a:pt x="0" y="9"/>
                    </a:lnTo>
                    <a:lnTo>
                      <a:pt x="68" y="45"/>
                    </a:lnTo>
                    <a:lnTo>
                      <a:pt x="77" y="41"/>
                    </a:lnTo>
                    <a:lnTo>
                      <a:pt x="68" y="45"/>
                    </a:lnTo>
                    <a:lnTo>
                      <a:pt x="73" y="49"/>
                    </a:lnTo>
                    <a:lnTo>
                      <a:pt x="77" y="41"/>
                    </a:lnTo>
                    <a:lnTo>
                      <a:pt x="6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4" name="Freeform 80">
                <a:extLst>
                  <a:ext uri="{FF2B5EF4-FFF2-40B4-BE49-F238E27FC236}">
                    <a16:creationId xmlns:a16="http://schemas.microsoft.com/office/drawing/2014/main" id="{CAE4D02C-2294-4FC2-5D5E-96C920EF1820}"/>
                  </a:ext>
                </a:extLst>
              </p:cNvPr>
              <p:cNvSpPr>
                <a:spLocks/>
              </p:cNvSpPr>
              <p:nvPr/>
            </p:nvSpPr>
            <p:spPr bwMode="auto">
              <a:xfrm>
                <a:off x="2121" y="1893"/>
                <a:ext cx="36" cy="96"/>
              </a:xfrm>
              <a:custGeom>
                <a:avLst/>
                <a:gdLst>
                  <a:gd name="T0" fmla="*/ 36 w 36"/>
                  <a:gd name="T1" fmla="*/ 17 h 96"/>
                  <a:gd name="T2" fmla="*/ 24 w 36"/>
                  <a:gd name="T3" fmla="*/ 17 h 96"/>
                  <a:gd name="T4" fmla="*/ 0 w 36"/>
                  <a:gd name="T5" fmla="*/ 93 h 96"/>
                  <a:gd name="T6" fmla="*/ 11 w 36"/>
                  <a:gd name="T7" fmla="*/ 96 h 96"/>
                  <a:gd name="T8" fmla="*/ 36 w 36"/>
                  <a:gd name="T9" fmla="*/ 23 h 96"/>
                  <a:gd name="T10" fmla="*/ 24 w 36"/>
                  <a:gd name="T11" fmla="*/ 23 h 96"/>
                  <a:gd name="T12" fmla="*/ 36 w 36"/>
                  <a:gd name="T13" fmla="*/ 17 h 96"/>
                  <a:gd name="T14" fmla="*/ 30 w 36"/>
                  <a:gd name="T15" fmla="*/ 0 h 96"/>
                  <a:gd name="T16" fmla="*/ 24 w 36"/>
                  <a:gd name="T17" fmla="*/ 17 h 96"/>
                  <a:gd name="T18" fmla="*/ 36 w 36"/>
                  <a:gd name="T19" fmla="*/ 1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6">
                    <a:moveTo>
                      <a:pt x="36" y="17"/>
                    </a:moveTo>
                    <a:lnTo>
                      <a:pt x="24" y="17"/>
                    </a:lnTo>
                    <a:lnTo>
                      <a:pt x="0" y="93"/>
                    </a:lnTo>
                    <a:lnTo>
                      <a:pt x="11" y="96"/>
                    </a:lnTo>
                    <a:lnTo>
                      <a:pt x="36" y="23"/>
                    </a:lnTo>
                    <a:lnTo>
                      <a:pt x="24" y="23"/>
                    </a:lnTo>
                    <a:lnTo>
                      <a:pt x="36" y="17"/>
                    </a:lnTo>
                    <a:lnTo>
                      <a:pt x="30" y="0"/>
                    </a:lnTo>
                    <a:lnTo>
                      <a:pt x="24" y="17"/>
                    </a:ln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5" name="Freeform 81">
                <a:extLst>
                  <a:ext uri="{FF2B5EF4-FFF2-40B4-BE49-F238E27FC236}">
                    <a16:creationId xmlns:a16="http://schemas.microsoft.com/office/drawing/2014/main" id="{E3F32540-4CE2-0BB2-0A3C-7D078D38F0E8}"/>
                  </a:ext>
                </a:extLst>
              </p:cNvPr>
              <p:cNvSpPr>
                <a:spLocks/>
              </p:cNvSpPr>
              <p:nvPr/>
            </p:nvSpPr>
            <p:spPr bwMode="auto">
              <a:xfrm>
                <a:off x="2145" y="1910"/>
                <a:ext cx="36" cy="87"/>
              </a:xfrm>
              <a:custGeom>
                <a:avLst/>
                <a:gdLst>
                  <a:gd name="T0" fmla="*/ 29 w 36"/>
                  <a:gd name="T1" fmla="*/ 72 h 87"/>
                  <a:gd name="T2" fmla="*/ 36 w 36"/>
                  <a:gd name="T3" fmla="*/ 76 h 87"/>
                  <a:gd name="T4" fmla="*/ 12 w 36"/>
                  <a:gd name="T5" fmla="*/ 0 h 87"/>
                  <a:gd name="T6" fmla="*/ 0 w 36"/>
                  <a:gd name="T7" fmla="*/ 6 h 87"/>
                  <a:gd name="T8" fmla="*/ 25 w 36"/>
                  <a:gd name="T9" fmla="*/ 79 h 87"/>
                  <a:gd name="T10" fmla="*/ 33 w 36"/>
                  <a:gd name="T11" fmla="*/ 83 h 87"/>
                  <a:gd name="T12" fmla="*/ 25 w 36"/>
                  <a:gd name="T13" fmla="*/ 79 h 87"/>
                  <a:gd name="T14" fmla="*/ 27 w 36"/>
                  <a:gd name="T15" fmla="*/ 87 h 87"/>
                  <a:gd name="T16" fmla="*/ 33 w 36"/>
                  <a:gd name="T17" fmla="*/ 83 h 87"/>
                  <a:gd name="T18" fmla="*/ 29 w 36"/>
                  <a:gd name="T19" fmla="*/ 7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7">
                    <a:moveTo>
                      <a:pt x="29" y="72"/>
                    </a:moveTo>
                    <a:lnTo>
                      <a:pt x="36" y="76"/>
                    </a:lnTo>
                    <a:lnTo>
                      <a:pt x="12" y="0"/>
                    </a:lnTo>
                    <a:lnTo>
                      <a:pt x="0" y="6"/>
                    </a:lnTo>
                    <a:lnTo>
                      <a:pt x="25" y="79"/>
                    </a:lnTo>
                    <a:lnTo>
                      <a:pt x="33" y="83"/>
                    </a:lnTo>
                    <a:lnTo>
                      <a:pt x="25" y="79"/>
                    </a:lnTo>
                    <a:lnTo>
                      <a:pt x="27" y="87"/>
                    </a:lnTo>
                    <a:lnTo>
                      <a:pt x="33" y="83"/>
                    </a:lnTo>
                    <a:lnTo>
                      <a:pt x="29"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6" name="Freeform 82">
                <a:extLst>
                  <a:ext uri="{FF2B5EF4-FFF2-40B4-BE49-F238E27FC236}">
                    <a16:creationId xmlns:a16="http://schemas.microsoft.com/office/drawing/2014/main" id="{A8FDB21F-3141-B4CE-1483-C9321ADD6A1A}"/>
                  </a:ext>
                </a:extLst>
              </p:cNvPr>
              <p:cNvSpPr>
                <a:spLocks/>
              </p:cNvSpPr>
              <p:nvPr/>
            </p:nvSpPr>
            <p:spPr bwMode="auto">
              <a:xfrm>
                <a:off x="3493" y="1850"/>
                <a:ext cx="262" cy="262"/>
              </a:xfrm>
              <a:custGeom>
                <a:avLst/>
                <a:gdLst>
                  <a:gd name="T0" fmla="*/ 155 w 262"/>
                  <a:gd name="T1" fmla="*/ 73 h 262"/>
                  <a:gd name="T2" fmla="*/ 223 w 262"/>
                  <a:gd name="T3" fmla="*/ 39 h 262"/>
                  <a:gd name="T4" fmla="*/ 189 w 262"/>
                  <a:gd name="T5" fmla="*/ 105 h 262"/>
                  <a:gd name="T6" fmla="*/ 262 w 262"/>
                  <a:gd name="T7" fmla="*/ 130 h 262"/>
                  <a:gd name="T8" fmla="*/ 189 w 262"/>
                  <a:gd name="T9" fmla="*/ 156 h 262"/>
                  <a:gd name="T10" fmla="*/ 223 w 262"/>
                  <a:gd name="T11" fmla="*/ 223 h 262"/>
                  <a:gd name="T12" fmla="*/ 155 w 262"/>
                  <a:gd name="T13" fmla="*/ 189 h 262"/>
                  <a:gd name="T14" fmla="*/ 130 w 262"/>
                  <a:gd name="T15" fmla="*/ 262 h 262"/>
                  <a:gd name="T16" fmla="*/ 106 w 262"/>
                  <a:gd name="T17" fmla="*/ 189 h 262"/>
                  <a:gd name="T18" fmla="*/ 38 w 262"/>
                  <a:gd name="T19" fmla="*/ 223 h 262"/>
                  <a:gd name="T20" fmla="*/ 73 w 262"/>
                  <a:gd name="T21" fmla="*/ 156 h 262"/>
                  <a:gd name="T22" fmla="*/ 0 w 262"/>
                  <a:gd name="T23" fmla="*/ 132 h 262"/>
                  <a:gd name="T24" fmla="*/ 73 w 262"/>
                  <a:gd name="T25" fmla="*/ 105 h 262"/>
                  <a:gd name="T26" fmla="*/ 39 w 262"/>
                  <a:gd name="T27" fmla="*/ 39 h 262"/>
                  <a:gd name="T28" fmla="*/ 106 w 262"/>
                  <a:gd name="T29" fmla="*/ 73 h 262"/>
                  <a:gd name="T30" fmla="*/ 130 w 262"/>
                  <a:gd name="T31" fmla="*/ 0 h 262"/>
                  <a:gd name="T32" fmla="*/ 155 w 262"/>
                  <a:gd name="T33" fmla="*/ 73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2" h="262">
                    <a:moveTo>
                      <a:pt x="155" y="73"/>
                    </a:moveTo>
                    <a:lnTo>
                      <a:pt x="223" y="39"/>
                    </a:lnTo>
                    <a:lnTo>
                      <a:pt x="189" y="105"/>
                    </a:lnTo>
                    <a:lnTo>
                      <a:pt x="262" y="130"/>
                    </a:lnTo>
                    <a:lnTo>
                      <a:pt x="189" y="156"/>
                    </a:lnTo>
                    <a:lnTo>
                      <a:pt x="223" y="223"/>
                    </a:lnTo>
                    <a:lnTo>
                      <a:pt x="155" y="189"/>
                    </a:lnTo>
                    <a:lnTo>
                      <a:pt x="130" y="262"/>
                    </a:lnTo>
                    <a:lnTo>
                      <a:pt x="106" y="189"/>
                    </a:lnTo>
                    <a:lnTo>
                      <a:pt x="38" y="223"/>
                    </a:lnTo>
                    <a:lnTo>
                      <a:pt x="73" y="156"/>
                    </a:lnTo>
                    <a:lnTo>
                      <a:pt x="0" y="132"/>
                    </a:lnTo>
                    <a:lnTo>
                      <a:pt x="73" y="105"/>
                    </a:lnTo>
                    <a:lnTo>
                      <a:pt x="39" y="39"/>
                    </a:lnTo>
                    <a:lnTo>
                      <a:pt x="106" y="73"/>
                    </a:lnTo>
                    <a:lnTo>
                      <a:pt x="130" y="0"/>
                    </a:lnTo>
                    <a:lnTo>
                      <a:pt x="155" y="73"/>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7" name="Freeform 83">
                <a:extLst>
                  <a:ext uri="{FF2B5EF4-FFF2-40B4-BE49-F238E27FC236}">
                    <a16:creationId xmlns:a16="http://schemas.microsoft.com/office/drawing/2014/main" id="{70A2AC80-F97A-4B29-5957-20B48743D023}"/>
                  </a:ext>
                </a:extLst>
              </p:cNvPr>
              <p:cNvSpPr>
                <a:spLocks/>
              </p:cNvSpPr>
              <p:nvPr/>
            </p:nvSpPr>
            <p:spPr bwMode="auto">
              <a:xfrm>
                <a:off x="3646" y="1876"/>
                <a:ext cx="83" cy="53"/>
              </a:xfrm>
              <a:custGeom>
                <a:avLst/>
                <a:gdLst>
                  <a:gd name="T0" fmla="*/ 73 w 83"/>
                  <a:gd name="T1" fmla="*/ 17 h 53"/>
                  <a:gd name="T2" fmla="*/ 66 w 83"/>
                  <a:gd name="T3" fmla="*/ 8 h 53"/>
                  <a:gd name="T4" fmla="*/ 0 w 83"/>
                  <a:gd name="T5" fmla="*/ 42 h 53"/>
                  <a:gd name="T6" fmla="*/ 5 w 83"/>
                  <a:gd name="T7" fmla="*/ 53 h 53"/>
                  <a:gd name="T8" fmla="*/ 72 w 83"/>
                  <a:gd name="T9" fmla="*/ 19 h 53"/>
                  <a:gd name="T10" fmla="*/ 64 w 83"/>
                  <a:gd name="T11" fmla="*/ 11 h 53"/>
                  <a:gd name="T12" fmla="*/ 73 w 83"/>
                  <a:gd name="T13" fmla="*/ 17 h 53"/>
                  <a:gd name="T14" fmla="*/ 83 w 83"/>
                  <a:gd name="T15" fmla="*/ 0 h 53"/>
                  <a:gd name="T16" fmla="*/ 66 w 83"/>
                  <a:gd name="T17" fmla="*/ 8 h 53"/>
                  <a:gd name="T18" fmla="*/ 73 w 83"/>
                  <a:gd name="T19" fmla="*/ 1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53">
                    <a:moveTo>
                      <a:pt x="73" y="17"/>
                    </a:moveTo>
                    <a:lnTo>
                      <a:pt x="66" y="8"/>
                    </a:lnTo>
                    <a:lnTo>
                      <a:pt x="0" y="42"/>
                    </a:lnTo>
                    <a:lnTo>
                      <a:pt x="5" y="53"/>
                    </a:lnTo>
                    <a:lnTo>
                      <a:pt x="72" y="19"/>
                    </a:lnTo>
                    <a:lnTo>
                      <a:pt x="64" y="11"/>
                    </a:lnTo>
                    <a:lnTo>
                      <a:pt x="73" y="17"/>
                    </a:lnTo>
                    <a:lnTo>
                      <a:pt x="83" y="0"/>
                    </a:lnTo>
                    <a:lnTo>
                      <a:pt x="66" y="8"/>
                    </a:lnTo>
                    <a:lnTo>
                      <a:pt x="7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8" name="Freeform 84">
                <a:extLst>
                  <a:ext uri="{FF2B5EF4-FFF2-40B4-BE49-F238E27FC236}">
                    <a16:creationId xmlns:a16="http://schemas.microsoft.com/office/drawing/2014/main" id="{908E1E30-03F9-AAD1-C6FD-907AC73CA1E5}"/>
                  </a:ext>
                </a:extLst>
              </p:cNvPr>
              <p:cNvSpPr>
                <a:spLocks/>
              </p:cNvSpPr>
              <p:nvPr/>
            </p:nvSpPr>
            <p:spPr bwMode="auto">
              <a:xfrm>
                <a:off x="3672" y="1887"/>
                <a:ext cx="47" cy="76"/>
              </a:xfrm>
              <a:custGeom>
                <a:avLst/>
                <a:gdLst>
                  <a:gd name="T0" fmla="*/ 10 w 47"/>
                  <a:gd name="T1" fmla="*/ 63 h 76"/>
                  <a:gd name="T2" fmla="*/ 13 w 47"/>
                  <a:gd name="T3" fmla="*/ 72 h 76"/>
                  <a:gd name="T4" fmla="*/ 47 w 47"/>
                  <a:gd name="T5" fmla="*/ 6 h 76"/>
                  <a:gd name="T6" fmla="*/ 38 w 47"/>
                  <a:gd name="T7" fmla="*/ 0 h 76"/>
                  <a:gd name="T8" fmla="*/ 4 w 47"/>
                  <a:gd name="T9" fmla="*/ 67 h 76"/>
                  <a:gd name="T10" fmla="*/ 8 w 47"/>
                  <a:gd name="T11" fmla="*/ 76 h 76"/>
                  <a:gd name="T12" fmla="*/ 4 w 47"/>
                  <a:gd name="T13" fmla="*/ 67 h 76"/>
                  <a:gd name="T14" fmla="*/ 0 w 47"/>
                  <a:gd name="T15" fmla="*/ 72 h 76"/>
                  <a:gd name="T16" fmla="*/ 8 w 47"/>
                  <a:gd name="T17" fmla="*/ 76 h 76"/>
                  <a:gd name="T18" fmla="*/ 10 w 47"/>
                  <a:gd name="T19" fmla="*/ 63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76">
                    <a:moveTo>
                      <a:pt x="10" y="63"/>
                    </a:moveTo>
                    <a:lnTo>
                      <a:pt x="13" y="72"/>
                    </a:lnTo>
                    <a:lnTo>
                      <a:pt x="47" y="6"/>
                    </a:lnTo>
                    <a:lnTo>
                      <a:pt x="38" y="0"/>
                    </a:lnTo>
                    <a:lnTo>
                      <a:pt x="4" y="67"/>
                    </a:lnTo>
                    <a:lnTo>
                      <a:pt x="8" y="76"/>
                    </a:lnTo>
                    <a:lnTo>
                      <a:pt x="4" y="67"/>
                    </a:lnTo>
                    <a:lnTo>
                      <a:pt x="0" y="72"/>
                    </a:lnTo>
                    <a:lnTo>
                      <a:pt x="8" y="76"/>
                    </a:lnTo>
                    <a:lnTo>
                      <a:pt x="1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9" name="Freeform 85">
                <a:extLst>
                  <a:ext uri="{FF2B5EF4-FFF2-40B4-BE49-F238E27FC236}">
                    <a16:creationId xmlns:a16="http://schemas.microsoft.com/office/drawing/2014/main" id="{66AE664D-495B-3E84-9B23-5F0462A2EBF6}"/>
                  </a:ext>
                </a:extLst>
              </p:cNvPr>
              <p:cNvSpPr>
                <a:spLocks/>
              </p:cNvSpPr>
              <p:nvPr/>
            </p:nvSpPr>
            <p:spPr bwMode="auto">
              <a:xfrm>
                <a:off x="3680" y="1950"/>
                <a:ext cx="94" cy="38"/>
              </a:xfrm>
              <a:custGeom>
                <a:avLst/>
                <a:gdLst>
                  <a:gd name="T0" fmla="*/ 77 w 94"/>
                  <a:gd name="T1" fmla="*/ 36 h 38"/>
                  <a:gd name="T2" fmla="*/ 77 w 94"/>
                  <a:gd name="T3" fmla="*/ 24 h 38"/>
                  <a:gd name="T4" fmla="*/ 2 w 94"/>
                  <a:gd name="T5" fmla="*/ 0 h 38"/>
                  <a:gd name="T6" fmla="*/ 0 w 94"/>
                  <a:gd name="T7" fmla="*/ 13 h 38"/>
                  <a:gd name="T8" fmla="*/ 73 w 94"/>
                  <a:gd name="T9" fmla="*/ 38 h 38"/>
                  <a:gd name="T10" fmla="*/ 73 w 94"/>
                  <a:gd name="T11" fmla="*/ 24 h 38"/>
                  <a:gd name="T12" fmla="*/ 77 w 94"/>
                  <a:gd name="T13" fmla="*/ 36 h 38"/>
                  <a:gd name="T14" fmla="*/ 94 w 94"/>
                  <a:gd name="T15" fmla="*/ 30 h 38"/>
                  <a:gd name="T16" fmla="*/ 77 w 94"/>
                  <a:gd name="T17" fmla="*/ 24 h 38"/>
                  <a:gd name="T18" fmla="*/ 77 w 94"/>
                  <a:gd name="T19" fmla="*/ 36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38">
                    <a:moveTo>
                      <a:pt x="77" y="36"/>
                    </a:moveTo>
                    <a:lnTo>
                      <a:pt x="77" y="24"/>
                    </a:lnTo>
                    <a:lnTo>
                      <a:pt x="2" y="0"/>
                    </a:lnTo>
                    <a:lnTo>
                      <a:pt x="0" y="13"/>
                    </a:lnTo>
                    <a:lnTo>
                      <a:pt x="73" y="38"/>
                    </a:lnTo>
                    <a:lnTo>
                      <a:pt x="73" y="24"/>
                    </a:lnTo>
                    <a:lnTo>
                      <a:pt x="77" y="36"/>
                    </a:lnTo>
                    <a:lnTo>
                      <a:pt x="94" y="30"/>
                    </a:lnTo>
                    <a:lnTo>
                      <a:pt x="77" y="24"/>
                    </a:lnTo>
                    <a:lnTo>
                      <a:pt x="7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0" name="Freeform 86">
                <a:extLst>
                  <a:ext uri="{FF2B5EF4-FFF2-40B4-BE49-F238E27FC236}">
                    <a16:creationId xmlns:a16="http://schemas.microsoft.com/office/drawing/2014/main" id="{03AD87CE-1706-2499-9B4B-5F02A72EC2FB}"/>
                  </a:ext>
                </a:extLst>
              </p:cNvPr>
              <p:cNvSpPr>
                <a:spLocks/>
              </p:cNvSpPr>
              <p:nvPr/>
            </p:nvSpPr>
            <p:spPr bwMode="auto">
              <a:xfrm>
                <a:off x="3672" y="1974"/>
                <a:ext cx="85" cy="36"/>
              </a:xfrm>
              <a:custGeom>
                <a:avLst/>
                <a:gdLst>
                  <a:gd name="T0" fmla="*/ 13 w 85"/>
                  <a:gd name="T1" fmla="*/ 29 h 36"/>
                  <a:gd name="T2" fmla="*/ 10 w 85"/>
                  <a:gd name="T3" fmla="*/ 36 h 36"/>
                  <a:gd name="T4" fmla="*/ 85 w 85"/>
                  <a:gd name="T5" fmla="*/ 12 h 36"/>
                  <a:gd name="T6" fmla="*/ 81 w 85"/>
                  <a:gd name="T7" fmla="*/ 0 h 36"/>
                  <a:gd name="T8" fmla="*/ 8 w 85"/>
                  <a:gd name="T9" fmla="*/ 27 h 36"/>
                  <a:gd name="T10" fmla="*/ 4 w 85"/>
                  <a:gd name="T11" fmla="*/ 34 h 36"/>
                  <a:gd name="T12" fmla="*/ 8 w 85"/>
                  <a:gd name="T13" fmla="*/ 27 h 36"/>
                  <a:gd name="T14" fmla="*/ 0 w 85"/>
                  <a:gd name="T15" fmla="*/ 29 h 36"/>
                  <a:gd name="T16" fmla="*/ 4 w 85"/>
                  <a:gd name="T17" fmla="*/ 34 h 36"/>
                  <a:gd name="T18" fmla="*/ 13 w 85"/>
                  <a:gd name="T19" fmla="*/ 29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36">
                    <a:moveTo>
                      <a:pt x="13" y="29"/>
                    </a:moveTo>
                    <a:lnTo>
                      <a:pt x="10" y="36"/>
                    </a:lnTo>
                    <a:lnTo>
                      <a:pt x="85" y="12"/>
                    </a:lnTo>
                    <a:lnTo>
                      <a:pt x="81" y="0"/>
                    </a:lnTo>
                    <a:lnTo>
                      <a:pt x="8" y="27"/>
                    </a:lnTo>
                    <a:lnTo>
                      <a:pt x="4" y="34"/>
                    </a:lnTo>
                    <a:lnTo>
                      <a:pt x="8" y="27"/>
                    </a:lnTo>
                    <a:lnTo>
                      <a:pt x="0" y="29"/>
                    </a:lnTo>
                    <a:lnTo>
                      <a:pt x="4" y="34"/>
                    </a:lnTo>
                    <a:lnTo>
                      <a:pt x="13"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1" name="Freeform 87">
                <a:extLst>
                  <a:ext uri="{FF2B5EF4-FFF2-40B4-BE49-F238E27FC236}">
                    <a16:creationId xmlns:a16="http://schemas.microsoft.com/office/drawing/2014/main" id="{F34025B2-7268-A3A0-2331-529A76A43071}"/>
                  </a:ext>
                </a:extLst>
              </p:cNvPr>
              <p:cNvSpPr>
                <a:spLocks/>
              </p:cNvSpPr>
              <p:nvPr/>
            </p:nvSpPr>
            <p:spPr bwMode="auto">
              <a:xfrm>
                <a:off x="3676" y="2003"/>
                <a:ext cx="53" cy="83"/>
              </a:xfrm>
              <a:custGeom>
                <a:avLst/>
                <a:gdLst>
                  <a:gd name="T0" fmla="*/ 36 w 53"/>
                  <a:gd name="T1" fmla="*/ 75 h 83"/>
                  <a:gd name="T2" fmla="*/ 45 w 53"/>
                  <a:gd name="T3" fmla="*/ 68 h 83"/>
                  <a:gd name="T4" fmla="*/ 9 w 53"/>
                  <a:gd name="T5" fmla="*/ 0 h 83"/>
                  <a:gd name="T6" fmla="*/ 0 w 53"/>
                  <a:gd name="T7" fmla="*/ 5 h 83"/>
                  <a:gd name="T8" fmla="*/ 34 w 53"/>
                  <a:gd name="T9" fmla="*/ 71 h 83"/>
                  <a:gd name="T10" fmla="*/ 42 w 53"/>
                  <a:gd name="T11" fmla="*/ 64 h 83"/>
                  <a:gd name="T12" fmla="*/ 36 w 53"/>
                  <a:gd name="T13" fmla="*/ 75 h 83"/>
                  <a:gd name="T14" fmla="*/ 53 w 53"/>
                  <a:gd name="T15" fmla="*/ 83 h 83"/>
                  <a:gd name="T16" fmla="*/ 45 w 53"/>
                  <a:gd name="T17" fmla="*/ 68 h 83"/>
                  <a:gd name="T18" fmla="*/ 36 w 53"/>
                  <a:gd name="T19" fmla="*/ 75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3">
                    <a:moveTo>
                      <a:pt x="36" y="75"/>
                    </a:moveTo>
                    <a:lnTo>
                      <a:pt x="45" y="68"/>
                    </a:lnTo>
                    <a:lnTo>
                      <a:pt x="9" y="0"/>
                    </a:lnTo>
                    <a:lnTo>
                      <a:pt x="0" y="5"/>
                    </a:lnTo>
                    <a:lnTo>
                      <a:pt x="34" y="71"/>
                    </a:lnTo>
                    <a:lnTo>
                      <a:pt x="42" y="64"/>
                    </a:lnTo>
                    <a:lnTo>
                      <a:pt x="36" y="75"/>
                    </a:lnTo>
                    <a:lnTo>
                      <a:pt x="53" y="83"/>
                    </a:lnTo>
                    <a:lnTo>
                      <a:pt x="45" y="68"/>
                    </a:lnTo>
                    <a:lnTo>
                      <a:pt x="36"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2" name="Freeform 88">
                <a:extLst>
                  <a:ext uri="{FF2B5EF4-FFF2-40B4-BE49-F238E27FC236}">
                    <a16:creationId xmlns:a16="http://schemas.microsoft.com/office/drawing/2014/main" id="{E62A6A93-4D22-2B6A-CF30-1DF418EA224D}"/>
                  </a:ext>
                </a:extLst>
              </p:cNvPr>
              <p:cNvSpPr>
                <a:spLocks/>
              </p:cNvSpPr>
              <p:nvPr/>
            </p:nvSpPr>
            <p:spPr bwMode="auto">
              <a:xfrm>
                <a:off x="3642" y="2029"/>
                <a:ext cx="76" cy="49"/>
              </a:xfrm>
              <a:custGeom>
                <a:avLst/>
                <a:gdLst>
                  <a:gd name="T0" fmla="*/ 11 w 76"/>
                  <a:gd name="T1" fmla="*/ 11 h 49"/>
                  <a:gd name="T2" fmla="*/ 4 w 76"/>
                  <a:gd name="T3" fmla="*/ 15 h 49"/>
                  <a:gd name="T4" fmla="*/ 70 w 76"/>
                  <a:gd name="T5" fmla="*/ 49 h 49"/>
                  <a:gd name="T6" fmla="*/ 76 w 76"/>
                  <a:gd name="T7" fmla="*/ 38 h 49"/>
                  <a:gd name="T8" fmla="*/ 9 w 76"/>
                  <a:gd name="T9" fmla="*/ 4 h 49"/>
                  <a:gd name="T10" fmla="*/ 0 w 76"/>
                  <a:gd name="T11" fmla="*/ 8 h 49"/>
                  <a:gd name="T12" fmla="*/ 9 w 76"/>
                  <a:gd name="T13" fmla="*/ 4 h 49"/>
                  <a:gd name="T14" fmla="*/ 4 w 76"/>
                  <a:gd name="T15" fmla="*/ 0 h 49"/>
                  <a:gd name="T16" fmla="*/ 0 w 76"/>
                  <a:gd name="T17" fmla="*/ 8 h 49"/>
                  <a:gd name="T18" fmla="*/ 11 w 76"/>
                  <a:gd name="T19" fmla="*/ 11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49">
                    <a:moveTo>
                      <a:pt x="11" y="11"/>
                    </a:moveTo>
                    <a:lnTo>
                      <a:pt x="4" y="15"/>
                    </a:lnTo>
                    <a:lnTo>
                      <a:pt x="70" y="49"/>
                    </a:lnTo>
                    <a:lnTo>
                      <a:pt x="76" y="38"/>
                    </a:lnTo>
                    <a:lnTo>
                      <a:pt x="9" y="4"/>
                    </a:lnTo>
                    <a:lnTo>
                      <a:pt x="0" y="8"/>
                    </a:lnTo>
                    <a:lnTo>
                      <a:pt x="9" y="4"/>
                    </a:lnTo>
                    <a:lnTo>
                      <a:pt x="4" y="0"/>
                    </a:lnTo>
                    <a:lnTo>
                      <a:pt x="0" y="8"/>
                    </a:lnTo>
                    <a:lnTo>
                      <a:pt x="1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3" name="Freeform 89">
                <a:extLst>
                  <a:ext uri="{FF2B5EF4-FFF2-40B4-BE49-F238E27FC236}">
                    <a16:creationId xmlns:a16="http://schemas.microsoft.com/office/drawing/2014/main" id="{A7CC47AF-FC64-D3B8-FA30-B1020361B071}"/>
                  </a:ext>
                </a:extLst>
              </p:cNvPr>
              <p:cNvSpPr>
                <a:spLocks/>
              </p:cNvSpPr>
              <p:nvPr/>
            </p:nvSpPr>
            <p:spPr bwMode="auto">
              <a:xfrm>
                <a:off x="3619" y="2037"/>
                <a:ext cx="34" cy="94"/>
              </a:xfrm>
              <a:custGeom>
                <a:avLst/>
                <a:gdLst>
                  <a:gd name="T0" fmla="*/ 0 w 34"/>
                  <a:gd name="T1" fmla="*/ 77 h 94"/>
                  <a:gd name="T2" fmla="*/ 10 w 34"/>
                  <a:gd name="T3" fmla="*/ 77 h 94"/>
                  <a:gd name="T4" fmla="*/ 34 w 34"/>
                  <a:gd name="T5" fmla="*/ 3 h 94"/>
                  <a:gd name="T6" fmla="*/ 23 w 34"/>
                  <a:gd name="T7" fmla="*/ 0 h 94"/>
                  <a:gd name="T8" fmla="*/ 0 w 34"/>
                  <a:gd name="T9" fmla="*/ 73 h 94"/>
                  <a:gd name="T10" fmla="*/ 10 w 34"/>
                  <a:gd name="T11" fmla="*/ 73 h 94"/>
                  <a:gd name="T12" fmla="*/ 0 w 34"/>
                  <a:gd name="T13" fmla="*/ 77 h 94"/>
                  <a:gd name="T14" fmla="*/ 4 w 34"/>
                  <a:gd name="T15" fmla="*/ 94 h 94"/>
                  <a:gd name="T16" fmla="*/ 10 w 34"/>
                  <a:gd name="T17" fmla="*/ 77 h 94"/>
                  <a:gd name="T18" fmla="*/ 0 w 34"/>
                  <a:gd name="T19" fmla="*/ 77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94">
                    <a:moveTo>
                      <a:pt x="0" y="77"/>
                    </a:moveTo>
                    <a:lnTo>
                      <a:pt x="10" y="77"/>
                    </a:lnTo>
                    <a:lnTo>
                      <a:pt x="34" y="3"/>
                    </a:lnTo>
                    <a:lnTo>
                      <a:pt x="23" y="0"/>
                    </a:lnTo>
                    <a:lnTo>
                      <a:pt x="0" y="73"/>
                    </a:lnTo>
                    <a:lnTo>
                      <a:pt x="10" y="73"/>
                    </a:lnTo>
                    <a:lnTo>
                      <a:pt x="0" y="77"/>
                    </a:lnTo>
                    <a:lnTo>
                      <a:pt x="4" y="94"/>
                    </a:lnTo>
                    <a:lnTo>
                      <a:pt x="10" y="77"/>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4" name="Freeform 90">
                <a:extLst>
                  <a:ext uri="{FF2B5EF4-FFF2-40B4-BE49-F238E27FC236}">
                    <a16:creationId xmlns:a16="http://schemas.microsoft.com/office/drawing/2014/main" id="{3F36D358-DD4A-4E91-D051-D229BAD03A35}"/>
                  </a:ext>
                </a:extLst>
              </p:cNvPr>
              <p:cNvSpPr>
                <a:spLocks/>
              </p:cNvSpPr>
              <p:nvPr/>
            </p:nvSpPr>
            <p:spPr bwMode="auto">
              <a:xfrm>
                <a:off x="3595" y="2029"/>
                <a:ext cx="34" cy="85"/>
              </a:xfrm>
              <a:custGeom>
                <a:avLst/>
                <a:gdLst>
                  <a:gd name="T0" fmla="*/ 7 w 34"/>
                  <a:gd name="T1" fmla="*/ 15 h 85"/>
                  <a:gd name="T2" fmla="*/ 0 w 34"/>
                  <a:gd name="T3" fmla="*/ 11 h 85"/>
                  <a:gd name="T4" fmla="*/ 24 w 34"/>
                  <a:gd name="T5" fmla="*/ 85 h 85"/>
                  <a:gd name="T6" fmla="*/ 34 w 34"/>
                  <a:gd name="T7" fmla="*/ 81 h 85"/>
                  <a:gd name="T8" fmla="*/ 9 w 34"/>
                  <a:gd name="T9" fmla="*/ 8 h 85"/>
                  <a:gd name="T10" fmla="*/ 2 w 34"/>
                  <a:gd name="T11" fmla="*/ 4 h 85"/>
                  <a:gd name="T12" fmla="*/ 9 w 34"/>
                  <a:gd name="T13" fmla="*/ 8 h 85"/>
                  <a:gd name="T14" fmla="*/ 7 w 34"/>
                  <a:gd name="T15" fmla="*/ 0 h 85"/>
                  <a:gd name="T16" fmla="*/ 2 w 34"/>
                  <a:gd name="T17" fmla="*/ 4 h 85"/>
                  <a:gd name="T18" fmla="*/ 7 w 34"/>
                  <a:gd name="T19" fmla="*/ 15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85">
                    <a:moveTo>
                      <a:pt x="7" y="15"/>
                    </a:moveTo>
                    <a:lnTo>
                      <a:pt x="0" y="11"/>
                    </a:lnTo>
                    <a:lnTo>
                      <a:pt x="24" y="85"/>
                    </a:lnTo>
                    <a:lnTo>
                      <a:pt x="34" y="81"/>
                    </a:lnTo>
                    <a:lnTo>
                      <a:pt x="9" y="8"/>
                    </a:lnTo>
                    <a:lnTo>
                      <a:pt x="2" y="4"/>
                    </a:lnTo>
                    <a:lnTo>
                      <a:pt x="9" y="8"/>
                    </a:lnTo>
                    <a:lnTo>
                      <a:pt x="7" y="0"/>
                    </a:lnTo>
                    <a:lnTo>
                      <a:pt x="2" y="4"/>
                    </a:lnTo>
                    <a:lnTo>
                      <a:pt x="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5" name="Freeform 91">
                <a:extLst>
                  <a:ext uri="{FF2B5EF4-FFF2-40B4-BE49-F238E27FC236}">
                    <a16:creationId xmlns:a16="http://schemas.microsoft.com/office/drawing/2014/main" id="{1CBF3D90-FFBD-089B-8927-1A7FF25DF77C}"/>
                  </a:ext>
                </a:extLst>
              </p:cNvPr>
              <p:cNvSpPr>
                <a:spLocks/>
              </p:cNvSpPr>
              <p:nvPr/>
            </p:nvSpPr>
            <p:spPr bwMode="auto">
              <a:xfrm>
                <a:off x="3517" y="2033"/>
                <a:ext cx="85" cy="53"/>
              </a:xfrm>
              <a:custGeom>
                <a:avLst/>
                <a:gdLst>
                  <a:gd name="T0" fmla="*/ 8 w 85"/>
                  <a:gd name="T1" fmla="*/ 38 h 53"/>
                  <a:gd name="T2" fmla="*/ 15 w 85"/>
                  <a:gd name="T3" fmla="*/ 45 h 53"/>
                  <a:gd name="T4" fmla="*/ 85 w 85"/>
                  <a:gd name="T5" fmla="*/ 11 h 53"/>
                  <a:gd name="T6" fmla="*/ 80 w 85"/>
                  <a:gd name="T7" fmla="*/ 0 h 53"/>
                  <a:gd name="T8" fmla="*/ 12 w 85"/>
                  <a:gd name="T9" fmla="*/ 34 h 53"/>
                  <a:gd name="T10" fmla="*/ 19 w 85"/>
                  <a:gd name="T11" fmla="*/ 43 h 53"/>
                  <a:gd name="T12" fmla="*/ 8 w 85"/>
                  <a:gd name="T13" fmla="*/ 38 h 53"/>
                  <a:gd name="T14" fmla="*/ 0 w 85"/>
                  <a:gd name="T15" fmla="*/ 53 h 53"/>
                  <a:gd name="T16" fmla="*/ 15 w 85"/>
                  <a:gd name="T17" fmla="*/ 45 h 53"/>
                  <a:gd name="T18" fmla="*/ 8 w 85"/>
                  <a:gd name="T19" fmla="*/ 3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3">
                    <a:moveTo>
                      <a:pt x="8" y="38"/>
                    </a:moveTo>
                    <a:lnTo>
                      <a:pt x="15" y="45"/>
                    </a:lnTo>
                    <a:lnTo>
                      <a:pt x="85" y="11"/>
                    </a:lnTo>
                    <a:lnTo>
                      <a:pt x="80" y="0"/>
                    </a:lnTo>
                    <a:lnTo>
                      <a:pt x="12" y="34"/>
                    </a:lnTo>
                    <a:lnTo>
                      <a:pt x="19" y="43"/>
                    </a:lnTo>
                    <a:lnTo>
                      <a:pt x="8" y="38"/>
                    </a:lnTo>
                    <a:lnTo>
                      <a:pt x="0" y="53"/>
                    </a:lnTo>
                    <a:lnTo>
                      <a:pt x="15" y="45"/>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6" name="Freeform 92">
                <a:extLst>
                  <a:ext uri="{FF2B5EF4-FFF2-40B4-BE49-F238E27FC236}">
                    <a16:creationId xmlns:a16="http://schemas.microsoft.com/office/drawing/2014/main" id="{E03E4A4E-B736-A5A5-5390-C6B02B35C9DD}"/>
                  </a:ext>
                </a:extLst>
              </p:cNvPr>
              <p:cNvSpPr>
                <a:spLocks/>
              </p:cNvSpPr>
              <p:nvPr/>
            </p:nvSpPr>
            <p:spPr bwMode="auto">
              <a:xfrm>
                <a:off x="3525" y="2001"/>
                <a:ext cx="51" cy="75"/>
              </a:xfrm>
              <a:custGeom>
                <a:avLst/>
                <a:gdLst>
                  <a:gd name="T0" fmla="*/ 40 w 51"/>
                  <a:gd name="T1" fmla="*/ 9 h 75"/>
                  <a:gd name="T2" fmla="*/ 36 w 51"/>
                  <a:gd name="T3" fmla="*/ 2 h 75"/>
                  <a:gd name="T4" fmla="*/ 0 w 51"/>
                  <a:gd name="T5" fmla="*/ 70 h 75"/>
                  <a:gd name="T6" fmla="*/ 11 w 51"/>
                  <a:gd name="T7" fmla="*/ 75 h 75"/>
                  <a:gd name="T8" fmla="*/ 47 w 51"/>
                  <a:gd name="T9" fmla="*/ 7 h 75"/>
                  <a:gd name="T10" fmla="*/ 43 w 51"/>
                  <a:gd name="T11" fmla="*/ 0 h 75"/>
                  <a:gd name="T12" fmla="*/ 47 w 51"/>
                  <a:gd name="T13" fmla="*/ 7 h 75"/>
                  <a:gd name="T14" fmla="*/ 51 w 51"/>
                  <a:gd name="T15" fmla="*/ 2 h 75"/>
                  <a:gd name="T16" fmla="*/ 43 w 51"/>
                  <a:gd name="T17" fmla="*/ 0 h 75"/>
                  <a:gd name="T18" fmla="*/ 40 w 51"/>
                  <a:gd name="T19" fmla="*/ 9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5">
                    <a:moveTo>
                      <a:pt x="40" y="9"/>
                    </a:moveTo>
                    <a:lnTo>
                      <a:pt x="36" y="2"/>
                    </a:lnTo>
                    <a:lnTo>
                      <a:pt x="0" y="70"/>
                    </a:lnTo>
                    <a:lnTo>
                      <a:pt x="11" y="75"/>
                    </a:lnTo>
                    <a:lnTo>
                      <a:pt x="47" y="7"/>
                    </a:lnTo>
                    <a:lnTo>
                      <a:pt x="43" y="0"/>
                    </a:lnTo>
                    <a:lnTo>
                      <a:pt x="47" y="7"/>
                    </a:lnTo>
                    <a:lnTo>
                      <a:pt x="51" y="2"/>
                    </a:lnTo>
                    <a:lnTo>
                      <a:pt x="43" y="0"/>
                    </a:lnTo>
                    <a:lnTo>
                      <a:pt x="4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7" name="Freeform 93">
                <a:extLst>
                  <a:ext uri="{FF2B5EF4-FFF2-40B4-BE49-F238E27FC236}">
                    <a16:creationId xmlns:a16="http://schemas.microsoft.com/office/drawing/2014/main" id="{37C54251-A024-B16A-D0E6-BA995952CF55}"/>
                  </a:ext>
                </a:extLst>
              </p:cNvPr>
              <p:cNvSpPr>
                <a:spLocks/>
              </p:cNvSpPr>
              <p:nvPr/>
            </p:nvSpPr>
            <p:spPr bwMode="auto">
              <a:xfrm>
                <a:off x="3476" y="1976"/>
                <a:ext cx="92" cy="34"/>
              </a:xfrm>
              <a:custGeom>
                <a:avLst/>
                <a:gdLst>
                  <a:gd name="T0" fmla="*/ 15 w 92"/>
                  <a:gd name="T1" fmla="*/ 0 h 34"/>
                  <a:gd name="T2" fmla="*/ 15 w 92"/>
                  <a:gd name="T3" fmla="*/ 12 h 34"/>
                  <a:gd name="T4" fmla="*/ 89 w 92"/>
                  <a:gd name="T5" fmla="*/ 34 h 34"/>
                  <a:gd name="T6" fmla="*/ 92 w 92"/>
                  <a:gd name="T7" fmla="*/ 25 h 34"/>
                  <a:gd name="T8" fmla="*/ 19 w 92"/>
                  <a:gd name="T9" fmla="*/ 0 h 34"/>
                  <a:gd name="T10" fmla="*/ 19 w 92"/>
                  <a:gd name="T11" fmla="*/ 12 h 34"/>
                  <a:gd name="T12" fmla="*/ 15 w 92"/>
                  <a:gd name="T13" fmla="*/ 0 h 34"/>
                  <a:gd name="T14" fmla="*/ 0 w 92"/>
                  <a:gd name="T15" fmla="*/ 6 h 34"/>
                  <a:gd name="T16" fmla="*/ 15 w 92"/>
                  <a:gd name="T17" fmla="*/ 12 h 34"/>
                  <a:gd name="T18" fmla="*/ 15 w 92"/>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34">
                    <a:moveTo>
                      <a:pt x="15" y="0"/>
                    </a:moveTo>
                    <a:lnTo>
                      <a:pt x="15" y="12"/>
                    </a:lnTo>
                    <a:lnTo>
                      <a:pt x="89" y="34"/>
                    </a:lnTo>
                    <a:lnTo>
                      <a:pt x="92" y="25"/>
                    </a:lnTo>
                    <a:lnTo>
                      <a:pt x="19" y="0"/>
                    </a:lnTo>
                    <a:lnTo>
                      <a:pt x="19" y="12"/>
                    </a:lnTo>
                    <a:lnTo>
                      <a:pt x="15" y="0"/>
                    </a:lnTo>
                    <a:lnTo>
                      <a:pt x="0" y="6"/>
                    </a:lnTo>
                    <a:lnTo>
                      <a:pt x="15" y="12"/>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8" name="Freeform 94">
                <a:extLst>
                  <a:ext uri="{FF2B5EF4-FFF2-40B4-BE49-F238E27FC236}">
                    <a16:creationId xmlns:a16="http://schemas.microsoft.com/office/drawing/2014/main" id="{4A7753CE-AC99-66F5-36FA-EC86BEA12E2A}"/>
                  </a:ext>
                </a:extLst>
              </p:cNvPr>
              <p:cNvSpPr>
                <a:spLocks/>
              </p:cNvSpPr>
              <p:nvPr/>
            </p:nvSpPr>
            <p:spPr bwMode="auto">
              <a:xfrm>
                <a:off x="3491" y="1952"/>
                <a:ext cx="85" cy="36"/>
              </a:xfrm>
              <a:custGeom>
                <a:avLst/>
                <a:gdLst>
                  <a:gd name="T0" fmla="*/ 70 w 85"/>
                  <a:gd name="T1" fmla="*/ 7 h 36"/>
                  <a:gd name="T2" fmla="*/ 74 w 85"/>
                  <a:gd name="T3" fmla="*/ 0 h 36"/>
                  <a:gd name="T4" fmla="*/ 0 w 85"/>
                  <a:gd name="T5" fmla="*/ 24 h 36"/>
                  <a:gd name="T6" fmla="*/ 4 w 85"/>
                  <a:gd name="T7" fmla="*/ 36 h 36"/>
                  <a:gd name="T8" fmla="*/ 77 w 85"/>
                  <a:gd name="T9" fmla="*/ 9 h 36"/>
                  <a:gd name="T10" fmla="*/ 81 w 85"/>
                  <a:gd name="T11" fmla="*/ 2 h 36"/>
                  <a:gd name="T12" fmla="*/ 77 w 85"/>
                  <a:gd name="T13" fmla="*/ 9 h 36"/>
                  <a:gd name="T14" fmla="*/ 85 w 85"/>
                  <a:gd name="T15" fmla="*/ 7 h 36"/>
                  <a:gd name="T16" fmla="*/ 81 w 85"/>
                  <a:gd name="T17" fmla="*/ 2 h 36"/>
                  <a:gd name="T18" fmla="*/ 70 w 85"/>
                  <a:gd name="T19" fmla="*/ 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36">
                    <a:moveTo>
                      <a:pt x="70" y="7"/>
                    </a:moveTo>
                    <a:lnTo>
                      <a:pt x="74" y="0"/>
                    </a:lnTo>
                    <a:lnTo>
                      <a:pt x="0" y="24"/>
                    </a:lnTo>
                    <a:lnTo>
                      <a:pt x="4" y="36"/>
                    </a:lnTo>
                    <a:lnTo>
                      <a:pt x="77" y="9"/>
                    </a:lnTo>
                    <a:lnTo>
                      <a:pt x="81" y="2"/>
                    </a:lnTo>
                    <a:lnTo>
                      <a:pt x="77" y="9"/>
                    </a:lnTo>
                    <a:lnTo>
                      <a:pt x="85" y="7"/>
                    </a:lnTo>
                    <a:lnTo>
                      <a:pt x="81" y="2"/>
                    </a:lnTo>
                    <a:lnTo>
                      <a:pt x="7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9" name="Freeform 95">
                <a:extLst>
                  <a:ext uri="{FF2B5EF4-FFF2-40B4-BE49-F238E27FC236}">
                    <a16:creationId xmlns:a16="http://schemas.microsoft.com/office/drawing/2014/main" id="{F771E3D6-F5AE-26BD-D66B-AD94F5BCCAD6}"/>
                  </a:ext>
                </a:extLst>
              </p:cNvPr>
              <p:cNvSpPr>
                <a:spLocks/>
              </p:cNvSpPr>
              <p:nvPr/>
            </p:nvSpPr>
            <p:spPr bwMode="auto">
              <a:xfrm>
                <a:off x="3519" y="1876"/>
                <a:ext cx="53" cy="83"/>
              </a:xfrm>
              <a:custGeom>
                <a:avLst/>
                <a:gdLst>
                  <a:gd name="T0" fmla="*/ 15 w 53"/>
                  <a:gd name="T1" fmla="*/ 8 h 83"/>
                  <a:gd name="T2" fmla="*/ 8 w 53"/>
                  <a:gd name="T3" fmla="*/ 17 h 83"/>
                  <a:gd name="T4" fmla="*/ 42 w 53"/>
                  <a:gd name="T5" fmla="*/ 83 h 83"/>
                  <a:gd name="T6" fmla="*/ 53 w 53"/>
                  <a:gd name="T7" fmla="*/ 78 h 83"/>
                  <a:gd name="T8" fmla="*/ 19 w 53"/>
                  <a:gd name="T9" fmla="*/ 11 h 83"/>
                  <a:gd name="T10" fmla="*/ 12 w 53"/>
                  <a:gd name="T11" fmla="*/ 19 h 83"/>
                  <a:gd name="T12" fmla="*/ 15 w 53"/>
                  <a:gd name="T13" fmla="*/ 8 h 83"/>
                  <a:gd name="T14" fmla="*/ 0 w 53"/>
                  <a:gd name="T15" fmla="*/ 0 h 83"/>
                  <a:gd name="T16" fmla="*/ 8 w 53"/>
                  <a:gd name="T17" fmla="*/ 17 h 83"/>
                  <a:gd name="T18" fmla="*/ 15 w 53"/>
                  <a:gd name="T19" fmla="*/ 8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3">
                    <a:moveTo>
                      <a:pt x="15" y="8"/>
                    </a:moveTo>
                    <a:lnTo>
                      <a:pt x="8" y="17"/>
                    </a:lnTo>
                    <a:lnTo>
                      <a:pt x="42" y="83"/>
                    </a:lnTo>
                    <a:lnTo>
                      <a:pt x="53" y="78"/>
                    </a:lnTo>
                    <a:lnTo>
                      <a:pt x="19" y="11"/>
                    </a:lnTo>
                    <a:lnTo>
                      <a:pt x="12" y="19"/>
                    </a:lnTo>
                    <a:lnTo>
                      <a:pt x="15" y="8"/>
                    </a:lnTo>
                    <a:lnTo>
                      <a:pt x="0" y="0"/>
                    </a:lnTo>
                    <a:lnTo>
                      <a:pt x="8" y="17"/>
                    </a:lnTo>
                    <a:lnTo>
                      <a:pt x="1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0" name="Freeform 96">
                <a:extLst>
                  <a:ext uri="{FF2B5EF4-FFF2-40B4-BE49-F238E27FC236}">
                    <a16:creationId xmlns:a16="http://schemas.microsoft.com/office/drawing/2014/main" id="{2202E437-CC4B-1366-BE56-C34647B437F7}"/>
                  </a:ext>
                </a:extLst>
              </p:cNvPr>
              <p:cNvSpPr>
                <a:spLocks/>
              </p:cNvSpPr>
              <p:nvPr/>
            </p:nvSpPr>
            <p:spPr bwMode="auto">
              <a:xfrm>
                <a:off x="3531" y="1884"/>
                <a:ext cx="73" cy="49"/>
              </a:xfrm>
              <a:custGeom>
                <a:avLst/>
                <a:gdLst>
                  <a:gd name="T0" fmla="*/ 64 w 73"/>
                  <a:gd name="T1" fmla="*/ 37 h 49"/>
                  <a:gd name="T2" fmla="*/ 71 w 73"/>
                  <a:gd name="T3" fmla="*/ 34 h 49"/>
                  <a:gd name="T4" fmla="*/ 3 w 73"/>
                  <a:gd name="T5" fmla="*/ 0 h 49"/>
                  <a:gd name="T6" fmla="*/ 0 w 73"/>
                  <a:gd name="T7" fmla="*/ 11 h 49"/>
                  <a:gd name="T8" fmla="*/ 66 w 73"/>
                  <a:gd name="T9" fmla="*/ 45 h 49"/>
                  <a:gd name="T10" fmla="*/ 73 w 73"/>
                  <a:gd name="T11" fmla="*/ 41 h 49"/>
                  <a:gd name="T12" fmla="*/ 66 w 73"/>
                  <a:gd name="T13" fmla="*/ 45 h 49"/>
                  <a:gd name="T14" fmla="*/ 71 w 73"/>
                  <a:gd name="T15" fmla="*/ 49 h 49"/>
                  <a:gd name="T16" fmla="*/ 73 w 73"/>
                  <a:gd name="T17" fmla="*/ 41 h 49"/>
                  <a:gd name="T18" fmla="*/ 64 w 73"/>
                  <a:gd name="T19" fmla="*/ 3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 h="49">
                    <a:moveTo>
                      <a:pt x="64" y="37"/>
                    </a:moveTo>
                    <a:lnTo>
                      <a:pt x="71" y="34"/>
                    </a:lnTo>
                    <a:lnTo>
                      <a:pt x="3" y="0"/>
                    </a:lnTo>
                    <a:lnTo>
                      <a:pt x="0" y="11"/>
                    </a:lnTo>
                    <a:lnTo>
                      <a:pt x="66" y="45"/>
                    </a:lnTo>
                    <a:lnTo>
                      <a:pt x="73" y="41"/>
                    </a:lnTo>
                    <a:lnTo>
                      <a:pt x="66" y="45"/>
                    </a:lnTo>
                    <a:lnTo>
                      <a:pt x="71" y="49"/>
                    </a:lnTo>
                    <a:lnTo>
                      <a:pt x="73" y="41"/>
                    </a:lnTo>
                    <a:lnTo>
                      <a:pt x="64"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1" name="Freeform 97">
                <a:extLst>
                  <a:ext uri="{FF2B5EF4-FFF2-40B4-BE49-F238E27FC236}">
                    <a16:creationId xmlns:a16="http://schemas.microsoft.com/office/drawing/2014/main" id="{A228DD12-B486-C0BF-A56B-04E68908E477}"/>
                  </a:ext>
                </a:extLst>
              </p:cNvPr>
              <p:cNvSpPr>
                <a:spLocks/>
              </p:cNvSpPr>
              <p:nvPr/>
            </p:nvSpPr>
            <p:spPr bwMode="auto">
              <a:xfrm>
                <a:off x="3595" y="1831"/>
                <a:ext cx="34" cy="94"/>
              </a:xfrm>
              <a:custGeom>
                <a:avLst/>
                <a:gdLst>
                  <a:gd name="T0" fmla="*/ 34 w 34"/>
                  <a:gd name="T1" fmla="*/ 17 h 94"/>
                  <a:gd name="T2" fmla="*/ 24 w 34"/>
                  <a:gd name="T3" fmla="*/ 17 h 94"/>
                  <a:gd name="T4" fmla="*/ 0 w 34"/>
                  <a:gd name="T5" fmla="*/ 90 h 94"/>
                  <a:gd name="T6" fmla="*/ 9 w 34"/>
                  <a:gd name="T7" fmla="*/ 94 h 94"/>
                  <a:gd name="T8" fmla="*/ 34 w 34"/>
                  <a:gd name="T9" fmla="*/ 22 h 94"/>
                  <a:gd name="T10" fmla="*/ 24 w 34"/>
                  <a:gd name="T11" fmla="*/ 22 h 94"/>
                  <a:gd name="T12" fmla="*/ 34 w 34"/>
                  <a:gd name="T13" fmla="*/ 17 h 94"/>
                  <a:gd name="T14" fmla="*/ 28 w 34"/>
                  <a:gd name="T15" fmla="*/ 0 h 94"/>
                  <a:gd name="T16" fmla="*/ 24 w 34"/>
                  <a:gd name="T17" fmla="*/ 17 h 94"/>
                  <a:gd name="T18" fmla="*/ 34 w 34"/>
                  <a:gd name="T19" fmla="*/ 17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94">
                    <a:moveTo>
                      <a:pt x="34" y="17"/>
                    </a:moveTo>
                    <a:lnTo>
                      <a:pt x="24" y="17"/>
                    </a:lnTo>
                    <a:lnTo>
                      <a:pt x="0" y="90"/>
                    </a:lnTo>
                    <a:lnTo>
                      <a:pt x="9" y="94"/>
                    </a:lnTo>
                    <a:lnTo>
                      <a:pt x="34" y="22"/>
                    </a:lnTo>
                    <a:lnTo>
                      <a:pt x="24" y="22"/>
                    </a:lnTo>
                    <a:lnTo>
                      <a:pt x="34" y="17"/>
                    </a:lnTo>
                    <a:lnTo>
                      <a:pt x="28" y="0"/>
                    </a:lnTo>
                    <a:lnTo>
                      <a:pt x="24" y="17"/>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2" name="Freeform 98">
                <a:extLst>
                  <a:ext uri="{FF2B5EF4-FFF2-40B4-BE49-F238E27FC236}">
                    <a16:creationId xmlns:a16="http://schemas.microsoft.com/office/drawing/2014/main" id="{492BD882-9A4E-E3CC-224E-271D588CD87F}"/>
                  </a:ext>
                </a:extLst>
              </p:cNvPr>
              <p:cNvSpPr>
                <a:spLocks/>
              </p:cNvSpPr>
              <p:nvPr/>
            </p:nvSpPr>
            <p:spPr bwMode="auto">
              <a:xfrm>
                <a:off x="3619" y="1848"/>
                <a:ext cx="34" cy="85"/>
              </a:xfrm>
              <a:custGeom>
                <a:avLst/>
                <a:gdLst>
                  <a:gd name="T0" fmla="*/ 27 w 34"/>
                  <a:gd name="T1" fmla="*/ 70 h 85"/>
                  <a:gd name="T2" fmla="*/ 34 w 34"/>
                  <a:gd name="T3" fmla="*/ 73 h 85"/>
                  <a:gd name="T4" fmla="*/ 10 w 34"/>
                  <a:gd name="T5" fmla="*/ 0 h 85"/>
                  <a:gd name="T6" fmla="*/ 0 w 34"/>
                  <a:gd name="T7" fmla="*/ 5 h 85"/>
                  <a:gd name="T8" fmla="*/ 23 w 34"/>
                  <a:gd name="T9" fmla="*/ 77 h 85"/>
                  <a:gd name="T10" fmla="*/ 32 w 34"/>
                  <a:gd name="T11" fmla="*/ 81 h 85"/>
                  <a:gd name="T12" fmla="*/ 23 w 34"/>
                  <a:gd name="T13" fmla="*/ 77 h 85"/>
                  <a:gd name="T14" fmla="*/ 27 w 34"/>
                  <a:gd name="T15" fmla="*/ 85 h 85"/>
                  <a:gd name="T16" fmla="*/ 32 w 34"/>
                  <a:gd name="T17" fmla="*/ 81 h 85"/>
                  <a:gd name="T18" fmla="*/ 27 w 34"/>
                  <a:gd name="T19" fmla="*/ 7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85">
                    <a:moveTo>
                      <a:pt x="27" y="70"/>
                    </a:moveTo>
                    <a:lnTo>
                      <a:pt x="34" y="73"/>
                    </a:lnTo>
                    <a:lnTo>
                      <a:pt x="10" y="0"/>
                    </a:lnTo>
                    <a:lnTo>
                      <a:pt x="0" y="5"/>
                    </a:lnTo>
                    <a:lnTo>
                      <a:pt x="23" y="77"/>
                    </a:lnTo>
                    <a:lnTo>
                      <a:pt x="32" y="81"/>
                    </a:lnTo>
                    <a:lnTo>
                      <a:pt x="23" y="77"/>
                    </a:lnTo>
                    <a:lnTo>
                      <a:pt x="27" y="85"/>
                    </a:lnTo>
                    <a:lnTo>
                      <a:pt x="32" y="81"/>
                    </a:lnTo>
                    <a:lnTo>
                      <a:pt x="27"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3" name="Freeform 99">
                <a:extLst>
                  <a:ext uri="{FF2B5EF4-FFF2-40B4-BE49-F238E27FC236}">
                    <a16:creationId xmlns:a16="http://schemas.microsoft.com/office/drawing/2014/main" id="{D3C3C153-3CF8-6678-69C3-206BBAAC11B4}"/>
                  </a:ext>
                </a:extLst>
              </p:cNvPr>
              <p:cNvSpPr>
                <a:spLocks/>
              </p:cNvSpPr>
              <p:nvPr/>
            </p:nvSpPr>
            <p:spPr bwMode="auto">
              <a:xfrm>
                <a:off x="3444" y="1804"/>
                <a:ext cx="359" cy="180"/>
              </a:xfrm>
              <a:custGeom>
                <a:avLst/>
                <a:gdLst>
                  <a:gd name="T0" fmla="*/ 1 w 359"/>
                  <a:gd name="T1" fmla="*/ 180 h 180"/>
                  <a:gd name="T2" fmla="*/ 0 w 359"/>
                  <a:gd name="T3" fmla="*/ 180 h 180"/>
                  <a:gd name="T4" fmla="*/ 90 w 359"/>
                  <a:gd name="T5" fmla="*/ 144 h 180"/>
                  <a:gd name="T6" fmla="*/ 54 w 359"/>
                  <a:gd name="T7" fmla="*/ 53 h 180"/>
                  <a:gd name="T8" fmla="*/ 143 w 359"/>
                  <a:gd name="T9" fmla="*/ 89 h 180"/>
                  <a:gd name="T10" fmla="*/ 179 w 359"/>
                  <a:gd name="T11" fmla="*/ 0 h 180"/>
                  <a:gd name="T12" fmla="*/ 215 w 359"/>
                  <a:gd name="T13" fmla="*/ 89 h 180"/>
                  <a:gd name="T14" fmla="*/ 304 w 359"/>
                  <a:gd name="T15" fmla="*/ 53 h 180"/>
                  <a:gd name="T16" fmla="*/ 268 w 359"/>
                  <a:gd name="T17" fmla="*/ 144 h 180"/>
                  <a:gd name="T18" fmla="*/ 359 w 359"/>
                  <a:gd name="T19" fmla="*/ 178 h 180"/>
                  <a:gd name="T20" fmla="*/ 355 w 359"/>
                  <a:gd name="T21" fmla="*/ 180 h 180"/>
                  <a:gd name="T22" fmla="*/ 319 w 359"/>
                  <a:gd name="T23" fmla="*/ 180 h 180"/>
                  <a:gd name="T24" fmla="*/ 323 w 359"/>
                  <a:gd name="T25" fmla="*/ 178 h 180"/>
                  <a:gd name="T26" fmla="*/ 241 w 359"/>
                  <a:gd name="T27" fmla="*/ 151 h 180"/>
                  <a:gd name="T28" fmla="*/ 277 w 359"/>
                  <a:gd name="T29" fmla="*/ 80 h 180"/>
                  <a:gd name="T30" fmla="*/ 206 w 359"/>
                  <a:gd name="T31" fmla="*/ 116 h 180"/>
                  <a:gd name="T32" fmla="*/ 179 w 359"/>
                  <a:gd name="T33" fmla="*/ 36 h 180"/>
                  <a:gd name="T34" fmla="*/ 153 w 359"/>
                  <a:gd name="T35" fmla="*/ 116 h 180"/>
                  <a:gd name="T36" fmla="*/ 79 w 359"/>
                  <a:gd name="T37" fmla="*/ 80 h 180"/>
                  <a:gd name="T38" fmla="*/ 117 w 359"/>
                  <a:gd name="T39" fmla="*/ 151 h 180"/>
                  <a:gd name="T40" fmla="*/ 35 w 359"/>
                  <a:gd name="T41" fmla="*/ 180 h 180"/>
                  <a:gd name="T42" fmla="*/ 37 w 359"/>
                  <a:gd name="T43" fmla="*/ 180 h 180"/>
                  <a:gd name="T44" fmla="*/ 1 w 359"/>
                  <a:gd name="T45" fmla="*/ 180 h 1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9" h="180">
                    <a:moveTo>
                      <a:pt x="1" y="180"/>
                    </a:moveTo>
                    <a:lnTo>
                      <a:pt x="0" y="180"/>
                    </a:lnTo>
                    <a:lnTo>
                      <a:pt x="90" y="144"/>
                    </a:lnTo>
                    <a:lnTo>
                      <a:pt x="54" y="53"/>
                    </a:lnTo>
                    <a:lnTo>
                      <a:pt x="143" y="89"/>
                    </a:lnTo>
                    <a:lnTo>
                      <a:pt x="179" y="0"/>
                    </a:lnTo>
                    <a:lnTo>
                      <a:pt x="215" y="89"/>
                    </a:lnTo>
                    <a:lnTo>
                      <a:pt x="304" y="53"/>
                    </a:lnTo>
                    <a:lnTo>
                      <a:pt x="268" y="144"/>
                    </a:lnTo>
                    <a:lnTo>
                      <a:pt x="359" y="178"/>
                    </a:lnTo>
                    <a:lnTo>
                      <a:pt x="355" y="180"/>
                    </a:lnTo>
                    <a:lnTo>
                      <a:pt x="319" y="180"/>
                    </a:lnTo>
                    <a:lnTo>
                      <a:pt x="323" y="178"/>
                    </a:lnTo>
                    <a:lnTo>
                      <a:pt x="241" y="151"/>
                    </a:lnTo>
                    <a:lnTo>
                      <a:pt x="277" y="80"/>
                    </a:lnTo>
                    <a:lnTo>
                      <a:pt x="206" y="116"/>
                    </a:lnTo>
                    <a:lnTo>
                      <a:pt x="179" y="36"/>
                    </a:lnTo>
                    <a:lnTo>
                      <a:pt x="153" y="116"/>
                    </a:lnTo>
                    <a:lnTo>
                      <a:pt x="79" y="80"/>
                    </a:lnTo>
                    <a:lnTo>
                      <a:pt x="117" y="151"/>
                    </a:lnTo>
                    <a:lnTo>
                      <a:pt x="35" y="180"/>
                    </a:lnTo>
                    <a:lnTo>
                      <a:pt x="37" y="180"/>
                    </a:lnTo>
                    <a:lnTo>
                      <a:pt x="1" y="1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4" name="Freeform 100">
                <a:extLst>
                  <a:ext uri="{FF2B5EF4-FFF2-40B4-BE49-F238E27FC236}">
                    <a16:creationId xmlns:a16="http://schemas.microsoft.com/office/drawing/2014/main" id="{2140FCD4-CB5C-BDF0-F854-31286450EB83}"/>
                  </a:ext>
                </a:extLst>
              </p:cNvPr>
              <p:cNvSpPr>
                <a:spLocks/>
              </p:cNvSpPr>
              <p:nvPr/>
            </p:nvSpPr>
            <p:spPr bwMode="auto">
              <a:xfrm>
                <a:off x="3445" y="1984"/>
                <a:ext cx="354" cy="177"/>
              </a:xfrm>
              <a:custGeom>
                <a:avLst/>
                <a:gdLst>
                  <a:gd name="T0" fmla="*/ 0 w 354"/>
                  <a:gd name="T1" fmla="*/ 0 h 177"/>
                  <a:gd name="T2" fmla="*/ 89 w 354"/>
                  <a:gd name="T3" fmla="*/ 34 h 177"/>
                  <a:gd name="T4" fmla="*/ 50 w 354"/>
                  <a:gd name="T5" fmla="*/ 124 h 177"/>
                  <a:gd name="T6" fmla="*/ 142 w 354"/>
                  <a:gd name="T7" fmla="*/ 89 h 177"/>
                  <a:gd name="T8" fmla="*/ 178 w 354"/>
                  <a:gd name="T9" fmla="*/ 177 h 177"/>
                  <a:gd name="T10" fmla="*/ 214 w 354"/>
                  <a:gd name="T11" fmla="*/ 89 h 177"/>
                  <a:gd name="T12" fmla="*/ 303 w 354"/>
                  <a:gd name="T13" fmla="*/ 124 h 177"/>
                  <a:gd name="T14" fmla="*/ 267 w 354"/>
                  <a:gd name="T15" fmla="*/ 34 h 177"/>
                  <a:gd name="T16" fmla="*/ 354 w 354"/>
                  <a:gd name="T17" fmla="*/ 0 h 177"/>
                  <a:gd name="T18" fmla="*/ 318 w 354"/>
                  <a:gd name="T19" fmla="*/ 0 h 177"/>
                  <a:gd name="T20" fmla="*/ 240 w 354"/>
                  <a:gd name="T21" fmla="*/ 26 h 177"/>
                  <a:gd name="T22" fmla="*/ 278 w 354"/>
                  <a:gd name="T23" fmla="*/ 98 h 177"/>
                  <a:gd name="T24" fmla="*/ 205 w 354"/>
                  <a:gd name="T25" fmla="*/ 62 h 177"/>
                  <a:gd name="T26" fmla="*/ 178 w 354"/>
                  <a:gd name="T27" fmla="*/ 141 h 177"/>
                  <a:gd name="T28" fmla="*/ 152 w 354"/>
                  <a:gd name="T29" fmla="*/ 62 h 177"/>
                  <a:gd name="T30" fmla="*/ 76 w 354"/>
                  <a:gd name="T31" fmla="*/ 100 h 177"/>
                  <a:gd name="T32" fmla="*/ 116 w 354"/>
                  <a:gd name="T33" fmla="*/ 26 h 177"/>
                  <a:gd name="T34" fmla="*/ 36 w 354"/>
                  <a:gd name="T35" fmla="*/ 0 h 177"/>
                  <a:gd name="T36" fmla="*/ 0 w 354"/>
                  <a:gd name="T37" fmla="*/ 0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4" h="177">
                    <a:moveTo>
                      <a:pt x="0" y="0"/>
                    </a:moveTo>
                    <a:lnTo>
                      <a:pt x="89" y="34"/>
                    </a:lnTo>
                    <a:lnTo>
                      <a:pt x="50" y="124"/>
                    </a:lnTo>
                    <a:lnTo>
                      <a:pt x="142" y="89"/>
                    </a:lnTo>
                    <a:lnTo>
                      <a:pt x="178" y="177"/>
                    </a:lnTo>
                    <a:lnTo>
                      <a:pt x="214" y="89"/>
                    </a:lnTo>
                    <a:lnTo>
                      <a:pt x="303" y="124"/>
                    </a:lnTo>
                    <a:lnTo>
                      <a:pt x="267" y="34"/>
                    </a:lnTo>
                    <a:lnTo>
                      <a:pt x="354" y="0"/>
                    </a:lnTo>
                    <a:lnTo>
                      <a:pt x="318" y="0"/>
                    </a:lnTo>
                    <a:lnTo>
                      <a:pt x="240" y="26"/>
                    </a:lnTo>
                    <a:lnTo>
                      <a:pt x="278" y="98"/>
                    </a:lnTo>
                    <a:lnTo>
                      <a:pt x="205" y="62"/>
                    </a:lnTo>
                    <a:lnTo>
                      <a:pt x="178" y="141"/>
                    </a:lnTo>
                    <a:lnTo>
                      <a:pt x="152" y="62"/>
                    </a:lnTo>
                    <a:lnTo>
                      <a:pt x="76" y="100"/>
                    </a:lnTo>
                    <a:lnTo>
                      <a:pt x="116" y="26"/>
                    </a:lnTo>
                    <a:lnTo>
                      <a:pt x="36"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5" name="Freeform 101">
                <a:extLst>
                  <a:ext uri="{FF2B5EF4-FFF2-40B4-BE49-F238E27FC236}">
                    <a16:creationId xmlns:a16="http://schemas.microsoft.com/office/drawing/2014/main" id="{FF20C528-DA68-5E46-7FCF-CF1CCC9B978B}"/>
                  </a:ext>
                </a:extLst>
              </p:cNvPr>
              <p:cNvSpPr>
                <a:spLocks/>
              </p:cNvSpPr>
              <p:nvPr/>
            </p:nvSpPr>
            <p:spPr bwMode="auto">
              <a:xfrm>
                <a:off x="2731" y="1332"/>
                <a:ext cx="265" cy="265"/>
              </a:xfrm>
              <a:custGeom>
                <a:avLst/>
                <a:gdLst>
                  <a:gd name="T0" fmla="*/ 157 w 265"/>
                  <a:gd name="T1" fmla="*/ 74 h 265"/>
                  <a:gd name="T2" fmla="*/ 225 w 265"/>
                  <a:gd name="T3" fmla="*/ 40 h 265"/>
                  <a:gd name="T4" fmla="*/ 191 w 265"/>
                  <a:gd name="T5" fmla="*/ 108 h 265"/>
                  <a:gd name="T6" fmla="*/ 265 w 265"/>
                  <a:gd name="T7" fmla="*/ 132 h 265"/>
                  <a:gd name="T8" fmla="*/ 191 w 265"/>
                  <a:gd name="T9" fmla="*/ 157 h 265"/>
                  <a:gd name="T10" fmla="*/ 225 w 265"/>
                  <a:gd name="T11" fmla="*/ 225 h 265"/>
                  <a:gd name="T12" fmla="*/ 157 w 265"/>
                  <a:gd name="T13" fmla="*/ 189 h 265"/>
                  <a:gd name="T14" fmla="*/ 133 w 265"/>
                  <a:gd name="T15" fmla="*/ 265 h 265"/>
                  <a:gd name="T16" fmla="*/ 108 w 265"/>
                  <a:gd name="T17" fmla="*/ 189 h 265"/>
                  <a:gd name="T18" fmla="*/ 38 w 265"/>
                  <a:gd name="T19" fmla="*/ 225 h 265"/>
                  <a:gd name="T20" fmla="*/ 74 w 265"/>
                  <a:gd name="T21" fmla="*/ 157 h 265"/>
                  <a:gd name="T22" fmla="*/ 0 w 265"/>
                  <a:gd name="T23" fmla="*/ 132 h 265"/>
                  <a:gd name="T24" fmla="*/ 74 w 265"/>
                  <a:gd name="T25" fmla="*/ 108 h 265"/>
                  <a:gd name="T26" fmla="*/ 40 w 265"/>
                  <a:gd name="T27" fmla="*/ 40 h 265"/>
                  <a:gd name="T28" fmla="*/ 108 w 265"/>
                  <a:gd name="T29" fmla="*/ 74 h 265"/>
                  <a:gd name="T30" fmla="*/ 133 w 265"/>
                  <a:gd name="T31" fmla="*/ 0 h 265"/>
                  <a:gd name="T32" fmla="*/ 157 w 265"/>
                  <a:gd name="T33" fmla="*/ 74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5" h="265">
                    <a:moveTo>
                      <a:pt x="157" y="74"/>
                    </a:moveTo>
                    <a:lnTo>
                      <a:pt x="225" y="40"/>
                    </a:lnTo>
                    <a:lnTo>
                      <a:pt x="191" y="108"/>
                    </a:lnTo>
                    <a:lnTo>
                      <a:pt x="265" y="132"/>
                    </a:lnTo>
                    <a:lnTo>
                      <a:pt x="191" y="157"/>
                    </a:lnTo>
                    <a:lnTo>
                      <a:pt x="225" y="225"/>
                    </a:lnTo>
                    <a:lnTo>
                      <a:pt x="157" y="189"/>
                    </a:lnTo>
                    <a:lnTo>
                      <a:pt x="133" y="265"/>
                    </a:lnTo>
                    <a:lnTo>
                      <a:pt x="108" y="189"/>
                    </a:lnTo>
                    <a:lnTo>
                      <a:pt x="38" y="225"/>
                    </a:lnTo>
                    <a:lnTo>
                      <a:pt x="74" y="157"/>
                    </a:lnTo>
                    <a:lnTo>
                      <a:pt x="0" y="132"/>
                    </a:lnTo>
                    <a:lnTo>
                      <a:pt x="74" y="108"/>
                    </a:lnTo>
                    <a:lnTo>
                      <a:pt x="40" y="40"/>
                    </a:lnTo>
                    <a:lnTo>
                      <a:pt x="108" y="74"/>
                    </a:lnTo>
                    <a:lnTo>
                      <a:pt x="133" y="0"/>
                    </a:lnTo>
                    <a:lnTo>
                      <a:pt x="157" y="74"/>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6" name="Freeform 102">
                <a:extLst>
                  <a:ext uri="{FF2B5EF4-FFF2-40B4-BE49-F238E27FC236}">
                    <a16:creationId xmlns:a16="http://schemas.microsoft.com/office/drawing/2014/main" id="{BB38D91A-06C1-45CF-F1AC-67FB11002CDB}"/>
                  </a:ext>
                </a:extLst>
              </p:cNvPr>
              <p:cNvSpPr>
                <a:spLocks/>
              </p:cNvSpPr>
              <p:nvPr/>
            </p:nvSpPr>
            <p:spPr bwMode="auto">
              <a:xfrm>
                <a:off x="2886" y="1359"/>
                <a:ext cx="83" cy="52"/>
              </a:xfrm>
              <a:custGeom>
                <a:avLst/>
                <a:gdLst>
                  <a:gd name="T0" fmla="*/ 76 w 83"/>
                  <a:gd name="T1" fmla="*/ 15 h 52"/>
                  <a:gd name="T2" fmla="*/ 66 w 83"/>
                  <a:gd name="T3" fmla="*/ 7 h 52"/>
                  <a:gd name="T4" fmla="*/ 0 w 83"/>
                  <a:gd name="T5" fmla="*/ 43 h 52"/>
                  <a:gd name="T6" fmla="*/ 6 w 83"/>
                  <a:gd name="T7" fmla="*/ 52 h 52"/>
                  <a:gd name="T8" fmla="*/ 72 w 83"/>
                  <a:gd name="T9" fmla="*/ 18 h 52"/>
                  <a:gd name="T10" fmla="*/ 64 w 83"/>
                  <a:gd name="T11" fmla="*/ 11 h 52"/>
                  <a:gd name="T12" fmla="*/ 76 w 83"/>
                  <a:gd name="T13" fmla="*/ 15 h 52"/>
                  <a:gd name="T14" fmla="*/ 83 w 83"/>
                  <a:gd name="T15" fmla="*/ 0 h 52"/>
                  <a:gd name="T16" fmla="*/ 66 w 83"/>
                  <a:gd name="T17" fmla="*/ 7 h 52"/>
                  <a:gd name="T18" fmla="*/ 76 w 83"/>
                  <a:gd name="T19" fmla="*/ 15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52">
                    <a:moveTo>
                      <a:pt x="76" y="15"/>
                    </a:moveTo>
                    <a:lnTo>
                      <a:pt x="66" y="7"/>
                    </a:lnTo>
                    <a:lnTo>
                      <a:pt x="0" y="43"/>
                    </a:lnTo>
                    <a:lnTo>
                      <a:pt x="6" y="52"/>
                    </a:lnTo>
                    <a:lnTo>
                      <a:pt x="72" y="18"/>
                    </a:lnTo>
                    <a:lnTo>
                      <a:pt x="64" y="11"/>
                    </a:lnTo>
                    <a:lnTo>
                      <a:pt x="76" y="15"/>
                    </a:lnTo>
                    <a:lnTo>
                      <a:pt x="83" y="0"/>
                    </a:lnTo>
                    <a:lnTo>
                      <a:pt x="66" y="7"/>
                    </a:lnTo>
                    <a:lnTo>
                      <a:pt x="7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7" name="Freeform 103">
                <a:extLst>
                  <a:ext uri="{FF2B5EF4-FFF2-40B4-BE49-F238E27FC236}">
                    <a16:creationId xmlns:a16="http://schemas.microsoft.com/office/drawing/2014/main" id="{D7ADC2BB-9059-0AB2-E6CE-2410E41B2DCB}"/>
                  </a:ext>
                </a:extLst>
              </p:cNvPr>
              <p:cNvSpPr>
                <a:spLocks/>
              </p:cNvSpPr>
              <p:nvPr/>
            </p:nvSpPr>
            <p:spPr bwMode="auto">
              <a:xfrm>
                <a:off x="2913" y="1370"/>
                <a:ext cx="49" cy="75"/>
              </a:xfrm>
              <a:custGeom>
                <a:avLst/>
                <a:gdLst>
                  <a:gd name="T0" fmla="*/ 9 w 49"/>
                  <a:gd name="T1" fmla="*/ 64 h 75"/>
                  <a:gd name="T2" fmla="*/ 13 w 49"/>
                  <a:gd name="T3" fmla="*/ 72 h 75"/>
                  <a:gd name="T4" fmla="*/ 49 w 49"/>
                  <a:gd name="T5" fmla="*/ 4 h 75"/>
                  <a:gd name="T6" fmla="*/ 37 w 49"/>
                  <a:gd name="T7" fmla="*/ 0 h 75"/>
                  <a:gd name="T8" fmla="*/ 3 w 49"/>
                  <a:gd name="T9" fmla="*/ 66 h 75"/>
                  <a:gd name="T10" fmla="*/ 7 w 49"/>
                  <a:gd name="T11" fmla="*/ 75 h 75"/>
                  <a:gd name="T12" fmla="*/ 3 w 49"/>
                  <a:gd name="T13" fmla="*/ 66 h 75"/>
                  <a:gd name="T14" fmla="*/ 0 w 49"/>
                  <a:gd name="T15" fmla="*/ 74 h 75"/>
                  <a:gd name="T16" fmla="*/ 7 w 49"/>
                  <a:gd name="T17" fmla="*/ 75 h 75"/>
                  <a:gd name="T18" fmla="*/ 9 w 49"/>
                  <a:gd name="T19" fmla="*/ 64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75">
                    <a:moveTo>
                      <a:pt x="9" y="64"/>
                    </a:moveTo>
                    <a:lnTo>
                      <a:pt x="13" y="72"/>
                    </a:lnTo>
                    <a:lnTo>
                      <a:pt x="49" y="4"/>
                    </a:lnTo>
                    <a:lnTo>
                      <a:pt x="37" y="0"/>
                    </a:lnTo>
                    <a:lnTo>
                      <a:pt x="3" y="66"/>
                    </a:lnTo>
                    <a:lnTo>
                      <a:pt x="7" y="75"/>
                    </a:lnTo>
                    <a:lnTo>
                      <a:pt x="3" y="66"/>
                    </a:lnTo>
                    <a:lnTo>
                      <a:pt x="0" y="74"/>
                    </a:lnTo>
                    <a:lnTo>
                      <a:pt x="7" y="75"/>
                    </a:lnTo>
                    <a:lnTo>
                      <a:pt x="9"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8" name="Freeform 104">
                <a:extLst>
                  <a:ext uri="{FF2B5EF4-FFF2-40B4-BE49-F238E27FC236}">
                    <a16:creationId xmlns:a16="http://schemas.microsoft.com/office/drawing/2014/main" id="{0309772B-266E-0558-CBFE-5FE5E579DCDF}"/>
                  </a:ext>
                </a:extLst>
              </p:cNvPr>
              <p:cNvSpPr>
                <a:spLocks/>
              </p:cNvSpPr>
              <p:nvPr/>
            </p:nvSpPr>
            <p:spPr bwMode="auto">
              <a:xfrm>
                <a:off x="2920" y="1434"/>
                <a:ext cx="95" cy="36"/>
              </a:xfrm>
              <a:custGeom>
                <a:avLst/>
                <a:gdLst>
                  <a:gd name="T0" fmla="*/ 78 w 95"/>
                  <a:gd name="T1" fmla="*/ 36 h 36"/>
                  <a:gd name="T2" fmla="*/ 78 w 95"/>
                  <a:gd name="T3" fmla="*/ 25 h 36"/>
                  <a:gd name="T4" fmla="*/ 2 w 95"/>
                  <a:gd name="T5" fmla="*/ 0 h 36"/>
                  <a:gd name="T6" fmla="*/ 0 w 95"/>
                  <a:gd name="T7" fmla="*/ 11 h 36"/>
                  <a:gd name="T8" fmla="*/ 74 w 95"/>
                  <a:gd name="T9" fmla="*/ 36 h 36"/>
                  <a:gd name="T10" fmla="*/ 74 w 95"/>
                  <a:gd name="T11" fmla="*/ 25 h 36"/>
                  <a:gd name="T12" fmla="*/ 78 w 95"/>
                  <a:gd name="T13" fmla="*/ 36 h 36"/>
                  <a:gd name="T14" fmla="*/ 95 w 95"/>
                  <a:gd name="T15" fmla="*/ 30 h 36"/>
                  <a:gd name="T16" fmla="*/ 78 w 95"/>
                  <a:gd name="T17" fmla="*/ 25 h 36"/>
                  <a:gd name="T18" fmla="*/ 78 w 95"/>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 h="36">
                    <a:moveTo>
                      <a:pt x="78" y="36"/>
                    </a:moveTo>
                    <a:lnTo>
                      <a:pt x="78" y="25"/>
                    </a:lnTo>
                    <a:lnTo>
                      <a:pt x="2" y="0"/>
                    </a:lnTo>
                    <a:lnTo>
                      <a:pt x="0" y="11"/>
                    </a:lnTo>
                    <a:lnTo>
                      <a:pt x="74" y="36"/>
                    </a:lnTo>
                    <a:lnTo>
                      <a:pt x="74" y="25"/>
                    </a:lnTo>
                    <a:lnTo>
                      <a:pt x="78" y="36"/>
                    </a:lnTo>
                    <a:lnTo>
                      <a:pt x="95" y="30"/>
                    </a:lnTo>
                    <a:lnTo>
                      <a:pt x="78" y="25"/>
                    </a:lnTo>
                    <a:lnTo>
                      <a:pt x="78"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9" name="Freeform 105">
                <a:extLst>
                  <a:ext uri="{FF2B5EF4-FFF2-40B4-BE49-F238E27FC236}">
                    <a16:creationId xmlns:a16="http://schemas.microsoft.com/office/drawing/2014/main" id="{D23C16D3-B39C-7BCC-336A-2D0869D1AE94}"/>
                  </a:ext>
                </a:extLst>
              </p:cNvPr>
              <p:cNvSpPr>
                <a:spLocks/>
              </p:cNvSpPr>
              <p:nvPr/>
            </p:nvSpPr>
            <p:spPr bwMode="auto">
              <a:xfrm>
                <a:off x="2913" y="1459"/>
                <a:ext cx="85" cy="36"/>
              </a:xfrm>
              <a:custGeom>
                <a:avLst/>
                <a:gdLst>
                  <a:gd name="T0" fmla="*/ 13 w 85"/>
                  <a:gd name="T1" fmla="*/ 28 h 36"/>
                  <a:gd name="T2" fmla="*/ 11 w 85"/>
                  <a:gd name="T3" fmla="*/ 36 h 36"/>
                  <a:gd name="T4" fmla="*/ 85 w 85"/>
                  <a:gd name="T5" fmla="*/ 11 h 36"/>
                  <a:gd name="T6" fmla="*/ 81 w 85"/>
                  <a:gd name="T7" fmla="*/ 0 h 36"/>
                  <a:gd name="T8" fmla="*/ 7 w 85"/>
                  <a:gd name="T9" fmla="*/ 24 h 36"/>
                  <a:gd name="T10" fmla="*/ 3 w 85"/>
                  <a:gd name="T11" fmla="*/ 32 h 36"/>
                  <a:gd name="T12" fmla="*/ 7 w 85"/>
                  <a:gd name="T13" fmla="*/ 24 h 36"/>
                  <a:gd name="T14" fmla="*/ 0 w 85"/>
                  <a:gd name="T15" fmla="*/ 26 h 36"/>
                  <a:gd name="T16" fmla="*/ 3 w 85"/>
                  <a:gd name="T17" fmla="*/ 32 h 36"/>
                  <a:gd name="T18" fmla="*/ 13 w 85"/>
                  <a:gd name="T19" fmla="*/ 28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36">
                    <a:moveTo>
                      <a:pt x="13" y="28"/>
                    </a:moveTo>
                    <a:lnTo>
                      <a:pt x="11" y="36"/>
                    </a:lnTo>
                    <a:lnTo>
                      <a:pt x="85" y="11"/>
                    </a:lnTo>
                    <a:lnTo>
                      <a:pt x="81" y="0"/>
                    </a:lnTo>
                    <a:lnTo>
                      <a:pt x="7" y="24"/>
                    </a:lnTo>
                    <a:lnTo>
                      <a:pt x="3" y="32"/>
                    </a:lnTo>
                    <a:lnTo>
                      <a:pt x="7" y="24"/>
                    </a:lnTo>
                    <a:lnTo>
                      <a:pt x="0" y="26"/>
                    </a:lnTo>
                    <a:lnTo>
                      <a:pt x="3" y="32"/>
                    </a:lnTo>
                    <a:lnTo>
                      <a:pt x="1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0" name="Freeform 106">
                <a:extLst>
                  <a:ext uri="{FF2B5EF4-FFF2-40B4-BE49-F238E27FC236}">
                    <a16:creationId xmlns:a16="http://schemas.microsoft.com/office/drawing/2014/main" id="{8A3B082B-AEA7-97D1-BDB6-6CF8E2268BFC}"/>
                  </a:ext>
                </a:extLst>
              </p:cNvPr>
              <p:cNvSpPr>
                <a:spLocks/>
              </p:cNvSpPr>
              <p:nvPr/>
            </p:nvSpPr>
            <p:spPr bwMode="auto">
              <a:xfrm>
                <a:off x="2916" y="1487"/>
                <a:ext cx="53" cy="83"/>
              </a:xfrm>
              <a:custGeom>
                <a:avLst/>
                <a:gdLst>
                  <a:gd name="T0" fmla="*/ 38 w 53"/>
                  <a:gd name="T1" fmla="*/ 74 h 83"/>
                  <a:gd name="T2" fmla="*/ 46 w 53"/>
                  <a:gd name="T3" fmla="*/ 66 h 83"/>
                  <a:gd name="T4" fmla="*/ 10 w 53"/>
                  <a:gd name="T5" fmla="*/ 0 h 83"/>
                  <a:gd name="T6" fmla="*/ 0 w 53"/>
                  <a:gd name="T7" fmla="*/ 4 h 83"/>
                  <a:gd name="T8" fmla="*/ 34 w 53"/>
                  <a:gd name="T9" fmla="*/ 72 h 83"/>
                  <a:gd name="T10" fmla="*/ 42 w 53"/>
                  <a:gd name="T11" fmla="*/ 64 h 83"/>
                  <a:gd name="T12" fmla="*/ 38 w 53"/>
                  <a:gd name="T13" fmla="*/ 74 h 83"/>
                  <a:gd name="T14" fmla="*/ 53 w 53"/>
                  <a:gd name="T15" fmla="*/ 83 h 83"/>
                  <a:gd name="T16" fmla="*/ 46 w 53"/>
                  <a:gd name="T17" fmla="*/ 66 h 83"/>
                  <a:gd name="T18" fmla="*/ 38 w 53"/>
                  <a:gd name="T19" fmla="*/ 74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3">
                    <a:moveTo>
                      <a:pt x="38" y="74"/>
                    </a:moveTo>
                    <a:lnTo>
                      <a:pt x="46" y="66"/>
                    </a:lnTo>
                    <a:lnTo>
                      <a:pt x="10" y="0"/>
                    </a:lnTo>
                    <a:lnTo>
                      <a:pt x="0" y="4"/>
                    </a:lnTo>
                    <a:lnTo>
                      <a:pt x="34" y="72"/>
                    </a:lnTo>
                    <a:lnTo>
                      <a:pt x="42" y="64"/>
                    </a:lnTo>
                    <a:lnTo>
                      <a:pt x="38" y="74"/>
                    </a:lnTo>
                    <a:lnTo>
                      <a:pt x="53" y="83"/>
                    </a:lnTo>
                    <a:lnTo>
                      <a:pt x="46" y="66"/>
                    </a:lnTo>
                    <a:lnTo>
                      <a:pt x="38"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1" name="Freeform 107">
                <a:extLst>
                  <a:ext uri="{FF2B5EF4-FFF2-40B4-BE49-F238E27FC236}">
                    <a16:creationId xmlns:a16="http://schemas.microsoft.com/office/drawing/2014/main" id="{10831EEA-9E2C-BD50-AE18-982E36421656}"/>
                  </a:ext>
                </a:extLst>
              </p:cNvPr>
              <p:cNvSpPr>
                <a:spLocks/>
              </p:cNvSpPr>
              <p:nvPr/>
            </p:nvSpPr>
            <p:spPr bwMode="auto">
              <a:xfrm>
                <a:off x="2882" y="1513"/>
                <a:ext cx="76" cy="48"/>
              </a:xfrm>
              <a:custGeom>
                <a:avLst/>
                <a:gdLst>
                  <a:gd name="T0" fmla="*/ 12 w 76"/>
                  <a:gd name="T1" fmla="*/ 10 h 48"/>
                  <a:gd name="T2" fmla="*/ 4 w 76"/>
                  <a:gd name="T3" fmla="*/ 14 h 48"/>
                  <a:gd name="T4" fmla="*/ 72 w 76"/>
                  <a:gd name="T5" fmla="*/ 48 h 48"/>
                  <a:gd name="T6" fmla="*/ 76 w 76"/>
                  <a:gd name="T7" fmla="*/ 38 h 48"/>
                  <a:gd name="T8" fmla="*/ 10 w 76"/>
                  <a:gd name="T9" fmla="*/ 4 h 48"/>
                  <a:gd name="T10" fmla="*/ 0 w 76"/>
                  <a:gd name="T11" fmla="*/ 8 h 48"/>
                  <a:gd name="T12" fmla="*/ 10 w 76"/>
                  <a:gd name="T13" fmla="*/ 4 h 48"/>
                  <a:gd name="T14" fmla="*/ 2 w 76"/>
                  <a:gd name="T15" fmla="*/ 0 h 48"/>
                  <a:gd name="T16" fmla="*/ 0 w 76"/>
                  <a:gd name="T17" fmla="*/ 8 h 48"/>
                  <a:gd name="T18" fmla="*/ 12 w 76"/>
                  <a:gd name="T19" fmla="*/ 1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48">
                    <a:moveTo>
                      <a:pt x="12" y="10"/>
                    </a:moveTo>
                    <a:lnTo>
                      <a:pt x="4" y="14"/>
                    </a:lnTo>
                    <a:lnTo>
                      <a:pt x="72" y="48"/>
                    </a:lnTo>
                    <a:lnTo>
                      <a:pt x="76" y="38"/>
                    </a:lnTo>
                    <a:lnTo>
                      <a:pt x="10" y="4"/>
                    </a:lnTo>
                    <a:lnTo>
                      <a:pt x="0" y="8"/>
                    </a:lnTo>
                    <a:lnTo>
                      <a:pt x="10" y="4"/>
                    </a:lnTo>
                    <a:lnTo>
                      <a:pt x="2" y="0"/>
                    </a:lnTo>
                    <a:lnTo>
                      <a:pt x="0" y="8"/>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2" name="Freeform 108">
                <a:extLst>
                  <a:ext uri="{FF2B5EF4-FFF2-40B4-BE49-F238E27FC236}">
                    <a16:creationId xmlns:a16="http://schemas.microsoft.com/office/drawing/2014/main" id="{92790832-C3FB-11B3-0D5D-6891A9BB1EF4}"/>
                  </a:ext>
                </a:extLst>
              </p:cNvPr>
              <p:cNvSpPr>
                <a:spLocks/>
              </p:cNvSpPr>
              <p:nvPr/>
            </p:nvSpPr>
            <p:spPr bwMode="auto">
              <a:xfrm>
                <a:off x="2858" y="1521"/>
                <a:ext cx="36" cy="94"/>
              </a:xfrm>
              <a:custGeom>
                <a:avLst/>
                <a:gdLst>
                  <a:gd name="T0" fmla="*/ 0 w 36"/>
                  <a:gd name="T1" fmla="*/ 77 h 94"/>
                  <a:gd name="T2" fmla="*/ 11 w 36"/>
                  <a:gd name="T3" fmla="*/ 77 h 94"/>
                  <a:gd name="T4" fmla="*/ 36 w 36"/>
                  <a:gd name="T5" fmla="*/ 2 h 94"/>
                  <a:gd name="T6" fmla="*/ 24 w 36"/>
                  <a:gd name="T7" fmla="*/ 0 h 94"/>
                  <a:gd name="T8" fmla="*/ 0 w 36"/>
                  <a:gd name="T9" fmla="*/ 74 h 94"/>
                  <a:gd name="T10" fmla="*/ 11 w 36"/>
                  <a:gd name="T11" fmla="*/ 74 h 94"/>
                  <a:gd name="T12" fmla="*/ 0 w 36"/>
                  <a:gd name="T13" fmla="*/ 77 h 94"/>
                  <a:gd name="T14" fmla="*/ 6 w 36"/>
                  <a:gd name="T15" fmla="*/ 94 h 94"/>
                  <a:gd name="T16" fmla="*/ 11 w 36"/>
                  <a:gd name="T17" fmla="*/ 77 h 94"/>
                  <a:gd name="T18" fmla="*/ 0 w 36"/>
                  <a:gd name="T19" fmla="*/ 77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4">
                    <a:moveTo>
                      <a:pt x="0" y="77"/>
                    </a:moveTo>
                    <a:lnTo>
                      <a:pt x="11" y="77"/>
                    </a:lnTo>
                    <a:lnTo>
                      <a:pt x="36" y="2"/>
                    </a:lnTo>
                    <a:lnTo>
                      <a:pt x="24" y="0"/>
                    </a:lnTo>
                    <a:lnTo>
                      <a:pt x="0" y="74"/>
                    </a:lnTo>
                    <a:lnTo>
                      <a:pt x="11" y="74"/>
                    </a:lnTo>
                    <a:lnTo>
                      <a:pt x="0" y="77"/>
                    </a:lnTo>
                    <a:lnTo>
                      <a:pt x="6" y="94"/>
                    </a:lnTo>
                    <a:lnTo>
                      <a:pt x="11" y="77"/>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3" name="Freeform 109">
                <a:extLst>
                  <a:ext uri="{FF2B5EF4-FFF2-40B4-BE49-F238E27FC236}">
                    <a16:creationId xmlns:a16="http://schemas.microsoft.com/office/drawing/2014/main" id="{34A6DF9E-4CC5-82BD-1BF2-4D5DD0126A93}"/>
                  </a:ext>
                </a:extLst>
              </p:cNvPr>
              <p:cNvSpPr>
                <a:spLocks/>
              </p:cNvSpPr>
              <p:nvPr/>
            </p:nvSpPr>
            <p:spPr bwMode="auto">
              <a:xfrm>
                <a:off x="2833" y="1513"/>
                <a:ext cx="36" cy="85"/>
              </a:xfrm>
              <a:custGeom>
                <a:avLst/>
                <a:gdLst>
                  <a:gd name="T0" fmla="*/ 8 w 36"/>
                  <a:gd name="T1" fmla="*/ 14 h 85"/>
                  <a:gd name="T2" fmla="*/ 0 w 36"/>
                  <a:gd name="T3" fmla="*/ 10 h 85"/>
                  <a:gd name="T4" fmla="*/ 25 w 36"/>
                  <a:gd name="T5" fmla="*/ 85 h 85"/>
                  <a:gd name="T6" fmla="*/ 36 w 36"/>
                  <a:gd name="T7" fmla="*/ 82 h 85"/>
                  <a:gd name="T8" fmla="*/ 12 w 36"/>
                  <a:gd name="T9" fmla="*/ 8 h 85"/>
                  <a:gd name="T10" fmla="*/ 4 w 36"/>
                  <a:gd name="T11" fmla="*/ 4 h 85"/>
                  <a:gd name="T12" fmla="*/ 12 w 36"/>
                  <a:gd name="T13" fmla="*/ 8 h 85"/>
                  <a:gd name="T14" fmla="*/ 10 w 36"/>
                  <a:gd name="T15" fmla="*/ 0 h 85"/>
                  <a:gd name="T16" fmla="*/ 4 w 36"/>
                  <a:gd name="T17" fmla="*/ 4 h 85"/>
                  <a:gd name="T18" fmla="*/ 8 w 36"/>
                  <a:gd name="T19" fmla="*/ 14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5">
                    <a:moveTo>
                      <a:pt x="8" y="14"/>
                    </a:moveTo>
                    <a:lnTo>
                      <a:pt x="0" y="10"/>
                    </a:lnTo>
                    <a:lnTo>
                      <a:pt x="25" y="85"/>
                    </a:lnTo>
                    <a:lnTo>
                      <a:pt x="36" y="82"/>
                    </a:lnTo>
                    <a:lnTo>
                      <a:pt x="12" y="8"/>
                    </a:lnTo>
                    <a:lnTo>
                      <a:pt x="4" y="4"/>
                    </a:lnTo>
                    <a:lnTo>
                      <a:pt x="12" y="8"/>
                    </a:lnTo>
                    <a:lnTo>
                      <a:pt x="10" y="0"/>
                    </a:lnTo>
                    <a:lnTo>
                      <a:pt x="4" y="4"/>
                    </a:lnTo>
                    <a:lnTo>
                      <a:pt x="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4" name="Freeform 110">
                <a:extLst>
                  <a:ext uri="{FF2B5EF4-FFF2-40B4-BE49-F238E27FC236}">
                    <a16:creationId xmlns:a16="http://schemas.microsoft.com/office/drawing/2014/main" id="{3478CDF0-25CF-139F-3663-61DC3CE8BFB9}"/>
                  </a:ext>
                </a:extLst>
              </p:cNvPr>
              <p:cNvSpPr>
                <a:spLocks/>
              </p:cNvSpPr>
              <p:nvPr/>
            </p:nvSpPr>
            <p:spPr bwMode="auto">
              <a:xfrm>
                <a:off x="2756" y="1517"/>
                <a:ext cx="85" cy="53"/>
              </a:xfrm>
              <a:custGeom>
                <a:avLst/>
                <a:gdLst>
                  <a:gd name="T0" fmla="*/ 7 w 85"/>
                  <a:gd name="T1" fmla="*/ 38 h 53"/>
                  <a:gd name="T2" fmla="*/ 17 w 85"/>
                  <a:gd name="T3" fmla="*/ 46 h 53"/>
                  <a:gd name="T4" fmla="*/ 85 w 85"/>
                  <a:gd name="T5" fmla="*/ 10 h 53"/>
                  <a:gd name="T6" fmla="*/ 81 w 85"/>
                  <a:gd name="T7" fmla="*/ 0 h 53"/>
                  <a:gd name="T8" fmla="*/ 11 w 85"/>
                  <a:gd name="T9" fmla="*/ 34 h 53"/>
                  <a:gd name="T10" fmla="*/ 19 w 85"/>
                  <a:gd name="T11" fmla="*/ 42 h 53"/>
                  <a:gd name="T12" fmla="*/ 7 w 85"/>
                  <a:gd name="T13" fmla="*/ 38 h 53"/>
                  <a:gd name="T14" fmla="*/ 0 w 85"/>
                  <a:gd name="T15" fmla="*/ 53 h 53"/>
                  <a:gd name="T16" fmla="*/ 17 w 85"/>
                  <a:gd name="T17" fmla="*/ 46 h 53"/>
                  <a:gd name="T18" fmla="*/ 7 w 85"/>
                  <a:gd name="T19" fmla="*/ 3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3">
                    <a:moveTo>
                      <a:pt x="7" y="38"/>
                    </a:moveTo>
                    <a:lnTo>
                      <a:pt x="17" y="46"/>
                    </a:lnTo>
                    <a:lnTo>
                      <a:pt x="85" y="10"/>
                    </a:lnTo>
                    <a:lnTo>
                      <a:pt x="81" y="0"/>
                    </a:lnTo>
                    <a:lnTo>
                      <a:pt x="11" y="34"/>
                    </a:lnTo>
                    <a:lnTo>
                      <a:pt x="19" y="42"/>
                    </a:lnTo>
                    <a:lnTo>
                      <a:pt x="7" y="38"/>
                    </a:lnTo>
                    <a:lnTo>
                      <a:pt x="0" y="53"/>
                    </a:lnTo>
                    <a:lnTo>
                      <a:pt x="17" y="46"/>
                    </a:lnTo>
                    <a:lnTo>
                      <a:pt x="7"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5" name="Freeform 111">
                <a:extLst>
                  <a:ext uri="{FF2B5EF4-FFF2-40B4-BE49-F238E27FC236}">
                    <a16:creationId xmlns:a16="http://schemas.microsoft.com/office/drawing/2014/main" id="{6CDD319F-5EE0-8C25-478F-3EE4F729D63F}"/>
                  </a:ext>
                </a:extLst>
              </p:cNvPr>
              <p:cNvSpPr>
                <a:spLocks/>
              </p:cNvSpPr>
              <p:nvPr/>
            </p:nvSpPr>
            <p:spPr bwMode="auto">
              <a:xfrm>
                <a:off x="2763" y="1483"/>
                <a:ext cx="51" cy="76"/>
              </a:xfrm>
              <a:custGeom>
                <a:avLst/>
                <a:gdLst>
                  <a:gd name="T0" fmla="*/ 42 w 51"/>
                  <a:gd name="T1" fmla="*/ 12 h 76"/>
                  <a:gd name="T2" fmla="*/ 38 w 51"/>
                  <a:gd name="T3" fmla="*/ 4 h 76"/>
                  <a:gd name="T4" fmla="*/ 0 w 51"/>
                  <a:gd name="T5" fmla="*/ 72 h 76"/>
                  <a:gd name="T6" fmla="*/ 12 w 51"/>
                  <a:gd name="T7" fmla="*/ 76 h 76"/>
                  <a:gd name="T8" fmla="*/ 48 w 51"/>
                  <a:gd name="T9" fmla="*/ 8 h 76"/>
                  <a:gd name="T10" fmla="*/ 44 w 51"/>
                  <a:gd name="T11" fmla="*/ 0 h 76"/>
                  <a:gd name="T12" fmla="*/ 48 w 51"/>
                  <a:gd name="T13" fmla="*/ 8 h 76"/>
                  <a:gd name="T14" fmla="*/ 51 w 51"/>
                  <a:gd name="T15" fmla="*/ 2 h 76"/>
                  <a:gd name="T16" fmla="*/ 44 w 51"/>
                  <a:gd name="T17" fmla="*/ 0 h 76"/>
                  <a:gd name="T18" fmla="*/ 42 w 51"/>
                  <a:gd name="T19" fmla="*/ 12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6">
                    <a:moveTo>
                      <a:pt x="42" y="12"/>
                    </a:moveTo>
                    <a:lnTo>
                      <a:pt x="38" y="4"/>
                    </a:lnTo>
                    <a:lnTo>
                      <a:pt x="0" y="72"/>
                    </a:lnTo>
                    <a:lnTo>
                      <a:pt x="12" y="76"/>
                    </a:lnTo>
                    <a:lnTo>
                      <a:pt x="48" y="8"/>
                    </a:lnTo>
                    <a:lnTo>
                      <a:pt x="44" y="0"/>
                    </a:lnTo>
                    <a:lnTo>
                      <a:pt x="48" y="8"/>
                    </a:lnTo>
                    <a:lnTo>
                      <a:pt x="51" y="2"/>
                    </a:lnTo>
                    <a:lnTo>
                      <a:pt x="44" y="0"/>
                    </a:lnTo>
                    <a:lnTo>
                      <a:pt x="4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6" name="Freeform 112">
                <a:extLst>
                  <a:ext uri="{FF2B5EF4-FFF2-40B4-BE49-F238E27FC236}">
                    <a16:creationId xmlns:a16="http://schemas.microsoft.com/office/drawing/2014/main" id="{47E7A72A-1B7A-5856-2D5C-9FD127CEEFB7}"/>
                  </a:ext>
                </a:extLst>
              </p:cNvPr>
              <p:cNvSpPr>
                <a:spLocks/>
              </p:cNvSpPr>
              <p:nvPr/>
            </p:nvSpPr>
            <p:spPr bwMode="auto">
              <a:xfrm>
                <a:off x="2712" y="1459"/>
                <a:ext cx="95" cy="36"/>
              </a:xfrm>
              <a:custGeom>
                <a:avLst/>
                <a:gdLst>
                  <a:gd name="T0" fmla="*/ 17 w 95"/>
                  <a:gd name="T1" fmla="*/ 0 h 36"/>
                  <a:gd name="T2" fmla="*/ 19 w 95"/>
                  <a:gd name="T3" fmla="*/ 11 h 36"/>
                  <a:gd name="T4" fmla="*/ 93 w 95"/>
                  <a:gd name="T5" fmla="*/ 36 h 36"/>
                  <a:gd name="T6" fmla="*/ 95 w 95"/>
                  <a:gd name="T7" fmla="*/ 24 h 36"/>
                  <a:gd name="T8" fmla="*/ 21 w 95"/>
                  <a:gd name="T9" fmla="*/ 0 h 36"/>
                  <a:gd name="T10" fmla="*/ 21 w 95"/>
                  <a:gd name="T11" fmla="*/ 11 h 36"/>
                  <a:gd name="T12" fmla="*/ 17 w 95"/>
                  <a:gd name="T13" fmla="*/ 0 h 36"/>
                  <a:gd name="T14" fmla="*/ 0 w 95"/>
                  <a:gd name="T15" fmla="*/ 5 h 36"/>
                  <a:gd name="T16" fmla="*/ 19 w 95"/>
                  <a:gd name="T17" fmla="*/ 11 h 36"/>
                  <a:gd name="T18" fmla="*/ 17 w 95"/>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 h="36">
                    <a:moveTo>
                      <a:pt x="17" y="0"/>
                    </a:moveTo>
                    <a:lnTo>
                      <a:pt x="19" y="11"/>
                    </a:lnTo>
                    <a:lnTo>
                      <a:pt x="93" y="36"/>
                    </a:lnTo>
                    <a:lnTo>
                      <a:pt x="95" y="24"/>
                    </a:lnTo>
                    <a:lnTo>
                      <a:pt x="21" y="0"/>
                    </a:lnTo>
                    <a:lnTo>
                      <a:pt x="21" y="11"/>
                    </a:lnTo>
                    <a:lnTo>
                      <a:pt x="17" y="0"/>
                    </a:lnTo>
                    <a:lnTo>
                      <a:pt x="0" y="5"/>
                    </a:lnTo>
                    <a:lnTo>
                      <a:pt x="19" y="1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7" name="Freeform 113">
                <a:extLst>
                  <a:ext uri="{FF2B5EF4-FFF2-40B4-BE49-F238E27FC236}">
                    <a16:creationId xmlns:a16="http://schemas.microsoft.com/office/drawing/2014/main" id="{E138700B-666B-E61C-AD7E-51834CB1781F}"/>
                  </a:ext>
                </a:extLst>
              </p:cNvPr>
              <p:cNvSpPr>
                <a:spLocks/>
              </p:cNvSpPr>
              <p:nvPr/>
            </p:nvSpPr>
            <p:spPr bwMode="auto">
              <a:xfrm>
                <a:off x="2729" y="1434"/>
                <a:ext cx="85" cy="36"/>
              </a:xfrm>
              <a:custGeom>
                <a:avLst/>
                <a:gdLst>
                  <a:gd name="T0" fmla="*/ 72 w 85"/>
                  <a:gd name="T1" fmla="*/ 8 h 36"/>
                  <a:gd name="T2" fmla="*/ 74 w 85"/>
                  <a:gd name="T3" fmla="*/ 0 h 36"/>
                  <a:gd name="T4" fmla="*/ 0 w 85"/>
                  <a:gd name="T5" fmla="*/ 25 h 36"/>
                  <a:gd name="T6" fmla="*/ 4 w 85"/>
                  <a:gd name="T7" fmla="*/ 36 h 36"/>
                  <a:gd name="T8" fmla="*/ 78 w 85"/>
                  <a:gd name="T9" fmla="*/ 11 h 36"/>
                  <a:gd name="T10" fmla="*/ 82 w 85"/>
                  <a:gd name="T11" fmla="*/ 2 h 36"/>
                  <a:gd name="T12" fmla="*/ 78 w 85"/>
                  <a:gd name="T13" fmla="*/ 11 h 36"/>
                  <a:gd name="T14" fmla="*/ 85 w 85"/>
                  <a:gd name="T15" fmla="*/ 10 h 36"/>
                  <a:gd name="T16" fmla="*/ 82 w 85"/>
                  <a:gd name="T17" fmla="*/ 2 h 36"/>
                  <a:gd name="T18" fmla="*/ 72 w 85"/>
                  <a:gd name="T19" fmla="*/ 8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36">
                    <a:moveTo>
                      <a:pt x="72" y="8"/>
                    </a:moveTo>
                    <a:lnTo>
                      <a:pt x="74" y="0"/>
                    </a:lnTo>
                    <a:lnTo>
                      <a:pt x="0" y="25"/>
                    </a:lnTo>
                    <a:lnTo>
                      <a:pt x="4" y="36"/>
                    </a:lnTo>
                    <a:lnTo>
                      <a:pt x="78" y="11"/>
                    </a:lnTo>
                    <a:lnTo>
                      <a:pt x="82" y="2"/>
                    </a:lnTo>
                    <a:lnTo>
                      <a:pt x="78" y="11"/>
                    </a:lnTo>
                    <a:lnTo>
                      <a:pt x="85" y="10"/>
                    </a:lnTo>
                    <a:lnTo>
                      <a:pt x="82" y="2"/>
                    </a:lnTo>
                    <a:lnTo>
                      <a:pt x="7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8" name="Freeform 114">
                <a:extLst>
                  <a:ext uri="{FF2B5EF4-FFF2-40B4-BE49-F238E27FC236}">
                    <a16:creationId xmlns:a16="http://schemas.microsoft.com/office/drawing/2014/main" id="{4F7F5079-EFE9-AFAF-EF73-AD90264168DF}"/>
                  </a:ext>
                </a:extLst>
              </p:cNvPr>
              <p:cNvSpPr>
                <a:spLocks/>
              </p:cNvSpPr>
              <p:nvPr/>
            </p:nvSpPr>
            <p:spPr bwMode="auto">
              <a:xfrm>
                <a:off x="2758" y="1359"/>
                <a:ext cx="53" cy="83"/>
              </a:xfrm>
              <a:custGeom>
                <a:avLst/>
                <a:gdLst>
                  <a:gd name="T0" fmla="*/ 17 w 53"/>
                  <a:gd name="T1" fmla="*/ 7 h 83"/>
                  <a:gd name="T2" fmla="*/ 9 w 53"/>
                  <a:gd name="T3" fmla="*/ 15 h 83"/>
                  <a:gd name="T4" fmla="*/ 43 w 53"/>
                  <a:gd name="T5" fmla="*/ 83 h 83"/>
                  <a:gd name="T6" fmla="*/ 53 w 53"/>
                  <a:gd name="T7" fmla="*/ 77 h 83"/>
                  <a:gd name="T8" fmla="*/ 19 w 53"/>
                  <a:gd name="T9" fmla="*/ 11 h 83"/>
                  <a:gd name="T10" fmla="*/ 11 w 53"/>
                  <a:gd name="T11" fmla="*/ 18 h 83"/>
                  <a:gd name="T12" fmla="*/ 17 w 53"/>
                  <a:gd name="T13" fmla="*/ 7 h 83"/>
                  <a:gd name="T14" fmla="*/ 0 w 53"/>
                  <a:gd name="T15" fmla="*/ 0 h 83"/>
                  <a:gd name="T16" fmla="*/ 9 w 53"/>
                  <a:gd name="T17" fmla="*/ 15 h 83"/>
                  <a:gd name="T18" fmla="*/ 17 w 53"/>
                  <a:gd name="T19" fmla="*/ 7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3">
                    <a:moveTo>
                      <a:pt x="17" y="7"/>
                    </a:moveTo>
                    <a:lnTo>
                      <a:pt x="9" y="15"/>
                    </a:lnTo>
                    <a:lnTo>
                      <a:pt x="43" y="83"/>
                    </a:lnTo>
                    <a:lnTo>
                      <a:pt x="53" y="77"/>
                    </a:lnTo>
                    <a:lnTo>
                      <a:pt x="19" y="11"/>
                    </a:lnTo>
                    <a:lnTo>
                      <a:pt x="11" y="18"/>
                    </a:lnTo>
                    <a:lnTo>
                      <a:pt x="17" y="7"/>
                    </a:lnTo>
                    <a:lnTo>
                      <a:pt x="0" y="0"/>
                    </a:lnTo>
                    <a:lnTo>
                      <a:pt x="9" y="15"/>
                    </a:lnTo>
                    <a:lnTo>
                      <a:pt x="1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9" name="Freeform 115">
                <a:extLst>
                  <a:ext uri="{FF2B5EF4-FFF2-40B4-BE49-F238E27FC236}">
                    <a16:creationId xmlns:a16="http://schemas.microsoft.com/office/drawing/2014/main" id="{2BFC82D5-ADAF-D565-62AA-653084882202}"/>
                  </a:ext>
                </a:extLst>
              </p:cNvPr>
              <p:cNvSpPr>
                <a:spLocks/>
              </p:cNvSpPr>
              <p:nvPr/>
            </p:nvSpPr>
            <p:spPr bwMode="auto">
              <a:xfrm>
                <a:off x="2769" y="1366"/>
                <a:ext cx="76" cy="49"/>
              </a:xfrm>
              <a:custGeom>
                <a:avLst/>
                <a:gdLst>
                  <a:gd name="T0" fmla="*/ 64 w 76"/>
                  <a:gd name="T1" fmla="*/ 38 h 49"/>
                  <a:gd name="T2" fmla="*/ 72 w 76"/>
                  <a:gd name="T3" fmla="*/ 36 h 49"/>
                  <a:gd name="T4" fmla="*/ 6 w 76"/>
                  <a:gd name="T5" fmla="*/ 0 h 49"/>
                  <a:gd name="T6" fmla="*/ 0 w 76"/>
                  <a:gd name="T7" fmla="*/ 11 h 49"/>
                  <a:gd name="T8" fmla="*/ 68 w 76"/>
                  <a:gd name="T9" fmla="*/ 45 h 49"/>
                  <a:gd name="T10" fmla="*/ 76 w 76"/>
                  <a:gd name="T11" fmla="*/ 42 h 49"/>
                  <a:gd name="T12" fmla="*/ 68 w 76"/>
                  <a:gd name="T13" fmla="*/ 45 h 49"/>
                  <a:gd name="T14" fmla="*/ 74 w 76"/>
                  <a:gd name="T15" fmla="*/ 49 h 49"/>
                  <a:gd name="T16" fmla="*/ 76 w 76"/>
                  <a:gd name="T17" fmla="*/ 42 h 49"/>
                  <a:gd name="T18" fmla="*/ 64 w 76"/>
                  <a:gd name="T19" fmla="*/ 3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49">
                    <a:moveTo>
                      <a:pt x="64" y="38"/>
                    </a:moveTo>
                    <a:lnTo>
                      <a:pt x="72" y="36"/>
                    </a:lnTo>
                    <a:lnTo>
                      <a:pt x="6" y="0"/>
                    </a:lnTo>
                    <a:lnTo>
                      <a:pt x="0" y="11"/>
                    </a:lnTo>
                    <a:lnTo>
                      <a:pt x="68" y="45"/>
                    </a:lnTo>
                    <a:lnTo>
                      <a:pt x="76" y="42"/>
                    </a:lnTo>
                    <a:lnTo>
                      <a:pt x="68" y="45"/>
                    </a:lnTo>
                    <a:lnTo>
                      <a:pt x="74" y="49"/>
                    </a:lnTo>
                    <a:lnTo>
                      <a:pt x="76" y="42"/>
                    </a:lnTo>
                    <a:lnTo>
                      <a:pt x="6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0" name="Freeform 116">
                <a:extLst>
                  <a:ext uri="{FF2B5EF4-FFF2-40B4-BE49-F238E27FC236}">
                    <a16:creationId xmlns:a16="http://schemas.microsoft.com/office/drawing/2014/main" id="{56842CC2-750E-905C-A6EB-598DAE9EE514}"/>
                  </a:ext>
                </a:extLst>
              </p:cNvPr>
              <p:cNvSpPr>
                <a:spLocks/>
              </p:cNvSpPr>
              <p:nvPr/>
            </p:nvSpPr>
            <p:spPr bwMode="auto">
              <a:xfrm>
                <a:off x="2833" y="1313"/>
                <a:ext cx="36" cy="95"/>
              </a:xfrm>
              <a:custGeom>
                <a:avLst/>
                <a:gdLst>
                  <a:gd name="T0" fmla="*/ 36 w 36"/>
                  <a:gd name="T1" fmla="*/ 17 h 95"/>
                  <a:gd name="T2" fmla="*/ 25 w 36"/>
                  <a:gd name="T3" fmla="*/ 17 h 95"/>
                  <a:gd name="T4" fmla="*/ 0 w 36"/>
                  <a:gd name="T5" fmla="*/ 91 h 95"/>
                  <a:gd name="T6" fmla="*/ 12 w 36"/>
                  <a:gd name="T7" fmla="*/ 95 h 95"/>
                  <a:gd name="T8" fmla="*/ 36 w 36"/>
                  <a:gd name="T9" fmla="*/ 21 h 95"/>
                  <a:gd name="T10" fmla="*/ 25 w 36"/>
                  <a:gd name="T11" fmla="*/ 21 h 95"/>
                  <a:gd name="T12" fmla="*/ 36 w 36"/>
                  <a:gd name="T13" fmla="*/ 17 h 95"/>
                  <a:gd name="T14" fmla="*/ 31 w 36"/>
                  <a:gd name="T15" fmla="*/ 0 h 95"/>
                  <a:gd name="T16" fmla="*/ 25 w 36"/>
                  <a:gd name="T17" fmla="*/ 17 h 95"/>
                  <a:gd name="T18" fmla="*/ 36 w 36"/>
                  <a:gd name="T19" fmla="*/ 17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5">
                    <a:moveTo>
                      <a:pt x="36" y="17"/>
                    </a:moveTo>
                    <a:lnTo>
                      <a:pt x="25" y="17"/>
                    </a:lnTo>
                    <a:lnTo>
                      <a:pt x="0" y="91"/>
                    </a:lnTo>
                    <a:lnTo>
                      <a:pt x="12" y="95"/>
                    </a:lnTo>
                    <a:lnTo>
                      <a:pt x="36" y="21"/>
                    </a:lnTo>
                    <a:lnTo>
                      <a:pt x="25" y="21"/>
                    </a:lnTo>
                    <a:lnTo>
                      <a:pt x="36" y="17"/>
                    </a:lnTo>
                    <a:lnTo>
                      <a:pt x="31" y="0"/>
                    </a:lnTo>
                    <a:lnTo>
                      <a:pt x="25" y="17"/>
                    </a:ln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1" name="Freeform 117">
                <a:extLst>
                  <a:ext uri="{FF2B5EF4-FFF2-40B4-BE49-F238E27FC236}">
                    <a16:creationId xmlns:a16="http://schemas.microsoft.com/office/drawing/2014/main" id="{C88B9DD8-0F91-9DF1-2C23-901E8C0124DA}"/>
                  </a:ext>
                </a:extLst>
              </p:cNvPr>
              <p:cNvSpPr>
                <a:spLocks/>
              </p:cNvSpPr>
              <p:nvPr/>
            </p:nvSpPr>
            <p:spPr bwMode="auto">
              <a:xfrm>
                <a:off x="2858" y="1330"/>
                <a:ext cx="36" cy="85"/>
              </a:xfrm>
              <a:custGeom>
                <a:avLst/>
                <a:gdLst>
                  <a:gd name="T0" fmla="*/ 28 w 36"/>
                  <a:gd name="T1" fmla="*/ 72 h 85"/>
                  <a:gd name="T2" fmla="*/ 36 w 36"/>
                  <a:gd name="T3" fmla="*/ 74 h 85"/>
                  <a:gd name="T4" fmla="*/ 11 w 36"/>
                  <a:gd name="T5" fmla="*/ 0 h 85"/>
                  <a:gd name="T6" fmla="*/ 0 w 36"/>
                  <a:gd name="T7" fmla="*/ 4 h 85"/>
                  <a:gd name="T8" fmla="*/ 24 w 36"/>
                  <a:gd name="T9" fmla="*/ 78 h 85"/>
                  <a:gd name="T10" fmla="*/ 34 w 36"/>
                  <a:gd name="T11" fmla="*/ 81 h 85"/>
                  <a:gd name="T12" fmla="*/ 24 w 36"/>
                  <a:gd name="T13" fmla="*/ 78 h 85"/>
                  <a:gd name="T14" fmla="*/ 26 w 36"/>
                  <a:gd name="T15" fmla="*/ 85 h 85"/>
                  <a:gd name="T16" fmla="*/ 34 w 36"/>
                  <a:gd name="T17" fmla="*/ 81 h 85"/>
                  <a:gd name="T18" fmla="*/ 28 w 36"/>
                  <a:gd name="T19" fmla="*/ 72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5">
                    <a:moveTo>
                      <a:pt x="28" y="72"/>
                    </a:moveTo>
                    <a:lnTo>
                      <a:pt x="36" y="74"/>
                    </a:lnTo>
                    <a:lnTo>
                      <a:pt x="11" y="0"/>
                    </a:lnTo>
                    <a:lnTo>
                      <a:pt x="0" y="4"/>
                    </a:lnTo>
                    <a:lnTo>
                      <a:pt x="24" y="78"/>
                    </a:lnTo>
                    <a:lnTo>
                      <a:pt x="34" y="81"/>
                    </a:lnTo>
                    <a:lnTo>
                      <a:pt x="24" y="78"/>
                    </a:lnTo>
                    <a:lnTo>
                      <a:pt x="26" y="85"/>
                    </a:lnTo>
                    <a:lnTo>
                      <a:pt x="34" y="81"/>
                    </a:lnTo>
                    <a:lnTo>
                      <a:pt x="2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2" name="Freeform 118">
                <a:extLst>
                  <a:ext uri="{FF2B5EF4-FFF2-40B4-BE49-F238E27FC236}">
                    <a16:creationId xmlns:a16="http://schemas.microsoft.com/office/drawing/2014/main" id="{EBAA2FA5-C148-E62B-4972-640229A9CA89}"/>
                  </a:ext>
                </a:extLst>
              </p:cNvPr>
              <p:cNvSpPr>
                <a:spLocks/>
              </p:cNvSpPr>
              <p:nvPr/>
            </p:nvSpPr>
            <p:spPr bwMode="auto">
              <a:xfrm>
                <a:off x="2684" y="1285"/>
                <a:ext cx="359" cy="179"/>
              </a:xfrm>
              <a:custGeom>
                <a:avLst/>
                <a:gdLst>
                  <a:gd name="T0" fmla="*/ 2 w 359"/>
                  <a:gd name="T1" fmla="*/ 179 h 179"/>
                  <a:gd name="T2" fmla="*/ 0 w 359"/>
                  <a:gd name="T3" fmla="*/ 179 h 179"/>
                  <a:gd name="T4" fmla="*/ 91 w 359"/>
                  <a:gd name="T5" fmla="*/ 143 h 179"/>
                  <a:gd name="T6" fmla="*/ 55 w 359"/>
                  <a:gd name="T7" fmla="*/ 53 h 179"/>
                  <a:gd name="T8" fmla="*/ 144 w 359"/>
                  <a:gd name="T9" fmla="*/ 89 h 179"/>
                  <a:gd name="T10" fmla="*/ 180 w 359"/>
                  <a:gd name="T11" fmla="*/ 0 h 179"/>
                  <a:gd name="T12" fmla="*/ 215 w 359"/>
                  <a:gd name="T13" fmla="*/ 89 h 179"/>
                  <a:gd name="T14" fmla="*/ 304 w 359"/>
                  <a:gd name="T15" fmla="*/ 53 h 179"/>
                  <a:gd name="T16" fmla="*/ 268 w 359"/>
                  <a:gd name="T17" fmla="*/ 143 h 179"/>
                  <a:gd name="T18" fmla="*/ 359 w 359"/>
                  <a:gd name="T19" fmla="*/ 177 h 179"/>
                  <a:gd name="T20" fmla="*/ 355 w 359"/>
                  <a:gd name="T21" fmla="*/ 179 h 179"/>
                  <a:gd name="T22" fmla="*/ 321 w 359"/>
                  <a:gd name="T23" fmla="*/ 179 h 179"/>
                  <a:gd name="T24" fmla="*/ 323 w 359"/>
                  <a:gd name="T25" fmla="*/ 177 h 179"/>
                  <a:gd name="T26" fmla="*/ 242 w 359"/>
                  <a:gd name="T27" fmla="*/ 151 h 179"/>
                  <a:gd name="T28" fmla="*/ 280 w 359"/>
                  <a:gd name="T29" fmla="*/ 79 h 179"/>
                  <a:gd name="T30" fmla="*/ 206 w 359"/>
                  <a:gd name="T31" fmla="*/ 115 h 179"/>
                  <a:gd name="T32" fmla="*/ 180 w 359"/>
                  <a:gd name="T33" fmla="*/ 36 h 179"/>
                  <a:gd name="T34" fmla="*/ 153 w 359"/>
                  <a:gd name="T35" fmla="*/ 115 h 179"/>
                  <a:gd name="T36" fmla="*/ 79 w 359"/>
                  <a:gd name="T37" fmla="*/ 79 h 179"/>
                  <a:gd name="T38" fmla="*/ 117 w 359"/>
                  <a:gd name="T39" fmla="*/ 151 h 179"/>
                  <a:gd name="T40" fmla="*/ 38 w 359"/>
                  <a:gd name="T41" fmla="*/ 179 h 179"/>
                  <a:gd name="T42" fmla="*/ 2 w 359"/>
                  <a:gd name="T43" fmla="*/ 179 h 1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9" h="179">
                    <a:moveTo>
                      <a:pt x="2" y="179"/>
                    </a:moveTo>
                    <a:lnTo>
                      <a:pt x="0" y="179"/>
                    </a:lnTo>
                    <a:lnTo>
                      <a:pt x="91" y="143"/>
                    </a:lnTo>
                    <a:lnTo>
                      <a:pt x="55" y="53"/>
                    </a:lnTo>
                    <a:lnTo>
                      <a:pt x="144" y="89"/>
                    </a:lnTo>
                    <a:lnTo>
                      <a:pt x="180" y="0"/>
                    </a:lnTo>
                    <a:lnTo>
                      <a:pt x="215" y="89"/>
                    </a:lnTo>
                    <a:lnTo>
                      <a:pt x="304" y="53"/>
                    </a:lnTo>
                    <a:lnTo>
                      <a:pt x="268" y="143"/>
                    </a:lnTo>
                    <a:lnTo>
                      <a:pt x="359" y="177"/>
                    </a:lnTo>
                    <a:lnTo>
                      <a:pt x="355" y="179"/>
                    </a:lnTo>
                    <a:lnTo>
                      <a:pt x="321" y="179"/>
                    </a:lnTo>
                    <a:lnTo>
                      <a:pt x="323" y="177"/>
                    </a:lnTo>
                    <a:lnTo>
                      <a:pt x="242" y="151"/>
                    </a:lnTo>
                    <a:lnTo>
                      <a:pt x="280" y="79"/>
                    </a:lnTo>
                    <a:lnTo>
                      <a:pt x="206" y="115"/>
                    </a:lnTo>
                    <a:lnTo>
                      <a:pt x="180" y="36"/>
                    </a:lnTo>
                    <a:lnTo>
                      <a:pt x="153" y="115"/>
                    </a:lnTo>
                    <a:lnTo>
                      <a:pt x="79" y="79"/>
                    </a:lnTo>
                    <a:lnTo>
                      <a:pt x="117" y="151"/>
                    </a:lnTo>
                    <a:lnTo>
                      <a:pt x="38" y="179"/>
                    </a:lnTo>
                    <a:lnTo>
                      <a:pt x="2" y="17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3" name="Freeform 119">
                <a:extLst>
                  <a:ext uri="{FF2B5EF4-FFF2-40B4-BE49-F238E27FC236}">
                    <a16:creationId xmlns:a16="http://schemas.microsoft.com/office/drawing/2014/main" id="{6CBF1E1F-5196-76F6-83DF-41A5CB43F00D}"/>
                  </a:ext>
                </a:extLst>
              </p:cNvPr>
              <p:cNvSpPr>
                <a:spLocks/>
              </p:cNvSpPr>
              <p:nvPr/>
            </p:nvSpPr>
            <p:spPr bwMode="auto">
              <a:xfrm>
                <a:off x="2686" y="1464"/>
                <a:ext cx="353" cy="178"/>
              </a:xfrm>
              <a:custGeom>
                <a:avLst/>
                <a:gdLst>
                  <a:gd name="T0" fmla="*/ 0 w 353"/>
                  <a:gd name="T1" fmla="*/ 0 h 178"/>
                  <a:gd name="T2" fmla="*/ 89 w 353"/>
                  <a:gd name="T3" fmla="*/ 34 h 178"/>
                  <a:gd name="T4" fmla="*/ 49 w 353"/>
                  <a:gd name="T5" fmla="*/ 125 h 178"/>
                  <a:gd name="T6" fmla="*/ 142 w 353"/>
                  <a:gd name="T7" fmla="*/ 89 h 178"/>
                  <a:gd name="T8" fmla="*/ 178 w 353"/>
                  <a:gd name="T9" fmla="*/ 178 h 178"/>
                  <a:gd name="T10" fmla="*/ 213 w 353"/>
                  <a:gd name="T11" fmla="*/ 89 h 178"/>
                  <a:gd name="T12" fmla="*/ 302 w 353"/>
                  <a:gd name="T13" fmla="*/ 125 h 178"/>
                  <a:gd name="T14" fmla="*/ 266 w 353"/>
                  <a:gd name="T15" fmla="*/ 34 h 178"/>
                  <a:gd name="T16" fmla="*/ 353 w 353"/>
                  <a:gd name="T17" fmla="*/ 0 h 178"/>
                  <a:gd name="T18" fmla="*/ 319 w 353"/>
                  <a:gd name="T19" fmla="*/ 0 h 178"/>
                  <a:gd name="T20" fmla="*/ 240 w 353"/>
                  <a:gd name="T21" fmla="*/ 27 h 178"/>
                  <a:gd name="T22" fmla="*/ 278 w 353"/>
                  <a:gd name="T23" fmla="*/ 99 h 178"/>
                  <a:gd name="T24" fmla="*/ 204 w 353"/>
                  <a:gd name="T25" fmla="*/ 63 h 178"/>
                  <a:gd name="T26" fmla="*/ 178 w 353"/>
                  <a:gd name="T27" fmla="*/ 142 h 178"/>
                  <a:gd name="T28" fmla="*/ 151 w 353"/>
                  <a:gd name="T29" fmla="*/ 63 h 178"/>
                  <a:gd name="T30" fmla="*/ 75 w 353"/>
                  <a:gd name="T31" fmla="*/ 100 h 178"/>
                  <a:gd name="T32" fmla="*/ 115 w 353"/>
                  <a:gd name="T33" fmla="*/ 27 h 178"/>
                  <a:gd name="T34" fmla="*/ 36 w 353"/>
                  <a:gd name="T35" fmla="*/ 0 h 178"/>
                  <a:gd name="T36" fmla="*/ 0 w 353"/>
                  <a:gd name="T37" fmla="*/ 0 h 1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178">
                    <a:moveTo>
                      <a:pt x="0" y="0"/>
                    </a:moveTo>
                    <a:lnTo>
                      <a:pt x="89" y="34"/>
                    </a:lnTo>
                    <a:lnTo>
                      <a:pt x="49" y="125"/>
                    </a:lnTo>
                    <a:lnTo>
                      <a:pt x="142" y="89"/>
                    </a:lnTo>
                    <a:lnTo>
                      <a:pt x="178" y="178"/>
                    </a:lnTo>
                    <a:lnTo>
                      <a:pt x="213" y="89"/>
                    </a:lnTo>
                    <a:lnTo>
                      <a:pt x="302" y="125"/>
                    </a:lnTo>
                    <a:lnTo>
                      <a:pt x="266" y="34"/>
                    </a:lnTo>
                    <a:lnTo>
                      <a:pt x="353" y="0"/>
                    </a:lnTo>
                    <a:lnTo>
                      <a:pt x="319" y="0"/>
                    </a:lnTo>
                    <a:lnTo>
                      <a:pt x="240" y="27"/>
                    </a:lnTo>
                    <a:lnTo>
                      <a:pt x="278" y="99"/>
                    </a:lnTo>
                    <a:lnTo>
                      <a:pt x="204" y="63"/>
                    </a:lnTo>
                    <a:lnTo>
                      <a:pt x="178" y="142"/>
                    </a:lnTo>
                    <a:lnTo>
                      <a:pt x="151" y="63"/>
                    </a:lnTo>
                    <a:lnTo>
                      <a:pt x="75" y="100"/>
                    </a:lnTo>
                    <a:lnTo>
                      <a:pt x="115" y="27"/>
                    </a:lnTo>
                    <a:lnTo>
                      <a:pt x="36"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4" name="Freeform 120">
                <a:extLst>
                  <a:ext uri="{FF2B5EF4-FFF2-40B4-BE49-F238E27FC236}">
                    <a16:creationId xmlns:a16="http://schemas.microsoft.com/office/drawing/2014/main" id="{43D5D64E-51FD-EE75-BDDC-74B61AEC7490}"/>
                  </a:ext>
                </a:extLst>
              </p:cNvPr>
              <p:cNvSpPr>
                <a:spLocks/>
              </p:cNvSpPr>
              <p:nvPr/>
            </p:nvSpPr>
            <p:spPr bwMode="auto">
              <a:xfrm>
                <a:off x="2727" y="2620"/>
                <a:ext cx="273" cy="269"/>
              </a:xfrm>
              <a:custGeom>
                <a:avLst/>
                <a:gdLst>
                  <a:gd name="T0" fmla="*/ 161 w 273"/>
                  <a:gd name="T1" fmla="*/ 74 h 269"/>
                  <a:gd name="T2" fmla="*/ 231 w 273"/>
                  <a:gd name="T3" fmla="*/ 40 h 269"/>
                  <a:gd name="T4" fmla="*/ 195 w 273"/>
                  <a:gd name="T5" fmla="*/ 108 h 269"/>
                  <a:gd name="T6" fmla="*/ 273 w 273"/>
                  <a:gd name="T7" fmla="*/ 133 h 269"/>
                  <a:gd name="T8" fmla="*/ 195 w 273"/>
                  <a:gd name="T9" fmla="*/ 159 h 269"/>
                  <a:gd name="T10" fmla="*/ 231 w 273"/>
                  <a:gd name="T11" fmla="*/ 227 h 269"/>
                  <a:gd name="T12" fmla="*/ 161 w 273"/>
                  <a:gd name="T13" fmla="*/ 193 h 269"/>
                  <a:gd name="T14" fmla="*/ 137 w 273"/>
                  <a:gd name="T15" fmla="*/ 269 h 269"/>
                  <a:gd name="T16" fmla="*/ 112 w 273"/>
                  <a:gd name="T17" fmla="*/ 193 h 269"/>
                  <a:gd name="T18" fmla="*/ 40 w 273"/>
                  <a:gd name="T19" fmla="*/ 227 h 269"/>
                  <a:gd name="T20" fmla="*/ 76 w 273"/>
                  <a:gd name="T21" fmla="*/ 159 h 269"/>
                  <a:gd name="T22" fmla="*/ 0 w 273"/>
                  <a:gd name="T23" fmla="*/ 134 h 269"/>
                  <a:gd name="T24" fmla="*/ 76 w 273"/>
                  <a:gd name="T25" fmla="*/ 108 h 269"/>
                  <a:gd name="T26" fmla="*/ 42 w 273"/>
                  <a:gd name="T27" fmla="*/ 40 h 269"/>
                  <a:gd name="T28" fmla="*/ 112 w 273"/>
                  <a:gd name="T29" fmla="*/ 74 h 269"/>
                  <a:gd name="T30" fmla="*/ 137 w 273"/>
                  <a:gd name="T31" fmla="*/ 0 h 269"/>
                  <a:gd name="T32" fmla="*/ 161 w 273"/>
                  <a:gd name="T33" fmla="*/ 74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3" h="269">
                    <a:moveTo>
                      <a:pt x="161" y="74"/>
                    </a:moveTo>
                    <a:lnTo>
                      <a:pt x="231" y="40"/>
                    </a:lnTo>
                    <a:lnTo>
                      <a:pt x="195" y="108"/>
                    </a:lnTo>
                    <a:lnTo>
                      <a:pt x="273" y="133"/>
                    </a:lnTo>
                    <a:lnTo>
                      <a:pt x="195" y="159"/>
                    </a:lnTo>
                    <a:lnTo>
                      <a:pt x="231" y="227"/>
                    </a:lnTo>
                    <a:lnTo>
                      <a:pt x="161" y="193"/>
                    </a:lnTo>
                    <a:lnTo>
                      <a:pt x="137" y="269"/>
                    </a:lnTo>
                    <a:lnTo>
                      <a:pt x="112" y="193"/>
                    </a:lnTo>
                    <a:lnTo>
                      <a:pt x="40" y="227"/>
                    </a:lnTo>
                    <a:lnTo>
                      <a:pt x="76" y="159"/>
                    </a:lnTo>
                    <a:lnTo>
                      <a:pt x="0" y="134"/>
                    </a:lnTo>
                    <a:lnTo>
                      <a:pt x="76" y="108"/>
                    </a:lnTo>
                    <a:lnTo>
                      <a:pt x="42" y="40"/>
                    </a:lnTo>
                    <a:lnTo>
                      <a:pt x="112" y="74"/>
                    </a:lnTo>
                    <a:lnTo>
                      <a:pt x="137" y="0"/>
                    </a:lnTo>
                    <a:lnTo>
                      <a:pt x="161" y="74"/>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5" name="Freeform 121">
                <a:extLst>
                  <a:ext uri="{FF2B5EF4-FFF2-40B4-BE49-F238E27FC236}">
                    <a16:creationId xmlns:a16="http://schemas.microsoft.com/office/drawing/2014/main" id="{B2EE8B47-B66D-5976-31AB-F1549109DB3C}"/>
                  </a:ext>
                </a:extLst>
              </p:cNvPr>
              <p:cNvSpPr>
                <a:spLocks/>
              </p:cNvSpPr>
              <p:nvPr/>
            </p:nvSpPr>
            <p:spPr bwMode="auto">
              <a:xfrm>
                <a:off x="2886" y="2647"/>
                <a:ext cx="85" cy="53"/>
              </a:xfrm>
              <a:custGeom>
                <a:avLst/>
                <a:gdLst>
                  <a:gd name="T0" fmla="*/ 76 w 85"/>
                  <a:gd name="T1" fmla="*/ 15 h 53"/>
                  <a:gd name="T2" fmla="*/ 68 w 85"/>
                  <a:gd name="T3" fmla="*/ 7 h 53"/>
                  <a:gd name="T4" fmla="*/ 0 w 85"/>
                  <a:gd name="T5" fmla="*/ 43 h 53"/>
                  <a:gd name="T6" fmla="*/ 6 w 85"/>
                  <a:gd name="T7" fmla="*/ 53 h 53"/>
                  <a:gd name="T8" fmla="*/ 74 w 85"/>
                  <a:gd name="T9" fmla="*/ 19 h 53"/>
                  <a:gd name="T10" fmla="*/ 66 w 85"/>
                  <a:gd name="T11" fmla="*/ 9 h 53"/>
                  <a:gd name="T12" fmla="*/ 76 w 85"/>
                  <a:gd name="T13" fmla="*/ 15 h 53"/>
                  <a:gd name="T14" fmla="*/ 85 w 85"/>
                  <a:gd name="T15" fmla="*/ 0 h 53"/>
                  <a:gd name="T16" fmla="*/ 68 w 85"/>
                  <a:gd name="T17" fmla="*/ 7 h 53"/>
                  <a:gd name="T18" fmla="*/ 76 w 85"/>
                  <a:gd name="T19" fmla="*/ 15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3">
                    <a:moveTo>
                      <a:pt x="76" y="15"/>
                    </a:moveTo>
                    <a:lnTo>
                      <a:pt x="68" y="7"/>
                    </a:lnTo>
                    <a:lnTo>
                      <a:pt x="0" y="43"/>
                    </a:lnTo>
                    <a:lnTo>
                      <a:pt x="6" y="53"/>
                    </a:lnTo>
                    <a:lnTo>
                      <a:pt x="74" y="19"/>
                    </a:lnTo>
                    <a:lnTo>
                      <a:pt x="66" y="9"/>
                    </a:lnTo>
                    <a:lnTo>
                      <a:pt x="76" y="15"/>
                    </a:lnTo>
                    <a:lnTo>
                      <a:pt x="85" y="0"/>
                    </a:lnTo>
                    <a:lnTo>
                      <a:pt x="68" y="7"/>
                    </a:lnTo>
                    <a:lnTo>
                      <a:pt x="76"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6" name="Freeform 122">
                <a:extLst>
                  <a:ext uri="{FF2B5EF4-FFF2-40B4-BE49-F238E27FC236}">
                    <a16:creationId xmlns:a16="http://schemas.microsoft.com/office/drawing/2014/main" id="{E9E75C53-433C-843F-DC7D-7CD95A01AD4E}"/>
                  </a:ext>
                </a:extLst>
              </p:cNvPr>
              <p:cNvSpPr>
                <a:spLocks/>
              </p:cNvSpPr>
              <p:nvPr/>
            </p:nvSpPr>
            <p:spPr bwMode="auto">
              <a:xfrm>
                <a:off x="2913" y="2656"/>
                <a:ext cx="49" cy="78"/>
              </a:xfrm>
              <a:custGeom>
                <a:avLst/>
                <a:gdLst>
                  <a:gd name="T0" fmla="*/ 11 w 49"/>
                  <a:gd name="T1" fmla="*/ 66 h 78"/>
                  <a:gd name="T2" fmla="*/ 15 w 49"/>
                  <a:gd name="T3" fmla="*/ 74 h 78"/>
                  <a:gd name="T4" fmla="*/ 49 w 49"/>
                  <a:gd name="T5" fmla="*/ 6 h 78"/>
                  <a:gd name="T6" fmla="*/ 39 w 49"/>
                  <a:gd name="T7" fmla="*/ 0 h 78"/>
                  <a:gd name="T8" fmla="*/ 3 w 49"/>
                  <a:gd name="T9" fmla="*/ 70 h 78"/>
                  <a:gd name="T10" fmla="*/ 7 w 49"/>
                  <a:gd name="T11" fmla="*/ 78 h 78"/>
                  <a:gd name="T12" fmla="*/ 3 w 49"/>
                  <a:gd name="T13" fmla="*/ 70 h 78"/>
                  <a:gd name="T14" fmla="*/ 0 w 49"/>
                  <a:gd name="T15" fmla="*/ 76 h 78"/>
                  <a:gd name="T16" fmla="*/ 7 w 49"/>
                  <a:gd name="T17" fmla="*/ 78 h 78"/>
                  <a:gd name="T18" fmla="*/ 11 w 49"/>
                  <a:gd name="T19" fmla="*/ 6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78">
                    <a:moveTo>
                      <a:pt x="11" y="66"/>
                    </a:moveTo>
                    <a:lnTo>
                      <a:pt x="15" y="74"/>
                    </a:lnTo>
                    <a:lnTo>
                      <a:pt x="49" y="6"/>
                    </a:lnTo>
                    <a:lnTo>
                      <a:pt x="39" y="0"/>
                    </a:lnTo>
                    <a:lnTo>
                      <a:pt x="3" y="70"/>
                    </a:lnTo>
                    <a:lnTo>
                      <a:pt x="7" y="78"/>
                    </a:lnTo>
                    <a:lnTo>
                      <a:pt x="3" y="70"/>
                    </a:lnTo>
                    <a:lnTo>
                      <a:pt x="0" y="76"/>
                    </a:lnTo>
                    <a:lnTo>
                      <a:pt x="7" y="78"/>
                    </a:lnTo>
                    <a:lnTo>
                      <a:pt x="11"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7" name="Freeform 123">
                <a:extLst>
                  <a:ext uri="{FF2B5EF4-FFF2-40B4-BE49-F238E27FC236}">
                    <a16:creationId xmlns:a16="http://schemas.microsoft.com/office/drawing/2014/main" id="{8B44988C-65E2-13C2-E8E7-C8C3FE9AE80C}"/>
                  </a:ext>
                </a:extLst>
              </p:cNvPr>
              <p:cNvSpPr>
                <a:spLocks/>
              </p:cNvSpPr>
              <p:nvPr/>
            </p:nvSpPr>
            <p:spPr bwMode="auto">
              <a:xfrm>
                <a:off x="2920" y="2722"/>
                <a:ext cx="98" cy="36"/>
              </a:xfrm>
              <a:custGeom>
                <a:avLst/>
                <a:gdLst>
                  <a:gd name="T0" fmla="*/ 80 w 98"/>
                  <a:gd name="T1" fmla="*/ 36 h 36"/>
                  <a:gd name="T2" fmla="*/ 80 w 98"/>
                  <a:gd name="T3" fmla="*/ 25 h 36"/>
                  <a:gd name="T4" fmla="*/ 4 w 98"/>
                  <a:gd name="T5" fmla="*/ 0 h 36"/>
                  <a:gd name="T6" fmla="*/ 0 w 98"/>
                  <a:gd name="T7" fmla="*/ 12 h 36"/>
                  <a:gd name="T8" fmla="*/ 78 w 98"/>
                  <a:gd name="T9" fmla="*/ 36 h 36"/>
                  <a:gd name="T10" fmla="*/ 78 w 98"/>
                  <a:gd name="T11" fmla="*/ 25 h 36"/>
                  <a:gd name="T12" fmla="*/ 80 w 98"/>
                  <a:gd name="T13" fmla="*/ 36 h 36"/>
                  <a:gd name="T14" fmla="*/ 98 w 98"/>
                  <a:gd name="T15" fmla="*/ 31 h 36"/>
                  <a:gd name="T16" fmla="*/ 80 w 98"/>
                  <a:gd name="T17" fmla="*/ 25 h 36"/>
                  <a:gd name="T18" fmla="*/ 80 w 98"/>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 h="36">
                    <a:moveTo>
                      <a:pt x="80" y="36"/>
                    </a:moveTo>
                    <a:lnTo>
                      <a:pt x="80" y="25"/>
                    </a:lnTo>
                    <a:lnTo>
                      <a:pt x="4" y="0"/>
                    </a:lnTo>
                    <a:lnTo>
                      <a:pt x="0" y="12"/>
                    </a:lnTo>
                    <a:lnTo>
                      <a:pt x="78" y="36"/>
                    </a:lnTo>
                    <a:lnTo>
                      <a:pt x="78" y="25"/>
                    </a:lnTo>
                    <a:lnTo>
                      <a:pt x="80" y="36"/>
                    </a:lnTo>
                    <a:lnTo>
                      <a:pt x="98" y="31"/>
                    </a:lnTo>
                    <a:lnTo>
                      <a:pt x="80" y="25"/>
                    </a:lnTo>
                    <a:lnTo>
                      <a:pt x="8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8" name="Freeform 124">
                <a:extLst>
                  <a:ext uri="{FF2B5EF4-FFF2-40B4-BE49-F238E27FC236}">
                    <a16:creationId xmlns:a16="http://schemas.microsoft.com/office/drawing/2014/main" id="{FCDFA835-2735-160B-3450-399B2A616387}"/>
                  </a:ext>
                </a:extLst>
              </p:cNvPr>
              <p:cNvSpPr>
                <a:spLocks/>
              </p:cNvSpPr>
              <p:nvPr/>
            </p:nvSpPr>
            <p:spPr bwMode="auto">
              <a:xfrm>
                <a:off x="2913" y="2747"/>
                <a:ext cx="87" cy="38"/>
              </a:xfrm>
              <a:custGeom>
                <a:avLst/>
                <a:gdLst>
                  <a:gd name="T0" fmla="*/ 15 w 87"/>
                  <a:gd name="T1" fmla="*/ 28 h 38"/>
                  <a:gd name="T2" fmla="*/ 11 w 87"/>
                  <a:gd name="T3" fmla="*/ 38 h 38"/>
                  <a:gd name="T4" fmla="*/ 87 w 87"/>
                  <a:gd name="T5" fmla="*/ 11 h 38"/>
                  <a:gd name="T6" fmla="*/ 85 w 87"/>
                  <a:gd name="T7" fmla="*/ 0 h 38"/>
                  <a:gd name="T8" fmla="*/ 7 w 87"/>
                  <a:gd name="T9" fmla="*/ 26 h 38"/>
                  <a:gd name="T10" fmla="*/ 3 w 87"/>
                  <a:gd name="T11" fmla="*/ 34 h 38"/>
                  <a:gd name="T12" fmla="*/ 7 w 87"/>
                  <a:gd name="T13" fmla="*/ 26 h 38"/>
                  <a:gd name="T14" fmla="*/ 0 w 87"/>
                  <a:gd name="T15" fmla="*/ 28 h 38"/>
                  <a:gd name="T16" fmla="*/ 3 w 87"/>
                  <a:gd name="T17" fmla="*/ 34 h 38"/>
                  <a:gd name="T18" fmla="*/ 15 w 87"/>
                  <a:gd name="T19" fmla="*/ 2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38">
                    <a:moveTo>
                      <a:pt x="15" y="28"/>
                    </a:moveTo>
                    <a:lnTo>
                      <a:pt x="11" y="38"/>
                    </a:lnTo>
                    <a:lnTo>
                      <a:pt x="87" y="11"/>
                    </a:lnTo>
                    <a:lnTo>
                      <a:pt x="85" y="0"/>
                    </a:lnTo>
                    <a:lnTo>
                      <a:pt x="7" y="26"/>
                    </a:lnTo>
                    <a:lnTo>
                      <a:pt x="3" y="34"/>
                    </a:lnTo>
                    <a:lnTo>
                      <a:pt x="7" y="26"/>
                    </a:lnTo>
                    <a:lnTo>
                      <a:pt x="0" y="28"/>
                    </a:lnTo>
                    <a:lnTo>
                      <a:pt x="3" y="34"/>
                    </a:lnTo>
                    <a:lnTo>
                      <a:pt x="1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9" name="Freeform 125">
                <a:extLst>
                  <a:ext uri="{FF2B5EF4-FFF2-40B4-BE49-F238E27FC236}">
                    <a16:creationId xmlns:a16="http://schemas.microsoft.com/office/drawing/2014/main" id="{1193AF0C-1227-F340-6EB3-5FC3CD47BCA7}"/>
                  </a:ext>
                </a:extLst>
              </p:cNvPr>
              <p:cNvSpPr>
                <a:spLocks/>
              </p:cNvSpPr>
              <p:nvPr/>
            </p:nvSpPr>
            <p:spPr bwMode="auto">
              <a:xfrm>
                <a:off x="2916" y="2775"/>
                <a:ext cx="55" cy="85"/>
              </a:xfrm>
              <a:custGeom>
                <a:avLst/>
                <a:gdLst>
                  <a:gd name="T0" fmla="*/ 38 w 55"/>
                  <a:gd name="T1" fmla="*/ 78 h 85"/>
                  <a:gd name="T2" fmla="*/ 48 w 55"/>
                  <a:gd name="T3" fmla="*/ 70 h 85"/>
                  <a:gd name="T4" fmla="*/ 12 w 55"/>
                  <a:gd name="T5" fmla="*/ 0 h 85"/>
                  <a:gd name="T6" fmla="*/ 0 w 55"/>
                  <a:gd name="T7" fmla="*/ 6 h 85"/>
                  <a:gd name="T8" fmla="*/ 36 w 55"/>
                  <a:gd name="T9" fmla="*/ 74 h 85"/>
                  <a:gd name="T10" fmla="*/ 44 w 55"/>
                  <a:gd name="T11" fmla="*/ 66 h 85"/>
                  <a:gd name="T12" fmla="*/ 38 w 55"/>
                  <a:gd name="T13" fmla="*/ 78 h 85"/>
                  <a:gd name="T14" fmla="*/ 55 w 55"/>
                  <a:gd name="T15" fmla="*/ 85 h 85"/>
                  <a:gd name="T16" fmla="*/ 48 w 55"/>
                  <a:gd name="T17" fmla="*/ 70 h 85"/>
                  <a:gd name="T18" fmla="*/ 38 w 55"/>
                  <a:gd name="T19" fmla="*/ 78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85">
                    <a:moveTo>
                      <a:pt x="38" y="78"/>
                    </a:moveTo>
                    <a:lnTo>
                      <a:pt x="48" y="70"/>
                    </a:lnTo>
                    <a:lnTo>
                      <a:pt x="12" y="0"/>
                    </a:lnTo>
                    <a:lnTo>
                      <a:pt x="0" y="6"/>
                    </a:lnTo>
                    <a:lnTo>
                      <a:pt x="36" y="74"/>
                    </a:lnTo>
                    <a:lnTo>
                      <a:pt x="44" y="66"/>
                    </a:lnTo>
                    <a:lnTo>
                      <a:pt x="38" y="78"/>
                    </a:lnTo>
                    <a:lnTo>
                      <a:pt x="55" y="85"/>
                    </a:lnTo>
                    <a:lnTo>
                      <a:pt x="48" y="70"/>
                    </a:lnTo>
                    <a:lnTo>
                      <a:pt x="3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0" name="Freeform 126">
                <a:extLst>
                  <a:ext uri="{FF2B5EF4-FFF2-40B4-BE49-F238E27FC236}">
                    <a16:creationId xmlns:a16="http://schemas.microsoft.com/office/drawing/2014/main" id="{B952DA2B-0624-C806-5915-2DC54C3F2C28}"/>
                  </a:ext>
                </a:extLst>
              </p:cNvPr>
              <p:cNvSpPr>
                <a:spLocks/>
              </p:cNvSpPr>
              <p:nvPr/>
            </p:nvSpPr>
            <p:spPr bwMode="auto">
              <a:xfrm>
                <a:off x="2882" y="2804"/>
                <a:ext cx="78" cy="49"/>
              </a:xfrm>
              <a:custGeom>
                <a:avLst/>
                <a:gdLst>
                  <a:gd name="T0" fmla="*/ 12 w 78"/>
                  <a:gd name="T1" fmla="*/ 9 h 49"/>
                  <a:gd name="T2" fmla="*/ 4 w 78"/>
                  <a:gd name="T3" fmla="*/ 13 h 49"/>
                  <a:gd name="T4" fmla="*/ 72 w 78"/>
                  <a:gd name="T5" fmla="*/ 49 h 49"/>
                  <a:gd name="T6" fmla="*/ 78 w 78"/>
                  <a:gd name="T7" fmla="*/ 37 h 49"/>
                  <a:gd name="T8" fmla="*/ 10 w 78"/>
                  <a:gd name="T9" fmla="*/ 3 h 49"/>
                  <a:gd name="T10" fmla="*/ 0 w 78"/>
                  <a:gd name="T11" fmla="*/ 7 h 49"/>
                  <a:gd name="T12" fmla="*/ 10 w 78"/>
                  <a:gd name="T13" fmla="*/ 3 h 49"/>
                  <a:gd name="T14" fmla="*/ 2 w 78"/>
                  <a:gd name="T15" fmla="*/ 0 h 49"/>
                  <a:gd name="T16" fmla="*/ 0 w 78"/>
                  <a:gd name="T17" fmla="*/ 7 h 49"/>
                  <a:gd name="T18" fmla="*/ 12 w 78"/>
                  <a:gd name="T19" fmla="*/ 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49">
                    <a:moveTo>
                      <a:pt x="12" y="9"/>
                    </a:moveTo>
                    <a:lnTo>
                      <a:pt x="4" y="13"/>
                    </a:lnTo>
                    <a:lnTo>
                      <a:pt x="72" y="49"/>
                    </a:lnTo>
                    <a:lnTo>
                      <a:pt x="78" y="37"/>
                    </a:lnTo>
                    <a:lnTo>
                      <a:pt x="10" y="3"/>
                    </a:lnTo>
                    <a:lnTo>
                      <a:pt x="0" y="7"/>
                    </a:lnTo>
                    <a:lnTo>
                      <a:pt x="10" y="3"/>
                    </a:lnTo>
                    <a:lnTo>
                      <a:pt x="2" y="0"/>
                    </a:lnTo>
                    <a:lnTo>
                      <a:pt x="0" y="7"/>
                    </a:lnTo>
                    <a:lnTo>
                      <a:pt x="1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1" name="Freeform 127">
                <a:extLst>
                  <a:ext uri="{FF2B5EF4-FFF2-40B4-BE49-F238E27FC236}">
                    <a16:creationId xmlns:a16="http://schemas.microsoft.com/office/drawing/2014/main" id="{DA626DB2-3AC3-8520-9A3D-B5DAF1D4E8CD}"/>
                  </a:ext>
                </a:extLst>
              </p:cNvPr>
              <p:cNvSpPr>
                <a:spLocks/>
              </p:cNvSpPr>
              <p:nvPr/>
            </p:nvSpPr>
            <p:spPr bwMode="auto">
              <a:xfrm>
                <a:off x="2858" y="2811"/>
                <a:ext cx="36" cy="96"/>
              </a:xfrm>
              <a:custGeom>
                <a:avLst/>
                <a:gdLst>
                  <a:gd name="T0" fmla="*/ 0 w 36"/>
                  <a:gd name="T1" fmla="*/ 78 h 96"/>
                  <a:gd name="T2" fmla="*/ 11 w 36"/>
                  <a:gd name="T3" fmla="*/ 78 h 96"/>
                  <a:gd name="T4" fmla="*/ 36 w 36"/>
                  <a:gd name="T5" fmla="*/ 2 h 96"/>
                  <a:gd name="T6" fmla="*/ 24 w 36"/>
                  <a:gd name="T7" fmla="*/ 0 h 96"/>
                  <a:gd name="T8" fmla="*/ 0 w 36"/>
                  <a:gd name="T9" fmla="*/ 76 h 96"/>
                  <a:gd name="T10" fmla="*/ 11 w 36"/>
                  <a:gd name="T11" fmla="*/ 76 h 96"/>
                  <a:gd name="T12" fmla="*/ 0 w 36"/>
                  <a:gd name="T13" fmla="*/ 78 h 96"/>
                  <a:gd name="T14" fmla="*/ 6 w 36"/>
                  <a:gd name="T15" fmla="*/ 96 h 96"/>
                  <a:gd name="T16" fmla="*/ 11 w 36"/>
                  <a:gd name="T17" fmla="*/ 78 h 96"/>
                  <a:gd name="T18" fmla="*/ 0 w 36"/>
                  <a:gd name="T19" fmla="*/ 7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6">
                    <a:moveTo>
                      <a:pt x="0" y="78"/>
                    </a:moveTo>
                    <a:lnTo>
                      <a:pt x="11" y="78"/>
                    </a:lnTo>
                    <a:lnTo>
                      <a:pt x="36" y="2"/>
                    </a:lnTo>
                    <a:lnTo>
                      <a:pt x="24" y="0"/>
                    </a:lnTo>
                    <a:lnTo>
                      <a:pt x="0" y="76"/>
                    </a:lnTo>
                    <a:lnTo>
                      <a:pt x="11" y="76"/>
                    </a:lnTo>
                    <a:lnTo>
                      <a:pt x="0" y="78"/>
                    </a:lnTo>
                    <a:lnTo>
                      <a:pt x="6" y="96"/>
                    </a:lnTo>
                    <a:lnTo>
                      <a:pt x="11" y="78"/>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2" name="Freeform 128">
                <a:extLst>
                  <a:ext uri="{FF2B5EF4-FFF2-40B4-BE49-F238E27FC236}">
                    <a16:creationId xmlns:a16="http://schemas.microsoft.com/office/drawing/2014/main" id="{2520D09A-5902-6200-A149-8E76D4B66755}"/>
                  </a:ext>
                </a:extLst>
              </p:cNvPr>
              <p:cNvSpPr>
                <a:spLocks/>
              </p:cNvSpPr>
              <p:nvPr/>
            </p:nvSpPr>
            <p:spPr bwMode="auto">
              <a:xfrm>
                <a:off x="2833" y="2804"/>
                <a:ext cx="36" cy="85"/>
              </a:xfrm>
              <a:custGeom>
                <a:avLst/>
                <a:gdLst>
                  <a:gd name="T0" fmla="*/ 8 w 36"/>
                  <a:gd name="T1" fmla="*/ 13 h 85"/>
                  <a:gd name="T2" fmla="*/ 0 w 36"/>
                  <a:gd name="T3" fmla="*/ 9 h 85"/>
                  <a:gd name="T4" fmla="*/ 25 w 36"/>
                  <a:gd name="T5" fmla="*/ 85 h 85"/>
                  <a:gd name="T6" fmla="*/ 36 w 36"/>
                  <a:gd name="T7" fmla="*/ 83 h 85"/>
                  <a:gd name="T8" fmla="*/ 10 w 36"/>
                  <a:gd name="T9" fmla="*/ 7 h 85"/>
                  <a:gd name="T10" fmla="*/ 2 w 36"/>
                  <a:gd name="T11" fmla="*/ 3 h 85"/>
                  <a:gd name="T12" fmla="*/ 10 w 36"/>
                  <a:gd name="T13" fmla="*/ 7 h 85"/>
                  <a:gd name="T14" fmla="*/ 8 w 36"/>
                  <a:gd name="T15" fmla="*/ 0 h 85"/>
                  <a:gd name="T16" fmla="*/ 2 w 36"/>
                  <a:gd name="T17" fmla="*/ 3 h 85"/>
                  <a:gd name="T18" fmla="*/ 8 w 36"/>
                  <a:gd name="T19" fmla="*/ 13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5">
                    <a:moveTo>
                      <a:pt x="8" y="13"/>
                    </a:moveTo>
                    <a:lnTo>
                      <a:pt x="0" y="9"/>
                    </a:lnTo>
                    <a:lnTo>
                      <a:pt x="25" y="85"/>
                    </a:lnTo>
                    <a:lnTo>
                      <a:pt x="36" y="83"/>
                    </a:lnTo>
                    <a:lnTo>
                      <a:pt x="10" y="7"/>
                    </a:lnTo>
                    <a:lnTo>
                      <a:pt x="2" y="3"/>
                    </a:lnTo>
                    <a:lnTo>
                      <a:pt x="10" y="7"/>
                    </a:lnTo>
                    <a:lnTo>
                      <a:pt x="8" y="0"/>
                    </a:lnTo>
                    <a:lnTo>
                      <a:pt x="2" y="3"/>
                    </a:lnTo>
                    <a:lnTo>
                      <a:pt x="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3" name="Freeform 129">
                <a:extLst>
                  <a:ext uri="{FF2B5EF4-FFF2-40B4-BE49-F238E27FC236}">
                    <a16:creationId xmlns:a16="http://schemas.microsoft.com/office/drawing/2014/main" id="{AD064AAF-298D-D87A-89C6-5F1D7C6D8AE1}"/>
                  </a:ext>
                </a:extLst>
              </p:cNvPr>
              <p:cNvSpPr>
                <a:spLocks/>
              </p:cNvSpPr>
              <p:nvPr/>
            </p:nvSpPr>
            <p:spPr bwMode="auto">
              <a:xfrm>
                <a:off x="2752" y="2807"/>
                <a:ext cx="89" cy="55"/>
              </a:xfrm>
              <a:custGeom>
                <a:avLst/>
                <a:gdLst>
                  <a:gd name="T0" fmla="*/ 9 w 89"/>
                  <a:gd name="T1" fmla="*/ 38 h 55"/>
                  <a:gd name="T2" fmla="*/ 17 w 89"/>
                  <a:gd name="T3" fmla="*/ 46 h 55"/>
                  <a:gd name="T4" fmla="*/ 89 w 89"/>
                  <a:gd name="T5" fmla="*/ 10 h 55"/>
                  <a:gd name="T6" fmla="*/ 83 w 89"/>
                  <a:gd name="T7" fmla="*/ 0 h 55"/>
                  <a:gd name="T8" fmla="*/ 11 w 89"/>
                  <a:gd name="T9" fmla="*/ 36 h 55"/>
                  <a:gd name="T10" fmla="*/ 21 w 89"/>
                  <a:gd name="T11" fmla="*/ 44 h 55"/>
                  <a:gd name="T12" fmla="*/ 9 w 89"/>
                  <a:gd name="T13" fmla="*/ 38 h 55"/>
                  <a:gd name="T14" fmla="*/ 0 w 89"/>
                  <a:gd name="T15" fmla="*/ 55 h 55"/>
                  <a:gd name="T16" fmla="*/ 17 w 89"/>
                  <a:gd name="T17" fmla="*/ 46 h 55"/>
                  <a:gd name="T18" fmla="*/ 9 w 89"/>
                  <a:gd name="T19" fmla="*/ 38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55">
                    <a:moveTo>
                      <a:pt x="9" y="38"/>
                    </a:moveTo>
                    <a:lnTo>
                      <a:pt x="17" y="46"/>
                    </a:lnTo>
                    <a:lnTo>
                      <a:pt x="89" y="10"/>
                    </a:lnTo>
                    <a:lnTo>
                      <a:pt x="83" y="0"/>
                    </a:lnTo>
                    <a:lnTo>
                      <a:pt x="11" y="36"/>
                    </a:lnTo>
                    <a:lnTo>
                      <a:pt x="21" y="44"/>
                    </a:lnTo>
                    <a:lnTo>
                      <a:pt x="9" y="38"/>
                    </a:lnTo>
                    <a:lnTo>
                      <a:pt x="0" y="55"/>
                    </a:lnTo>
                    <a:lnTo>
                      <a:pt x="17" y="46"/>
                    </a:lnTo>
                    <a:lnTo>
                      <a:pt x="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4" name="Freeform 130">
                <a:extLst>
                  <a:ext uri="{FF2B5EF4-FFF2-40B4-BE49-F238E27FC236}">
                    <a16:creationId xmlns:a16="http://schemas.microsoft.com/office/drawing/2014/main" id="{B6D3155E-85E8-3545-E7EE-FB8F042B8D96}"/>
                  </a:ext>
                </a:extLst>
              </p:cNvPr>
              <p:cNvSpPr>
                <a:spLocks/>
              </p:cNvSpPr>
              <p:nvPr/>
            </p:nvSpPr>
            <p:spPr bwMode="auto">
              <a:xfrm>
                <a:off x="2761" y="2773"/>
                <a:ext cx="51" cy="78"/>
              </a:xfrm>
              <a:custGeom>
                <a:avLst/>
                <a:gdLst>
                  <a:gd name="T0" fmla="*/ 42 w 51"/>
                  <a:gd name="T1" fmla="*/ 12 h 78"/>
                  <a:gd name="T2" fmla="*/ 38 w 51"/>
                  <a:gd name="T3" fmla="*/ 2 h 78"/>
                  <a:gd name="T4" fmla="*/ 0 w 51"/>
                  <a:gd name="T5" fmla="*/ 72 h 78"/>
                  <a:gd name="T6" fmla="*/ 12 w 51"/>
                  <a:gd name="T7" fmla="*/ 78 h 78"/>
                  <a:gd name="T8" fmla="*/ 48 w 51"/>
                  <a:gd name="T9" fmla="*/ 8 h 78"/>
                  <a:gd name="T10" fmla="*/ 44 w 51"/>
                  <a:gd name="T11" fmla="*/ 0 h 78"/>
                  <a:gd name="T12" fmla="*/ 48 w 51"/>
                  <a:gd name="T13" fmla="*/ 8 h 78"/>
                  <a:gd name="T14" fmla="*/ 51 w 51"/>
                  <a:gd name="T15" fmla="*/ 2 h 78"/>
                  <a:gd name="T16" fmla="*/ 44 w 51"/>
                  <a:gd name="T17" fmla="*/ 0 h 78"/>
                  <a:gd name="T18" fmla="*/ 42 w 51"/>
                  <a:gd name="T19" fmla="*/ 12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78">
                    <a:moveTo>
                      <a:pt x="42" y="12"/>
                    </a:moveTo>
                    <a:lnTo>
                      <a:pt x="38" y="2"/>
                    </a:lnTo>
                    <a:lnTo>
                      <a:pt x="0" y="72"/>
                    </a:lnTo>
                    <a:lnTo>
                      <a:pt x="12" y="78"/>
                    </a:lnTo>
                    <a:lnTo>
                      <a:pt x="48" y="8"/>
                    </a:lnTo>
                    <a:lnTo>
                      <a:pt x="44" y="0"/>
                    </a:lnTo>
                    <a:lnTo>
                      <a:pt x="48" y="8"/>
                    </a:lnTo>
                    <a:lnTo>
                      <a:pt x="51" y="2"/>
                    </a:lnTo>
                    <a:lnTo>
                      <a:pt x="44" y="0"/>
                    </a:lnTo>
                    <a:lnTo>
                      <a:pt x="4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5" name="Freeform 131">
                <a:extLst>
                  <a:ext uri="{FF2B5EF4-FFF2-40B4-BE49-F238E27FC236}">
                    <a16:creationId xmlns:a16="http://schemas.microsoft.com/office/drawing/2014/main" id="{15DAF353-DCA7-B882-35CF-7C0417F44DA3}"/>
                  </a:ext>
                </a:extLst>
              </p:cNvPr>
              <p:cNvSpPr>
                <a:spLocks/>
              </p:cNvSpPr>
              <p:nvPr/>
            </p:nvSpPr>
            <p:spPr bwMode="auto">
              <a:xfrm>
                <a:off x="2709" y="2749"/>
                <a:ext cx="96" cy="36"/>
              </a:xfrm>
              <a:custGeom>
                <a:avLst/>
                <a:gdLst>
                  <a:gd name="T0" fmla="*/ 17 w 96"/>
                  <a:gd name="T1" fmla="*/ 0 h 36"/>
                  <a:gd name="T2" fmla="*/ 18 w 96"/>
                  <a:gd name="T3" fmla="*/ 11 h 36"/>
                  <a:gd name="T4" fmla="*/ 94 w 96"/>
                  <a:gd name="T5" fmla="*/ 36 h 36"/>
                  <a:gd name="T6" fmla="*/ 96 w 96"/>
                  <a:gd name="T7" fmla="*/ 24 h 36"/>
                  <a:gd name="T8" fmla="*/ 20 w 96"/>
                  <a:gd name="T9" fmla="*/ 0 h 36"/>
                  <a:gd name="T10" fmla="*/ 22 w 96"/>
                  <a:gd name="T11" fmla="*/ 11 h 36"/>
                  <a:gd name="T12" fmla="*/ 17 w 96"/>
                  <a:gd name="T13" fmla="*/ 0 h 36"/>
                  <a:gd name="T14" fmla="*/ 0 w 96"/>
                  <a:gd name="T15" fmla="*/ 5 h 36"/>
                  <a:gd name="T16" fmla="*/ 18 w 96"/>
                  <a:gd name="T17" fmla="*/ 11 h 36"/>
                  <a:gd name="T18" fmla="*/ 17 w 96"/>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36">
                    <a:moveTo>
                      <a:pt x="17" y="0"/>
                    </a:moveTo>
                    <a:lnTo>
                      <a:pt x="18" y="11"/>
                    </a:lnTo>
                    <a:lnTo>
                      <a:pt x="94" y="36"/>
                    </a:lnTo>
                    <a:lnTo>
                      <a:pt x="96" y="24"/>
                    </a:lnTo>
                    <a:lnTo>
                      <a:pt x="20" y="0"/>
                    </a:lnTo>
                    <a:lnTo>
                      <a:pt x="22" y="11"/>
                    </a:lnTo>
                    <a:lnTo>
                      <a:pt x="17" y="0"/>
                    </a:lnTo>
                    <a:lnTo>
                      <a:pt x="0" y="5"/>
                    </a:lnTo>
                    <a:lnTo>
                      <a:pt x="18" y="1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6" name="Freeform 132">
                <a:extLst>
                  <a:ext uri="{FF2B5EF4-FFF2-40B4-BE49-F238E27FC236}">
                    <a16:creationId xmlns:a16="http://schemas.microsoft.com/office/drawing/2014/main" id="{E4A73C97-53DF-2E55-26A1-75ED5C2B4BA6}"/>
                  </a:ext>
                </a:extLst>
              </p:cNvPr>
              <p:cNvSpPr>
                <a:spLocks/>
              </p:cNvSpPr>
              <p:nvPr/>
            </p:nvSpPr>
            <p:spPr bwMode="auto">
              <a:xfrm>
                <a:off x="2726" y="2722"/>
                <a:ext cx="86" cy="38"/>
              </a:xfrm>
              <a:custGeom>
                <a:avLst/>
                <a:gdLst>
                  <a:gd name="T0" fmla="*/ 73 w 86"/>
                  <a:gd name="T1" fmla="*/ 8 h 38"/>
                  <a:gd name="T2" fmla="*/ 75 w 86"/>
                  <a:gd name="T3" fmla="*/ 0 h 38"/>
                  <a:gd name="T4" fmla="*/ 0 w 86"/>
                  <a:gd name="T5" fmla="*/ 27 h 38"/>
                  <a:gd name="T6" fmla="*/ 5 w 86"/>
                  <a:gd name="T7" fmla="*/ 38 h 38"/>
                  <a:gd name="T8" fmla="*/ 79 w 86"/>
                  <a:gd name="T9" fmla="*/ 12 h 38"/>
                  <a:gd name="T10" fmla="*/ 83 w 86"/>
                  <a:gd name="T11" fmla="*/ 4 h 38"/>
                  <a:gd name="T12" fmla="*/ 79 w 86"/>
                  <a:gd name="T13" fmla="*/ 12 h 38"/>
                  <a:gd name="T14" fmla="*/ 86 w 86"/>
                  <a:gd name="T15" fmla="*/ 10 h 38"/>
                  <a:gd name="T16" fmla="*/ 83 w 86"/>
                  <a:gd name="T17" fmla="*/ 4 h 38"/>
                  <a:gd name="T18" fmla="*/ 73 w 86"/>
                  <a:gd name="T19" fmla="*/ 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38">
                    <a:moveTo>
                      <a:pt x="73" y="8"/>
                    </a:moveTo>
                    <a:lnTo>
                      <a:pt x="75" y="0"/>
                    </a:lnTo>
                    <a:lnTo>
                      <a:pt x="0" y="27"/>
                    </a:lnTo>
                    <a:lnTo>
                      <a:pt x="5" y="38"/>
                    </a:lnTo>
                    <a:lnTo>
                      <a:pt x="79" y="12"/>
                    </a:lnTo>
                    <a:lnTo>
                      <a:pt x="83" y="4"/>
                    </a:lnTo>
                    <a:lnTo>
                      <a:pt x="79" y="12"/>
                    </a:lnTo>
                    <a:lnTo>
                      <a:pt x="86" y="10"/>
                    </a:lnTo>
                    <a:lnTo>
                      <a:pt x="83" y="4"/>
                    </a:lnTo>
                    <a:lnTo>
                      <a:pt x="7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7" name="Freeform 133">
                <a:extLst>
                  <a:ext uri="{FF2B5EF4-FFF2-40B4-BE49-F238E27FC236}">
                    <a16:creationId xmlns:a16="http://schemas.microsoft.com/office/drawing/2014/main" id="{27A9080A-CE4B-4368-6085-BF52C1983CCB}"/>
                  </a:ext>
                </a:extLst>
              </p:cNvPr>
              <p:cNvSpPr>
                <a:spLocks/>
              </p:cNvSpPr>
              <p:nvPr/>
            </p:nvSpPr>
            <p:spPr bwMode="auto">
              <a:xfrm>
                <a:off x="2754" y="2645"/>
                <a:ext cx="55" cy="85"/>
              </a:xfrm>
              <a:custGeom>
                <a:avLst/>
                <a:gdLst>
                  <a:gd name="T0" fmla="*/ 17 w 55"/>
                  <a:gd name="T1" fmla="*/ 9 h 85"/>
                  <a:gd name="T2" fmla="*/ 9 w 55"/>
                  <a:gd name="T3" fmla="*/ 17 h 85"/>
                  <a:gd name="T4" fmla="*/ 45 w 55"/>
                  <a:gd name="T5" fmla="*/ 85 h 85"/>
                  <a:gd name="T6" fmla="*/ 55 w 55"/>
                  <a:gd name="T7" fmla="*/ 81 h 85"/>
                  <a:gd name="T8" fmla="*/ 21 w 55"/>
                  <a:gd name="T9" fmla="*/ 11 h 85"/>
                  <a:gd name="T10" fmla="*/ 13 w 55"/>
                  <a:gd name="T11" fmla="*/ 21 h 85"/>
                  <a:gd name="T12" fmla="*/ 17 w 55"/>
                  <a:gd name="T13" fmla="*/ 9 h 85"/>
                  <a:gd name="T14" fmla="*/ 0 w 55"/>
                  <a:gd name="T15" fmla="*/ 0 h 85"/>
                  <a:gd name="T16" fmla="*/ 9 w 55"/>
                  <a:gd name="T17" fmla="*/ 17 h 85"/>
                  <a:gd name="T18" fmla="*/ 17 w 55"/>
                  <a:gd name="T19" fmla="*/ 9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85">
                    <a:moveTo>
                      <a:pt x="17" y="9"/>
                    </a:moveTo>
                    <a:lnTo>
                      <a:pt x="9" y="17"/>
                    </a:lnTo>
                    <a:lnTo>
                      <a:pt x="45" y="85"/>
                    </a:lnTo>
                    <a:lnTo>
                      <a:pt x="55" y="81"/>
                    </a:lnTo>
                    <a:lnTo>
                      <a:pt x="21" y="11"/>
                    </a:lnTo>
                    <a:lnTo>
                      <a:pt x="13" y="21"/>
                    </a:lnTo>
                    <a:lnTo>
                      <a:pt x="17" y="9"/>
                    </a:lnTo>
                    <a:lnTo>
                      <a:pt x="0" y="0"/>
                    </a:lnTo>
                    <a:lnTo>
                      <a:pt x="9" y="17"/>
                    </a:lnTo>
                    <a:lnTo>
                      <a:pt x="1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8" name="Freeform 134">
                <a:extLst>
                  <a:ext uri="{FF2B5EF4-FFF2-40B4-BE49-F238E27FC236}">
                    <a16:creationId xmlns:a16="http://schemas.microsoft.com/office/drawing/2014/main" id="{EFDCBA40-79DA-9D36-05F1-08202D8D1024}"/>
                  </a:ext>
                </a:extLst>
              </p:cNvPr>
              <p:cNvSpPr>
                <a:spLocks/>
              </p:cNvSpPr>
              <p:nvPr/>
            </p:nvSpPr>
            <p:spPr bwMode="auto">
              <a:xfrm>
                <a:off x="2767" y="2654"/>
                <a:ext cx="76" cy="49"/>
              </a:xfrm>
              <a:custGeom>
                <a:avLst/>
                <a:gdLst>
                  <a:gd name="T0" fmla="*/ 66 w 76"/>
                  <a:gd name="T1" fmla="*/ 38 h 49"/>
                  <a:gd name="T2" fmla="*/ 74 w 76"/>
                  <a:gd name="T3" fmla="*/ 36 h 49"/>
                  <a:gd name="T4" fmla="*/ 4 w 76"/>
                  <a:gd name="T5" fmla="*/ 0 h 49"/>
                  <a:gd name="T6" fmla="*/ 0 w 76"/>
                  <a:gd name="T7" fmla="*/ 12 h 49"/>
                  <a:gd name="T8" fmla="*/ 68 w 76"/>
                  <a:gd name="T9" fmla="*/ 46 h 49"/>
                  <a:gd name="T10" fmla="*/ 76 w 76"/>
                  <a:gd name="T11" fmla="*/ 42 h 49"/>
                  <a:gd name="T12" fmla="*/ 68 w 76"/>
                  <a:gd name="T13" fmla="*/ 46 h 49"/>
                  <a:gd name="T14" fmla="*/ 74 w 76"/>
                  <a:gd name="T15" fmla="*/ 49 h 49"/>
                  <a:gd name="T16" fmla="*/ 76 w 76"/>
                  <a:gd name="T17" fmla="*/ 42 h 49"/>
                  <a:gd name="T18" fmla="*/ 66 w 76"/>
                  <a:gd name="T19" fmla="*/ 38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49">
                    <a:moveTo>
                      <a:pt x="66" y="38"/>
                    </a:moveTo>
                    <a:lnTo>
                      <a:pt x="74" y="36"/>
                    </a:lnTo>
                    <a:lnTo>
                      <a:pt x="4" y="0"/>
                    </a:lnTo>
                    <a:lnTo>
                      <a:pt x="0" y="12"/>
                    </a:lnTo>
                    <a:lnTo>
                      <a:pt x="68" y="46"/>
                    </a:lnTo>
                    <a:lnTo>
                      <a:pt x="76" y="42"/>
                    </a:lnTo>
                    <a:lnTo>
                      <a:pt x="68" y="46"/>
                    </a:lnTo>
                    <a:lnTo>
                      <a:pt x="74" y="49"/>
                    </a:lnTo>
                    <a:lnTo>
                      <a:pt x="76" y="42"/>
                    </a:lnTo>
                    <a:lnTo>
                      <a:pt x="6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9" name="Freeform 135">
                <a:extLst>
                  <a:ext uri="{FF2B5EF4-FFF2-40B4-BE49-F238E27FC236}">
                    <a16:creationId xmlns:a16="http://schemas.microsoft.com/office/drawing/2014/main" id="{50529D46-B8C2-4157-0B23-10F2FD6406F1}"/>
                  </a:ext>
                </a:extLst>
              </p:cNvPr>
              <p:cNvSpPr>
                <a:spLocks/>
              </p:cNvSpPr>
              <p:nvPr/>
            </p:nvSpPr>
            <p:spPr bwMode="auto">
              <a:xfrm>
                <a:off x="2833" y="2601"/>
                <a:ext cx="36" cy="95"/>
              </a:xfrm>
              <a:custGeom>
                <a:avLst/>
                <a:gdLst>
                  <a:gd name="T0" fmla="*/ 36 w 36"/>
                  <a:gd name="T1" fmla="*/ 17 h 95"/>
                  <a:gd name="T2" fmla="*/ 25 w 36"/>
                  <a:gd name="T3" fmla="*/ 17 h 95"/>
                  <a:gd name="T4" fmla="*/ 0 w 36"/>
                  <a:gd name="T5" fmla="*/ 91 h 95"/>
                  <a:gd name="T6" fmla="*/ 10 w 36"/>
                  <a:gd name="T7" fmla="*/ 95 h 95"/>
                  <a:gd name="T8" fmla="*/ 36 w 36"/>
                  <a:gd name="T9" fmla="*/ 21 h 95"/>
                  <a:gd name="T10" fmla="*/ 25 w 36"/>
                  <a:gd name="T11" fmla="*/ 21 h 95"/>
                  <a:gd name="T12" fmla="*/ 36 w 36"/>
                  <a:gd name="T13" fmla="*/ 17 h 95"/>
                  <a:gd name="T14" fmla="*/ 31 w 36"/>
                  <a:gd name="T15" fmla="*/ 0 h 95"/>
                  <a:gd name="T16" fmla="*/ 25 w 36"/>
                  <a:gd name="T17" fmla="*/ 17 h 95"/>
                  <a:gd name="T18" fmla="*/ 36 w 36"/>
                  <a:gd name="T19" fmla="*/ 17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95">
                    <a:moveTo>
                      <a:pt x="36" y="17"/>
                    </a:moveTo>
                    <a:lnTo>
                      <a:pt x="25" y="17"/>
                    </a:lnTo>
                    <a:lnTo>
                      <a:pt x="0" y="91"/>
                    </a:lnTo>
                    <a:lnTo>
                      <a:pt x="10" y="95"/>
                    </a:lnTo>
                    <a:lnTo>
                      <a:pt x="36" y="21"/>
                    </a:lnTo>
                    <a:lnTo>
                      <a:pt x="25" y="21"/>
                    </a:lnTo>
                    <a:lnTo>
                      <a:pt x="36" y="17"/>
                    </a:lnTo>
                    <a:lnTo>
                      <a:pt x="31" y="0"/>
                    </a:lnTo>
                    <a:lnTo>
                      <a:pt x="25" y="17"/>
                    </a:lnTo>
                    <a:lnTo>
                      <a:pt x="36"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0" name="Freeform 136">
                <a:extLst>
                  <a:ext uri="{FF2B5EF4-FFF2-40B4-BE49-F238E27FC236}">
                    <a16:creationId xmlns:a16="http://schemas.microsoft.com/office/drawing/2014/main" id="{2DA947AD-F331-5EDB-8A18-E157250312FF}"/>
                  </a:ext>
                </a:extLst>
              </p:cNvPr>
              <p:cNvSpPr>
                <a:spLocks/>
              </p:cNvSpPr>
              <p:nvPr/>
            </p:nvSpPr>
            <p:spPr bwMode="auto">
              <a:xfrm>
                <a:off x="2858" y="2618"/>
                <a:ext cx="36" cy="85"/>
              </a:xfrm>
              <a:custGeom>
                <a:avLst/>
                <a:gdLst>
                  <a:gd name="T0" fmla="*/ 28 w 36"/>
                  <a:gd name="T1" fmla="*/ 72 h 85"/>
                  <a:gd name="T2" fmla="*/ 36 w 36"/>
                  <a:gd name="T3" fmla="*/ 74 h 85"/>
                  <a:gd name="T4" fmla="*/ 11 w 36"/>
                  <a:gd name="T5" fmla="*/ 0 h 85"/>
                  <a:gd name="T6" fmla="*/ 0 w 36"/>
                  <a:gd name="T7" fmla="*/ 4 h 85"/>
                  <a:gd name="T8" fmla="*/ 24 w 36"/>
                  <a:gd name="T9" fmla="*/ 78 h 85"/>
                  <a:gd name="T10" fmla="*/ 34 w 36"/>
                  <a:gd name="T11" fmla="*/ 82 h 85"/>
                  <a:gd name="T12" fmla="*/ 24 w 36"/>
                  <a:gd name="T13" fmla="*/ 78 h 85"/>
                  <a:gd name="T14" fmla="*/ 26 w 36"/>
                  <a:gd name="T15" fmla="*/ 85 h 85"/>
                  <a:gd name="T16" fmla="*/ 34 w 36"/>
                  <a:gd name="T17" fmla="*/ 82 h 85"/>
                  <a:gd name="T18" fmla="*/ 28 w 36"/>
                  <a:gd name="T19" fmla="*/ 72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5">
                    <a:moveTo>
                      <a:pt x="28" y="72"/>
                    </a:moveTo>
                    <a:lnTo>
                      <a:pt x="36" y="74"/>
                    </a:lnTo>
                    <a:lnTo>
                      <a:pt x="11" y="0"/>
                    </a:lnTo>
                    <a:lnTo>
                      <a:pt x="0" y="4"/>
                    </a:lnTo>
                    <a:lnTo>
                      <a:pt x="24" y="78"/>
                    </a:lnTo>
                    <a:lnTo>
                      <a:pt x="34" y="82"/>
                    </a:lnTo>
                    <a:lnTo>
                      <a:pt x="24" y="78"/>
                    </a:lnTo>
                    <a:lnTo>
                      <a:pt x="26" y="85"/>
                    </a:lnTo>
                    <a:lnTo>
                      <a:pt x="34" y="82"/>
                    </a:lnTo>
                    <a:lnTo>
                      <a:pt x="2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1" name="Freeform 137">
                <a:extLst>
                  <a:ext uri="{FF2B5EF4-FFF2-40B4-BE49-F238E27FC236}">
                    <a16:creationId xmlns:a16="http://schemas.microsoft.com/office/drawing/2014/main" id="{CA68CFB1-3A46-ED30-DDA5-0427CF829490}"/>
                  </a:ext>
                </a:extLst>
              </p:cNvPr>
              <p:cNvSpPr>
                <a:spLocks/>
              </p:cNvSpPr>
              <p:nvPr/>
            </p:nvSpPr>
            <p:spPr bwMode="auto">
              <a:xfrm>
                <a:off x="2684" y="2577"/>
                <a:ext cx="359" cy="177"/>
              </a:xfrm>
              <a:custGeom>
                <a:avLst/>
                <a:gdLst>
                  <a:gd name="T0" fmla="*/ 2 w 359"/>
                  <a:gd name="T1" fmla="*/ 177 h 177"/>
                  <a:gd name="T2" fmla="*/ 0 w 359"/>
                  <a:gd name="T3" fmla="*/ 177 h 177"/>
                  <a:gd name="T4" fmla="*/ 91 w 359"/>
                  <a:gd name="T5" fmla="*/ 142 h 177"/>
                  <a:gd name="T6" fmla="*/ 55 w 359"/>
                  <a:gd name="T7" fmla="*/ 53 h 177"/>
                  <a:gd name="T8" fmla="*/ 144 w 359"/>
                  <a:gd name="T9" fmla="*/ 89 h 177"/>
                  <a:gd name="T10" fmla="*/ 180 w 359"/>
                  <a:gd name="T11" fmla="*/ 0 h 177"/>
                  <a:gd name="T12" fmla="*/ 215 w 359"/>
                  <a:gd name="T13" fmla="*/ 89 h 177"/>
                  <a:gd name="T14" fmla="*/ 304 w 359"/>
                  <a:gd name="T15" fmla="*/ 53 h 177"/>
                  <a:gd name="T16" fmla="*/ 268 w 359"/>
                  <a:gd name="T17" fmla="*/ 142 h 177"/>
                  <a:gd name="T18" fmla="*/ 359 w 359"/>
                  <a:gd name="T19" fmla="*/ 177 h 177"/>
                  <a:gd name="T20" fmla="*/ 357 w 359"/>
                  <a:gd name="T21" fmla="*/ 177 h 177"/>
                  <a:gd name="T22" fmla="*/ 321 w 359"/>
                  <a:gd name="T23" fmla="*/ 177 h 177"/>
                  <a:gd name="T24" fmla="*/ 323 w 359"/>
                  <a:gd name="T25" fmla="*/ 177 h 177"/>
                  <a:gd name="T26" fmla="*/ 242 w 359"/>
                  <a:gd name="T27" fmla="*/ 151 h 177"/>
                  <a:gd name="T28" fmla="*/ 280 w 359"/>
                  <a:gd name="T29" fmla="*/ 79 h 177"/>
                  <a:gd name="T30" fmla="*/ 206 w 359"/>
                  <a:gd name="T31" fmla="*/ 115 h 177"/>
                  <a:gd name="T32" fmla="*/ 180 w 359"/>
                  <a:gd name="T33" fmla="*/ 36 h 177"/>
                  <a:gd name="T34" fmla="*/ 153 w 359"/>
                  <a:gd name="T35" fmla="*/ 115 h 177"/>
                  <a:gd name="T36" fmla="*/ 79 w 359"/>
                  <a:gd name="T37" fmla="*/ 79 h 177"/>
                  <a:gd name="T38" fmla="*/ 117 w 359"/>
                  <a:gd name="T39" fmla="*/ 151 h 177"/>
                  <a:gd name="T40" fmla="*/ 38 w 359"/>
                  <a:gd name="T41" fmla="*/ 177 h 177"/>
                  <a:gd name="T42" fmla="*/ 2 w 359"/>
                  <a:gd name="T43" fmla="*/ 177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59" h="177">
                    <a:moveTo>
                      <a:pt x="2" y="177"/>
                    </a:moveTo>
                    <a:lnTo>
                      <a:pt x="0" y="177"/>
                    </a:lnTo>
                    <a:lnTo>
                      <a:pt x="91" y="142"/>
                    </a:lnTo>
                    <a:lnTo>
                      <a:pt x="55" y="53"/>
                    </a:lnTo>
                    <a:lnTo>
                      <a:pt x="144" y="89"/>
                    </a:lnTo>
                    <a:lnTo>
                      <a:pt x="180" y="0"/>
                    </a:lnTo>
                    <a:lnTo>
                      <a:pt x="215" y="89"/>
                    </a:lnTo>
                    <a:lnTo>
                      <a:pt x="304" y="53"/>
                    </a:lnTo>
                    <a:lnTo>
                      <a:pt x="268" y="142"/>
                    </a:lnTo>
                    <a:lnTo>
                      <a:pt x="359" y="177"/>
                    </a:lnTo>
                    <a:lnTo>
                      <a:pt x="357" y="177"/>
                    </a:lnTo>
                    <a:lnTo>
                      <a:pt x="321" y="177"/>
                    </a:lnTo>
                    <a:lnTo>
                      <a:pt x="323" y="177"/>
                    </a:lnTo>
                    <a:lnTo>
                      <a:pt x="242" y="151"/>
                    </a:lnTo>
                    <a:lnTo>
                      <a:pt x="280" y="79"/>
                    </a:lnTo>
                    <a:lnTo>
                      <a:pt x="206" y="115"/>
                    </a:lnTo>
                    <a:lnTo>
                      <a:pt x="180" y="36"/>
                    </a:lnTo>
                    <a:lnTo>
                      <a:pt x="153" y="115"/>
                    </a:lnTo>
                    <a:lnTo>
                      <a:pt x="79" y="79"/>
                    </a:lnTo>
                    <a:lnTo>
                      <a:pt x="117" y="151"/>
                    </a:lnTo>
                    <a:lnTo>
                      <a:pt x="38" y="177"/>
                    </a:lnTo>
                    <a:lnTo>
                      <a:pt x="2" y="17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2" name="Freeform 138">
                <a:extLst>
                  <a:ext uri="{FF2B5EF4-FFF2-40B4-BE49-F238E27FC236}">
                    <a16:creationId xmlns:a16="http://schemas.microsoft.com/office/drawing/2014/main" id="{6A70533D-634D-99C8-7FD4-40C189F45B17}"/>
                  </a:ext>
                </a:extLst>
              </p:cNvPr>
              <p:cNvSpPr>
                <a:spLocks/>
              </p:cNvSpPr>
              <p:nvPr/>
            </p:nvSpPr>
            <p:spPr bwMode="auto">
              <a:xfrm>
                <a:off x="2686" y="2754"/>
                <a:ext cx="355" cy="180"/>
              </a:xfrm>
              <a:custGeom>
                <a:avLst/>
                <a:gdLst>
                  <a:gd name="T0" fmla="*/ 0 w 355"/>
                  <a:gd name="T1" fmla="*/ 0 h 180"/>
                  <a:gd name="T2" fmla="*/ 89 w 355"/>
                  <a:gd name="T3" fmla="*/ 36 h 180"/>
                  <a:gd name="T4" fmla="*/ 49 w 355"/>
                  <a:gd name="T5" fmla="*/ 127 h 180"/>
                  <a:gd name="T6" fmla="*/ 142 w 355"/>
                  <a:gd name="T7" fmla="*/ 91 h 180"/>
                  <a:gd name="T8" fmla="*/ 178 w 355"/>
                  <a:gd name="T9" fmla="*/ 180 h 180"/>
                  <a:gd name="T10" fmla="*/ 213 w 355"/>
                  <a:gd name="T11" fmla="*/ 91 h 180"/>
                  <a:gd name="T12" fmla="*/ 302 w 355"/>
                  <a:gd name="T13" fmla="*/ 127 h 180"/>
                  <a:gd name="T14" fmla="*/ 266 w 355"/>
                  <a:gd name="T15" fmla="*/ 36 h 180"/>
                  <a:gd name="T16" fmla="*/ 355 w 355"/>
                  <a:gd name="T17" fmla="*/ 0 h 180"/>
                  <a:gd name="T18" fmla="*/ 319 w 355"/>
                  <a:gd name="T19" fmla="*/ 0 h 180"/>
                  <a:gd name="T20" fmla="*/ 240 w 355"/>
                  <a:gd name="T21" fmla="*/ 29 h 180"/>
                  <a:gd name="T22" fmla="*/ 278 w 355"/>
                  <a:gd name="T23" fmla="*/ 101 h 180"/>
                  <a:gd name="T24" fmla="*/ 204 w 355"/>
                  <a:gd name="T25" fmla="*/ 63 h 180"/>
                  <a:gd name="T26" fmla="*/ 178 w 355"/>
                  <a:gd name="T27" fmla="*/ 144 h 180"/>
                  <a:gd name="T28" fmla="*/ 151 w 355"/>
                  <a:gd name="T29" fmla="*/ 63 h 180"/>
                  <a:gd name="T30" fmla="*/ 75 w 355"/>
                  <a:gd name="T31" fmla="*/ 101 h 180"/>
                  <a:gd name="T32" fmla="*/ 115 w 355"/>
                  <a:gd name="T33" fmla="*/ 29 h 180"/>
                  <a:gd name="T34" fmla="*/ 36 w 355"/>
                  <a:gd name="T35" fmla="*/ 0 h 180"/>
                  <a:gd name="T36" fmla="*/ 0 w 355"/>
                  <a:gd name="T37" fmla="*/ 0 h 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5" h="180">
                    <a:moveTo>
                      <a:pt x="0" y="0"/>
                    </a:moveTo>
                    <a:lnTo>
                      <a:pt x="89" y="36"/>
                    </a:lnTo>
                    <a:lnTo>
                      <a:pt x="49" y="127"/>
                    </a:lnTo>
                    <a:lnTo>
                      <a:pt x="142" y="91"/>
                    </a:lnTo>
                    <a:lnTo>
                      <a:pt x="178" y="180"/>
                    </a:lnTo>
                    <a:lnTo>
                      <a:pt x="213" y="91"/>
                    </a:lnTo>
                    <a:lnTo>
                      <a:pt x="302" y="127"/>
                    </a:lnTo>
                    <a:lnTo>
                      <a:pt x="266" y="36"/>
                    </a:lnTo>
                    <a:lnTo>
                      <a:pt x="355" y="0"/>
                    </a:lnTo>
                    <a:lnTo>
                      <a:pt x="319" y="0"/>
                    </a:lnTo>
                    <a:lnTo>
                      <a:pt x="240" y="29"/>
                    </a:lnTo>
                    <a:lnTo>
                      <a:pt x="278" y="101"/>
                    </a:lnTo>
                    <a:lnTo>
                      <a:pt x="204" y="63"/>
                    </a:lnTo>
                    <a:lnTo>
                      <a:pt x="178" y="144"/>
                    </a:lnTo>
                    <a:lnTo>
                      <a:pt x="151" y="63"/>
                    </a:lnTo>
                    <a:lnTo>
                      <a:pt x="75" y="101"/>
                    </a:lnTo>
                    <a:lnTo>
                      <a:pt x="115" y="29"/>
                    </a:lnTo>
                    <a:lnTo>
                      <a:pt x="36" y="0"/>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3" name="Freeform 139">
                <a:extLst>
                  <a:ext uri="{FF2B5EF4-FFF2-40B4-BE49-F238E27FC236}">
                    <a16:creationId xmlns:a16="http://schemas.microsoft.com/office/drawing/2014/main" id="{EE4E3001-0C51-3AF5-8FA4-E79A38F0BE7F}"/>
                  </a:ext>
                </a:extLst>
              </p:cNvPr>
              <p:cNvSpPr>
                <a:spLocks/>
              </p:cNvSpPr>
              <p:nvPr/>
            </p:nvSpPr>
            <p:spPr bwMode="auto">
              <a:xfrm>
                <a:off x="3119" y="726"/>
                <a:ext cx="47" cy="43"/>
              </a:xfrm>
              <a:custGeom>
                <a:avLst/>
                <a:gdLst>
                  <a:gd name="T0" fmla="*/ 13 w 47"/>
                  <a:gd name="T1" fmla="*/ 41 h 43"/>
                  <a:gd name="T2" fmla="*/ 13 w 47"/>
                  <a:gd name="T3" fmla="*/ 38 h 43"/>
                  <a:gd name="T4" fmla="*/ 13 w 47"/>
                  <a:gd name="T5" fmla="*/ 34 h 43"/>
                  <a:gd name="T6" fmla="*/ 11 w 47"/>
                  <a:gd name="T7" fmla="*/ 32 h 43"/>
                  <a:gd name="T8" fmla="*/ 11 w 47"/>
                  <a:gd name="T9" fmla="*/ 28 h 43"/>
                  <a:gd name="T10" fmla="*/ 11 w 47"/>
                  <a:gd name="T11" fmla="*/ 24 h 43"/>
                  <a:gd name="T12" fmla="*/ 11 w 47"/>
                  <a:gd name="T13" fmla="*/ 21 h 43"/>
                  <a:gd name="T14" fmla="*/ 9 w 47"/>
                  <a:gd name="T15" fmla="*/ 19 h 43"/>
                  <a:gd name="T16" fmla="*/ 9 w 47"/>
                  <a:gd name="T17" fmla="*/ 15 h 43"/>
                  <a:gd name="T18" fmla="*/ 7 w 47"/>
                  <a:gd name="T19" fmla="*/ 13 h 43"/>
                  <a:gd name="T20" fmla="*/ 5 w 47"/>
                  <a:gd name="T21" fmla="*/ 9 h 43"/>
                  <a:gd name="T22" fmla="*/ 3 w 47"/>
                  <a:gd name="T23" fmla="*/ 7 h 43"/>
                  <a:gd name="T24" fmla="*/ 1 w 47"/>
                  <a:gd name="T25" fmla="*/ 5 h 43"/>
                  <a:gd name="T26" fmla="*/ 0 w 47"/>
                  <a:gd name="T27" fmla="*/ 4 h 43"/>
                  <a:gd name="T28" fmla="*/ 0 w 47"/>
                  <a:gd name="T29" fmla="*/ 0 h 43"/>
                  <a:gd name="T30" fmla="*/ 3 w 47"/>
                  <a:gd name="T31" fmla="*/ 0 h 43"/>
                  <a:gd name="T32" fmla="*/ 7 w 47"/>
                  <a:gd name="T33" fmla="*/ 0 h 43"/>
                  <a:gd name="T34" fmla="*/ 11 w 47"/>
                  <a:gd name="T35" fmla="*/ 0 h 43"/>
                  <a:gd name="T36" fmla="*/ 15 w 47"/>
                  <a:gd name="T37" fmla="*/ 0 h 43"/>
                  <a:gd name="T38" fmla="*/ 18 w 47"/>
                  <a:gd name="T39" fmla="*/ 0 h 43"/>
                  <a:gd name="T40" fmla="*/ 22 w 47"/>
                  <a:gd name="T41" fmla="*/ 0 h 43"/>
                  <a:gd name="T42" fmla="*/ 26 w 47"/>
                  <a:gd name="T43" fmla="*/ 0 h 43"/>
                  <a:gd name="T44" fmla="*/ 30 w 47"/>
                  <a:gd name="T45" fmla="*/ 0 h 43"/>
                  <a:gd name="T46" fmla="*/ 34 w 47"/>
                  <a:gd name="T47" fmla="*/ 0 h 43"/>
                  <a:gd name="T48" fmla="*/ 37 w 47"/>
                  <a:gd name="T49" fmla="*/ 0 h 43"/>
                  <a:gd name="T50" fmla="*/ 41 w 47"/>
                  <a:gd name="T51" fmla="*/ 0 h 43"/>
                  <a:gd name="T52" fmla="*/ 45 w 47"/>
                  <a:gd name="T53" fmla="*/ 0 h 43"/>
                  <a:gd name="T54" fmla="*/ 47 w 47"/>
                  <a:gd name="T55" fmla="*/ 2 h 43"/>
                  <a:gd name="T56" fmla="*/ 47 w 47"/>
                  <a:gd name="T57" fmla="*/ 5 h 43"/>
                  <a:gd name="T58" fmla="*/ 43 w 47"/>
                  <a:gd name="T59" fmla="*/ 7 h 43"/>
                  <a:gd name="T60" fmla="*/ 41 w 47"/>
                  <a:gd name="T61" fmla="*/ 9 h 43"/>
                  <a:gd name="T62" fmla="*/ 39 w 47"/>
                  <a:gd name="T63" fmla="*/ 11 h 43"/>
                  <a:gd name="T64" fmla="*/ 37 w 47"/>
                  <a:gd name="T65" fmla="*/ 13 h 43"/>
                  <a:gd name="T66" fmla="*/ 35 w 47"/>
                  <a:gd name="T67" fmla="*/ 15 h 43"/>
                  <a:gd name="T68" fmla="*/ 35 w 47"/>
                  <a:gd name="T69" fmla="*/ 19 h 43"/>
                  <a:gd name="T70" fmla="*/ 34 w 47"/>
                  <a:gd name="T71" fmla="*/ 22 h 43"/>
                  <a:gd name="T72" fmla="*/ 34 w 47"/>
                  <a:gd name="T73" fmla="*/ 26 h 43"/>
                  <a:gd name="T74" fmla="*/ 34 w 47"/>
                  <a:gd name="T75" fmla="*/ 30 h 43"/>
                  <a:gd name="T76" fmla="*/ 34 w 47"/>
                  <a:gd name="T77" fmla="*/ 34 h 43"/>
                  <a:gd name="T78" fmla="*/ 34 w 47"/>
                  <a:gd name="T79" fmla="*/ 38 h 43"/>
                  <a:gd name="T80" fmla="*/ 34 w 47"/>
                  <a:gd name="T81" fmla="*/ 41 h 43"/>
                  <a:gd name="T82" fmla="*/ 13 w 47"/>
                  <a:gd name="T83" fmla="*/ 43 h 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 h="43">
                    <a:moveTo>
                      <a:pt x="13" y="43"/>
                    </a:moveTo>
                    <a:lnTo>
                      <a:pt x="13" y="41"/>
                    </a:lnTo>
                    <a:lnTo>
                      <a:pt x="13" y="39"/>
                    </a:lnTo>
                    <a:lnTo>
                      <a:pt x="13" y="38"/>
                    </a:lnTo>
                    <a:lnTo>
                      <a:pt x="13" y="36"/>
                    </a:lnTo>
                    <a:lnTo>
                      <a:pt x="13" y="34"/>
                    </a:lnTo>
                    <a:lnTo>
                      <a:pt x="13" y="32"/>
                    </a:lnTo>
                    <a:lnTo>
                      <a:pt x="11" y="32"/>
                    </a:lnTo>
                    <a:lnTo>
                      <a:pt x="11" y="30"/>
                    </a:lnTo>
                    <a:lnTo>
                      <a:pt x="11" y="28"/>
                    </a:lnTo>
                    <a:lnTo>
                      <a:pt x="11" y="26"/>
                    </a:lnTo>
                    <a:lnTo>
                      <a:pt x="11" y="24"/>
                    </a:lnTo>
                    <a:lnTo>
                      <a:pt x="11" y="22"/>
                    </a:lnTo>
                    <a:lnTo>
                      <a:pt x="11" y="21"/>
                    </a:lnTo>
                    <a:lnTo>
                      <a:pt x="11" y="19"/>
                    </a:lnTo>
                    <a:lnTo>
                      <a:pt x="9" y="19"/>
                    </a:lnTo>
                    <a:lnTo>
                      <a:pt x="9" y="17"/>
                    </a:lnTo>
                    <a:lnTo>
                      <a:pt x="9" y="15"/>
                    </a:lnTo>
                    <a:lnTo>
                      <a:pt x="9" y="13"/>
                    </a:lnTo>
                    <a:lnTo>
                      <a:pt x="7" y="13"/>
                    </a:lnTo>
                    <a:lnTo>
                      <a:pt x="7" y="11"/>
                    </a:lnTo>
                    <a:lnTo>
                      <a:pt x="5" y="9"/>
                    </a:lnTo>
                    <a:lnTo>
                      <a:pt x="5" y="7"/>
                    </a:lnTo>
                    <a:lnTo>
                      <a:pt x="3" y="7"/>
                    </a:lnTo>
                    <a:lnTo>
                      <a:pt x="1" y="7"/>
                    </a:lnTo>
                    <a:lnTo>
                      <a:pt x="1" y="5"/>
                    </a:lnTo>
                    <a:lnTo>
                      <a:pt x="0" y="5"/>
                    </a:lnTo>
                    <a:lnTo>
                      <a:pt x="0" y="4"/>
                    </a:lnTo>
                    <a:lnTo>
                      <a:pt x="0" y="2"/>
                    </a:lnTo>
                    <a:lnTo>
                      <a:pt x="0" y="0"/>
                    </a:lnTo>
                    <a:lnTo>
                      <a:pt x="1" y="0"/>
                    </a:lnTo>
                    <a:lnTo>
                      <a:pt x="3" y="0"/>
                    </a:lnTo>
                    <a:lnTo>
                      <a:pt x="5" y="0"/>
                    </a:lnTo>
                    <a:lnTo>
                      <a:pt x="7" y="0"/>
                    </a:lnTo>
                    <a:lnTo>
                      <a:pt x="9" y="0"/>
                    </a:lnTo>
                    <a:lnTo>
                      <a:pt x="11" y="0"/>
                    </a:lnTo>
                    <a:lnTo>
                      <a:pt x="13" y="0"/>
                    </a:lnTo>
                    <a:lnTo>
                      <a:pt x="15" y="0"/>
                    </a:lnTo>
                    <a:lnTo>
                      <a:pt x="17" y="0"/>
                    </a:lnTo>
                    <a:lnTo>
                      <a:pt x="18" y="0"/>
                    </a:lnTo>
                    <a:lnTo>
                      <a:pt x="20" y="0"/>
                    </a:lnTo>
                    <a:lnTo>
                      <a:pt x="22" y="0"/>
                    </a:lnTo>
                    <a:lnTo>
                      <a:pt x="24" y="0"/>
                    </a:lnTo>
                    <a:lnTo>
                      <a:pt x="26" y="0"/>
                    </a:lnTo>
                    <a:lnTo>
                      <a:pt x="28" y="0"/>
                    </a:lnTo>
                    <a:lnTo>
                      <a:pt x="30" y="0"/>
                    </a:lnTo>
                    <a:lnTo>
                      <a:pt x="32" y="0"/>
                    </a:lnTo>
                    <a:lnTo>
                      <a:pt x="34" y="0"/>
                    </a:lnTo>
                    <a:lnTo>
                      <a:pt x="35" y="0"/>
                    </a:lnTo>
                    <a:lnTo>
                      <a:pt x="37" y="0"/>
                    </a:lnTo>
                    <a:lnTo>
                      <a:pt x="39" y="0"/>
                    </a:lnTo>
                    <a:lnTo>
                      <a:pt x="41" y="0"/>
                    </a:lnTo>
                    <a:lnTo>
                      <a:pt x="43" y="0"/>
                    </a:lnTo>
                    <a:lnTo>
                      <a:pt x="45" y="0"/>
                    </a:lnTo>
                    <a:lnTo>
                      <a:pt x="47" y="0"/>
                    </a:lnTo>
                    <a:lnTo>
                      <a:pt x="47" y="2"/>
                    </a:lnTo>
                    <a:lnTo>
                      <a:pt x="47" y="4"/>
                    </a:lnTo>
                    <a:lnTo>
                      <a:pt x="47" y="5"/>
                    </a:lnTo>
                    <a:lnTo>
                      <a:pt x="45" y="5"/>
                    </a:lnTo>
                    <a:lnTo>
                      <a:pt x="43" y="7"/>
                    </a:lnTo>
                    <a:lnTo>
                      <a:pt x="41" y="7"/>
                    </a:lnTo>
                    <a:lnTo>
                      <a:pt x="41" y="9"/>
                    </a:lnTo>
                    <a:lnTo>
                      <a:pt x="39" y="9"/>
                    </a:lnTo>
                    <a:lnTo>
                      <a:pt x="39" y="11"/>
                    </a:lnTo>
                    <a:lnTo>
                      <a:pt x="37" y="11"/>
                    </a:lnTo>
                    <a:lnTo>
                      <a:pt x="37" y="13"/>
                    </a:lnTo>
                    <a:lnTo>
                      <a:pt x="37" y="15"/>
                    </a:lnTo>
                    <a:lnTo>
                      <a:pt x="35" y="15"/>
                    </a:lnTo>
                    <a:lnTo>
                      <a:pt x="35" y="17"/>
                    </a:lnTo>
                    <a:lnTo>
                      <a:pt x="35" y="19"/>
                    </a:lnTo>
                    <a:lnTo>
                      <a:pt x="35" y="21"/>
                    </a:lnTo>
                    <a:lnTo>
                      <a:pt x="34" y="22"/>
                    </a:lnTo>
                    <a:lnTo>
                      <a:pt x="34" y="24"/>
                    </a:lnTo>
                    <a:lnTo>
                      <a:pt x="34" y="26"/>
                    </a:lnTo>
                    <a:lnTo>
                      <a:pt x="34" y="28"/>
                    </a:lnTo>
                    <a:lnTo>
                      <a:pt x="34" y="30"/>
                    </a:lnTo>
                    <a:lnTo>
                      <a:pt x="34" y="32"/>
                    </a:lnTo>
                    <a:lnTo>
                      <a:pt x="34" y="34"/>
                    </a:lnTo>
                    <a:lnTo>
                      <a:pt x="34" y="36"/>
                    </a:lnTo>
                    <a:lnTo>
                      <a:pt x="34" y="38"/>
                    </a:lnTo>
                    <a:lnTo>
                      <a:pt x="34" y="39"/>
                    </a:lnTo>
                    <a:lnTo>
                      <a:pt x="34" y="41"/>
                    </a:lnTo>
                    <a:lnTo>
                      <a:pt x="34" y="43"/>
                    </a:lnTo>
                    <a:lnTo>
                      <a:pt x="13"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4" name="Freeform 140">
                <a:extLst>
                  <a:ext uri="{FF2B5EF4-FFF2-40B4-BE49-F238E27FC236}">
                    <a16:creationId xmlns:a16="http://schemas.microsoft.com/office/drawing/2014/main" id="{5842B30D-AC7D-A35C-8E11-13CF039EAA8E}"/>
                  </a:ext>
                </a:extLst>
              </p:cNvPr>
              <p:cNvSpPr>
                <a:spLocks/>
              </p:cNvSpPr>
              <p:nvPr/>
            </p:nvSpPr>
            <p:spPr bwMode="auto">
              <a:xfrm>
                <a:off x="3179" y="726"/>
                <a:ext cx="81" cy="43"/>
              </a:xfrm>
              <a:custGeom>
                <a:avLst/>
                <a:gdLst>
                  <a:gd name="T0" fmla="*/ 27 w 81"/>
                  <a:gd name="T1" fmla="*/ 39 h 43"/>
                  <a:gd name="T2" fmla="*/ 28 w 81"/>
                  <a:gd name="T3" fmla="*/ 36 h 43"/>
                  <a:gd name="T4" fmla="*/ 30 w 81"/>
                  <a:gd name="T5" fmla="*/ 32 h 43"/>
                  <a:gd name="T6" fmla="*/ 32 w 81"/>
                  <a:gd name="T7" fmla="*/ 26 h 43"/>
                  <a:gd name="T8" fmla="*/ 34 w 81"/>
                  <a:gd name="T9" fmla="*/ 21 h 43"/>
                  <a:gd name="T10" fmla="*/ 32 w 81"/>
                  <a:gd name="T11" fmla="*/ 17 h 43"/>
                  <a:gd name="T12" fmla="*/ 27 w 81"/>
                  <a:gd name="T13" fmla="*/ 15 h 43"/>
                  <a:gd name="T14" fmla="*/ 21 w 81"/>
                  <a:gd name="T15" fmla="*/ 15 h 43"/>
                  <a:gd name="T16" fmla="*/ 17 w 81"/>
                  <a:gd name="T17" fmla="*/ 17 h 43"/>
                  <a:gd name="T18" fmla="*/ 11 w 81"/>
                  <a:gd name="T19" fmla="*/ 17 h 43"/>
                  <a:gd name="T20" fmla="*/ 8 w 81"/>
                  <a:gd name="T21" fmla="*/ 19 h 43"/>
                  <a:gd name="T22" fmla="*/ 4 w 81"/>
                  <a:gd name="T23" fmla="*/ 21 h 43"/>
                  <a:gd name="T24" fmla="*/ 0 w 81"/>
                  <a:gd name="T25" fmla="*/ 21 h 43"/>
                  <a:gd name="T26" fmla="*/ 4 w 81"/>
                  <a:gd name="T27" fmla="*/ 19 h 43"/>
                  <a:gd name="T28" fmla="*/ 6 w 81"/>
                  <a:gd name="T29" fmla="*/ 15 h 43"/>
                  <a:gd name="T30" fmla="*/ 10 w 81"/>
                  <a:gd name="T31" fmla="*/ 11 h 43"/>
                  <a:gd name="T32" fmla="*/ 13 w 81"/>
                  <a:gd name="T33" fmla="*/ 9 h 43"/>
                  <a:gd name="T34" fmla="*/ 17 w 81"/>
                  <a:gd name="T35" fmla="*/ 7 h 43"/>
                  <a:gd name="T36" fmla="*/ 21 w 81"/>
                  <a:gd name="T37" fmla="*/ 4 h 43"/>
                  <a:gd name="T38" fmla="*/ 27 w 81"/>
                  <a:gd name="T39" fmla="*/ 2 h 43"/>
                  <a:gd name="T40" fmla="*/ 30 w 81"/>
                  <a:gd name="T41" fmla="*/ 0 h 43"/>
                  <a:gd name="T42" fmla="*/ 36 w 81"/>
                  <a:gd name="T43" fmla="*/ 0 h 43"/>
                  <a:gd name="T44" fmla="*/ 42 w 81"/>
                  <a:gd name="T45" fmla="*/ 0 h 43"/>
                  <a:gd name="T46" fmla="*/ 47 w 81"/>
                  <a:gd name="T47" fmla="*/ 0 h 43"/>
                  <a:gd name="T48" fmla="*/ 51 w 81"/>
                  <a:gd name="T49" fmla="*/ 2 h 43"/>
                  <a:gd name="T50" fmla="*/ 55 w 81"/>
                  <a:gd name="T51" fmla="*/ 4 h 43"/>
                  <a:gd name="T52" fmla="*/ 61 w 81"/>
                  <a:gd name="T53" fmla="*/ 5 h 43"/>
                  <a:gd name="T54" fmla="*/ 64 w 81"/>
                  <a:gd name="T55" fmla="*/ 11 h 43"/>
                  <a:gd name="T56" fmla="*/ 66 w 81"/>
                  <a:gd name="T57" fmla="*/ 15 h 43"/>
                  <a:gd name="T58" fmla="*/ 70 w 81"/>
                  <a:gd name="T59" fmla="*/ 19 h 43"/>
                  <a:gd name="T60" fmla="*/ 72 w 81"/>
                  <a:gd name="T61" fmla="*/ 24 h 43"/>
                  <a:gd name="T62" fmla="*/ 74 w 81"/>
                  <a:gd name="T63" fmla="*/ 28 h 43"/>
                  <a:gd name="T64" fmla="*/ 76 w 81"/>
                  <a:gd name="T65" fmla="*/ 34 h 43"/>
                  <a:gd name="T66" fmla="*/ 78 w 81"/>
                  <a:gd name="T67" fmla="*/ 38 h 43"/>
                  <a:gd name="T68" fmla="*/ 79 w 81"/>
                  <a:gd name="T69" fmla="*/ 41 h 43"/>
                  <a:gd name="T70" fmla="*/ 53 w 81"/>
                  <a:gd name="T71" fmla="*/ 43 h 43"/>
                  <a:gd name="T72" fmla="*/ 51 w 81"/>
                  <a:gd name="T73" fmla="*/ 39 h 43"/>
                  <a:gd name="T74" fmla="*/ 49 w 81"/>
                  <a:gd name="T75" fmla="*/ 34 h 43"/>
                  <a:gd name="T76" fmla="*/ 47 w 81"/>
                  <a:gd name="T77" fmla="*/ 30 h 43"/>
                  <a:gd name="T78" fmla="*/ 44 w 81"/>
                  <a:gd name="T79" fmla="*/ 28 h 43"/>
                  <a:gd name="T80" fmla="*/ 42 w 81"/>
                  <a:gd name="T81" fmla="*/ 32 h 43"/>
                  <a:gd name="T82" fmla="*/ 40 w 81"/>
                  <a:gd name="T83" fmla="*/ 36 h 43"/>
                  <a:gd name="T84" fmla="*/ 38 w 81"/>
                  <a:gd name="T85" fmla="*/ 41 h 43"/>
                  <a:gd name="T86" fmla="*/ 25 w 81"/>
                  <a:gd name="T87" fmla="*/ 43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43">
                    <a:moveTo>
                      <a:pt x="25" y="43"/>
                    </a:moveTo>
                    <a:lnTo>
                      <a:pt x="27" y="41"/>
                    </a:lnTo>
                    <a:lnTo>
                      <a:pt x="27" y="39"/>
                    </a:lnTo>
                    <a:lnTo>
                      <a:pt x="27" y="38"/>
                    </a:lnTo>
                    <a:lnTo>
                      <a:pt x="28" y="38"/>
                    </a:lnTo>
                    <a:lnTo>
                      <a:pt x="28" y="36"/>
                    </a:lnTo>
                    <a:lnTo>
                      <a:pt x="28" y="34"/>
                    </a:lnTo>
                    <a:lnTo>
                      <a:pt x="28" y="32"/>
                    </a:lnTo>
                    <a:lnTo>
                      <a:pt x="30" y="32"/>
                    </a:lnTo>
                    <a:lnTo>
                      <a:pt x="30" y="30"/>
                    </a:lnTo>
                    <a:lnTo>
                      <a:pt x="30" y="28"/>
                    </a:lnTo>
                    <a:lnTo>
                      <a:pt x="32" y="26"/>
                    </a:lnTo>
                    <a:lnTo>
                      <a:pt x="32" y="24"/>
                    </a:lnTo>
                    <a:lnTo>
                      <a:pt x="32" y="22"/>
                    </a:lnTo>
                    <a:lnTo>
                      <a:pt x="34" y="21"/>
                    </a:lnTo>
                    <a:lnTo>
                      <a:pt x="34" y="19"/>
                    </a:lnTo>
                    <a:lnTo>
                      <a:pt x="32" y="19"/>
                    </a:lnTo>
                    <a:lnTo>
                      <a:pt x="32" y="17"/>
                    </a:lnTo>
                    <a:lnTo>
                      <a:pt x="30" y="17"/>
                    </a:lnTo>
                    <a:lnTo>
                      <a:pt x="28" y="15"/>
                    </a:lnTo>
                    <a:lnTo>
                      <a:pt x="27" y="15"/>
                    </a:lnTo>
                    <a:lnTo>
                      <a:pt x="25" y="15"/>
                    </a:lnTo>
                    <a:lnTo>
                      <a:pt x="23" y="15"/>
                    </a:lnTo>
                    <a:lnTo>
                      <a:pt x="21" y="15"/>
                    </a:lnTo>
                    <a:lnTo>
                      <a:pt x="19" y="15"/>
                    </a:lnTo>
                    <a:lnTo>
                      <a:pt x="17" y="15"/>
                    </a:lnTo>
                    <a:lnTo>
                      <a:pt x="17" y="17"/>
                    </a:lnTo>
                    <a:lnTo>
                      <a:pt x="15" y="17"/>
                    </a:lnTo>
                    <a:lnTo>
                      <a:pt x="13" y="17"/>
                    </a:lnTo>
                    <a:lnTo>
                      <a:pt x="11" y="17"/>
                    </a:lnTo>
                    <a:lnTo>
                      <a:pt x="11" y="19"/>
                    </a:lnTo>
                    <a:lnTo>
                      <a:pt x="10" y="19"/>
                    </a:lnTo>
                    <a:lnTo>
                      <a:pt x="8" y="19"/>
                    </a:lnTo>
                    <a:lnTo>
                      <a:pt x="8" y="21"/>
                    </a:lnTo>
                    <a:lnTo>
                      <a:pt x="6" y="21"/>
                    </a:lnTo>
                    <a:lnTo>
                      <a:pt x="4" y="21"/>
                    </a:lnTo>
                    <a:lnTo>
                      <a:pt x="2" y="21"/>
                    </a:lnTo>
                    <a:lnTo>
                      <a:pt x="2" y="22"/>
                    </a:lnTo>
                    <a:lnTo>
                      <a:pt x="0" y="21"/>
                    </a:lnTo>
                    <a:lnTo>
                      <a:pt x="2" y="21"/>
                    </a:lnTo>
                    <a:lnTo>
                      <a:pt x="2" y="19"/>
                    </a:lnTo>
                    <a:lnTo>
                      <a:pt x="4" y="19"/>
                    </a:lnTo>
                    <a:lnTo>
                      <a:pt x="4" y="17"/>
                    </a:lnTo>
                    <a:lnTo>
                      <a:pt x="6" y="17"/>
                    </a:lnTo>
                    <a:lnTo>
                      <a:pt x="6" y="15"/>
                    </a:lnTo>
                    <a:lnTo>
                      <a:pt x="8" y="13"/>
                    </a:lnTo>
                    <a:lnTo>
                      <a:pt x="10" y="13"/>
                    </a:lnTo>
                    <a:lnTo>
                      <a:pt x="10" y="11"/>
                    </a:lnTo>
                    <a:lnTo>
                      <a:pt x="11" y="11"/>
                    </a:lnTo>
                    <a:lnTo>
                      <a:pt x="11" y="9"/>
                    </a:lnTo>
                    <a:lnTo>
                      <a:pt x="13" y="9"/>
                    </a:lnTo>
                    <a:lnTo>
                      <a:pt x="13" y="7"/>
                    </a:lnTo>
                    <a:lnTo>
                      <a:pt x="15" y="7"/>
                    </a:lnTo>
                    <a:lnTo>
                      <a:pt x="17" y="7"/>
                    </a:lnTo>
                    <a:lnTo>
                      <a:pt x="17" y="5"/>
                    </a:lnTo>
                    <a:lnTo>
                      <a:pt x="19" y="5"/>
                    </a:lnTo>
                    <a:lnTo>
                      <a:pt x="21" y="4"/>
                    </a:lnTo>
                    <a:lnTo>
                      <a:pt x="23" y="4"/>
                    </a:lnTo>
                    <a:lnTo>
                      <a:pt x="25" y="2"/>
                    </a:lnTo>
                    <a:lnTo>
                      <a:pt x="27" y="2"/>
                    </a:lnTo>
                    <a:lnTo>
                      <a:pt x="28" y="2"/>
                    </a:lnTo>
                    <a:lnTo>
                      <a:pt x="28" y="0"/>
                    </a:lnTo>
                    <a:lnTo>
                      <a:pt x="30" y="0"/>
                    </a:lnTo>
                    <a:lnTo>
                      <a:pt x="32" y="0"/>
                    </a:lnTo>
                    <a:lnTo>
                      <a:pt x="34" y="0"/>
                    </a:lnTo>
                    <a:lnTo>
                      <a:pt x="36" y="0"/>
                    </a:lnTo>
                    <a:lnTo>
                      <a:pt x="38" y="0"/>
                    </a:lnTo>
                    <a:lnTo>
                      <a:pt x="40" y="0"/>
                    </a:lnTo>
                    <a:lnTo>
                      <a:pt x="42" y="0"/>
                    </a:lnTo>
                    <a:lnTo>
                      <a:pt x="44" y="0"/>
                    </a:lnTo>
                    <a:lnTo>
                      <a:pt x="45" y="0"/>
                    </a:lnTo>
                    <a:lnTo>
                      <a:pt x="47" y="0"/>
                    </a:lnTo>
                    <a:lnTo>
                      <a:pt x="49" y="0"/>
                    </a:lnTo>
                    <a:lnTo>
                      <a:pt x="49" y="2"/>
                    </a:lnTo>
                    <a:lnTo>
                      <a:pt x="51" y="2"/>
                    </a:lnTo>
                    <a:lnTo>
                      <a:pt x="53" y="2"/>
                    </a:lnTo>
                    <a:lnTo>
                      <a:pt x="55" y="2"/>
                    </a:lnTo>
                    <a:lnTo>
                      <a:pt x="55" y="4"/>
                    </a:lnTo>
                    <a:lnTo>
                      <a:pt x="57" y="4"/>
                    </a:lnTo>
                    <a:lnTo>
                      <a:pt x="59" y="5"/>
                    </a:lnTo>
                    <a:lnTo>
                      <a:pt x="61" y="5"/>
                    </a:lnTo>
                    <a:lnTo>
                      <a:pt x="61" y="7"/>
                    </a:lnTo>
                    <a:lnTo>
                      <a:pt x="62" y="9"/>
                    </a:lnTo>
                    <a:lnTo>
                      <a:pt x="64" y="11"/>
                    </a:lnTo>
                    <a:lnTo>
                      <a:pt x="64" y="13"/>
                    </a:lnTo>
                    <a:lnTo>
                      <a:pt x="66" y="13"/>
                    </a:lnTo>
                    <a:lnTo>
                      <a:pt x="66" y="15"/>
                    </a:lnTo>
                    <a:lnTo>
                      <a:pt x="68" y="17"/>
                    </a:lnTo>
                    <a:lnTo>
                      <a:pt x="68" y="19"/>
                    </a:lnTo>
                    <a:lnTo>
                      <a:pt x="70" y="19"/>
                    </a:lnTo>
                    <a:lnTo>
                      <a:pt x="70" y="21"/>
                    </a:lnTo>
                    <a:lnTo>
                      <a:pt x="72" y="22"/>
                    </a:lnTo>
                    <a:lnTo>
                      <a:pt x="72" y="24"/>
                    </a:lnTo>
                    <a:lnTo>
                      <a:pt x="72" y="26"/>
                    </a:lnTo>
                    <a:lnTo>
                      <a:pt x="74" y="26"/>
                    </a:lnTo>
                    <a:lnTo>
                      <a:pt x="74" y="28"/>
                    </a:lnTo>
                    <a:lnTo>
                      <a:pt x="74" y="30"/>
                    </a:lnTo>
                    <a:lnTo>
                      <a:pt x="76" y="32"/>
                    </a:lnTo>
                    <a:lnTo>
                      <a:pt x="76" y="34"/>
                    </a:lnTo>
                    <a:lnTo>
                      <a:pt x="78" y="34"/>
                    </a:lnTo>
                    <a:lnTo>
                      <a:pt x="78" y="36"/>
                    </a:lnTo>
                    <a:lnTo>
                      <a:pt x="78" y="38"/>
                    </a:lnTo>
                    <a:lnTo>
                      <a:pt x="79" y="38"/>
                    </a:lnTo>
                    <a:lnTo>
                      <a:pt x="79" y="39"/>
                    </a:lnTo>
                    <a:lnTo>
                      <a:pt x="79" y="41"/>
                    </a:lnTo>
                    <a:lnTo>
                      <a:pt x="81" y="43"/>
                    </a:lnTo>
                    <a:lnTo>
                      <a:pt x="55" y="43"/>
                    </a:lnTo>
                    <a:lnTo>
                      <a:pt x="53" y="43"/>
                    </a:lnTo>
                    <a:lnTo>
                      <a:pt x="53" y="41"/>
                    </a:lnTo>
                    <a:lnTo>
                      <a:pt x="53" y="39"/>
                    </a:lnTo>
                    <a:lnTo>
                      <a:pt x="51" y="39"/>
                    </a:lnTo>
                    <a:lnTo>
                      <a:pt x="51" y="38"/>
                    </a:lnTo>
                    <a:lnTo>
                      <a:pt x="51" y="36"/>
                    </a:lnTo>
                    <a:lnTo>
                      <a:pt x="49" y="34"/>
                    </a:lnTo>
                    <a:lnTo>
                      <a:pt x="49" y="32"/>
                    </a:lnTo>
                    <a:lnTo>
                      <a:pt x="47" y="32"/>
                    </a:lnTo>
                    <a:lnTo>
                      <a:pt x="47" y="30"/>
                    </a:lnTo>
                    <a:lnTo>
                      <a:pt x="45" y="30"/>
                    </a:lnTo>
                    <a:lnTo>
                      <a:pt x="45" y="28"/>
                    </a:lnTo>
                    <a:lnTo>
                      <a:pt x="44" y="28"/>
                    </a:lnTo>
                    <a:lnTo>
                      <a:pt x="42" y="28"/>
                    </a:lnTo>
                    <a:lnTo>
                      <a:pt x="42" y="30"/>
                    </a:lnTo>
                    <a:lnTo>
                      <a:pt x="42" y="32"/>
                    </a:lnTo>
                    <a:lnTo>
                      <a:pt x="40" y="32"/>
                    </a:lnTo>
                    <a:lnTo>
                      <a:pt x="40" y="34"/>
                    </a:lnTo>
                    <a:lnTo>
                      <a:pt x="40" y="36"/>
                    </a:lnTo>
                    <a:lnTo>
                      <a:pt x="38" y="38"/>
                    </a:lnTo>
                    <a:lnTo>
                      <a:pt x="38" y="39"/>
                    </a:lnTo>
                    <a:lnTo>
                      <a:pt x="38" y="41"/>
                    </a:lnTo>
                    <a:lnTo>
                      <a:pt x="36" y="41"/>
                    </a:lnTo>
                    <a:lnTo>
                      <a:pt x="36" y="43"/>
                    </a:lnTo>
                    <a:lnTo>
                      <a:pt x="25"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5" name="Freeform 141">
                <a:extLst>
                  <a:ext uri="{FF2B5EF4-FFF2-40B4-BE49-F238E27FC236}">
                    <a16:creationId xmlns:a16="http://schemas.microsoft.com/office/drawing/2014/main" id="{5A6D0D7A-9EDD-3487-4F89-7DFE61FC26DC}"/>
                  </a:ext>
                </a:extLst>
              </p:cNvPr>
              <p:cNvSpPr>
                <a:spLocks/>
              </p:cNvSpPr>
              <p:nvPr/>
            </p:nvSpPr>
            <p:spPr bwMode="auto">
              <a:xfrm>
                <a:off x="3117" y="769"/>
                <a:ext cx="187" cy="78"/>
              </a:xfrm>
              <a:custGeom>
                <a:avLst/>
                <a:gdLst>
                  <a:gd name="T0" fmla="*/ 15 w 187"/>
                  <a:gd name="T1" fmla="*/ 10 h 78"/>
                  <a:gd name="T2" fmla="*/ 15 w 187"/>
                  <a:gd name="T3" fmla="*/ 21 h 78"/>
                  <a:gd name="T4" fmla="*/ 15 w 187"/>
                  <a:gd name="T5" fmla="*/ 36 h 78"/>
                  <a:gd name="T6" fmla="*/ 13 w 187"/>
                  <a:gd name="T7" fmla="*/ 47 h 78"/>
                  <a:gd name="T8" fmla="*/ 11 w 187"/>
                  <a:gd name="T9" fmla="*/ 59 h 78"/>
                  <a:gd name="T10" fmla="*/ 5 w 187"/>
                  <a:gd name="T11" fmla="*/ 68 h 78"/>
                  <a:gd name="T12" fmla="*/ 2 w 187"/>
                  <a:gd name="T13" fmla="*/ 76 h 78"/>
                  <a:gd name="T14" fmla="*/ 11 w 187"/>
                  <a:gd name="T15" fmla="*/ 78 h 78"/>
                  <a:gd name="T16" fmla="*/ 22 w 187"/>
                  <a:gd name="T17" fmla="*/ 78 h 78"/>
                  <a:gd name="T18" fmla="*/ 36 w 187"/>
                  <a:gd name="T19" fmla="*/ 78 h 78"/>
                  <a:gd name="T20" fmla="*/ 49 w 187"/>
                  <a:gd name="T21" fmla="*/ 78 h 78"/>
                  <a:gd name="T22" fmla="*/ 60 w 187"/>
                  <a:gd name="T23" fmla="*/ 78 h 78"/>
                  <a:gd name="T24" fmla="*/ 72 w 187"/>
                  <a:gd name="T25" fmla="*/ 78 h 78"/>
                  <a:gd name="T26" fmla="*/ 83 w 187"/>
                  <a:gd name="T27" fmla="*/ 78 h 78"/>
                  <a:gd name="T28" fmla="*/ 92 w 187"/>
                  <a:gd name="T29" fmla="*/ 76 h 78"/>
                  <a:gd name="T30" fmla="*/ 87 w 187"/>
                  <a:gd name="T31" fmla="*/ 68 h 78"/>
                  <a:gd name="T32" fmla="*/ 83 w 187"/>
                  <a:gd name="T33" fmla="*/ 59 h 78"/>
                  <a:gd name="T34" fmla="*/ 83 w 187"/>
                  <a:gd name="T35" fmla="*/ 47 h 78"/>
                  <a:gd name="T36" fmla="*/ 85 w 187"/>
                  <a:gd name="T37" fmla="*/ 38 h 78"/>
                  <a:gd name="T38" fmla="*/ 89 w 187"/>
                  <a:gd name="T39" fmla="*/ 30 h 78"/>
                  <a:gd name="T40" fmla="*/ 98 w 187"/>
                  <a:gd name="T41" fmla="*/ 27 h 78"/>
                  <a:gd name="T42" fmla="*/ 109 w 187"/>
                  <a:gd name="T43" fmla="*/ 27 h 78"/>
                  <a:gd name="T44" fmla="*/ 119 w 187"/>
                  <a:gd name="T45" fmla="*/ 29 h 78"/>
                  <a:gd name="T46" fmla="*/ 128 w 187"/>
                  <a:gd name="T47" fmla="*/ 30 h 78"/>
                  <a:gd name="T48" fmla="*/ 134 w 187"/>
                  <a:gd name="T49" fmla="*/ 38 h 78"/>
                  <a:gd name="T50" fmla="*/ 136 w 187"/>
                  <a:gd name="T51" fmla="*/ 47 h 78"/>
                  <a:gd name="T52" fmla="*/ 138 w 187"/>
                  <a:gd name="T53" fmla="*/ 57 h 78"/>
                  <a:gd name="T54" fmla="*/ 136 w 187"/>
                  <a:gd name="T55" fmla="*/ 68 h 78"/>
                  <a:gd name="T56" fmla="*/ 132 w 187"/>
                  <a:gd name="T57" fmla="*/ 76 h 78"/>
                  <a:gd name="T58" fmla="*/ 141 w 187"/>
                  <a:gd name="T59" fmla="*/ 78 h 78"/>
                  <a:gd name="T60" fmla="*/ 153 w 187"/>
                  <a:gd name="T61" fmla="*/ 78 h 78"/>
                  <a:gd name="T62" fmla="*/ 164 w 187"/>
                  <a:gd name="T63" fmla="*/ 78 h 78"/>
                  <a:gd name="T64" fmla="*/ 175 w 187"/>
                  <a:gd name="T65" fmla="*/ 78 h 78"/>
                  <a:gd name="T66" fmla="*/ 185 w 187"/>
                  <a:gd name="T67" fmla="*/ 76 h 78"/>
                  <a:gd name="T68" fmla="*/ 177 w 187"/>
                  <a:gd name="T69" fmla="*/ 66 h 78"/>
                  <a:gd name="T70" fmla="*/ 168 w 187"/>
                  <a:gd name="T71" fmla="*/ 55 h 78"/>
                  <a:gd name="T72" fmla="*/ 162 w 187"/>
                  <a:gd name="T73" fmla="*/ 42 h 78"/>
                  <a:gd name="T74" fmla="*/ 155 w 187"/>
                  <a:gd name="T75" fmla="*/ 29 h 78"/>
                  <a:gd name="T76" fmla="*/ 151 w 187"/>
                  <a:gd name="T77" fmla="*/ 15 h 78"/>
                  <a:gd name="T78" fmla="*/ 145 w 187"/>
                  <a:gd name="T79" fmla="*/ 6 h 78"/>
                  <a:gd name="T80" fmla="*/ 117 w 187"/>
                  <a:gd name="T81" fmla="*/ 2 h 78"/>
                  <a:gd name="T82" fmla="*/ 121 w 187"/>
                  <a:gd name="T83" fmla="*/ 10 h 78"/>
                  <a:gd name="T84" fmla="*/ 119 w 187"/>
                  <a:gd name="T85" fmla="*/ 15 h 78"/>
                  <a:gd name="T86" fmla="*/ 107 w 187"/>
                  <a:gd name="T87" fmla="*/ 17 h 78"/>
                  <a:gd name="T88" fmla="*/ 96 w 187"/>
                  <a:gd name="T89" fmla="*/ 17 h 78"/>
                  <a:gd name="T90" fmla="*/ 94 w 187"/>
                  <a:gd name="T91" fmla="*/ 10 h 78"/>
                  <a:gd name="T92" fmla="*/ 98 w 187"/>
                  <a:gd name="T93" fmla="*/ 0 h 78"/>
                  <a:gd name="T94" fmla="*/ 83 w 187"/>
                  <a:gd name="T95" fmla="*/ 13 h 78"/>
                  <a:gd name="T96" fmla="*/ 77 w 187"/>
                  <a:gd name="T97" fmla="*/ 30 h 78"/>
                  <a:gd name="T98" fmla="*/ 70 w 187"/>
                  <a:gd name="T99" fmla="*/ 46 h 78"/>
                  <a:gd name="T100" fmla="*/ 62 w 187"/>
                  <a:gd name="T101" fmla="*/ 59 h 78"/>
                  <a:gd name="T102" fmla="*/ 53 w 187"/>
                  <a:gd name="T103" fmla="*/ 68 h 78"/>
                  <a:gd name="T104" fmla="*/ 43 w 187"/>
                  <a:gd name="T105" fmla="*/ 72 h 78"/>
                  <a:gd name="T106" fmla="*/ 37 w 187"/>
                  <a:gd name="T107" fmla="*/ 61 h 78"/>
                  <a:gd name="T108" fmla="*/ 36 w 187"/>
                  <a:gd name="T109" fmla="*/ 49 h 78"/>
                  <a:gd name="T110" fmla="*/ 34 w 187"/>
                  <a:gd name="T111" fmla="*/ 36 h 78"/>
                  <a:gd name="T112" fmla="*/ 34 w 187"/>
                  <a:gd name="T113" fmla="*/ 23 h 78"/>
                  <a:gd name="T114" fmla="*/ 34 w 187"/>
                  <a:gd name="T115" fmla="*/ 10 h 78"/>
                  <a:gd name="T116" fmla="*/ 15 w 187"/>
                  <a:gd name="T117" fmla="*/ 0 h 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7" h="78">
                    <a:moveTo>
                      <a:pt x="15" y="0"/>
                    </a:moveTo>
                    <a:lnTo>
                      <a:pt x="15" y="2"/>
                    </a:lnTo>
                    <a:lnTo>
                      <a:pt x="15" y="4"/>
                    </a:lnTo>
                    <a:lnTo>
                      <a:pt x="15" y="6"/>
                    </a:lnTo>
                    <a:lnTo>
                      <a:pt x="15" y="8"/>
                    </a:lnTo>
                    <a:lnTo>
                      <a:pt x="15" y="10"/>
                    </a:lnTo>
                    <a:lnTo>
                      <a:pt x="15" y="12"/>
                    </a:lnTo>
                    <a:lnTo>
                      <a:pt x="15" y="13"/>
                    </a:lnTo>
                    <a:lnTo>
                      <a:pt x="15" y="15"/>
                    </a:lnTo>
                    <a:lnTo>
                      <a:pt x="15" y="17"/>
                    </a:lnTo>
                    <a:lnTo>
                      <a:pt x="15" y="19"/>
                    </a:lnTo>
                    <a:lnTo>
                      <a:pt x="15" y="21"/>
                    </a:lnTo>
                    <a:lnTo>
                      <a:pt x="15" y="25"/>
                    </a:lnTo>
                    <a:lnTo>
                      <a:pt x="15" y="27"/>
                    </a:lnTo>
                    <a:lnTo>
                      <a:pt x="15" y="29"/>
                    </a:lnTo>
                    <a:lnTo>
                      <a:pt x="15" y="30"/>
                    </a:lnTo>
                    <a:lnTo>
                      <a:pt x="15" y="34"/>
                    </a:lnTo>
                    <a:lnTo>
                      <a:pt x="15" y="36"/>
                    </a:lnTo>
                    <a:lnTo>
                      <a:pt x="13" y="38"/>
                    </a:lnTo>
                    <a:lnTo>
                      <a:pt x="13" y="40"/>
                    </a:lnTo>
                    <a:lnTo>
                      <a:pt x="13" y="42"/>
                    </a:lnTo>
                    <a:lnTo>
                      <a:pt x="13" y="44"/>
                    </a:lnTo>
                    <a:lnTo>
                      <a:pt x="13" y="46"/>
                    </a:lnTo>
                    <a:lnTo>
                      <a:pt x="13" y="47"/>
                    </a:lnTo>
                    <a:lnTo>
                      <a:pt x="13" y="49"/>
                    </a:lnTo>
                    <a:lnTo>
                      <a:pt x="13" y="51"/>
                    </a:lnTo>
                    <a:lnTo>
                      <a:pt x="11" y="53"/>
                    </a:lnTo>
                    <a:lnTo>
                      <a:pt x="11" y="55"/>
                    </a:lnTo>
                    <a:lnTo>
                      <a:pt x="11" y="57"/>
                    </a:lnTo>
                    <a:lnTo>
                      <a:pt x="11" y="59"/>
                    </a:lnTo>
                    <a:lnTo>
                      <a:pt x="9" y="61"/>
                    </a:lnTo>
                    <a:lnTo>
                      <a:pt x="9" y="63"/>
                    </a:lnTo>
                    <a:lnTo>
                      <a:pt x="9" y="64"/>
                    </a:lnTo>
                    <a:lnTo>
                      <a:pt x="7" y="64"/>
                    </a:lnTo>
                    <a:lnTo>
                      <a:pt x="7" y="66"/>
                    </a:lnTo>
                    <a:lnTo>
                      <a:pt x="5" y="68"/>
                    </a:lnTo>
                    <a:lnTo>
                      <a:pt x="5" y="70"/>
                    </a:lnTo>
                    <a:lnTo>
                      <a:pt x="3" y="70"/>
                    </a:lnTo>
                    <a:lnTo>
                      <a:pt x="3" y="72"/>
                    </a:lnTo>
                    <a:lnTo>
                      <a:pt x="2" y="74"/>
                    </a:lnTo>
                    <a:lnTo>
                      <a:pt x="0" y="76"/>
                    </a:lnTo>
                    <a:lnTo>
                      <a:pt x="2" y="76"/>
                    </a:lnTo>
                    <a:lnTo>
                      <a:pt x="3" y="76"/>
                    </a:lnTo>
                    <a:lnTo>
                      <a:pt x="3" y="78"/>
                    </a:lnTo>
                    <a:lnTo>
                      <a:pt x="5" y="78"/>
                    </a:lnTo>
                    <a:lnTo>
                      <a:pt x="7" y="78"/>
                    </a:lnTo>
                    <a:lnTo>
                      <a:pt x="9" y="78"/>
                    </a:lnTo>
                    <a:lnTo>
                      <a:pt x="11" y="78"/>
                    </a:lnTo>
                    <a:lnTo>
                      <a:pt x="13" y="78"/>
                    </a:lnTo>
                    <a:lnTo>
                      <a:pt x="15" y="78"/>
                    </a:lnTo>
                    <a:lnTo>
                      <a:pt x="17" y="78"/>
                    </a:lnTo>
                    <a:lnTo>
                      <a:pt x="19" y="78"/>
                    </a:lnTo>
                    <a:lnTo>
                      <a:pt x="20" y="78"/>
                    </a:lnTo>
                    <a:lnTo>
                      <a:pt x="22" y="78"/>
                    </a:lnTo>
                    <a:lnTo>
                      <a:pt x="24" y="78"/>
                    </a:lnTo>
                    <a:lnTo>
                      <a:pt x="26" y="78"/>
                    </a:lnTo>
                    <a:lnTo>
                      <a:pt x="28" y="78"/>
                    </a:lnTo>
                    <a:lnTo>
                      <a:pt x="30" y="78"/>
                    </a:lnTo>
                    <a:lnTo>
                      <a:pt x="32" y="78"/>
                    </a:lnTo>
                    <a:lnTo>
                      <a:pt x="36" y="78"/>
                    </a:lnTo>
                    <a:lnTo>
                      <a:pt x="37" y="78"/>
                    </a:lnTo>
                    <a:lnTo>
                      <a:pt x="39" y="78"/>
                    </a:lnTo>
                    <a:lnTo>
                      <a:pt x="41" y="78"/>
                    </a:lnTo>
                    <a:lnTo>
                      <a:pt x="43" y="78"/>
                    </a:lnTo>
                    <a:lnTo>
                      <a:pt x="45" y="78"/>
                    </a:lnTo>
                    <a:lnTo>
                      <a:pt x="49" y="78"/>
                    </a:lnTo>
                    <a:lnTo>
                      <a:pt x="51" y="78"/>
                    </a:lnTo>
                    <a:lnTo>
                      <a:pt x="53" y="78"/>
                    </a:lnTo>
                    <a:lnTo>
                      <a:pt x="54" y="78"/>
                    </a:lnTo>
                    <a:lnTo>
                      <a:pt x="56" y="78"/>
                    </a:lnTo>
                    <a:lnTo>
                      <a:pt x="58" y="78"/>
                    </a:lnTo>
                    <a:lnTo>
                      <a:pt x="60" y="78"/>
                    </a:lnTo>
                    <a:lnTo>
                      <a:pt x="62" y="78"/>
                    </a:lnTo>
                    <a:lnTo>
                      <a:pt x="64" y="78"/>
                    </a:lnTo>
                    <a:lnTo>
                      <a:pt x="66" y="78"/>
                    </a:lnTo>
                    <a:lnTo>
                      <a:pt x="68" y="78"/>
                    </a:lnTo>
                    <a:lnTo>
                      <a:pt x="70" y="78"/>
                    </a:lnTo>
                    <a:lnTo>
                      <a:pt x="72" y="78"/>
                    </a:lnTo>
                    <a:lnTo>
                      <a:pt x="73" y="78"/>
                    </a:lnTo>
                    <a:lnTo>
                      <a:pt x="75" y="78"/>
                    </a:lnTo>
                    <a:lnTo>
                      <a:pt x="77" y="78"/>
                    </a:lnTo>
                    <a:lnTo>
                      <a:pt x="79" y="78"/>
                    </a:lnTo>
                    <a:lnTo>
                      <a:pt x="81" y="78"/>
                    </a:lnTo>
                    <a:lnTo>
                      <a:pt x="83" y="78"/>
                    </a:lnTo>
                    <a:lnTo>
                      <a:pt x="85" y="78"/>
                    </a:lnTo>
                    <a:lnTo>
                      <a:pt x="87" y="78"/>
                    </a:lnTo>
                    <a:lnTo>
                      <a:pt x="89" y="78"/>
                    </a:lnTo>
                    <a:lnTo>
                      <a:pt x="90" y="78"/>
                    </a:lnTo>
                    <a:lnTo>
                      <a:pt x="92" y="78"/>
                    </a:lnTo>
                    <a:lnTo>
                      <a:pt x="92" y="76"/>
                    </a:lnTo>
                    <a:lnTo>
                      <a:pt x="92" y="74"/>
                    </a:lnTo>
                    <a:lnTo>
                      <a:pt x="90" y="74"/>
                    </a:lnTo>
                    <a:lnTo>
                      <a:pt x="90" y="72"/>
                    </a:lnTo>
                    <a:lnTo>
                      <a:pt x="89" y="72"/>
                    </a:lnTo>
                    <a:lnTo>
                      <a:pt x="89" y="70"/>
                    </a:lnTo>
                    <a:lnTo>
                      <a:pt x="87" y="68"/>
                    </a:lnTo>
                    <a:lnTo>
                      <a:pt x="87" y="66"/>
                    </a:lnTo>
                    <a:lnTo>
                      <a:pt x="85" y="64"/>
                    </a:lnTo>
                    <a:lnTo>
                      <a:pt x="85" y="63"/>
                    </a:lnTo>
                    <a:lnTo>
                      <a:pt x="85" y="61"/>
                    </a:lnTo>
                    <a:lnTo>
                      <a:pt x="83" y="61"/>
                    </a:lnTo>
                    <a:lnTo>
                      <a:pt x="83" y="59"/>
                    </a:lnTo>
                    <a:lnTo>
                      <a:pt x="83" y="57"/>
                    </a:lnTo>
                    <a:lnTo>
                      <a:pt x="83" y="55"/>
                    </a:lnTo>
                    <a:lnTo>
                      <a:pt x="83" y="53"/>
                    </a:lnTo>
                    <a:lnTo>
                      <a:pt x="83" y="51"/>
                    </a:lnTo>
                    <a:lnTo>
                      <a:pt x="83" y="49"/>
                    </a:lnTo>
                    <a:lnTo>
                      <a:pt x="83" y="47"/>
                    </a:lnTo>
                    <a:lnTo>
                      <a:pt x="83" y="46"/>
                    </a:lnTo>
                    <a:lnTo>
                      <a:pt x="83" y="44"/>
                    </a:lnTo>
                    <a:lnTo>
                      <a:pt x="83" y="42"/>
                    </a:lnTo>
                    <a:lnTo>
                      <a:pt x="85" y="42"/>
                    </a:lnTo>
                    <a:lnTo>
                      <a:pt x="85" y="40"/>
                    </a:lnTo>
                    <a:lnTo>
                      <a:pt x="85" y="38"/>
                    </a:lnTo>
                    <a:lnTo>
                      <a:pt x="85" y="36"/>
                    </a:lnTo>
                    <a:lnTo>
                      <a:pt x="85" y="34"/>
                    </a:lnTo>
                    <a:lnTo>
                      <a:pt x="87" y="34"/>
                    </a:lnTo>
                    <a:lnTo>
                      <a:pt x="87" y="32"/>
                    </a:lnTo>
                    <a:lnTo>
                      <a:pt x="87" y="30"/>
                    </a:lnTo>
                    <a:lnTo>
                      <a:pt x="89" y="30"/>
                    </a:lnTo>
                    <a:lnTo>
                      <a:pt x="89" y="29"/>
                    </a:lnTo>
                    <a:lnTo>
                      <a:pt x="90" y="29"/>
                    </a:lnTo>
                    <a:lnTo>
                      <a:pt x="92" y="29"/>
                    </a:lnTo>
                    <a:lnTo>
                      <a:pt x="94" y="29"/>
                    </a:lnTo>
                    <a:lnTo>
                      <a:pt x="96" y="29"/>
                    </a:lnTo>
                    <a:lnTo>
                      <a:pt x="98" y="27"/>
                    </a:lnTo>
                    <a:lnTo>
                      <a:pt x="100" y="27"/>
                    </a:lnTo>
                    <a:lnTo>
                      <a:pt x="102" y="27"/>
                    </a:lnTo>
                    <a:lnTo>
                      <a:pt x="104" y="27"/>
                    </a:lnTo>
                    <a:lnTo>
                      <a:pt x="106" y="27"/>
                    </a:lnTo>
                    <a:lnTo>
                      <a:pt x="107" y="27"/>
                    </a:lnTo>
                    <a:lnTo>
                      <a:pt x="109" y="27"/>
                    </a:lnTo>
                    <a:lnTo>
                      <a:pt x="111" y="27"/>
                    </a:lnTo>
                    <a:lnTo>
                      <a:pt x="111" y="29"/>
                    </a:lnTo>
                    <a:lnTo>
                      <a:pt x="113" y="29"/>
                    </a:lnTo>
                    <a:lnTo>
                      <a:pt x="115" y="29"/>
                    </a:lnTo>
                    <a:lnTo>
                      <a:pt x="117" y="29"/>
                    </a:lnTo>
                    <a:lnTo>
                      <a:pt x="119" y="29"/>
                    </a:lnTo>
                    <a:lnTo>
                      <a:pt x="121" y="29"/>
                    </a:lnTo>
                    <a:lnTo>
                      <a:pt x="123" y="29"/>
                    </a:lnTo>
                    <a:lnTo>
                      <a:pt x="124" y="29"/>
                    </a:lnTo>
                    <a:lnTo>
                      <a:pt x="126" y="29"/>
                    </a:lnTo>
                    <a:lnTo>
                      <a:pt x="128" y="29"/>
                    </a:lnTo>
                    <a:lnTo>
                      <a:pt x="128" y="30"/>
                    </a:lnTo>
                    <a:lnTo>
                      <a:pt x="130" y="32"/>
                    </a:lnTo>
                    <a:lnTo>
                      <a:pt x="130" y="34"/>
                    </a:lnTo>
                    <a:lnTo>
                      <a:pt x="132" y="34"/>
                    </a:lnTo>
                    <a:lnTo>
                      <a:pt x="132" y="36"/>
                    </a:lnTo>
                    <a:lnTo>
                      <a:pt x="132" y="38"/>
                    </a:lnTo>
                    <a:lnTo>
                      <a:pt x="134" y="38"/>
                    </a:lnTo>
                    <a:lnTo>
                      <a:pt x="134" y="40"/>
                    </a:lnTo>
                    <a:lnTo>
                      <a:pt x="134" y="42"/>
                    </a:lnTo>
                    <a:lnTo>
                      <a:pt x="134" y="44"/>
                    </a:lnTo>
                    <a:lnTo>
                      <a:pt x="136" y="44"/>
                    </a:lnTo>
                    <a:lnTo>
                      <a:pt x="136" y="46"/>
                    </a:lnTo>
                    <a:lnTo>
                      <a:pt x="136" y="47"/>
                    </a:lnTo>
                    <a:lnTo>
                      <a:pt x="136" y="49"/>
                    </a:lnTo>
                    <a:lnTo>
                      <a:pt x="138" y="49"/>
                    </a:lnTo>
                    <a:lnTo>
                      <a:pt x="138" y="51"/>
                    </a:lnTo>
                    <a:lnTo>
                      <a:pt x="138" y="53"/>
                    </a:lnTo>
                    <a:lnTo>
                      <a:pt x="138" y="55"/>
                    </a:lnTo>
                    <a:lnTo>
                      <a:pt x="138" y="57"/>
                    </a:lnTo>
                    <a:lnTo>
                      <a:pt x="138" y="59"/>
                    </a:lnTo>
                    <a:lnTo>
                      <a:pt x="138" y="61"/>
                    </a:lnTo>
                    <a:lnTo>
                      <a:pt x="138" y="63"/>
                    </a:lnTo>
                    <a:lnTo>
                      <a:pt x="138" y="64"/>
                    </a:lnTo>
                    <a:lnTo>
                      <a:pt x="138" y="66"/>
                    </a:lnTo>
                    <a:lnTo>
                      <a:pt x="136" y="68"/>
                    </a:lnTo>
                    <a:lnTo>
                      <a:pt x="136" y="70"/>
                    </a:lnTo>
                    <a:lnTo>
                      <a:pt x="134" y="70"/>
                    </a:lnTo>
                    <a:lnTo>
                      <a:pt x="134" y="72"/>
                    </a:lnTo>
                    <a:lnTo>
                      <a:pt x="134" y="74"/>
                    </a:lnTo>
                    <a:lnTo>
                      <a:pt x="132" y="74"/>
                    </a:lnTo>
                    <a:lnTo>
                      <a:pt x="132" y="76"/>
                    </a:lnTo>
                    <a:lnTo>
                      <a:pt x="132" y="78"/>
                    </a:lnTo>
                    <a:lnTo>
                      <a:pt x="134" y="78"/>
                    </a:lnTo>
                    <a:lnTo>
                      <a:pt x="136" y="78"/>
                    </a:lnTo>
                    <a:lnTo>
                      <a:pt x="138" y="78"/>
                    </a:lnTo>
                    <a:lnTo>
                      <a:pt x="140" y="78"/>
                    </a:lnTo>
                    <a:lnTo>
                      <a:pt x="141" y="78"/>
                    </a:lnTo>
                    <a:lnTo>
                      <a:pt x="143" y="78"/>
                    </a:lnTo>
                    <a:lnTo>
                      <a:pt x="145" y="78"/>
                    </a:lnTo>
                    <a:lnTo>
                      <a:pt x="147" y="78"/>
                    </a:lnTo>
                    <a:lnTo>
                      <a:pt x="149" y="78"/>
                    </a:lnTo>
                    <a:lnTo>
                      <a:pt x="151" y="78"/>
                    </a:lnTo>
                    <a:lnTo>
                      <a:pt x="153" y="78"/>
                    </a:lnTo>
                    <a:lnTo>
                      <a:pt x="155" y="78"/>
                    </a:lnTo>
                    <a:lnTo>
                      <a:pt x="157" y="78"/>
                    </a:lnTo>
                    <a:lnTo>
                      <a:pt x="158" y="78"/>
                    </a:lnTo>
                    <a:lnTo>
                      <a:pt x="160" y="78"/>
                    </a:lnTo>
                    <a:lnTo>
                      <a:pt x="162" y="78"/>
                    </a:lnTo>
                    <a:lnTo>
                      <a:pt x="164" y="78"/>
                    </a:lnTo>
                    <a:lnTo>
                      <a:pt x="166" y="78"/>
                    </a:lnTo>
                    <a:lnTo>
                      <a:pt x="168" y="78"/>
                    </a:lnTo>
                    <a:lnTo>
                      <a:pt x="170" y="78"/>
                    </a:lnTo>
                    <a:lnTo>
                      <a:pt x="172" y="78"/>
                    </a:lnTo>
                    <a:lnTo>
                      <a:pt x="174" y="78"/>
                    </a:lnTo>
                    <a:lnTo>
                      <a:pt x="175" y="78"/>
                    </a:lnTo>
                    <a:lnTo>
                      <a:pt x="177" y="78"/>
                    </a:lnTo>
                    <a:lnTo>
                      <a:pt x="179" y="78"/>
                    </a:lnTo>
                    <a:lnTo>
                      <a:pt x="181" y="78"/>
                    </a:lnTo>
                    <a:lnTo>
                      <a:pt x="183" y="78"/>
                    </a:lnTo>
                    <a:lnTo>
                      <a:pt x="185" y="78"/>
                    </a:lnTo>
                    <a:lnTo>
                      <a:pt x="185" y="76"/>
                    </a:lnTo>
                    <a:lnTo>
                      <a:pt x="187" y="76"/>
                    </a:lnTo>
                    <a:lnTo>
                      <a:pt x="185" y="74"/>
                    </a:lnTo>
                    <a:lnTo>
                      <a:pt x="183" y="72"/>
                    </a:lnTo>
                    <a:lnTo>
                      <a:pt x="181" y="70"/>
                    </a:lnTo>
                    <a:lnTo>
                      <a:pt x="179" y="68"/>
                    </a:lnTo>
                    <a:lnTo>
                      <a:pt x="177" y="66"/>
                    </a:lnTo>
                    <a:lnTo>
                      <a:pt x="175" y="64"/>
                    </a:lnTo>
                    <a:lnTo>
                      <a:pt x="174" y="63"/>
                    </a:lnTo>
                    <a:lnTo>
                      <a:pt x="172" y="61"/>
                    </a:lnTo>
                    <a:lnTo>
                      <a:pt x="172" y="59"/>
                    </a:lnTo>
                    <a:lnTo>
                      <a:pt x="170" y="57"/>
                    </a:lnTo>
                    <a:lnTo>
                      <a:pt x="168" y="55"/>
                    </a:lnTo>
                    <a:lnTo>
                      <a:pt x="166" y="53"/>
                    </a:lnTo>
                    <a:lnTo>
                      <a:pt x="166" y="51"/>
                    </a:lnTo>
                    <a:lnTo>
                      <a:pt x="164" y="49"/>
                    </a:lnTo>
                    <a:lnTo>
                      <a:pt x="164" y="47"/>
                    </a:lnTo>
                    <a:lnTo>
                      <a:pt x="162" y="46"/>
                    </a:lnTo>
                    <a:lnTo>
                      <a:pt x="162" y="42"/>
                    </a:lnTo>
                    <a:lnTo>
                      <a:pt x="160" y="40"/>
                    </a:lnTo>
                    <a:lnTo>
                      <a:pt x="158" y="38"/>
                    </a:lnTo>
                    <a:lnTo>
                      <a:pt x="158" y="36"/>
                    </a:lnTo>
                    <a:lnTo>
                      <a:pt x="157" y="34"/>
                    </a:lnTo>
                    <a:lnTo>
                      <a:pt x="157" y="32"/>
                    </a:lnTo>
                    <a:lnTo>
                      <a:pt x="155" y="29"/>
                    </a:lnTo>
                    <a:lnTo>
                      <a:pt x="155" y="27"/>
                    </a:lnTo>
                    <a:lnTo>
                      <a:pt x="155" y="25"/>
                    </a:lnTo>
                    <a:lnTo>
                      <a:pt x="153" y="23"/>
                    </a:lnTo>
                    <a:lnTo>
                      <a:pt x="153" y="21"/>
                    </a:lnTo>
                    <a:lnTo>
                      <a:pt x="151" y="17"/>
                    </a:lnTo>
                    <a:lnTo>
                      <a:pt x="151" y="15"/>
                    </a:lnTo>
                    <a:lnTo>
                      <a:pt x="149" y="13"/>
                    </a:lnTo>
                    <a:lnTo>
                      <a:pt x="147" y="12"/>
                    </a:lnTo>
                    <a:lnTo>
                      <a:pt x="147" y="10"/>
                    </a:lnTo>
                    <a:lnTo>
                      <a:pt x="147" y="8"/>
                    </a:lnTo>
                    <a:lnTo>
                      <a:pt x="145" y="8"/>
                    </a:lnTo>
                    <a:lnTo>
                      <a:pt x="145" y="6"/>
                    </a:lnTo>
                    <a:lnTo>
                      <a:pt x="145" y="4"/>
                    </a:lnTo>
                    <a:lnTo>
                      <a:pt x="143" y="4"/>
                    </a:lnTo>
                    <a:lnTo>
                      <a:pt x="143" y="2"/>
                    </a:lnTo>
                    <a:lnTo>
                      <a:pt x="143" y="0"/>
                    </a:lnTo>
                    <a:lnTo>
                      <a:pt x="117" y="0"/>
                    </a:lnTo>
                    <a:lnTo>
                      <a:pt x="117" y="2"/>
                    </a:lnTo>
                    <a:lnTo>
                      <a:pt x="117" y="4"/>
                    </a:lnTo>
                    <a:lnTo>
                      <a:pt x="117" y="6"/>
                    </a:lnTo>
                    <a:lnTo>
                      <a:pt x="119" y="6"/>
                    </a:lnTo>
                    <a:lnTo>
                      <a:pt x="119" y="8"/>
                    </a:lnTo>
                    <a:lnTo>
                      <a:pt x="119" y="10"/>
                    </a:lnTo>
                    <a:lnTo>
                      <a:pt x="121" y="10"/>
                    </a:lnTo>
                    <a:lnTo>
                      <a:pt x="121" y="12"/>
                    </a:lnTo>
                    <a:lnTo>
                      <a:pt x="121" y="13"/>
                    </a:lnTo>
                    <a:lnTo>
                      <a:pt x="121" y="15"/>
                    </a:lnTo>
                    <a:lnTo>
                      <a:pt x="123" y="15"/>
                    </a:lnTo>
                    <a:lnTo>
                      <a:pt x="121" y="15"/>
                    </a:lnTo>
                    <a:lnTo>
                      <a:pt x="119" y="15"/>
                    </a:lnTo>
                    <a:lnTo>
                      <a:pt x="117" y="17"/>
                    </a:lnTo>
                    <a:lnTo>
                      <a:pt x="115" y="17"/>
                    </a:lnTo>
                    <a:lnTo>
                      <a:pt x="113" y="17"/>
                    </a:lnTo>
                    <a:lnTo>
                      <a:pt x="111" y="17"/>
                    </a:lnTo>
                    <a:lnTo>
                      <a:pt x="109" y="17"/>
                    </a:lnTo>
                    <a:lnTo>
                      <a:pt x="107" y="17"/>
                    </a:lnTo>
                    <a:lnTo>
                      <a:pt x="106" y="17"/>
                    </a:lnTo>
                    <a:lnTo>
                      <a:pt x="104" y="17"/>
                    </a:lnTo>
                    <a:lnTo>
                      <a:pt x="102" y="17"/>
                    </a:lnTo>
                    <a:lnTo>
                      <a:pt x="100" y="17"/>
                    </a:lnTo>
                    <a:lnTo>
                      <a:pt x="98" y="17"/>
                    </a:lnTo>
                    <a:lnTo>
                      <a:pt x="96" y="17"/>
                    </a:lnTo>
                    <a:lnTo>
                      <a:pt x="96" y="15"/>
                    </a:lnTo>
                    <a:lnTo>
                      <a:pt x="94" y="15"/>
                    </a:lnTo>
                    <a:lnTo>
                      <a:pt x="92" y="15"/>
                    </a:lnTo>
                    <a:lnTo>
                      <a:pt x="94" y="13"/>
                    </a:lnTo>
                    <a:lnTo>
                      <a:pt x="94" y="12"/>
                    </a:lnTo>
                    <a:lnTo>
                      <a:pt x="94" y="10"/>
                    </a:lnTo>
                    <a:lnTo>
                      <a:pt x="94" y="8"/>
                    </a:lnTo>
                    <a:lnTo>
                      <a:pt x="96" y="8"/>
                    </a:lnTo>
                    <a:lnTo>
                      <a:pt x="96" y="6"/>
                    </a:lnTo>
                    <a:lnTo>
                      <a:pt x="96" y="4"/>
                    </a:lnTo>
                    <a:lnTo>
                      <a:pt x="98" y="2"/>
                    </a:lnTo>
                    <a:lnTo>
                      <a:pt x="98" y="0"/>
                    </a:lnTo>
                    <a:lnTo>
                      <a:pt x="87" y="0"/>
                    </a:lnTo>
                    <a:lnTo>
                      <a:pt x="87" y="4"/>
                    </a:lnTo>
                    <a:lnTo>
                      <a:pt x="85" y="6"/>
                    </a:lnTo>
                    <a:lnTo>
                      <a:pt x="85" y="8"/>
                    </a:lnTo>
                    <a:lnTo>
                      <a:pt x="83" y="12"/>
                    </a:lnTo>
                    <a:lnTo>
                      <a:pt x="83" y="13"/>
                    </a:lnTo>
                    <a:lnTo>
                      <a:pt x="81" y="17"/>
                    </a:lnTo>
                    <a:lnTo>
                      <a:pt x="81" y="19"/>
                    </a:lnTo>
                    <a:lnTo>
                      <a:pt x="79" y="21"/>
                    </a:lnTo>
                    <a:lnTo>
                      <a:pt x="79" y="25"/>
                    </a:lnTo>
                    <a:lnTo>
                      <a:pt x="77" y="27"/>
                    </a:lnTo>
                    <a:lnTo>
                      <a:pt x="77" y="30"/>
                    </a:lnTo>
                    <a:lnTo>
                      <a:pt x="75" y="32"/>
                    </a:lnTo>
                    <a:lnTo>
                      <a:pt x="73" y="34"/>
                    </a:lnTo>
                    <a:lnTo>
                      <a:pt x="73" y="38"/>
                    </a:lnTo>
                    <a:lnTo>
                      <a:pt x="72" y="40"/>
                    </a:lnTo>
                    <a:lnTo>
                      <a:pt x="72" y="42"/>
                    </a:lnTo>
                    <a:lnTo>
                      <a:pt x="70" y="46"/>
                    </a:lnTo>
                    <a:lnTo>
                      <a:pt x="68" y="47"/>
                    </a:lnTo>
                    <a:lnTo>
                      <a:pt x="68" y="49"/>
                    </a:lnTo>
                    <a:lnTo>
                      <a:pt x="66" y="51"/>
                    </a:lnTo>
                    <a:lnTo>
                      <a:pt x="64" y="55"/>
                    </a:lnTo>
                    <a:lnTo>
                      <a:pt x="64" y="57"/>
                    </a:lnTo>
                    <a:lnTo>
                      <a:pt x="62" y="59"/>
                    </a:lnTo>
                    <a:lnTo>
                      <a:pt x="60" y="61"/>
                    </a:lnTo>
                    <a:lnTo>
                      <a:pt x="58" y="63"/>
                    </a:lnTo>
                    <a:lnTo>
                      <a:pt x="58" y="64"/>
                    </a:lnTo>
                    <a:lnTo>
                      <a:pt x="56" y="66"/>
                    </a:lnTo>
                    <a:lnTo>
                      <a:pt x="54" y="68"/>
                    </a:lnTo>
                    <a:lnTo>
                      <a:pt x="53" y="68"/>
                    </a:lnTo>
                    <a:lnTo>
                      <a:pt x="53" y="70"/>
                    </a:lnTo>
                    <a:lnTo>
                      <a:pt x="51" y="72"/>
                    </a:lnTo>
                    <a:lnTo>
                      <a:pt x="49" y="74"/>
                    </a:lnTo>
                    <a:lnTo>
                      <a:pt x="47" y="74"/>
                    </a:lnTo>
                    <a:lnTo>
                      <a:pt x="45" y="74"/>
                    </a:lnTo>
                    <a:lnTo>
                      <a:pt x="43" y="72"/>
                    </a:lnTo>
                    <a:lnTo>
                      <a:pt x="41" y="70"/>
                    </a:lnTo>
                    <a:lnTo>
                      <a:pt x="39" y="68"/>
                    </a:lnTo>
                    <a:lnTo>
                      <a:pt x="39" y="66"/>
                    </a:lnTo>
                    <a:lnTo>
                      <a:pt x="37" y="64"/>
                    </a:lnTo>
                    <a:lnTo>
                      <a:pt x="37" y="63"/>
                    </a:lnTo>
                    <a:lnTo>
                      <a:pt x="37" y="61"/>
                    </a:lnTo>
                    <a:lnTo>
                      <a:pt x="37" y="59"/>
                    </a:lnTo>
                    <a:lnTo>
                      <a:pt x="36" y="57"/>
                    </a:lnTo>
                    <a:lnTo>
                      <a:pt x="36" y="55"/>
                    </a:lnTo>
                    <a:lnTo>
                      <a:pt x="36" y="53"/>
                    </a:lnTo>
                    <a:lnTo>
                      <a:pt x="36" y="51"/>
                    </a:lnTo>
                    <a:lnTo>
                      <a:pt x="36" y="49"/>
                    </a:lnTo>
                    <a:lnTo>
                      <a:pt x="36" y="47"/>
                    </a:lnTo>
                    <a:lnTo>
                      <a:pt x="34" y="46"/>
                    </a:lnTo>
                    <a:lnTo>
                      <a:pt x="34" y="44"/>
                    </a:lnTo>
                    <a:lnTo>
                      <a:pt x="34" y="42"/>
                    </a:lnTo>
                    <a:lnTo>
                      <a:pt x="34" y="38"/>
                    </a:lnTo>
                    <a:lnTo>
                      <a:pt x="34" y="36"/>
                    </a:lnTo>
                    <a:lnTo>
                      <a:pt x="34" y="34"/>
                    </a:lnTo>
                    <a:lnTo>
                      <a:pt x="34" y="32"/>
                    </a:lnTo>
                    <a:lnTo>
                      <a:pt x="34" y="30"/>
                    </a:lnTo>
                    <a:lnTo>
                      <a:pt x="34" y="29"/>
                    </a:lnTo>
                    <a:lnTo>
                      <a:pt x="34" y="25"/>
                    </a:lnTo>
                    <a:lnTo>
                      <a:pt x="34" y="23"/>
                    </a:lnTo>
                    <a:lnTo>
                      <a:pt x="34" y="21"/>
                    </a:lnTo>
                    <a:lnTo>
                      <a:pt x="34" y="19"/>
                    </a:lnTo>
                    <a:lnTo>
                      <a:pt x="34" y="17"/>
                    </a:lnTo>
                    <a:lnTo>
                      <a:pt x="34" y="13"/>
                    </a:lnTo>
                    <a:lnTo>
                      <a:pt x="34" y="12"/>
                    </a:lnTo>
                    <a:lnTo>
                      <a:pt x="34" y="10"/>
                    </a:lnTo>
                    <a:lnTo>
                      <a:pt x="34" y="8"/>
                    </a:lnTo>
                    <a:lnTo>
                      <a:pt x="34" y="6"/>
                    </a:lnTo>
                    <a:lnTo>
                      <a:pt x="34" y="4"/>
                    </a:lnTo>
                    <a:lnTo>
                      <a:pt x="36" y="2"/>
                    </a:lnTo>
                    <a:lnTo>
                      <a:pt x="36"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6" name="Freeform 142">
                <a:extLst>
                  <a:ext uri="{FF2B5EF4-FFF2-40B4-BE49-F238E27FC236}">
                    <a16:creationId xmlns:a16="http://schemas.microsoft.com/office/drawing/2014/main" id="{6202FF19-E9C9-D67A-BEB9-EF2EF61A60AD}"/>
                  </a:ext>
                </a:extLst>
              </p:cNvPr>
              <p:cNvSpPr>
                <a:spLocks/>
              </p:cNvSpPr>
              <p:nvPr/>
            </p:nvSpPr>
            <p:spPr bwMode="auto">
              <a:xfrm>
                <a:off x="3001" y="726"/>
                <a:ext cx="106" cy="121"/>
              </a:xfrm>
              <a:custGeom>
                <a:avLst/>
                <a:gdLst>
                  <a:gd name="T0" fmla="*/ 101 w 106"/>
                  <a:gd name="T1" fmla="*/ 38 h 121"/>
                  <a:gd name="T2" fmla="*/ 97 w 106"/>
                  <a:gd name="T3" fmla="*/ 30 h 121"/>
                  <a:gd name="T4" fmla="*/ 93 w 106"/>
                  <a:gd name="T5" fmla="*/ 22 h 121"/>
                  <a:gd name="T6" fmla="*/ 87 w 106"/>
                  <a:gd name="T7" fmla="*/ 15 h 121"/>
                  <a:gd name="T8" fmla="*/ 80 w 106"/>
                  <a:gd name="T9" fmla="*/ 9 h 121"/>
                  <a:gd name="T10" fmla="*/ 72 w 106"/>
                  <a:gd name="T11" fmla="*/ 7 h 121"/>
                  <a:gd name="T12" fmla="*/ 65 w 106"/>
                  <a:gd name="T13" fmla="*/ 9 h 121"/>
                  <a:gd name="T14" fmla="*/ 63 w 106"/>
                  <a:gd name="T15" fmla="*/ 22 h 121"/>
                  <a:gd name="T16" fmla="*/ 63 w 106"/>
                  <a:gd name="T17" fmla="*/ 41 h 121"/>
                  <a:gd name="T18" fmla="*/ 63 w 106"/>
                  <a:gd name="T19" fmla="*/ 60 h 121"/>
                  <a:gd name="T20" fmla="*/ 63 w 106"/>
                  <a:gd name="T21" fmla="*/ 81 h 121"/>
                  <a:gd name="T22" fmla="*/ 67 w 106"/>
                  <a:gd name="T23" fmla="*/ 98 h 121"/>
                  <a:gd name="T24" fmla="*/ 70 w 106"/>
                  <a:gd name="T25" fmla="*/ 111 h 121"/>
                  <a:gd name="T26" fmla="*/ 76 w 106"/>
                  <a:gd name="T27" fmla="*/ 121 h 121"/>
                  <a:gd name="T28" fmla="*/ 67 w 106"/>
                  <a:gd name="T29" fmla="*/ 121 h 121"/>
                  <a:gd name="T30" fmla="*/ 57 w 106"/>
                  <a:gd name="T31" fmla="*/ 121 h 121"/>
                  <a:gd name="T32" fmla="*/ 48 w 106"/>
                  <a:gd name="T33" fmla="*/ 121 h 121"/>
                  <a:gd name="T34" fmla="*/ 38 w 106"/>
                  <a:gd name="T35" fmla="*/ 121 h 121"/>
                  <a:gd name="T36" fmla="*/ 29 w 106"/>
                  <a:gd name="T37" fmla="*/ 121 h 121"/>
                  <a:gd name="T38" fmla="*/ 23 w 106"/>
                  <a:gd name="T39" fmla="*/ 117 h 121"/>
                  <a:gd name="T40" fmla="*/ 29 w 106"/>
                  <a:gd name="T41" fmla="*/ 111 h 121"/>
                  <a:gd name="T42" fmla="*/ 34 w 106"/>
                  <a:gd name="T43" fmla="*/ 100 h 121"/>
                  <a:gd name="T44" fmla="*/ 38 w 106"/>
                  <a:gd name="T45" fmla="*/ 85 h 121"/>
                  <a:gd name="T46" fmla="*/ 42 w 106"/>
                  <a:gd name="T47" fmla="*/ 70 h 121"/>
                  <a:gd name="T48" fmla="*/ 42 w 106"/>
                  <a:gd name="T49" fmla="*/ 55 h 121"/>
                  <a:gd name="T50" fmla="*/ 42 w 106"/>
                  <a:gd name="T51" fmla="*/ 38 h 121"/>
                  <a:gd name="T52" fmla="*/ 42 w 106"/>
                  <a:gd name="T53" fmla="*/ 21 h 121"/>
                  <a:gd name="T54" fmla="*/ 40 w 106"/>
                  <a:gd name="T55" fmla="*/ 9 h 121"/>
                  <a:gd name="T56" fmla="*/ 31 w 106"/>
                  <a:gd name="T57" fmla="*/ 9 h 121"/>
                  <a:gd name="T58" fmla="*/ 25 w 106"/>
                  <a:gd name="T59" fmla="*/ 13 h 121"/>
                  <a:gd name="T60" fmla="*/ 17 w 106"/>
                  <a:gd name="T61" fmla="*/ 17 h 121"/>
                  <a:gd name="T62" fmla="*/ 12 w 106"/>
                  <a:gd name="T63" fmla="*/ 24 h 121"/>
                  <a:gd name="T64" fmla="*/ 8 w 106"/>
                  <a:gd name="T65" fmla="*/ 30 h 121"/>
                  <a:gd name="T66" fmla="*/ 4 w 106"/>
                  <a:gd name="T67" fmla="*/ 38 h 121"/>
                  <a:gd name="T68" fmla="*/ 0 w 106"/>
                  <a:gd name="T69" fmla="*/ 36 h 121"/>
                  <a:gd name="T70" fmla="*/ 0 w 106"/>
                  <a:gd name="T71" fmla="*/ 26 h 121"/>
                  <a:gd name="T72" fmla="*/ 0 w 106"/>
                  <a:gd name="T73" fmla="*/ 17 h 121"/>
                  <a:gd name="T74" fmla="*/ 0 w 106"/>
                  <a:gd name="T75" fmla="*/ 7 h 121"/>
                  <a:gd name="T76" fmla="*/ 2 w 106"/>
                  <a:gd name="T77" fmla="*/ 0 h 121"/>
                  <a:gd name="T78" fmla="*/ 16 w 106"/>
                  <a:gd name="T79" fmla="*/ 0 h 121"/>
                  <a:gd name="T80" fmla="*/ 29 w 106"/>
                  <a:gd name="T81" fmla="*/ 0 h 121"/>
                  <a:gd name="T82" fmla="*/ 42 w 106"/>
                  <a:gd name="T83" fmla="*/ 0 h 121"/>
                  <a:gd name="T84" fmla="*/ 55 w 106"/>
                  <a:gd name="T85" fmla="*/ 0 h 121"/>
                  <a:gd name="T86" fmla="*/ 68 w 106"/>
                  <a:gd name="T87" fmla="*/ 0 h 121"/>
                  <a:gd name="T88" fmla="*/ 80 w 106"/>
                  <a:gd name="T89" fmla="*/ 0 h 121"/>
                  <a:gd name="T90" fmla="*/ 91 w 106"/>
                  <a:gd name="T91" fmla="*/ 0 h 121"/>
                  <a:gd name="T92" fmla="*/ 101 w 106"/>
                  <a:gd name="T93" fmla="*/ 0 h 121"/>
                  <a:gd name="T94" fmla="*/ 106 w 106"/>
                  <a:gd name="T95" fmla="*/ 5 h 121"/>
                  <a:gd name="T96" fmla="*/ 106 w 106"/>
                  <a:gd name="T97" fmla="*/ 15 h 121"/>
                  <a:gd name="T98" fmla="*/ 106 w 106"/>
                  <a:gd name="T99" fmla="*/ 24 h 121"/>
                  <a:gd name="T100" fmla="*/ 106 w 106"/>
                  <a:gd name="T101" fmla="*/ 34 h 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6" h="121">
                    <a:moveTo>
                      <a:pt x="106" y="39"/>
                    </a:moveTo>
                    <a:lnTo>
                      <a:pt x="104" y="39"/>
                    </a:lnTo>
                    <a:lnTo>
                      <a:pt x="104" y="38"/>
                    </a:lnTo>
                    <a:lnTo>
                      <a:pt x="102" y="38"/>
                    </a:lnTo>
                    <a:lnTo>
                      <a:pt x="101" y="38"/>
                    </a:lnTo>
                    <a:lnTo>
                      <a:pt x="101" y="36"/>
                    </a:lnTo>
                    <a:lnTo>
                      <a:pt x="99" y="34"/>
                    </a:lnTo>
                    <a:lnTo>
                      <a:pt x="99" y="32"/>
                    </a:lnTo>
                    <a:lnTo>
                      <a:pt x="99" y="30"/>
                    </a:lnTo>
                    <a:lnTo>
                      <a:pt x="97" y="30"/>
                    </a:lnTo>
                    <a:lnTo>
                      <a:pt x="97" y="28"/>
                    </a:lnTo>
                    <a:lnTo>
                      <a:pt x="97" y="26"/>
                    </a:lnTo>
                    <a:lnTo>
                      <a:pt x="95" y="26"/>
                    </a:lnTo>
                    <a:lnTo>
                      <a:pt x="95" y="24"/>
                    </a:lnTo>
                    <a:lnTo>
                      <a:pt x="93" y="22"/>
                    </a:lnTo>
                    <a:lnTo>
                      <a:pt x="91" y="21"/>
                    </a:lnTo>
                    <a:lnTo>
                      <a:pt x="91" y="19"/>
                    </a:lnTo>
                    <a:lnTo>
                      <a:pt x="89" y="19"/>
                    </a:lnTo>
                    <a:lnTo>
                      <a:pt x="89" y="17"/>
                    </a:lnTo>
                    <a:lnTo>
                      <a:pt x="87" y="15"/>
                    </a:lnTo>
                    <a:lnTo>
                      <a:pt x="85" y="13"/>
                    </a:lnTo>
                    <a:lnTo>
                      <a:pt x="84" y="11"/>
                    </a:lnTo>
                    <a:lnTo>
                      <a:pt x="82" y="11"/>
                    </a:lnTo>
                    <a:lnTo>
                      <a:pt x="82" y="9"/>
                    </a:lnTo>
                    <a:lnTo>
                      <a:pt x="80" y="9"/>
                    </a:lnTo>
                    <a:lnTo>
                      <a:pt x="78" y="9"/>
                    </a:lnTo>
                    <a:lnTo>
                      <a:pt x="76" y="9"/>
                    </a:lnTo>
                    <a:lnTo>
                      <a:pt x="76" y="7"/>
                    </a:lnTo>
                    <a:lnTo>
                      <a:pt x="74" y="7"/>
                    </a:lnTo>
                    <a:lnTo>
                      <a:pt x="72" y="7"/>
                    </a:lnTo>
                    <a:lnTo>
                      <a:pt x="70" y="7"/>
                    </a:lnTo>
                    <a:lnTo>
                      <a:pt x="68" y="7"/>
                    </a:lnTo>
                    <a:lnTo>
                      <a:pt x="67" y="7"/>
                    </a:lnTo>
                    <a:lnTo>
                      <a:pt x="65" y="7"/>
                    </a:lnTo>
                    <a:lnTo>
                      <a:pt x="65" y="9"/>
                    </a:lnTo>
                    <a:lnTo>
                      <a:pt x="63" y="9"/>
                    </a:lnTo>
                    <a:lnTo>
                      <a:pt x="63" y="13"/>
                    </a:lnTo>
                    <a:lnTo>
                      <a:pt x="63" y="15"/>
                    </a:lnTo>
                    <a:lnTo>
                      <a:pt x="63" y="19"/>
                    </a:lnTo>
                    <a:lnTo>
                      <a:pt x="63" y="22"/>
                    </a:lnTo>
                    <a:lnTo>
                      <a:pt x="63" y="26"/>
                    </a:lnTo>
                    <a:lnTo>
                      <a:pt x="63" y="30"/>
                    </a:lnTo>
                    <a:lnTo>
                      <a:pt x="63" y="34"/>
                    </a:lnTo>
                    <a:lnTo>
                      <a:pt x="63" y="38"/>
                    </a:lnTo>
                    <a:lnTo>
                      <a:pt x="63" y="41"/>
                    </a:lnTo>
                    <a:lnTo>
                      <a:pt x="63" y="45"/>
                    </a:lnTo>
                    <a:lnTo>
                      <a:pt x="63" y="49"/>
                    </a:lnTo>
                    <a:lnTo>
                      <a:pt x="63" y="53"/>
                    </a:lnTo>
                    <a:lnTo>
                      <a:pt x="63" y="56"/>
                    </a:lnTo>
                    <a:lnTo>
                      <a:pt x="63" y="60"/>
                    </a:lnTo>
                    <a:lnTo>
                      <a:pt x="63" y="64"/>
                    </a:lnTo>
                    <a:lnTo>
                      <a:pt x="63" y="68"/>
                    </a:lnTo>
                    <a:lnTo>
                      <a:pt x="63" y="72"/>
                    </a:lnTo>
                    <a:lnTo>
                      <a:pt x="63" y="77"/>
                    </a:lnTo>
                    <a:lnTo>
                      <a:pt x="63" y="81"/>
                    </a:lnTo>
                    <a:lnTo>
                      <a:pt x="63" y="85"/>
                    </a:lnTo>
                    <a:lnTo>
                      <a:pt x="65" y="87"/>
                    </a:lnTo>
                    <a:lnTo>
                      <a:pt x="65" y="90"/>
                    </a:lnTo>
                    <a:lnTo>
                      <a:pt x="65" y="94"/>
                    </a:lnTo>
                    <a:lnTo>
                      <a:pt x="67" y="98"/>
                    </a:lnTo>
                    <a:lnTo>
                      <a:pt x="67" y="102"/>
                    </a:lnTo>
                    <a:lnTo>
                      <a:pt x="68" y="104"/>
                    </a:lnTo>
                    <a:lnTo>
                      <a:pt x="68" y="107"/>
                    </a:lnTo>
                    <a:lnTo>
                      <a:pt x="70" y="109"/>
                    </a:lnTo>
                    <a:lnTo>
                      <a:pt x="70" y="111"/>
                    </a:lnTo>
                    <a:lnTo>
                      <a:pt x="72" y="113"/>
                    </a:lnTo>
                    <a:lnTo>
                      <a:pt x="74" y="115"/>
                    </a:lnTo>
                    <a:lnTo>
                      <a:pt x="76" y="117"/>
                    </a:lnTo>
                    <a:lnTo>
                      <a:pt x="76" y="119"/>
                    </a:lnTo>
                    <a:lnTo>
                      <a:pt x="76" y="121"/>
                    </a:lnTo>
                    <a:lnTo>
                      <a:pt x="74" y="121"/>
                    </a:lnTo>
                    <a:lnTo>
                      <a:pt x="72" y="121"/>
                    </a:lnTo>
                    <a:lnTo>
                      <a:pt x="70" y="121"/>
                    </a:lnTo>
                    <a:lnTo>
                      <a:pt x="68" y="121"/>
                    </a:lnTo>
                    <a:lnTo>
                      <a:pt x="67" y="121"/>
                    </a:lnTo>
                    <a:lnTo>
                      <a:pt x="65" y="121"/>
                    </a:lnTo>
                    <a:lnTo>
                      <a:pt x="63" y="121"/>
                    </a:lnTo>
                    <a:lnTo>
                      <a:pt x="61" y="121"/>
                    </a:lnTo>
                    <a:lnTo>
                      <a:pt x="59" y="121"/>
                    </a:lnTo>
                    <a:lnTo>
                      <a:pt x="57" y="121"/>
                    </a:lnTo>
                    <a:lnTo>
                      <a:pt x="55" y="121"/>
                    </a:lnTo>
                    <a:lnTo>
                      <a:pt x="53" y="121"/>
                    </a:lnTo>
                    <a:lnTo>
                      <a:pt x="51" y="121"/>
                    </a:lnTo>
                    <a:lnTo>
                      <a:pt x="50" y="121"/>
                    </a:lnTo>
                    <a:lnTo>
                      <a:pt x="48" y="121"/>
                    </a:lnTo>
                    <a:lnTo>
                      <a:pt x="46" y="121"/>
                    </a:lnTo>
                    <a:lnTo>
                      <a:pt x="44" y="121"/>
                    </a:lnTo>
                    <a:lnTo>
                      <a:pt x="42" y="121"/>
                    </a:lnTo>
                    <a:lnTo>
                      <a:pt x="40" y="121"/>
                    </a:lnTo>
                    <a:lnTo>
                      <a:pt x="38" y="121"/>
                    </a:lnTo>
                    <a:lnTo>
                      <a:pt x="36" y="121"/>
                    </a:lnTo>
                    <a:lnTo>
                      <a:pt x="34" y="121"/>
                    </a:lnTo>
                    <a:lnTo>
                      <a:pt x="33" y="121"/>
                    </a:lnTo>
                    <a:lnTo>
                      <a:pt x="31" y="121"/>
                    </a:lnTo>
                    <a:lnTo>
                      <a:pt x="29" y="121"/>
                    </a:lnTo>
                    <a:lnTo>
                      <a:pt x="27" y="121"/>
                    </a:lnTo>
                    <a:lnTo>
                      <a:pt x="25" y="121"/>
                    </a:lnTo>
                    <a:lnTo>
                      <a:pt x="25" y="119"/>
                    </a:lnTo>
                    <a:lnTo>
                      <a:pt x="23" y="119"/>
                    </a:lnTo>
                    <a:lnTo>
                      <a:pt x="23" y="117"/>
                    </a:lnTo>
                    <a:lnTo>
                      <a:pt x="25" y="117"/>
                    </a:lnTo>
                    <a:lnTo>
                      <a:pt x="25" y="115"/>
                    </a:lnTo>
                    <a:lnTo>
                      <a:pt x="27" y="113"/>
                    </a:lnTo>
                    <a:lnTo>
                      <a:pt x="27" y="111"/>
                    </a:lnTo>
                    <a:lnTo>
                      <a:pt x="29" y="111"/>
                    </a:lnTo>
                    <a:lnTo>
                      <a:pt x="29" y="109"/>
                    </a:lnTo>
                    <a:lnTo>
                      <a:pt x="31" y="107"/>
                    </a:lnTo>
                    <a:lnTo>
                      <a:pt x="31" y="106"/>
                    </a:lnTo>
                    <a:lnTo>
                      <a:pt x="33" y="102"/>
                    </a:lnTo>
                    <a:lnTo>
                      <a:pt x="34" y="100"/>
                    </a:lnTo>
                    <a:lnTo>
                      <a:pt x="34" y="96"/>
                    </a:lnTo>
                    <a:lnTo>
                      <a:pt x="36" y="94"/>
                    </a:lnTo>
                    <a:lnTo>
                      <a:pt x="36" y="90"/>
                    </a:lnTo>
                    <a:lnTo>
                      <a:pt x="38" y="89"/>
                    </a:lnTo>
                    <a:lnTo>
                      <a:pt x="38" y="85"/>
                    </a:lnTo>
                    <a:lnTo>
                      <a:pt x="40" y="83"/>
                    </a:lnTo>
                    <a:lnTo>
                      <a:pt x="40" y="79"/>
                    </a:lnTo>
                    <a:lnTo>
                      <a:pt x="40" y="75"/>
                    </a:lnTo>
                    <a:lnTo>
                      <a:pt x="40" y="73"/>
                    </a:lnTo>
                    <a:lnTo>
                      <a:pt x="42" y="70"/>
                    </a:lnTo>
                    <a:lnTo>
                      <a:pt x="42" y="66"/>
                    </a:lnTo>
                    <a:lnTo>
                      <a:pt x="42" y="64"/>
                    </a:lnTo>
                    <a:lnTo>
                      <a:pt x="42" y="60"/>
                    </a:lnTo>
                    <a:lnTo>
                      <a:pt x="42" y="56"/>
                    </a:lnTo>
                    <a:lnTo>
                      <a:pt x="42" y="55"/>
                    </a:lnTo>
                    <a:lnTo>
                      <a:pt x="42" y="51"/>
                    </a:lnTo>
                    <a:lnTo>
                      <a:pt x="42" y="47"/>
                    </a:lnTo>
                    <a:lnTo>
                      <a:pt x="42" y="43"/>
                    </a:lnTo>
                    <a:lnTo>
                      <a:pt x="42" y="41"/>
                    </a:lnTo>
                    <a:lnTo>
                      <a:pt x="42" y="38"/>
                    </a:lnTo>
                    <a:lnTo>
                      <a:pt x="42" y="34"/>
                    </a:lnTo>
                    <a:lnTo>
                      <a:pt x="42" y="30"/>
                    </a:lnTo>
                    <a:lnTo>
                      <a:pt x="42" y="28"/>
                    </a:lnTo>
                    <a:lnTo>
                      <a:pt x="42" y="24"/>
                    </a:lnTo>
                    <a:lnTo>
                      <a:pt x="42" y="21"/>
                    </a:lnTo>
                    <a:lnTo>
                      <a:pt x="42" y="19"/>
                    </a:lnTo>
                    <a:lnTo>
                      <a:pt x="42" y="15"/>
                    </a:lnTo>
                    <a:lnTo>
                      <a:pt x="42" y="11"/>
                    </a:lnTo>
                    <a:lnTo>
                      <a:pt x="40" y="11"/>
                    </a:lnTo>
                    <a:lnTo>
                      <a:pt x="40" y="9"/>
                    </a:lnTo>
                    <a:lnTo>
                      <a:pt x="38" y="9"/>
                    </a:lnTo>
                    <a:lnTo>
                      <a:pt x="36" y="9"/>
                    </a:lnTo>
                    <a:lnTo>
                      <a:pt x="34" y="9"/>
                    </a:lnTo>
                    <a:lnTo>
                      <a:pt x="33" y="9"/>
                    </a:lnTo>
                    <a:lnTo>
                      <a:pt x="31" y="9"/>
                    </a:lnTo>
                    <a:lnTo>
                      <a:pt x="29" y="9"/>
                    </a:lnTo>
                    <a:lnTo>
                      <a:pt x="29" y="11"/>
                    </a:lnTo>
                    <a:lnTo>
                      <a:pt x="27" y="11"/>
                    </a:lnTo>
                    <a:lnTo>
                      <a:pt x="25" y="11"/>
                    </a:lnTo>
                    <a:lnTo>
                      <a:pt x="25" y="13"/>
                    </a:lnTo>
                    <a:lnTo>
                      <a:pt x="23" y="13"/>
                    </a:lnTo>
                    <a:lnTo>
                      <a:pt x="21" y="15"/>
                    </a:lnTo>
                    <a:lnTo>
                      <a:pt x="19" y="15"/>
                    </a:lnTo>
                    <a:lnTo>
                      <a:pt x="19" y="17"/>
                    </a:lnTo>
                    <a:lnTo>
                      <a:pt x="17" y="17"/>
                    </a:lnTo>
                    <a:lnTo>
                      <a:pt x="17" y="19"/>
                    </a:lnTo>
                    <a:lnTo>
                      <a:pt x="16" y="19"/>
                    </a:lnTo>
                    <a:lnTo>
                      <a:pt x="16" y="21"/>
                    </a:lnTo>
                    <a:lnTo>
                      <a:pt x="14" y="22"/>
                    </a:lnTo>
                    <a:lnTo>
                      <a:pt x="12" y="24"/>
                    </a:lnTo>
                    <a:lnTo>
                      <a:pt x="12" y="26"/>
                    </a:lnTo>
                    <a:lnTo>
                      <a:pt x="10" y="26"/>
                    </a:lnTo>
                    <a:lnTo>
                      <a:pt x="10" y="28"/>
                    </a:lnTo>
                    <a:lnTo>
                      <a:pt x="10" y="30"/>
                    </a:lnTo>
                    <a:lnTo>
                      <a:pt x="8" y="30"/>
                    </a:lnTo>
                    <a:lnTo>
                      <a:pt x="8" y="32"/>
                    </a:lnTo>
                    <a:lnTo>
                      <a:pt x="8" y="34"/>
                    </a:lnTo>
                    <a:lnTo>
                      <a:pt x="6" y="34"/>
                    </a:lnTo>
                    <a:lnTo>
                      <a:pt x="6" y="36"/>
                    </a:lnTo>
                    <a:lnTo>
                      <a:pt x="4" y="38"/>
                    </a:lnTo>
                    <a:lnTo>
                      <a:pt x="4" y="39"/>
                    </a:lnTo>
                    <a:lnTo>
                      <a:pt x="2" y="39"/>
                    </a:lnTo>
                    <a:lnTo>
                      <a:pt x="0" y="39"/>
                    </a:lnTo>
                    <a:lnTo>
                      <a:pt x="0" y="38"/>
                    </a:lnTo>
                    <a:lnTo>
                      <a:pt x="0" y="36"/>
                    </a:lnTo>
                    <a:lnTo>
                      <a:pt x="0" y="34"/>
                    </a:lnTo>
                    <a:lnTo>
                      <a:pt x="0" y="32"/>
                    </a:lnTo>
                    <a:lnTo>
                      <a:pt x="0" y="30"/>
                    </a:lnTo>
                    <a:lnTo>
                      <a:pt x="0" y="28"/>
                    </a:lnTo>
                    <a:lnTo>
                      <a:pt x="0" y="26"/>
                    </a:lnTo>
                    <a:lnTo>
                      <a:pt x="0" y="24"/>
                    </a:lnTo>
                    <a:lnTo>
                      <a:pt x="0" y="22"/>
                    </a:lnTo>
                    <a:lnTo>
                      <a:pt x="0" y="21"/>
                    </a:lnTo>
                    <a:lnTo>
                      <a:pt x="0" y="19"/>
                    </a:lnTo>
                    <a:lnTo>
                      <a:pt x="0" y="17"/>
                    </a:lnTo>
                    <a:lnTo>
                      <a:pt x="0" y="15"/>
                    </a:lnTo>
                    <a:lnTo>
                      <a:pt x="0" y="13"/>
                    </a:lnTo>
                    <a:lnTo>
                      <a:pt x="0" y="11"/>
                    </a:lnTo>
                    <a:lnTo>
                      <a:pt x="0" y="9"/>
                    </a:lnTo>
                    <a:lnTo>
                      <a:pt x="0" y="7"/>
                    </a:lnTo>
                    <a:lnTo>
                      <a:pt x="0" y="5"/>
                    </a:lnTo>
                    <a:lnTo>
                      <a:pt x="0" y="4"/>
                    </a:lnTo>
                    <a:lnTo>
                      <a:pt x="2" y="4"/>
                    </a:lnTo>
                    <a:lnTo>
                      <a:pt x="2" y="2"/>
                    </a:lnTo>
                    <a:lnTo>
                      <a:pt x="2" y="0"/>
                    </a:lnTo>
                    <a:lnTo>
                      <a:pt x="6" y="0"/>
                    </a:lnTo>
                    <a:lnTo>
                      <a:pt x="8" y="0"/>
                    </a:lnTo>
                    <a:lnTo>
                      <a:pt x="10" y="0"/>
                    </a:lnTo>
                    <a:lnTo>
                      <a:pt x="14" y="0"/>
                    </a:lnTo>
                    <a:lnTo>
                      <a:pt x="16" y="0"/>
                    </a:lnTo>
                    <a:lnTo>
                      <a:pt x="17" y="0"/>
                    </a:lnTo>
                    <a:lnTo>
                      <a:pt x="21" y="0"/>
                    </a:lnTo>
                    <a:lnTo>
                      <a:pt x="23" y="0"/>
                    </a:lnTo>
                    <a:lnTo>
                      <a:pt x="27" y="0"/>
                    </a:lnTo>
                    <a:lnTo>
                      <a:pt x="29" y="0"/>
                    </a:lnTo>
                    <a:lnTo>
                      <a:pt x="31" y="0"/>
                    </a:lnTo>
                    <a:lnTo>
                      <a:pt x="34" y="0"/>
                    </a:lnTo>
                    <a:lnTo>
                      <a:pt x="36" y="0"/>
                    </a:lnTo>
                    <a:lnTo>
                      <a:pt x="38" y="0"/>
                    </a:lnTo>
                    <a:lnTo>
                      <a:pt x="42" y="0"/>
                    </a:lnTo>
                    <a:lnTo>
                      <a:pt x="44" y="0"/>
                    </a:lnTo>
                    <a:lnTo>
                      <a:pt x="48" y="0"/>
                    </a:lnTo>
                    <a:lnTo>
                      <a:pt x="50" y="0"/>
                    </a:lnTo>
                    <a:lnTo>
                      <a:pt x="51" y="0"/>
                    </a:lnTo>
                    <a:lnTo>
                      <a:pt x="55" y="0"/>
                    </a:lnTo>
                    <a:lnTo>
                      <a:pt x="57" y="0"/>
                    </a:lnTo>
                    <a:lnTo>
                      <a:pt x="59" y="0"/>
                    </a:lnTo>
                    <a:lnTo>
                      <a:pt x="63" y="0"/>
                    </a:lnTo>
                    <a:lnTo>
                      <a:pt x="65" y="0"/>
                    </a:lnTo>
                    <a:lnTo>
                      <a:pt x="68" y="0"/>
                    </a:lnTo>
                    <a:lnTo>
                      <a:pt x="70" y="0"/>
                    </a:lnTo>
                    <a:lnTo>
                      <a:pt x="72" y="0"/>
                    </a:lnTo>
                    <a:lnTo>
                      <a:pt x="76" y="0"/>
                    </a:lnTo>
                    <a:lnTo>
                      <a:pt x="78" y="0"/>
                    </a:lnTo>
                    <a:lnTo>
                      <a:pt x="80" y="0"/>
                    </a:lnTo>
                    <a:lnTo>
                      <a:pt x="84" y="0"/>
                    </a:lnTo>
                    <a:lnTo>
                      <a:pt x="85" y="0"/>
                    </a:lnTo>
                    <a:lnTo>
                      <a:pt x="87" y="0"/>
                    </a:lnTo>
                    <a:lnTo>
                      <a:pt x="89" y="0"/>
                    </a:lnTo>
                    <a:lnTo>
                      <a:pt x="91" y="0"/>
                    </a:lnTo>
                    <a:lnTo>
                      <a:pt x="93" y="0"/>
                    </a:lnTo>
                    <a:lnTo>
                      <a:pt x="95" y="0"/>
                    </a:lnTo>
                    <a:lnTo>
                      <a:pt x="97" y="0"/>
                    </a:lnTo>
                    <a:lnTo>
                      <a:pt x="99" y="0"/>
                    </a:lnTo>
                    <a:lnTo>
                      <a:pt x="101" y="0"/>
                    </a:lnTo>
                    <a:lnTo>
                      <a:pt x="102" y="0"/>
                    </a:lnTo>
                    <a:lnTo>
                      <a:pt x="104" y="0"/>
                    </a:lnTo>
                    <a:lnTo>
                      <a:pt x="104" y="2"/>
                    </a:lnTo>
                    <a:lnTo>
                      <a:pt x="106" y="4"/>
                    </a:lnTo>
                    <a:lnTo>
                      <a:pt x="106" y="5"/>
                    </a:lnTo>
                    <a:lnTo>
                      <a:pt x="106" y="7"/>
                    </a:lnTo>
                    <a:lnTo>
                      <a:pt x="106" y="9"/>
                    </a:lnTo>
                    <a:lnTo>
                      <a:pt x="106" y="11"/>
                    </a:lnTo>
                    <a:lnTo>
                      <a:pt x="106" y="13"/>
                    </a:lnTo>
                    <a:lnTo>
                      <a:pt x="106" y="15"/>
                    </a:lnTo>
                    <a:lnTo>
                      <a:pt x="106" y="17"/>
                    </a:lnTo>
                    <a:lnTo>
                      <a:pt x="106" y="19"/>
                    </a:lnTo>
                    <a:lnTo>
                      <a:pt x="106" y="21"/>
                    </a:lnTo>
                    <a:lnTo>
                      <a:pt x="106" y="22"/>
                    </a:lnTo>
                    <a:lnTo>
                      <a:pt x="106" y="24"/>
                    </a:lnTo>
                    <a:lnTo>
                      <a:pt x="106" y="26"/>
                    </a:lnTo>
                    <a:lnTo>
                      <a:pt x="106" y="28"/>
                    </a:lnTo>
                    <a:lnTo>
                      <a:pt x="106" y="30"/>
                    </a:lnTo>
                    <a:lnTo>
                      <a:pt x="106" y="32"/>
                    </a:lnTo>
                    <a:lnTo>
                      <a:pt x="106" y="34"/>
                    </a:lnTo>
                    <a:lnTo>
                      <a:pt x="106" y="36"/>
                    </a:lnTo>
                    <a:lnTo>
                      <a:pt x="106" y="38"/>
                    </a:lnTo>
                    <a:lnTo>
                      <a:pt x="106"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7" name="Freeform 143">
                <a:extLst>
                  <a:ext uri="{FF2B5EF4-FFF2-40B4-BE49-F238E27FC236}">
                    <a16:creationId xmlns:a16="http://schemas.microsoft.com/office/drawing/2014/main" id="{0E2177E4-8F19-7E06-8168-B6677C06BE87}"/>
                  </a:ext>
                </a:extLst>
              </p:cNvPr>
              <p:cNvSpPr>
                <a:spLocks/>
              </p:cNvSpPr>
              <p:nvPr/>
            </p:nvSpPr>
            <p:spPr bwMode="auto">
              <a:xfrm>
                <a:off x="2748" y="726"/>
                <a:ext cx="242" cy="121"/>
              </a:xfrm>
              <a:custGeom>
                <a:avLst/>
                <a:gdLst>
                  <a:gd name="T0" fmla="*/ 229 w 242"/>
                  <a:gd name="T1" fmla="*/ 21 h 121"/>
                  <a:gd name="T2" fmla="*/ 225 w 242"/>
                  <a:gd name="T3" fmla="*/ 49 h 121"/>
                  <a:gd name="T4" fmla="*/ 225 w 242"/>
                  <a:gd name="T5" fmla="*/ 79 h 121"/>
                  <a:gd name="T6" fmla="*/ 225 w 242"/>
                  <a:gd name="T7" fmla="*/ 106 h 121"/>
                  <a:gd name="T8" fmla="*/ 219 w 242"/>
                  <a:gd name="T9" fmla="*/ 121 h 121"/>
                  <a:gd name="T10" fmla="*/ 199 w 242"/>
                  <a:gd name="T11" fmla="*/ 98 h 121"/>
                  <a:gd name="T12" fmla="*/ 174 w 242"/>
                  <a:gd name="T13" fmla="*/ 66 h 121"/>
                  <a:gd name="T14" fmla="*/ 151 w 242"/>
                  <a:gd name="T15" fmla="*/ 36 h 121"/>
                  <a:gd name="T16" fmla="*/ 144 w 242"/>
                  <a:gd name="T17" fmla="*/ 47 h 121"/>
                  <a:gd name="T18" fmla="*/ 146 w 242"/>
                  <a:gd name="T19" fmla="*/ 70 h 121"/>
                  <a:gd name="T20" fmla="*/ 148 w 242"/>
                  <a:gd name="T21" fmla="*/ 94 h 121"/>
                  <a:gd name="T22" fmla="*/ 155 w 242"/>
                  <a:gd name="T23" fmla="*/ 109 h 121"/>
                  <a:gd name="T24" fmla="*/ 157 w 242"/>
                  <a:gd name="T25" fmla="*/ 121 h 121"/>
                  <a:gd name="T26" fmla="*/ 138 w 242"/>
                  <a:gd name="T27" fmla="*/ 119 h 121"/>
                  <a:gd name="T28" fmla="*/ 119 w 242"/>
                  <a:gd name="T29" fmla="*/ 117 h 121"/>
                  <a:gd name="T30" fmla="*/ 134 w 242"/>
                  <a:gd name="T31" fmla="*/ 90 h 121"/>
                  <a:gd name="T32" fmla="*/ 136 w 242"/>
                  <a:gd name="T33" fmla="*/ 51 h 121"/>
                  <a:gd name="T34" fmla="*/ 133 w 242"/>
                  <a:gd name="T35" fmla="*/ 19 h 121"/>
                  <a:gd name="T36" fmla="*/ 117 w 242"/>
                  <a:gd name="T37" fmla="*/ 21 h 121"/>
                  <a:gd name="T38" fmla="*/ 106 w 242"/>
                  <a:gd name="T39" fmla="*/ 34 h 121"/>
                  <a:gd name="T40" fmla="*/ 97 w 242"/>
                  <a:gd name="T41" fmla="*/ 36 h 121"/>
                  <a:gd name="T42" fmla="*/ 89 w 242"/>
                  <a:gd name="T43" fmla="*/ 21 h 121"/>
                  <a:gd name="T44" fmla="*/ 72 w 242"/>
                  <a:gd name="T45" fmla="*/ 11 h 121"/>
                  <a:gd name="T46" fmla="*/ 51 w 242"/>
                  <a:gd name="T47" fmla="*/ 11 h 121"/>
                  <a:gd name="T48" fmla="*/ 42 w 242"/>
                  <a:gd name="T49" fmla="*/ 49 h 121"/>
                  <a:gd name="T50" fmla="*/ 59 w 242"/>
                  <a:gd name="T51" fmla="*/ 45 h 121"/>
                  <a:gd name="T52" fmla="*/ 72 w 242"/>
                  <a:gd name="T53" fmla="*/ 38 h 121"/>
                  <a:gd name="T54" fmla="*/ 74 w 242"/>
                  <a:gd name="T55" fmla="*/ 73 h 121"/>
                  <a:gd name="T56" fmla="*/ 61 w 242"/>
                  <a:gd name="T57" fmla="*/ 64 h 121"/>
                  <a:gd name="T58" fmla="*/ 44 w 242"/>
                  <a:gd name="T59" fmla="*/ 56 h 121"/>
                  <a:gd name="T60" fmla="*/ 42 w 242"/>
                  <a:gd name="T61" fmla="*/ 106 h 121"/>
                  <a:gd name="T62" fmla="*/ 59 w 242"/>
                  <a:gd name="T63" fmla="*/ 111 h 121"/>
                  <a:gd name="T64" fmla="*/ 80 w 242"/>
                  <a:gd name="T65" fmla="*/ 109 h 121"/>
                  <a:gd name="T66" fmla="*/ 95 w 242"/>
                  <a:gd name="T67" fmla="*/ 96 h 121"/>
                  <a:gd name="T68" fmla="*/ 102 w 242"/>
                  <a:gd name="T69" fmla="*/ 79 h 121"/>
                  <a:gd name="T70" fmla="*/ 100 w 242"/>
                  <a:gd name="T71" fmla="*/ 117 h 121"/>
                  <a:gd name="T72" fmla="*/ 80 w 242"/>
                  <a:gd name="T73" fmla="*/ 119 h 121"/>
                  <a:gd name="T74" fmla="*/ 59 w 242"/>
                  <a:gd name="T75" fmla="*/ 119 h 121"/>
                  <a:gd name="T76" fmla="*/ 38 w 242"/>
                  <a:gd name="T77" fmla="*/ 119 h 121"/>
                  <a:gd name="T78" fmla="*/ 17 w 242"/>
                  <a:gd name="T79" fmla="*/ 119 h 121"/>
                  <a:gd name="T80" fmla="*/ 6 w 242"/>
                  <a:gd name="T81" fmla="*/ 113 h 121"/>
                  <a:gd name="T82" fmla="*/ 15 w 242"/>
                  <a:gd name="T83" fmla="*/ 79 h 121"/>
                  <a:gd name="T84" fmla="*/ 15 w 242"/>
                  <a:gd name="T85" fmla="*/ 36 h 121"/>
                  <a:gd name="T86" fmla="*/ 10 w 242"/>
                  <a:gd name="T87" fmla="*/ 11 h 121"/>
                  <a:gd name="T88" fmla="*/ 2 w 242"/>
                  <a:gd name="T89" fmla="*/ 2 h 121"/>
                  <a:gd name="T90" fmla="*/ 21 w 242"/>
                  <a:gd name="T91" fmla="*/ 2 h 121"/>
                  <a:gd name="T92" fmla="*/ 51 w 242"/>
                  <a:gd name="T93" fmla="*/ 2 h 121"/>
                  <a:gd name="T94" fmla="*/ 81 w 242"/>
                  <a:gd name="T95" fmla="*/ 2 h 121"/>
                  <a:gd name="T96" fmla="*/ 100 w 242"/>
                  <a:gd name="T97" fmla="*/ 5 h 121"/>
                  <a:gd name="T98" fmla="*/ 106 w 242"/>
                  <a:gd name="T99" fmla="*/ 17 h 121"/>
                  <a:gd name="T100" fmla="*/ 119 w 242"/>
                  <a:gd name="T101" fmla="*/ 5 h 121"/>
                  <a:gd name="T102" fmla="*/ 136 w 242"/>
                  <a:gd name="T103" fmla="*/ 2 h 121"/>
                  <a:gd name="T104" fmla="*/ 165 w 242"/>
                  <a:gd name="T105" fmla="*/ 15 h 121"/>
                  <a:gd name="T106" fmla="*/ 187 w 242"/>
                  <a:gd name="T107" fmla="*/ 45 h 121"/>
                  <a:gd name="T108" fmla="*/ 206 w 242"/>
                  <a:gd name="T109" fmla="*/ 75 h 121"/>
                  <a:gd name="T110" fmla="*/ 216 w 242"/>
                  <a:gd name="T111" fmla="*/ 70 h 121"/>
                  <a:gd name="T112" fmla="*/ 214 w 242"/>
                  <a:gd name="T113" fmla="*/ 49 h 121"/>
                  <a:gd name="T114" fmla="*/ 214 w 242"/>
                  <a:gd name="T115" fmla="*/ 28 h 121"/>
                  <a:gd name="T116" fmla="*/ 202 w 242"/>
                  <a:gd name="T117" fmla="*/ 9 h 121"/>
                  <a:gd name="T118" fmla="*/ 204 w 242"/>
                  <a:gd name="T119" fmla="*/ 0 h 121"/>
                  <a:gd name="T120" fmla="*/ 225 w 242"/>
                  <a:gd name="T121" fmla="*/ 0 h 121"/>
                  <a:gd name="T122" fmla="*/ 242 w 242"/>
                  <a:gd name="T123" fmla="*/ 4 h 1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2" h="121">
                    <a:moveTo>
                      <a:pt x="236" y="7"/>
                    </a:moveTo>
                    <a:lnTo>
                      <a:pt x="235" y="7"/>
                    </a:lnTo>
                    <a:lnTo>
                      <a:pt x="235" y="9"/>
                    </a:lnTo>
                    <a:lnTo>
                      <a:pt x="233" y="11"/>
                    </a:lnTo>
                    <a:lnTo>
                      <a:pt x="233" y="13"/>
                    </a:lnTo>
                    <a:lnTo>
                      <a:pt x="231" y="13"/>
                    </a:lnTo>
                    <a:lnTo>
                      <a:pt x="231" y="15"/>
                    </a:lnTo>
                    <a:lnTo>
                      <a:pt x="231" y="17"/>
                    </a:lnTo>
                    <a:lnTo>
                      <a:pt x="229" y="17"/>
                    </a:lnTo>
                    <a:lnTo>
                      <a:pt x="229" y="19"/>
                    </a:lnTo>
                    <a:lnTo>
                      <a:pt x="229" y="21"/>
                    </a:lnTo>
                    <a:lnTo>
                      <a:pt x="227" y="24"/>
                    </a:lnTo>
                    <a:lnTo>
                      <a:pt x="227" y="26"/>
                    </a:lnTo>
                    <a:lnTo>
                      <a:pt x="227" y="28"/>
                    </a:lnTo>
                    <a:lnTo>
                      <a:pt x="227" y="32"/>
                    </a:lnTo>
                    <a:lnTo>
                      <a:pt x="225" y="34"/>
                    </a:lnTo>
                    <a:lnTo>
                      <a:pt x="225" y="36"/>
                    </a:lnTo>
                    <a:lnTo>
                      <a:pt x="225" y="39"/>
                    </a:lnTo>
                    <a:lnTo>
                      <a:pt x="225" y="41"/>
                    </a:lnTo>
                    <a:lnTo>
                      <a:pt x="225" y="45"/>
                    </a:lnTo>
                    <a:lnTo>
                      <a:pt x="225" y="47"/>
                    </a:lnTo>
                    <a:lnTo>
                      <a:pt x="225" y="49"/>
                    </a:lnTo>
                    <a:lnTo>
                      <a:pt x="225" y="53"/>
                    </a:lnTo>
                    <a:lnTo>
                      <a:pt x="225" y="55"/>
                    </a:lnTo>
                    <a:lnTo>
                      <a:pt x="225" y="58"/>
                    </a:lnTo>
                    <a:lnTo>
                      <a:pt x="225" y="60"/>
                    </a:lnTo>
                    <a:lnTo>
                      <a:pt x="225" y="62"/>
                    </a:lnTo>
                    <a:lnTo>
                      <a:pt x="225" y="66"/>
                    </a:lnTo>
                    <a:lnTo>
                      <a:pt x="225" y="68"/>
                    </a:lnTo>
                    <a:lnTo>
                      <a:pt x="225" y="72"/>
                    </a:lnTo>
                    <a:lnTo>
                      <a:pt x="225" y="73"/>
                    </a:lnTo>
                    <a:lnTo>
                      <a:pt x="225" y="77"/>
                    </a:lnTo>
                    <a:lnTo>
                      <a:pt x="225" y="79"/>
                    </a:lnTo>
                    <a:lnTo>
                      <a:pt x="225" y="83"/>
                    </a:lnTo>
                    <a:lnTo>
                      <a:pt x="225" y="85"/>
                    </a:lnTo>
                    <a:lnTo>
                      <a:pt x="225" y="87"/>
                    </a:lnTo>
                    <a:lnTo>
                      <a:pt x="225" y="90"/>
                    </a:lnTo>
                    <a:lnTo>
                      <a:pt x="225" y="92"/>
                    </a:lnTo>
                    <a:lnTo>
                      <a:pt x="225" y="96"/>
                    </a:lnTo>
                    <a:lnTo>
                      <a:pt x="225" y="98"/>
                    </a:lnTo>
                    <a:lnTo>
                      <a:pt x="225" y="100"/>
                    </a:lnTo>
                    <a:lnTo>
                      <a:pt x="225" y="102"/>
                    </a:lnTo>
                    <a:lnTo>
                      <a:pt x="225" y="104"/>
                    </a:lnTo>
                    <a:lnTo>
                      <a:pt x="225" y="106"/>
                    </a:lnTo>
                    <a:lnTo>
                      <a:pt x="225" y="107"/>
                    </a:lnTo>
                    <a:lnTo>
                      <a:pt x="225" y="109"/>
                    </a:lnTo>
                    <a:lnTo>
                      <a:pt x="225" y="111"/>
                    </a:lnTo>
                    <a:lnTo>
                      <a:pt x="225" y="113"/>
                    </a:lnTo>
                    <a:lnTo>
                      <a:pt x="225" y="115"/>
                    </a:lnTo>
                    <a:lnTo>
                      <a:pt x="225" y="117"/>
                    </a:lnTo>
                    <a:lnTo>
                      <a:pt x="225" y="119"/>
                    </a:lnTo>
                    <a:lnTo>
                      <a:pt x="223" y="119"/>
                    </a:lnTo>
                    <a:lnTo>
                      <a:pt x="223" y="121"/>
                    </a:lnTo>
                    <a:lnTo>
                      <a:pt x="221" y="121"/>
                    </a:lnTo>
                    <a:lnTo>
                      <a:pt x="219" y="121"/>
                    </a:lnTo>
                    <a:lnTo>
                      <a:pt x="219" y="119"/>
                    </a:lnTo>
                    <a:lnTo>
                      <a:pt x="218" y="119"/>
                    </a:lnTo>
                    <a:lnTo>
                      <a:pt x="218" y="121"/>
                    </a:lnTo>
                    <a:lnTo>
                      <a:pt x="214" y="117"/>
                    </a:lnTo>
                    <a:lnTo>
                      <a:pt x="212" y="115"/>
                    </a:lnTo>
                    <a:lnTo>
                      <a:pt x="210" y="111"/>
                    </a:lnTo>
                    <a:lnTo>
                      <a:pt x="208" y="109"/>
                    </a:lnTo>
                    <a:lnTo>
                      <a:pt x="204" y="106"/>
                    </a:lnTo>
                    <a:lnTo>
                      <a:pt x="202" y="104"/>
                    </a:lnTo>
                    <a:lnTo>
                      <a:pt x="201" y="100"/>
                    </a:lnTo>
                    <a:lnTo>
                      <a:pt x="199" y="98"/>
                    </a:lnTo>
                    <a:lnTo>
                      <a:pt x="197" y="94"/>
                    </a:lnTo>
                    <a:lnTo>
                      <a:pt x="193" y="92"/>
                    </a:lnTo>
                    <a:lnTo>
                      <a:pt x="191" y="89"/>
                    </a:lnTo>
                    <a:lnTo>
                      <a:pt x="189" y="87"/>
                    </a:lnTo>
                    <a:lnTo>
                      <a:pt x="187" y="83"/>
                    </a:lnTo>
                    <a:lnTo>
                      <a:pt x="185" y="81"/>
                    </a:lnTo>
                    <a:lnTo>
                      <a:pt x="184" y="77"/>
                    </a:lnTo>
                    <a:lnTo>
                      <a:pt x="182" y="75"/>
                    </a:lnTo>
                    <a:lnTo>
                      <a:pt x="180" y="72"/>
                    </a:lnTo>
                    <a:lnTo>
                      <a:pt x="176" y="70"/>
                    </a:lnTo>
                    <a:lnTo>
                      <a:pt x="174" y="66"/>
                    </a:lnTo>
                    <a:lnTo>
                      <a:pt x="172" y="64"/>
                    </a:lnTo>
                    <a:lnTo>
                      <a:pt x="170" y="60"/>
                    </a:lnTo>
                    <a:lnTo>
                      <a:pt x="168" y="58"/>
                    </a:lnTo>
                    <a:lnTo>
                      <a:pt x="167" y="55"/>
                    </a:lnTo>
                    <a:lnTo>
                      <a:pt x="165" y="53"/>
                    </a:lnTo>
                    <a:lnTo>
                      <a:pt x="163" y="49"/>
                    </a:lnTo>
                    <a:lnTo>
                      <a:pt x="159" y="47"/>
                    </a:lnTo>
                    <a:lnTo>
                      <a:pt x="157" y="43"/>
                    </a:lnTo>
                    <a:lnTo>
                      <a:pt x="155" y="41"/>
                    </a:lnTo>
                    <a:lnTo>
                      <a:pt x="153" y="38"/>
                    </a:lnTo>
                    <a:lnTo>
                      <a:pt x="151" y="36"/>
                    </a:lnTo>
                    <a:lnTo>
                      <a:pt x="148" y="32"/>
                    </a:lnTo>
                    <a:lnTo>
                      <a:pt x="146" y="30"/>
                    </a:lnTo>
                    <a:lnTo>
                      <a:pt x="144" y="30"/>
                    </a:lnTo>
                    <a:lnTo>
                      <a:pt x="144" y="32"/>
                    </a:lnTo>
                    <a:lnTo>
                      <a:pt x="144" y="34"/>
                    </a:lnTo>
                    <a:lnTo>
                      <a:pt x="144" y="36"/>
                    </a:lnTo>
                    <a:lnTo>
                      <a:pt x="144" y="38"/>
                    </a:lnTo>
                    <a:lnTo>
                      <a:pt x="144" y="41"/>
                    </a:lnTo>
                    <a:lnTo>
                      <a:pt x="144" y="43"/>
                    </a:lnTo>
                    <a:lnTo>
                      <a:pt x="144" y="45"/>
                    </a:lnTo>
                    <a:lnTo>
                      <a:pt x="144" y="47"/>
                    </a:lnTo>
                    <a:lnTo>
                      <a:pt x="144" y="49"/>
                    </a:lnTo>
                    <a:lnTo>
                      <a:pt x="144" y="51"/>
                    </a:lnTo>
                    <a:lnTo>
                      <a:pt x="144" y="53"/>
                    </a:lnTo>
                    <a:lnTo>
                      <a:pt x="144" y="56"/>
                    </a:lnTo>
                    <a:lnTo>
                      <a:pt x="144" y="58"/>
                    </a:lnTo>
                    <a:lnTo>
                      <a:pt x="146" y="60"/>
                    </a:lnTo>
                    <a:lnTo>
                      <a:pt x="146" y="62"/>
                    </a:lnTo>
                    <a:lnTo>
                      <a:pt x="146" y="64"/>
                    </a:lnTo>
                    <a:lnTo>
                      <a:pt x="146" y="66"/>
                    </a:lnTo>
                    <a:lnTo>
                      <a:pt x="146" y="68"/>
                    </a:lnTo>
                    <a:lnTo>
                      <a:pt x="146" y="70"/>
                    </a:lnTo>
                    <a:lnTo>
                      <a:pt x="146" y="73"/>
                    </a:lnTo>
                    <a:lnTo>
                      <a:pt x="146" y="75"/>
                    </a:lnTo>
                    <a:lnTo>
                      <a:pt x="146" y="77"/>
                    </a:lnTo>
                    <a:lnTo>
                      <a:pt x="146" y="79"/>
                    </a:lnTo>
                    <a:lnTo>
                      <a:pt x="146" y="81"/>
                    </a:lnTo>
                    <a:lnTo>
                      <a:pt x="146" y="83"/>
                    </a:lnTo>
                    <a:lnTo>
                      <a:pt x="146" y="85"/>
                    </a:lnTo>
                    <a:lnTo>
                      <a:pt x="148" y="89"/>
                    </a:lnTo>
                    <a:lnTo>
                      <a:pt x="148" y="90"/>
                    </a:lnTo>
                    <a:lnTo>
                      <a:pt x="148" y="92"/>
                    </a:lnTo>
                    <a:lnTo>
                      <a:pt x="148" y="94"/>
                    </a:lnTo>
                    <a:lnTo>
                      <a:pt x="148" y="96"/>
                    </a:lnTo>
                    <a:lnTo>
                      <a:pt x="148" y="98"/>
                    </a:lnTo>
                    <a:lnTo>
                      <a:pt x="148" y="100"/>
                    </a:lnTo>
                    <a:lnTo>
                      <a:pt x="150" y="102"/>
                    </a:lnTo>
                    <a:lnTo>
                      <a:pt x="150" y="104"/>
                    </a:lnTo>
                    <a:lnTo>
                      <a:pt x="150" y="106"/>
                    </a:lnTo>
                    <a:lnTo>
                      <a:pt x="151" y="106"/>
                    </a:lnTo>
                    <a:lnTo>
                      <a:pt x="151" y="107"/>
                    </a:lnTo>
                    <a:lnTo>
                      <a:pt x="153" y="107"/>
                    </a:lnTo>
                    <a:lnTo>
                      <a:pt x="153" y="109"/>
                    </a:lnTo>
                    <a:lnTo>
                      <a:pt x="155" y="109"/>
                    </a:lnTo>
                    <a:lnTo>
                      <a:pt x="155" y="111"/>
                    </a:lnTo>
                    <a:lnTo>
                      <a:pt x="157" y="111"/>
                    </a:lnTo>
                    <a:lnTo>
                      <a:pt x="157" y="113"/>
                    </a:lnTo>
                    <a:lnTo>
                      <a:pt x="159" y="115"/>
                    </a:lnTo>
                    <a:lnTo>
                      <a:pt x="159" y="117"/>
                    </a:lnTo>
                    <a:lnTo>
                      <a:pt x="161" y="117"/>
                    </a:lnTo>
                    <a:lnTo>
                      <a:pt x="161" y="119"/>
                    </a:lnTo>
                    <a:lnTo>
                      <a:pt x="163" y="121"/>
                    </a:lnTo>
                    <a:lnTo>
                      <a:pt x="161" y="121"/>
                    </a:lnTo>
                    <a:lnTo>
                      <a:pt x="159" y="121"/>
                    </a:lnTo>
                    <a:lnTo>
                      <a:pt x="157" y="121"/>
                    </a:lnTo>
                    <a:lnTo>
                      <a:pt x="155" y="121"/>
                    </a:lnTo>
                    <a:lnTo>
                      <a:pt x="153" y="121"/>
                    </a:lnTo>
                    <a:lnTo>
                      <a:pt x="153" y="119"/>
                    </a:lnTo>
                    <a:lnTo>
                      <a:pt x="151" y="119"/>
                    </a:lnTo>
                    <a:lnTo>
                      <a:pt x="150" y="119"/>
                    </a:lnTo>
                    <a:lnTo>
                      <a:pt x="148" y="119"/>
                    </a:lnTo>
                    <a:lnTo>
                      <a:pt x="146" y="119"/>
                    </a:lnTo>
                    <a:lnTo>
                      <a:pt x="144" y="119"/>
                    </a:lnTo>
                    <a:lnTo>
                      <a:pt x="142" y="119"/>
                    </a:lnTo>
                    <a:lnTo>
                      <a:pt x="140" y="119"/>
                    </a:lnTo>
                    <a:lnTo>
                      <a:pt x="138" y="119"/>
                    </a:lnTo>
                    <a:lnTo>
                      <a:pt x="136" y="119"/>
                    </a:lnTo>
                    <a:lnTo>
                      <a:pt x="134" y="119"/>
                    </a:lnTo>
                    <a:lnTo>
                      <a:pt x="133" y="119"/>
                    </a:lnTo>
                    <a:lnTo>
                      <a:pt x="131" y="119"/>
                    </a:lnTo>
                    <a:lnTo>
                      <a:pt x="129" y="119"/>
                    </a:lnTo>
                    <a:lnTo>
                      <a:pt x="127" y="119"/>
                    </a:lnTo>
                    <a:lnTo>
                      <a:pt x="125" y="119"/>
                    </a:lnTo>
                    <a:lnTo>
                      <a:pt x="123" y="119"/>
                    </a:lnTo>
                    <a:lnTo>
                      <a:pt x="121" y="119"/>
                    </a:lnTo>
                    <a:lnTo>
                      <a:pt x="119" y="119"/>
                    </a:lnTo>
                    <a:lnTo>
                      <a:pt x="119" y="117"/>
                    </a:lnTo>
                    <a:lnTo>
                      <a:pt x="121" y="117"/>
                    </a:lnTo>
                    <a:lnTo>
                      <a:pt x="123" y="115"/>
                    </a:lnTo>
                    <a:lnTo>
                      <a:pt x="125" y="113"/>
                    </a:lnTo>
                    <a:lnTo>
                      <a:pt x="127" y="111"/>
                    </a:lnTo>
                    <a:lnTo>
                      <a:pt x="127" y="107"/>
                    </a:lnTo>
                    <a:lnTo>
                      <a:pt x="129" y="106"/>
                    </a:lnTo>
                    <a:lnTo>
                      <a:pt x="131" y="104"/>
                    </a:lnTo>
                    <a:lnTo>
                      <a:pt x="131" y="100"/>
                    </a:lnTo>
                    <a:lnTo>
                      <a:pt x="133" y="98"/>
                    </a:lnTo>
                    <a:lnTo>
                      <a:pt x="133" y="94"/>
                    </a:lnTo>
                    <a:lnTo>
                      <a:pt x="134" y="90"/>
                    </a:lnTo>
                    <a:lnTo>
                      <a:pt x="134" y="89"/>
                    </a:lnTo>
                    <a:lnTo>
                      <a:pt x="134" y="85"/>
                    </a:lnTo>
                    <a:lnTo>
                      <a:pt x="134" y="81"/>
                    </a:lnTo>
                    <a:lnTo>
                      <a:pt x="134" y="77"/>
                    </a:lnTo>
                    <a:lnTo>
                      <a:pt x="136" y="73"/>
                    </a:lnTo>
                    <a:lnTo>
                      <a:pt x="136" y="70"/>
                    </a:lnTo>
                    <a:lnTo>
                      <a:pt x="136" y="66"/>
                    </a:lnTo>
                    <a:lnTo>
                      <a:pt x="136" y="62"/>
                    </a:lnTo>
                    <a:lnTo>
                      <a:pt x="136" y="58"/>
                    </a:lnTo>
                    <a:lnTo>
                      <a:pt x="136" y="55"/>
                    </a:lnTo>
                    <a:lnTo>
                      <a:pt x="136" y="51"/>
                    </a:lnTo>
                    <a:lnTo>
                      <a:pt x="136" y="49"/>
                    </a:lnTo>
                    <a:lnTo>
                      <a:pt x="134" y="45"/>
                    </a:lnTo>
                    <a:lnTo>
                      <a:pt x="134" y="41"/>
                    </a:lnTo>
                    <a:lnTo>
                      <a:pt x="134" y="38"/>
                    </a:lnTo>
                    <a:lnTo>
                      <a:pt x="134" y="34"/>
                    </a:lnTo>
                    <a:lnTo>
                      <a:pt x="134" y="32"/>
                    </a:lnTo>
                    <a:lnTo>
                      <a:pt x="134" y="28"/>
                    </a:lnTo>
                    <a:lnTo>
                      <a:pt x="134" y="24"/>
                    </a:lnTo>
                    <a:lnTo>
                      <a:pt x="134" y="22"/>
                    </a:lnTo>
                    <a:lnTo>
                      <a:pt x="134" y="19"/>
                    </a:lnTo>
                    <a:lnTo>
                      <a:pt x="133" y="19"/>
                    </a:lnTo>
                    <a:lnTo>
                      <a:pt x="133" y="17"/>
                    </a:lnTo>
                    <a:lnTo>
                      <a:pt x="131" y="17"/>
                    </a:lnTo>
                    <a:lnTo>
                      <a:pt x="129" y="17"/>
                    </a:lnTo>
                    <a:lnTo>
                      <a:pt x="127" y="17"/>
                    </a:lnTo>
                    <a:lnTo>
                      <a:pt x="125" y="17"/>
                    </a:lnTo>
                    <a:lnTo>
                      <a:pt x="123" y="17"/>
                    </a:lnTo>
                    <a:lnTo>
                      <a:pt x="121" y="17"/>
                    </a:lnTo>
                    <a:lnTo>
                      <a:pt x="121" y="19"/>
                    </a:lnTo>
                    <a:lnTo>
                      <a:pt x="119" y="19"/>
                    </a:lnTo>
                    <a:lnTo>
                      <a:pt x="117" y="19"/>
                    </a:lnTo>
                    <a:lnTo>
                      <a:pt x="117" y="21"/>
                    </a:lnTo>
                    <a:lnTo>
                      <a:pt x="116" y="21"/>
                    </a:lnTo>
                    <a:lnTo>
                      <a:pt x="114" y="22"/>
                    </a:lnTo>
                    <a:lnTo>
                      <a:pt x="112" y="24"/>
                    </a:lnTo>
                    <a:lnTo>
                      <a:pt x="112" y="26"/>
                    </a:lnTo>
                    <a:lnTo>
                      <a:pt x="110" y="26"/>
                    </a:lnTo>
                    <a:lnTo>
                      <a:pt x="110" y="28"/>
                    </a:lnTo>
                    <a:lnTo>
                      <a:pt x="108" y="28"/>
                    </a:lnTo>
                    <a:lnTo>
                      <a:pt x="108" y="30"/>
                    </a:lnTo>
                    <a:lnTo>
                      <a:pt x="108" y="32"/>
                    </a:lnTo>
                    <a:lnTo>
                      <a:pt x="106" y="32"/>
                    </a:lnTo>
                    <a:lnTo>
                      <a:pt x="106" y="34"/>
                    </a:lnTo>
                    <a:lnTo>
                      <a:pt x="106" y="36"/>
                    </a:lnTo>
                    <a:lnTo>
                      <a:pt x="104" y="36"/>
                    </a:lnTo>
                    <a:lnTo>
                      <a:pt x="104" y="38"/>
                    </a:lnTo>
                    <a:lnTo>
                      <a:pt x="104" y="39"/>
                    </a:lnTo>
                    <a:lnTo>
                      <a:pt x="104" y="41"/>
                    </a:lnTo>
                    <a:lnTo>
                      <a:pt x="102" y="41"/>
                    </a:lnTo>
                    <a:lnTo>
                      <a:pt x="100" y="41"/>
                    </a:lnTo>
                    <a:lnTo>
                      <a:pt x="98" y="39"/>
                    </a:lnTo>
                    <a:lnTo>
                      <a:pt x="98" y="38"/>
                    </a:lnTo>
                    <a:lnTo>
                      <a:pt x="97" y="38"/>
                    </a:lnTo>
                    <a:lnTo>
                      <a:pt x="97" y="36"/>
                    </a:lnTo>
                    <a:lnTo>
                      <a:pt x="97" y="34"/>
                    </a:lnTo>
                    <a:lnTo>
                      <a:pt x="95" y="34"/>
                    </a:lnTo>
                    <a:lnTo>
                      <a:pt x="95" y="32"/>
                    </a:lnTo>
                    <a:lnTo>
                      <a:pt x="95" y="30"/>
                    </a:lnTo>
                    <a:lnTo>
                      <a:pt x="93" y="30"/>
                    </a:lnTo>
                    <a:lnTo>
                      <a:pt x="93" y="28"/>
                    </a:lnTo>
                    <a:lnTo>
                      <a:pt x="93" y="26"/>
                    </a:lnTo>
                    <a:lnTo>
                      <a:pt x="91" y="26"/>
                    </a:lnTo>
                    <a:lnTo>
                      <a:pt x="91" y="24"/>
                    </a:lnTo>
                    <a:lnTo>
                      <a:pt x="89" y="22"/>
                    </a:lnTo>
                    <a:lnTo>
                      <a:pt x="89" y="21"/>
                    </a:lnTo>
                    <a:lnTo>
                      <a:pt x="87" y="21"/>
                    </a:lnTo>
                    <a:lnTo>
                      <a:pt x="87" y="19"/>
                    </a:lnTo>
                    <a:lnTo>
                      <a:pt x="85" y="19"/>
                    </a:lnTo>
                    <a:lnTo>
                      <a:pt x="85" y="17"/>
                    </a:lnTo>
                    <a:lnTo>
                      <a:pt x="83" y="17"/>
                    </a:lnTo>
                    <a:lnTo>
                      <a:pt x="81" y="15"/>
                    </a:lnTo>
                    <a:lnTo>
                      <a:pt x="80" y="15"/>
                    </a:lnTo>
                    <a:lnTo>
                      <a:pt x="78" y="13"/>
                    </a:lnTo>
                    <a:lnTo>
                      <a:pt x="76" y="13"/>
                    </a:lnTo>
                    <a:lnTo>
                      <a:pt x="74" y="11"/>
                    </a:lnTo>
                    <a:lnTo>
                      <a:pt x="72" y="11"/>
                    </a:lnTo>
                    <a:lnTo>
                      <a:pt x="70" y="11"/>
                    </a:lnTo>
                    <a:lnTo>
                      <a:pt x="68" y="11"/>
                    </a:lnTo>
                    <a:lnTo>
                      <a:pt x="66" y="11"/>
                    </a:lnTo>
                    <a:lnTo>
                      <a:pt x="64" y="11"/>
                    </a:lnTo>
                    <a:lnTo>
                      <a:pt x="63" y="11"/>
                    </a:lnTo>
                    <a:lnTo>
                      <a:pt x="61" y="11"/>
                    </a:lnTo>
                    <a:lnTo>
                      <a:pt x="59" y="11"/>
                    </a:lnTo>
                    <a:lnTo>
                      <a:pt x="57" y="11"/>
                    </a:lnTo>
                    <a:lnTo>
                      <a:pt x="55" y="11"/>
                    </a:lnTo>
                    <a:lnTo>
                      <a:pt x="53" y="11"/>
                    </a:lnTo>
                    <a:lnTo>
                      <a:pt x="51" y="11"/>
                    </a:lnTo>
                    <a:lnTo>
                      <a:pt x="49" y="11"/>
                    </a:lnTo>
                    <a:lnTo>
                      <a:pt x="47" y="11"/>
                    </a:lnTo>
                    <a:lnTo>
                      <a:pt x="46" y="11"/>
                    </a:lnTo>
                    <a:lnTo>
                      <a:pt x="44" y="11"/>
                    </a:lnTo>
                    <a:lnTo>
                      <a:pt x="42" y="11"/>
                    </a:lnTo>
                    <a:lnTo>
                      <a:pt x="40" y="11"/>
                    </a:lnTo>
                    <a:lnTo>
                      <a:pt x="38" y="13"/>
                    </a:lnTo>
                    <a:lnTo>
                      <a:pt x="36" y="47"/>
                    </a:lnTo>
                    <a:lnTo>
                      <a:pt x="38" y="49"/>
                    </a:lnTo>
                    <a:lnTo>
                      <a:pt x="40" y="49"/>
                    </a:lnTo>
                    <a:lnTo>
                      <a:pt x="42" y="49"/>
                    </a:lnTo>
                    <a:lnTo>
                      <a:pt x="44" y="49"/>
                    </a:lnTo>
                    <a:lnTo>
                      <a:pt x="46" y="49"/>
                    </a:lnTo>
                    <a:lnTo>
                      <a:pt x="47" y="49"/>
                    </a:lnTo>
                    <a:lnTo>
                      <a:pt x="49" y="49"/>
                    </a:lnTo>
                    <a:lnTo>
                      <a:pt x="51" y="49"/>
                    </a:lnTo>
                    <a:lnTo>
                      <a:pt x="53" y="49"/>
                    </a:lnTo>
                    <a:lnTo>
                      <a:pt x="55" y="49"/>
                    </a:lnTo>
                    <a:lnTo>
                      <a:pt x="55" y="47"/>
                    </a:lnTo>
                    <a:lnTo>
                      <a:pt x="57" y="47"/>
                    </a:lnTo>
                    <a:lnTo>
                      <a:pt x="59" y="47"/>
                    </a:lnTo>
                    <a:lnTo>
                      <a:pt x="59" y="45"/>
                    </a:lnTo>
                    <a:lnTo>
                      <a:pt x="61" y="45"/>
                    </a:lnTo>
                    <a:lnTo>
                      <a:pt x="61" y="43"/>
                    </a:lnTo>
                    <a:lnTo>
                      <a:pt x="63" y="43"/>
                    </a:lnTo>
                    <a:lnTo>
                      <a:pt x="63" y="41"/>
                    </a:lnTo>
                    <a:lnTo>
                      <a:pt x="64" y="41"/>
                    </a:lnTo>
                    <a:lnTo>
                      <a:pt x="64" y="39"/>
                    </a:lnTo>
                    <a:lnTo>
                      <a:pt x="66" y="39"/>
                    </a:lnTo>
                    <a:lnTo>
                      <a:pt x="68" y="39"/>
                    </a:lnTo>
                    <a:lnTo>
                      <a:pt x="68" y="38"/>
                    </a:lnTo>
                    <a:lnTo>
                      <a:pt x="70" y="38"/>
                    </a:lnTo>
                    <a:lnTo>
                      <a:pt x="72" y="38"/>
                    </a:lnTo>
                    <a:lnTo>
                      <a:pt x="74" y="38"/>
                    </a:lnTo>
                    <a:lnTo>
                      <a:pt x="74" y="39"/>
                    </a:lnTo>
                    <a:lnTo>
                      <a:pt x="76" y="41"/>
                    </a:lnTo>
                    <a:lnTo>
                      <a:pt x="76" y="43"/>
                    </a:lnTo>
                    <a:lnTo>
                      <a:pt x="76" y="45"/>
                    </a:lnTo>
                    <a:lnTo>
                      <a:pt x="76" y="47"/>
                    </a:lnTo>
                    <a:lnTo>
                      <a:pt x="76" y="49"/>
                    </a:lnTo>
                    <a:lnTo>
                      <a:pt x="76" y="51"/>
                    </a:lnTo>
                    <a:lnTo>
                      <a:pt x="76" y="72"/>
                    </a:lnTo>
                    <a:lnTo>
                      <a:pt x="74" y="72"/>
                    </a:lnTo>
                    <a:lnTo>
                      <a:pt x="74" y="73"/>
                    </a:lnTo>
                    <a:lnTo>
                      <a:pt x="72" y="72"/>
                    </a:lnTo>
                    <a:lnTo>
                      <a:pt x="70" y="72"/>
                    </a:lnTo>
                    <a:lnTo>
                      <a:pt x="70" y="70"/>
                    </a:lnTo>
                    <a:lnTo>
                      <a:pt x="68" y="70"/>
                    </a:lnTo>
                    <a:lnTo>
                      <a:pt x="68" y="68"/>
                    </a:lnTo>
                    <a:lnTo>
                      <a:pt x="66" y="68"/>
                    </a:lnTo>
                    <a:lnTo>
                      <a:pt x="64" y="68"/>
                    </a:lnTo>
                    <a:lnTo>
                      <a:pt x="64" y="66"/>
                    </a:lnTo>
                    <a:lnTo>
                      <a:pt x="63" y="66"/>
                    </a:lnTo>
                    <a:lnTo>
                      <a:pt x="63" y="64"/>
                    </a:lnTo>
                    <a:lnTo>
                      <a:pt x="61" y="64"/>
                    </a:lnTo>
                    <a:lnTo>
                      <a:pt x="61" y="62"/>
                    </a:lnTo>
                    <a:lnTo>
                      <a:pt x="59" y="62"/>
                    </a:lnTo>
                    <a:lnTo>
                      <a:pt x="59" y="60"/>
                    </a:lnTo>
                    <a:lnTo>
                      <a:pt x="57" y="60"/>
                    </a:lnTo>
                    <a:lnTo>
                      <a:pt x="55" y="58"/>
                    </a:lnTo>
                    <a:lnTo>
                      <a:pt x="53" y="58"/>
                    </a:lnTo>
                    <a:lnTo>
                      <a:pt x="51" y="56"/>
                    </a:lnTo>
                    <a:lnTo>
                      <a:pt x="49" y="56"/>
                    </a:lnTo>
                    <a:lnTo>
                      <a:pt x="47" y="56"/>
                    </a:lnTo>
                    <a:lnTo>
                      <a:pt x="46" y="56"/>
                    </a:lnTo>
                    <a:lnTo>
                      <a:pt x="44" y="56"/>
                    </a:lnTo>
                    <a:lnTo>
                      <a:pt x="42" y="56"/>
                    </a:lnTo>
                    <a:lnTo>
                      <a:pt x="40" y="56"/>
                    </a:lnTo>
                    <a:lnTo>
                      <a:pt x="38" y="56"/>
                    </a:lnTo>
                    <a:lnTo>
                      <a:pt x="38" y="58"/>
                    </a:lnTo>
                    <a:lnTo>
                      <a:pt x="36" y="58"/>
                    </a:lnTo>
                    <a:lnTo>
                      <a:pt x="36" y="60"/>
                    </a:lnTo>
                    <a:lnTo>
                      <a:pt x="38" y="100"/>
                    </a:lnTo>
                    <a:lnTo>
                      <a:pt x="38" y="102"/>
                    </a:lnTo>
                    <a:lnTo>
                      <a:pt x="40" y="104"/>
                    </a:lnTo>
                    <a:lnTo>
                      <a:pt x="40" y="106"/>
                    </a:lnTo>
                    <a:lnTo>
                      <a:pt x="42" y="106"/>
                    </a:lnTo>
                    <a:lnTo>
                      <a:pt x="42" y="107"/>
                    </a:lnTo>
                    <a:lnTo>
                      <a:pt x="44" y="107"/>
                    </a:lnTo>
                    <a:lnTo>
                      <a:pt x="46" y="109"/>
                    </a:lnTo>
                    <a:lnTo>
                      <a:pt x="47" y="109"/>
                    </a:lnTo>
                    <a:lnTo>
                      <a:pt x="49" y="109"/>
                    </a:lnTo>
                    <a:lnTo>
                      <a:pt x="49" y="111"/>
                    </a:lnTo>
                    <a:lnTo>
                      <a:pt x="51" y="111"/>
                    </a:lnTo>
                    <a:lnTo>
                      <a:pt x="53" y="111"/>
                    </a:lnTo>
                    <a:lnTo>
                      <a:pt x="55" y="111"/>
                    </a:lnTo>
                    <a:lnTo>
                      <a:pt x="57" y="111"/>
                    </a:lnTo>
                    <a:lnTo>
                      <a:pt x="59" y="111"/>
                    </a:lnTo>
                    <a:lnTo>
                      <a:pt x="61" y="111"/>
                    </a:lnTo>
                    <a:lnTo>
                      <a:pt x="63" y="111"/>
                    </a:lnTo>
                    <a:lnTo>
                      <a:pt x="64" y="111"/>
                    </a:lnTo>
                    <a:lnTo>
                      <a:pt x="66" y="111"/>
                    </a:lnTo>
                    <a:lnTo>
                      <a:pt x="68" y="111"/>
                    </a:lnTo>
                    <a:lnTo>
                      <a:pt x="70" y="111"/>
                    </a:lnTo>
                    <a:lnTo>
                      <a:pt x="72" y="111"/>
                    </a:lnTo>
                    <a:lnTo>
                      <a:pt x="74" y="109"/>
                    </a:lnTo>
                    <a:lnTo>
                      <a:pt x="76" y="109"/>
                    </a:lnTo>
                    <a:lnTo>
                      <a:pt x="78" y="109"/>
                    </a:lnTo>
                    <a:lnTo>
                      <a:pt x="80" y="109"/>
                    </a:lnTo>
                    <a:lnTo>
                      <a:pt x="80" y="107"/>
                    </a:lnTo>
                    <a:lnTo>
                      <a:pt x="81" y="107"/>
                    </a:lnTo>
                    <a:lnTo>
                      <a:pt x="83" y="107"/>
                    </a:lnTo>
                    <a:lnTo>
                      <a:pt x="83" y="106"/>
                    </a:lnTo>
                    <a:lnTo>
                      <a:pt x="85" y="106"/>
                    </a:lnTo>
                    <a:lnTo>
                      <a:pt x="87" y="104"/>
                    </a:lnTo>
                    <a:lnTo>
                      <a:pt x="89" y="102"/>
                    </a:lnTo>
                    <a:lnTo>
                      <a:pt x="91" y="100"/>
                    </a:lnTo>
                    <a:lnTo>
                      <a:pt x="93" y="98"/>
                    </a:lnTo>
                    <a:lnTo>
                      <a:pt x="93" y="96"/>
                    </a:lnTo>
                    <a:lnTo>
                      <a:pt x="95" y="96"/>
                    </a:lnTo>
                    <a:lnTo>
                      <a:pt x="95" y="94"/>
                    </a:lnTo>
                    <a:lnTo>
                      <a:pt x="95" y="92"/>
                    </a:lnTo>
                    <a:lnTo>
                      <a:pt x="97" y="92"/>
                    </a:lnTo>
                    <a:lnTo>
                      <a:pt x="97" y="90"/>
                    </a:lnTo>
                    <a:lnTo>
                      <a:pt x="97" y="89"/>
                    </a:lnTo>
                    <a:lnTo>
                      <a:pt x="98" y="89"/>
                    </a:lnTo>
                    <a:lnTo>
                      <a:pt x="98" y="87"/>
                    </a:lnTo>
                    <a:lnTo>
                      <a:pt x="98" y="85"/>
                    </a:lnTo>
                    <a:lnTo>
                      <a:pt x="100" y="83"/>
                    </a:lnTo>
                    <a:lnTo>
                      <a:pt x="100" y="81"/>
                    </a:lnTo>
                    <a:lnTo>
                      <a:pt x="102" y="79"/>
                    </a:lnTo>
                    <a:lnTo>
                      <a:pt x="102" y="77"/>
                    </a:lnTo>
                    <a:lnTo>
                      <a:pt x="104" y="77"/>
                    </a:lnTo>
                    <a:lnTo>
                      <a:pt x="106" y="77"/>
                    </a:lnTo>
                    <a:lnTo>
                      <a:pt x="106" y="109"/>
                    </a:lnTo>
                    <a:lnTo>
                      <a:pt x="106" y="111"/>
                    </a:lnTo>
                    <a:lnTo>
                      <a:pt x="106" y="113"/>
                    </a:lnTo>
                    <a:lnTo>
                      <a:pt x="104" y="113"/>
                    </a:lnTo>
                    <a:lnTo>
                      <a:pt x="104" y="115"/>
                    </a:lnTo>
                    <a:lnTo>
                      <a:pt x="102" y="115"/>
                    </a:lnTo>
                    <a:lnTo>
                      <a:pt x="102" y="117"/>
                    </a:lnTo>
                    <a:lnTo>
                      <a:pt x="100" y="117"/>
                    </a:lnTo>
                    <a:lnTo>
                      <a:pt x="98" y="117"/>
                    </a:lnTo>
                    <a:lnTo>
                      <a:pt x="97" y="117"/>
                    </a:lnTo>
                    <a:lnTo>
                      <a:pt x="95" y="117"/>
                    </a:lnTo>
                    <a:lnTo>
                      <a:pt x="93" y="119"/>
                    </a:lnTo>
                    <a:lnTo>
                      <a:pt x="91" y="119"/>
                    </a:lnTo>
                    <a:lnTo>
                      <a:pt x="89" y="119"/>
                    </a:lnTo>
                    <a:lnTo>
                      <a:pt x="87" y="119"/>
                    </a:lnTo>
                    <a:lnTo>
                      <a:pt x="85" y="119"/>
                    </a:lnTo>
                    <a:lnTo>
                      <a:pt x="83" y="119"/>
                    </a:lnTo>
                    <a:lnTo>
                      <a:pt x="81" y="119"/>
                    </a:lnTo>
                    <a:lnTo>
                      <a:pt x="80" y="119"/>
                    </a:lnTo>
                    <a:lnTo>
                      <a:pt x="78" y="119"/>
                    </a:lnTo>
                    <a:lnTo>
                      <a:pt x="76" y="119"/>
                    </a:lnTo>
                    <a:lnTo>
                      <a:pt x="74" y="119"/>
                    </a:lnTo>
                    <a:lnTo>
                      <a:pt x="72" y="119"/>
                    </a:lnTo>
                    <a:lnTo>
                      <a:pt x="70" y="119"/>
                    </a:lnTo>
                    <a:lnTo>
                      <a:pt x="68" y="119"/>
                    </a:lnTo>
                    <a:lnTo>
                      <a:pt x="66" y="119"/>
                    </a:lnTo>
                    <a:lnTo>
                      <a:pt x="64" y="119"/>
                    </a:lnTo>
                    <a:lnTo>
                      <a:pt x="63" y="119"/>
                    </a:lnTo>
                    <a:lnTo>
                      <a:pt x="61" y="119"/>
                    </a:lnTo>
                    <a:lnTo>
                      <a:pt x="59" y="119"/>
                    </a:lnTo>
                    <a:lnTo>
                      <a:pt x="57" y="119"/>
                    </a:lnTo>
                    <a:lnTo>
                      <a:pt x="55" y="119"/>
                    </a:lnTo>
                    <a:lnTo>
                      <a:pt x="53" y="119"/>
                    </a:lnTo>
                    <a:lnTo>
                      <a:pt x="51" y="119"/>
                    </a:lnTo>
                    <a:lnTo>
                      <a:pt x="49" y="119"/>
                    </a:lnTo>
                    <a:lnTo>
                      <a:pt x="47" y="119"/>
                    </a:lnTo>
                    <a:lnTo>
                      <a:pt x="46" y="119"/>
                    </a:lnTo>
                    <a:lnTo>
                      <a:pt x="44" y="119"/>
                    </a:lnTo>
                    <a:lnTo>
                      <a:pt x="42" y="119"/>
                    </a:lnTo>
                    <a:lnTo>
                      <a:pt x="40" y="119"/>
                    </a:lnTo>
                    <a:lnTo>
                      <a:pt x="38" y="119"/>
                    </a:lnTo>
                    <a:lnTo>
                      <a:pt x="36" y="119"/>
                    </a:lnTo>
                    <a:lnTo>
                      <a:pt x="34" y="119"/>
                    </a:lnTo>
                    <a:lnTo>
                      <a:pt x="32" y="119"/>
                    </a:lnTo>
                    <a:lnTo>
                      <a:pt x="30" y="119"/>
                    </a:lnTo>
                    <a:lnTo>
                      <a:pt x="29" y="119"/>
                    </a:lnTo>
                    <a:lnTo>
                      <a:pt x="27" y="119"/>
                    </a:lnTo>
                    <a:lnTo>
                      <a:pt x="25" y="119"/>
                    </a:lnTo>
                    <a:lnTo>
                      <a:pt x="23" y="119"/>
                    </a:lnTo>
                    <a:lnTo>
                      <a:pt x="21" y="119"/>
                    </a:lnTo>
                    <a:lnTo>
                      <a:pt x="19" y="119"/>
                    </a:lnTo>
                    <a:lnTo>
                      <a:pt x="17" y="119"/>
                    </a:lnTo>
                    <a:lnTo>
                      <a:pt x="15" y="119"/>
                    </a:lnTo>
                    <a:lnTo>
                      <a:pt x="13" y="119"/>
                    </a:lnTo>
                    <a:lnTo>
                      <a:pt x="12" y="119"/>
                    </a:lnTo>
                    <a:lnTo>
                      <a:pt x="10" y="119"/>
                    </a:lnTo>
                    <a:lnTo>
                      <a:pt x="8" y="119"/>
                    </a:lnTo>
                    <a:lnTo>
                      <a:pt x="6" y="119"/>
                    </a:lnTo>
                    <a:lnTo>
                      <a:pt x="4" y="119"/>
                    </a:lnTo>
                    <a:lnTo>
                      <a:pt x="2" y="119"/>
                    </a:lnTo>
                    <a:lnTo>
                      <a:pt x="2" y="117"/>
                    </a:lnTo>
                    <a:lnTo>
                      <a:pt x="4" y="115"/>
                    </a:lnTo>
                    <a:lnTo>
                      <a:pt x="6" y="113"/>
                    </a:lnTo>
                    <a:lnTo>
                      <a:pt x="8" y="111"/>
                    </a:lnTo>
                    <a:lnTo>
                      <a:pt x="8" y="109"/>
                    </a:lnTo>
                    <a:lnTo>
                      <a:pt x="10" y="107"/>
                    </a:lnTo>
                    <a:lnTo>
                      <a:pt x="12" y="104"/>
                    </a:lnTo>
                    <a:lnTo>
                      <a:pt x="12" y="102"/>
                    </a:lnTo>
                    <a:lnTo>
                      <a:pt x="13" y="98"/>
                    </a:lnTo>
                    <a:lnTo>
                      <a:pt x="13" y="94"/>
                    </a:lnTo>
                    <a:lnTo>
                      <a:pt x="13" y="90"/>
                    </a:lnTo>
                    <a:lnTo>
                      <a:pt x="15" y="87"/>
                    </a:lnTo>
                    <a:lnTo>
                      <a:pt x="15" y="83"/>
                    </a:lnTo>
                    <a:lnTo>
                      <a:pt x="15" y="79"/>
                    </a:lnTo>
                    <a:lnTo>
                      <a:pt x="15" y="75"/>
                    </a:lnTo>
                    <a:lnTo>
                      <a:pt x="17" y="72"/>
                    </a:lnTo>
                    <a:lnTo>
                      <a:pt x="17" y="66"/>
                    </a:lnTo>
                    <a:lnTo>
                      <a:pt x="17" y="62"/>
                    </a:lnTo>
                    <a:lnTo>
                      <a:pt x="17" y="58"/>
                    </a:lnTo>
                    <a:lnTo>
                      <a:pt x="17" y="55"/>
                    </a:lnTo>
                    <a:lnTo>
                      <a:pt x="15" y="51"/>
                    </a:lnTo>
                    <a:lnTo>
                      <a:pt x="15" y="47"/>
                    </a:lnTo>
                    <a:lnTo>
                      <a:pt x="15" y="43"/>
                    </a:lnTo>
                    <a:lnTo>
                      <a:pt x="15" y="39"/>
                    </a:lnTo>
                    <a:lnTo>
                      <a:pt x="15" y="36"/>
                    </a:lnTo>
                    <a:lnTo>
                      <a:pt x="15" y="32"/>
                    </a:lnTo>
                    <a:lnTo>
                      <a:pt x="15" y="28"/>
                    </a:lnTo>
                    <a:lnTo>
                      <a:pt x="13" y="26"/>
                    </a:lnTo>
                    <a:lnTo>
                      <a:pt x="13" y="22"/>
                    </a:lnTo>
                    <a:lnTo>
                      <a:pt x="13" y="21"/>
                    </a:lnTo>
                    <a:lnTo>
                      <a:pt x="13" y="19"/>
                    </a:lnTo>
                    <a:lnTo>
                      <a:pt x="12" y="17"/>
                    </a:lnTo>
                    <a:lnTo>
                      <a:pt x="12" y="15"/>
                    </a:lnTo>
                    <a:lnTo>
                      <a:pt x="12" y="13"/>
                    </a:lnTo>
                    <a:lnTo>
                      <a:pt x="10" y="13"/>
                    </a:lnTo>
                    <a:lnTo>
                      <a:pt x="10" y="11"/>
                    </a:lnTo>
                    <a:lnTo>
                      <a:pt x="8" y="11"/>
                    </a:lnTo>
                    <a:lnTo>
                      <a:pt x="8" y="9"/>
                    </a:lnTo>
                    <a:lnTo>
                      <a:pt x="6" y="9"/>
                    </a:lnTo>
                    <a:lnTo>
                      <a:pt x="6" y="7"/>
                    </a:lnTo>
                    <a:lnTo>
                      <a:pt x="4" y="7"/>
                    </a:lnTo>
                    <a:lnTo>
                      <a:pt x="4" y="5"/>
                    </a:lnTo>
                    <a:lnTo>
                      <a:pt x="2" y="5"/>
                    </a:lnTo>
                    <a:lnTo>
                      <a:pt x="2" y="4"/>
                    </a:lnTo>
                    <a:lnTo>
                      <a:pt x="0" y="4"/>
                    </a:lnTo>
                    <a:lnTo>
                      <a:pt x="0" y="2"/>
                    </a:lnTo>
                    <a:lnTo>
                      <a:pt x="2" y="2"/>
                    </a:lnTo>
                    <a:lnTo>
                      <a:pt x="2" y="0"/>
                    </a:lnTo>
                    <a:lnTo>
                      <a:pt x="4" y="0"/>
                    </a:lnTo>
                    <a:lnTo>
                      <a:pt x="4" y="2"/>
                    </a:lnTo>
                    <a:lnTo>
                      <a:pt x="6" y="2"/>
                    </a:lnTo>
                    <a:lnTo>
                      <a:pt x="6" y="0"/>
                    </a:lnTo>
                    <a:lnTo>
                      <a:pt x="10" y="2"/>
                    </a:lnTo>
                    <a:lnTo>
                      <a:pt x="12" y="2"/>
                    </a:lnTo>
                    <a:lnTo>
                      <a:pt x="13" y="2"/>
                    </a:lnTo>
                    <a:lnTo>
                      <a:pt x="17" y="2"/>
                    </a:lnTo>
                    <a:lnTo>
                      <a:pt x="19" y="2"/>
                    </a:lnTo>
                    <a:lnTo>
                      <a:pt x="21" y="2"/>
                    </a:lnTo>
                    <a:lnTo>
                      <a:pt x="25" y="2"/>
                    </a:lnTo>
                    <a:lnTo>
                      <a:pt x="27" y="2"/>
                    </a:lnTo>
                    <a:lnTo>
                      <a:pt x="30" y="2"/>
                    </a:lnTo>
                    <a:lnTo>
                      <a:pt x="32" y="2"/>
                    </a:lnTo>
                    <a:lnTo>
                      <a:pt x="34" y="2"/>
                    </a:lnTo>
                    <a:lnTo>
                      <a:pt x="38" y="2"/>
                    </a:lnTo>
                    <a:lnTo>
                      <a:pt x="40" y="2"/>
                    </a:lnTo>
                    <a:lnTo>
                      <a:pt x="44" y="2"/>
                    </a:lnTo>
                    <a:lnTo>
                      <a:pt x="46" y="2"/>
                    </a:lnTo>
                    <a:lnTo>
                      <a:pt x="49" y="2"/>
                    </a:lnTo>
                    <a:lnTo>
                      <a:pt x="51" y="2"/>
                    </a:lnTo>
                    <a:lnTo>
                      <a:pt x="55" y="2"/>
                    </a:lnTo>
                    <a:lnTo>
                      <a:pt x="57" y="2"/>
                    </a:lnTo>
                    <a:lnTo>
                      <a:pt x="61" y="2"/>
                    </a:lnTo>
                    <a:lnTo>
                      <a:pt x="63" y="2"/>
                    </a:lnTo>
                    <a:lnTo>
                      <a:pt x="66" y="2"/>
                    </a:lnTo>
                    <a:lnTo>
                      <a:pt x="68" y="2"/>
                    </a:lnTo>
                    <a:lnTo>
                      <a:pt x="70" y="2"/>
                    </a:lnTo>
                    <a:lnTo>
                      <a:pt x="74" y="2"/>
                    </a:lnTo>
                    <a:lnTo>
                      <a:pt x="76" y="2"/>
                    </a:lnTo>
                    <a:lnTo>
                      <a:pt x="80" y="2"/>
                    </a:lnTo>
                    <a:lnTo>
                      <a:pt x="81" y="2"/>
                    </a:lnTo>
                    <a:lnTo>
                      <a:pt x="83" y="2"/>
                    </a:lnTo>
                    <a:lnTo>
                      <a:pt x="87" y="2"/>
                    </a:lnTo>
                    <a:lnTo>
                      <a:pt x="89" y="2"/>
                    </a:lnTo>
                    <a:lnTo>
                      <a:pt x="91" y="2"/>
                    </a:lnTo>
                    <a:lnTo>
                      <a:pt x="93" y="2"/>
                    </a:lnTo>
                    <a:lnTo>
                      <a:pt x="95" y="2"/>
                    </a:lnTo>
                    <a:lnTo>
                      <a:pt x="95" y="4"/>
                    </a:lnTo>
                    <a:lnTo>
                      <a:pt x="97" y="4"/>
                    </a:lnTo>
                    <a:lnTo>
                      <a:pt x="98" y="4"/>
                    </a:lnTo>
                    <a:lnTo>
                      <a:pt x="98" y="5"/>
                    </a:lnTo>
                    <a:lnTo>
                      <a:pt x="100" y="5"/>
                    </a:lnTo>
                    <a:lnTo>
                      <a:pt x="100" y="7"/>
                    </a:lnTo>
                    <a:lnTo>
                      <a:pt x="102" y="7"/>
                    </a:lnTo>
                    <a:lnTo>
                      <a:pt x="102" y="9"/>
                    </a:lnTo>
                    <a:lnTo>
                      <a:pt x="102" y="11"/>
                    </a:lnTo>
                    <a:lnTo>
                      <a:pt x="104" y="11"/>
                    </a:lnTo>
                    <a:lnTo>
                      <a:pt x="104" y="13"/>
                    </a:lnTo>
                    <a:lnTo>
                      <a:pt x="104" y="15"/>
                    </a:lnTo>
                    <a:lnTo>
                      <a:pt x="104" y="17"/>
                    </a:lnTo>
                    <a:lnTo>
                      <a:pt x="104" y="19"/>
                    </a:lnTo>
                    <a:lnTo>
                      <a:pt x="106" y="19"/>
                    </a:lnTo>
                    <a:lnTo>
                      <a:pt x="106" y="17"/>
                    </a:lnTo>
                    <a:lnTo>
                      <a:pt x="108" y="17"/>
                    </a:lnTo>
                    <a:lnTo>
                      <a:pt x="108" y="15"/>
                    </a:lnTo>
                    <a:lnTo>
                      <a:pt x="110" y="15"/>
                    </a:lnTo>
                    <a:lnTo>
                      <a:pt x="110" y="13"/>
                    </a:lnTo>
                    <a:lnTo>
                      <a:pt x="110" y="11"/>
                    </a:lnTo>
                    <a:lnTo>
                      <a:pt x="112" y="11"/>
                    </a:lnTo>
                    <a:lnTo>
                      <a:pt x="114" y="9"/>
                    </a:lnTo>
                    <a:lnTo>
                      <a:pt x="116" y="9"/>
                    </a:lnTo>
                    <a:lnTo>
                      <a:pt x="116" y="7"/>
                    </a:lnTo>
                    <a:lnTo>
                      <a:pt x="117" y="7"/>
                    </a:lnTo>
                    <a:lnTo>
                      <a:pt x="119" y="5"/>
                    </a:lnTo>
                    <a:lnTo>
                      <a:pt x="121" y="5"/>
                    </a:lnTo>
                    <a:lnTo>
                      <a:pt x="121" y="4"/>
                    </a:lnTo>
                    <a:lnTo>
                      <a:pt x="123" y="4"/>
                    </a:lnTo>
                    <a:lnTo>
                      <a:pt x="125" y="4"/>
                    </a:lnTo>
                    <a:lnTo>
                      <a:pt x="125" y="2"/>
                    </a:lnTo>
                    <a:lnTo>
                      <a:pt x="127" y="2"/>
                    </a:lnTo>
                    <a:lnTo>
                      <a:pt x="129" y="2"/>
                    </a:lnTo>
                    <a:lnTo>
                      <a:pt x="131" y="2"/>
                    </a:lnTo>
                    <a:lnTo>
                      <a:pt x="133" y="2"/>
                    </a:lnTo>
                    <a:lnTo>
                      <a:pt x="134" y="2"/>
                    </a:lnTo>
                    <a:lnTo>
                      <a:pt x="136" y="2"/>
                    </a:lnTo>
                    <a:lnTo>
                      <a:pt x="138" y="2"/>
                    </a:lnTo>
                    <a:lnTo>
                      <a:pt x="140" y="2"/>
                    </a:lnTo>
                    <a:lnTo>
                      <a:pt x="142" y="2"/>
                    </a:lnTo>
                    <a:lnTo>
                      <a:pt x="144" y="2"/>
                    </a:lnTo>
                    <a:lnTo>
                      <a:pt x="148" y="4"/>
                    </a:lnTo>
                    <a:lnTo>
                      <a:pt x="151" y="5"/>
                    </a:lnTo>
                    <a:lnTo>
                      <a:pt x="153" y="5"/>
                    </a:lnTo>
                    <a:lnTo>
                      <a:pt x="157" y="7"/>
                    </a:lnTo>
                    <a:lnTo>
                      <a:pt x="159" y="9"/>
                    </a:lnTo>
                    <a:lnTo>
                      <a:pt x="161" y="11"/>
                    </a:lnTo>
                    <a:lnTo>
                      <a:pt x="165" y="15"/>
                    </a:lnTo>
                    <a:lnTo>
                      <a:pt x="167" y="17"/>
                    </a:lnTo>
                    <a:lnTo>
                      <a:pt x="168" y="19"/>
                    </a:lnTo>
                    <a:lnTo>
                      <a:pt x="172" y="22"/>
                    </a:lnTo>
                    <a:lnTo>
                      <a:pt x="174" y="24"/>
                    </a:lnTo>
                    <a:lnTo>
                      <a:pt x="176" y="28"/>
                    </a:lnTo>
                    <a:lnTo>
                      <a:pt x="178" y="30"/>
                    </a:lnTo>
                    <a:lnTo>
                      <a:pt x="180" y="34"/>
                    </a:lnTo>
                    <a:lnTo>
                      <a:pt x="182" y="36"/>
                    </a:lnTo>
                    <a:lnTo>
                      <a:pt x="184" y="39"/>
                    </a:lnTo>
                    <a:lnTo>
                      <a:pt x="185" y="43"/>
                    </a:lnTo>
                    <a:lnTo>
                      <a:pt x="187" y="45"/>
                    </a:lnTo>
                    <a:lnTo>
                      <a:pt x="189" y="49"/>
                    </a:lnTo>
                    <a:lnTo>
                      <a:pt x="191" y="51"/>
                    </a:lnTo>
                    <a:lnTo>
                      <a:pt x="193" y="55"/>
                    </a:lnTo>
                    <a:lnTo>
                      <a:pt x="195" y="58"/>
                    </a:lnTo>
                    <a:lnTo>
                      <a:pt x="197" y="60"/>
                    </a:lnTo>
                    <a:lnTo>
                      <a:pt x="199" y="64"/>
                    </a:lnTo>
                    <a:lnTo>
                      <a:pt x="201" y="66"/>
                    </a:lnTo>
                    <a:lnTo>
                      <a:pt x="202" y="68"/>
                    </a:lnTo>
                    <a:lnTo>
                      <a:pt x="204" y="72"/>
                    </a:lnTo>
                    <a:lnTo>
                      <a:pt x="206" y="73"/>
                    </a:lnTo>
                    <a:lnTo>
                      <a:pt x="206" y="75"/>
                    </a:lnTo>
                    <a:lnTo>
                      <a:pt x="208" y="77"/>
                    </a:lnTo>
                    <a:lnTo>
                      <a:pt x="210" y="79"/>
                    </a:lnTo>
                    <a:lnTo>
                      <a:pt x="212" y="81"/>
                    </a:lnTo>
                    <a:lnTo>
                      <a:pt x="214" y="81"/>
                    </a:lnTo>
                    <a:lnTo>
                      <a:pt x="214" y="79"/>
                    </a:lnTo>
                    <a:lnTo>
                      <a:pt x="216" y="79"/>
                    </a:lnTo>
                    <a:lnTo>
                      <a:pt x="216" y="77"/>
                    </a:lnTo>
                    <a:lnTo>
                      <a:pt x="216" y="75"/>
                    </a:lnTo>
                    <a:lnTo>
                      <a:pt x="216" y="73"/>
                    </a:lnTo>
                    <a:lnTo>
                      <a:pt x="216" y="72"/>
                    </a:lnTo>
                    <a:lnTo>
                      <a:pt x="216" y="70"/>
                    </a:lnTo>
                    <a:lnTo>
                      <a:pt x="214" y="68"/>
                    </a:lnTo>
                    <a:lnTo>
                      <a:pt x="214" y="66"/>
                    </a:lnTo>
                    <a:lnTo>
                      <a:pt x="214" y="64"/>
                    </a:lnTo>
                    <a:lnTo>
                      <a:pt x="214" y="62"/>
                    </a:lnTo>
                    <a:lnTo>
                      <a:pt x="214" y="60"/>
                    </a:lnTo>
                    <a:lnTo>
                      <a:pt x="214" y="58"/>
                    </a:lnTo>
                    <a:lnTo>
                      <a:pt x="214" y="56"/>
                    </a:lnTo>
                    <a:lnTo>
                      <a:pt x="214" y="55"/>
                    </a:lnTo>
                    <a:lnTo>
                      <a:pt x="214" y="53"/>
                    </a:lnTo>
                    <a:lnTo>
                      <a:pt x="214" y="51"/>
                    </a:lnTo>
                    <a:lnTo>
                      <a:pt x="214" y="49"/>
                    </a:lnTo>
                    <a:lnTo>
                      <a:pt x="214" y="47"/>
                    </a:lnTo>
                    <a:lnTo>
                      <a:pt x="214" y="45"/>
                    </a:lnTo>
                    <a:lnTo>
                      <a:pt x="214" y="43"/>
                    </a:lnTo>
                    <a:lnTo>
                      <a:pt x="214" y="41"/>
                    </a:lnTo>
                    <a:lnTo>
                      <a:pt x="214" y="39"/>
                    </a:lnTo>
                    <a:lnTo>
                      <a:pt x="214" y="38"/>
                    </a:lnTo>
                    <a:lnTo>
                      <a:pt x="214" y="36"/>
                    </a:lnTo>
                    <a:lnTo>
                      <a:pt x="214" y="34"/>
                    </a:lnTo>
                    <a:lnTo>
                      <a:pt x="214" y="32"/>
                    </a:lnTo>
                    <a:lnTo>
                      <a:pt x="214" y="30"/>
                    </a:lnTo>
                    <a:lnTo>
                      <a:pt x="214" y="28"/>
                    </a:lnTo>
                    <a:lnTo>
                      <a:pt x="212" y="26"/>
                    </a:lnTo>
                    <a:lnTo>
                      <a:pt x="212" y="24"/>
                    </a:lnTo>
                    <a:lnTo>
                      <a:pt x="212" y="22"/>
                    </a:lnTo>
                    <a:lnTo>
                      <a:pt x="212" y="21"/>
                    </a:lnTo>
                    <a:lnTo>
                      <a:pt x="210" y="19"/>
                    </a:lnTo>
                    <a:lnTo>
                      <a:pt x="210" y="17"/>
                    </a:lnTo>
                    <a:lnTo>
                      <a:pt x="208" y="17"/>
                    </a:lnTo>
                    <a:lnTo>
                      <a:pt x="208" y="15"/>
                    </a:lnTo>
                    <a:lnTo>
                      <a:pt x="206" y="13"/>
                    </a:lnTo>
                    <a:lnTo>
                      <a:pt x="204" y="11"/>
                    </a:lnTo>
                    <a:lnTo>
                      <a:pt x="202" y="9"/>
                    </a:lnTo>
                    <a:lnTo>
                      <a:pt x="201" y="7"/>
                    </a:lnTo>
                    <a:lnTo>
                      <a:pt x="199" y="5"/>
                    </a:lnTo>
                    <a:lnTo>
                      <a:pt x="197" y="4"/>
                    </a:lnTo>
                    <a:lnTo>
                      <a:pt x="195" y="4"/>
                    </a:lnTo>
                    <a:lnTo>
                      <a:pt x="195" y="2"/>
                    </a:lnTo>
                    <a:lnTo>
                      <a:pt x="195" y="0"/>
                    </a:lnTo>
                    <a:lnTo>
                      <a:pt x="197" y="0"/>
                    </a:lnTo>
                    <a:lnTo>
                      <a:pt x="199" y="0"/>
                    </a:lnTo>
                    <a:lnTo>
                      <a:pt x="201" y="0"/>
                    </a:lnTo>
                    <a:lnTo>
                      <a:pt x="202" y="0"/>
                    </a:lnTo>
                    <a:lnTo>
                      <a:pt x="204" y="0"/>
                    </a:lnTo>
                    <a:lnTo>
                      <a:pt x="206" y="0"/>
                    </a:lnTo>
                    <a:lnTo>
                      <a:pt x="208" y="0"/>
                    </a:lnTo>
                    <a:lnTo>
                      <a:pt x="210" y="0"/>
                    </a:lnTo>
                    <a:lnTo>
                      <a:pt x="212" y="0"/>
                    </a:lnTo>
                    <a:lnTo>
                      <a:pt x="214" y="0"/>
                    </a:lnTo>
                    <a:lnTo>
                      <a:pt x="216" y="0"/>
                    </a:lnTo>
                    <a:lnTo>
                      <a:pt x="218" y="0"/>
                    </a:lnTo>
                    <a:lnTo>
                      <a:pt x="219" y="0"/>
                    </a:lnTo>
                    <a:lnTo>
                      <a:pt x="221" y="0"/>
                    </a:lnTo>
                    <a:lnTo>
                      <a:pt x="223" y="0"/>
                    </a:lnTo>
                    <a:lnTo>
                      <a:pt x="225" y="0"/>
                    </a:lnTo>
                    <a:lnTo>
                      <a:pt x="227" y="0"/>
                    </a:lnTo>
                    <a:lnTo>
                      <a:pt x="229" y="0"/>
                    </a:lnTo>
                    <a:lnTo>
                      <a:pt x="231" y="0"/>
                    </a:lnTo>
                    <a:lnTo>
                      <a:pt x="233" y="0"/>
                    </a:lnTo>
                    <a:lnTo>
                      <a:pt x="235" y="0"/>
                    </a:lnTo>
                    <a:lnTo>
                      <a:pt x="236" y="0"/>
                    </a:lnTo>
                    <a:lnTo>
                      <a:pt x="238" y="0"/>
                    </a:lnTo>
                    <a:lnTo>
                      <a:pt x="240" y="0"/>
                    </a:lnTo>
                    <a:lnTo>
                      <a:pt x="242" y="0"/>
                    </a:lnTo>
                    <a:lnTo>
                      <a:pt x="242" y="2"/>
                    </a:lnTo>
                    <a:lnTo>
                      <a:pt x="242" y="4"/>
                    </a:lnTo>
                    <a:lnTo>
                      <a:pt x="240" y="4"/>
                    </a:lnTo>
                    <a:lnTo>
                      <a:pt x="240" y="5"/>
                    </a:lnTo>
                    <a:lnTo>
                      <a:pt x="238" y="5"/>
                    </a:lnTo>
                    <a:lnTo>
                      <a:pt x="236" y="5"/>
                    </a:lnTo>
                    <a:lnTo>
                      <a:pt x="23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8" name="Freeform 144">
                <a:extLst>
                  <a:ext uri="{FF2B5EF4-FFF2-40B4-BE49-F238E27FC236}">
                    <a16:creationId xmlns:a16="http://schemas.microsoft.com/office/drawing/2014/main" id="{6FADDCF9-ABFE-9240-5300-D08E304BABF5}"/>
                  </a:ext>
                </a:extLst>
              </p:cNvPr>
              <p:cNvSpPr>
                <a:spLocks/>
              </p:cNvSpPr>
              <p:nvPr/>
            </p:nvSpPr>
            <p:spPr bwMode="auto">
              <a:xfrm>
                <a:off x="2682" y="726"/>
                <a:ext cx="51" cy="119"/>
              </a:xfrm>
              <a:custGeom>
                <a:avLst/>
                <a:gdLst>
                  <a:gd name="T0" fmla="*/ 44 w 51"/>
                  <a:gd name="T1" fmla="*/ 11 h 119"/>
                  <a:gd name="T2" fmla="*/ 40 w 51"/>
                  <a:gd name="T3" fmla="*/ 17 h 119"/>
                  <a:gd name="T4" fmla="*/ 38 w 51"/>
                  <a:gd name="T5" fmla="*/ 22 h 119"/>
                  <a:gd name="T6" fmla="*/ 36 w 51"/>
                  <a:gd name="T7" fmla="*/ 28 h 119"/>
                  <a:gd name="T8" fmla="*/ 36 w 51"/>
                  <a:gd name="T9" fmla="*/ 34 h 119"/>
                  <a:gd name="T10" fmla="*/ 36 w 51"/>
                  <a:gd name="T11" fmla="*/ 39 h 119"/>
                  <a:gd name="T12" fmla="*/ 36 w 51"/>
                  <a:gd name="T13" fmla="*/ 45 h 119"/>
                  <a:gd name="T14" fmla="*/ 36 w 51"/>
                  <a:gd name="T15" fmla="*/ 51 h 119"/>
                  <a:gd name="T16" fmla="*/ 36 w 51"/>
                  <a:gd name="T17" fmla="*/ 56 h 119"/>
                  <a:gd name="T18" fmla="*/ 36 w 51"/>
                  <a:gd name="T19" fmla="*/ 62 h 119"/>
                  <a:gd name="T20" fmla="*/ 36 w 51"/>
                  <a:gd name="T21" fmla="*/ 68 h 119"/>
                  <a:gd name="T22" fmla="*/ 36 w 51"/>
                  <a:gd name="T23" fmla="*/ 73 h 119"/>
                  <a:gd name="T24" fmla="*/ 36 w 51"/>
                  <a:gd name="T25" fmla="*/ 79 h 119"/>
                  <a:gd name="T26" fmla="*/ 36 w 51"/>
                  <a:gd name="T27" fmla="*/ 85 h 119"/>
                  <a:gd name="T28" fmla="*/ 36 w 51"/>
                  <a:gd name="T29" fmla="*/ 90 h 119"/>
                  <a:gd name="T30" fmla="*/ 38 w 51"/>
                  <a:gd name="T31" fmla="*/ 96 h 119"/>
                  <a:gd name="T32" fmla="*/ 40 w 51"/>
                  <a:gd name="T33" fmla="*/ 102 h 119"/>
                  <a:gd name="T34" fmla="*/ 42 w 51"/>
                  <a:gd name="T35" fmla="*/ 106 h 119"/>
                  <a:gd name="T36" fmla="*/ 45 w 51"/>
                  <a:gd name="T37" fmla="*/ 111 h 119"/>
                  <a:gd name="T38" fmla="*/ 49 w 51"/>
                  <a:gd name="T39" fmla="*/ 117 h 119"/>
                  <a:gd name="T40" fmla="*/ 45 w 51"/>
                  <a:gd name="T41" fmla="*/ 119 h 119"/>
                  <a:gd name="T42" fmla="*/ 40 w 51"/>
                  <a:gd name="T43" fmla="*/ 119 h 119"/>
                  <a:gd name="T44" fmla="*/ 34 w 51"/>
                  <a:gd name="T45" fmla="*/ 119 h 119"/>
                  <a:gd name="T46" fmla="*/ 28 w 51"/>
                  <a:gd name="T47" fmla="*/ 119 h 119"/>
                  <a:gd name="T48" fmla="*/ 23 w 51"/>
                  <a:gd name="T49" fmla="*/ 119 h 119"/>
                  <a:gd name="T50" fmla="*/ 17 w 51"/>
                  <a:gd name="T51" fmla="*/ 119 h 119"/>
                  <a:gd name="T52" fmla="*/ 11 w 51"/>
                  <a:gd name="T53" fmla="*/ 119 h 119"/>
                  <a:gd name="T54" fmla="*/ 6 w 51"/>
                  <a:gd name="T55" fmla="*/ 119 h 119"/>
                  <a:gd name="T56" fmla="*/ 2 w 51"/>
                  <a:gd name="T57" fmla="*/ 117 h 119"/>
                  <a:gd name="T58" fmla="*/ 4 w 51"/>
                  <a:gd name="T59" fmla="*/ 111 h 119"/>
                  <a:gd name="T60" fmla="*/ 8 w 51"/>
                  <a:gd name="T61" fmla="*/ 109 h 119"/>
                  <a:gd name="T62" fmla="*/ 11 w 51"/>
                  <a:gd name="T63" fmla="*/ 106 h 119"/>
                  <a:gd name="T64" fmla="*/ 13 w 51"/>
                  <a:gd name="T65" fmla="*/ 102 h 119"/>
                  <a:gd name="T66" fmla="*/ 15 w 51"/>
                  <a:gd name="T67" fmla="*/ 96 h 119"/>
                  <a:gd name="T68" fmla="*/ 15 w 51"/>
                  <a:gd name="T69" fmla="*/ 90 h 119"/>
                  <a:gd name="T70" fmla="*/ 15 w 51"/>
                  <a:gd name="T71" fmla="*/ 83 h 119"/>
                  <a:gd name="T72" fmla="*/ 17 w 51"/>
                  <a:gd name="T73" fmla="*/ 75 h 119"/>
                  <a:gd name="T74" fmla="*/ 17 w 51"/>
                  <a:gd name="T75" fmla="*/ 68 h 119"/>
                  <a:gd name="T76" fmla="*/ 17 w 51"/>
                  <a:gd name="T77" fmla="*/ 58 h 119"/>
                  <a:gd name="T78" fmla="*/ 17 w 51"/>
                  <a:gd name="T79" fmla="*/ 49 h 119"/>
                  <a:gd name="T80" fmla="*/ 17 w 51"/>
                  <a:gd name="T81" fmla="*/ 41 h 119"/>
                  <a:gd name="T82" fmla="*/ 17 w 51"/>
                  <a:gd name="T83" fmla="*/ 36 h 119"/>
                  <a:gd name="T84" fmla="*/ 17 w 51"/>
                  <a:gd name="T85" fmla="*/ 30 h 119"/>
                  <a:gd name="T86" fmla="*/ 17 w 51"/>
                  <a:gd name="T87" fmla="*/ 24 h 119"/>
                  <a:gd name="T88" fmla="*/ 15 w 51"/>
                  <a:gd name="T89" fmla="*/ 19 h 119"/>
                  <a:gd name="T90" fmla="*/ 13 w 51"/>
                  <a:gd name="T91" fmla="*/ 15 h 119"/>
                  <a:gd name="T92" fmla="*/ 11 w 51"/>
                  <a:gd name="T93" fmla="*/ 11 h 119"/>
                  <a:gd name="T94" fmla="*/ 8 w 51"/>
                  <a:gd name="T95" fmla="*/ 9 h 119"/>
                  <a:gd name="T96" fmla="*/ 4 w 51"/>
                  <a:gd name="T97" fmla="*/ 7 h 119"/>
                  <a:gd name="T98" fmla="*/ 0 w 51"/>
                  <a:gd name="T99" fmla="*/ 5 h 119"/>
                  <a:gd name="T100" fmla="*/ 2 w 51"/>
                  <a:gd name="T101" fmla="*/ 2 h 119"/>
                  <a:gd name="T102" fmla="*/ 6 w 51"/>
                  <a:gd name="T103" fmla="*/ 0 h 119"/>
                  <a:gd name="T104" fmla="*/ 11 w 51"/>
                  <a:gd name="T105" fmla="*/ 0 h 119"/>
                  <a:gd name="T106" fmla="*/ 17 w 51"/>
                  <a:gd name="T107" fmla="*/ 0 h 119"/>
                  <a:gd name="T108" fmla="*/ 23 w 51"/>
                  <a:gd name="T109" fmla="*/ 2 h 119"/>
                  <a:gd name="T110" fmla="*/ 28 w 51"/>
                  <a:gd name="T111" fmla="*/ 2 h 119"/>
                  <a:gd name="T112" fmla="*/ 34 w 51"/>
                  <a:gd name="T113" fmla="*/ 2 h 119"/>
                  <a:gd name="T114" fmla="*/ 40 w 51"/>
                  <a:gd name="T115" fmla="*/ 0 h 119"/>
                  <a:gd name="T116" fmla="*/ 45 w 51"/>
                  <a:gd name="T117" fmla="*/ 0 h 119"/>
                  <a:gd name="T118" fmla="*/ 51 w 51"/>
                  <a:gd name="T119" fmla="*/ 0 h 119"/>
                  <a:gd name="T120" fmla="*/ 51 w 51"/>
                  <a:gd name="T121" fmla="*/ 5 h 119"/>
                  <a:gd name="T122" fmla="*/ 47 w 51"/>
                  <a:gd name="T123" fmla="*/ 7 h 1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1" h="119">
                    <a:moveTo>
                      <a:pt x="45" y="9"/>
                    </a:moveTo>
                    <a:lnTo>
                      <a:pt x="44" y="9"/>
                    </a:lnTo>
                    <a:lnTo>
                      <a:pt x="44" y="11"/>
                    </a:lnTo>
                    <a:lnTo>
                      <a:pt x="42" y="13"/>
                    </a:lnTo>
                    <a:lnTo>
                      <a:pt x="42" y="15"/>
                    </a:lnTo>
                    <a:lnTo>
                      <a:pt x="40" y="17"/>
                    </a:lnTo>
                    <a:lnTo>
                      <a:pt x="40" y="19"/>
                    </a:lnTo>
                    <a:lnTo>
                      <a:pt x="38" y="21"/>
                    </a:lnTo>
                    <a:lnTo>
                      <a:pt x="38" y="22"/>
                    </a:lnTo>
                    <a:lnTo>
                      <a:pt x="38" y="24"/>
                    </a:lnTo>
                    <a:lnTo>
                      <a:pt x="38" y="26"/>
                    </a:lnTo>
                    <a:lnTo>
                      <a:pt x="36" y="28"/>
                    </a:lnTo>
                    <a:lnTo>
                      <a:pt x="36" y="30"/>
                    </a:lnTo>
                    <a:lnTo>
                      <a:pt x="36" y="32"/>
                    </a:lnTo>
                    <a:lnTo>
                      <a:pt x="36" y="34"/>
                    </a:lnTo>
                    <a:lnTo>
                      <a:pt x="36" y="36"/>
                    </a:lnTo>
                    <a:lnTo>
                      <a:pt x="36" y="38"/>
                    </a:lnTo>
                    <a:lnTo>
                      <a:pt x="36" y="39"/>
                    </a:lnTo>
                    <a:lnTo>
                      <a:pt x="36" y="41"/>
                    </a:lnTo>
                    <a:lnTo>
                      <a:pt x="36" y="43"/>
                    </a:lnTo>
                    <a:lnTo>
                      <a:pt x="36" y="45"/>
                    </a:lnTo>
                    <a:lnTo>
                      <a:pt x="36" y="47"/>
                    </a:lnTo>
                    <a:lnTo>
                      <a:pt x="36" y="49"/>
                    </a:lnTo>
                    <a:lnTo>
                      <a:pt x="36" y="51"/>
                    </a:lnTo>
                    <a:lnTo>
                      <a:pt x="36" y="53"/>
                    </a:lnTo>
                    <a:lnTo>
                      <a:pt x="36" y="55"/>
                    </a:lnTo>
                    <a:lnTo>
                      <a:pt x="36" y="56"/>
                    </a:lnTo>
                    <a:lnTo>
                      <a:pt x="36" y="58"/>
                    </a:lnTo>
                    <a:lnTo>
                      <a:pt x="36" y="60"/>
                    </a:lnTo>
                    <a:lnTo>
                      <a:pt x="36" y="62"/>
                    </a:lnTo>
                    <a:lnTo>
                      <a:pt x="36" y="64"/>
                    </a:lnTo>
                    <a:lnTo>
                      <a:pt x="36" y="66"/>
                    </a:lnTo>
                    <a:lnTo>
                      <a:pt x="36" y="68"/>
                    </a:lnTo>
                    <a:lnTo>
                      <a:pt x="36" y="70"/>
                    </a:lnTo>
                    <a:lnTo>
                      <a:pt x="36" y="72"/>
                    </a:lnTo>
                    <a:lnTo>
                      <a:pt x="36" y="73"/>
                    </a:lnTo>
                    <a:lnTo>
                      <a:pt x="36" y="75"/>
                    </a:lnTo>
                    <a:lnTo>
                      <a:pt x="36" y="77"/>
                    </a:lnTo>
                    <a:lnTo>
                      <a:pt x="36" y="79"/>
                    </a:lnTo>
                    <a:lnTo>
                      <a:pt x="36" y="81"/>
                    </a:lnTo>
                    <a:lnTo>
                      <a:pt x="36" y="83"/>
                    </a:lnTo>
                    <a:lnTo>
                      <a:pt x="36" y="85"/>
                    </a:lnTo>
                    <a:lnTo>
                      <a:pt x="36" y="87"/>
                    </a:lnTo>
                    <a:lnTo>
                      <a:pt x="36" y="89"/>
                    </a:lnTo>
                    <a:lnTo>
                      <a:pt x="36" y="90"/>
                    </a:lnTo>
                    <a:lnTo>
                      <a:pt x="38" y="92"/>
                    </a:lnTo>
                    <a:lnTo>
                      <a:pt x="38" y="94"/>
                    </a:lnTo>
                    <a:lnTo>
                      <a:pt x="38" y="96"/>
                    </a:lnTo>
                    <a:lnTo>
                      <a:pt x="38" y="98"/>
                    </a:lnTo>
                    <a:lnTo>
                      <a:pt x="40" y="100"/>
                    </a:lnTo>
                    <a:lnTo>
                      <a:pt x="40" y="102"/>
                    </a:lnTo>
                    <a:lnTo>
                      <a:pt x="40" y="104"/>
                    </a:lnTo>
                    <a:lnTo>
                      <a:pt x="42" y="104"/>
                    </a:lnTo>
                    <a:lnTo>
                      <a:pt x="42" y="106"/>
                    </a:lnTo>
                    <a:lnTo>
                      <a:pt x="42" y="107"/>
                    </a:lnTo>
                    <a:lnTo>
                      <a:pt x="44" y="109"/>
                    </a:lnTo>
                    <a:lnTo>
                      <a:pt x="45" y="111"/>
                    </a:lnTo>
                    <a:lnTo>
                      <a:pt x="47" y="113"/>
                    </a:lnTo>
                    <a:lnTo>
                      <a:pt x="49" y="115"/>
                    </a:lnTo>
                    <a:lnTo>
                      <a:pt x="49" y="117"/>
                    </a:lnTo>
                    <a:lnTo>
                      <a:pt x="47" y="117"/>
                    </a:lnTo>
                    <a:lnTo>
                      <a:pt x="47" y="119"/>
                    </a:lnTo>
                    <a:lnTo>
                      <a:pt x="45" y="119"/>
                    </a:lnTo>
                    <a:lnTo>
                      <a:pt x="44" y="119"/>
                    </a:lnTo>
                    <a:lnTo>
                      <a:pt x="42" y="119"/>
                    </a:lnTo>
                    <a:lnTo>
                      <a:pt x="40" y="119"/>
                    </a:lnTo>
                    <a:lnTo>
                      <a:pt x="38" y="119"/>
                    </a:lnTo>
                    <a:lnTo>
                      <a:pt x="36" y="119"/>
                    </a:lnTo>
                    <a:lnTo>
                      <a:pt x="34" y="119"/>
                    </a:lnTo>
                    <a:lnTo>
                      <a:pt x="32" y="119"/>
                    </a:lnTo>
                    <a:lnTo>
                      <a:pt x="30" y="119"/>
                    </a:lnTo>
                    <a:lnTo>
                      <a:pt x="28" y="119"/>
                    </a:lnTo>
                    <a:lnTo>
                      <a:pt x="27" y="119"/>
                    </a:lnTo>
                    <a:lnTo>
                      <a:pt x="25" y="119"/>
                    </a:lnTo>
                    <a:lnTo>
                      <a:pt x="23" y="119"/>
                    </a:lnTo>
                    <a:lnTo>
                      <a:pt x="21" y="119"/>
                    </a:lnTo>
                    <a:lnTo>
                      <a:pt x="19" y="119"/>
                    </a:lnTo>
                    <a:lnTo>
                      <a:pt x="17" y="119"/>
                    </a:lnTo>
                    <a:lnTo>
                      <a:pt x="15" y="119"/>
                    </a:lnTo>
                    <a:lnTo>
                      <a:pt x="13" y="119"/>
                    </a:lnTo>
                    <a:lnTo>
                      <a:pt x="11" y="119"/>
                    </a:lnTo>
                    <a:lnTo>
                      <a:pt x="10" y="119"/>
                    </a:lnTo>
                    <a:lnTo>
                      <a:pt x="8" y="119"/>
                    </a:lnTo>
                    <a:lnTo>
                      <a:pt x="6" y="119"/>
                    </a:lnTo>
                    <a:lnTo>
                      <a:pt x="4" y="119"/>
                    </a:lnTo>
                    <a:lnTo>
                      <a:pt x="2" y="119"/>
                    </a:lnTo>
                    <a:lnTo>
                      <a:pt x="2" y="117"/>
                    </a:lnTo>
                    <a:lnTo>
                      <a:pt x="2" y="115"/>
                    </a:lnTo>
                    <a:lnTo>
                      <a:pt x="2" y="113"/>
                    </a:lnTo>
                    <a:lnTo>
                      <a:pt x="4" y="111"/>
                    </a:lnTo>
                    <a:lnTo>
                      <a:pt x="6" y="111"/>
                    </a:lnTo>
                    <a:lnTo>
                      <a:pt x="6" y="109"/>
                    </a:lnTo>
                    <a:lnTo>
                      <a:pt x="8" y="109"/>
                    </a:lnTo>
                    <a:lnTo>
                      <a:pt x="10" y="107"/>
                    </a:lnTo>
                    <a:lnTo>
                      <a:pt x="11" y="107"/>
                    </a:lnTo>
                    <a:lnTo>
                      <a:pt x="11" y="106"/>
                    </a:lnTo>
                    <a:lnTo>
                      <a:pt x="11" y="104"/>
                    </a:lnTo>
                    <a:lnTo>
                      <a:pt x="13" y="104"/>
                    </a:lnTo>
                    <a:lnTo>
                      <a:pt x="13" y="102"/>
                    </a:lnTo>
                    <a:lnTo>
                      <a:pt x="13" y="100"/>
                    </a:lnTo>
                    <a:lnTo>
                      <a:pt x="15" y="98"/>
                    </a:lnTo>
                    <a:lnTo>
                      <a:pt x="15" y="96"/>
                    </a:lnTo>
                    <a:lnTo>
                      <a:pt x="15" y="94"/>
                    </a:lnTo>
                    <a:lnTo>
                      <a:pt x="15" y="92"/>
                    </a:lnTo>
                    <a:lnTo>
                      <a:pt x="15" y="90"/>
                    </a:lnTo>
                    <a:lnTo>
                      <a:pt x="15" y="89"/>
                    </a:lnTo>
                    <a:lnTo>
                      <a:pt x="15" y="87"/>
                    </a:lnTo>
                    <a:lnTo>
                      <a:pt x="15" y="83"/>
                    </a:lnTo>
                    <a:lnTo>
                      <a:pt x="17" y="81"/>
                    </a:lnTo>
                    <a:lnTo>
                      <a:pt x="17" y="79"/>
                    </a:lnTo>
                    <a:lnTo>
                      <a:pt x="17" y="75"/>
                    </a:lnTo>
                    <a:lnTo>
                      <a:pt x="17" y="73"/>
                    </a:lnTo>
                    <a:lnTo>
                      <a:pt x="17" y="70"/>
                    </a:lnTo>
                    <a:lnTo>
                      <a:pt x="17" y="68"/>
                    </a:lnTo>
                    <a:lnTo>
                      <a:pt x="17" y="64"/>
                    </a:lnTo>
                    <a:lnTo>
                      <a:pt x="17" y="60"/>
                    </a:lnTo>
                    <a:lnTo>
                      <a:pt x="17" y="58"/>
                    </a:lnTo>
                    <a:lnTo>
                      <a:pt x="17" y="55"/>
                    </a:lnTo>
                    <a:lnTo>
                      <a:pt x="17" y="53"/>
                    </a:lnTo>
                    <a:lnTo>
                      <a:pt x="17" y="49"/>
                    </a:lnTo>
                    <a:lnTo>
                      <a:pt x="17" y="47"/>
                    </a:lnTo>
                    <a:lnTo>
                      <a:pt x="17" y="45"/>
                    </a:lnTo>
                    <a:lnTo>
                      <a:pt x="17" y="41"/>
                    </a:lnTo>
                    <a:lnTo>
                      <a:pt x="17" y="39"/>
                    </a:lnTo>
                    <a:lnTo>
                      <a:pt x="17" y="38"/>
                    </a:lnTo>
                    <a:lnTo>
                      <a:pt x="17" y="36"/>
                    </a:lnTo>
                    <a:lnTo>
                      <a:pt x="17" y="34"/>
                    </a:lnTo>
                    <a:lnTo>
                      <a:pt x="17" y="32"/>
                    </a:lnTo>
                    <a:lnTo>
                      <a:pt x="17" y="30"/>
                    </a:lnTo>
                    <a:lnTo>
                      <a:pt x="17" y="28"/>
                    </a:lnTo>
                    <a:lnTo>
                      <a:pt x="17" y="26"/>
                    </a:lnTo>
                    <a:lnTo>
                      <a:pt x="17" y="24"/>
                    </a:lnTo>
                    <a:lnTo>
                      <a:pt x="15" y="22"/>
                    </a:lnTo>
                    <a:lnTo>
                      <a:pt x="15" y="21"/>
                    </a:lnTo>
                    <a:lnTo>
                      <a:pt x="15" y="19"/>
                    </a:lnTo>
                    <a:lnTo>
                      <a:pt x="15" y="17"/>
                    </a:lnTo>
                    <a:lnTo>
                      <a:pt x="13" y="17"/>
                    </a:lnTo>
                    <a:lnTo>
                      <a:pt x="13" y="15"/>
                    </a:lnTo>
                    <a:lnTo>
                      <a:pt x="13" y="13"/>
                    </a:lnTo>
                    <a:lnTo>
                      <a:pt x="11" y="13"/>
                    </a:lnTo>
                    <a:lnTo>
                      <a:pt x="11" y="11"/>
                    </a:lnTo>
                    <a:lnTo>
                      <a:pt x="10" y="11"/>
                    </a:lnTo>
                    <a:lnTo>
                      <a:pt x="10" y="9"/>
                    </a:lnTo>
                    <a:lnTo>
                      <a:pt x="8" y="9"/>
                    </a:lnTo>
                    <a:lnTo>
                      <a:pt x="8" y="7"/>
                    </a:lnTo>
                    <a:lnTo>
                      <a:pt x="6" y="7"/>
                    </a:lnTo>
                    <a:lnTo>
                      <a:pt x="4" y="7"/>
                    </a:lnTo>
                    <a:lnTo>
                      <a:pt x="2" y="7"/>
                    </a:lnTo>
                    <a:lnTo>
                      <a:pt x="2" y="5"/>
                    </a:lnTo>
                    <a:lnTo>
                      <a:pt x="0" y="5"/>
                    </a:lnTo>
                    <a:lnTo>
                      <a:pt x="0" y="4"/>
                    </a:lnTo>
                    <a:lnTo>
                      <a:pt x="2" y="4"/>
                    </a:lnTo>
                    <a:lnTo>
                      <a:pt x="2" y="2"/>
                    </a:lnTo>
                    <a:lnTo>
                      <a:pt x="2" y="0"/>
                    </a:lnTo>
                    <a:lnTo>
                      <a:pt x="4" y="0"/>
                    </a:lnTo>
                    <a:lnTo>
                      <a:pt x="6" y="0"/>
                    </a:lnTo>
                    <a:lnTo>
                      <a:pt x="8" y="0"/>
                    </a:lnTo>
                    <a:lnTo>
                      <a:pt x="10" y="0"/>
                    </a:lnTo>
                    <a:lnTo>
                      <a:pt x="11" y="0"/>
                    </a:lnTo>
                    <a:lnTo>
                      <a:pt x="13" y="0"/>
                    </a:lnTo>
                    <a:lnTo>
                      <a:pt x="15" y="0"/>
                    </a:lnTo>
                    <a:lnTo>
                      <a:pt x="17" y="0"/>
                    </a:lnTo>
                    <a:lnTo>
                      <a:pt x="19" y="2"/>
                    </a:lnTo>
                    <a:lnTo>
                      <a:pt x="21" y="2"/>
                    </a:lnTo>
                    <a:lnTo>
                      <a:pt x="23" y="2"/>
                    </a:lnTo>
                    <a:lnTo>
                      <a:pt x="25" y="2"/>
                    </a:lnTo>
                    <a:lnTo>
                      <a:pt x="27" y="2"/>
                    </a:lnTo>
                    <a:lnTo>
                      <a:pt x="28" y="2"/>
                    </a:lnTo>
                    <a:lnTo>
                      <a:pt x="30" y="2"/>
                    </a:lnTo>
                    <a:lnTo>
                      <a:pt x="32" y="2"/>
                    </a:lnTo>
                    <a:lnTo>
                      <a:pt x="34" y="2"/>
                    </a:lnTo>
                    <a:lnTo>
                      <a:pt x="36" y="2"/>
                    </a:lnTo>
                    <a:lnTo>
                      <a:pt x="38" y="2"/>
                    </a:lnTo>
                    <a:lnTo>
                      <a:pt x="40" y="0"/>
                    </a:lnTo>
                    <a:lnTo>
                      <a:pt x="42" y="0"/>
                    </a:lnTo>
                    <a:lnTo>
                      <a:pt x="44" y="0"/>
                    </a:lnTo>
                    <a:lnTo>
                      <a:pt x="45" y="0"/>
                    </a:lnTo>
                    <a:lnTo>
                      <a:pt x="47" y="0"/>
                    </a:lnTo>
                    <a:lnTo>
                      <a:pt x="49" y="0"/>
                    </a:lnTo>
                    <a:lnTo>
                      <a:pt x="51" y="0"/>
                    </a:lnTo>
                    <a:lnTo>
                      <a:pt x="51" y="2"/>
                    </a:lnTo>
                    <a:lnTo>
                      <a:pt x="51" y="4"/>
                    </a:lnTo>
                    <a:lnTo>
                      <a:pt x="51" y="5"/>
                    </a:lnTo>
                    <a:lnTo>
                      <a:pt x="49" y="5"/>
                    </a:lnTo>
                    <a:lnTo>
                      <a:pt x="49" y="7"/>
                    </a:lnTo>
                    <a:lnTo>
                      <a:pt x="47" y="7"/>
                    </a:lnTo>
                    <a:lnTo>
                      <a:pt x="45" y="7"/>
                    </a:lnTo>
                    <a:lnTo>
                      <a:pt x="45"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9" name="Freeform 145">
                <a:extLst>
                  <a:ext uri="{FF2B5EF4-FFF2-40B4-BE49-F238E27FC236}">
                    <a16:creationId xmlns:a16="http://schemas.microsoft.com/office/drawing/2014/main" id="{F899006A-55DF-BFD4-CEBF-F472FC4A921C}"/>
                  </a:ext>
                </a:extLst>
              </p:cNvPr>
              <p:cNvSpPr>
                <a:spLocks/>
              </p:cNvSpPr>
              <p:nvPr/>
            </p:nvSpPr>
            <p:spPr bwMode="auto">
              <a:xfrm>
                <a:off x="2548" y="724"/>
                <a:ext cx="119" cy="121"/>
              </a:xfrm>
              <a:custGeom>
                <a:avLst/>
                <a:gdLst>
                  <a:gd name="T0" fmla="*/ 79 w 119"/>
                  <a:gd name="T1" fmla="*/ 121 h 121"/>
                  <a:gd name="T2" fmla="*/ 66 w 119"/>
                  <a:gd name="T3" fmla="*/ 121 h 121"/>
                  <a:gd name="T4" fmla="*/ 53 w 119"/>
                  <a:gd name="T5" fmla="*/ 121 h 121"/>
                  <a:gd name="T6" fmla="*/ 38 w 119"/>
                  <a:gd name="T7" fmla="*/ 117 h 121"/>
                  <a:gd name="T8" fmla="*/ 26 w 119"/>
                  <a:gd name="T9" fmla="*/ 109 h 121"/>
                  <a:gd name="T10" fmla="*/ 15 w 119"/>
                  <a:gd name="T11" fmla="*/ 102 h 121"/>
                  <a:gd name="T12" fmla="*/ 8 w 119"/>
                  <a:gd name="T13" fmla="*/ 91 h 121"/>
                  <a:gd name="T14" fmla="*/ 4 w 119"/>
                  <a:gd name="T15" fmla="*/ 79 h 121"/>
                  <a:gd name="T16" fmla="*/ 2 w 119"/>
                  <a:gd name="T17" fmla="*/ 66 h 121"/>
                  <a:gd name="T18" fmla="*/ 2 w 119"/>
                  <a:gd name="T19" fmla="*/ 53 h 121"/>
                  <a:gd name="T20" fmla="*/ 4 w 119"/>
                  <a:gd name="T21" fmla="*/ 40 h 121"/>
                  <a:gd name="T22" fmla="*/ 8 w 119"/>
                  <a:gd name="T23" fmla="*/ 28 h 121"/>
                  <a:gd name="T24" fmla="*/ 15 w 119"/>
                  <a:gd name="T25" fmla="*/ 21 h 121"/>
                  <a:gd name="T26" fmla="*/ 25 w 119"/>
                  <a:gd name="T27" fmla="*/ 13 h 121"/>
                  <a:gd name="T28" fmla="*/ 34 w 119"/>
                  <a:gd name="T29" fmla="*/ 7 h 121"/>
                  <a:gd name="T30" fmla="*/ 45 w 119"/>
                  <a:gd name="T31" fmla="*/ 4 h 121"/>
                  <a:gd name="T32" fmla="*/ 55 w 119"/>
                  <a:gd name="T33" fmla="*/ 2 h 121"/>
                  <a:gd name="T34" fmla="*/ 64 w 119"/>
                  <a:gd name="T35" fmla="*/ 0 h 121"/>
                  <a:gd name="T36" fmla="*/ 76 w 119"/>
                  <a:gd name="T37" fmla="*/ 0 h 121"/>
                  <a:gd name="T38" fmla="*/ 87 w 119"/>
                  <a:gd name="T39" fmla="*/ 2 h 121"/>
                  <a:gd name="T40" fmla="*/ 96 w 119"/>
                  <a:gd name="T41" fmla="*/ 6 h 121"/>
                  <a:gd name="T42" fmla="*/ 106 w 119"/>
                  <a:gd name="T43" fmla="*/ 4 h 121"/>
                  <a:gd name="T44" fmla="*/ 115 w 119"/>
                  <a:gd name="T45" fmla="*/ 2 h 121"/>
                  <a:gd name="T46" fmla="*/ 117 w 119"/>
                  <a:gd name="T47" fmla="*/ 11 h 121"/>
                  <a:gd name="T48" fmla="*/ 117 w 119"/>
                  <a:gd name="T49" fmla="*/ 23 h 121"/>
                  <a:gd name="T50" fmla="*/ 115 w 119"/>
                  <a:gd name="T51" fmla="*/ 32 h 121"/>
                  <a:gd name="T52" fmla="*/ 115 w 119"/>
                  <a:gd name="T53" fmla="*/ 43 h 121"/>
                  <a:gd name="T54" fmla="*/ 110 w 119"/>
                  <a:gd name="T55" fmla="*/ 49 h 121"/>
                  <a:gd name="T56" fmla="*/ 106 w 119"/>
                  <a:gd name="T57" fmla="*/ 41 h 121"/>
                  <a:gd name="T58" fmla="*/ 100 w 119"/>
                  <a:gd name="T59" fmla="*/ 32 h 121"/>
                  <a:gd name="T60" fmla="*/ 94 w 119"/>
                  <a:gd name="T61" fmla="*/ 23 h 121"/>
                  <a:gd name="T62" fmla="*/ 89 w 119"/>
                  <a:gd name="T63" fmla="*/ 15 h 121"/>
                  <a:gd name="T64" fmla="*/ 79 w 119"/>
                  <a:gd name="T65" fmla="*/ 11 h 121"/>
                  <a:gd name="T66" fmla="*/ 68 w 119"/>
                  <a:gd name="T67" fmla="*/ 7 h 121"/>
                  <a:gd name="T68" fmla="*/ 57 w 119"/>
                  <a:gd name="T69" fmla="*/ 9 h 121"/>
                  <a:gd name="T70" fmla="*/ 45 w 119"/>
                  <a:gd name="T71" fmla="*/ 15 h 121"/>
                  <a:gd name="T72" fmla="*/ 36 w 119"/>
                  <a:gd name="T73" fmla="*/ 24 h 121"/>
                  <a:gd name="T74" fmla="*/ 30 w 119"/>
                  <a:gd name="T75" fmla="*/ 32 h 121"/>
                  <a:gd name="T76" fmla="*/ 26 w 119"/>
                  <a:gd name="T77" fmla="*/ 45 h 121"/>
                  <a:gd name="T78" fmla="*/ 26 w 119"/>
                  <a:gd name="T79" fmla="*/ 58 h 121"/>
                  <a:gd name="T80" fmla="*/ 28 w 119"/>
                  <a:gd name="T81" fmla="*/ 74 h 121"/>
                  <a:gd name="T82" fmla="*/ 32 w 119"/>
                  <a:gd name="T83" fmla="*/ 85 h 121"/>
                  <a:gd name="T84" fmla="*/ 40 w 119"/>
                  <a:gd name="T85" fmla="*/ 96 h 121"/>
                  <a:gd name="T86" fmla="*/ 51 w 119"/>
                  <a:gd name="T87" fmla="*/ 106 h 121"/>
                  <a:gd name="T88" fmla="*/ 60 w 119"/>
                  <a:gd name="T89" fmla="*/ 109 h 121"/>
                  <a:gd name="T90" fmla="*/ 72 w 119"/>
                  <a:gd name="T91" fmla="*/ 109 h 121"/>
                  <a:gd name="T92" fmla="*/ 83 w 119"/>
                  <a:gd name="T93" fmla="*/ 108 h 121"/>
                  <a:gd name="T94" fmla="*/ 93 w 119"/>
                  <a:gd name="T95" fmla="*/ 102 h 121"/>
                  <a:gd name="T96" fmla="*/ 100 w 119"/>
                  <a:gd name="T97" fmla="*/ 92 h 121"/>
                  <a:gd name="T98" fmla="*/ 106 w 119"/>
                  <a:gd name="T99" fmla="*/ 85 h 121"/>
                  <a:gd name="T100" fmla="*/ 113 w 119"/>
                  <a:gd name="T101" fmla="*/ 83 h 121"/>
                  <a:gd name="T102" fmla="*/ 119 w 119"/>
                  <a:gd name="T103" fmla="*/ 89 h 121"/>
                  <a:gd name="T104" fmla="*/ 115 w 119"/>
                  <a:gd name="T105" fmla="*/ 98 h 121"/>
                  <a:gd name="T106" fmla="*/ 106 w 119"/>
                  <a:gd name="T107" fmla="*/ 108 h 121"/>
                  <a:gd name="T108" fmla="*/ 100 w 119"/>
                  <a:gd name="T109" fmla="*/ 113 h 121"/>
                  <a:gd name="T110" fmla="*/ 89 w 119"/>
                  <a:gd name="T111" fmla="*/ 117 h 1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9" h="121">
                    <a:moveTo>
                      <a:pt x="89" y="117"/>
                    </a:moveTo>
                    <a:lnTo>
                      <a:pt x="87" y="119"/>
                    </a:lnTo>
                    <a:lnTo>
                      <a:pt x="85" y="119"/>
                    </a:lnTo>
                    <a:lnTo>
                      <a:pt x="83" y="119"/>
                    </a:lnTo>
                    <a:lnTo>
                      <a:pt x="81" y="121"/>
                    </a:lnTo>
                    <a:lnTo>
                      <a:pt x="79" y="121"/>
                    </a:lnTo>
                    <a:lnTo>
                      <a:pt x="77" y="121"/>
                    </a:lnTo>
                    <a:lnTo>
                      <a:pt x="76" y="121"/>
                    </a:lnTo>
                    <a:lnTo>
                      <a:pt x="74" y="121"/>
                    </a:lnTo>
                    <a:lnTo>
                      <a:pt x="72" y="121"/>
                    </a:lnTo>
                    <a:lnTo>
                      <a:pt x="68" y="121"/>
                    </a:lnTo>
                    <a:lnTo>
                      <a:pt x="66" y="121"/>
                    </a:lnTo>
                    <a:lnTo>
                      <a:pt x="64" y="121"/>
                    </a:lnTo>
                    <a:lnTo>
                      <a:pt x="62" y="121"/>
                    </a:lnTo>
                    <a:lnTo>
                      <a:pt x="59" y="121"/>
                    </a:lnTo>
                    <a:lnTo>
                      <a:pt x="57" y="121"/>
                    </a:lnTo>
                    <a:lnTo>
                      <a:pt x="55" y="121"/>
                    </a:lnTo>
                    <a:lnTo>
                      <a:pt x="53" y="121"/>
                    </a:lnTo>
                    <a:lnTo>
                      <a:pt x="49" y="119"/>
                    </a:lnTo>
                    <a:lnTo>
                      <a:pt x="47" y="119"/>
                    </a:lnTo>
                    <a:lnTo>
                      <a:pt x="45" y="119"/>
                    </a:lnTo>
                    <a:lnTo>
                      <a:pt x="43" y="119"/>
                    </a:lnTo>
                    <a:lnTo>
                      <a:pt x="40" y="117"/>
                    </a:lnTo>
                    <a:lnTo>
                      <a:pt x="38" y="117"/>
                    </a:lnTo>
                    <a:lnTo>
                      <a:pt x="36" y="115"/>
                    </a:lnTo>
                    <a:lnTo>
                      <a:pt x="34" y="115"/>
                    </a:lnTo>
                    <a:lnTo>
                      <a:pt x="32" y="113"/>
                    </a:lnTo>
                    <a:lnTo>
                      <a:pt x="30" y="113"/>
                    </a:lnTo>
                    <a:lnTo>
                      <a:pt x="28" y="111"/>
                    </a:lnTo>
                    <a:lnTo>
                      <a:pt x="26" y="109"/>
                    </a:lnTo>
                    <a:lnTo>
                      <a:pt x="25" y="109"/>
                    </a:lnTo>
                    <a:lnTo>
                      <a:pt x="23" y="108"/>
                    </a:lnTo>
                    <a:lnTo>
                      <a:pt x="21" y="106"/>
                    </a:lnTo>
                    <a:lnTo>
                      <a:pt x="19" y="104"/>
                    </a:lnTo>
                    <a:lnTo>
                      <a:pt x="17" y="104"/>
                    </a:lnTo>
                    <a:lnTo>
                      <a:pt x="15" y="102"/>
                    </a:lnTo>
                    <a:lnTo>
                      <a:pt x="15" y="100"/>
                    </a:lnTo>
                    <a:lnTo>
                      <a:pt x="13" y="98"/>
                    </a:lnTo>
                    <a:lnTo>
                      <a:pt x="11" y="96"/>
                    </a:lnTo>
                    <a:lnTo>
                      <a:pt x="11" y="94"/>
                    </a:lnTo>
                    <a:lnTo>
                      <a:pt x="9" y="92"/>
                    </a:lnTo>
                    <a:lnTo>
                      <a:pt x="8" y="91"/>
                    </a:lnTo>
                    <a:lnTo>
                      <a:pt x="8" y="89"/>
                    </a:lnTo>
                    <a:lnTo>
                      <a:pt x="6" y="87"/>
                    </a:lnTo>
                    <a:lnTo>
                      <a:pt x="6" y="85"/>
                    </a:lnTo>
                    <a:lnTo>
                      <a:pt x="6" y="83"/>
                    </a:lnTo>
                    <a:lnTo>
                      <a:pt x="4" y="81"/>
                    </a:lnTo>
                    <a:lnTo>
                      <a:pt x="4" y="79"/>
                    </a:lnTo>
                    <a:lnTo>
                      <a:pt x="4" y="77"/>
                    </a:lnTo>
                    <a:lnTo>
                      <a:pt x="2" y="75"/>
                    </a:lnTo>
                    <a:lnTo>
                      <a:pt x="2" y="72"/>
                    </a:lnTo>
                    <a:lnTo>
                      <a:pt x="2" y="70"/>
                    </a:lnTo>
                    <a:lnTo>
                      <a:pt x="2" y="68"/>
                    </a:lnTo>
                    <a:lnTo>
                      <a:pt x="2" y="66"/>
                    </a:lnTo>
                    <a:lnTo>
                      <a:pt x="0" y="64"/>
                    </a:lnTo>
                    <a:lnTo>
                      <a:pt x="0" y="62"/>
                    </a:lnTo>
                    <a:lnTo>
                      <a:pt x="0" y="60"/>
                    </a:lnTo>
                    <a:lnTo>
                      <a:pt x="0" y="57"/>
                    </a:lnTo>
                    <a:lnTo>
                      <a:pt x="0" y="55"/>
                    </a:lnTo>
                    <a:lnTo>
                      <a:pt x="2" y="53"/>
                    </a:lnTo>
                    <a:lnTo>
                      <a:pt x="2" y="51"/>
                    </a:lnTo>
                    <a:lnTo>
                      <a:pt x="2" y="49"/>
                    </a:lnTo>
                    <a:lnTo>
                      <a:pt x="2" y="47"/>
                    </a:lnTo>
                    <a:lnTo>
                      <a:pt x="2" y="43"/>
                    </a:lnTo>
                    <a:lnTo>
                      <a:pt x="2" y="41"/>
                    </a:lnTo>
                    <a:lnTo>
                      <a:pt x="4" y="40"/>
                    </a:lnTo>
                    <a:lnTo>
                      <a:pt x="4" y="38"/>
                    </a:lnTo>
                    <a:lnTo>
                      <a:pt x="4" y="36"/>
                    </a:lnTo>
                    <a:lnTo>
                      <a:pt x="6" y="34"/>
                    </a:lnTo>
                    <a:lnTo>
                      <a:pt x="6" y="32"/>
                    </a:lnTo>
                    <a:lnTo>
                      <a:pt x="8" y="30"/>
                    </a:lnTo>
                    <a:lnTo>
                      <a:pt x="8" y="28"/>
                    </a:lnTo>
                    <a:lnTo>
                      <a:pt x="9" y="28"/>
                    </a:lnTo>
                    <a:lnTo>
                      <a:pt x="9" y="26"/>
                    </a:lnTo>
                    <a:lnTo>
                      <a:pt x="11" y="24"/>
                    </a:lnTo>
                    <a:lnTo>
                      <a:pt x="13" y="23"/>
                    </a:lnTo>
                    <a:lnTo>
                      <a:pt x="13" y="21"/>
                    </a:lnTo>
                    <a:lnTo>
                      <a:pt x="15" y="21"/>
                    </a:lnTo>
                    <a:lnTo>
                      <a:pt x="17" y="19"/>
                    </a:lnTo>
                    <a:lnTo>
                      <a:pt x="19" y="17"/>
                    </a:lnTo>
                    <a:lnTo>
                      <a:pt x="19" y="15"/>
                    </a:lnTo>
                    <a:lnTo>
                      <a:pt x="21" y="15"/>
                    </a:lnTo>
                    <a:lnTo>
                      <a:pt x="23" y="13"/>
                    </a:lnTo>
                    <a:lnTo>
                      <a:pt x="25" y="13"/>
                    </a:lnTo>
                    <a:lnTo>
                      <a:pt x="25" y="11"/>
                    </a:lnTo>
                    <a:lnTo>
                      <a:pt x="26" y="11"/>
                    </a:lnTo>
                    <a:lnTo>
                      <a:pt x="28" y="9"/>
                    </a:lnTo>
                    <a:lnTo>
                      <a:pt x="30" y="9"/>
                    </a:lnTo>
                    <a:lnTo>
                      <a:pt x="32" y="7"/>
                    </a:lnTo>
                    <a:lnTo>
                      <a:pt x="34" y="7"/>
                    </a:lnTo>
                    <a:lnTo>
                      <a:pt x="36" y="6"/>
                    </a:lnTo>
                    <a:lnTo>
                      <a:pt x="38" y="6"/>
                    </a:lnTo>
                    <a:lnTo>
                      <a:pt x="40" y="6"/>
                    </a:lnTo>
                    <a:lnTo>
                      <a:pt x="42" y="4"/>
                    </a:lnTo>
                    <a:lnTo>
                      <a:pt x="43" y="4"/>
                    </a:lnTo>
                    <a:lnTo>
                      <a:pt x="45" y="4"/>
                    </a:lnTo>
                    <a:lnTo>
                      <a:pt x="47" y="4"/>
                    </a:lnTo>
                    <a:lnTo>
                      <a:pt x="47" y="2"/>
                    </a:lnTo>
                    <a:lnTo>
                      <a:pt x="49" y="2"/>
                    </a:lnTo>
                    <a:lnTo>
                      <a:pt x="51" y="2"/>
                    </a:lnTo>
                    <a:lnTo>
                      <a:pt x="53" y="2"/>
                    </a:lnTo>
                    <a:lnTo>
                      <a:pt x="55" y="2"/>
                    </a:lnTo>
                    <a:lnTo>
                      <a:pt x="57" y="2"/>
                    </a:lnTo>
                    <a:lnTo>
                      <a:pt x="59" y="2"/>
                    </a:lnTo>
                    <a:lnTo>
                      <a:pt x="59" y="0"/>
                    </a:lnTo>
                    <a:lnTo>
                      <a:pt x="60" y="0"/>
                    </a:lnTo>
                    <a:lnTo>
                      <a:pt x="62" y="0"/>
                    </a:lnTo>
                    <a:lnTo>
                      <a:pt x="64" y="0"/>
                    </a:lnTo>
                    <a:lnTo>
                      <a:pt x="66" y="0"/>
                    </a:lnTo>
                    <a:lnTo>
                      <a:pt x="68" y="0"/>
                    </a:lnTo>
                    <a:lnTo>
                      <a:pt x="70" y="0"/>
                    </a:lnTo>
                    <a:lnTo>
                      <a:pt x="72" y="0"/>
                    </a:lnTo>
                    <a:lnTo>
                      <a:pt x="74" y="0"/>
                    </a:lnTo>
                    <a:lnTo>
                      <a:pt x="76" y="0"/>
                    </a:lnTo>
                    <a:lnTo>
                      <a:pt x="77" y="0"/>
                    </a:lnTo>
                    <a:lnTo>
                      <a:pt x="79" y="0"/>
                    </a:lnTo>
                    <a:lnTo>
                      <a:pt x="81" y="2"/>
                    </a:lnTo>
                    <a:lnTo>
                      <a:pt x="83" y="2"/>
                    </a:lnTo>
                    <a:lnTo>
                      <a:pt x="85" y="2"/>
                    </a:lnTo>
                    <a:lnTo>
                      <a:pt x="87" y="2"/>
                    </a:lnTo>
                    <a:lnTo>
                      <a:pt x="89" y="2"/>
                    </a:lnTo>
                    <a:lnTo>
                      <a:pt x="89" y="4"/>
                    </a:lnTo>
                    <a:lnTo>
                      <a:pt x="91" y="4"/>
                    </a:lnTo>
                    <a:lnTo>
                      <a:pt x="93" y="4"/>
                    </a:lnTo>
                    <a:lnTo>
                      <a:pt x="94" y="6"/>
                    </a:lnTo>
                    <a:lnTo>
                      <a:pt x="96" y="6"/>
                    </a:lnTo>
                    <a:lnTo>
                      <a:pt x="98" y="6"/>
                    </a:lnTo>
                    <a:lnTo>
                      <a:pt x="100" y="6"/>
                    </a:lnTo>
                    <a:lnTo>
                      <a:pt x="102" y="6"/>
                    </a:lnTo>
                    <a:lnTo>
                      <a:pt x="104" y="6"/>
                    </a:lnTo>
                    <a:lnTo>
                      <a:pt x="104" y="4"/>
                    </a:lnTo>
                    <a:lnTo>
                      <a:pt x="106" y="4"/>
                    </a:lnTo>
                    <a:lnTo>
                      <a:pt x="108" y="4"/>
                    </a:lnTo>
                    <a:lnTo>
                      <a:pt x="110" y="4"/>
                    </a:lnTo>
                    <a:lnTo>
                      <a:pt x="110" y="2"/>
                    </a:lnTo>
                    <a:lnTo>
                      <a:pt x="111" y="2"/>
                    </a:lnTo>
                    <a:lnTo>
                      <a:pt x="113" y="2"/>
                    </a:lnTo>
                    <a:lnTo>
                      <a:pt x="115" y="2"/>
                    </a:lnTo>
                    <a:lnTo>
                      <a:pt x="115" y="4"/>
                    </a:lnTo>
                    <a:lnTo>
                      <a:pt x="117" y="4"/>
                    </a:lnTo>
                    <a:lnTo>
                      <a:pt x="117" y="6"/>
                    </a:lnTo>
                    <a:lnTo>
                      <a:pt x="117" y="7"/>
                    </a:lnTo>
                    <a:lnTo>
                      <a:pt x="117" y="9"/>
                    </a:lnTo>
                    <a:lnTo>
                      <a:pt x="117" y="11"/>
                    </a:lnTo>
                    <a:lnTo>
                      <a:pt x="117" y="13"/>
                    </a:lnTo>
                    <a:lnTo>
                      <a:pt x="117" y="15"/>
                    </a:lnTo>
                    <a:lnTo>
                      <a:pt x="117" y="17"/>
                    </a:lnTo>
                    <a:lnTo>
                      <a:pt x="117" y="19"/>
                    </a:lnTo>
                    <a:lnTo>
                      <a:pt x="117" y="21"/>
                    </a:lnTo>
                    <a:lnTo>
                      <a:pt x="117" y="23"/>
                    </a:lnTo>
                    <a:lnTo>
                      <a:pt x="117" y="24"/>
                    </a:lnTo>
                    <a:lnTo>
                      <a:pt x="117" y="26"/>
                    </a:lnTo>
                    <a:lnTo>
                      <a:pt x="117" y="28"/>
                    </a:lnTo>
                    <a:lnTo>
                      <a:pt x="117" y="30"/>
                    </a:lnTo>
                    <a:lnTo>
                      <a:pt x="115" y="30"/>
                    </a:lnTo>
                    <a:lnTo>
                      <a:pt x="115" y="32"/>
                    </a:lnTo>
                    <a:lnTo>
                      <a:pt x="115" y="34"/>
                    </a:lnTo>
                    <a:lnTo>
                      <a:pt x="115" y="36"/>
                    </a:lnTo>
                    <a:lnTo>
                      <a:pt x="115" y="38"/>
                    </a:lnTo>
                    <a:lnTo>
                      <a:pt x="115" y="40"/>
                    </a:lnTo>
                    <a:lnTo>
                      <a:pt x="115" y="41"/>
                    </a:lnTo>
                    <a:lnTo>
                      <a:pt x="115" y="43"/>
                    </a:lnTo>
                    <a:lnTo>
                      <a:pt x="115" y="45"/>
                    </a:lnTo>
                    <a:lnTo>
                      <a:pt x="115" y="47"/>
                    </a:lnTo>
                    <a:lnTo>
                      <a:pt x="115" y="49"/>
                    </a:lnTo>
                    <a:lnTo>
                      <a:pt x="113" y="49"/>
                    </a:lnTo>
                    <a:lnTo>
                      <a:pt x="111" y="49"/>
                    </a:lnTo>
                    <a:lnTo>
                      <a:pt x="110" y="49"/>
                    </a:lnTo>
                    <a:lnTo>
                      <a:pt x="110" y="47"/>
                    </a:lnTo>
                    <a:lnTo>
                      <a:pt x="108" y="47"/>
                    </a:lnTo>
                    <a:lnTo>
                      <a:pt x="108" y="45"/>
                    </a:lnTo>
                    <a:lnTo>
                      <a:pt x="108" y="43"/>
                    </a:lnTo>
                    <a:lnTo>
                      <a:pt x="106" y="43"/>
                    </a:lnTo>
                    <a:lnTo>
                      <a:pt x="106" y="41"/>
                    </a:lnTo>
                    <a:lnTo>
                      <a:pt x="106" y="40"/>
                    </a:lnTo>
                    <a:lnTo>
                      <a:pt x="106" y="38"/>
                    </a:lnTo>
                    <a:lnTo>
                      <a:pt x="104" y="38"/>
                    </a:lnTo>
                    <a:lnTo>
                      <a:pt x="104" y="36"/>
                    </a:lnTo>
                    <a:lnTo>
                      <a:pt x="102" y="34"/>
                    </a:lnTo>
                    <a:lnTo>
                      <a:pt x="100" y="32"/>
                    </a:lnTo>
                    <a:lnTo>
                      <a:pt x="100" y="30"/>
                    </a:lnTo>
                    <a:lnTo>
                      <a:pt x="98" y="28"/>
                    </a:lnTo>
                    <a:lnTo>
                      <a:pt x="98" y="26"/>
                    </a:lnTo>
                    <a:lnTo>
                      <a:pt x="96" y="26"/>
                    </a:lnTo>
                    <a:lnTo>
                      <a:pt x="96" y="24"/>
                    </a:lnTo>
                    <a:lnTo>
                      <a:pt x="94" y="23"/>
                    </a:lnTo>
                    <a:lnTo>
                      <a:pt x="93" y="21"/>
                    </a:lnTo>
                    <a:lnTo>
                      <a:pt x="93" y="19"/>
                    </a:lnTo>
                    <a:lnTo>
                      <a:pt x="91" y="19"/>
                    </a:lnTo>
                    <a:lnTo>
                      <a:pt x="91" y="17"/>
                    </a:lnTo>
                    <a:lnTo>
                      <a:pt x="89" y="17"/>
                    </a:lnTo>
                    <a:lnTo>
                      <a:pt x="89" y="15"/>
                    </a:lnTo>
                    <a:lnTo>
                      <a:pt x="87" y="15"/>
                    </a:lnTo>
                    <a:lnTo>
                      <a:pt x="87" y="13"/>
                    </a:lnTo>
                    <a:lnTo>
                      <a:pt x="85" y="13"/>
                    </a:lnTo>
                    <a:lnTo>
                      <a:pt x="83" y="11"/>
                    </a:lnTo>
                    <a:lnTo>
                      <a:pt x="81" y="11"/>
                    </a:lnTo>
                    <a:lnTo>
                      <a:pt x="79" y="11"/>
                    </a:lnTo>
                    <a:lnTo>
                      <a:pt x="77" y="9"/>
                    </a:lnTo>
                    <a:lnTo>
                      <a:pt x="76" y="9"/>
                    </a:lnTo>
                    <a:lnTo>
                      <a:pt x="74" y="9"/>
                    </a:lnTo>
                    <a:lnTo>
                      <a:pt x="72" y="9"/>
                    </a:lnTo>
                    <a:lnTo>
                      <a:pt x="70" y="9"/>
                    </a:lnTo>
                    <a:lnTo>
                      <a:pt x="68" y="7"/>
                    </a:lnTo>
                    <a:lnTo>
                      <a:pt x="66" y="7"/>
                    </a:lnTo>
                    <a:lnTo>
                      <a:pt x="64" y="7"/>
                    </a:lnTo>
                    <a:lnTo>
                      <a:pt x="62" y="7"/>
                    </a:lnTo>
                    <a:lnTo>
                      <a:pt x="60" y="9"/>
                    </a:lnTo>
                    <a:lnTo>
                      <a:pt x="59" y="9"/>
                    </a:lnTo>
                    <a:lnTo>
                      <a:pt x="57" y="9"/>
                    </a:lnTo>
                    <a:lnTo>
                      <a:pt x="55" y="9"/>
                    </a:lnTo>
                    <a:lnTo>
                      <a:pt x="53" y="11"/>
                    </a:lnTo>
                    <a:lnTo>
                      <a:pt x="51" y="11"/>
                    </a:lnTo>
                    <a:lnTo>
                      <a:pt x="49" y="11"/>
                    </a:lnTo>
                    <a:lnTo>
                      <a:pt x="47" y="13"/>
                    </a:lnTo>
                    <a:lnTo>
                      <a:pt x="45" y="15"/>
                    </a:lnTo>
                    <a:lnTo>
                      <a:pt x="43" y="15"/>
                    </a:lnTo>
                    <a:lnTo>
                      <a:pt x="42" y="17"/>
                    </a:lnTo>
                    <a:lnTo>
                      <a:pt x="40" y="19"/>
                    </a:lnTo>
                    <a:lnTo>
                      <a:pt x="38" y="21"/>
                    </a:lnTo>
                    <a:lnTo>
                      <a:pt x="36" y="23"/>
                    </a:lnTo>
                    <a:lnTo>
                      <a:pt x="36" y="24"/>
                    </a:lnTo>
                    <a:lnTo>
                      <a:pt x="34" y="24"/>
                    </a:lnTo>
                    <a:lnTo>
                      <a:pt x="34" y="26"/>
                    </a:lnTo>
                    <a:lnTo>
                      <a:pt x="34" y="28"/>
                    </a:lnTo>
                    <a:lnTo>
                      <a:pt x="32" y="28"/>
                    </a:lnTo>
                    <a:lnTo>
                      <a:pt x="32" y="30"/>
                    </a:lnTo>
                    <a:lnTo>
                      <a:pt x="30" y="32"/>
                    </a:lnTo>
                    <a:lnTo>
                      <a:pt x="30" y="34"/>
                    </a:lnTo>
                    <a:lnTo>
                      <a:pt x="30" y="38"/>
                    </a:lnTo>
                    <a:lnTo>
                      <a:pt x="28" y="40"/>
                    </a:lnTo>
                    <a:lnTo>
                      <a:pt x="28" y="41"/>
                    </a:lnTo>
                    <a:lnTo>
                      <a:pt x="28" y="43"/>
                    </a:lnTo>
                    <a:lnTo>
                      <a:pt x="26" y="45"/>
                    </a:lnTo>
                    <a:lnTo>
                      <a:pt x="26" y="47"/>
                    </a:lnTo>
                    <a:lnTo>
                      <a:pt x="26" y="51"/>
                    </a:lnTo>
                    <a:lnTo>
                      <a:pt x="26" y="53"/>
                    </a:lnTo>
                    <a:lnTo>
                      <a:pt x="26" y="55"/>
                    </a:lnTo>
                    <a:lnTo>
                      <a:pt x="26" y="57"/>
                    </a:lnTo>
                    <a:lnTo>
                      <a:pt x="26" y="58"/>
                    </a:lnTo>
                    <a:lnTo>
                      <a:pt x="26" y="62"/>
                    </a:lnTo>
                    <a:lnTo>
                      <a:pt x="26" y="64"/>
                    </a:lnTo>
                    <a:lnTo>
                      <a:pt x="26" y="66"/>
                    </a:lnTo>
                    <a:lnTo>
                      <a:pt x="28" y="68"/>
                    </a:lnTo>
                    <a:lnTo>
                      <a:pt x="28" y="72"/>
                    </a:lnTo>
                    <a:lnTo>
                      <a:pt x="28" y="74"/>
                    </a:lnTo>
                    <a:lnTo>
                      <a:pt x="28" y="75"/>
                    </a:lnTo>
                    <a:lnTo>
                      <a:pt x="30" y="77"/>
                    </a:lnTo>
                    <a:lnTo>
                      <a:pt x="30" y="79"/>
                    </a:lnTo>
                    <a:lnTo>
                      <a:pt x="30" y="81"/>
                    </a:lnTo>
                    <a:lnTo>
                      <a:pt x="32" y="83"/>
                    </a:lnTo>
                    <a:lnTo>
                      <a:pt x="32" y="85"/>
                    </a:lnTo>
                    <a:lnTo>
                      <a:pt x="34" y="89"/>
                    </a:lnTo>
                    <a:lnTo>
                      <a:pt x="34" y="91"/>
                    </a:lnTo>
                    <a:lnTo>
                      <a:pt x="36" y="91"/>
                    </a:lnTo>
                    <a:lnTo>
                      <a:pt x="38" y="92"/>
                    </a:lnTo>
                    <a:lnTo>
                      <a:pt x="38" y="94"/>
                    </a:lnTo>
                    <a:lnTo>
                      <a:pt x="40" y="96"/>
                    </a:lnTo>
                    <a:lnTo>
                      <a:pt x="42" y="98"/>
                    </a:lnTo>
                    <a:lnTo>
                      <a:pt x="43" y="100"/>
                    </a:lnTo>
                    <a:lnTo>
                      <a:pt x="45" y="102"/>
                    </a:lnTo>
                    <a:lnTo>
                      <a:pt x="47" y="104"/>
                    </a:lnTo>
                    <a:lnTo>
                      <a:pt x="49" y="104"/>
                    </a:lnTo>
                    <a:lnTo>
                      <a:pt x="51" y="106"/>
                    </a:lnTo>
                    <a:lnTo>
                      <a:pt x="53" y="106"/>
                    </a:lnTo>
                    <a:lnTo>
                      <a:pt x="53" y="108"/>
                    </a:lnTo>
                    <a:lnTo>
                      <a:pt x="55" y="108"/>
                    </a:lnTo>
                    <a:lnTo>
                      <a:pt x="57" y="108"/>
                    </a:lnTo>
                    <a:lnTo>
                      <a:pt x="59" y="109"/>
                    </a:lnTo>
                    <a:lnTo>
                      <a:pt x="60" y="109"/>
                    </a:lnTo>
                    <a:lnTo>
                      <a:pt x="62" y="109"/>
                    </a:lnTo>
                    <a:lnTo>
                      <a:pt x="64" y="109"/>
                    </a:lnTo>
                    <a:lnTo>
                      <a:pt x="66" y="109"/>
                    </a:lnTo>
                    <a:lnTo>
                      <a:pt x="68" y="109"/>
                    </a:lnTo>
                    <a:lnTo>
                      <a:pt x="70" y="109"/>
                    </a:lnTo>
                    <a:lnTo>
                      <a:pt x="72" y="109"/>
                    </a:lnTo>
                    <a:lnTo>
                      <a:pt x="74" y="109"/>
                    </a:lnTo>
                    <a:lnTo>
                      <a:pt x="76" y="109"/>
                    </a:lnTo>
                    <a:lnTo>
                      <a:pt x="77" y="109"/>
                    </a:lnTo>
                    <a:lnTo>
                      <a:pt x="79" y="108"/>
                    </a:lnTo>
                    <a:lnTo>
                      <a:pt x="81" y="108"/>
                    </a:lnTo>
                    <a:lnTo>
                      <a:pt x="83" y="108"/>
                    </a:lnTo>
                    <a:lnTo>
                      <a:pt x="85" y="106"/>
                    </a:lnTo>
                    <a:lnTo>
                      <a:pt x="87" y="106"/>
                    </a:lnTo>
                    <a:lnTo>
                      <a:pt x="89" y="104"/>
                    </a:lnTo>
                    <a:lnTo>
                      <a:pt x="91" y="104"/>
                    </a:lnTo>
                    <a:lnTo>
                      <a:pt x="91" y="102"/>
                    </a:lnTo>
                    <a:lnTo>
                      <a:pt x="93" y="102"/>
                    </a:lnTo>
                    <a:lnTo>
                      <a:pt x="93" y="100"/>
                    </a:lnTo>
                    <a:lnTo>
                      <a:pt x="94" y="100"/>
                    </a:lnTo>
                    <a:lnTo>
                      <a:pt x="96" y="98"/>
                    </a:lnTo>
                    <a:lnTo>
                      <a:pt x="98" y="96"/>
                    </a:lnTo>
                    <a:lnTo>
                      <a:pt x="100" y="94"/>
                    </a:lnTo>
                    <a:lnTo>
                      <a:pt x="100" y="92"/>
                    </a:lnTo>
                    <a:lnTo>
                      <a:pt x="102" y="92"/>
                    </a:lnTo>
                    <a:lnTo>
                      <a:pt x="102" y="91"/>
                    </a:lnTo>
                    <a:lnTo>
                      <a:pt x="104" y="91"/>
                    </a:lnTo>
                    <a:lnTo>
                      <a:pt x="104" y="89"/>
                    </a:lnTo>
                    <a:lnTo>
                      <a:pt x="106" y="87"/>
                    </a:lnTo>
                    <a:lnTo>
                      <a:pt x="106" y="85"/>
                    </a:lnTo>
                    <a:lnTo>
                      <a:pt x="106" y="83"/>
                    </a:lnTo>
                    <a:lnTo>
                      <a:pt x="108" y="83"/>
                    </a:lnTo>
                    <a:lnTo>
                      <a:pt x="110" y="83"/>
                    </a:lnTo>
                    <a:lnTo>
                      <a:pt x="110" y="81"/>
                    </a:lnTo>
                    <a:lnTo>
                      <a:pt x="111" y="81"/>
                    </a:lnTo>
                    <a:lnTo>
                      <a:pt x="113" y="83"/>
                    </a:lnTo>
                    <a:lnTo>
                      <a:pt x="115" y="83"/>
                    </a:lnTo>
                    <a:lnTo>
                      <a:pt x="115" y="85"/>
                    </a:lnTo>
                    <a:lnTo>
                      <a:pt x="117" y="85"/>
                    </a:lnTo>
                    <a:lnTo>
                      <a:pt x="119" y="85"/>
                    </a:lnTo>
                    <a:lnTo>
                      <a:pt x="119" y="87"/>
                    </a:lnTo>
                    <a:lnTo>
                      <a:pt x="119" y="89"/>
                    </a:lnTo>
                    <a:lnTo>
                      <a:pt x="119" y="91"/>
                    </a:lnTo>
                    <a:lnTo>
                      <a:pt x="119" y="92"/>
                    </a:lnTo>
                    <a:lnTo>
                      <a:pt x="119" y="94"/>
                    </a:lnTo>
                    <a:lnTo>
                      <a:pt x="117" y="94"/>
                    </a:lnTo>
                    <a:lnTo>
                      <a:pt x="117" y="96"/>
                    </a:lnTo>
                    <a:lnTo>
                      <a:pt x="115" y="98"/>
                    </a:lnTo>
                    <a:lnTo>
                      <a:pt x="115" y="100"/>
                    </a:lnTo>
                    <a:lnTo>
                      <a:pt x="113" y="102"/>
                    </a:lnTo>
                    <a:lnTo>
                      <a:pt x="111" y="104"/>
                    </a:lnTo>
                    <a:lnTo>
                      <a:pt x="110" y="106"/>
                    </a:lnTo>
                    <a:lnTo>
                      <a:pt x="108" y="108"/>
                    </a:lnTo>
                    <a:lnTo>
                      <a:pt x="106" y="108"/>
                    </a:lnTo>
                    <a:lnTo>
                      <a:pt x="106" y="109"/>
                    </a:lnTo>
                    <a:lnTo>
                      <a:pt x="104" y="109"/>
                    </a:lnTo>
                    <a:lnTo>
                      <a:pt x="104" y="111"/>
                    </a:lnTo>
                    <a:lnTo>
                      <a:pt x="102" y="111"/>
                    </a:lnTo>
                    <a:lnTo>
                      <a:pt x="100" y="111"/>
                    </a:lnTo>
                    <a:lnTo>
                      <a:pt x="100" y="113"/>
                    </a:lnTo>
                    <a:lnTo>
                      <a:pt x="98" y="113"/>
                    </a:lnTo>
                    <a:lnTo>
                      <a:pt x="96" y="115"/>
                    </a:lnTo>
                    <a:lnTo>
                      <a:pt x="94" y="115"/>
                    </a:lnTo>
                    <a:lnTo>
                      <a:pt x="93" y="117"/>
                    </a:lnTo>
                    <a:lnTo>
                      <a:pt x="91" y="117"/>
                    </a:lnTo>
                    <a:lnTo>
                      <a:pt x="89"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0" name="Freeform 146">
                <a:extLst>
                  <a:ext uri="{FF2B5EF4-FFF2-40B4-BE49-F238E27FC236}">
                    <a16:creationId xmlns:a16="http://schemas.microsoft.com/office/drawing/2014/main" id="{EAADA84C-AE0C-2116-C9CC-3F65BA3E5850}"/>
                  </a:ext>
                </a:extLst>
              </p:cNvPr>
              <p:cNvSpPr>
                <a:spLocks/>
              </p:cNvSpPr>
              <p:nvPr/>
            </p:nvSpPr>
            <p:spPr bwMode="auto">
              <a:xfrm>
                <a:off x="2438" y="722"/>
                <a:ext cx="104" cy="130"/>
              </a:xfrm>
              <a:custGeom>
                <a:avLst/>
                <a:gdLst>
                  <a:gd name="T0" fmla="*/ 97 w 104"/>
                  <a:gd name="T1" fmla="*/ 42 h 130"/>
                  <a:gd name="T2" fmla="*/ 93 w 104"/>
                  <a:gd name="T3" fmla="*/ 32 h 130"/>
                  <a:gd name="T4" fmla="*/ 87 w 104"/>
                  <a:gd name="T5" fmla="*/ 21 h 130"/>
                  <a:gd name="T6" fmla="*/ 78 w 104"/>
                  <a:gd name="T7" fmla="*/ 13 h 130"/>
                  <a:gd name="T8" fmla="*/ 70 w 104"/>
                  <a:gd name="T9" fmla="*/ 9 h 130"/>
                  <a:gd name="T10" fmla="*/ 61 w 104"/>
                  <a:gd name="T11" fmla="*/ 11 h 130"/>
                  <a:gd name="T12" fmla="*/ 55 w 104"/>
                  <a:gd name="T13" fmla="*/ 19 h 130"/>
                  <a:gd name="T14" fmla="*/ 51 w 104"/>
                  <a:gd name="T15" fmla="*/ 26 h 130"/>
                  <a:gd name="T16" fmla="*/ 53 w 104"/>
                  <a:gd name="T17" fmla="*/ 36 h 130"/>
                  <a:gd name="T18" fmla="*/ 59 w 104"/>
                  <a:gd name="T19" fmla="*/ 43 h 130"/>
                  <a:gd name="T20" fmla="*/ 70 w 104"/>
                  <a:gd name="T21" fmla="*/ 51 h 130"/>
                  <a:gd name="T22" fmla="*/ 83 w 104"/>
                  <a:gd name="T23" fmla="*/ 59 h 130"/>
                  <a:gd name="T24" fmla="*/ 95 w 104"/>
                  <a:gd name="T25" fmla="*/ 70 h 130"/>
                  <a:gd name="T26" fmla="*/ 102 w 104"/>
                  <a:gd name="T27" fmla="*/ 81 h 130"/>
                  <a:gd name="T28" fmla="*/ 104 w 104"/>
                  <a:gd name="T29" fmla="*/ 96 h 130"/>
                  <a:gd name="T30" fmla="*/ 100 w 104"/>
                  <a:gd name="T31" fmla="*/ 108 h 130"/>
                  <a:gd name="T32" fmla="*/ 95 w 104"/>
                  <a:gd name="T33" fmla="*/ 115 h 130"/>
                  <a:gd name="T34" fmla="*/ 87 w 104"/>
                  <a:gd name="T35" fmla="*/ 121 h 130"/>
                  <a:gd name="T36" fmla="*/ 78 w 104"/>
                  <a:gd name="T37" fmla="*/ 125 h 130"/>
                  <a:gd name="T38" fmla="*/ 66 w 104"/>
                  <a:gd name="T39" fmla="*/ 125 h 130"/>
                  <a:gd name="T40" fmla="*/ 55 w 104"/>
                  <a:gd name="T41" fmla="*/ 125 h 130"/>
                  <a:gd name="T42" fmla="*/ 44 w 104"/>
                  <a:gd name="T43" fmla="*/ 121 h 130"/>
                  <a:gd name="T44" fmla="*/ 34 w 104"/>
                  <a:gd name="T45" fmla="*/ 115 h 130"/>
                  <a:gd name="T46" fmla="*/ 25 w 104"/>
                  <a:gd name="T47" fmla="*/ 111 h 130"/>
                  <a:gd name="T48" fmla="*/ 17 w 104"/>
                  <a:gd name="T49" fmla="*/ 117 h 130"/>
                  <a:gd name="T50" fmla="*/ 10 w 104"/>
                  <a:gd name="T51" fmla="*/ 125 h 130"/>
                  <a:gd name="T52" fmla="*/ 2 w 104"/>
                  <a:gd name="T53" fmla="*/ 128 h 130"/>
                  <a:gd name="T54" fmla="*/ 4 w 104"/>
                  <a:gd name="T55" fmla="*/ 119 h 130"/>
                  <a:gd name="T56" fmla="*/ 6 w 104"/>
                  <a:gd name="T57" fmla="*/ 108 h 130"/>
                  <a:gd name="T58" fmla="*/ 10 w 104"/>
                  <a:gd name="T59" fmla="*/ 96 h 130"/>
                  <a:gd name="T60" fmla="*/ 12 w 104"/>
                  <a:gd name="T61" fmla="*/ 85 h 130"/>
                  <a:gd name="T62" fmla="*/ 17 w 104"/>
                  <a:gd name="T63" fmla="*/ 79 h 130"/>
                  <a:gd name="T64" fmla="*/ 21 w 104"/>
                  <a:gd name="T65" fmla="*/ 89 h 130"/>
                  <a:gd name="T66" fmla="*/ 27 w 104"/>
                  <a:gd name="T67" fmla="*/ 98 h 130"/>
                  <a:gd name="T68" fmla="*/ 34 w 104"/>
                  <a:gd name="T69" fmla="*/ 104 h 130"/>
                  <a:gd name="T70" fmla="*/ 46 w 104"/>
                  <a:gd name="T71" fmla="*/ 111 h 130"/>
                  <a:gd name="T72" fmla="*/ 53 w 104"/>
                  <a:gd name="T73" fmla="*/ 115 h 130"/>
                  <a:gd name="T74" fmla="*/ 65 w 104"/>
                  <a:gd name="T75" fmla="*/ 115 h 130"/>
                  <a:gd name="T76" fmla="*/ 76 w 104"/>
                  <a:gd name="T77" fmla="*/ 106 h 130"/>
                  <a:gd name="T78" fmla="*/ 78 w 104"/>
                  <a:gd name="T79" fmla="*/ 96 h 130"/>
                  <a:gd name="T80" fmla="*/ 76 w 104"/>
                  <a:gd name="T81" fmla="*/ 87 h 130"/>
                  <a:gd name="T82" fmla="*/ 68 w 104"/>
                  <a:gd name="T83" fmla="*/ 79 h 130"/>
                  <a:gd name="T84" fmla="*/ 57 w 104"/>
                  <a:gd name="T85" fmla="*/ 72 h 130"/>
                  <a:gd name="T86" fmla="*/ 48 w 104"/>
                  <a:gd name="T87" fmla="*/ 66 h 130"/>
                  <a:gd name="T88" fmla="*/ 38 w 104"/>
                  <a:gd name="T89" fmla="*/ 57 h 130"/>
                  <a:gd name="T90" fmla="*/ 31 w 104"/>
                  <a:gd name="T91" fmla="*/ 47 h 130"/>
                  <a:gd name="T92" fmla="*/ 29 w 104"/>
                  <a:gd name="T93" fmla="*/ 36 h 130"/>
                  <a:gd name="T94" fmla="*/ 29 w 104"/>
                  <a:gd name="T95" fmla="*/ 25 h 130"/>
                  <a:gd name="T96" fmla="*/ 32 w 104"/>
                  <a:gd name="T97" fmla="*/ 17 h 130"/>
                  <a:gd name="T98" fmla="*/ 40 w 104"/>
                  <a:gd name="T99" fmla="*/ 8 h 130"/>
                  <a:gd name="T100" fmla="*/ 51 w 104"/>
                  <a:gd name="T101" fmla="*/ 2 h 130"/>
                  <a:gd name="T102" fmla="*/ 63 w 104"/>
                  <a:gd name="T103" fmla="*/ 0 h 130"/>
                  <a:gd name="T104" fmla="*/ 74 w 104"/>
                  <a:gd name="T105" fmla="*/ 2 h 130"/>
                  <a:gd name="T106" fmla="*/ 85 w 104"/>
                  <a:gd name="T107" fmla="*/ 6 h 130"/>
                  <a:gd name="T108" fmla="*/ 93 w 104"/>
                  <a:gd name="T109" fmla="*/ 6 h 130"/>
                  <a:gd name="T110" fmla="*/ 104 w 104"/>
                  <a:gd name="T111" fmla="*/ 4 h 130"/>
                  <a:gd name="T112" fmla="*/ 104 w 104"/>
                  <a:gd name="T113" fmla="*/ 15 h 130"/>
                  <a:gd name="T114" fmla="*/ 104 w 104"/>
                  <a:gd name="T115" fmla="*/ 26 h 130"/>
                  <a:gd name="T116" fmla="*/ 104 w 104"/>
                  <a:gd name="T117" fmla="*/ 38 h 1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4" h="130">
                    <a:moveTo>
                      <a:pt x="102" y="47"/>
                    </a:moveTo>
                    <a:lnTo>
                      <a:pt x="100" y="47"/>
                    </a:lnTo>
                    <a:lnTo>
                      <a:pt x="99" y="45"/>
                    </a:lnTo>
                    <a:lnTo>
                      <a:pt x="99" y="43"/>
                    </a:lnTo>
                    <a:lnTo>
                      <a:pt x="99" y="42"/>
                    </a:lnTo>
                    <a:lnTo>
                      <a:pt x="97" y="42"/>
                    </a:lnTo>
                    <a:lnTo>
                      <a:pt x="97" y="40"/>
                    </a:lnTo>
                    <a:lnTo>
                      <a:pt x="97" y="38"/>
                    </a:lnTo>
                    <a:lnTo>
                      <a:pt x="95" y="36"/>
                    </a:lnTo>
                    <a:lnTo>
                      <a:pt x="95" y="34"/>
                    </a:lnTo>
                    <a:lnTo>
                      <a:pt x="95" y="32"/>
                    </a:lnTo>
                    <a:lnTo>
                      <a:pt x="93" y="32"/>
                    </a:lnTo>
                    <a:lnTo>
                      <a:pt x="93" y="30"/>
                    </a:lnTo>
                    <a:lnTo>
                      <a:pt x="91" y="28"/>
                    </a:lnTo>
                    <a:lnTo>
                      <a:pt x="91" y="26"/>
                    </a:lnTo>
                    <a:lnTo>
                      <a:pt x="89" y="25"/>
                    </a:lnTo>
                    <a:lnTo>
                      <a:pt x="87" y="23"/>
                    </a:lnTo>
                    <a:lnTo>
                      <a:pt x="87" y="21"/>
                    </a:lnTo>
                    <a:lnTo>
                      <a:pt x="85" y="19"/>
                    </a:lnTo>
                    <a:lnTo>
                      <a:pt x="83" y="17"/>
                    </a:lnTo>
                    <a:lnTo>
                      <a:pt x="82" y="15"/>
                    </a:lnTo>
                    <a:lnTo>
                      <a:pt x="80" y="15"/>
                    </a:lnTo>
                    <a:lnTo>
                      <a:pt x="80" y="13"/>
                    </a:lnTo>
                    <a:lnTo>
                      <a:pt x="78" y="13"/>
                    </a:lnTo>
                    <a:lnTo>
                      <a:pt x="78" y="11"/>
                    </a:lnTo>
                    <a:lnTo>
                      <a:pt x="76" y="11"/>
                    </a:lnTo>
                    <a:lnTo>
                      <a:pt x="74" y="11"/>
                    </a:lnTo>
                    <a:lnTo>
                      <a:pt x="74" y="9"/>
                    </a:lnTo>
                    <a:lnTo>
                      <a:pt x="72" y="9"/>
                    </a:lnTo>
                    <a:lnTo>
                      <a:pt x="70" y="9"/>
                    </a:lnTo>
                    <a:lnTo>
                      <a:pt x="68" y="9"/>
                    </a:lnTo>
                    <a:lnTo>
                      <a:pt x="66" y="9"/>
                    </a:lnTo>
                    <a:lnTo>
                      <a:pt x="65" y="9"/>
                    </a:lnTo>
                    <a:lnTo>
                      <a:pt x="65" y="11"/>
                    </a:lnTo>
                    <a:lnTo>
                      <a:pt x="63" y="11"/>
                    </a:lnTo>
                    <a:lnTo>
                      <a:pt x="61" y="11"/>
                    </a:lnTo>
                    <a:lnTo>
                      <a:pt x="59" y="13"/>
                    </a:lnTo>
                    <a:lnTo>
                      <a:pt x="57" y="13"/>
                    </a:lnTo>
                    <a:lnTo>
                      <a:pt x="57" y="15"/>
                    </a:lnTo>
                    <a:lnTo>
                      <a:pt x="55" y="15"/>
                    </a:lnTo>
                    <a:lnTo>
                      <a:pt x="55" y="17"/>
                    </a:lnTo>
                    <a:lnTo>
                      <a:pt x="55" y="19"/>
                    </a:lnTo>
                    <a:lnTo>
                      <a:pt x="53" y="19"/>
                    </a:lnTo>
                    <a:lnTo>
                      <a:pt x="53" y="21"/>
                    </a:lnTo>
                    <a:lnTo>
                      <a:pt x="53" y="23"/>
                    </a:lnTo>
                    <a:lnTo>
                      <a:pt x="53" y="25"/>
                    </a:lnTo>
                    <a:lnTo>
                      <a:pt x="53" y="26"/>
                    </a:lnTo>
                    <a:lnTo>
                      <a:pt x="51" y="26"/>
                    </a:lnTo>
                    <a:lnTo>
                      <a:pt x="51" y="28"/>
                    </a:lnTo>
                    <a:lnTo>
                      <a:pt x="51" y="30"/>
                    </a:lnTo>
                    <a:lnTo>
                      <a:pt x="53" y="30"/>
                    </a:lnTo>
                    <a:lnTo>
                      <a:pt x="53" y="32"/>
                    </a:lnTo>
                    <a:lnTo>
                      <a:pt x="53" y="34"/>
                    </a:lnTo>
                    <a:lnTo>
                      <a:pt x="53" y="36"/>
                    </a:lnTo>
                    <a:lnTo>
                      <a:pt x="53" y="38"/>
                    </a:lnTo>
                    <a:lnTo>
                      <a:pt x="55" y="38"/>
                    </a:lnTo>
                    <a:lnTo>
                      <a:pt x="55" y="40"/>
                    </a:lnTo>
                    <a:lnTo>
                      <a:pt x="57" y="40"/>
                    </a:lnTo>
                    <a:lnTo>
                      <a:pt x="57" y="42"/>
                    </a:lnTo>
                    <a:lnTo>
                      <a:pt x="59" y="43"/>
                    </a:lnTo>
                    <a:lnTo>
                      <a:pt x="61" y="45"/>
                    </a:lnTo>
                    <a:lnTo>
                      <a:pt x="63" y="45"/>
                    </a:lnTo>
                    <a:lnTo>
                      <a:pt x="65" y="47"/>
                    </a:lnTo>
                    <a:lnTo>
                      <a:pt x="66" y="49"/>
                    </a:lnTo>
                    <a:lnTo>
                      <a:pt x="68" y="49"/>
                    </a:lnTo>
                    <a:lnTo>
                      <a:pt x="70" y="51"/>
                    </a:lnTo>
                    <a:lnTo>
                      <a:pt x="72" y="53"/>
                    </a:lnTo>
                    <a:lnTo>
                      <a:pt x="74" y="53"/>
                    </a:lnTo>
                    <a:lnTo>
                      <a:pt x="78" y="55"/>
                    </a:lnTo>
                    <a:lnTo>
                      <a:pt x="80" y="57"/>
                    </a:lnTo>
                    <a:lnTo>
                      <a:pt x="82" y="59"/>
                    </a:lnTo>
                    <a:lnTo>
                      <a:pt x="83" y="59"/>
                    </a:lnTo>
                    <a:lnTo>
                      <a:pt x="85" y="60"/>
                    </a:lnTo>
                    <a:lnTo>
                      <a:pt x="87" y="62"/>
                    </a:lnTo>
                    <a:lnTo>
                      <a:pt x="89" y="64"/>
                    </a:lnTo>
                    <a:lnTo>
                      <a:pt x="91" y="66"/>
                    </a:lnTo>
                    <a:lnTo>
                      <a:pt x="93" y="68"/>
                    </a:lnTo>
                    <a:lnTo>
                      <a:pt x="95" y="70"/>
                    </a:lnTo>
                    <a:lnTo>
                      <a:pt x="97" y="72"/>
                    </a:lnTo>
                    <a:lnTo>
                      <a:pt x="99" y="74"/>
                    </a:lnTo>
                    <a:lnTo>
                      <a:pt x="100" y="76"/>
                    </a:lnTo>
                    <a:lnTo>
                      <a:pt x="100" y="77"/>
                    </a:lnTo>
                    <a:lnTo>
                      <a:pt x="102" y="79"/>
                    </a:lnTo>
                    <a:lnTo>
                      <a:pt x="102" y="81"/>
                    </a:lnTo>
                    <a:lnTo>
                      <a:pt x="104" y="83"/>
                    </a:lnTo>
                    <a:lnTo>
                      <a:pt x="104" y="87"/>
                    </a:lnTo>
                    <a:lnTo>
                      <a:pt x="104" y="89"/>
                    </a:lnTo>
                    <a:lnTo>
                      <a:pt x="104" y="91"/>
                    </a:lnTo>
                    <a:lnTo>
                      <a:pt x="104" y="94"/>
                    </a:lnTo>
                    <a:lnTo>
                      <a:pt x="104" y="96"/>
                    </a:lnTo>
                    <a:lnTo>
                      <a:pt x="104" y="98"/>
                    </a:lnTo>
                    <a:lnTo>
                      <a:pt x="102" y="100"/>
                    </a:lnTo>
                    <a:lnTo>
                      <a:pt x="102" y="102"/>
                    </a:lnTo>
                    <a:lnTo>
                      <a:pt x="102" y="104"/>
                    </a:lnTo>
                    <a:lnTo>
                      <a:pt x="100" y="106"/>
                    </a:lnTo>
                    <a:lnTo>
                      <a:pt x="100" y="108"/>
                    </a:lnTo>
                    <a:lnTo>
                      <a:pt x="99" y="110"/>
                    </a:lnTo>
                    <a:lnTo>
                      <a:pt x="99" y="111"/>
                    </a:lnTo>
                    <a:lnTo>
                      <a:pt x="97" y="111"/>
                    </a:lnTo>
                    <a:lnTo>
                      <a:pt x="97" y="113"/>
                    </a:lnTo>
                    <a:lnTo>
                      <a:pt x="95" y="113"/>
                    </a:lnTo>
                    <a:lnTo>
                      <a:pt x="95" y="115"/>
                    </a:lnTo>
                    <a:lnTo>
                      <a:pt x="93" y="115"/>
                    </a:lnTo>
                    <a:lnTo>
                      <a:pt x="93" y="117"/>
                    </a:lnTo>
                    <a:lnTo>
                      <a:pt x="91" y="117"/>
                    </a:lnTo>
                    <a:lnTo>
                      <a:pt x="91" y="119"/>
                    </a:lnTo>
                    <a:lnTo>
                      <a:pt x="89" y="119"/>
                    </a:lnTo>
                    <a:lnTo>
                      <a:pt x="87" y="121"/>
                    </a:lnTo>
                    <a:lnTo>
                      <a:pt x="85" y="121"/>
                    </a:lnTo>
                    <a:lnTo>
                      <a:pt x="83" y="123"/>
                    </a:lnTo>
                    <a:lnTo>
                      <a:pt x="82" y="123"/>
                    </a:lnTo>
                    <a:lnTo>
                      <a:pt x="80" y="123"/>
                    </a:lnTo>
                    <a:lnTo>
                      <a:pt x="80" y="125"/>
                    </a:lnTo>
                    <a:lnTo>
                      <a:pt x="78" y="125"/>
                    </a:lnTo>
                    <a:lnTo>
                      <a:pt x="76" y="125"/>
                    </a:lnTo>
                    <a:lnTo>
                      <a:pt x="74" y="125"/>
                    </a:lnTo>
                    <a:lnTo>
                      <a:pt x="72" y="125"/>
                    </a:lnTo>
                    <a:lnTo>
                      <a:pt x="70" y="125"/>
                    </a:lnTo>
                    <a:lnTo>
                      <a:pt x="68" y="125"/>
                    </a:lnTo>
                    <a:lnTo>
                      <a:pt x="66" y="125"/>
                    </a:lnTo>
                    <a:lnTo>
                      <a:pt x="65" y="125"/>
                    </a:lnTo>
                    <a:lnTo>
                      <a:pt x="63" y="125"/>
                    </a:lnTo>
                    <a:lnTo>
                      <a:pt x="61" y="125"/>
                    </a:lnTo>
                    <a:lnTo>
                      <a:pt x="59" y="125"/>
                    </a:lnTo>
                    <a:lnTo>
                      <a:pt x="57" y="125"/>
                    </a:lnTo>
                    <a:lnTo>
                      <a:pt x="55" y="125"/>
                    </a:lnTo>
                    <a:lnTo>
                      <a:pt x="53" y="123"/>
                    </a:lnTo>
                    <a:lnTo>
                      <a:pt x="51" y="123"/>
                    </a:lnTo>
                    <a:lnTo>
                      <a:pt x="49" y="123"/>
                    </a:lnTo>
                    <a:lnTo>
                      <a:pt x="48" y="123"/>
                    </a:lnTo>
                    <a:lnTo>
                      <a:pt x="46" y="121"/>
                    </a:lnTo>
                    <a:lnTo>
                      <a:pt x="44" y="121"/>
                    </a:lnTo>
                    <a:lnTo>
                      <a:pt x="42" y="119"/>
                    </a:lnTo>
                    <a:lnTo>
                      <a:pt x="40" y="119"/>
                    </a:lnTo>
                    <a:lnTo>
                      <a:pt x="38" y="119"/>
                    </a:lnTo>
                    <a:lnTo>
                      <a:pt x="38" y="117"/>
                    </a:lnTo>
                    <a:lnTo>
                      <a:pt x="36" y="117"/>
                    </a:lnTo>
                    <a:lnTo>
                      <a:pt x="34" y="115"/>
                    </a:lnTo>
                    <a:lnTo>
                      <a:pt x="32" y="115"/>
                    </a:lnTo>
                    <a:lnTo>
                      <a:pt x="32" y="113"/>
                    </a:lnTo>
                    <a:lnTo>
                      <a:pt x="31" y="113"/>
                    </a:lnTo>
                    <a:lnTo>
                      <a:pt x="29" y="111"/>
                    </a:lnTo>
                    <a:lnTo>
                      <a:pt x="27" y="111"/>
                    </a:lnTo>
                    <a:lnTo>
                      <a:pt x="25" y="111"/>
                    </a:lnTo>
                    <a:lnTo>
                      <a:pt x="23" y="111"/>
                    </a:lnTo>
                    <a:lnTo>
                      <a:pt x="23" y="113"/>
                    </a:lnTo>
                    <a:lnTo>
                      <a:pt x="21" y="113"/>
                    </a:lnTo>
                    <a:lnTo>
                      <a:pt x="19" y="115"/>
                    </a:lnTo>
                    <a:lnTo>
                      <a:pt x="17" y="115"/>
                    </a:lnTo>
                    <a:lnTo>
                      <a:pt x="17" y="117"/>
                    </a:lnTo>
                    <a:lnTo>
                      <a:pt x="15" y="117"/>
                    </a:lnTo>
                    <a:lnTo>
                      <a:pt x="15" y="119"/>
                    </a:lnTo>
                    <a:lnTo>
                      <a:pt x="14" y="121"/>
                    </a:lnTo>
                    <a:lnTo>
                      <a:pt x="12" y="123"/>
                    </a:lnTo>
                    <a:lnTo>
                      <a:pt x="10" y="123"/>
                    </a:lnTo>
                    <a:lnTo>
                      <a:pt x="10" y="125"/>
                    </a:lnTo>
                    <a:lnTo>
                      <a:pt x="8" y="127"/>
                    </a:lnTo>
                    <a:lnTo>
                      <a:pt x="6" y="128"/>
                    </a:lnTo>
                    <a:lnTo>
                      <a:pt x="6" y="130"/>
                    </a:lnTo>
                    <a:lnTo>
                      <a:pt x="4" y="130"/>
                    </a:lnTo>
                    <a:lnTo>
                      <a:pt x="2" y="130"/>
                    </a:lnTo>
                    <a:lnTo>
                      <a:pt x="2" y="128"/>
                    </a:lnTo>
                    <a:lnTo>
                      <a:pt x="0" y="128"/>
                    </a:lnTo>
                    <a:lnTo>
                      <a:pt x="2" y="127"/>
                    </a:lnTo>
                    <a:lnTo>
                      <a:pt x="2" y="125"/>
                    </a:lnTo>
                    <a:lnTo>
                      <a:pt x="2" y="123"/>
                    </a:lnTo>
                    <a:lnTo>
                      <a:pt x="2" y="121"/>
                    </a:lnTo>
                    <a:lnTo>
                      <a:pt x="4" y="119"/>
                    </a:lnTo>
                    <a:lnTo>
                      <a:pt x="4" y="117"/>
                    </a:lnTo>
                    <a:lnTo>
                      <a:pt x="4" y="115"/>
                    </a:lnTo>
                    <a:lnTo>
                      <a:pt x="4" y="113"/>
                    </a:lnTo>
                    <a:lnTo>
                      <a:pt x="6" y="111"/>
                    </a:lnTo>
                    <a:lnTo>
                      <a:pt x="6" y="110"/>
                    </a:lnTo>
                    <a:lnTo>
                      <a:pt x="6" y="108"/>
                    </a:lnTo>
                    <a:lnTo>
                      <a:pt x="6" y="106"/>
                    </a:lnTo>
                    <a:lnTo>
                      <a:pt x="8" y="104"/>
                    </a:lnTo>
                    <a:lnTo>
                      <a:pt x="8" y="102"/>
                    </a:lnTo>
                    <a:lnTo>
                      <a:pt x="8" y="100"/>
                    </a:lnTo>
                    <a:lnTo>
                      <a:pt x="8" y="98"/>
                    </a:lnTo>
                    <a:lnTo>
                      <a:pt x="10" y="96"/>
                    </a:lnTo>
                    <a:lnTo>
                      <a:pt x="10" y="94"/>
                    </a:lnTo>
                    <a:lnTo>
                      <a:pt x="10" y="93"/>
                    </a:lnTo>
                    <a:lnTo>
                      <a:pt x="12" y="91"/>
                    </a:lnTo>
                    <a:lnTo>
                      <a:pt x="12" y="89"/>
                    </a:lnTo>
                    <a:lnTo>
                      <a:pt x="12" y="87"/>
                    </a:lnTo>
                    <a:lnTo>
                      <a:pt x="12" y="85"/>
                    </a:lnTo>
                    <a:lnTo>
                      <a:pt x="14" y="83"/>
                    </a:lnTo>
                    <a:lnTo>
                      <a:pt x="14" y="81"/>
                    </a:lnTo>
                    <a:lnTo>
                      <a:pt x="14" y="79"/>
                    </a:lnTo>
                    <a:lnTo>
                      <a:pt x="15" y="77"/>
                    </a:lnTo>
                    <a:lnTo>
                      <a:pt x="17" y="77"/>
                    </a:lnTo>
                    <a:lnTo>
                      <a:pt x="17" y="79"/>
                    </a:lnTo>
                    <a:lnTo>
                      <a:pt x="17" y="81"/>
                    </a:lnTo>
                    <a:lnTo>
                      <a:pt x="19" y="81"/>
                    </a:lnTo>
                    <a:lnTo>
                      <a:pt x="19" y="83"/>
                    </a:lnTo>
                    <a:lnTo>
                      <a:pt x="21" y="85"/>
                    </a:lnTo>
                    <a:lnTo>
                      <a:pt x="21" y="87"/>
                    </a:lnTo>
                    <a:lnTo>
                      <a:pt x="21" y="89"/>
                    </a:lnTo>
                    <a:lnTo>
                      <a:pt x="23" y="89"/>
                    </a:lnTo>
                    <a:lnTo>
                      <a:pt x="23" y="91"/>
                    </a:lnTo>
                    <a:lnTo>
                      <a:pt x="25" y="93"/>
                    </a:lnTo>
                    <a:lnTo>
                      <a:pt x="25" y="94"/>
                    </a:lnTo>
                    <a:lnTo>
                      <a:pt x="27" y="96"/>
                    </a:lnTo>
                    <a:lnTo>
                      <a:pt x="27" y="98"/>
                    </a:lnTo>
                    <a:lnTo>
                      <a:pt x="29" y="98"/>
                    </a:lnTo>
                    <a:lnTo>
                      <a:pt x="31" y="100"/>
                    </a:lnTo>
                    <a:lnTo>
                      <a:pt x="31" y="102"/>
                    </a:lnTo>
                    <a:lnTo>
                      <a:pt x="32" y="102"/>
                    </a:lnTo>
                    <a:lnTo>
                      <a:pt x="32" y="104"/>
                    </a:lnTo>
                    <a:lnTo>
                      <a:pt x="34" y="104"/>
                    </a:lnTo>
                    <a:lnTo>
                      <a:pt x="36" y="106"/>
                    </a:lnTo>
                    <a:lnTo>
                      <a:pt x="38" y="108"/>
                    </a:lnTo>
                    <a:lnTo>
                      <a:pt x="40" y="110"/>
                    </a:lnTo>
                    <a:lnTo>
                      <a:pt x="42" y="110"/>
                    </a:lnTo>
                    <a:lnTo>
                      <a:pt x="44" y="111"/>
                    </a:lnTo>
                    <a:lnTo>
                      <a:pt x="46" y="111"/>
                    </a:lnTo>
                    <a:lnTo>
                      <a:pt x="46" y="113"/>
                    </a:lnTo>
                    <a:lnTo>
                      <a:pt x="48" y="113"/>
                    </a:lnTo>
                    <a:lnTo>
                      <a:pt x="49" y="113"/>
                    </a:lnTo>
                    <a:lnTo>
                      <a:pt x="51" y="113"/>
                    </a:lnTo>
                    <a:lnTo>
                      <a:pt x="51" y="115"/>
                    </a:lnTo>
                    <a:lnTo>
                      <a:pt x="53" y="115"/>
                    </a:lnTo>
                    <a:lnTo>
                      <a:pt x="55" y="115"/>
                    </a:lnTo>
                    <a:lnTo>
                      <a:pt x="57" y="115"/>
                    </a:lnTo>
                    <a:lnTo>
                      <a:pt x="59" y="115"/>
                    </a:lnTo>
                    <a:lnTo>
                      <a:pt x="61" y="115"/>
                    </a:lnTo>
                    <a:lnTo>
                      <a:pt x="63" y="115"/>
                    </a:lnTo>
                    <a:lnTo>
                      <a:pt x="65" y="115"/>
                    </a:lnTo>
                    <a:lnTo>
                      <a:pt x="66" y="113"/>
                    </a:lnTo>
                    <a:lnTo>
                      <a:pt x="68" y="113"/>
                    </a:lnTo>
                    <a:lnTo>
                      <a:pt x="70" y="111"/>
                    </a:lnTo>
                    <a:lnTo>
                      <a:pt x="72" y="110"/>
                    </a:lnTo>
                    <a:lnTo>
                      <a:pt x="74" y="108"/>
                    </a:lnTo>
                    <a:lnTo>
                      <a:pt x="76" y="106"/>
                    </a:lnTo>
                    <a:lnTo>
                      <a:pt x="76" y="104"/>
                    </a:lnTo>
                    <a:lnTo>
                      <a:pt x="76" y="102"/>
                    </a:lnTo>
                    <a:lnTo>
                      <a:pt x="78" y="102"/>
                    </a:lnTo>
                    <a:lnTo>
                      <a:pt x="78" y="100"/>
                    </a:lnTo>
                    <a:lnTo>
                      <a:pt x="78" y="98"/>
                    </a:lnTo>
                    <a:lnTo>
                      <a:pt x="78" y="96"/>
                    </a:lnTo>
                    <a:lnTo>
                      <a:pt x="78" y="94"/>
                    </a:lnTo>
                    <a:lnTo>
                      <a:pt x="78" y="93"/>
                    </a:lnTo>
                    <a:lnTo>
                      <a:pt x="76" y="93"/>
                    </a:lnTo>
                    <a:lnTo>
                      <a:pt x="76" y="91"/>
                    </a:lnTo>
                    <a:lnTo>
                      <a:pt x="76" y="89"/>
                    </a:lnTo>
                    <a:lnTo>
                      <a:pt x="76" y="87"/>
                    </a:lnTo>
                    <a:lnTo>
                      <a:pt x="74" y="87"/>
                    </a:lnTo>
                    <a:lnTo>
                      <a:pt x="74" y="85"/>
                    </a:lnTo>
                    <a:lnTo>
                      <a:pt x="72" y="83"/>
                    </a:lnTo>
                    <a:lnTo>
                      <a:pt x="70" y="81"/>
                    </a:lnTo>
                    <a:lnTo>
                      <a:pt x="70" y="79"/>
                    </a:lnTo>
                    <a:lnTo>
                      <a:pt x="68" y="79"/>
                    </a:lnTo>
                    <a:lnTo>
                      <a:pt x="66" y="77"/>
                    </a:lnTo>
                    <a:lnTo>
                      <a:pt x="65" y="76"/>
                    </a:lnTo>
                    <a:lnTo>
                      <a:pt x="63" y="76"/>
                    </a:lnTo>
                    <a:lnTo>
                      <a:pt x="61" y="74"/>
                    </a:lnTo>
                    <a:lnTo>
                      <a:pt x="59" y="72"/>
                    </a:lnTo>
                    <a:lnTo>
                      <a:pt x="57" y="72"/>
                    </a:lnTo>
                    <a:lnTo>
                      <a:pt x="55" y="70"/>
                    </a:lnTo>
                    <a:lnTo>
                      <a:pt x="53" y="70"/>
                    </a:lnTo>
                    <a:lnTo>
                      <a:pt x="53" y="68"/>
                    </a:lnTo>
                    <a:lnTo>
                      <a:pt x="51" y="68"/>
                    </a:lnTo>
                    <a:lnTo>
                      <a:pt x="49" y="66"/>
                    </a:lnTo>
                    <a:lnTo>
                      <a:pt x="48" y="66"/>
                    </a:lnTo>
                    <a:lnTo>
                      <a:pt x="46" y="64"/>
                    </a:lnTo>
                    <a:lnTo>
                      <a:pt x="44" y="62"/>
                    </a:lnTo>
                    <a:lnTo>
                      <a:pt x="42" y="60"/>
                    </a:lnTo>
                    <a:lnTo>
                      <a:pt x="40" y="60"/>
                    </a:lnTo>
                    <a:lnTo>
                      <a:pt x="40" y="59"/>
                    </a:lnTo>
                    <a:lnTo>
                      <a:pt x="38" y="57"/>
                    </a:lnTo>
                    <a:lnTo>
                      <a:pt x="36" y="57"/>
                    </a:lnTo>
                    <a:lnTo>
                      <a:pt x="36" y="55"/>
                    </a:lnTo>
                    <a:lnTo>
                      <a:pt x="34" y="53"/>
                    </a:lnTo>
                    <a:lnTo>
                      <a:pt x="32" y="51"/>
                    </a:lnTo>
                    <a:lnTo>
                      <a:pt x="32" y="49"/>
                    </a:lnTo>
                    <a:lnTo>
                      <a:pt x="31" y="47"/>
                    </a:lnTo>
                    <a:lnTo>
                      <a:pt x="31" y="45"/>
                    </a:lnTo>
                    <a:lnTo>
                      <a:pt x="31" y="43"/>
                    </a:lnTo>
                    <a:lnTo>
                      <a:pt x="29" y="42"/>
                    </a:lnTo>
                    <a:lnTo>
                      <a:pt x="29" y="40"/>
                    </a:lnTo>
                    <a:lnTo>
                      <a:pt x="29" y="38"/>
                    </a:lnTo>
                    <a:lnTo>
                      <a:pt x="29" y="36"/>
                    </a:lnTo>
                    <a:lnTo>
                      <a:pt x="29" y="34"/>
                    </a:lnTo>
                    <a:lnTo>
                      <a:pt x="29" y="32"/>
                    </a:lnTo>
                    <a:lnTo>
                      <a:pt x="29" y="30"/>
                    </a:lnTo>
                    <a:lnTo>
                      <a:pt x="29" y="28"/>
                    </a:lnTo>
                    <a:lnTo>
                      <a:pt x="29" y="26"/>
                    </a:lnTo>
                    <a:lnTo>
                      <a:pt x="29" y="25"/>
                    </a:lnTo>
                    <a:lnTo>
                      <a:pt x="31" y="25"/>
                    </a:lnTo>
                    <a:lnTo>
                      <a:pt x="31" y="23"/>
                    </a:lnTo>
                    <a:lnTo>
                      <a:pt x="31" y="21"/>
                    </a:lnTo>
                    <a:lnTo>
                      <a:pt x="31" y="19"/>
                    </a:lnTo>
                    <a:lnTo>
                      <a:pt x="32" y="19"/>
                    </a:lnTo>
                    <a:lnTo>
                      <a:pt x="32" y="17"/>
                    </a:lnTo>
                    <a:lnTo>
                      <a:pt x="32" y="15"/>
                    </a:lnTo>
                    <a:lnTo>
                      <a:pt x="34" y="15"/>
                    </a:lnTo>
                    <a:lnTo>
                      <a:pt x="34" y="13"/>
                    </a:lnTo>
                    <a:lnTo>
                      <a:pt x="36" y="11"/>
                    </a:lnTo>
                    <a:lnTo>
                      <a:pt x="38" y="9"/>
                    </a:lnTo>
                    <a:lnTo>
                      <a:pt x="40" y="8"/>
                    </a:lnTo>
                    <a:lnTo>
                      <a:pt x="42" y="6"/>
                    </a:lnTo>
                    <a:lnTo>
                      <a:pt x="44" y="6"/>
                    </a:lnTo>
                    <a:lnTo>
                      <a:pt x="46" y="4"/>
                    </a:lnTo>
                    <a:lnTo>
                      <a:pt x="48" y="4"/>
                    </a:lnTo>
                    <a:lnTo>
                      <a:pt x="49" y="4"/>
                    </a:lnTo>
                    <a:lnTo>
                      <a:pt x="51" y="2"/>
                    </a:lnTo>
                    <a:lnTo>
                      <a:pt x="53" y="2"/>
                    </a:lnTo>
                    <a:lnTo>
                      <a:pt x="55" y="2"/>
                    </a:lnTo>
                    <a:lnTo>
                      <a:pt x="57" y="2"/>
                    </a:lnTo>
                    <a:lnTo>
                      <a:pt x="59" y="2"/>
                    </a:lnTo>
                    <a:lnTo>
                      <a:pt x="61" y="2"/>
                    </a:lnTo>
                    <a:lnTo>
                      <a:pt x="63" y="0"/>
                    </a:lnTo>
                    <a:lnTo>
                      <a:pt x="65" y="2"/>
                    </a:lnTo>
                    <a:lnTo>
                      <a:pt x="66" y="2"/>
                    </a:lnTo>
                    <a:lnTo>
                      <a:pt x="68" y="2"/>
                    </a:lnTo>
                    <a:lnTo>
                      <a:pt x="70" y="2"/>
                    </a:lnTo>
                    <a:lnTo>
                      <a:pt x="72" y="2"/>
                    </a:lnTo>
                    <a:lnTo>
                      <a:pt x="74" y="2"/>
                    </a:lnTo>
                    <a:lnTo>
                      <a:pt x="76" y="2"/>
                    </a:lnTo>
                    <a:lnTo>
                      <a:pt x="78" y="4"/>
                    </a:lnTo>
                    <a:lnTo>
                      <a:pt x="80" y="4"/>
                    </a:lnTo>
                    <a:lnTo>
                      <a:pt x="82" y="4"/>
                    </a:lnTo>
                    <a:lnTo>
                      <a:pt x="83" y="6"/>
                    </a:lnTo>
                    <a:lnTo>
                      <a:pt x="85" y="6"/>
                    </a:lnTo>
                    <a:lnTo>
                      <a:pt x="87" y="6"/>
                    </a:lnTo>
                    <a:lnTo>
                      <a:pt x="87" y="8"/>
                    </a:lnTo>
                    <a:lnTo>
                      <a:pt x="89" y="8"/>
                    </a:lnTo>
                    <a:lnTo>
                      <a:pt x="91" y="8"/>
                    </a:lnTo>
                    <a:lnTo>
                      <a:pt x="93" y="8"/>
                    </a:lnTo>
                    <a:lnTo>
                      <a:pt x="93" y="6"/>
                    </a:lnTo>
                    <a:lnTo>
                      <a:pt x="95" y="6"/>
                    </a:lnTo>
                    <a:lnTo>
                      <a:pt x="97" y="6"/>
                    </a:lnTo>
                    <a:lnTo>
                      <a:pt x="99" y="4"/>
                    </a:lnTo>
                    <a:lnTo>
                      <a:pt x="100" y="4"/>
                    </a:lnTo>
                    <a:lnTo>
                      <a:pt x="102" y="4"/>
                    </a:lnTo>
                    <a:lnTo>
                      <a:pt x="104" y="4"/>
                    </a:lnTo>
                    <a:lnTo>
                      <a:pt x="104" y="6"/>
                    </a:lnTo>
                    <a:lnTo>
                      <a:pt x="104" y="8"/>
                    </a:lnTo>
                    <a:lnTo>
                      <a:pt x="104" y="9"/>
                    </a:lnTo>
                    <a:lnTo>
                      <a:pt x="104" y="11"/>
                    </a:lnTo>
                    <a:lnTo>
                      <a:pt x="104" y="13"/>
                    </a:lnTo>
                    <a:lnTo>
                      <a:pt x="104" y="15"/>
                    </a:lnTo>
                    <a:lnTo>
                      <a:pt x="104" y="17"/>
                    </a:lnTo>
                    <a:lnTo>
                      <a:pt x="104" y="19"/>
                    </a:lnTo>
                    <a:lnTo>
                      <a:pt x="104" y="21"/>
                    </a:lnTo>
                    <a:lnTo>
                      <a:pt x="104" y="23"/>
                    </a:lnTo>
                    <a:lnTo>
                      <a:pt x="104" y="25"/>
                    </a:lnTo>
                    <a:lnTo>
                      <a:pt x="104" y="26"/>
                    </a:lnTo>
                    <a:lnTo>
                      <a:pt x="104" y="28"/>
                    </a:lnTo>
                    <a:lnTo>
                      <a:pt x="104" y="30"/>
                    </a:lnTo>
                    <a:lnTo>
                      <a:pt x="104" y="32"/>
                    </a:lnTo>
                    <a:lnTo>
                      <a:pt x="104" y="34"/>
                    </a:lnTo>
                    <a:lnTo>
                      <a:pt x="104" y="36"/>
                    </a:lnTo>
                    <a:lnTo>
                      <a:pt x="104" y="38"/>
                    </a:lnTo>
                    <a:lnTo>
                      <a:pt x="104" y="40"/>
                    </a:lnTo>
                    <a:lnTo>
                      <a:pt x="102" y="42"/>
                    </a:lnTo>
                    <a:lnTo>
                      <a:pt x="102" y="43"/>
                    </a:lnTo>
                    <a:lnTo>
                      <a:pt x="102" y="45"/>
                    </a:lnTo>
                    <a:lnTo>
                      <a:pt x="102"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1" name="Freeform 147">
                <a:extLst>
                  <a:ext uri="{FF2B5EF4-FFF2-40B4-BE49-F238E27FC236}">
                    <a16:creationId xmlns:a16="http://schemas.microsoft.com/office/drawing/2014/main" id="{4C91023B-D80D-AE7D-ADAA-6FFD9988BC06}"/>
                  </a:ext>
                </a:extLst>
              </p:cNvPr>
              <p:cNvSpPr>
                <a:spLocks/>
              </p:cNvSpPr>
              <p:nvPr/>
            </p:nvSpPr>
            <p:spPr bwMode="auto">
              <a:xfrm>
                <a:off x="2244" y="539"/>
                <a:ext cx="1222" cy="536"/>
              </a:xfrm>
              <a:custGeom>
                <a:avLst/>
                <a:gdLst>
                  <a:gd name="T0" fmla="*/ 111 w 1222"/>
                  <a:gd name="T1" fmla="*/ 517 h 536"/>
                  <a:gd name="T2" fmla="*/ 136 w 1222"/>
                  <a:gd name="T3" fmla="*/ 0 h 536"/>
                  <a:gd name="T4" fmla="*/ 185 w 1222"/>
                  <a:gd name="T5" fmla="*/ 515 h 536"/>
                  <a:gd name="T6" fmla="*/ 247 w 1222"/>
                  <a:gd name="T7" fmla="*/ 514 h 536"/>
                  <a:gd name="T8" fmla="*/ 298 w 1222"/>
                  <a:gd name="T9" fmla="*/ 512 h 536"/>
                  <a:gd name="T10" fmla="*/ 344 w 1222"/>
                  <a:gd name="T11" fmla="*/ 508 h 536"/>
                  <a:gd name="T12" fmla="*/ 381 w 1222"/>
                  <a:gd name="T13" fmla="*/ 504 h 536"/>
                  <a:gd name="T14" fmla="*/ 414 w 1222"/>
                  <a:gd name="T15" fmla="*/ 498 h 536"/>
                  <a:gd name="T16" fmla="*/ 442 w 1222"/>
                  <a:gd name="T17" fmla="*/ 495 h 536"/>
                  <a:gd name="T18" fmla="*/ 468 w 1222"/>
                  <a:gd name="T19" fmla="*/ 491 h 536"/>
                  <a:gd name="T20" fmla="*/ 495 w 1222"/>
                  <a:gd name="T21" fmla="*/ 487 h 536"/>
                  <a:gd name="T22" fmla="*/ 519 w 1222"/>
                  <a:gd name="T23" fmla="*/ 485 h 536"/>
                  <a:gd name="T24" fmla="*/ 548 w 1222"/>
                  <a:gd name="T25" fmla="*/ 483 h 536"/>
                  <a:gd name="T26" fmla="*/ 557 w 1222"/>
                  <a:gd name="T27" fmla="*/ 485 h 536"/>
                  <a:gd name="T28" fmla="*/ 565 w 1222"/>
                  <a:gd name="T29" fmla="*/ 487 h 536"/>
                  <a:gd name="T30" fmla="*/ 572 w 1222"/>
                  <a:gd name="T31" fmla="*/ 489 h 536"/>
                  <a:gd name="T32" fmla="*/ 580 w 1222"/>
                  <a:gd name="T33" fmla="*/ 491 h 536"/>
                  <a:gd name="T34" fmla="*/ 587 w 1222"/>
                  <a:gd name="T35" fmla="*/ 495 h 536"/>
                  <a:gd name="T36" fmla="*/ 593 w 1222"/>
                  <a:gd name="T37" fmla="*/ 498 h 536"/>
                  <a:gd name="T38" fmla="*/ 599 w 1222"/>
                  <a:gd name="T39" fmla="*/ 504 h 536"/>
                  <a:gd name="T40" fmla="*/ 604 w 1222"/>
                  <a:gd name="T41" fmla="*/ 510 h 536"/>
                  <a:gd name="T42" fmla="*/ 610 w 1222"/>
                  <a:gd name="T43" fmla="*/ 514 h 536"/>
                  <a:gd name="T44" fmla="*/ 616 w 1222"/>
                  <a:gd name="T45" fmla="*/ 519 h 536"/>
                  <a:gd name="T46" fmla="*/ 621 w 1222"/>
                  <a:gd name="T47" fmla="*/ 521 h 536"/>
                  <a:gd name="T48" fmla="*/ 627 w 1222"/>
                  <a:gd name="T49" fmla="*/ 515 h 536"/>
                  <a:gd name="T50" fmla="*/ 633 w 1222"/>
                  <a:gd name="T51" fmla="*/ 510 h 536"/>
                  <a:gd name="T52" fmla="*/ 638 w 1222"/>
                  <a:gd name="T53" fmla="*/ 506 h 536"/>
                  <a:gd name="T54" fmla="*/ 644 w 1222"/>
                  <a:gd name="T55" fmla="*/ 500 h 536"/>
                  <a:gd name="T56" fmla="*/ 652 w 1222"/>
                  <a:gd name="T57" fmla="*/ 497 h 536"/>
                  <a:gd name="T58" fmla="*/ 657 w 1222"/>
                  <a:gd name="T59" fmla="*/ 493 h 536"/>
                  <a:gd name="T60" fmla="*/ 665 w 1222"/>
                  <a:gd name="T61" fmla="*/ 489 h 536"/>
                  <a:gd name="T62" fmla="*/ 672 w 1222"/>
                  <a:gd name="T63" fmla="*/ 487 h 536"/>
                  <a:gd name="T64" fmla="*/ 680 w 1222"/>
                  <a:gd name="T65" fmla="*/ 485 h 536"/>
                  <a:gd name="T66" fmla="*/ 689 w 1222"/>
                  <a:gd name="T67" fmla="*/ 485 h 536"/>
                  <a:gd name="T68" fmla="*/ 710 w 1222"/>
                  <a:gd name="T69" fmla="*/ 485 h 536"/>
                  <a:gd name="T70" fmla="*/ 737 w 1222"/>
                  <a:gd name="T71" fmla="*/ 487 h 536"/>
                  <a:gd name="T72" fmla="*/ 763 w 1222"/>
                  <a:gd name="T73" fmla="*/ 489 h 536"/>
                  <a:gd name="T74" fmla="*/ 788 w 1222"/>
                  <a:gd name="T75" fmla="*/ 493 h 536"/>
                  <a:gd name="T76" fmla="*/ 816 w 1222"/>
                  <a:gd name="T77" fmla="*/ 497 h 536"/>
                  <a:gd name="T78" fmla="*/ 848 w 1222"/>
                  <a:gd name="T79" fmla="*/ 502 h 536"/>
                  <a:gd name="T80" fmla="*/ 884 w 1222"/>
                  <a:gd name="T81" fmla="*/ 506 h 536"/>
                  <a:gd name="T82" fmla="*/ 926 w 1222"/>
                  <a:gd name="T83" fmla="*/ 510 h 536"/>
                  <a:gd name="T84" fmla="*/ 975 w 1222"/>
                  <a:gd name="T85" fmla="*/ 514 h 536"/>
                  <a:gd name="T86" fmla="*/ 1035 w 1222"/>
                  <a:gd name="T87" fmla="*/ 515 h 536"/>
                  <a:gd name="T88" fmla="*/ 1103 w 1222"/>
                  <a:gd name="T89" fmla="*/ 517 h 536"/>
                  <a:gd name="T90" fmla="*/ 1116 w 1222"/>
                  <a:gd name="T91" fmla="*/ 517 h 536"/>
                  <a:gd name="T92" fmla="*/ 1156 w 1222"/>
                  <a:gd name="T93" fmla="*/ 0 h 536"/>
                  <a:gd name="T94" fmla="*/ 1222 w 1222"/>
                  <a:gd name="T95" fmla="*/ 160 h 536"/>
                  <a:gd name="T96" fmla="*/ 1222 w 1222"/>
                  <a:gd name="T97" fmla="*/ 385 h 536"/>
                  <a:gd name="T98" fmla="*/ 1156 w 1222"/>
                  <a:gd name="T99" fmla="*/ 536 h 536"/>
                  <a:gd name="T100" fmla="*/ 0 w 1222"/>
                  <a:gd name="T101" fmla="*/ 432 h 536"/>
                  <a:gd name="T102" fmla="*/ 0 w 1222"/>
                  <a:gd name="T103" fmla="*/ 111 h 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2" h="536">
                    <a:moveTo>
                      <a:pt x="85" y="0"/>
                    </a:moveTo>
                    <a:lnTo>
                      <a:pt x="111" y="0"/>
                    </a:lnTo>
                    <a:lnTo>
                      <a:pt x="111" y="517"/>
                    </a:lnTo>
                    <a:lnTo>
                      <a:pt x="123" y="517"/>
                    </a:lnTo>
                    <a:lnTo>
                      <a:pt x="123" y="0"/>
                    </a:lnTo>
                    <a:lnTo>
                      <a:pt x="136" y="0"/>
                    </a:lnTo>
                    <a:lnTo>
                      <a:pt x="136" y="517"/>
                    </a:lnTo>
                    <a:lnTo>
                      <a:pt x="160" y="517"/>
                    </a:lnTo>
                    <a:lnTo>
                      <a:pt x="185" y="515"/>
                    </a:lnTo>
                    <a:lnTo>
                      <a:pt x="206" y="515"/>
                    </a:lnTo>
                    <a:lnTo>
                      <a:pt x="226" y="515"/>
                    </a:lnTo>
                    <a:lnTo>
                      <a:pt x="247" y="514"/>
                    </a:lnTo>
                    <a:lnTo>
                      <a:pt x="264" y="514"/>
                    </a:lnTo>
                    <a:lnTo>
                      <a:pt x="283" y="514"/>
                    </a:lnTo>
                    <a:lnTo>
                      <a:pt x="298" y="512"/>
                    </a:lnTo>
                    <a:lnTo>
                      <a:pt x="315" y="510"/>
                    </a:lnTo>
                    <a:lnTo>
                      <a:pt x="330" y="510"/>
                    </a:lnTo>
                    <a:lnTo>
                      <a:pt x="344" y="508"/>
                    </a:lnTo>
                    <a:lnTo>
                      <a:pt x="357" y="506"/>
                    </a:lnTo>
                    <a:lnTo>
                      <a:pt x="370" y="504"/>
                    </a:lnTo>
                    <a:lnTo>
                      <a:pt x="381" y="504"/>
                    </a:lnTo>
                    <a:lnTo>
                      <a:pt x="393" y="502"/>
                    </a:lnTo>
                    <a:lnTo>
                      <a:pt x="404" y="500"/>
                    </a:lnTo>
                    <a:lnTo>
                      <a:pt x="414" y="498"/>
                    </a:lnTo>
                    <a:lnTo>
                      <a:pt x="423" y="497"/>
                    </a:lnTo>
                    <a:lnTo>
                      <a:pt x="432" y="497"/>
                    </a:lnTo>
                    <a:lnTo>
                      <a:pt x="442" y="495"/>
                    </a:lnTo>
                    <a:lnTo>
                      <a:pt x="451" y="493"/>
                    </a:lnTo>
                    <a:lnTo>
                      <a:pt x="461" y="491"/>
                    </a:lnTo>
                    <a:lnTo>
                      <a:pt x="468" y="491"/>
                    </a:lnTo>
                    <a:lnTo>
                      <a:pt x="478" y="489"/>
                    </a:lnTo>
                    <a:lnTo>
                      <a:pt x="485" y="489"/>
                    </a:lnTo>
                    <a:lnTo>
                      <a:pt x="495" y="487"/>
                    </a:lnTo>
                    <a:lnTo>
                      <a:pt x="502" y="487"/>
                    </a:lnTo>
                    <a:lnTo>
                      <a:pt x="512" y="485"/>
                    </a:lnTo>
                    <a:lnTo>
                      <a:pt x="519" y="485"/>
                    </a:lnTo>
                    <a:lnTo>
                      <a:pt x="529" y="485"/>
                    </a:lnTo>
                    <a:lnTo>
                      <a:pt x="538" y="485"/>
                    </a:lnTo>
                    <a:lnTo>
                      <a:pt x="548" y="483"/>
                    </a:lnTo>
                    <a:lnTo>
                      <a:pt x="551" y="485"/>
                    </a:lnTo>
                    <a:lnTo>
                      <a:pt x="553" y="485"/>
                    </a:lnTo>
                    <a:lnTo>
                      <a:pt x="557" y="485"/>
                    </a:lnTo>
                    <a:lnTo>
                      <a:pt x="559" y="485"/>
                    </a:lnTo>
                    <a:lnTo>
                      <a:pt x="563" y="485"/>
                    </a:lnTo>
                    <a:lnTo>
                      <a:pt x="565" y="487"/>
                    </a:lnTo>
                    <a:lnTo>
                      <a:pt x="568" y="487"/>
                    </a:lnTo>
                    <a:lnTo>
                      <a:pt x="570" y="487"/>
                    </a:lnTo>
                    <a:lnTo>
                      <a:pt x="572" y="489"/>
                    </a:lnTo>
                    <a:lnTo>
                      <a:pt x="576" y="489"/>
                    </a:lnTo>
                    <a:lnTo>
                      <a:pt x="578" y="491"/>
                    </a:lnTo>
                    <a:lnTo>
                      <a:pt x="580" y="491"/>
                    </a:lnTo>
                    <a:lnTo>
                      <a:pt x="582" y="493"/>
                    </a:lnTo>
                    <a:lnTo>
                      <a:pt x="584" y="495"/>
                    </a:lnTo>
                    <a:lnTo>
                      <a:pt x="587" y="495"/>
                    </a:lnTo>
                    <a:lnTo>
                      <a:pt x="589" y="497"/>
                    </a:lnTo>
                    <a:lnTo>
                      <a:pt x="591" y="498"/>
                    </a:lnTo>
                    <a:lnTo>
                      <a:pt x="593" y="498"/>
                    </a:lnTo>
                    <a:lnTo>
                      <a:pt x="595" y="500"/>
                    </a:lnTo>
                    <a:lnTo>
                      <a:pt x="597" y="502"/>
                    </a:lnTo>
                    <a:lnTo>
                      <a:pt x="599" y="504"/>
                    </a:lnTo>
                    <a:lnTo>
                      <a:pt x="601" y="506"/>
                    </a:lnTo>
                    <a:lnTo>
                      <a:pt x="602" y="508"/>
                    </a:lnTo>
                    <a:lnTo>
                      <a:pt x="604" y="510"/>
                    </a:lnTo>
                    <a:lnTo>
                      <a:pt x="606" y="510"/>
                    </a:lnTo>
                    <a:lnTo>
                      <a:pt x="608" y="512"/>
                    </a:lnTo>
                    <a:lnTo>
                      <a:pt x="610" y="514"/>
                    </a:lnTo>
                    <a:lnTo>
                      <a:pt x="612" y="515"/>
                    </a:lnTo>
                    <a:lnTo>
                      <a:pt x="614" y="517"/>
                    </a:lnTo>
                    <a:lnTo>
                      <a:pt x="616" y="519"/>
                    </a:lnTo>
                    <a:lnTo>
                      <a:pt x="618" y="521"/>
                    </a:lnTo>
                    <a:lnTo>
                      <a:pt x="620" y="523"/>
                    </a:lnTo>
                    <a:lnTo>
                      <a:pt x="621" y="521"/>
                    </a:lnTo>
                    <a:lnTo>
                      <a:pt x="623" y="519"/>
                    </a:lnTo>
                    <a:lnTo>
                      <a:pt x="625" y="517"/>
                    </a:lnTo>
                    <a:lnTo>
                      <a:pt x="627" y="515"/>
                    </a:lnTo>
                    <a:lnTo>
                      <a:pt x="629" y="514"/>
                    </a:lnTo>
                    <a:lnTo>
                      <a:pt x="631" y="512"/>
                    </a:lnTo>
                    <a:lnTo>
                      <a:pt x="633" y="510"/>
                    </a:lnTo>
                    <a:lnTo>
                      <a:pt x="635" y="510"/>
                    </a:lnTo>
                    <a:lnTo>
                      <a:pt x="637" y="508"/>
                    </a:lnTo>
                    <a:lnTo>
                      <a:pt x="638" y="506"/>
                    </a:lnTo>
                    <a:lnTo>
                      <a:pt x="640" y="504"/>
                    </a:lnTo>
                    <a:lnTo>
                      <a:pt x="642" y="502"/>
                    </a:lnTo>
                    <a:lnTo>
                      <a:pt x="644" y="500"/>
                    </a:lnTo>
                    <a:lnTo>
                      <a:pt x="646" y="498"/>
                    </a:lnTo>
                    <a:lnTo>
                      <a:pt x="648" y="498"/>
                    </a:lnTo>
                    <a:lnTo>
                      <a:pt x="652" y="497"/>
                    </a:lnTo>
                    <a:lnTo>
                      <a:pt x="654" y="495"/>
                    </a:lnTo>
                    <a:lnTo>
                      <a:pt x="655" y="495"/>
                    </a:lnTo>
                    <a:lnTo>
                      <a:pt x="657" y="493"/>
                    </a:lnTo>
                    <a:lnTo>
                      <a:pt x="659" y="491"/>
                    </a:lnTo>
                    <a:lnTo>
                      <a:pt x="663" y="491"/>
                    </a:lnTo>
                    <a:lnTo>
                      <a:pt x="665" y="489"/>
                    </a:lnTo>
                    <a:lnTo>
                      <a:pt x="667" y="489"/>
                    </a:lnTo>
                    <a:lnTo>
                      <a:pt x="669" y="487"/>
                    </a:lnTo>
                    <a:lnTo>
                      <a:pt x="672" y="487"/>
                    </a:lnTo>
                    <a:lnTo>
                      <a:pt x="674" y="487"/>
                    </a:lnTo>
                    <a:lnTo>
                      <a:pt x="678" y="485"/>
                    </a:lnTo>
                    <a:lnTo>
                      <a:pt x="680" y="485"/>
                    </a:lnTo>
                    <a:lnTo>
                      <a:pt x="682" y="485"/>
                    </a:lnTo>
                    <a:lnTo>
                      <a:pt x="686" y="485"/>
                    </a:lnTo>
                    <a:lnTo>
                      <a:pt x="689" y="485"/>
                    </a:lnTo>
                    <a:lnTo>
                      <a:pt x="691" y="483"/>
                    </a:lnTo>
                    <a:lnTo>
                      <a:pt x="701" y="485"/>
                    </a:lnTo>
                    <a:lnTo>
                      <a:pt x="710" y="485"/>
                    </a:lnTo>
                    <a:lnTo>
                      <a:pt x="720" y="485"/>
                    </a:lnTo>
                    <a:lnTo>
                      <a:pt x="729" y="485"/>
                    </a:lnTo>
                    <a:lnTo>
                      <a:pt x="737" y="487"/>
                    </a:lnTo>
                    <a:lnTo>
                      <a:pt x="746" y="487"/>
                    </a:lnTo>
                    <a:lnTo>
                      <a:pt x="754" y="489"/>
                    </a:lnTo>
                    <a:lnTo>
                      <a:pt x="763" y="489"/>
                    </a:lnTo>
                    <a:lnTo>
                      <a:pt x="771" y="491"/>
                    </a:lnTo>
                    <a:lnTo>
                      <a:pt x="780" y="491"/>
                    </a:lnTo>
                    <a:lnTo>
                      <a:pt x="788" y="493"/>
                    </a:lnTo>
                    <a:lnTo>
                      <a:pt x="797" y="495"/>
                    </a:lnTo>
                    <a:lnTo>
                      <a:pt x="807" y="497"/>
                    </a:lnTo>
                    <a:lnTo>
                      <a:pt x="816" y="497"/>
                    </a:lnTo>
                    <a:lnTo>
                      <a:pt x="825" y="498"/>
                    </a:lnTo>
                    <a:lnTo>
                      <a:pt x="837" y="500"/>
                    </a:lnTo>
                    <a:lnTo>
                      <a:pt x="848" y="502"/>
                    </a:lnTo>
                    <a:lnTo>
                      <a:pt x="859" y="504"/>
                    </a:lnTo>
                    <a:lnTo>
                      <a:pt x="871" y="504"/>
                    </a:lnTo>
                    <a:lnTo>
                      <a:pt x="884" y="506"/>
                    </a:lnTo>
                    <a:lnTo>
                      <a:pt x="897" y="508"/>
                    </a:lnTo>
                    <a:lnTo>
                      <a:pt x="910" y="510"/>
                    </a:lnTo>
                    <a:lnTo>
                      <a:pt x="926" y="510"/>
                    </a:lnTo>
                    <a:lnTo>
                      <a:pt x="941" y="512"/>
                    </a:lnTo>
                    <a:lnTo>
                      <a:pt x="958" y="514"/>
                    </a:lnTo>
                    <a:lnTo>
                      <a:pt x="975" y="514"/>
                    </a:lnTo>
                    <a:lnTo>
                      <a:pt x="994" y="514"/>
                    </a:lnTo>
                    <a:lnTo>
                      <a:pt x="1014" y="515"/>
                    </a:lnTo>
                    <a:lnTo>
                      <a:pt x="1035" y="515"/>
                    </a:lnTo>
                    <a:lnTo>
                      <a:pt x="1056" y="515"/>
                    </a:lnTo>
                    <a:lnTo>
                      <a:pt x="1079" y="517"/>
                    </a:lnTo>
                    <a:lnTo>
                      <a:pt x="1103" y="517"/>
                    </a:lnTo>
                    <a:lnTo>
                      <a:pt x="1103" y="0"/>
                    </a:lnTo>
                    <a:lnTo>
                      <a:pt x="1116" y="0"/>
                    </a:lnTo>
                    <a:lnTo>
                      <a:pt x="1116" y="517"/>
                    </a:lnTo>
                    <a:lnTo>
                      <a:pt x="1130" y="517"/>
                    </a:lnTo>
                    <a:lnTo>
                      <a:pt x="1130" y="0"/>
                    </a:lnTo>
                    <a:lnTo>
                      <a:pt x="1156" y="0"/>
                    </a:lnTo>
                    <a:lnTo>
                      <a:pt x="1156" y="102"/>
                    </a:lnTo>
                    <a:lnTo>
                      <a:pt x="1222" y="62"/>
                    </a:lnTo>
                    <a:lnTo>
                      <a:pt x="1222" y="160"/>
                    </a:lnTo>
                    <a:lnTo>
                      <a:pt x="1156" y="121"/>
                    </a:lnTo>
                    <a:lnTo>
                      <a:pt x="1156" y="421"/>
                    </a:lnTo>
                    <a:lnTo>
                      <a:pt x="1222" y="385"/>
                    </a:lnTo>
                    <a:lnTo>
                      <a:pt x="1222" y="483"/>
                    </a:lnTo>
                    <a:lnTo>
                      <a:pt x="1156" y="442"/>
                    </a:lnTo>
                    <a:lnTo>
                      <a:pt x="1156" y="536"/>
                    </a:lnTo>
                    <a:lnTo>
                      <a:pt x="85" y="536"/>
                    </a:lnTo>
                    <a:lnTo>
                      <a:pt x="85" y="481"/>
                    </a:lnTo>
                    <a:lnTo>
                      <a:pt x="0" y="432"/>
                    </a:lnTo>
                    <a:lnTo>
                      <a:pt x="85" y="385"/>
                    </a:lnTo>
                    <a:lnTo>
                      <a:pt x="85" y="151"/>
                    </a:lnTo>
                    <a:lnTo>
                      <a:pt x="0" y="111"/>
                    </a:lnTo>
                    <a:lnTo>
                      <a:pt x="85" y="72"/>
                    </a:lnTo>
                    <a:lnTo>
                      <a:pt x="8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2" name="Freeform 148">
                <a:extLst>
                  <a:ext uri="{FF2B5EF4-FFF2-40B4-BE49-F238E27FC236}">
                    <a16:creationId xmlns:a16="http://schemas.microsoft.com/office/drawing/2014/main" id="{D5206691-4774-C463-0539-32B4A5BE7678}"/>
                  </a:ext>
                </a:extLst>
              </p:cNvPr>
              <p:cNvSpPr>
                <a:spLocks/>
              </p:cNvSpPr>
              <p:nvPr/>
            </p:nvSpPr>
            <p:spPr bwMode="auto">
              <a:xfrm>
                <a:off x="2393" y="539"/>
                <a:ext cx="941" cy="504"/>
              </a:xfrm>
              <a:custGeom>
                <a:avLst/>
                <a:gdLst>
                  <a:gd name="T0" fmla="*/ 941 w 941"/>
                  <a:gd name="T1" fmla="*/ 0 h 504"/>
                  <a:gd name="T2" fmla="*/ 527 w 941"/>
                  <a:gd name="T3" fmla="*/ 2 h 504"/>
                  <a:gd name="T4" fmla="*/ 503 w 941"/>
                  <a:gd name="T5" fmla="*/ 5 h 504"/>
                  <a:gd name="T6" fmla="*/ 488 w 941"/>
                  <a:gd name="T7" fmla="*/ 13 h 504"/>
                  <a:gd name="T8" fmla="*/ 476 w 941"/>
                  <a:gd name="T9" fmla="*/ 24 h 504"/>
                  <a:gd name="T10" fmla="*/ 463 w 941"/>
                  <a:gd name="T11" fmla="*/ 24 h 504"/>
                  <a:gd name="T12" fmla="*/ 452 w 941"/>
                  <a:gd name="T13" fmla="*/ 13 h 504"/>
                  <a:gd name="T14" fmla="*/ 436 w 941"/>
                  <a:gd name="T15" fmla="*/ 5 h 504"/>
                  <a:gd name="T16" fmla="*/ 416 w 941"/>
                  <a:gd name="T17" fmla="*/ 2 h 504"/>
                  <a:gd name="T18" fmla="*/ 0 w 941"/>
                  <a:gd name="T19" fmla="*/ 0 h 504"/>
                  <a:gd name="T20" fmla="*/ 53 w 941"/>
                  <a:gd name="T21" fmla="*/ 502 h 504"/>
                  <a:gd name="T22" fmla="*/ 138 w 941"/>
                  <a:gd name="T23" fmla="*/ 500 h 504"/>
                  <a:gd name="T24" fmla="*/ 202 w 941"/>
                  <a:gd name="T25" fmla="*/ 497 h 504"/>
                  <a:gd name="T26" fmla="*/ 251 w 941"/>
                  <a:gd name="T27" fmla="*/ 491 h 504"/>
                  <a:gd name="T28" fmla="*/ 289 w 941"/>
                  <a:gd name="T29" fmla="*/ 483 h 504"/>
                  <a:gd name="T30" fmla="*/ 319 w 941"/>
                  <a:gd name="T31" fmla="*/ 478 h 504"/>
                  <a:gd name="T32" fmla="*/ 350 w 941"/>
                  <a:gd name="T33" fmla="*/ 474 h 504"/>
                  <a:gd name="T34" fmla="*/ 380 w 941"/>
                  <a:gd name="T35" fmla="*/ 470 h 504"/>
                  <a:gd name="T36" fmla="*/ 410 w 941"/>
                  <a:gd name="T37" fmla="*/ 470 h 504"/>
                  <a:gd name="T38" fmla="*/ 431 w 941"/>
                  <a:gd name="T39" fmla="*/ 474 h 504"/>
                  <a:gd name="T40" fmla="*/ 448 w 941"/>
                  <a:gd name="T41" fmla="*/ 483 h 504"/>
                  <a:gd name="T42" fmla="*/ 463 w 941"/>
                  <a:gd name="T43" fmla="*/ 497 h 504"/>
                  <a:gd name="T44" fmla="*/ 478 w 941"/>
                  <a:gd name="T45" fmla="*/ 497 h 504"/>
                  <a:gd name="T46" fmla="*/ 493 w 941"/>
                  <a:gd name="T47" fmla="*/ 483 h 504"/>
                  <a:gd name="T48" fmla="*/ 510 w 941"/>
                  <a:gd name="T49" fmla="*/ 474 h 504"/>
                  <a:gd name="T50" fmla="*/ 531 w 941"/>
                  <a:gd name="T51" fmla="*/ 470 h 504"/>
                  <a:gd name="T52" fmla="*/ 561 w 941"/>
                  <a:gd name="T53" fmla="*/ 470 h 504"/>
                  <a:gd name="T54" fmla="*/ 597 w 941"/>
                  <a:gd name="T55" fmla="*/ 474 h 504"/>
                  <a:gd name="T56" fmla="*/ 631 w 941"/>
                  <a:gd name="T57" fmla="*/ 478 h 504"/>
                  <a:gd name="T58" fmla="*/ 667 w 941"/>
                  <a:gd name="T59" fmla="*/ 483 h 504"/>
                  <a:gd name="T60" fmla="*/ 707 w 941"/>
                  <a:gd name="T61" fmla="*/ 491 h 504"/>
                  <a:gd name="T62" fmla="*/ 758 w 941"/>
                  <a:gd name="T63" fmla="*/ 497 h 504"/>
                  <a:gd name="T64" fmla="*/ 818 w 941"/>
                  <a:gd name="T65" fmla="*/ 500 h 504"/>
                  <a:gd name="T66" fmla="*/ 896 w 941"/>
                  <a:gd name="T67" fmla="*/ 502 h 5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1" h="504">
                    <a:moveTo>
                      <a:pt x="941" y="504"/>
                    </a:moveTo>
                    <a:lnTo>
                      <a:pt x="941" y="0"/>
                    </a:lnTo>
                    <a:lnTo>
                      <a:pt x="542" y="0"/>
                    </a:lnTo>
                    <a:lnTo>
                      <a:pt x="527" y="2"/>
                    </a:lnTo>
                    <a:lnTo>
                      <a:pt x="514" y="2"/>
                    </a:lnTo>
                    <a:lnTo>
                      <a:pt x="503" y="5"/>
                    </a:lnTo>
                    <a:lnTo>
                      <a:pt x="495" y="9"/>
                    </a:lnTo>
                    <a:lnTo>
                      <a:pt x="488" y="13"/>
                    </a:lnTo>
                    <a:lnTo>
                      <a:pt x="480" y="19"/>
                    </a:lnTo>
                    <a:lnTo>
                      <a:pt x="476" y="24"/>
                    </a:lnTo>
                    <a:lnTo>
                      <a:pt x="471" y="30"/>
                    </a:lnTo>
                    <a:lnTo>
                      <a:pt x="463" y="24"/>
                    </a:lnTo>
                    <a:lnTo>
                      <a:pt x="457" y="19"/>
                    </a:lnTo>
                    <a:lnTo>
                      <a:pt x="452" y="13"/>
                    </a:lnTo>
                    <a:lnTo>
                      <a:pt x="446" y="9"/>
                    </a:lnTo>
                    <a:lnTo>
                      <a:pt x="436" y="5"/>
                    </a:lnTo>
                    <a:lnTo>
                      <a:pt x="427" y="2"/>
                    </a:lnTo>
                    <a:lnTo>
                      <a:pt x="416" y="2"/>
                    </a:lnTo>
                    <a:lnTo>
                      <a:pt x="401" y="0"/>
                    </a:lnTo>
                    <a:lnTo>
                      <a:pt x="0" y="0"/>
                    </a:lnTo>
                    <a:lnTo>
                      <a:pt x="0" y="504"/>
                    </a:lnTo>
                    <a:lnTo>
                      <a:pt x="53" y="502"/>
                    </a:lnTo>
                    <a:lnTo>
                      <a:pt x="98" y="502"/>
                    </a:lnTo>
                    <a:lnTo>
                      <a:pt x="138" y="500"/>
                    </a:lnTo>
                    <a:lnTo>
                      <a:pt x="172" y="498"/>
                    </a:lnTo>
                    <a:lnTo>
                      <a:pt x="202" y="497"/>
                    </a:lnTo>
                    <a:lnTo>
                      <a:pt x="229" y="493"/>
                    </a:lnTo>
                    <a:lnTo>
                      <a:pt x="251" y="491"/>
                    </a:lnTo>
                    <a:lnTo>
                      <a:pt x="270" y="487"/>
                    </a:lnTo>
                    <a:lnTo>
                      <a:pt x="289" y="483"/>
                    </a:lnTo>
                    <a:lnTo>
                      <a:pt x="304" y="481"/>
                    </a:lnTo>
                    <a:lnTo>
                      <a:pt x="319" y="478"/>
                    </a:lnTo>
                    <a:lnTo>
                      <a:pt x="334" y="476"/>
                    </a:lnTo>
                    <a:lnTo>
                      <a:pt x="350" y="474"/>
                    </a:lnTo>
                    <a:lnTo>
                      <a:pt x="365" y="472"/>
                    </a:lnTo>
                    <a:lnTo>
                      <a:pt x="380" y="470"/>
                    </a:lnTo>
                    <a:lnTo>
                      <a:pt x="399" y="470"/>
                    </a:lnTo>
                    <a:lnTo>
                      <a:pt x="410" y="470"/>
                    </a:lnTo>
                    <a:lnTo>
                      <a:pt x="421" y="472"/>
                    </a:lnTo>
                    <a:lnTo>
                      <a:pt x="431" y="474"/>
                    </a:lnTo>
                    <a:lnTo>
                      <a:pt x="440" y="478"/>
                    </a:lnTo>
                    <a:lnTo>
                      <a:pt x="448" y="483"/>
                    </a:lnTo>
                    <a:lnTo>
                      <a:pt x="455" y="489"/>
                    </a:lnTo>
                    <a:lnTo>
                      <a:pt x="463" y="497"/>
                    </a:lnTo>
                    <a:lnTo>
                      <a:pt x="471" y="504"/>
                    </a:lnTo>
                    <a:lnTo>
                      <a:pt x="478" y="497"/>
                    </a:lnTo>
                    <a:lnTo>
                      <a:pt x="486" y="489"/>
                    </a:lnTo>
                    <a:lnTo>
                      <a:pt x="493" y="483"/>
                    </a:lnTo>
                    <a:lnTo>
                      <a:pt x="503" y="478"/>
                    </a:lnTo>
                    <a:lnTo>
                      <a:pt x="510" y="474"/>
                    </a:lnTo>
                    <a:lnTo>
                      <a:pt x="520" y="472"/>
                    </a:lnTo>
                    <a:lnTo>
                      <a:pt x="531" y="470"/>
                    </a:lnTo>
                    <a:lnTo>
                      <a:pt x="542" y="470"/>
                    </a:lnTo>
                    <a:lnTo>
                      <a:pt x="561" y="470"/>
                    </a:lnTo>
                    <a:lnTo>
                      <a:pt x="580" y="472"/>
                    </a:lnTo>
                    <a:lnTo>
                      <a:pt x="597" y="474"/>
                    </a:lnTo>
                    <a:lnTo>
                      <a:pt x="614" y="476"/>
                    </a:lnTo>
                    <a:lnTo>
                      <a:pt x="631" y="478"/>
                    </a:lnTo>
                    <a:lnTo>
                      <a:pt x="648" y="481"/>
                    </a:lnTo>
                    <a:lnTo>
                      <a:pt x="667" y="483"/>
                    </a:lnTo>
                    <a:lnTo>
                      <a:pt x="686" y="487"/>
                    </a:lnTo>
                    <a:lnTo>
                      <a:pt x="707" y="491"/>
                    </a:lnTo>
                    <a:lnTo>
                      <a:pt x="731" y="493"/>
                    </a:lnTo>
                    <a:lnTo>
                      <a:pt x="758" y="497"/>
                    </a:lnTo>
                    <a:lnTo>
                      <a:pt x="786" y="498"/>
                    </a:lnTo>
                    <a:lnTo>
                      <a:pt x="818" y="500"/>
                    </a:lnTo>
                    <a:lnTo>
                      <a:pt x="856" y="502"/>
                    </a:lnTo>
                    <a:lnTo>
                      <a:pt x="896" y="502"/>
                    </a:lnTo>
                    <a:lnTo>
                      <a:pt x="941" y="504"/>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3" name="Freeform 149">
                <a:extLst>
                  <a:ext uri="{FF2B5EF4-FFF2-40B4-BE49-F238E27FC236}">
                    <a16:creationId xmlns:a16="http://schemas.microsoft.com/office/drawing/2014/main" id="{1E27BB1A-A8EF-BC12-B7A7-04AA52F39D5F}"/>
                  </a:ext>
                </a:extLst>
              </p:cNvPr>
              <p:cNvSpPr>
                <a:spLocks/>
              </p:cNvSpPr>
              <p:nvPr/>
            </p:nvSpPr>
            <p:spPr bwMode="auto">
              <a:xfrm>
                <a:off x="2223" y="522"/>
                <a:ext cx="1258" cy="583"/>
              </a:xfrm>
              <a:custGeom>
                <a:avLst/>
                <a:gdLst>
                  <a:gd name="T0" fmla="*/ 89 w 1258"/>
                  <a:gd name="T1" fmla="*/ 0 h 583"/>
                  <a:gd name="T2" fmla="*/ 569 w 1258"/>
                  <a:gd name="T3" fmla="*/ 0 h 583"/>
                  <a:gd name="T4" fmla="*/ 584 w 1258"/>
                  <a:gd name="T5" fmla="*/ 2 h 583"/>
                  <a:gd name="T6" fmla="*/ 597 w 1258"/>
                  <a:gd name="T7" fmla="*/ 7 h 583"/>
                  <a:gd name="T8" fmla="*/ 606 w 1258"/>
                  <a:gd name="T9" fmla="*/ 13 h 583"/>
                  <a:gd name="T10" fmla="*/ 612 w 1258"/>
                  <a:gd name="T11" fmla="*/ 21 h 583"/>
                  <a:gd name="T12" fmla="*/ 618 w 1258"/>
                  <a:gd name="T13" fmla="*/ 28 h 583"/>
                  <a:gd name="T14" fmla="*/ 623 w 1258"/>
                  <a:gd name="T15" fmla="*/ 36 h 583"/>
                  <a:gd name="T16" fmla="*/ 627 w 1258"/>
                  <a:gd name="T17" fmla="*/ 43 h 583"/>
                  <a:gd name="T18" fmla="*/ 631 w 1258"/>
                  <a:gd name="T19" fmla="*/ 49 h 583"/>
                  <a:gd name="T20" fmla="*/ 637 w 1258"/>
                  <a:gd name="T21" fmla="*/ 43 h 583"/>
                  <a:gd name="T22" fmla="*/ 644 w 1258"/>
                  <a:gd name="T23" fmla="*/ 36 h 583"/>
                  <a:gd name="T24" fmla="*/ 652 w 1258"/>
                  <a:gd name="T25" fmla="*/ 28 h 583"/>
                  <a:gd name="T26" fmla="*/ 659 w 1258"/>
                  <a:gd name="T27" fmla="*/ 21 h 583"/>
                  <a:gd name="T28" fmla="*/ 671 w 1258"/>
                  <a:gd name="T29" fmla="*/ 13 h 583"/>
                  <a:gd name="T30" fmla="*/ 682 w 1258"/>
                  <a:gd name="T31" fmla="*/ 7 h 583"/>
                  <a:gd name="T32" fmla="*/ 697 w 1258"/>
                  <a:gd name="T33" fmla="*/ 2 h 583"/>
                  <a:gd name="T34" fmla="*/ 712 w 1258"/>
                  <a:gd name="T35" fmla="*/ 0 h 583"/>
                  <a:gd name="T36" fmla="*/ 1194 w 1258"/>
                  <a:gd name="T37" fmla="*/ 0 h 583"/>
                  <a:gd name="T38" fmla="*/ 1194 w 1258"/>
                  <a:gd name="T39" fmla="*/ 89 h 583"/>
                  <a:gd name="T40" fmla="*/ 1258 w 1258"/>
                  <a:gd name="T41" fmla="*/ 47 h 583"/>
                  <a:gd name="T42" fmla="*/ 1258 w 1258"/>
                  <a:gd name="T43" fmla="*/ 211 h 583"/>
                  <a:gd name="T44" fmla="*/ 1194 w 1258"/>
                  <a:gd name="T45" fmla="*/ 168 h 583"/>
                  <a:gd name="T46" fmla="*/ 1194 w 1258"/>
                  <a:gd name="T47" fmla="*/ 413 h 583"/>
                  <a:gd name="T48" fmla="*/ 1258 w 1258"/>
                  <a:gd name="T49" fmla="*/ 370 h 583"/>
                  <a:gd name="T50" fmla="*/ 1258 w 1258"/>
                  <a:gd name="T51" fmla="*/ 534 h 583"/>
                  <a:gd name="T52" fmla="*/ 1194 w 1258"/>
                  <a:gd name="T53" fmla="*/ 491 h 583"/>
                  <a:gd name="T54" fmla="*/ 1194 w 1258"/>
                  <a:gd name="T55" fmla="*/ 583 h 583"/>
                  <a:gd name="T56" fmla="*/ 89 w 1258"/>
                  <a:gd name="T57" fmla="*/ 583 h 583"/>
                  <a:gd name="T58" fmla="*/ 89 w 1258"/>
                  <a:gd name="T59" fmla="*/ 508 h 583"/>
                  <a:gd name="T60" fmla="*/ 0 w 1258"/>
                  <a:gd name="T61" fmla="*/ 459 h 583"/>
                  <a:gd name="T62" fmla="*/ 0 w 1258"/>
                  <a:gd name="T63" fmla="*/ 438 h 583"/>
                  <a:gd name="T64" fmla="*/ 89 w 1258"/>
                  <a:gd name="T65" fmla="*/ 389 h 583"/>
                  <a:gd name="T66" fmla="*/ 89 w 1258"/>
                  <a:gd name="T67" fmla="*/ 181 h 583"/>
                  <a:gd name="T68" fmla="*/ 0 w 1258"/>
                  <a:gd name="T69" fmla="*/ 138 h 583"/>
                  <a:gd name="T70" fmla="*/ 0 w 1258"/>
                  <a:gd name="T71" fmla="*/ 119 h 583"/>
                  <a:gd name="T72" fmla="*/ 89 w 1258"/>
                  <a:gd name="T73" fmla="*/ 75 h 583"/>
                  <a:gd name="T74" fmla="*/ 89 w 1258"/>
                  <a:gd name="T75" fmla="*/ 0 h 5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8" h="583">
                    <a:moveTo>
                      <a:pt x="89" y="0"/>
                    </a:moveTo>
                    <a:lnTo>
                      <a:pt x="569" y="0"/>
                    </a:lnTo>
                    <a:lnTo>
                      <a:pt x="584" y="2"/>
                    </a:lnTo>
                    <a:lnTo>
                      <a:pt x="597" y="7"/>
                    </a:lnTo>
                    <a:lnTo>
                      <a:pt x="606" y="13"/>
                    </a:lnTo>
                    <a:lnTo>
                      <a:pt x="612" y="21"/>
                    </a:lnTo>
                    <a:lnTo>
                      <a:pt x="618" y="28"/>
                    </a:lnTo>
                    <a:lnTo>
                      <a:pt x="623" y="36"/>
                    </a:lnTo>
                    <a:lnTo>
                      <a:pt x="627" y="43"/>
                    </a:lnTo>
                    <a:lnTo>
                      <a:pt x="631" y="49"/>
                    </a:lnTo>
                    <a:lnTo>
                      <a:pt x="637" y="43"/>
                    </a:lnTo>
                    <a:lnTo>
                      <a:pt x="644" y="36"/>
                    </a:lnTo>
                    <a:lnTo>
                      <a:pt x="652" y="28"/>
                    </a:lnTo>
                    <a:lnTo>
                      <a:pt x="659" y="21"/>
                    </a:lnTo>
                    <a:lnTo>
                      <a:pt x="671" y="13"/>
                    </a:lnTo>
                    <a:lnTo>
                      <a:pt x="682" y="7"/>
                    </a:lnTo>
                    <a:lnTo>
                      <a:pt x="697" y="2"/>
                    </a:lnTo>
                    <a:lnTo>
                      <a:pt x="712" y="0"/>
                    </a:lnTo>
                    <a:lnTo>
                      <a:pt x="1194" y="0"/>
                    </a:lnTo>
                    <a:lnTo>
                      <a:pt x="1194" y="89"/>
                    </a:lnTo>
                    <a:lnTo>
                      <a:pt x="1258" y="47"/>
                    </a:lnTo>
                    <a:lnTo>
                      <a:pt x="1258" y="211"/>
                    </a:lnTo>
                    <a:lnTo>
                      <a:pt x="1194" y="168"/>
                    </a:lnTo>
                    <a:lnTo>
                      <a:pt x="1194" y="413"/>
                    </a:lnTo>
                    <a:lnTo>
                      <a:pt x="1258" y="370"/>
                    </a:lnTo>
                    <a:lnTo>
                      <a:pt x="1258" y="534"/>
                    </a:lnTo>
                    <a:lnTo>
                      <a:pt x="1194" y="491"/>
                    </a:lnTo>
                    <a:lnTo>
                      <a:pt x="1194" y="583"/>
                    </a:lnTo>
                    <a:lnTo>
                      <a:pt x="89" y="583"/>
                    </a:lnTo>
                    <a:lnTo>
                      <a:pt x="89" y="508"/>
                    </a:lnTo>
                    <a:lnTo>
                      <a:pt x="0" y="459"/>
                    </a:lnTo>
                    <a:lnTo>
                      <a:pt x="0" y="438"/>
                    </a:lnTo>
                    <a:lnTo>
                      <a:pt x="89" y="389"/>
                    </a:lnTo>
                    <a:lnTo>
                      <a:pt x="89" y="181"/>
                    </a:lnTo>
                    <a:lnTo>
                      <a:pt x="0" y="138"/>
                    </a:lnTo>
                    <a:lnTo>
                      <a:pt x="0" y="119"/>
                    </a:lnTo>
                    <a:lnTo>
                      <a:pt x="89" y="75"/>
                    </a:lnTo>
                    <a:lnTo>
                      <a:pt x="89"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4" name="Freeform 150">
                <a:extLst>
                  <a:ext uri="{FF2B5EF4-FFF2-40B4-BE49-F238E27FC236}">
                    <a16:creationId xmlns:a16="http://schemas.microsoft.com/office/drawing/2014/main" id="{07141BEA-6F91-7C91-C35D-8A8E2A8C1795}"/>
                  </a:ext>
                </a:extLst>
              </p:cNvPr>
              <p:cNvSpPr>
                <a:spLocks/>
              </p:cNvSpPr>
              <p:nvPr/>
            </p:nvSpPr>
            <p:spPr bwMode="auto">
              <a:xfrm>
                <a:off x="2911" y="1865"/>
                <a:ext cx="478" cy="130"/>
              </a:xfrm>
              <a:custGeom>
                <a:avLst/>
                <a:gdLst>
                  <a:gd name="T0" fmla="*/ 5 w 478"/>
                  <a:gd name="T1" fmla="*/ 24 h 130"/>
                  <a:gd name="T2" fmla="*/ 19 w 478"/>
                  <a:gd name="T3" fmla="*/ 41 h 130"/>
                  <a:gd name="T4" fmla="*/ 36 w 478"/>
                  <a:gd name="T5" fmla="*/ 53 h 130"/>
                  <a:gd name="T6" fmla="*/ 55 w 478"/>
                  <a:gd name="T7" fmla="*/ 60 h 130"/>
                  <a:gd name="T8" fmla="*/ 75 w 478"/>
                  <a:gd name="T9" fmla="*/ 64 h 130"/>
                  <a:gd name="T10" fmla="*/ 98 w 478"/>
                  <a:gd name="T11" fmla="*/ 66 h 130"/>
                  <a:gd name="T12" fmla="*/ 119 w 478"/>
                  <a:gd name="T13" fmla="*/ 64 h 130"/>
                  <a:gd name="T14" fmla="*/ 157 w 478"/>
                  <a:gd name="T15" fmla="*/ 56 h 130"/>
                  <a:gd name="T16" fmla="*/ 200 w 478"/>
                  <a:gd name="T17" fmla="*/ 45 h 130"/>
                  <a:gd name="T18" fmla="*/ 245 w 478"/>
                  <a:gd name="T19" fmla="*/ 32 h 130"/>
                  <a:gd name="T20" fmla="*/ 289 w 478"/>
                  <a:gd name="T21" fmla="*/ 19 h 130"/>
                  <a:gd name="T22" fmla="*/ 332 w 478"/>
                  <a:gd name="T23" fmla="*/ 9 h 130"/>
                  <a:gd name="T24" fmla="*/ 370 w 478"/>
                  <a:gd name="T25" fmla="*/ 2 h 130"/>
                  <a:gd name="T26" fmla="*/ 397 w 478"/>
                  <a:gd name="T27" fmla="*/ 0 h 130"/>
                  <a:gd name="T28" fmla="*/ 412 w 478"/>
                  <a:gd name="T29" fmla="*/ 2 h 130"/>
                  <a:gd name="T30" fmla="*/ 429 w 478"/>
                  <a:gd name="T31" fmla="*/ 7 h 130"/>
                  <a:gd name="T32" fmla="*/ 448 w 478"/>
                  <a:gd name="T33" fmla="*/ 13 h 130"/>
                  <a:gd name="T34" fmla="*/ 463 w 478"/>
                  <a:gd name="T35" fmla="*/ 22 h 130"/>
                  <a:gd name="T36" fmla="*/ 474 w 478"/>
                  <a:gd name="T37" fmla="*/ 36 h 130"/>
                  <a:gd name="T38" fmla="*/ 478 w 478"/>
                  <a:gd name="T39" fmla="*/ 51 h 130"/>
                  <a:gd name="T40" fmla="*/ 478 w 478"/>
                  <a:gd name="T41" fmla="*/ 62 h 130"/>
                  <a:gd name="T42" fmla="*/ 476 w 478"/>
                  <a:gd name="T43" fmla="*/ 72 h 130"/>
                  <a:gd name="T44" fmla="*/ 472 w 478"/>
                  <a:gd name="T45" fmla="*/ 81 h 130"/>
                  <a:gd name="T46" fmla="*/ 468 w 478"/>
                  <a:gd name="T47" fmla="*/ 89 h 130"/>
                  <a:gd name="T48" fmla="*/ 461 w 478"/>
                  <a:gd name="T49" fmla="*/ 96 h 130"/>
                  <a:gd name="T50" fmla="*/ 453 w 478"/>
                  <a:gd name="T51" fmla="*/ 104 h 130"/>
                  <a:gd name="T52" fmla="*/ 442 w 478"/>
                  <a:gd name="T53" fmla="*/ 111 h 130"/>
                  <a:gd name="T54" fmla="*/ 425 w 478"/>
                  <a:gd name="T55" fmla="*/ 117 h 130"/>
                  <a:gd name="T56" fmla="*/ 406 w 478"/>
                  <a:gd name="T57" fmla="*/ 123 h 130"/>
                  <a:gd name="T58" fmla="*/ 385 w 478"/>
                  <a:gd name="T59" fmla="*/ 126 h 130"/>
                  <a:gd name="T60" fmla="*/ 366 w 478"/>
                  <a:gd name="T61" fmla="*/ 128 h 130"/>
                  <a:gd name="T62" fmla="*/ 349 w 478"/>
                  <a:gd name="T63" fmla="*/ 130 h 130"/>
                  <a:gd name="T64" fmla="*/ 336 w 478"/>
                  <a:gd name="T65" fmla="*/ 130 h 130"/>
                  <a:gd name="T66" fmla="*/ 323 w 478"/>
                  <a:gd name="T67" fmla="*/ 130 h 130"/>
                  <a:gd name="T68" fmla="*/ 306 w 478"/>
                  <a:gd name="T69" fmla="*/ 128 h 130"/>
                  <a:gd name="T70" fmla="*/ 287 w 478"/>
                  <a:gd name="T71" fmla="*/ 126 h 130"/>
                  <a:gd name="T72" fmla="*/ 268 w 478"/>
                  <a:gd name="T73" fmla="*/ 121 h 130"/>
                  <a:gd name="T74" fmla="*/ 253 w 478"/>
                  <a:gd name="T75" fmla="*/ 115 h 130"/>
                  <a:gd name="T76" fmla="*/ 242 w 478"/>
                  <a:gd name="T77" fmla="*/ 104 h 130"/>
                  <a:gd name="T78" fmla="*/ 234 w 478"/>
                  <a:gd name="T79" fmla="*/ 100 h 130"/>
                  <a:gd name="T80" fmla="*/ 225 w 478"/>
                  <a:gd name="T81" fmla="*/ 94 h 130"/>
                  <a:gd name="T82" fmla="*/ 217 w 478"/>
                  <a:gd name="T83" fmla="*/ 92 h 130"/>
                  <a:gd name="T84" fmla="*/ 209 w 478"/>
                  <a:gd name="T85" fmla="*/ 90 h 130"/>
                  <a:gd name="T86" fmla="*/ 200 w 478"/>
                  <a:gd name="T87" fmla="*/ 90 h 130"/>
                  <a:gd name="T88" fmla="*/ 191 w 478"/>
                  <a:gd name="T89" fmla="*/ 90 h 130"/>
                  <a:gd name="T90" fmla="*/ 162 w 478"/>
                  <a:gd name="T91" fmla="*/ 92 h 130"/>
                  <a:gd name="T92" fmla="*/ 134 w 478"/>
                  <a:gd name="T93" fmla="*/ 98 h 130"/>
                  <a:gd name="T94" fmla="*/ 106 w 478"/>
                  <a:gd name="T95" fmla="*/ 104 h 130"/>
                  <a:gd name="T96" fmla="*/ 77 w 478"/>
                  <a:gd name="T97" fmla="*/ 111 h 130"/>
                  <a:gd name="T98" fmla="*/ 49 w 478"/>
                  <a:gd name="T99" fmla="*/ 117 h 130"/>
                  <a:gd name="T100" fmla="*/ 24 w 478"/>
                  <a:gd name="T101" fmla="*/ 121 h 130"/>
                  <a:gd name="T102" fmla="*/ 11 w 478"/>
                  <a:gd name="T103" fmla="*/ 119 h 130"/>
                  <a:gd name="T104" fmla="*/ 5 w 478"/>
                  <a:gd name="T105" fmla="*/ 107 h 130"/>
                  <a:gd name="T106" fmla="*/ 4 w 478"/>
                  <a:gd name="T107" fmla="*/ 89 h 130"/>
                  <a:gd name="T108" fmla="*/ 2 w 478"/>
                  <a:gd name="T109" fmla="*/ 70 h 130"/>
                  <a:gd name="T110" fmla="*/ 0 w 478"/>
                  <a:gd name="T111" fmla="*/ 49 h 130"/>
                  <a:gd name="T112" fmla="*/ 0 w 478"/>
                  <a:gd name="T113" fmla="*/ 32 h 1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78" h="130">
                    <a:moveTo>
                      <a:pt x="2" y="24"/>
                    </a:moveTo>
                    <a:lnTo>
                      <a:pt x="2" y="22"/>
                    </a:lnTo>
                    <a:lnTo>
                      <a:pt x="4" y="22"/>
                    </a:lnTo>
                    <a:lnTo>
                      <a:pt x="4" y="21"/>
                    </a:lnTo>
                    <a:lnTo>
                      <a:pt x="5" y="24"/>
                    </a:lnTo>
                    <a:lnTo>
                      <a:pt x="7" y="28"/>
                    </a:lnTo>
                    <a:lnTo>
                      <a:pt x="11" y="32"/>
                    </a:lnTo>
                    <a:lnTo>
                      <a:pt x="13" y="36"/>
                    </a:lnTo>
                    <a:lnTo>
                      <a:pt x="17" y="38"/>
                    </a:lnTo>
                    <a:lnTo>
                      <a:pt x="19" y="41"/>
                    </a:lnTo>
                    <a:lnTo>
                      <a:pt x="22" y="43"/>
                    </a:lnTo>
                    <a:lnTo>
                      <a:pt x="26" y="47"/>
                    </a:lnTo>
                    <a:lnTo>
                      <a:pt x="30" y="49"/>
                    </a:lnTo>
                    <a:lnTo>
                      <a:pt x="32" y="51"/>
                    </a:lnTo>
                    <a:lnTo>
                      <a:pt x="36" y="53"/>
                    </a:lnTo>
                    <a:lnTo>
                      <a:pt x="39" y="55"/>
                    </a:lnTo>
                    <a:lnTo>
                      <a:pt x="43" y="56"/>
                    </a:lnTo>
                    <a:lnTo>
                      <a:pt x="47" y="58"/>
                    </a:lnTo>
                    <a:lnTo>
                      <a:pt x="51" y="60"/>
                    </a:lnTo>
                    <a:lnTo>
                      <a:pt x="55" y="60"/>
                    </a:lnTo>
                    <a:lnTo>
                      <a:pt x="60" y="62"/>
                    </a:lnTo>
                    <a:lnTo>
                      <a:pt x="64" y="62"/>
                    </a:lnTo>
                    <a:lnTo>
                      <a:pt x="68" y="64"/>
                    </a:lnTo>
                    <a:lnTo>
                      <a:pt x="72" y="64"/>
                    </a:lnTo>
                    <a:lnTo>
                      <a:pt x="75" y="64"/>
                    </a:lnTo>
                    <a:lnTo>
                      <a:pt x="81" y="64"/>
                    </a:lnTo>
                    <a:lnTo>
                      <a:pt x="85" y="66"/>
                    </a:lnTo>
                    <a:lnTo>
                      <a:pt x="89" y="66"/>
                    </a:lnTo>
                    <a:lnTo>
                      <a:pt x="92" y="66"/>
                    </a:lnTo>
                    <a:lnTo>
                      <a:pt x="98" y="66"/>
                    </a:lnTo>
                    <a:lnTo>
                      <a:pt x="102" y="64"/>
                    </a:lnTo>
                    <a:lnTo>
                      <a:pt x="106" y="64"/>
                    </a:lnTo>
                    <a:lnTo>
                      <a:pt x="109" y="64"/>
                    </a:lnTo>
                    <a:lnTo>
                      <a:pt x="115" y="64"/>
                    </a:lnTo>
                    <a:lnTo>
                      <a:pt x="119" y="64"/>
                    </a:lnTo>
                    <a:lnTo>
                      <a:pt x="123" y="62"/>
                    </a:lnTo>
                    <a:lnTo>
                      <a:pt x="130" y="62"/>
                    </a:lnTo>
                    <a:lnTo>
                      <a:pt x="140" y="60"/>
                    </a:lnTo>
                    <a:lnTo>
                      <a:pt x="147" y="58"/>
                    </a:lnTo>
                    <a:lnTo>
                      <a:pt x="157" y="56"/>
                    </a:lnTo>
                    <a:lnTo>
                      <a:pt x="164" y="55"/>
                    </a:lnTo>
                    <a:lnTo>
                      <a:pt x="174" y="53"/>
                    </a:lnTo>
                    <a:lnTo>
                      <a:pt x="181" y="49"/>
                    </a:lnTo>
                    <a:lnTo>
                      <a:pt x="191" y="47"/>
                    </a:lnTo>
                    <a:lnTo>
                      <a:pt x="200" y="45"/>
                    </a:lnTo>
                    <a:lnTo>
                      <a:pt x="208" y="41"/>
                    </a:lnTo>
                    <a:lnTo>
                      <a:pt x="217" y="39"/>
                    </a:lnTo>
                    <a:lnTo>
                      <a:pt x="226" y="38"/>
                    </a:lnTo>
                    <a:lnTo>
                      <a:pt x="236" y="34"/>
                    </a:lnTo>
                    <a:lnTo>
                      <a:pt x="245" y="32"/>
                    </a:lnTo>
                    <a:lnTo>
                      <a:pt x="253" y="28"/>
                    </a:lnTo>
                    <a:lnTo>
                      <a:pt x="262" y="26"/>
                    </a:lnTo>
                    <a:lnTo>
                      <a:pt x="272" y="24"/>
                    </a:lnTo>
                    <a:lnTo>
                      <a:pt x="279" y="21"/>
                    </a:lnTo>
                    <a:lnTo>
                      <a:pt x="289" y="19"/>
                    </a:lnTo>
                    <a:lnTo>
                      <a:pt x="298" y="17"/>
                    </a:lnTo>
                    <a:lnTo>
                      <a:pt x="306" y="15"/>
                    </a:lnTo>
                    <a:lnTo>
                      <a:pt x="315" y="13"/>
                    </a:lnTo>
                    <a:lnTo>
                      <a:pt x="323" y="11"/>
                    </a:lnTo>
                    <a:lnTo>
                      <a:pt x="332" y="9"/>
                    </a:lnTo>
                    <a:lnTo>
                      <a:pt x="340" y="7"/>
                    </a:lnTo>
                    <a:lnTo>
                      <a:pt x="347" y="5"/>
                    </a:lnTo>
                    <a:lnTo>
                      <a:pt x="355" y="4"/>
                    </a:lnTo>
                    <a:lnTo>
                      <a:pt x="363" y="4"/>
                    </a:lnTo>
                    <a:lnTo>
                      <a:pt x="370" y="2"/>
                    </a:lnTo>
                    <a:lnTo>
                      <a:pt x="378" y="2"/>
                    </a:lnTo>
                    <a:lnTo>
                      <a:pt x="385" y="0"/>
                    </a:lnTo>
                    <a:lnTo>
                      <a:pt x="391" y="0"/>
                    </a:lnTo>
                    <a:lnTo>
                      <a:pt x="395" y="0"/>
                    </a:lnTo>
                    <a:lnTo>
                      <a:pt x="397" y="0"/>
                    </a:lnTo>
                    <a:lnTo>
                      <a:pt x="400" y="2"/>
                    </a:lnTo>
                    <a:lnTo>
                      <a:pt x="402" y="2"/>
                    </a:lnTo>
                    <a:lnTo>
                      <a:pt x="406" y="2"/>
                    </a:lnTo>
                    <a:lnTo>
                      <a:pt x="408" y="2"/>
                    </a:lnTo>
                    <a:lnTo>
                      <a:pt x="412" y="2"/>
                    </a:lnTo>
                    <a:lnTo>
                      <a:pt x="415" y="4"/>
                    </a:lnTo>
                    <a:lnTo>
                      <a:pt x="419" y="4"/>
                    </a:lnTo>
                    <a:lnTo>
                      <a:pt x="423" y="5"/>
                    </a:lnTo>
                    <a:lnTo>
                      <a:pt x="427" y="5"/>
                    </a:lnTo>
                    <a:lnTo>
                      <a:pt x="429" y="7"/>
                    </a:lnTo>
                    <a:lnTo>
                      <a:pt x="432" y="7"/>
                    </a:lnTo>
                    <a:lnTo>
                      <a:pt x="436" y="9"/>
                    </a:lnTo>
                    <a:lnTo>
                      <a:pt x="440" y="11"/>
                    </a:lnTo>
                    <a:lnTo>
                      <a:pt x="444" y="11"/>
                    </a:lnTo>
                    <a:lnTo>
                      <a:pt x="448" y="13"/>
                    </a:lnTo>
                    <a:lnTo>
                      <a:pt x="451" y="15"/>
                    </a:lnTo>
                    <a:lnTo>
                      <a:pt x="453" y="17"/>
                    </a:lnTo>
                    <a:lnTo>
                      <a:pt x="457" y="19"/>
                    </a:lnTo>
                    <a:lnTo>
                      <a:pt x="459" y="21"/>
                    </a:lnTo>
                    <a:lnTo>
                      <a:pt x="463" y="22"/>
                    </a:lnTo>
                    <a:lnTo>
                      <a:pt x="465" y="24"/>
                    </a:lnTo>
                    <a:lnTo>
                      <a:pt x="468" y="28"/>
                    </a:lnTo>
                    <a:lnTo>
                      <a:pt x="470" y="30"/>
                    </a:lnTo>
                    <a:lnTo>
                      <a:pt x="472" y="32"/>
                    </a:lnTo>
                    <a:lnTo>
                      <a:pt x="474" y="36"/>
                    </a:lnTo>
                    <a:lnTo>
                      <a:pt x="474" y="38"/>
                    </a:lnTo>
                    <a:lnTo>
                      <a:pt x="476" y="41"/>
                    </a:lnTo>
                    <a:lnTo>
                      <a:pt x="478" y="45"/>
                    </a:lnTo>
                    <a:lnTo>
                      <a:pt x="478" y="47"/>
                    </a:lnTo>
                    <a:lnTo>
                      <a:pt x="478" y="51"/>
                    </a:lnTo>
                    <a:lnTo>
                      <a:pt x="478" y="53"/>
                    </a:lnTo>
                    <a:lnTo>
                      <a:pt x="478" y="56"/>
                    </a:lnTo>
                    <a:lnTo>
                      <a:pt x="478" y="58"/>
                    </a:lnTo>
                    <a:lnTo>
                      <a:pt x="478" y="60"/>
                    </a:lnTo>
                    <a:lnTo>
                      <a:pt x="478" y="62"/>
                    </a:lnTo>
                    <a:lnTo>
                      <a:pt x="476" y="64"/>
                    </a:lnTo>
                    <a:lnTo>
                      <a:pt x="476" y="66"/>
                    </a:lnTo>
                    <a:lnTo>
                      <a:pt x="476" y="68"/>
                    </a:lnTo>
                    <a:lnTo>
                      <a:pt x="476" y="70"/>
                    </a:lnTo>
                    <a:lnTo>
                      <a:pt x="476" y="72"/>
                    </a:lnTo>
                    <a:lnTo>
                      <a:pt x="474" y="73"/>
                    </a:lnTo>
                    <a:lnTo>
                      <a:pt x="474" y="75"/>
                    </a:lnTo>
                    <a:lnTo>
                      <a:pt x="474" y="77"/>
                    </a:lnTo>
                    <a:lnTo>
                      <a:pt x="472" y="79"/>
                    </a:lnTo>
                    <a:lnTo>
                      <a:pt x="472" y="81"/>
                    </a:lnTo>
                    <a:lnTo>
                      <a:pt x="472" y="83"/>
                    </a:lnTo>
                    <a:lnTo>
                      <a:pt x="470" y="85"/>
                    </a:lnTo>
                    <a:lnTo>
                      <a:pt x="470" y="87"/>
                    </a:lnTo>
                    <a:lnTo>
                      <a:pt x="468" y="87"/>
                    </a:lnTo>
                    <a:lnTo>
                      <a:pt x="468" y="89"/>
                    </a:lnTo>
                    <a:lnTo>
                      <a:pt x="466" y="90"/>
                    </a:lnTo>
                    <a:lnTo>
                      <a:pt x="465" y="92"/>
                    </a:lnTo>
                    <a:lnTo>
                      <a:pt x="465" y="94"/>
                    </a:lnTo>
                    <a:lnTo>
                      <a:pt x="463" y="94"/>
                    </a:lnTo>
                    <a:lnTo>
                      <a:pt x="461" y="96"/>
                    </a:lnTo>
                    <a:lnTo>
                      <a:pt x="459" y="98"/>
                    </a:lnTo>
                    <a:lnTo>
                      <a:pt x="459" y="100"/>
                    </a:lnTo>
                    <a:lnTo>
                      <a:pt x="457" y="100"/>
                    </a:lnTo>
                    <a:lnTo>
                      <a:pt x="455" y="102"/>
                    </a:lnTo>
                    <a:lnTo>
                      <a:pt x="453" y="104"/>
                    </a:lnTo>
                    <a:lnTo>
                      <a:pt x="451" y="106"/>
                    </a:lnTo>
                    <a:lnTo>
                      <a:pt x="449" y="106"/>
                    </a:lnTo>
                    <a:lnTo>
                      <a:pt x="448" y="107"/>
                    </a:lnTo>
                    <a:lnTo>
                      <a:pt x="446" y="109"/>
                    </a:lnTo>
                    <a:lnTo>
                      <a:pt x="442" y="111"/>
                    </a:lnTo>
                    <a:lnTo>
                      <a:pt x="438" y="111"/>
                    </a:lnTo>
                    <a:lnTo>
                      <a:pt x="436" y="113"/>
                    </a:lnTo>
                    <a:lnTo>
                      <a:pt x="432" y="115"/>
                    </a:lnTo>
                    <a:lnTo>
                      <a:pt x="429" y="117"/>
                    </a:lnTo>
                    <a:lnTo>
                      <a:pt x="425" y="117"/>
                    </a:lnTo>
                    <a:lnTo>
                      <a:pt x="421" y="119"/>
                    </a:lnTo>
                    <a:lnTo>
                      <a:pt x="417" y="119"/>
                    </a:lnTo>
                    <a:lnTo>
                      <a:pt x="414" y="121"/>
                    </a:lnTo>
                    <a:lnTo>
                      <a:pt x="410" y="121"/>
                    </a:lnTo>
                    <a:lnTo>
                      <a:pt x="406" y="123"/>
                    </a:lnTo>
                    <a:lnTo>
                      <a:pt x="402" y="123"/>
                    </a:lnTo>
                    <a:lnTo>
                      <a:pt x="398" y="124"/>
                    </a:lnTo>
                    <a:lnTo>
                      <a:pt x="395" y="124"/>
                    </a:lnTo>
                    <a:lnTo>
                      <a:pt x="391" y="124"/>
                    </a:lnTo>
                    <a:lnTo>
                      <a:pt x="385" y="126"/>
                    </a:lnTo>
                    <a:lnTo>
                      <a:pt x="381" y="126"/>
                    </a:lnTo>
                    <a:lnTo>
                      <a:pt x="378" y="126"/>
                    </a:lnTo>
                    <a:lnTo>
                      <a:pt x="374" y="128"/>
                    </a:lnTo>
                    <a:lnTo>
                      <a:pt x="370" y="128"/>
                    </a:lnTo>
                    <a:lnTo>
                      <a:pt x="366" y="128"/>
                    </a:lnTo>
                    <a:lnTo>
                      <a:pt x="363" y="128"/>
                    </a:lnTo>
                    <a:lnTo>
                      <a:pt x="359" y="128"/>
                    </a:lnTo>
                    <a:lnTo>
                      <a:pt x="355" y="128"/>
                    </a:lnTo>
                    <a:lnTo>
                      <a:pt x="353" y="130"/>
                    </a:lnTo>
                    <a:lnTo>
                      <a:pt x="349" y="130"/>
                    </a:lnTo>
                    <a:lnTo>
                      <a:pt x="346" y="130"/>
                    </a:lnTo>
                    <a:lnTo>
                      <a:pt x="344" y="130"/>
                    </a:lnTo>
                    <a:lnTo>
                      <a:pt x="340" y="130"/>
                    </a:lnTo>
                    <a:lnTo>
                      <a:pt x="338" y="130"/>
                    </a:lnTo>
                    <a:lnTo>
                      <a:pt x="336" y="130"/>
                    </a:lnTo>
                    <a:lnTo>
                      <a:pt x="334" y="130"/>
                    </a:lnTo>
                    <a:lnTo>
                      <a:pt x="330" y="130"/>
                    </a:lnTo>
                    <a:lnTo>
                      <a:pt x="329" y="130"/>
                    </a:lnTo>
                    <a:lnTo>
                      <a:pt x="327" y="130"/>
                    </a:lnTo>
                    <a:lnTo>
                      <a:pt x="323" y="130"/>
                    </a:lnTo>
                    <a:lnTo>
                      <a:pt x="319" y="130"/>
                    </a:lnTo>
                    <a:lnTo>
                      <a:pt x="315" y="130"/>
                    </a:lnTo>
                    <a:lnTo>
                      <a:pt x="313" y="128"/>
                    </a:lnTo>
                    <a:lnTo>
                      <a:pt x="310" y="128"/>
                    </a:lnTo>
                    <a:lnTo>
                      <a:pt x="306" y="128"/>
                    </a:lnTo>
                    <a:lnTo>
                      <a:pt x="302" y="128"/>
                    </a:lnTo>
                    <a:lnTo>
                      <a:pt x="298" y="128"/>
                    </a:lnTo>
                    <a:lnTo>
                      <a:pt x="295" y="126"/>
                    </a:lnTo>
                    <a:lnTo>
                      <a:pt x="291" y="126"/>
                    </a:lnTo>
                    <a:lnTo>
                      <a:pt x="287" y="126"/>
                    </a:lnTo>
                    <a:lnTo>
                      <a:pt x="283" y="124"/>
                    </a:lnTo>
                    <a:lnTo>
                      <a:pt x="279" y="124"/>
                    </a:lnTo>
                    <a:lnTo>
                      <a:pt x="276" y="123"/>
                    </a:lnTo>
                    <a:lnTo>
                      <a:pt x="272" y="123"/>
                    </a:lnTo>
                    <a:lnTo>
                      <a:pt x="268" y="121"/>
                    </a:lnTo>
                    <a:lnTo>
                      <a:pt x="264" y="121"/>
                    </a:lnTo>
                    <a:lnTo>
                      <a:pt x="262" y="119"/>
                    </a:lnTo>
                    <a:lnTo>
                      <a:pt x="259" y="117"/>
                    </a:lnTo>
                    <a:lnTo>
                      <a:pt x="255" y="117"/>
                    </a:lnTo>
                    <a:lnTo>
                      <a:pt x="253" y="115"/>
                    </a:lnTo>
                    <a:lnTo>
                      <a:pt x="249" y="113"/>
                    </a:lnTo>
                    <a:lnTo>
                      <a:pt x="247" y="111"/>
                    </a:lnTo>
                    <a:lnTo>
                      <a:pt x="245" y="109"/>
                    </a:lnTo>
                    <a:lnTo>
                      <a:pt x="243" y="107"/>
                    </a:lnTo>
                    <a:lnTo>
                      <a:pt x="242" y="104"/>
                    </a:lnTo>
                    <a:lnTo>
                      <a:pt x="240" y="102"/>
                    </a:lnTo>
                    <a:lnTo>
                      <a:pt x="238" y="102"/>
                    </a:lnTo>
                    <a:lnTo>
                      <a:pt x="238" y="100"/>
                    </a:lnTo>
                    <a:lnTo>
                      <a:pt x="236" y="100"/>
                    </a:lnTo>
                    <a:lnTo>
                      <a:pt x="234" y="100"/>
                    </a:lnTo>
                    <a:lnTo>
                      <a:pt x="232" y="98"/>
                    </a:lnTo>
                    <a:lnTo>
                      <a:pt x="230" y="98"/>
                    </a:lnTo>
                    <a:lnTo>
                      <a:pt x="228" y="96"/>
                    </a:lnTo>
                    <a:lnTo>
                      <a:pt x="226" y="96"/>
                    </a:lnTo>
                    <a:lnTo>
                      <a:pt x="225" y="94"/>
                    </a:lnTo>
                    <a:lnTo>
                      <a:pt x="223" y="94"/>
                    </a:lnTo>
                    <a:lnTo>
                      <a:pt x="221" y="94"/>
                    </a:lnTo>
                    <a:lnTo>
                      <a:pt x="219" y="94"/>
                    </a:lnTo>
                    <a:lnTo>
                      <a:pt x="219" y="92"/>
                    </a:lnTo>
                    <a:lnTo>
                      <a:pt x="217" y="92"/>
                    </a:lnTo>
                    <a:lnTo>
                      <a:pt x="215" y="92"/>
                    </a:lnTo>
                    <a:lnTo>
                      <a:pt x="213" y="92"/>
                    </a:lnTo>
                    <a:lnTo>
                      <a:pt x="211" y="92"/>
                    </a:lnTo>
                    <a:lnTo>
                      <a:pt x="209" y="92"/>
                    </a:lnTo>
                    <a:lnTo>
                      <a:pt x="209" y="90"/>
                    </a:lnTo>
                    <a:lnTo>
                      <a:pt x="208" y="90"/>
                    </a:lnTo>
                    <a:lnTo>
                      <a:pt x="206" y="90"/>
                    </a:lnTo>
                    <a:lnTo>
                      <a:pt x="204" y="90"/>
                    </a:lnTo>
                    <a:lnTo>
                      <a:pt x="202" y="90"/>
                    </a:lnTo>
                    <a:lnTo>
                      <a:pt x="200" y="90"/>
                    </a:lnTo>
                    <a:lnTo>
                      <a:pt x="198" y="90"/>
                    </a:lnTo>
                    <a:lnTo>
                      <a:pt x="196" y="90"/>
                    </a:lnTo>
                    <a:lnTo>
                      <a:pt x="194" y="90"/>
                    </a:lnTo>
                    <a:lnTo>
                      <a:pt x="192" y="90"/>
                    </a:lnTo>
                    <a:lnTo>
                      <a:pt x="191" y="90"/>
                    </a:lnTo>
                    <a:lnTo>
                      <a:pt x="185" y="90"/>
                    </a:lnTo>
                    <a:lnTo>
                      <a:pt x="179" y="90"/>
                    </a:lnTo>
                    <a:lnTo>
                      <a:pt x="174" y="90"/>
                    </a:lnTo>
                    <a:lnTo>
                      <a:pt x="168" y="90"/>
                    </a:lnTo>
                    <a:lnTo>
                      <a:pt x="162" y="92"/>
                    </a:lnTo>
                    <a:lnTo>
                      <a:pt x="157" y="92"/>
                    </a:lnTo>
                    <a:lnTo>
                      <a:pt x="151" y="94"/>
                    </a:lnTo>
                    <a:lnTo>
                      <a:pt x="145" y="94"/>
                    </a:lnTo>
                    <a:lnTo>
                      <a:pt x="140" y="96"/>
                    </a:lnTo>
                    <a:lnTo>
                      <a:pt x="134" y="98"/>
                    </a:lnTo>
                    <a:lnTo>
                      <a:pt x="128" y="98"/>
                    </a:lnTo>
                    <a:lnTo>
                      <a:pt x="123" y="100"/>
                    </a:lnTo>
                    <a:lnTo>
                      <a:pt x="117" y="102"/>
                    </a:lnTo>
                    <a:lnTo>
                      <a:pt x="111" y="102"/>
                    </a:lnTo>
                    <a:lnTo>
                      <a:pt x="106" y="104"/>
                    </a:lnTo>
                    <a:lnTo>
                      <a:pt x="100" y="106"/>
                    </a:lnTo>
                    <a:lnTo>
                      <a:pt x="94" y="107"/>
                    </a:lnTo>
                    <a:lnTo>
                      <a:pt x="89" y="109"/>
                    </a:lnTo>
                    <a:lnTo>
                      <a:pt x="83" y="109"/>
                    </a:lnTo>
                    <a:lnTo>
                      <a:pt x="77" y="111"/>
                    </a:lnTo>
                    <a:lnTo>
                      <a:pt x="72" y="113"/>
                    </a:lnTo>
                    <a:lnTo>
                      <a:pt x="66" y="115"/>
                    </a:lnTo>
                    <a:lnTo>
                      <a:pt x="60" y="115"/>
                    </a:lnTo>
                    <a:lnTo>
                      <a:pt x="55" y="117"/>
                    </a:lnTo>
                    <a:lnTo>
                      <a:pt x="49" y="117"/>
                    </a:lnTo>
                    <a:lnTo>
                      <a:pt x="45" y="119"/>
                    </a:lnTo>
                    <a:lnTo>
                      <a:pt x="39" y="119"/>
                    </a:lnTo>
                    <a:lnTo>
                      <a:pt x="34" y="121"/>
                    </a:lnTo>
                    <a:lnTo>
                      <a:pt x="28" y="121"/>
                    </a:lnTo>
                    <a:lnTo>
                      <a:pt x="24" y="121"/>
                    </a:lnTo>
                    <a:lnTo>
                      <a:pt x="19" y="121"/>
                    </a:lnTo>
                    <a:lnTo>
                      <a:pt x="15" y="123"/>
                    </a:lnTo>
                    <a:lnTo>
                      <a:pt x="13" y="121"/>
                    </a:lnTo>
                    <a:lnTo>
                      <a:pt x="11" y="121"/>
                    </a:lnTo>
                    <a:lnTo>
                      <a:pt x="11" y="119"/>
                    </a:lnTo>
                    <a:lnTo>
                      <a:pt x="9" y="117"/>
                    </a:lnTo>
                    <a:lnTo>
                      <a:pt x="9" y="115"/>
                    </a:lnTo>
                    <a:lnTo>
                      <a:pt x="7" y="113"/>
                    </a:lnTo>
                    <a:lnTo>
                      <a:pt x="7" y="109"/>
                    </a:lnTo>
                    <a:lnTo>
                      <a:pt x="5" y="107"/>
                    </a:lnTo>
                    <a:lnTo>
                      <a:pt x="5" y="104"/>
                    </a:lnTo>
                    <a:lnTo>
                      <a:pt x="5" y="100"/>
                    </a:lnTo>
                    <a:lnTo>
                      <a:pt x="4" y="96"/>
                    </a:lnTo>
                    <a:lnTo>
                      <a:pt x="4" y="92"/>
                    </a:lnTo>
                    <a:lnTo>
                      <a:pt x="4" y="89"/>
                    </a:lnTo>
                    <a:lnTo>
                      <a:pt x="4" y="85"/>
                    </a:lnTo>
                    <a:lnTo>
                      <a:pt x="2" y="81"/>
                    </a:lnTo>
                    <a:lnTo>
                      <a:pt x="2" y="77"/>
                    </a:lnTo>
                    <a:lnTo>
                      <a:pt x="2" y="73"/>
                    </a:lnTo>
                    <a:lnTo>
                      <a:pt x="2" y="70"/>
                    </a:lnTo>
                    <a:lnTo>
                      <a:pt x="2" y="66"/>
                    </a:lnTo>
                    <a:lnTo>
                      <a:pt x="0" y="60"/>
                    </a:lnTo>
                    <a:lnTo>
                      <a:pt x="0" y="56"/>
                    </a:lnTo>
                    <a:lnTo>
                      <a:pt x="0" y="53"/>
                    </a:lnTo>
                    <a:lnTo>
                      <a:pt x="0" y="49"/>
                    </a:lnTo>
                    <a:lnTo>
                      <a:pt x="0" y="45"/>
                    </a:lnTo>
                    <a:lnTo>
                      <a:pt x="0" y="41"/>
                    </a:lnTo>
                    <a:lnTo>
                      <a:pt x="0" y="38"/>
                    </a:lnTo>
                    <a:lnTo>
                      <a:pt x="0" y="36"/>
                    </a:lnTo>
                    <a:lnTo>
                      <a:pt x="0" y="32"/>
                    </a:lnTo>
                    <a:lnTo>
                      <a:pt x="0" y="30"/>
                    </a:lnTo>
                    <a:lnTo>
                      <a:pt x="2" y="26"/>
                    </a:lnTo>
                    <a:lnTo>
                      <a:pt x="2"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5" name="Freeform 151">
                <a:extLst>
                  <a:ext uri="{FF2B5EF4-FFF2-40B4-BE49-F238E27FC236}">
                    <a16:creationId xmlns:a16="http://schemas.microsoft.com/office/drawing/2014/main" id="{4BE5A8D1-89F9-6DE6-514D-700A99210A17}"/>
                  </a:ext>
                </a:extLst>
              </p:cNvPr>
              <p:cNvSpPr>
                <a:spLocks/>
              </p:cNvSpPr>
              <p:nvPr/>
            </p:nvSpPr>
            <p:spPr bwMode="auto">
              <a:xfrm>
                <a:off x="2969" y="1780"/>
                <a:ext cx="146" cy="92"/>
              </a:xfrm>
              <a:custGeom>
                <a:avLst/>
                <a:gdLst>
                  <a:gd name="T0" fmla="*/ 76 w 146"/>
                  <a:gd name="T1" fmla="*/ 5 h 92"/>
                  <a:gd name="T2" fmla="*/ 80 w 146"/>
                  <a:gd name="T3" fmla="*/ 9 h 92"/>
                  <a:gd name="T4" fmla="*/ 83 w 146"/>
                  <a:gd name="T5" fmla="*/ 13 h 92"/>
                  <a:gd name="T6" fmla="*/ 89 w 146"/>
                  <a:gd name="T7" fmla="*/ 17 h 92"/>
                  <a:gd name="T8" fmla="*/ 93 w 146"/>
                  <a:gd name="T9" fmla="*/ 21 h 92"/>
                  <a:gd name="T10" fmla="*/ 97 w 146"/>
                  <a:gd name="T11" fmla="*/ 24 h 92"/>
                  <a:gd name="T12" fmla="*/ 100 w 146"/>
                  <a:gd name="T13" fmla="*/ 28 h 92"/>
                  <a:gd name="T14" fmla="*/ 104 w 146"/>
                  <a:gd name="T15" fmla="*/ 32 h 92"/>
                  <a:gd name="T16" fmla="*/ 110 w 146"/>
                  <a:gd name="T17" fmla="*/ 38 h 92"/>
                  <a:gd name="T18" fmla="*/ 114 w 146"/>
                  <a:gd name="T19" fmla="*/ 41 h 92"/>
                  <a:gd name="T20" fmla="*/ 117 w 146"/>
                  <a:gd name="T21" fmla="*/ 45 h 92"/>
                  <a:gd name="T22" fmla="*/ 123 w 146"/>
                  <a:gd name="T23" fmla="*/ 49 h 92"/>
                  <a:gd name="T24" fmla="*/ 127 w 146"/>
                  <a:gd name="T25" fmla="*/ 53 h 92"/>
                  <a:gd name="T26" fmla="*/ 133 w 146"/>
                  <a:gd name="T27" fmla="*/ 56 h 92"/>
                  <a:gd name="T28" fmla="*/ 136 w 146"/>
                  <a:gd name="T29" fmla="*/ 60 h 92"/>
                  <a:gd name="T30" fmla="*/ 142 w 146"/>
                  <a:gd name="T31" fmla="*/ 64 h 92"/>
                  <a:gd name="T32" fmla="*/ 144 w 146"/>
                  <a:gd name="T33" fmla="*/ 66 h 92"/>
                  <a:gd name="T34" fmla="*/ 142 w 146"/>
                  <a:gd name="T35" fmla="*/ 68 h 92"/>
                  <a:gd name="T36" fmla="*/ 138 w 146"/>
                  <a:gd name="T37" fmla="*/ 70 h 92"/>
                  <a:gd name="T38" fmla="*/ 133 w 146"/>
                  <a:gd name="T39" fmla="*/ 73 h 92"/>
                  <a:gd name="T40" fmla="*/ 127 w 146"/>
                  <a:gd name="T41" fmla="*/ 75 h 92"/>
                  <a:gd name="T42" fmla="*/ 121 w 146"/>
                  <a:gd name="T43" fmla="*/ 77 h 92"/>
                  <a:gd name="T44" fmla="*/ 116 w 146"/>
                  <a:gd name="T45" fmla="*/ 79 h 92"/>
                  <a:gd name="T46" fmla="*/ 108 w 146"/>
                  <a:gd name="T47" fmla="*/ 83 h 92"/>
                  <a:gd name="T48" fmla="*/ 100 w 146"/>
                  <a:gd name="T49" fmla="*/ 85 h 92"/>
                  <a:gd name="T50" fmla="*/ 93 w 146"/>
                  <a:gd name="T51" fmla="*/ 87 h 92"/>
                  <a:gd name="T52" fmla="*/ 85 w 146"/>
                  <a:gd name="T53" fmla="*/ 89 h 92"/>
                  <a:gd name="T54" fmla="*/ 80 w 146"/>
                  <a:gd name="T55" fmla="*/ 90 h 92"/>
                  <a:gd name="T56" fmla="*/ 72 w 146"/>
                  <a:gd name="T57" fmla="*/ 92 h 92"/>
                  <a:gd name="T58" fmla="*/ 66 w 146"/>
                  <a:gd name="T59" fmla="*/ 92 h 92"/>
                  <a:gd name="T60" fmla="*/ 61 w 146"/>
                  <a:gd name="T61" fmla="*/ 92 h 92"/>
                  <a:gd name="T62" fmla="*/ 53 w 146"/>
                  <a:gd name="T63" fmla="*/ 92 h 92"/>
                  <a:gd name="T64" fmla="*/ 46 w 146"/>
                  <a:gd name="T65" fmla="*/ 92 h 92"/>
                  <a:gd name="T66" fmla="*/ 38 w 146"/>
                  <a:gd name="T67" fmla="*/ 92 h 92"/>
                  <a:gd name="T68" fmla="*/ 31 w 146"/>
                  <a:gd name="T69" fmla="*/ 90 h 92"/>
                  <a:gd name="T70" fmla="*/ 25 w 146"/>
                  <a:gd name="T71" fmla="*/ 89 h 92"/>
                  <a:gd name="T72" fmla="*/ 21 w 146"/>
                  <a:gd name="T73" fmla="*/ 87 h 92"/>
                  <a:gd name="T74" fmla="*/ 15 w 146"/>
                  <a:gd name="T75" fmla="*/ 83 h 92"/>
                  <a:gd name="T76" fmla="*/ 12 w 146"/>
                  <a:gd name="T77" fmla="*/ 81 h 92"/>
                  <a:gd name="T78" fmla="*/ 10 w 146"/>
                  <a:gd name="T79" fmla="*/ 77 h 92"/>
                  <a:gd name="T80" fmla="*/ 6 w 146"/>
                  <a:gd name="T81" fmla="*/ 73 h 92"/>
                  <a:gd name="T82" fmla="*/ 4 w 146"/>
                  <a:gd name="T83" fmla="*/ 70 h 92"/>
                  <a:gd name="T84" fmla="*/ 2 w 146"/>
                  <a:gd name="T85" fmla="*/ 66 h 92"/>
                  <a:gd name="T86" fmla="*/ 2 w 146"/>
                  <a:gd name="T87" fmla="*/ 62 h 92"/>
                  <a:gd name="T88" fmla="*/ 0 w 146"/>
                  <a:gd name="T89" fmla="*/ 58 h 92"/>
                  <a:gd name="T90" fmla="*/ 0 w 146"/>
                  <a:gd name="T91" fmla="*/ 55 h 92"/>
                  <a:gd name="T92" fmla="*/ 0 w 146"/>
                  <a:gd name="T93" fmla="*/ 51 h 92"/>
                  <a:gd name="T94" fmla="*/ 0 w 146"/>
                  <a:gd name="T95" fmla="*/ 47 h 92"/>
                  <a:gd name="T96" fmla="*/ 0 w 146"/>
                  <a:gd name="T97" fmla="*/ 41 h 92"/>
                  <a:gd name="T98" fmla="*/ 2 w 146"/>
                  <a:gd name="T99" fmla="*/ 38 h 92"/>
                  <a:gd name="T100" fmla="*/ 6 w 146"/>
                  <a:gd name="T101" fmla="*/ 32 h 92"/>
                  <a:gd name="T102" fmla="*/ 8 w 146"/>
                  <a:gd name="T103" fmla="*/ 28 h 92"/>
                  <a:gd name="T104" fmla="*/ 12 w 146"/>
                  <a:gd name="T105" fmla="*/ 22 h 92"/>
                  <a:gd name="T106" fmla="*/ 17 w 146"/>
                  <a:gd name="T107" fmla="*/ 17 h 92"/>
                  <a:gd name="T108" fmla="*/ 23 w 146"/>
                  <a:gd name="T109" fmla="*/ 13 h 92"/>
                  <a:gd name="T110" fmla="*/ 27 w 146"/>
                  <a:gd name="T111" fmla="*/ 9 h 92"/>
                  <a:gd name="T112" fmla="*/ 34 w 146"/>
                  <a:gd name="T113" fmla="*/ 5 h 92"/>
                  <a:gd name="T114" fmla="*/ 40 w 146"/>
                  <a:gd name="T115" fmla="*/ 4 h 92"/>
                  <a:gd name="T116" fmla="*/ 46 w 146"/>
                  <a:gd name="T117" fmla="*/ 2 h 92"/>
                  <a:gd name="T118" fmla="*/ 51 w 146"/>
                  <a:gd name="T119" fmla="*/ 0 h 92"/>
                  <a:gd name="T120" fmla="*/ 59 w 146"/>
                  <a:gd name="T121" fmla="*/ 0 h 92"/>
                  <a:gd name="T122" fmla="*/ 65 w 146"/>
                  <a:gd name="T123" fmla="*/ 0 h 92"/>
                  <a:gd name="T124" fmla="*/ 70 w 146"/>
                  <a:gd name="T125" fmla="*/ 2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6" h="92">
                    <a:moveTo>
                      <a:pt x="74" y="4"/>
                    </a:moveTo>
                    <a:lnTo>
                      <a:pt x="76" y="5"/>
                    </a:lnTo>
                    <a:lnTo>
                      <a:pt x="78" y="7"/>
                    </a:lnTo>
                    <a:lnTo>
                      <a:pt x="80" y="9"/>
                    </a:lnTo>
                    <a:lnTo>
                      <a:pt x="82" y="11"/>
                    </a:lnTo>
                    <a:lnTo>
                      <a:pt x="83" y="13"/>
                    </a:lnTo>
                    <a:lnTo>
                      <a:pt x="85" y="15"/>
                    </a:lnTo>
                    <a:lnTo>
                      <a:pt x="89" y="17"/>
                    </a:lnTo>
                    <a:lnTo>
                      <a:pt x="91" y="19"/>
                    </a:lnTo>
                    <a:lnTo>
                      <a:pt x="93" y="21"/>
                    </a:lnTo>
                    <a:lnTo>
                      <a:pt x="95" y="22"/>
                    </a:lnTo>
                    <a:lnTo>
                      <a:pt x="97" y="24"/>
                    </a:lnTo>
                    <a:lnTo>
                      <a:pt x="99" y="26"/>
                    </a:lnTo>
                    <a:lnTo>
                      <a:pt x="100" y="28"/>
                    </a:lnTo>
                    <a:lnTo>
                      <a:pt x="102" y="30"/>
                    </a:lnTo>
                    <a:lnTo>
                      <a:pt x="104" y="32"/>
                    </a:lnTo>
                    <a:lnTo>
                      <a:pt x="106" y="36"/>
                    </a:lnTo>
                    <a:lnTo>
                      <a:pt x="110" y="38"/>
                    </a:lnTo>
                    <a:lnTo>
                      <a:pt x="112" y="39"/>
                    </a:lnTo>
                    <a:lnTo>
                      <a:pt x="114" y="41"/>
                    </a:lnTo>
                    <a:lnTo>
                      <a:pt x="116" y="43"/>
                    </a:lnTo>
                    <a:lnTo>
                      <a:pt x="117" y="45"/>
                    </a:lnTo>
                    <a:lnTo>
                      <a:pt x="119" y="47"/>
                    </a:lnTo>
                    <a:lnTo>
                      <a:pt x="123" y="49"/>
                    </a:lnTo>
                    <a:lnTo>
                      <a:pt x="125" y="51"/>
                    </a:lnTo>
                    <a:lnTo>
                      <a:pt x="127" y="53"/>
                    </a:lnTo>
                    <a:lnTo>
                      <a:pt x="129" y="55"/>
                    </a:lnTo>
                    <a:lnTo>
                      <a:pt x="133" y="56"/>
                    </a:lnTo>
                    <a:lnTo>
                      <a:pt x="134" y="58"/>
                    </a:lnTo>
                    <a:lnTo>
                      <a:pt x="136" y="60"/>
                    </a:lnTo>
                    <a:lnTo>
                      <a:pt x="140" y="62"/>
                    </a:lnTo>
                    <a:lnTo>
                      <a:pt x="142" y="64"/>
                    </a:lnTo>
                    <a:lnTo>
                      <a:pt x="146" y="66"/>
                    </a:lnTo>
                    <a:lnTo>
                      <a:pt x="144" y="66"/>
                    </a:lnTo>
                    <a:lnTo>
                      <a:pt x="144" y="68"/>
                    </a:lnTo>
                    <a:lnTo>
                      <a:pt x="142" y="68"/>
                    </a:lnTo>
                    <a:lnTo>
                      <a:pt x="140" y="70"/>
                    </a:lnTo>
                    <a:lnTo>
                      <a:pt x="138" y="70"/>
                    </a:lnTo>
                    <a:lnTo>
                      <a:pt x="136" y="72"/>
                    </a:lnTo>
                    <a:lnTo>
                      <a:pt x="133" y="73"/>
                    </a:lnTo>
                    <a:lnTo>
                      <a:pt x="131" y="73"/>
                    </a:lnTo>
                    <a:lnTo>
                      <a:pt x="127" y="75"/>
                    </a:lnTo>
                    <a:lnTo>
                      <a:pt x="125" y="75"/>
                    </a:lnTo>
                    <a:lnTo>
                      <a:pt x="121" y="77"/>
                    </a:lnTo>
                    <a:lnTo>
                      <a:pt x="119" y="79"/>
                    </a:lnTo>
                    <a:lnTo>
                      <a:pt x="116" y="79"/>
                    </a:lnTo>
                    <a:lnTo>
                      <a:pt x="112" y="81"/>
                    </a:lnTo>
                    <a:lnTo>
                      <a:pt x="108" y="83"/>
                    </a:lnTo>
                    <a:lnTo>
                      <a:pt x="104" y="83"/>
                    </a:lnTo>
                    <a:lnTo>
                      <a:pt x="100" y="85"/>
                    </a:lnTo>
                    <a:lnTo>
                      <a:pt x="97" y="85"/>
                    </a:lnTo>
                    <a:lnTo>
                      <a:pt x="93" y="87"/>
                    </a:lnTo>
                    <a:lnTo>
                      <a:pt x="89" y="87"/>
                    </a:lnTo>
                    <a:lnTo>
                      <a:pt x="85" y="89"/>
                    </a:lnTo>
                    <a:lnTo>
                      <a:pt x="82" y="89"/>
                    </a:lnTo>
                    <a:lnTo>
                      <a:pt x="80" y="90"/>
                    </a:lnTo>
                    <a:lnTo>
                      <a:pt x="76" y="90"/>
                    </a:lnTo>
                    <a:lnTo>
                      <a:pt x="72" y="92"/>
                    </a:lnTo>
                    <a:lnTo>
                      <a:pt x="68" y="92"/>
                    </a:lnTo>
                    <a:lnTo>
                      <a:pt x="66" y="92"/>
                    </a:lnTo>
                    <a:lnTo>
                      <a:pt x="63" y="92"/>
                    </a:lnTo>
                    <a:lnTo>
                      <a:pt x="61" y="92"/>
                    </a:lnTo>
                    <a:lnTo>
                      <a:pt x="59" y="92"/>
                    </a:lnTo>
                    <a:lnTo>
                      <a:pt x="53" y="92"/>
                    </a:lnTo>
                    <a:lnTo>
                      <a:pt x="49" y="92"/>
                    </a:lnTo>
                    <a:lnTo>
                      <a:pt x="46" y="92"/>
                    </a:lnTo>
                    <a:lnTo>
                      <a:pt x="42" y="92"/>
                    </a:lnTo>
                    <a:lnTo>
                      <a:pt x="38" y="92"/>
                    </a:lnTo>
                    <a:lnTo>
                      <a:pt x="34" y="90"/>
                    </a:lnTo>
                    <a:lnTo>
                      <a:pt x="31" y="90"/>
                    </a:lnTo>
                    <a:lnTo>
                      <a:pt x="29" y="89"/>
                    </a:lnTo>
                    <a:lnTo>
                      <a:pt x="25" y="89"/>
                    </a:lnTo>
                    <a:lnTo>
                      <a:pt x="23" y="87"/>
                    </a:lnTo>
                    <a:lnTo>
                      <a:pt x="21" y="87"/>
                    </a:lnTo>
                    <a:lnTo>
                      <a:pt x="17" y="85"/>
                    </a:lnTo>
                    <a:lnTo>
                      <a:pt x="15" y="83"/>
                    </a:lnTo>
                    <a:lnTo>
                      <a:pt x="14" y="81"/>
                    </a:lnTo>
                    <a:lnTo>
                      <a:pt x="12" y="81"/>
                    </a:lnTo>
                    <a:lnTo>
                      <a:pt x="10" y="79"/>
                    </a:lnTo>
                    <a:lnTo>
                      <a:pt x="10" y="77"/>
                    </a:lnTo>
                    <a:lnTo>
                      <a:pt x="8" y="75"/>
                    </a:lnTo>
                    <a:lnTo>
                      <a:pt x="6" y="73"/>
                    </a:lnTo>
                    <a:lnTo>
                      <a:pt x="6" y="72"/>
                    </a:lnTo>
                    <a:lnTo>
                      <a:pt x="4" y="70"/>
                    </a:lnTo>
                    <a:lnTo>
                      <a:pt x="4" y="68"/>
                    </a:lnTo>
                    <a:lnTo>
                      <a:pt x="2" y="66"/>
                    </a:lnTo>
                    <a:lnTo>
                      <a:pt x="2" y="64"/>
                    </a:lnTo>
                    <a:lnTo>
                      <a:pt x="2" y="62"/>
                    </a:lnTo>
                    <a:lnTo>
                      <a:pt x="0" y="60"/>
                    </a:lnTo>
                    <a:lnTo>
                      <a:pt x="0" y="58"/>
                    </a:lnTo>
                    <a:lnTo>
                      <a:pt x="0" y="56"/>
                    </a:lnTo>
                    <a:lnTo>
                      <a:pt x="0" y="55"/>
                    </a:lnTo>
                    <a:lnTo>
                      <a:pt x="0" y="53"/>
                    </a:lnTo>
                    <a:lnTo>
                      <a:pt x="0" y="51"/>
                    </a:lnTo>
                    <a:lnTo>
                      <a:pt x="0" y="49"/>
                    </a:lnTo>
                    <a:lnTo>
                      <a:pt x="0" y="47"/>
                    </a:lnTo>
                    <a:lnTo>
                      <a:pt x="0" y="45"/>
                    </a:lnTo>
                    <a:lnTo>
                      <a:pt x="0" y="41"/>
                    </a:lnTo>
                    <a:lnTo>
                      <a:pt x="2" y="39"/>
                    </a:lnTo>
                    <a:lnTo>
                      <a:pt x="2" y="38"/>
                    </a:lnTo>
                    <a:lnTo>
                      <a:pt x="4" y="34"/>
                    </a:lnTo>
                    <a:lnTo>
                      <a:pt x="6" y="32"/>
                    </a:lnTo>
                    <a:lnTo>
                      <a:pt x="6" y="30"/>
                    </a:lnTo>
                    <a:lnTo>
                      <a:pt x="8" y="28"/>
                    </a:lnTo>
                    <a:lnTo>
                      <a:pt x="10" y="24"/>
                    </a:lnTo>
                    <a:lnTo>
                      <a:pt x="12" y="22"/>
                    </a:lnTo>
                    <a:lnTo>
                      <a:pt x="15" y="21"/>
                    </a:lnTo>
                    <a:lnTo>
                      <a:pt x="17" y="17"/>
                    </a:lnTo>
                    <a:lnTo>
                      <a:pt x="19" y="15"/>
                    </a:lnTo>
                    <a:lnTo>
                      <a:pt x="23" y="13"/>
                    </a:lnTo>
                    <a:lnTo>
                      <a:pt x="25" y="11"/>
                    </a:lnTo>
                    <a:lnTo>
                      <a:pt x="27" y="9"/>
                    </a:lnTo>
                    <a:lnTo>
                      <a:pt x="31" y="7"/>
                    </a:lnTo>
                    <a:lnTo>
                      <a:pt x="34" y="5"/>
                    </a:lnTo>
                    <a:lnTo>
                      <a:pt x="36" y="5"/>
                    </a:lnTo>
                    <a:lnTo>
                      <a:pt x="40" y="4"/>
                    </a:lnTo>
                    <a:lnTo>
                      <a:pt x="42" y="2"/>
                    </a:lnTo>
                    <a:lnTo>
                      <a:pt x="46" y="2"/>
                    </a:lnTo>
                    <a:lnTo>
                      <a:pt x="49" y="2"/>
                    </a:lnTo>
                    <a:lnTo>
                      <a:pt x="51" y="0"/>
                    </a:lnTo>
                    <a:lnTo>
                      <a:pt x="55" y="0"/>
                    </a:lnTo>
                    <a:lnTo>
                      <a:pt x="59" y="0"/>
                    </a:lnTo>
                    <a:lnTo>
                      <a:pt x="61" y="0"/>
                    </a:lnTo>
                    <a:lnTo>
                      <a:pt x="65" y="0"/>
                    </a:lnTo>
                    <a:lnTo>
                      <a:pt x="68" y="2"/>
                    </a:lnTo>
                    <a:lnTo>
                      <a:pt x="70" y="2"/>
                    </a:lnTo>
                    <a:lnTo>
                      <a:pt x="74"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6" name="Freeform 152">
                <a:extLst>
                  <a:ext uri="{FF2B5EF4-FFF2-40B4-BE49-F238E27FC236}">
                    <a16:creationId xmlns:a16="http://schemas.microsoft.com/office/drawing/2014/main" id="{99D80074-5E5A-33AD-93D7-8B2CB140A8E4}"/>
                  </a:ext>
                </a:extLst>
              </p:cNvPr>
              <p:cNvSpPr>
                <a:spLocks/>
              </p:cNvSpPr>
              <p:nvPr/>
            </p:nvSpPr>
            <p:spPr bwMode="auto">
              <a:xfrm>
                <a:off x="1875" y="1665"/>
                <a:ext cx="36" cy="817"/>
              </a:xfrm>
              <a:custGeom>
                <a:avLst/>
                <a:gdLst>
                  <a:gd name="T0" fmla="*/ 19 w 36"/>
                  <a:gd name="T1" fmla="*/ 0 h 817"/>
                  <a:gd name="T2" fmla="*/ 0 w 36"/>
                  <a:gd name="T3" fmla="*/ 18 h 817"/>
                  <a:gd name="T4" fmla="*/ 0 w 36"/>
                  <a:gd name="T5" fmla="*/ 817 h 817"/>
                  <a:gd name="T6" fmla="*/ 36 w 36"/>
                  <a:gd name="T7" fmla="*/ 817 h 817"/>
                  <a:gd name="T8" fmla="*/ 36 w 36"/>
                  <a:gd name="T9" fmla="*/ 18 h 817"/>
                  <a:gd name="T10" fmla="*/ 19 w 36"/>
                  <a:gd name="T11" fmla="*/ 35 h 817"/>
                  <a:gd name="T12" fmla="*/ 19 w 36"/>
                  <a:gd name="T13" fmla="*/ 0 h 817"/>
                  <a:gd name="T14" fmla="*/ 0 w 36"/>
                  <a:gd name="T15" fmla="*/ 0 h 817"/>
                  <a:gd name="T16" fmla="*/ 0 w 36"/>
                  <a:gd name="T17" fmla="*/ 18 h 817"/>
                  <a:gd name="T18" fmla="*/ 19 w 36"/>
                  <a:gd name="T19" fmla="*/ 0 h 8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17">
                    <a:moveTo>
                      <a:pt x="19" y="0"/>
                    </a:moveTo>
                    <a:lnTo>
                      <a:pt x="0" y="18"/>
                    </a:lnTo>
                    <a:lnTo>
                      <a:pt x="0" y="817"/>
                    </a:lnTo>
                    <a:lnTo>
                      <a:pt x="36" y="817"/>
                    </a:lnTo>
                    <a:lnTo>
                      <a:pt x="36" y="18"/>
                    </a:lnTo>
                    <a:lnTo>
                      <a:pt x="19" y="35"/>
                    </a:lnTo>
                    <a:lnTo>
                      <a:pt x="19" y="0"/>
                    </a:lnTo>
                    <a:lnTo>
                      <a:pt x="0" y="0"/>
                    </a:lnTo>
                    <a:lnTo>
                      <a:pt x="0" y="18"/>
                    </a:lnTo>
                    <a:lnTo>
                      <a:pt x="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7" name="Freeform 153">
                <a:extLst>
                  <a:ext uri="{FF2B5EF4-FFF2-40B4-BE49-F238E27FC236}">
                    <a16:creationId xmlns:a16="http://schemas.microsoft.com/office/drawing/2014/main" id="{1A9A972C-E65E-1C68-25FD-0A6504159FF9}"/>
                  </a:ext>
                </a:extLst>
              </p:cNvPr>
              <p:cNvSpPr>
                <a:spLocks/>
              </p:cNvSpPr>
              <p:nvPr/>
            </p:nvSpPr>
            <p:spPr bwMode="auto">
              <a:xfrm>
                <a:off x="1894" y="1665"/>
                <a:ext cx="582" cy="35"/>
              </a:xfrm>
              <a:custGeom>
                <a:avLst/>
                <a:gdLst>
                  <a:gd name="T0" fmla="*/ 546 w 582"/>
                  <a:gd name="T1" fmla="*/ 18 h 35"/>
                  <a:gd name="T2" fmla="*/ 563 w 582"/>
                  <a:gd name="T3" fmla="*/ 0 h 35"/>
                  <a:gd name="T4" fmla="*/ 0 w 582"/>
                  <a:gd name="T5" fmla="*/ 0 h 35"/>
                  <a:gd name="T6" fmla="*/ 0 w 582"/>
                  <a:gd name="T7" fmla="*/ 35 h 35"/>
                  <a:gd name="T8" fmla="*/ 563 w 582"/>
                  <a:gd name="T9" fmla="*/ 35 h 35"/>
                  <a:gd name="T10" fmla="*/ 582 w 582"/>
                  <a:gd name="T11" fmla="*/ 18 h 35"/>
                  <a:gd name="T12" fmla="*/ 563 w 582"/>
                  <a:gd name="T13" fmla="*/ 35 h 35"/>
                  <a:gd name="T14" fmla="*/ 582 w 582"/>
                  <a:gd name="T15" fmla="*/ 35 h 35"/>
                  <a:gd name="T16" fmla="*/ 582 w 582"/>
                  <a:gd name="T17" fmla="*/ 18 h 35"/>
                  <a:gd name="T18" fmla="*/ 546 w 582"/>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2" h="35">
                    <a:moveTo>
                      <a:pt x="546" y="18"/>
                    </a:moveTo>
                    <a:lnTo>
                      <a:pt x="563" y="0"/>
                    </a:lnTo>
                    <a:lnTo>
                      <a:pt x="0" y="0"/>
                    </a:lnTo>
                    <a:lnTo>
                      <a:pt x="0" y="35"/>
                    </a:lnTo>
                    <a:lnTo>
                      <a:pt x="563" y="35"/>
                    </a:lnTo>
                    <a:lnTo>
                      <a:pt x="582" y="18"/>
                    </a:lnTo>
                    <a:lnTo>
                      <a:pt x="563" y="35"/>
                    </a:lnTo>
                    <a:lnTo>
                      <a:pt x="582" y="35"/>
                    </a:lnTo>
                    <a:lnTo>
                      <a:pt x="582" y="18"/>
                    </a:lnTo>
                    <a:lnTo>
                      <a:pt x="546"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8" name="Freeform 154">
                <a:extLst>
                  <a:ext uri="{FF2B5EF4-FFF2-40B4-BE49-F238E27FC236}">
                    <a16:creationId xmlns:a16="http://schemas.microsoft.com/office/drawing/2014/main" id="{5CBF1A7E-8517-5C69-BA4B-0E46ECD79DAC}"/>
                  </a:ext>
                </a:extLst>
              </p:cNvPr>
              <p:cNvSpPr>
                <a:spLocks/>
              </p:cNvSpPr>
              <p:nvPr/>
            </p:nvSpPr>
            <p:spPr bwMode="auto">
              <a:xfrm>
                <a:off x="2440" y="1257"/>
                <a:ext cx="36" cy="426"/>
              </a:xfrm>
              <a:custGeom>
                <a:avLst/>
                <a:gdLst>
                  <a:gd name="T0" fmla="*/ 17 w 36"/>
                  <a:gd name="T1" fmla="*/ 0 h 426"/>
                  <a:gd name="T2" fmla="*/ 0 w 36"/>
                  <a:gd name="T3" fmla="*/ 17 h 426"/>
                  <a:gd name="T4" fmla="*/ 0 w 36"/>
                  <a:gd name="T5" fmla="*/ 426 h 426"/>
                  <a:gd name="T6" fmla="*/ 36 w 36"/>
                  <a:gd name="T7" fmla="*/ 426 h 426"/>
                  <a:gd name="T8" fmla="*/ 36 w 36"/>
                  <a:gd name="T9" fmla="*/ 17 h 426"/>
                  <a:gd name="T10" fmla="*/ 17 w 36"/>
                  <a:gd name="T11" fmla="*/ 35 h 426"/>
                  <a:gd name="T12" fmla="*/ 17 w 36"/>
                  <a:gd name="T13" fmla="*/ 0 h 426"/>
                  <a:gd name="T14" fmla="*/ 0 w 36"/>
                  <a:gd name="T15" fmla="*/ 0 h 426"/>
                  <a:gd name="T16" fmla="*/ 0 w 36"/>
                  <a:gd name="T17" fmla="*/ 17 h 426"/>
                  <a:gd name="T18" fmla="*/ 17 w 36"/>
                  <a:gd name="T19" fmla="*/ 0 h 4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26">
                    <a:moveTo>
                      <a:pt x="17" y="0"/>
                    </a:moveTo>
                    <a:lnTo>
                      <a:pt x="0" y="17"/>
                    </a:lnTo>
                    <a:lnTo>
                      <a:pt x="0" y="426"/>
                    </a:lnTo>
                    <a:lnTo>
                      <a:pt x="36" y="426"/>
                    </a:lnTo>
                    <a:lnTo>
                      <a:pt x="36" y="17"/>
                    </a:lnTo>
                    <a:lnTo>
                      <a:pt x="17" y="35"/>
                    </a:lnTo>
                    <a:lnTo>
                      <a:pt x="17" y="0"/>
                    </a:lnTo>
                    <a:lnTo>
                      <a:pt x="0" y="0"/>
                    </a:lnTo>
                    <a:lnTo>
                      <a:pt x="0" y="17"/>
                    </a:lnTo>
                    <a:lnTo>
                      <a:pt x="1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9" name="Freeform 155">
                <a:extLst>
                  <a:ext uri="{FF2B5EF4-FFF2-40B4-BE49-F238E27FC236}">
                    <a16:creationId xmlns:a16="http://schemas.microsoft.com/office/drawing/2014/main" id="{0F258E37-4BFC-A833-B317-D8836A84BC25}"/>
                  </a:ext>
                </a:extLst>
              </p:cNvPr>
              <p:cNvSpPr>
                <a:spLocks/>
              </p:cNvSpPr>
              <p:nvPr/>
            </p:nvSpPr>
            <p:spPr bwMode="auto">
              <a:xfrm>
                <a:off x="2457" y="1257"/>
                <a:ext cx="832" cy="35"/>
              </a:xfrm>
              <a:custGeom>
                <a:avLst/>
                <a:gdLst>
                  <a:gd name="T0" fmla="*/ 832 w 832"/>
                  <a:gd name="T1" fmla="*/ 17 h 35"/>
                  <a:gd name="T2" fmla="*/ 815 w 832"/>
                  <a:gd name="T3" fmla="*/ 0 h 35"/>
                  <a:gd name="T4" fmla="*/ 0 w 832"/>
                  <a:gd name="T5" fmla="*/ 0 h 35"/>
                  <a:gd name="T6" fmla="*/ 0 w 832"/>
                  <a:gd name="T7" fmla="*/ 35 h 35"/>
                  <a:gd name="T8" fmla="*/ 815 w 832"/>
                  <a:gd name="T9" fmla="*/ 35 h 35"/>
                  <a:gd name="T10" fmla="*/ 796 w 832"/>
                  <a:gd name="T11" fmla="*/ 17 h 35"/>
                  <a:gd name="T12" fmla="*/ 832 w 832"/>
                  <a:gd name="T13" fmla="*/ 17 h 35"/>
                  <a:gd name="T14" fmla="*/ 832 w 832"/>
                  <a:gd name="T15" fmla="*/ 0 h 35"/>
                  <a:gd name="T16" fmla="*/ 815 w 832"/>
                  <a:gd name="T17" fmla="*/ 0 h 35"/>
                  <a:gd name="T18" fmla="*/ 832 w 832"/>
                  <a:gd name="T19" fmla="*/ 1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2" h="35">
                    <a:moveTo>
                      <a:pt x="832" y="17"/>
                    </a:moveTo>
                    <a:lnTo>
                      <a:pt x="815" y="0"/>
                    </a:lnTo>
                    <a:lnTo>
                      <a:pt x="0" y="0"/>
                    </a:lnTo>
                    <a:lnTo>
                      <a:pt x="0" y="35"/>
                    </a:lnTo>
                    <a:lnTo>
                      <a:pt x="815" y="35"/>
                    </a:lnTo>
                    <a:lnTo>
                      <a:pt x="796" y="17"/>
                    </a:lnTo>
                    <a:lnTo>
                      <a:pt x="832" y="17"/>
                    </a:lnTo>
                    <a:lnTo>
                      <a:pt x="832" y="0"/>
                    </a:lnTo>
                    <a:lnTo>
                      <a:pt x="815" y="0"/>
                    </a:lnTo>
                    <a:lnTo>
                      <a:pt x="832"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0" name="Freeform 156">
                <a:extLst>
                  <a:ext uri="{FF2B5EF4-FFF2-40B4-BE49-F238E27FC236}">
                    <a16:creationId xmlns:a16="http://schemas.microsoft.com/office/drawing/2014/main" id="{A79A6282-A9F7-702C-BC0F-AB02832097A4}"/>
                  </a:ext>
                </a:extLst>
              </p:cNvPr>
              <p:cNvSpPr>
                <a:spLocks/>
              </p:cNvSpPr>
              <p:nvPr/>
            </p:nvSpPr>
            <p:spPr bwMode="auto">
              <a:xfrm>
                <a:off x="3253" y="1274"/>
                <a:ext cx="36" cy="434"/>
              </a:xfrm>
              <a:custGeom>
                <a:avLst/>
                <a:gdLst>
                  <a:gd name="T0" fmla="*/ 19 w 36"/>
                  <a:gd name="T1" fmla="*/ 398 h 434"/>
                  <a:gd name="T2" fmla="*/ 36 w 36"/>
                  <a:gd name="T3" fmla="*/ 415 h 434"/>
                  <a:gd name="T4" fmla="*/ 36 w 36"/>
                  <a:gd name="T5" fmla="*/ 0 h 434"/>
                  <a:gd name="T6" fmla="*/ 0 w 36"/>
                  <a:gd name="T7" fmla="*/ 0 h 434"/>
                  <a:gd name="T8" fmla="*/ 0 w 36"/>
                  <a:gd name="T9" fmla="*/ 415 h 434"/>
                  <a:gd name="T10" fmla="*/ 19 w 36"/>
                  <a:gd name="T11" fmla="*/ 434 h 434"/>
                  <a:gd name="T12" fmla="*/ 0 w 36"/>
                  <a:gd name="T13" fmla="*/ 415 h 434"/>
                  <a:gd name="T14" fmla="*/ 0 w 36"/>
                  <a:gd name="T15" fmla="*/ 434 h 434"/>
                  <a:gd name="T16" fmla="*/ 19 w 36"/>
                  <a:gd name="T17" fmla="*/ 434 h 434"/>
                  <a:gd name="T18" fmla="*/ 19 w 36"/>
                  <a:gd name="T19" fmla="*/ 398 h 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34">
                    <a:moveTo>
                      <a:pt x="19" y="398"/>
                    </a:moveTo>
                    <a:lnTo>
                      <a:pt x="36" y="415"/>
                    </a:lnTo>
                    <a:lnTo>
                      <a:pt x="36" y="0"/>
                    </a:lnTo>
                    <a:lnTo>
                      <a:pt x="0" y="0"/>
                    </a:lnTo>
                    <a:lnTo>
                      <a:pt x="0" y="415"/>
                    </a:lnTo>
                    <a:lnTo>
                      <a:pt x="19" y="434"/>
                    </a:lnTo>
                    <a:lnTo>
                      <a:pt x="0" y="415"/>
                    </a:lnTo>
                    <a:lnTo>
                      <a:pt x="0" y="434"/>
                    </a:lnTo>
                    <a:lnTo>
                      <a:pt x="19" y="434"/>
                    </a:lnTo>
                    <a:lnTo>
                      <a:pt x="19" y="39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1" name="Freeform 157">
                <a:extLst>
                  <a:ext uri="{FF2B5EF4-FFF2-40B4-BE49-F238E27FC236}">
                    <a16:creationId xmlns:a16="http://schemas.microsoft.com/office/drawing/2014/main" id="{CD28FBAF-8239-5733-7AE2-3220E27BEC85}"/>
                  </a:ext>
                </a:extLst>
              </p:cNvPr>
              <p:cNvSpPr>
                <a:spLocks/>
              </p:cNvSpPr>
              <p:nvPr/>
            </p:nvSpPr>
            <p:spPr bwMode="auto">
              <a:xfrm>
                <a:off x="3272" y="1672"/>
                <a:ext cx="576" cy="36"/>
              </a:xfrm>
              <a:custGeom>
                <a:avLst/>
                <a:gdLst>
                  <a:gd name="T0" fmla="*/ 576 w 576"/>
                  <a:gd name="T1" fmla="*/ 17 h 36"/>
                  <a:gd name="T2" fmla="*/ 559 w 576"/>
                  <a:gd name="T3" fmla="*/ 0 h 36"/>
                  <a:gd name="T4" fmla="*/ 0 w 576"/>
                  <a:gd name="T5" fmla="*/ 0 h 36"/>
                  <a:gd name="T6" fmla="*/ 0 w 576"/>
                  <a:gd name="T7" fmla="*/ 36 h 36"/>
                  <a:gd name="T8" fmla="*/ 559 w 576"/>
                  <a:gd name="T9" fmla="*/ 36 h 36"/>
                  <a:gd name="T10" fmla="*/ 540 w 576"/>
                  <a:gd name="T11" fmla="*/ 17 h 36"/>
                  <a:gd name="T12" fmla="*/ 576 w 576"/>
                  <a:gd name="T13" fmla="*/ 17 h 36"/>
                  <a:gd name="T14" fmla="*/ 576 w 576"/>
                  <a:gd name="T15" fmla="*/ 0 h 36"/>
                  <a:gd name="T16" fmla="*/ 559 w 576"/>
                  <a:gd name="T17" fmla="*/ 0 h 36"/>
                  <a:gd name="T18" fmla="*/ 576 w 576"/>
                  <a:gd name="T19" fmla="*/ 1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 h="36">
                    <a:moveTo>
                      <a:pt x="576" y="17"/>
                    </a:moveTo>
                    <a:lnTo>
                      <a:pt x="559" y="0"/>
                    </a:lnTo>
                    <a:lnTo>
                      <a:pt x="0" y="0"/>
                    </a:lnTo>
                    <a:lnTo>
                      <a:pt x="0" y="36"/>
                    </a:lnTo>
                    <a:lnTo>
                      <a:pt x="559" y="36"/>
                    </a:lnTo>
                    <a:lnTo>
                      <a:pt x="540" y="17"/>
                    </a:lnTo>
                    <a:lnTo>
                      <a:pt x="576" y="17"/>
                    </a:lnTo>
                    <a:lnTo>
                      <a:pt x="576" y="0"/>
                    </a:lnTo>
                    <a:lnTo>
                      <a:pt x="559" y="0"/>
                    </a:lnTo>
                    <a:lnTo>
                      <a:pt x="576"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2" name="Freeform 158">
                <a:extLst>
                  <a:ext uri="{FF2B5EF4-FFF2-40B4-BE49-F238E27FC236}">
                    <a16:creationId xmlns:a16="http://schemas.microsoft.com/office/drawing/2014/main" id="{AF12BA79-4332-07FE-15ED-93F7B8DEB420}"/>
                  </a:ext>
                </a:extLst>
              </p:cNvPr>
              <p:cNvSpPr>
                <a:spLocks/>
              </p:cNvSpPr>
              <p:nvPr/>
            </p:nvSpPr>
            <p:spPr bwMode="auto">
              <a:xfrm>
                <a:off x="3812" y="1689"/>
                <a:ext cx="36" cy="810"/>
              </a:xfrm>
              <a:custGeom>
                <a:avLst/>
                <a:gdLst>
                  <a:gd name="T0" fmla="*/ 19 w 36"/>
                  <a:gd name="T1" fmla="*/ 810 h 810"/>
                  <a:gd name="T2" fmla="*/ 36 w 36"/>
                  <a:gd name="T3" fmla="*/ 793 h 810"/>
                  <a:gd name="T4" fmla="*/ 36 w 36"/>
                  <a:gd name="T5" fmla="*/ 0 h 810"/>
                  <a:gd name="T6" fmla="*/ 0 w 36"/>
                  <a:gd name="T7" fmla="*/ 0 h 810"/>
                  <a:gd name="T8" fmla="*/ 0 w 36"/>
                  <a:gd name="T9" fmla="*/ 793 h 810"/>
                  <a:gd name="T10" fmla="*/ 19 w 36"/>
                  <a:gd name="T11" fmla="*/ 775 h 810"/>
                  <a:gd name="T12" fmla="*/ 19 w 36"/>
                  <a:gd name="T13" fmla="*/ 810 h 810"/>
                  <a:gd name="T14" fmla="*/ 36 w 36"/>
                  <a:gd name="T15" fmla="*/ 810 h 810"/>
                  <a:gd name="T16" fmla="*/ 36 w 36"/>
                  <a:gd name="T17" fmla="*/ 793 h 810"/>
                  <a:gd name="T18" fmla="*/ 19 w 36"/>
                  <a:gd name="T19" fmla="*/ 810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810">
                    <a:moveTo>
                      <a:pt x="19" y="810"/>
                    </a:moveTo>
                    <a:lnTo>
                      <a:pt x="36" y="793"/>
                    </a:lnTo>
                    <a:lnTo>
                      <a:pt x="36" y="0"/>
                    </a:lnTo>
                    <a:lnTo>
                      <a:pt x="0" y="0"/>
                    </a:lnTo>
                    <a:lnTo>
                      <a:pt x="0" y="793"/>
                    </a:lnTo>
                    <a:lnTo>
                      <a:pt x="19" y="775"/>
                    </a:lnTo>
                    <a:lnTo>
                      <a:pt x="19" y="810"/>
                    </a:lnTo>
                    <a:lnTo>
                      <a:pt x="36" y="810"/>
                    </a:lnTo>
                    <a:lnTo>
                      <a:pt x="36" y="793"/>
                    </a:lnTo>
                    <a:lnTo>
                      <a:pt x="19" y="8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3" name="Freeform 159">
                <a:extLst>
                  <a:ext uri="{FF2B5EF4-FFF2-40B4-BE49-F238E27FC236}">
                    <a16:creationId xmlns:a16="http://schemas.microsoft.com/office/drawing/2014/main" id="{E0475019-108F-4BD8-DC2C-2A1DBB6A8BC4}"/>
                  </a:ext>
                </a:extLst>
              </p:cNvPr>
              <p:cNvSpPr>
                <a:spLocks/>
              </p:cNvSpPr>
              <p:nvPr/>
            </p:nvSpPr>
            <p:spPr bwMode="auto">
              <a:xfrm>
                <a:off x="3223" y="2464"/>
                <a:ext cx="608" cy="35"/>
              </a:xfrm>
              <a:custGeom>
                <a:avLst/>
                <a:gdLst>
                  <a:gd name="T0" fmla="*/ 35 w 608"/>
                  <a:gd name="T1" fmla="*/ 18 h 35"/>
                  <a:gd name="T2" fmla="*/ 18 w 608"/>
                  <a:gd name="T3" fmla="*/ 35 h 35"/>
                  <a:gd name="T4" fmla="*/ 608 w 608"/>
                  <a:gd name="T5" fmla="*/ 35 h 35"/>
                  <a:gd name="T6" fmla="*/ 608 w 608"/>
                  <a:gd name="T7" fmla="*/ 0 h 35"/>
                  <a:gd name="T8" fmla="*/ 18 w 608"/>
                  <a:gd name="T9" fmla="*/ 0 h 35"/>
                  <a:gd name="T10" fmla="*/ 0 w 608"/>
                  <a:gd name="T11" fmla="*/ 18 h 35"/>
                  <a:gd name="T12" fmla="*/ 18 w 608"/>
                  <a:gd name="T13" fmla="*/ 0 h 35"/>
                  <a:gd name="T14" fmla="*/ 0 w 608"/>
                  <a:gd name="T15" fmla="*/ 0 h 35"/>
                  <a:gd name="T16" fmla="*/ 0 w 608"/>
                  <a:gd name="T17" fmla="*/ 18 h 35"/>
                  <a:gd name="T18" fmla="*/ 35 w 608"/>
                  <a:gd name="T19" fmla="*/ 18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8" h="35">
                    <a:moveTo>
                      <a:pt x="35" y="18"/>
                    </a:moveTo>
                    <a:lnTo>
                      <a:pt x="18" y="35"/>
                    </a:lnTo>
                    <a:lnTo>
                      <a:pt x="608" y="35"/>
                    </a:lnTo>
                    <a:lnTo>
                      <a:pt x="608" y="0"/>
                    </a:lnTo>
                    <a:lnTo>
                      <a:pt x="18" y="0"/>
                    </a:lnTo>
                    <a:lnTo>
                      <a:pt x="0" y="18"/>
                    </a:lnTo>
                    <a:lnTo>
                      <a:pt x="18" y="0"/>
                    </a:lnTo>
                    <a:lnTo>
                      <a:pt x="0" y="0"/>
                    </a:lnTo>
                    <a:lnTo>
                      <a:pt x="0" y="18"/>
                    </a:lnTo>
                    <a:lnTo>
                      <a:pt x="35"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4" name="Freeform 160">
                <a:extLst>
                  <a:ext uri="{FF2B5EF4-FFF2-40B4-BE49-F238E27FC236}">
                    <a16:creationId xmlns:a16="http://schemas.microsoft.com/office/drawing/2014/main" id="{E2084B8E-498B-8803-0832-20F8386CEF53}"/>
                  </a:ext>
                </a:extLst>
              </p:cNvPr>
              <p:cNvSpPr>
                <a:spLocks/>
              </p:cNvSpPr>
              <p:nvPr/>
            </p:nvSpPr>
            <p:spPr bwMode="auto">
              <a:xfrm>
                <a:off x="3223" y="2482"/>
                <a:ext cx="35" cy="628"/>
              </a:xfrm>
              <a:custGeom>
                <a:avLst/>
                <a:gdLst>
                  <a:gd name="T0" fmla="*/ 24 w 35"/>
                  <a:gd name="T1" fmla="*/ 628 h 628"/>
                  <a:gd name="T2" fmla="*/ 35 w 35"/>
                  <a:gd name="T3" fmla="*/ 611 h 628"/>
                  <a:gd name="T4" fmla="*/ 35 w 35"/>
                  <a:gd name="T5" fmla="*/ 0 h 628"/>
                  <a:gd name="T6" fmla="*/ 0 w 35"/>
                  <a:gd name="T7" fmla="*/ 0 h 628"/>
                  <a:gd name="T8" fmla="*/ 0 w 35"/>
                  <a:gd name="T9" fmla="*/ 611 h 628"/>
                  <a:gd name="T10" fmla="*/ 13 w 35"/>
                  <a:gd name="T11" fmla="*/ 594 h 628"/>
                  <a:gd name="T12" fmla="*/ 24 w 35"/>
                  <a:gd name="T13" fmla="*/ 628 h 628"/>
                  <a:gd name="T14" fmla="*/ 35 w 35"/>
                  <a:gd name="T15" fmla="*/ 624 h 628"/>
                  <a:gd name="T16" fmla="*/ 35 w 35"/>
                  <a:gd name="T17" fmla="*/ 611 h 628"/>
                  <a:gd name="T18" fmla="*/ 24 w 35"/>
                  <a:gd name="T19" fmla="*/ 628 h 6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628">
                    <a:moveTo>
                      <a:pt x="24" y="628"/>
                    </a:moveTo>
                    <a:lnTo>
                      <a:pt x="35" y="611"/>
                    </a:lnTo>
                    <a:lnTo>
                      <a:pt x="35" y="0"/>
                    </a:lnTo>
                    <a:lnTo>
                      <a:pt x="0" y="0"/>
                    </a:lnTo>
                    <a:lnTo>
                      <a:pt x="0" y="611"/>
                    </a:lnTo>
                    <a:lnTo>
                      <a:pt x="13" y="594"/>
                    </a:lnTo>
                    <a:lnTo>
                      <a:pt x="24" y="628"/>
                    </a:lnTo>
                    <a:lnTo>
                      <a:pt x="35" y="624"/>
                    </a:lnTo>
                    <a:lnTo>
                      <a:pt x="35" y="611"/>
                    </a:lnTo>
                    <a:lnTo>
                      <a:pt x="24" y="6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5" name="Freeform 161">
                <a:extLst>
                  <a:ext uri="{FF2B5EF4-FFF2-40B4-BE49-F238E27FC236}">
                    <a16:creationId xmlns:a16="http://schemas.microsoft.com/office/drawing/2014/main" id="{F8B248ED-94DC-442D-C64E-46B15E00B3BC}"/>
                  </a:ext>
                </a:extLst>
              </p:cNvPr>
              <p:cNvSpPr>
                <a:spLocks/>
              </p:cNvSpPr>
              <p:nvPr/>
            </p:nvSpPr>
            <p:spPr bwMode="auto">
              <a:xfrm>
                <a:off x="2865" y="3076"/>
                <a:ext cx="382" cy="177"/>
              </a:xfrm>
              <a:custGeom>
                <a:avLst/>
                <a:gdLst>
                  <a:gd name="T0" fmla="*/ 0 w 382"/>
                  <a:gd name="T1" fmla="*/ 173 h 177"/>
                  <a:gd name="T2" fmla="*/ 12 w 382"/>
                  <a:gd name="T3" fmla="*/ 173 h 177"/>
                  <a:gd name="T4" fmla="*/ 382 w 382"/>
                  <a:gd name="T5" fmla="*/ 34 h 177"/>
                  <a:gd name="T6" fmla="*/ 371 w 382"/>
                  <a:gd name="T7" fmla="*/ 0 h 177"/>
                  <a:gd name="T8" fmla="*/ 0 w 382"/>
                  <a:gd name="T9" fmla="*/ 141 h 177"/>
                  <a:gd name="T10" fmla="*/ 12 w 382"/>
                  <a:gd name="T11" fmla="*/ 139 h 177"/>
                  <a:gd name="T12" fmla="*/ 0 w 382"/>
                  <a:gd name="T13" fmla="*/ 173 h 177"/>
                  <a:gd name="T14" fmla="*/ 6 w 382"/>
                  <a:gd name="T15" fmla="*/ 177 h 177"/>
                  <a:gd name="T16" fmla="*/ 12 w 382"/>
                  <a:gd name="T17" fmla="*/ 173 h 177"/>
                  <a:gd name="T18" fmla="*/ 0 w 382"/>
                  <a:gd name="T19" fmla="*/ 173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2" h="177">
                    <a:moveTo>
                      <a:pt x="0" y="173"/>
                    </a:moveTo>
                    <a:lnTo>
                      <a:pt x="12" y="173"/>
                    </a:lnTo>
                    <a:lnTo>
                      <a:pt x="382" y="34"/>
                    </a:lnTo>
                    <a:lnTo>
                      <a:pt x="371" y="0"/>
                    </a:lnTo>
                    <a:lnTo>
                      <a:pt x="0" y="141"/>
                    </a:lnTo>
                    <a:lnTo>
                      <a:pt x="12" y="139"/>
                    </a:lnTo>
                    <a:lnTo>
                      <a:pt x="0" y="173"/>
                    </a:lnTo>
                    <a:lnTo>
                      <a:pt x="6" y="177"/>
                    </a:lnTo>
                    <a:lnTo>
                      <a:pt x="12" y="173"/>
                    </a:lnTo>
                    <a:lnTo>
                      <a:pt x="0" y="17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6" name="Freeform 162">
                <a:extLst>
                  <a:ext uri="{FF2B5EF4-FFF2-40B4-BE49-F238E27FC236}">
                    <a16:creationId xmlns:a16="http://schemas.microsoft.com/office/drawing/2014/main" id="{FF67C93B-F404-ECE8-A0D1-96646F854D93}"/>
                  </a:ext>
                </a:extLst>
              </p:cNvPr>
              <p:cNvSpPr>
                <a:spLocks/>
              </p:cNvSpPr>
              <p:nvPr/>
            </p:nvSpPr>
            <p:spPr bwMode="auto">
              <a:xfrm>
                <a:off x="2440" y="3064"/>
                <a:ext cx="437" cy="185"/>
              </a:xfrm>
              <a:custGeom>
                <a:avLst/>
                <a:gdLst>
                  <a:gd name="T0" fmla="*/ 0 w 437"/>
                  <a:gd name="T1" fmla="*/ 17 h 185"/>
                  <a:gd name="T2" fmla="*/ 12 w 437"/>
                  <a:gd name="T3" fmla="*/ 34 h 185"/>
                  <a:gd name="T4" fmla="*/ 425 w 437"/>
                  <a:gd name="T5" fmla="*/ 185 h 185"/>
                  <a:gd name="T6" fmla="*/ 437 w 437"/>
                  <a:gd name="T7" fmla="*/ 151 h 185"/>
                  <a:gd name="T8" fmla="*/ 25 w 437"/>
                  <a:gd name="T9" fmla="*/ 0 h 185"/>
                  <a:gd name="T10" fmla="*/ 36 w 437"/>
                  <a:gd name="T11" fmla="*/ 17 h 185"/>
                  <a:gd name="T12" fmla="*/ 0 w 437"/>
                  <a:gd name="T13" fmla="*/ 17 h 185"/>
                  <a:gd name="T14" fmla="*/ 0 w 437"/>
                  <a:gd name="T15" fmla="*/ 29 h 185"/>
                  <a:gd name="T16" fmla="*/ 12 w 437"/>
                  <a:gd name="T17" fmla="*/ 34 h 185"/>
                  <a:gd name="T18" fmla="*/ 0 w 437"/>
                  <a:gd name="T19" fmla="*/ 17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7" h="185">
                    <a:moveTo>
                      <a:pt x="0" y="17"/>
                    </a:moveTo>
                    <a:lnTo>
                      <a:pt x="12" y="34"/>
                    </a:lnTo>
                    <a:lnTo>
                      <a:pt x="425" y="185"/>
                    </a:lnTo>
                    <a:lnTo>
                      <a:pt x="437" y="151"/>
                    </a:lnTo>
                    <a:lnTo>
                      <a:pt x="25" y="0"/>
                    </a:lnTo>
                    <a:lnTo>
                      <a:pt x="36" y="17"/>
                    </a:lnTo>
                    <a:lnTo>
                      <a:pt x="0" y="17"/>
                    </a:lnTo>
                    <a:lnTo>
                      <a:pt x="0" y="29"/>
                    </a:lnTo>
                    <a:lnTo>
                      <a:pt x="12" y="34"/>
                    </a:lnTo>
                    <a:lnTo>
                      <a:pt x="0"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7" name="Freeform 163">
                <a:extLst>
                  <a:ext uri="{FF2B5EF4-FFF2-40B4-BE49-F238E27FC236}">
                    <a16:creationId xmlns:a16="http://schemas.microsoft.com/office/drawing/2014/main" id="{DFF55148-3E10-9CA5-02BB-36C4EDB2F070}"/>
                  </a:ext>
                </a:extLst>
              </p:cNvPr>
              <p:cNvSpPr>
                <a:spLocks/>
              </p:cNvSpPr>
              <p:nvPr/>
            </p:nvSpPr>
            <p:spPr bwMode="auto">
              <a:xfrm>
                <a:off x="2440" y="2447"/>
                <a:ext cx="36" cy="634"/>
              </a:xfrm>
              <a:custGeom>
                <a:avLst/>
                <a:gdLst>
                  <a:gd name="T0" fmla="*/ 17 w 36"/>
                  <a:gd name="T1" fmla="*/ 35 h 634"/>
                  <a:gd name="T2" fmla="*/ 0 w 36"/>
                  <a:gd name="T3" fmla="*/ 17 h 634"/>
                  <a:gd name="T4" fmla="*/ 0 w 36"/>
                  <a:gd name="T5" fmla="*/ 634 h 634"/>
                  <a:gd name="T6" fmla="*/ 36 w 36"/>
                  <a:gd name="T7" fmla="*/ 634 h 634"/>
                  <a:gd name="T8" fmla="*/ 36 w 36"/>
                  <a:gd name="T9" fmla="*/ 17 h 634"/>
                  <a:gd name="T10" fmla="*/ 17 w 36"/>
                  <a:gd name="T11" fmla="*/ 0 h 634"/>
                  <a:gd name="T12" fmla="*/ 36 w 36"/>
                  <a:gd name="T13" fmla="*/ 17 h 634"/>
                  <a:gd name="T14" fmla="*/ 36 w 36"/>
                  <a:gd name="T15" fmla="*/ 0 h 634"/>
                  <a:gd name="T16" fmla="*/ 17 w 36"/>
                  <a:gd name="T17" fmla="*/ 0 h 634"/>
                  <a:gd name="T18" fmla="*/ 17 w 36"/>
                  <a:gd name="T19" fmla="*/ 35 h 6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634">
                    <a:moveTo>
                      <a:pt x="17" y="35"/>
                    </a:moveTo>
                    <a:lnTo>
                      <a:pt x="0" y="17"/>
                    </a:lnTo>
                    <a:lnTo>
                      <a:pt x="0" y="634"/>
                    </a:lnTo>
                    <a:lnTo>
                      <a:pt x="36" y="634"/>
                    </a:lnTo>
                    <a:lnTo>
                      <a:pt x="36" y="17"/>
                    </a:lnTo>
                    <a:lnTo>
                      <a:pt x="17" y="0"/>
                    </a:lnTo>
                    <a:lnTo>
                      <a:pt x="36" y="17"/>
                    </a:lnTo>
                    <a:lnTo>
                      <a:pt x="36" y="0"/>
                    </a:lnTo>
                    <a:lnTo>
                      <a:pt x="17" y="0"/>
                    </a:lnTo>
                    <a:lnTo>
                      <a:pt x="17"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8" name="Freeform 164">
                <a:extLst>
                  <a:ext uri="{FF2B5EF4-FFF2-40B4-BE49-F238E27FC236}">
                    <a16:creationId xmlns:a16="http://schemas.microsoft.com/office/drawing/2014/main" id="{17246BD0-0591-FE0F-AE3B-D1C55F90C157}"/>
                  </a:ext>
                </a:extLst>
              </p:cNvPr>
              <p:cNvSpPr>
                <a:spLocks/>
              </p:cNvSpPr>
              <p:nvPr/>
            </p:nvSpPr>
            <p:spPr bwMode="auto">
              <a:xfrm>
                <a:off x="1885" y="2445"/>
                <a:ext cx="572" cy="37"/>
              </a:xfrm>
              <a:custGeom>
                <a:avLst/>
                <a:gdLst>
                  <a:gd name="T0" fmla="*/ 2 w 572"/>
                  <a:gd name="T1" fmla="*/ 19 h 37"/>
                  <a:gd name="T2" fmla="*/ 0 w 572"/>
                  <a:gd name="T3" fmla="*/ 37 h 37"/>
                  <a:gd name="T4" fmla="*/ 572 w 572"/>
                  <a:gd name="T5" fmla="*/ 37 h 37"/>
                  <a:gd name="T6" fmla="*/ 572 w 572"/>
                  <a:gd name="T7" fmla="*/ 2 h 37"/>
                  <a:gd name="T8" fmla="*/ 9 w 572"/>
                  <a:gd name="T9" fmla="*/ 0 h 37"/>
                  <a:gd name="T10" fmla="*/ 9 w 572"/>
                  <a:gd name="T11" fmla="*/ 13 h 37"/>
                  <a:gd name="T12" fmla="*/ 2 w 572"/>
                  <a:gd name="T13" fmla="*/ 19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2" h="37">
                    <a:moveTo>
                      <a:pt x="2" y="19"/>
                    </a:moveTo>
                    <a:lnTo>
                      <a:pt x="0" y="37"/>
                    </a:lnTo>
                    <a:lnTo>
                      <a:pt x="572" y="37"/>
                    </a:lnTo>
                    <a:lnTo>
                      <a:pt x="572" y="2"/>
                    </a:lnTo>
                    <a:lnTo>
                      <a:pt x="9" y="0"/>
                    </a:lnTo>
                    <a:lnTo>
                      <a:pt x="9" y="13"/>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9" name="Freeform 165">
                <a:extLst>
                  <a:ext uri="{FF2B5EF4-FFF2-40B4-BE49-F238E27FC236}">
                    <a16:creationId xmlns:a16="http://schemas.microsoft.com/office/drawing/2014/main" id="{42E75A3F-9B01-9945-D4CB-A5FC698771F4}"/>
                  </a:ext>
                </a:extLst>
              </p:cNvPr>
              <p:cNvSpPr>
                <a:spLocks/>
              </p:cNvSpPr>
              <p:nvPr/>
            </p:nvSpPr>
            <p:spPr bwMode="auto">
              <a:xfrm>
                <a:off x="2421" y="1631"/>
                <a:ext cx="979" cy="827"/>
              </a:xfrm>
              <a:custGeom>
                <a:avLst/>
                <a:gdLst>
                  <a:gd name="T0" fmla="*/ 76 w 979"/>
                  <a:gd name="T1" fmla="*/ 613 h 827"/>
                  <a:gd name="T2" fmla="*/ 180 w 979"/>
                  <a:gd name="T3" fmla="*/ 600 h 827"/>
                  <a:gd name="T4" fmla="*/ 121 w 979"/>
                  <a:gd name="T5" fmla="*/ 517 h 827"/>
                  <a:gd name="T6" fmla="*/ 85 w 979"/>
                  <a:gd name="T7" fmla="*/ 477 h 827"/>
                  <a:gd name="T8" fmla="*/ 91 w 979"/>
                  <a:gd name="T9" fmla="*/ 419 h 827"/>
                  <a:gd name="T10" fmla="*/ 68 w 979"/>
                  <a:gd name="T11" fmla="*/ 355 h 827"/>
                  <a:gd name="T12" fmla="*/ 66 w 979"/>
                  <a:gd name="T13" fmla="*/ 302 h 827"/>
                  <a:gd name="T14" fmla="*/ 68 w 979"/>
                  <a:gd name="T15" fmla="*/ 236 h 827"/>
                  <a:gd name="T16" fmla="*/ 61 w 979"/>
                  <a:gd name="T17" fmla="*/ 204 h 827"/>
                  <a:gd name="T18" fmla="*/ 66 w 979"/>
                  <a:gd name="T19" fmla="*/ 141 h 827"/>
                  <a:gd name="T20" fmla="*/ 102 w 979"/>
                  <a:gd name="T21" fmla="*/ 102 h 827"/>
                  <a:gd name="T22" fmla="*/ 142 w 979"/>
                  <a:gd name="T23" fmla="*/ 69 h 827"/>
                  <a:gd name="T24" fmla="*/ 167 w 979"/>
                  <a:gd name="T25" fmla="*/ 232 h 827"/>
                  <a:gd name="T26" fmla="*/ 203 w 979"/>
                  <a:gd name="T27" fmla="*/ 217 h 827"/>
                  <a:gd name="T28" fmla="*/ 212 w 979"/>
                  <a:gd name="T29" fmla="*/ 136 h 827"/>
                  <a:gd name="T30" fmla="*/ 229 w 979"/>
                  <a:gd name="T31" fmla="*/ 73 h 827"/>
                  <a:gd name="T32" fmla="*/ 282 w 979"/>
                  <a:gd name="T33" fmla="*/ 37 h 827"/>
                  <a:gd name="T34" fmla="*/ 325 w 979"/>
                  <a:gd name="T35" fmla="*/ 7 h 827"/>
                  <a:gd name="T36" fmla="*/ 446 w 979"/>
                  <a:gd name="T37" fmla="*/ 30 h 827"/>
                  <a:gd name="T38" fmla="*/ 494 w 979"/>
                  <a:gd name="T39" fmla="*/ 130 h 827"/>
                  <a:gd name="T40" fmla="*/ 531 w 979"/>
                  <a:gd name="T41" fmla="*/ 45 h 827"/>
                  <a:gd name="T42" fmla="*/ 626 w 979"/>
                  <a:gd name="T43" fmla="*/ 49 h 827"/>
                  <a:gd name="T44" fmla="*/ 758 w 979"/>
                  <a:gd name="T45" fmla="*/ 54 h 827"/>
                  <a:gd name="T46" fmla="*/ 682 w 979"/>
                  <a:gd name="T47" fmla="*/ 170 h 827"/>
                  <a:gd name="T48" fmla="*/ 722 w 979"/>
                  <a:gd name="T49" fmla="*/ 137 h 827"/>
                  <a:gd name="T50" fmla="*/ 779 w 979"/>
                  <a:gd name="T51" fmla="*/ 113 h 827"/>
                  <a:gd name="T52" fmla="*/ 830 w 979"/>
                  <a:gd name="T53" fmla="*/ 103 h 827"/>
                  <a:gd name="T54" fmla="*/ 924 w 979"/>
                  <a:gd name="T55" fmla="*/ 156 h 827"/>
                  <a:gd name="T56" fmla="*/ 894 w 979"/>
                  <a:gd name="T57" fmla="*/ 270 h 827"/>
                  <a:gd name="T58" fmla="*/ 796 w 979"/>
                  <a:gd name="T59" fmla="*/ 510 h 827"/>
                  <a:gd name="T60" fmla="*/ 898 w 979"/>
                  <a:gd name="T61" fmla="*/ 544 h 827"/>
                  <a:gd name="T62" fmla="*/ 964 w 979"/>
                  <a:gd name="T63" fmla="*/ 561 h 827"/>
                  <a:gd name="T64" fmla="*/ 966 w 979"/>
                  <a:gd name="T65" fmla="*/ 625 h 827"/>
                  <a:gd name="T66" fmla="*/ 953 w 979"/>
                  <a:gd name="T67" fmla="*/ 680 h 827"/>
                  <a:gd name="T68" fmla="*/ 934 w 979"/>
                  <a:gd name="T69" fmla="*/ 736 h 827"/>
                  <a:gd name="T70" fmla="*/ 868 w 979"/>
                  <a:gd name="T71" fmla="*/ 800 h 827"/>
                  <a:gd name="T72" fmla="*/ 828 w 979"/>
                  <a:gd name="T73" fmla="*/ 802 h 827"/>
                  <a:gd name="T74" fmla="*/ 758 w 979"/>
                  <a:gd name="T75" fmla="*/ 795 h 827"/>
                  <a:gd name="T76" fmla="*/ 718 w 979"/>
                  <a:gd name="T77" fmla="*/ 753 h 827"/>
                  <a:gd name="T78" fmla="*/ 707 w 979"/>
                  <a:gd name="T79" fmla="*/ 693 h 827"/>
                  <a:gd name="T80" fmla="*/ 803 w 979"/>
                  <a:gd name="T81" fmla="*/ 666 h 827"/>
                  <a:gd name="T82" fmla="*/ 769 w 979"/>
                  <a:gd name="T83" fmla="*/ 619 h 827"/>
                  <a:gd name="T84" fmla="*/ 671 w 979"/>
                  <a:gd name="T85" fmla="*/ 579 h 827"/>
                  <a:gd name="T86" fmla="*/ 696 w 979"/>
                  <a:gd name="T87" fmla="*/ 670 h 827"/>
                  <a:gd name="T88" fmla="*/ 665 w 979"/>
                  <a:gd name="T89" fmla="*/ 749 h 827"/>
                  <a:gd name="T90" fmla="*/ 607 w 979"/>
                  <a:gd name="T91" fmla="*/ 755 h 827"/>
                  <a:gd name="T92" fmla="*/ 571 w 979"/>
                  <a:gd name="T93" fmla="*/ 770 h 827"/>
                  <a:gd name="T94" fmla="*/ 520 w 979"/>
                  <a:gd name="T95" fmla="*/ 763 h 827"/>
                  <a:gd name="T96" fmla="*/ 490 w 979"/>
                  <a:gd name="T97" fmla="*/ 721 h 827"/>
                  <a:gd name="T98" fmla="*/ 414 w 979"/>
                  <a:gd name="T99" fmla="*/ 749 h 827"/>
                  <a:gd name="T100" fmla="*/ 401 w 979"/>
                  <a:gd name="T101" fmla="*/ 691 h 827"/>
                  <a:gd name="T102" fmla="*/ 408 w 979"/>
                  <a:gd name="T103" fmla="*/ 636 h 827"/>
                  <a:gd name="T104" fmla="*/ 435 w 979"/>
                  <a:gd name="T105" fmla="*/ 576 h 827"/>
                  <a:gd name="T106" fmla="*/ 509 w 979"/>
                  <a:gd name="T107" fmla="*/ 634 h 827"/>
                  <a:gd name="T108" fmla="*/ 580 w 979"/>
                  <a:gd name="T109" fmla="*/ 598 h 827"/>
                  <a:gd name="T110" fmla="*/ 437 w 979"/>
                  <a:gd name="T111" fmla="*/ 547 h 827"/>
                  <a:gd name="T112" fmla="*/ 361 w 979"/>
                  <a:gd name="T113" fmla="*/ 615 h 827"/>
                  <a:gd name="T114" fmla="*/ 308 w 979"/>
                  <a:gd name="T115" fmla="*/ 678 h 827"/>
                  <a:gd name="T116" fmla="*/ 252 w 979"/>
                  <a:gd name="T117" fmla="*/ 717 h 827"/>
                  <a:gd name="T118" fmla="*/ 161 w 979"/>
                  <a:gd name="T119" fmla="*/ 755 h 827"/>
                  <a:gd name="T120" fmla="*/ 110 w 979"/>
                  <a:gd name="T121" fmla="*/ 785 h 827"/>
                  <a:gd name="T122" fmla="*/ 51 w 979"/>
                  <a:gd name="T123" fmla="*/ 742 h 8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79" h="827">
                    <a:moveTo>
                      <a:pt x="38" y="691"/>
                    </a:moveTo>
                    <a:lnTo>
                      <a:pt x="42" y="685"/>
                    </a:lnTo>
                    <a:lnTo>
                      <a:pt x="44" y="680"/>
                    </a:lnTo>
                    <a:lnTo>
                      <a:pt x="44" y="676"/>
                    </a:lnTo>
                    <a:lnTo>
                      <a:pt x="44" y="672"/>
                    </a:lnTo>
                    <a:lnTo>
                      <a:pt x="44" y="668"/>
                    </a:lnTo>
                    <a:lnTo>
                      <a:pt x="42" y="664"/>
                    </a:lnTo>
                    <a:lnTo>
                      <a:pt x="40" y="663"/>
                    </a:lnTo>
                    <a:lnTo>
                      <a:pt x="36" y="659"/>
                    </a:lnTo>
                    <a:lnTo>
                      <a:pt x="32" y="657"/>
                    </a:lnTo>
                    <a:lnTo>
                      <a:pt x="29" y="655"/>
                    </a:lnTo>
                    <a:lnTo>
                      <a:pt x="25" y="653"/>
                    </a:lnTo>
                    <a:lnTo>
                      <a:pt x="21" y="653"/>
                    </a:lnTo>
                    <a:lnTo>
                      <a:pt x="17" y="651"/>
                    </a:lnTo>
                    <a:lnTo>
                      <a:pt x="14" y="651"/>
                    </a:lnTo>
                    <a:lnTo>
                      <a:pt x="10" y="651"/>
                    </a:lnTo>
                    <a:lnTo>
                      <a:pt x="8" y="651"/>
                    </a:lnTo>
                    <a:lnTo>
                      <a:pt x="10" y="647"/>
                    </a:lnTo>
                    <a:lnTo>
                      <a:pt x="12" y="644"/>
                    </a:lnTo>
                    <a:lnTo>
                      <a:pt x="14" y="640"/>
                    </a:lnTo>
                    <a:lnTo>
                      <a:pt x="15" y="636"/>
                    </a:lnTo>
                    <a:lnTo>
                      <a:pt x="19" y="632"/>
                    </a:lnTo>
                    <a:lnTo>
                      <a:pt x="23" y="629"/>
                    </a:lnTo>
                    <a:lnTo>
                      <a:pt x="25" y="625"/>
                    </a:lnTo>
                    <a:lnTo>
                      <a:pt x="29" y="623"/>
                    </a:lnTo>
                    <a:lnTo>
                      <a:pt x="32" y="621"/>
                    </a:lnTo>
                    <a:lnTo>
                      <a:pt x="36" y="619"/>
                    </a:lnTo>
                    <a:lnTo>
                      <a:pt x="40" y="617"/>
                    </a:lnTo>
                    <a:lnTo>
                      <a:pt x="44" y="617"/>
                    </a:lnTo>
                    <a:lnTo>
                      <a:pt x="48" y="617"/>
                    </a:lnTo>
                    <a:lnTo>
                      <a:pt x="53" y="617"/>
                    </a:lnTo>
                    <a:lnTo>
                      <a:pt x="57" y="619"/>
                    </a:lnTo>
                    <a:lnTo>
                      <a:pt x="61" y="621"/>
                    </a:lnTo>
                    <a:lnTo>
                      <a:pt x="63" y="619"/>
                    </a:lnTo>
                    <a:lnTo>
                      <a:pt x="65" y="617"/>
                    </a:lnTo>
                    <a:lnTo>
                      <a:pt x="66" y="615"/>
                    </a:lnTo>
                    <a:lnTo>
                      <a:pt x="68" y="613"/>
                    </a:lnTo>
                    <a:lnTo>
                      <a:pt x="72" y="613"/>
                    </a:lnTo>
                    <a:lnTo>
                      <a:pt x="74" y="613"/>
                    </a:lnTo>
                    <a:lnTo>
                      <a:pt x="76" y="613"/>
                    </a:lnTo>
                    <a:lnTo>
                      <a:pt x="78" y="613"/>
                    </a:lnTo>
                    <a:lnTo>
                      <a:pt x="80" y="613"/>
                    </a:lnTo>
                    <a:lnTo>
                      <a:pt x="82" y="615"/>
                    </a:lnTo>
                    <a:lnTo>
                      <a:pt x="83" y="617"/>
                    </a:lnTo>
                    <a:lnTo>
                      <a:pt x="85" y="619"/>
                    </a:lnTo>
                    <a:lnTo>
                      <a:pt x="87" y="621"/>
                    </a:lnTo>
                    <a:lnTo>
                      <a:pt x="89" y="625"/>
                    </a:lnTo>
                    <a:lnTo>
                      <a:pt x="91" y="629"/>
                    </a:lnTo>
                    <a:lnTo>
                      <a:pt x="91" y="632"/>
                    </a:lnTo>
                    <a:lnTo>
                      <a:pt x="93" y="636"/>
                    </a:lnTo>
                    <a:lnTo>
                      <a:pt x="95" y="640"/>
                    </a:lnTo>
                    <a:lnTo>
                      <a:pt x="97" y="644"/>
                    </a:lnTo>
                    <a:lnTo>
                      <a:pt x="99" y="646"/>
                    </a:lnTo>
                    <a:lnTo>
                      <a:pt x="100" y="647"/>
                    </a:lnTo>
                    <a:lnTo>
                      <a:pt x="102" y="651"/>
                    </a:lnTo>
                    <a:lnTo>
                      <a:pt x="106" y="653"/>
                    </a:lnTo>
                    <a:lnTo>
                      <a:pt x="108" y="653"/>
                    </a:lnTo>
                    <a:lnTo>
                      <a:pt x="112" y="655"/>
                    </a:lnTo>
                    <a:lnTo>
                      <a:pt x="114" y="657"/>
                    </a:lnTo>
                    <a:lnTo>
                      <a:pt x="117" y="657"/>
                    </a:lnTo>
                    <a:lnTo>
                      <a:pt x="121" y="659"/>
                    </a:lnTo>
                    <a:lnTo>
                      <a:pt x="125" y="659"/>
                    </a:lnTo>
                    <a:lnTo>
                      <a:pt x="127" y="659"/>
                    </a:lnTo>
                    <a:lnTo>
                      <a:pt x="131" y="659"/>
                    </a:lnTo>
                    <a:lnTo>
                      <a:pt x="135" y="661"/>
                    </a:lnTo>
                    <a:lnTo>
                      <a:pt x="140" y="659"/>
                    </a:lnTo>
                    <a:lnTo>
                      <a:pt x="146" y="659"/>
                    </a:lnTo>
                    <a:lnTo>
                      <a:pt x="150" y="657"/>
                    </a:lnTo>
                    <a:lnTo>
                      <a:pt x="155" y="653"/>
                    </a:lnTo>
                    <a:lnTo>
                      <a:pt x="159" y="651"/>
                    </a:lnTo>
                    <a:lnTo>
                      <a:pt x="163" y="647"/>
                    </a:lnTo>
                    <a:lnTo>
                      <a:pt x="167" y="644"/>
                    </a:lnTo>
                    <a:lnTo>
                      <a:pt x="170" y="640"/>
                    </a:lnTo>
                    <a:lnTo>
                      <a:pt x="172" y="634"/>
                    </a:lnTo>
                    <a:lnTo>
                      <a:pt x="174" y="630"/>
                    </a:lnTo>
                    <a:lnTo>
                      <a:pt x="176" y="625"/>
                    </a:lnTo>
                    <a:lnTo>
                      <a:pt x="178" y="619"/>
                    </a:lnTo>
                    <a:lnTo>
                      <a:pt x="178" y="613"/>
                    </a:lnTo>
                    <a:lnTo>
                      <a:pt x="180" y="606"/>
                    </a:lnTo>
                    <a:lnTo>
                      <a:pt x="180" y="600"/>
                    </a:lnTo>
                    <a:lnTo>
                      <a:pt x="178" y="595"/>
                    </a:lnTo>
                    <a:lnTo>
                      <a:pt x="178" y="591"/>
                    </a:lnTo>
                    <a:lnTo>
                      <a:pt x="178" y="589"/>
                    </a:lnTo>
                    <a:lnTo>
                      <a:pt x="180" y="585"/>
                    </a:lnTo>
                    <a:lnTo>
                      <a:pt x="180" y="581"/>
                    </a:lnTo>
                    <a:lnTo>
                      <a:pt x="180" y="579"/>
                    </a:lnTo>
                    <a:lnTo>
                      <a:pt x="182" y="576"/>
                    </a:lnTo>
                    <a:lnTo>
                      <a:pt x="182" y="572"/>
                    </a:lnTo>
                    <a:lnTo>
                      <a:pt x="184" y="568"/>
                    </a:lnTo>
                    <a:lnTo>
                      <a:pt x="184" y="564"/>
                    </a:lnTo>
                    <a:lnTo>
                      <a:pt x="186" y="562"/>
                    </a:lnTo>
                    <a:lnTo>
                      <a:pt x="187" y="559"/>
                    </a:lnTo>
                    <a:lnTo>
                      <a:pt x="187" y="555"/>
                    </a:lnTo>
                    <a:lnTo>
                      <a:pt x="189" y="553"/>
                    </a:lnTo>
                    <a:lnTo>
                      <a:pt x="191" y="551"/>
                    </a:lnTo>
                    <a:lnTo>
                      <a:pt x="193" y="549"/>
                    </a:lnTo>
                    <a:lnTo>
                      <a:pt x="195" y="547"/>
                    </a:lnTo>
                    <a:lnTo>
                      <a:pt x="195" y="545"/>
                    </a:lnTo>
                    <a:lnTo>
                      <a:pt x="193" y="545"/>
                    </a:lnTo>
                    <a:lnTo>
                      <a:pt x="191" y="544"/>
                    </a:lnTo>
                    <a:lnTo>
                      <a:pt x="189" y="544"/>
                    </a:lnTo>
                    <a:lnTo>
                      <a:pt x="187" y="542"/>
                    </a:lnTo>
                    <a:lnTo>
                      <a:pt x="184" y="542"/>
                    </a:lnTo>
                    <a:lnTo>
                      <a:pt x="180" y="540"/>
                    </a:lnTo>
                    <a:lnTo>
                      <a:pt x="176" y="538"/>
                    </a:lnTo>
                    <a:lnTo>
                      <a:pt x="172" y="536"/>
                    </a:lnTo>
                    <a:lnTo>
                      <a:pt x="169" y="534"/>
                    </a:lnTo>
                    <a:lnTo>
                      <a:pt x="167" y="530"/>
                    </a:lnTo>
                    <a:lnTo>
                      <a:pt x="163" y="528"/>
                    </a:lnTo>
                    <a:lnTo>
                      <a:pt x="159" y="525"/>
                    </a:lnTo>
                    <a:lnTo>
                      <a:pt x="157" y="519"/>
                    </a:lnTo>
                    <a:lnTo>
                      <a:pt x="155" y="513"/>
                    </a:lnTo>
                    <a:lnTo>
                      <a:pt x="153" y="508"/>
                    </a:lnTo>
                    <a:lnTo>
                      <a:pt x="150" y="510"/>
                    </a:lnTo>
                    <a:lnTo>
                      <a:pt x="146" y="511"/>
                    </a:lnTo>
                    <a:lnTo>
                      <a:pt x="140" y="513"/>
                    </a:lnTo>
                    <a:lnTo>
                      <a:pt x="136" y="515"/>
                    </a:lnTo>
                    <a:lnTo>
                      <a:pt x="131" y="515"/>
                    </a:lnTo>
                    <a:lnTo>
                      <a:pt x="125" y="517"/>
                    </a:lnTo>
                    <a:lnTo>
                      <a:pt x="121" y="517"/>
                    </a:lnTo>
                    <a:lnTo>
                      <a:pt x="116" y="517"/>
                    </a:lnTo>
                    <a:lnTo>
                      <a:pt x="110" y="517"/>
                    </a:lnTo>
                    <a:lnTo>
                      <a:pt x="104" y="517"/>
                    </a:lnTo>
                    <a:lnTo>
                      <a:pt x="100" y="515"/>
                    </a:lnTo>
                    <a:lnTo>
                      <a:pt x="97" y="515"/>
                    </a:lnTo>
                    <a:lnTo>
                      <a:pt x="93" y="513"/>
                    </a:lnTo>
                    <a:lnTo>
                      <a:pt x="89" y="510"/>
                    </a:lnTo>
                    <a:lnTo>
                      <a:pt x="85" y="508"/>
                    </a:lnTo>
                    <a:lnTo>
                      <a:pt x="83" y="504"/>
                    </a:lnTo>
                    <a:lnTo>
                      <a:pt x="85" y="504"/>
                    </a:lnTo>
                    <a:lnTo>
                      <a:pt x="87" y="502"/>
                    </a:lnTo>
                    <a:lnTo>
                      <a:pt x="89" y="502"/>
                    </a:lnTo>
                    <a:lnTo>
                      <a:pt x="91" y="500"/>
                    </a:lnTo>
                    <a:lnTo>
                      <a:pt x="93" y="498"/>
                    </a:lnTo>
                    <a:lnTo>
                      <a:pt x="97" y="498"/>
                    </a:lnTo>
                    <a:lnTo>
                      <a:pt x="99" y="496"/>
                    </a:lnTo>
                    <a:lnTo>
                      <a:pt x="102" y="494"/>
                    </a:lnTo>
                    <a:lnTo>
                      <a:pt x="104" y="493"/>
                    </a:lnTo>
                    <a:lnTo>
                      <a:pt x="106" y="491"/>
                    </a:lnTo>
                    <a:lnTo>
                      <a:pt x="108" y="489"/>
                    </a:lnTo>
                    <a:lnTo>
                      <a:pt x="110" y="485"/>
                    </a:lnTo>
                    <a:lnTo>
                      <a:pt x="110" y="483"/>
                    </a:lnTo>
                    <a:lnTo>
                      <a:pt x="110" y="481"/>
                    </a:lnTo>
                    <a:lnTo>
                      <a:pt x="110" y="479"/>
                    </a:lnTo>
                    <a:lnTo>
                      <a:pt x="110" y="477"/>
                    </a:lnTo>
                    <a:lnTo>
                      <a:pt x="108" y="476"/>
                    </a:lnTo>
                    <a:lnTo>
                      <a:pt x="106" y="476"/>
                    </a:lnTo>
                    <a:lnTo>
                      <a:pt x="104" y="474"/>
                    </a:lnTo>
                    <a:lnTo>
                      <a:pt x="102" y="474"/>
                    </a:lnTo>
                    <a:lnTo>
                      <a:pt x="100" y="474"/>
                    </a:lnTo>
                    <a:lnTo>
                      <a:pt x="99" y="474"/>
                    </a:lnTo>
                    <a:lnTo>
                      <a:pt x="97" y="476"/>
                    </a:lnTo>
                    <a:lnTo>
                      <a:pt x="95" y="476"/>
                    </a:lnTo>
                    <a:lnTo>
                      <a:pt x="93" y="476"/>
                    </a:lnTo>
                    <a:lnTo>
                      <a:pt x="93" y="477"/>
                    </a:lnTo>
                    <a:lnTo>
                      <a:pt x="91" y="477"/>
                    </a:lnTo>
                    <a:lnTo>
                      <a:pt x="89" y="477"/>
                    </a:lnTo>
                    <a:lnTo>
                      <a:pt x="87" y="479"/>
                    </a:lnTo>
                    <a:lnTo>
                      <a:pt x="85" y="479"/>
                    </a:lnTo>
                    <a:lnTo>
                      <a:pt x="85" y="477"/>
                    </a:lnTo>
                    <a:lnTo>
                      <a:pt x="85" y="474"/>
                    </a:lnTo>
                    <a:lnTo>
                      <a:pt x="87" y="472"/>
                    </a:lnTo>
                    <a:lnTo>
                      <a:pt x="87" y="468"/>
                    </a:lnTo>
                    <a:lnTo>
                      <a:pt x="89" y="466"/>
                    </a:lnTo>
                    <a:lnTo>
                      <a:pt x="91" y="462"/>
                    </a:lnTo>
                    <a:lnTo>
                      <a:pt x="93" y="460"/>
                    </a:lnTo>
                    <a:lnTo>
                      <a:pt x="95" y="459"/>
                    </a:lnTo>
                    <a:lnTo>
                      <a:pt x="97" y="455"/>
                    </a:lnTo>
                    <a:lnTo>
                      <a:pt x="99" y="453"/>
                    </a:lnTo>
                    <a:lnTo>
                      <a:pt x="100" y="451"/>
                    </a:lnTo>
                    <a:lnTo>
                      <a:pt x="102" y="449"/>
                    </a:lnTo>
                    <a:lnTo>
                      <a:pt x="102" y="447"/>
                    </a:lnTo>
                    <a:lnTo>
                      <a:pt x="104" y="445"/>
                    </a:lnTo>
                    <a:lnTo>
                      <a:pt x="102" y="443"/>
                    </a:lnTo>
                    <a:lnTo>
                      <a:pt x="100" y="442"/>
                    </a:lnTo>
                    <a:lnTo>
                      <a:pt x="99" y="442"/>
                    </a:lnTo>
                    <a:lnTo>
                      <a:pt x="97" y="442"/>
                    </a:lnTo>
                    <a:lnTo>
                      <a:pt x="95" y="442"/>
                    </a:lnTo>
                    <a:lnTo>
                      <a:pt x="93" y="442"/>
                    </a:lnTo>
                    <a:lnTo>
                      <a:pt x="91" y="442"/>
                    </a:lnTo>
                    <a:lnTo>
                      <a:pt x="89" y="442"/>
                    </a:lnTo>
                    <a:lnTo>
                      <a:pt x="87" y="443"/>
                    </a:lnTo>
                    <a:lnTo>
                      <a:pt x="85" y="443"/>
                    </a:lnTo>
                    <a:lnTo>
                      <a:pt x="83" y="443"/>
                    </a:lnTo>
                    <a:lnTo>
                      <a:pt x="82" y="443"/>
                    </a:lnTo>
                    <a:lnTo>
                      <a:pt x="80" y="445"/>
                    </a:lnTo>
                    <a:lnTo>
                      <a:pt x="78" y="445"/>
                    </a:lnTo>
                    <a:lnTo>
                      <a:pt x="78" y="443"/>
                    </a:lnTo>
                    <a:lnTo>
                      <a:pt x="80" y="442"/>
                    </a:lnTo>
                    <a:lnTo>
                      <a:pt x="82" y="440"/>
                    </a:lnTo>
                    <a:lnTo>
                      <a:pt x="83" y="438"/>
                    </a:lnTo>
                    <a:lnTo>
                      <a:pt x="83" y="436"/>
                    </a:lnTo>
                    <a:lnTo>
                      <a:pt x="85" y="434"/>
                    </a:lnTo>
                    <a:lnTo>
                      <a:pt x="87" y="432"/>
                    </a:lnTo>
                    <a:lnTo>
                      <a:pt x="87" y="430"/>
                    </a:lnTo>
                    <a:lnTo>
                      <a:pt x="89" y="428"/>
                    </a:lnTo>
                    <a:lnTo>
                      <a:pt x="89" y="425"/>
                    </a:lnTo>
                    <a:lnTo>
                      <a:pt x="89" y="423"/>
                    </a:lnTo>
                    <a:lnTo>
                      <a:pt x="91" y="421"/>
                    </a:lnTo>
                    <a:lnTo>
                      <a:pt x="91" y="419"/>
                    </a:lnTo>
                    <a:lnTo>
                      <a:pt x="91" y="415"/>
                    </a:lnTo>
                    <a:lnTo>
                      <a:pt x="91" y="413"/>
                    </a:lnTo>
                    <a:lnTo>
                      <a:pt x="91" y="411"/>
                    </a:lnTo>
                    <a:lnTo>
                      <a:pt x="91" y="408"/>
                    </a:lnTo>
                    <a:lnTo>
                      <a:pt x="89" y="406"/>
                    </a:lnTo>
                    <a:lnTo>
                      <a:pt x="89" y="404"/>
                    </a:lnTo>
                    <a:lnTo>
                      <a:pt x="87" y="402"/>
                    </a:lnTo>
                    <a:lnTo>
                      <a:pt x="85" y="400"/>
                    </a:lnTo>
                    <a:lnTo>
                      <a:pt x="83" y="400"/>
                    </a:lnTo>
                    <a:lnTo>
                      <a:pt x="82" y="400"/>
                    </a:lnTo>
                    <a:lnTo>
                      <a:pt x="80" y="398"/>
                    </a:lnTo>
                    <a:lnTo>
                      <a:pt x="76" y="398"/>
                    </a:lnTo>
                    <a:lnTo>
                      <a:pt x="74" y="398"/>
                    </a:lnTo>
                    <a:lnTo>
                      <a:pt x="72" y="398"/>
                    </a:lnTo>
                    <a:lnTo>
                      <a:pt x="70" y="398"/>
                    </a:lnTo>
                    <a:lnTo>
                      <a:pt x="66" y="398"/>
                    </a:lnTo>
                    <a:lnTo>
                      <a:pt x="65" y="400"/>
                    </a:lnTo>
                    <a:lnTo>
                      <a:pt x="63" y="400"/>
                    </a:lnTo>
                    <a:lnTo>
                      <a:pt x="59" y="400"/>
                    </a:lnTo>
                    <a:lnTo>
                      <a:pt x="59" y="398"/>
                    </a:lnTo>
                    <a:lnTo>
                      <a:pt x="61" y="394"/>
                    </a:lnTo>
                    <a:lnTo>
                      <a:pt x="61" y="391"/>
                    </a:lnTo>
                    <a:lnTo>
                      <a:pt x="63" y="389"/>
                    </a:lnTo>
                    <a:lnTo>
                      <a:pt x="65" y="385"/>
                    </a:lnTo>
                    <a:lnTo>
                      <a:pt x="66" y="383"/>
                    </a:lnTo>
                    <a:lnTo>
                      <a:pt x="68" y="379"/>
                    </a:lnTo>
                    <a:lnTo>
                      <a:pt x="70" y="375"/>
                    </a:lnTo>
                    <a:lnTo>
                      <a:pt x="72" y="374"/>
                    </a:lnTo>
                    <a:lnTo>
                      <a:pt x="74" y="372"/>
                    </a:lnTo>
                    <a:lnTo>
                      <a:pt x="76" y="368"/>
                    </a:lnTo>
                    <a:lnTo>
                      <a:pt x="78" y="366"/>
                    </a:lnTo>
                    <a:lnTo>
                      <a:pt x="78" y="364"/>
                    </a:lnTo>
                    <a:lnTo>
                      <a:pt x="80" y="360"/>
                    </a:lnTo>
                    <a:lnTo>
                      <a:pt x="80" y="358"/>
                    </a:lnTo>
                    <a:lnTo>
                      <a:pt x="78" y="357"/>
                    </a:lnTo>
                    <a:lnTo>
                      <a:pt x="76" y="355"/>
                    </a:lnTo>
                    <a:lnTo>
                      <a:pt x="74" y="355"/>
                    </a:lnTo>
                    <a:lnTo>
                      <a:pt x="72" y="355"/>
                    </a:lnTo>
                    <a:lnTo>
                      <a:pt x="70" y="355"/>
                    </a:lnTo>
                    <a:lnTo>
                      <a:pt x="68" y="355"/>
                    </a:lnTo>
                    <a:lnTo>
                      <a:pt x="66" y="355"/>
                    </a:lnTo>
                    <a:lnTo>
                      <a:pt x="65" y="355"/>
                    </a:lnTo>
                    <a:lnTo>
                      <a:pt x="63" y="355"/>
                    </a:lnTo>
                    <a:lnTo>
                      <a:pt x="61" y="355"/>
                    </a:lnTo>
                    <a:lnTo>
                      <a:pt x="59" y="355"/>
                    </a:lnTo>
                    <a:lnTo>
                      <a:pt x="59" y="353"/>
                    </a:lnTo>
                    <a:lnTo>
                      <a:pt x="59" y="351"/>
                    </a:lnTo>
                    <a:lnTo>
                      <a:pt x="61" y="351"/>
                    </a:lnTo>
                    <a:lnTo>
                      <a:pt x="61" y="349"/>
                    </a:lnTo>
                    <a:lnTo>
                      <a:pt x="63" y="349"/>
                    </a:lnTo>
                    <a:lnTo>
                      <a:pt x="65" y="347"/>
                    </a:lnTo>
                    <a:lnTo>
                      <a:pt x="66" y="345"/>
                    </a:lnTo>
                    <a:lnTo>
                      <a:pt x="68" y="343"/>
                    </a:lnTo>
                    <a:lnTo>
                      <a:pt x="68" y="341"/>
                    </a:lnTo>
                    <a:lnTo>
                      <a:pt x="70" y="340"/>
                    </a:lnTo>
                    <a:lnTo>
                      <a:pt x="72" y="338"/>
                    </a:lnTo>
                    <a:lnTo>
                      <a:pt x="72" y="336"/>
                    </a:lnTo>
                    <a:lnTo>
                      <a:pt x="74" y="336"/>
                    </a:lnTo>
                    <a:lnTo>
                      <a:pt x="74" y="334"/>
                    </a:lnTo>
                    <a:lnTo>
                      <a:pt x="74" y="332"/>
                    </a:lnTo>
                    <a:lnTo>
                      <a:pt x="74" y="330"/>
                    </a:lnTo>
                    <a:lnTo>
                      <a:pt x="76" y="328"/>
                    </a:lnTo>
                    <a:lnTo>
                      <a:pt x="76" y="326"/>
                    </a:lnTo>
                    <a:lnTo>
                      <a:pt x="74" y="324"/>
                    </a:lnTo>
                    <a:lnTo>
                      <a:pt x="74" y="323"/>
                    </a:lnTo>
                    <a:lnTo>
                      <a:pt x="72" y="323"/>
                    </a:lnTo>
                    <a:lnTo>
                      <a:pt x="70" y="321"/>
                    </a:lnTo>
                    <a:lnTo>
                      <a:pt x="68" y="321"/>
                    </a:lnTo>
                    <a:lnTo>
                      <a:pt x="66" y="321"/>
                    </a:lnTo>
                    <a:lnTo>
                      <a:pt x="65" y="321"/>
                    </a:lnTo>
                    <a:lnTo>
                      <a:pt x="63" y="321"/>
                    </a:lnTo>
                    <a:lnTo>
                      <a:pt x="61" y="321"/>
                    </a:lnTo>
                    <a:lnTo>
                      <a:pt x="59" y="321"/>
                    </a:lnTo>
                    <a:lnTo>
                      <a:pt x="57" y="321"/>
                    </a:lnTo>
                    <a:lnTo>
                      <a:pt x="55" y="323"/>
                    </a:lnTo>
                    <a:lnTo>
                      <a:pt x="57" y="317"/>
                    </a:lnTo>
                    <a:lnTo>
                      <a:pt x="59" y="313"/>
                    </a:lnTo>
                    <a:lnTo>
                      <a:pt x="63" y="309"/>
                    </a:lnTo>
                    <a:lnTo>
                      <a:pt x="65" y="306"/>
                    </a:lnTo>
                    <a:lnTo>
                      <a:pt x="66" y="302"/>
                    </a:lnTo>
                    <a:lnTo>
                      <a:pt x="68" y="300"/>
                    </a:lnTo>
                    <a:lnTo>
                      <a:pt x="72" y="296"/>
                    </a:lnTo>
                    <a:lnTo>
                      <a:pt x="74" y="294"/>
                    </a:lnTo>
                    <a:lnTo>
                      <a:pt x="78" y="292"/>
                    </a:lnTo>
                    <a:lnTo>
                      <a:pt x="80" y="290"/>
                    </a:lnTo>
                    <a:lnTo>
                      <a:pt x="83" y="289"/>
                    </a:lnTo>
                    <a:lnTo>
                      <a:pt x="87" y="287"/>
                    </a:lnTo>
                    <a:lnTo>
                      <a:pt x="91" y="283"/>
                    </a:lnTo>
                    <a:lnTo>
                      <a:pt x="93" y="281"/>
                    </a:lnTo>
                    <a:lnTo>
                      <a:pt x="97" y="279"/>
                    </a:lnTo>
                    <a:lnTo>
                      <a:pt x="102" y="275"/>
                    </a:lnTo>
                    <a:lnTo>
                      <a:pt x="102" y="273"/>
                    </a:lnTo>
                    <a:lnTo>
                      <a:pt x="102" y="272"/>
                    </a:lnTo>
                    <a:lnTo>
                      <a:pt x="102" y="270"/>
                    </a:lnTo>
                    <a:lnTo>
                      <a:pt x="102" y="268"/>
                    </a:lnTo>
                    <a:lnTo>
                      <a:pt x="102" y="266"/>
                    </a:lnTo>
                    <a:lnTo>
                      <a:pt x="102" y="264"/>
                    </a:lnTo>
                    <a:lnTo>
                      <a:pt x="102" y="262"/>
                    </a:lnTo>
                    <a:lnTo>
                      <a:pt x="100" y="262"/>
                    </a:lnTo>
                    <a:lnTo>
                      <a:pt x="100" y="260"/>
                    </a:lnTo>
                    <a:lnTo>
                      <a:pt x="99" y="260"/>
                    </a:lnTo>
                    <a:lnTo>
                      <a:pt x="97" y="260"/>
                    </a:lnTo>
                    <a:lnTo>
                      <a:pt x="93" y="260"/>
                    </a:lnTo>
                    <a:lnTo>
                      <a:pt x="91" y="260"/>
                    </a:lnTo>
                    <a:lnTo>
                      <a:pt x="89" y="258"/>
                    </a:lnTo>
                    <a:lnTo>
                      <a:pt x="87" y="258"/>
                    </a:lnTo>
                    <a:lnTo>
                      <a:pt x="85" y="258"/>
                    </a:lnTo>
                    <a:lnTo>
                      <a:pt x="83" y="256"/>
                    </a:lnTo>
                    <a:lnTo>
                      <a:pt x="82" y="256"/>
                    </a:lnTo>
                    <a:lnTo>
                      <a:pt x="80" y="255"/>
                    </a:lnTo>
                    <a:lnTo>
                      <a:pt x="78" y="253"/>
                    </a:lnTo>
                    <a:lnTo>
                      <a:pt x="78" y="251"/>
                    </a:lnTo>
                    <a:lnTo>
                      <a:pt x="76" y="251"/>
                    </a:lnTo>
                    <a:lnTo>
                      <a:pt x="74" y="249"/>
                    </a:lnTo>
                    <a:lnTo>
                      <a:pt x="72" y="247"/>
                    </a:lnTo>
                    <a:lnTo>
                      <a:pt x="72" y="243"/>
                    </a:lnTo>
                    <a:lnTo>
                      <a:pt x="70" y="241"/>
                    </a:lnTo>
                    <a:lnTo>
                      <a:pt x="70" y="239"/>
                    </a:lnTo>
                    <a:lnTo>
                      <a:pt x="70" y="238"/>
                    </a:lnTo>
                    <a:lnTo>
                      <a:pt x="68" y="236"/>
                    </a:lnTo>
                    <a:lnTo>
                      <a:pt x="68" y="234"/>
                    </a:lnTo>
                    <a:lnTo>
                      <a:pt x="68" y="232"/>
                    </a:lnTo>
                    <a:lnTo>
                      <a:pt x="68" y="230"/>
                    </a:lnTo>
                    <a:lnTo>
                      <a:pt x="68" y="228"/>
                    </a:lnTo>
                    <a:lnTo>
                      <a:pt x="68" y="226"/>
                    </a:lnTo>
                    <a:lnTo>
                      <a:pt x="68" y="224"/>
                    </a:lnTo>
                    <a:lnTo>
                      <a:pt x="68" y="222"/>
                    </a:lnTo>
                    <a:lnTo>
                      <a:pt x="70" y="222"/>
                    </a:lnTo>
                    <a:lnTo>
                      <a:pt x="72" y="224"/>
                    </a:lnTo>
                    <a:lnTo>
                      <a:pt x="74" y="224"/>
                    </a:lnTo>
                    <a:lnTo>
                      <a:pt x="76" y="224"/>
                    </a:lnTo>
                    <a:lnTo>
                      <a:pt x="78" y="224"/>
                    </a:lnTo>
                    <a:lnTo>
                      <a:pt x="80" y="224"/>
                    </a:lnTo>
                    <a:lnTo>
                      <a:pt x="82" y="224"/>
                    </a:lnTo>
                    <a:lnTo>
                      <a:pt x="83" y="224"/>
                    </a:lnTo>
                    <a:lnTo>
                      <a:pt x="85" y="222"/>
                    </a:lnTo>
                    <a:lnTo>
                      <a:pt x="87" y="222"/>
                    </a:lnTo>
                    <a:lnTo>
                      <a:pt x="89" y="221"/>
                    </a:lnTo>
                    <a:lnTo>
                      <a:pt x="89" y="219"/>
                    </a:lnTo>
                    <a:lnTo>
                      <a:pt x="91" y="219"/>
                    </a:lnTo>
                    <a:lnTo>
                      <a:pt x="91" y="217"/>
                    </a:lnTo>
                    <a:lnTo>
                      <a:pt x="91" y="215"/>
                    </a:lnTo>
                    <a:lnTo>
                      <a:pt x="91" y="213"/>
                    </a:lnTo>
                    <a:lnTo>
                      <a:pt x="89" y="211"/>
                    </a:lnTo>
                    <a:lnTo>
                      <a:pt x="89" y="209"/>
                    </a:lnTo>
                    <a:lnTo>
                      <a:pt x="87" y="209"/>
                    </a:lnTo>
                    <a:lnTo>
                      <a:pt x="85" y="209"/>
                    </a:lnTo>
                    <a:lnTo>
                      <a:pt x="83" y="209"/>
                    </a:lnTo>
                    <a:lnTo>
                      <a:pt x="82" y="209"/>
                    </a:lnTo>
                    <a:lnTo>
                      <a:pt x="80" y="209"/>
                    </a:lnTo>
                    <a:lnTo>
                      <a:pt x="78" y="209"/>
                    </a:lnTo>
                    <a:lnTo>
                      <a:pt x="76" y="209"/>
                    </a:lnTo>
                    <a:lnTo>
                      <a:pt x="74" y="209"/>
                    </a:lnTo>
                    <a:lnTo>
                      <a:pt x="72" y="209"/>
                    </a:lnTo>
                    <a:lnTo>
                      <a:pt x="70" y="209"/>
                    </a:lnTo>
                    <a:lnTo>
                      <a:pt x="68" y="209"/>
                    </a:lnTo>
                    <a:lnTo>
                      <a:pt x="66" y="209"/>
                    </a:lnTo>
                    <a:lnTo>
                      <a:pt x="65" y="207"/>
                    </a:lnTo>
                    <a:lnTo>
                      <a:pt x="63" y="205"/>
                    </a:lnTo>
                    <a:lnTo>
                      <a:pt x="61" y="204"/>
                    </a:lnTo>
                    <a:lnTo>
                      <a:pt x="61" y="202"/>
                    </a:lnTo>
                    <a:lnTo>
                      <a:pt x="61" y="200"/>
                    </a:lnTo>
                    <a:lnTo>
                      <a:pt x="61" y="198"/>
                    </a:lnTo>
                    <a:lnTo>
                      <a:pt x="61" y="196"/>
                    </a:lnTo>
                    <a:lnTo>
                      <a:pt x="59" y="196"/>
                    </a:lnTo>
                    <a:lnTo>
                      <a:pt x="59" y="194"/>
                    </a:lnTo>
                    <a:lnTo>
                      <a:pt x="59" y="192"/>
                    </a:lnTo>
                    <a:lnTo>
                      <a:pt x="57" y="192"/>
                    </a:lnTo>
                    <a:lnTo>
                      <a:pt x="55" y="190"/>
                    </a:lnTo>
                    <a:lnTo>
                      <a:pt x="53" y="190"/>
                    </a:lnTo>
                    <a:lnTo>
                      <a:pt x="49" y="190"/>
                    </a:lnTo>
                    <a:lnTo>
                      <a:pt x="46" y="187"/>
                    </a:lnTo>
                    <a:lnTo>
                      <a:pt x="44" y="185"/>
                    </a:lnTo>
                    <a:lnTo>
                      <a:pt x="42" y="181"/>
                    </a:lnTo>
                    <a:lnTo>
                      <a:pt x="38" y="177"/>
                    </a:lnTo>
                    <a:lnTo>
                      <a:pt x="36" y="173"/>
                    </a:lnTo>
                    <a:lnTo>
                      <a:pt x="36" y="170"/>
                    </a:lnTo>
                    <a:lnTo>
                      <a:pt x="34" y="164"/>
                    </a:lnTo>
                    <a:lnTo>
                      <a:pt x="34" y="160"/>
                    </a:lnTo>
                    <a:lnTo>
                      <a:pt x="34" y="154"/>
                    </a:lnTo>
                    <a:lnTo>
                      <a:pt x="34" y="149"/>
                    </a:lnTo>
                    <a:lnTo>
                      <a:pt x="36" y="145"/>
                    </a:lnTo>
                    <a:lnTo>
                      <a:pt x="36" y="141"/>
                    </a:lnTo>
                    <a:lnTo>
                      <a:pt x="38" y="136"/>
                    </a:lnTo>
                    <a:lnTo>
                      <a:pt x="40" y="132"/>
                    </a:lnTo>
                    <a:lnTo>
                      <a:pt x="42" y="130"/>
                    </a:lnTo>
                    <a:lnTo>
                      <a:pt x="44" y="132"/>
                    </a:lnTo>
                    <a:lnTo>
                      <a:pt x="46" y="134"/>
                    </a:lnTo>
                    <a:lnTo>
                      <a:pt x="46" y="137"/>
                    </a:lnTo>
                    <a:lnTo>
                      <a:pt x="48" y="139"/>
                    </a:lnTo>
                    <a:lnTo>
                      <a:pt x="49" y="143"/>
                    </a:lnTo>
                    <a:lnTo>
                      <a:pt x="53" y="145"/>
                    </a:lnTo>
                    <a:lnTo>
                      <a:pt x="55" y="147"/>
                    </a:lnTo>
                    <a:lnTo>
                      <a:pt x="57" y="149"/>
                    </a:lnTo>
                    <a:lnTo>
                      <a:pt x="59" y="151"/>
                    </a:lnTo>
                    <a:lnTo>
                      <a:pt x="61" y="151"/>
                    </a:lnTo>
                    <a:lnTo>
                      <a:pt x="63" y="151"/>
                    </a:lnTo>
                    <a:lnTo>
                      <a:pt x="65" y="149"/>
                    </a:lnTo>
                    <a:lnTo>
                      <a:pt x="66" y="145"/>
                    </a:lnTo>
                    <a:lnTo>
                      <a:pt x="66" y="141"/>
                    </a:lnTo>
                    <a:lnTo>
                      <a:pt x="66" y="137"/>
                    </a:lnTo>
                    <a:lnTo>
                      <a:pt x="65" y="134"/>
                    </a:lnTo>
                    <a:lnTo>
                      <a:pt x="65" y="130"/>
                    </a:lnTo>
                    <a:lnTo>
                      <a:pt x="63" y="126"/>
                    </a:lnTo>
                    <a:lnTo>
                      <a:pt x="61" y="124"/>
                    </a:lnTo>
                    <a:lnTo>
                      <a:pt x="59" y="120"/>
                    </a:lnTo>
                    <a:lnTo>
                      <a:pt x="57" y="117"/>
                    </a:lnTo>
                    <a:lnTo>
                      <a:pt x="55" y="115"/>
                    </a:lnTo>
                    <a:lnTo>
                      <a:pt x="53" y="113"/>
                    </a:lnTo>
                    <a:lnTo>
                      <a:pt x="51" y="111"/>
                    </a:lnTo>
                    <a:lnTo>
                      <a:pt x="49" y="109"/>
                    </a:lnTo>
                    <a:lnTo>
                      <a:pt x="46" y="107"/>
                    </a:lnTo>
                    <a:lnTo>
                      <a:pt x="44" y="105"/>
                    </a:lnTo>
                    <a:lnTo>
                      <a:pt x="40" y="103"/>
                    </a:lnTo>
                    <a:lnTo>
                      <a:pt x="38" y="103"/>
                    </a:lnTo>
                    <a:lnTo>
                      <a:pt x="34" y="102"/>
                    </a:lnTo>
                    <a:lnTo>
                      <a:pt x="38" y="98"/>
                    </a:lnTo>
                    <a:lnTo>
                      <a:pt x="42" y="94"/>
                    </a:lnTo>
                    <a:lnTo>
                      <a:pt x="48" y="90"/>
                    </a:lnTo>
                    <a:lnTo>
                      <a:pt x="51" y="88"/>
                    </a:lnTo>
                    <a:lnTo>
                      <a:pt x="55" y="88"/>
                    </a:lnTo>
                    <a:lnTo>
                      <a:pt x="59" y="86"/>
                    </a:lnTo>
                    <a:lnTo>
                      <a:pt x="63" y="86"/>
                    </a:lnTo>
                    <a:lnTo>
                      <a:pt x="66" y="86"/>
                    </a:lnTo>
                    <a:lnTo>
                      <a:pt x="72" y="88"/>
                    </a:lnTo>
                    <a:lnTo>
                      <a:pt x="76" y="88"/>
                    </a:lnTo>
                    <a:lnTo>
                      <a:pt x="78" y="90"/>
                    </a:lnTo>
                    <a:lnTo>
                      <a:pt x="82" y="92"/>
                    </a:lnTo>
                    <a:lnTo>
                      <a:pt x="85" y="94"/>
                    </a:lnTo>
                    <a:lnTo>
                      <a:pt x="87" y="96"/>
                    </a:lnTo>
                    <a:lnTo>
                      <a:pt x="91" y="98"/>
                    </a:lnTo>
                    <a:lnTo>
                      <a:pt x="93" y="100"/>
                    </a:lnTo>
                    <a:lnTo>
                      <a:pt x="93" y="102"/>
                    </a:lnTo>
                    <a:lnTo>
                      <a:pt x="95" y="102"/>
                    </a:lnTo>
                    <a:lnTo>
                      <a:pt x="95" y="103"/>
                    </a:lnTo>
                    <a:lnTo>
                      <a:pt x="97" y="103"/>
                    </a:lnTo>
                    <a:lnTo>
                      <a:pt x="99" y="103"/>
                    </a:lnTo>
                    <a:lnTo>
                      <a:pt x="100" y="103"/>
                    </a:lnTo>
                    <a:lnTo>
                      <a:pt x="100" y="102"/>
                    </a:lnTo>
                    <a:lnTo>
                      <a:pt x="102" y="102"/>
                    </a:lnTo>
                    <a:lnTo>
                      <a:pt x="104" y="102"/>
                    </a:lnTo>
                    <a:lnTo>
                      <a:pt x="106" y="102"/>
                    </a:lnTo>
                    <a:lnTo>
                      <a:pt x="106" y="100"/>
                    </a:lnTo>
                    <a:lnTo>
                      <a:pt x="108" y="98"/>
                    </a:lnTo>
                    <a:lnTo>
                      <a:pt x="108" y="96"/>
                    </a:lnTo>
                    <a:lnTo>
                      <a:pt x="110" y="96"/>
                    </a:lnTo>
                    <a:lnTo>
                      <a:pt x="110" y="94"/>
                    </a:lnTo>
                    <a:lnTo>
                      <a:pt x="110" y="92"/>
                    </a:lnTo>
                    <a:lnTo>
                      <a:pt x="112" y="92"/>
                    </a:lnTo>
                    <a:lnTo>
                      <a:pt x="112" y="90"/>
                    </a:lnTo>
                    <a:lnTo>
                      <a:pt x="110" y="88"/>
                    </a:lnTo>
                    <a:lnTo>
                      <a:pt x="110" y="85"/>
                    </a:lnTo>
                    <a:lnTo>
                      <a:pt x="108" y="83"/>
                    </a:lnTo>
                    <a:lnTo>
                      <a:pt x="106" y="81"/>
                    </a:lnTo>
                    <a:lnTo>
                      <a:pt x="106" y="79"/>
                    </a:lnTo>
                    <a:lnTo>
                      <a:pt x="104" y="77"/>
                    </a:lnTo>
                    <a:lnTo>
                      <a:pt x="102" y="75"/>
                    </a:lnTo>
                    <a:lnTo>
                      <a:pt x="102" y="73"/>
                    </a:lnTo>
                    <a:lnTo>
                      <a:pt x="100" y="73"/>
                    </a:lnTo>
                    <a:lnTo>
                      <a:pt x="99" y="71"/>
                    </a:lnTo>
                    <a:lnTo>
                      <a:pt x="97" y="71"/>
                    </a:lnTo>
                    <a:lnTo>
                      <a:pt x="95" y="71"/>
                    </a:lnTo>
                    <a:lnTo>
                      <a:pt x="95" y="69"/>
                    </a:lnTo>
                    <a:lnTo>
                      <a:pt x="93" y="69"/>
                    </a:lnTo>
                    <a:lnTo>
                      <a:pt x="91" y="69"/>
                    </a:lnTo>
                    <a:lnTo>
                      <a:pt x="89" y="69"/>
                    </a:lnTo>
                    <a:lnTo>
                      <a:pt x="87" y="68"/>
                    </a:lnTo>
                    <a:lnTo>
                      <a:pt x="91" y="64"/>
                    </a:lnTo>
                    <a:lnTo>
                      <a:pt x="95" y="62"/>
                    </a:lnTo>
                    <a:lnTo>
                      <a:pt x="99" y="58"/>
                    </a:lnTo>
                    <a:lnTo>
                      <a:pt x="102" y="56"/>
                    </a:lnTo>
                    <a:lnTo>
                      <a:pt x="106" y="56"/>
                    </a:lnTo>
                    <a:lnTo>
                      <a:pt x="112" y="56"/>
                    </a:lnTo>
                    <a:lnTo>
                      <a:pt x="116" y="56"/>
                    </a:lnTo>
                    <a:lnTo>
                      <a:pt x="121" y="56"/>
                    </a:lnTo>
                    <a:lnTo>
                      <a:pt x="125" y="58"/>
                    </a:lnTo>
                    <a:lnTo>
                      <a:pt x="131" y="60"/>
                    </a:lnTo>
                    <a:lnTo>
                      <a:pt x="135" y="62"/>
                    </a:lnTo>
                    <a:lnTo>
                      <a:pt x="138" y="66"/>
                    </a:lnTo>
                    <a:lnTo>
                      <a:pt x="142" y="69"/>
                    </a:lnTo>
                    <a:lnTo>
                      <a:pt x="146" y="75"/>
                    </a:lnTo>
                    <a:lnTo>
                      <a:pt x="148" y="79"/>
                    </a:lnTo>
                    <a:lnTo>
                      <a:pt x="152" y="85"/>
                    </a:lnTo>
                    <a:lnTo>
                      <a:pt x="152" y="86"/>
                    </a:lnTo>
                    <a:lnTo>
                      <a:pt x="153" y="86"/>
                    </a:lnTo>
                    <a:lnTo>
                      <a:pt x="155" y="88"/>
                    </a:lnTo>
                    <a:lnTo>
                      <a:pt x="157" y="90"/>
                    </a:lnTo>
                    <a:lnTo>
                      <a:pt x="159" y="90"/>
                    </a:lnTo>
                    <a:lnTo>
                      <a:pt x="161" y="92"/>
                    </a:lnTo>
                    <a:lnTo>
                      <a:pt x="163" y="92"/>
                    </a:lnTo>
                    <a:lnTo>
                      <a:pt x="165" y="94"/>
                    </a:lnTo>
                    <a:lnTo>
                      <a:pt x="167" y="94"/>
                    </a:lnTo>
                    <a:lnTo>
                      <a:pt x="169" y="96"/>
                    </a:lnTo>
                    <a:lnTo>
                      <a:pt x="170" y="98"/>
                    </a:lnTo>
                    <a:lnTo>
                      <a:pt x="170" y="100"/>
                    </a:lnTo>
                    <a:lnTo>
                      <a:pt x="172" y="102"/>
                    </a:lnTo>
                    <a:lnTo>
                      <a:pt x="172" y="103"/>
                    </a:lnTo>
                    <a:lnTo>
                      <a:pt x="172" y="107"/>
                    </a:lnTo>
                    <a:lnTo>
                      <a:pt x="172" y="111"/>
                    </a:lnTo>
                    <a:lnTo>
                      <a:pt x="172" y="113"/>
                    </a:lnTo>
                    <a:lnTo>
                      <a:pt x="172" y="115"/>
                    </a:lnTo>
                    <a:lnTo>
                      <a:pt x="172" y="117"/>
                    </a:lnTo>
                    <a:lnTo>
                      <a:pt x="170" y="119"/>
                    </a:lnTo>
                    <a:lnTo>
                      <a:pt x="170" y="120"/>
                    </a:lnTo>
                    <a:lnTo>
                      <a:pt x="169" y="122"/>
                    </a:lnTo>
                    <a:lnTo>
                      <a:pt x="167" y="124"/>
                    </a:lnTo>
                    <a:lnTo>
                      <a:pt x="167" y="128"/>
                    </a:lnTo>
                    <a:lnTo>
                      <a:pt x="165" y="130"/>
                    </a:lnTo>
                    <a:lnTo>
                      <a:pt x="165" y="136"/>
                    </a:lnTo>
                    <a:lnTo>
                      <a:pt x="163" y="141"/>
                    </a:lnTo>
                    <a:lnTo>
                      <a:pt x="163" y="147"/>
                    </a:lnTo>
                    <a:lnTo>
                      <a:pt x="161" y="156"/>
                    </a:lnTo>
                    <a:lnTo>
                      <a:pt x="161" y="166"/>
                    </a:lnTo>
                    <a:lnTo>
                      <a:pt x="161" y="177"/>
                    </a:lnTo>
                    <a:lnTo>
                      <a:pt x="161" y="190"/>
                    </a:lnTo>
                    <a:lnTo>
                      <a:pt x="161" y="200"/>
                    </a:lnTo>
                    <a:lnTo>
                      <a:pt x="161" y="207"/>
                    </a:lnTo>
                    <a:lnTo>
                      <a:pt x="163" y="215"/>
                    </a:lnTo>
                    <a:lnTo>
                      <a:pt x="165" y="224"/>
                    </a:lnTo>
                    <a:lnTo>
                      <a:pt x="167" y="232"/>
                    </a:lnTo>
                    <a:lnTo>
                      <a:pt x="169" y="239"/>
                    </a:lnTo>
                    <a:lnTo>
                      <a:pt x="170" y="247"/>
                    </a:lnTo>
                    <a:lnTo>
                      <a:pt x="174" y="255"/>
                    </a:lnTo>
                    <a:lnTo>
                      <a:pt x="176" y="260"/>
                    </a:lnTo>
                    <a:lnTo>
                      <a:pt x="178" y="266"/>
                    </a:lnTo>
                    <a:lnTo>
                      <a:pt x="182" y="272"/>
                    </a:lnTo>
                    <a:lnTo>
                      <a:pt x="184" y="275"/>
                    </a:lnTo>
                    <a:lnTo>
                      <a:pt x="186" y="277"/>
                    </a:lnTo>
                    <a:lnTo>
                      <a:pt x="187" y="281"/>
                    </a:lnTo>
                    <a:lnTo>
                      <a:pt x="189" y="281"/>
                    </a:lnTo>
                    <a:lnTo>
                      <a:pt x="191" y="281"/>
                    </a:lnTo>
                    <a:lnTo>
                      <a:pt x="191" y="279"/>
                    </a:lnTo>
                    <a:lnTo>
                      <a:pt x="191" y="277"/>
                    </a:lnTo>
                    <a:lnTo>
                      <a:pt x="193" y="277"/>
                    </a:lnTo>
                    <a:lnTo>
                      <a:pt x="193" y="275"/>
                    </a:lnTo>
                    <a:lnTo>
                      <a:pt x="193" y="273"/>
                    </a:lnTo>
                    <a:lnTo>
                      <a:pt x="195" y="272"/>
                    </a:lnTo>
                    <a:lnTo>
                      <a:pt x="195" y="270"/>
                    </a:lnTo>
                    <a:lnTo>
                      <a:pt x="195" y="268"/>
                    </a:lnTo>
                    <a:lnTo>
                      <a:pt x="195" y="266"/>
                    </a:lnTo>
                    <a:lnTo>
                      <a:pt x="197" y="266"/>
                    </a:lnTo>
                    <a:lnTo>
                      <a:pt x="197" y="264"/>
                    </a:lnTo>
                    <a:lnTo>
                      <a:pt x="197" y="262"/>
                    </a:lnTo>
                    <a:lnTo>
                      <a:pt x="197" y="260"/>
                    </a:lnTo>
                    <a:lnTo>
                      <a:pt x="199" y="258"/>
                    </a:lnTo>
                    <a:lnTo>
                      <a:pt x="199" y="256"/>
                    </a:lnTo>
                    <a:lnTo>
                      <a:pt x="199" y="255"/>
                    </a:lnTo>
                    <a:lnTo>
                      <a:pt x="199" y="253"/>
                    </a:lnTo>
                    <a:lnTo>
                      <a:pt x="197" y="253"/>
                    </a:lnTo>
                    <a:lnTo>
                      <a:pt x="195" y="253"/>
                    </a:lnTo>
                    <a:lnTo>
                      <a:pt x="195" y="251"/>
                    </a:lnTo>
                    <a:lnTo>
                      <a:pt x="193" y="251"/>
                    </a:lnTo>
                    <a:lnTo>
                      <a:pt x="193" y="245"/>
                    </a:lnTo>
                    <a:lnTo>
                      <a:pt x="195" y="241"/>
                    </a:lnTo>
                    <a:lnTo>
                      <a:pt x="195" y="236"/>
                    </a:lnTo>
                    <a:lnTo>
                      <a:pt x="197" y="232"/>
                    </a:lnTo>
                    <a:lnTo>
                      <a:pt x="197" y="228"/>
                    </a:lnTo>
                    <a:lnTo>
                      <a:pt x="199" y="224"/>
                    </a:lnTo>
                    <a:lnTo>
                      <a:pt x="201" y="221"/>
                    </a:lnTo>
                    <a:lnTo>
                      <a:pt x="203" y="217"/>
                    </a:lnTo>
                    <a:lnTo>
                      <a:pt x="203" y="213"/>
                    </a:lnTo>
                    <a:lnTo>
                      <a:pt x="204" y="209"/>
                    </a:lnTo>
                    <a:lnTo>
                      <a:pt x="206" y="205"/>
                    </a:lnTo>
                    <a:lnTo>
                      <a:pt x="208" y="202"/>
                    </a:lnTo>
                    <a:lnTo>
                      <a:pt x="210" y="198"/>
                    </a:lnTo>
                    <a:lnTo>
                      <a:pt x="210" y="194"/>
                    </a:lnTo>
                    <a:lnTo>
                      <a:pt x="212" y="190"/>
                    </a:lnTo>
                    <a:lnTo>
                      <a:pt x="214" y="187"/>
                    </a:lnTo>
                    <a:lnTo>
                      <a:pt x="212" y="187"/>
                    </a:lnTo>
                    <a:lnTo>
                      <a:pt x="210" y="187"/>
                    </a:lnTo>
                    <a:lnTo>
                      <a:pt x="208" y="187"/>
                    </a:lnTo>
                    <a:lnTo>
                      <a:pt x="206" y="187"/>
                    </a:lnTo>
                    <a:lnTo>
                      <a:pt x="204" y="187"/>
                    </a:lnTo>
                    <a:lnTo>
                      <a:pt x="203" y="187"/>
                    </a:lnTo>
                    <a:lnTo>
                      <a:pt x="201" y="187"/>
                    </a:lnTo>
                    <a:lnTo>
                      <a:pt x="201" y="185"/>
                    </a:lnTo>
                    <a:lnTo>
                      <a:pt x="203" y="181"/>
                    </a:lnTo>
                    <a:lnTo>
                      <a:pt x="203" y="177"/>
                    </a:lnTo>
                    <a:lnTo>
                      <a:pt x="204" y="173"/>
                    </a:lnTo>
                    <a:lnTo>
                      <a:pt x="206" y="171"/>
                    </a:lnTo>
                    <a:lnTo>
                      <a:pt x="206" y="168"/>
                    </a:lnTo>
                    <a:lnTo>
                      <a:pt x="208" y="166"/>
                    </a:lnTo>
                    <a:lnTo>
                      <a:pt x="210" y="162"/>
                    </a:lnTo>
                    <a:lnTo>
                      <a:pt x="212" y="160"/>
                    </a:lnTo>
                    <a:lnTo>
                      <a:pt x="214" y="156"/>
                    </a:lnTo>
                    <a:lnTo>
                      <a:pt x="216" y="154"/>
                    </a:lnTo>
                    <a:lnTo>
                      <a:pt x="218" y="153"/>
                    </a:lnTo>
                    <a:lnTo>
                      <a:pt x="220" y="149"/>
                    </a:lnTo>
                    <a:lnTo>
                      <a:pt x="221" y="147"/>
                    </a:lnTo>
                    <a:lnTo>
                      <a:pt x="223" y="143"/>
                    </a:lnTo>
                    <a:lnTo>
                      <a:pt x="223" y="141"/>
                    </a:lnTo>
                    <a:lnTo>
                      <a:pt x="225" y="139"/>
                    </a:lnTo>
                    <a:lnTo>
                      <a:pt x="223" y="139"/>
                    </a:lnTo>
                    <a:lnTo>
                      <a:pt x="223" y="137"/>
                    </a:lnTo>
                    <a:lnTo>
                      <a:pt x="221" y="137"/>
                    </a:lnTo>
                    <a:lnTo>
                      <a:pt x="220" y="137"/>
                    </a:lnTo>
                    <a:lnTo>
                      <a:pt x="218" y="137"/>
                    </a:lnTo>
                    <a:lnTo>
                      <a:pt x="216" y="136"/>
                    </a:lnTo>
                    <a:lnTo>
                      <a:pt x="214" y="136"/>
                    </a:lnTo>
                    <a:lnTo>
                      <a:pt x="212" y="136"/>
                    </a:lnTo>
                    <a:lnTo>
                      <a:pt x="210" y="134"/>
                    </a:lnTo>
                    <a:lnTo>
                      <a:pt x="208" y="134"/>
                    </a:lnTo>
                    <a:lnTo>
                      <a:pt x="206" y="132"/>
                    </a:lnTo>
                    <a:lnTo>
                      <a:pt x="204" y="130"/>
                    </a:lnTo>
                    <a:lnTo>
                      <a:pt x="206" y="130"/>
                    </a:lnTo>
                    <a:lnTo>
                      <a:pt x="208" y="128"/>
                    </a:lnTo>
                    <a:lnTo>
                      <a:pt x="210" y="126"/>
                    </a:lnTo>
                    <a:lnTo>
                      <a:pt x="210" y="124"/>
                    </a:lnTo>
                    <a:lnTo>
                      <a:pt x="212" y="120"/>
                    </a:lnTo>
                    <a:lnTo>
                      <a:pt x="214" y="119"/>
                    </a:lnTo>
                    <a:lnTo>
                      <a:pt x="218" y="117"/>
                    </a:lnTo>
                    <a:lnTo>
                      <a:pt x="220" y="113"/>
                    </a:lnTo>
                    <a:lnTo>
                      <a:pt x="221" y="111"/>
                    </a:lnTo>
                    <a:lnTo>
                      <a:pt x="223" y="109"/>
                    </a:lnTo>
                    <a:lnTo>
                      <a:pt x="223" y="105"/>
                    </a:lnTo>
                    <a:lnTo>
                      <a:pt x="225" y="103"/>
                    </a:lnTo>
                    <a:lnTo>
                      <a:pt x="227" y="102"/>
                    </a:lnTo>
                    <a:lnTo>
                      <a:pt x="227" y="100"/>
                    </a:lnTo>
                    <a:lnTo>
                      <a:pt x="227" y="98"/>
                    </a:lnTo>
                    <a:lnTo>
                      <a:pt x="227" y="96"/>
                    </a:lnTo>
                    <a:lnTo>
                      <a:pt x="225" y="96"/>
                    </a:lnTo>
                    <a:lnTo>
                      <a:pt x="225" y="94"/>
                    </a:lnTo>
                    <a:lnTo>
                      <a:pt x="223" y="92"/>
                    </a:lnTo>
                    <a:lnTo>
                      <a:pt x="221" y="92"/>
                    </a:lnTo>
                    <a:lnTo>
                      <a:pt x="221" y="90"/>
                    </a:lnTo>
                    <a:lnTo>
                      <a:pt x="220" y="90"/>
                    </a:lnTo>
                    <a:lnTo>
                      <a:pt x="220" y="88"/>
                    </a:lnTo>
                    <a:lnTo>
                      <a:pt x="218" y="88"/>
                    </a:lnTo>
                    <a:lnTo>
                      <a:pt x="218" y="86"/>
                    </a:lnTo>
                    <a:lnTo>
                      <a:pt x="216" y="86"/>
                    </a:lnTo>
                    <a:lnTo>
                      <a:pt x="216" y="85"/>
                    </a:lnTo>
                    <a:lnTo>
                      <a:pt x="214" y="85"/>
                    </a:lnTo>
                    <a:lnTo>
                      <a:pt x="216" y="83"/>
                    </a:lnTo>
                    <a:lnTo>
                      <a:pt x="216" y="81"/>
                    </a:lnTo>
                    <a:lnTo>
                      <a:pt x="218" y="81"/>
                    </a:lnTo>
                    <a:lnTo>
                      <a:pt x="220" y="79"/>
                    </a:lnTo>
                    <a:lnTo>
                      <a:pt x="221" y="77"/>
                    </a:lnTo>
                    <a:lnTo>
                      <a:pt x="225" y="75"/>
                    </a:lnTo>
                    <a:lnTo>
                      <a:pt x="227" y="73"/>
                    </a:lnTo>
                    <a:lnTo>
                      <a:pt x="229" y="73"/>
                    </a:lnTo>
                    <a:lnTo>
                      <a:pt x="231" y="71"/>
                    </a:lnTo>
                    <a:lnTo>
                      <a:pt x="233" y="68"/>
                    </a:lnTo>
                    <a:lnTo>
                      <a:pt x="237" y="66"/>
                    </a:lnTo>
                    <a:lnTo>
                      <a:pt x="238" y="64"/>
                    </a:lnTo>
                    <a:lnTo>
                      <a:pt x="240" y="62"/>
                    </a:lnTo>
                    <a:lnTo>
                      <a:pt x="242" y="58"/>
                    </a:lnTo>
                    <a:lnTo>
                      <a:pt x="242" y="56"/>
                    </a:lnTo>
                    <a:lnTo>
                      <a:pt x="244" y="52"/>
                    </a:lnTo>
                    <a:lnTo>
                      <a:pt x="244" y="51"/>
                    </a:lnTo>
                    <a:lnTo>
                      <a:pt x="244" y="49"/>
                    </a:lnTo>
                    <a:lnTo>
                      <a:pt x="242" y="49"/>
                    </a:lnTo>
                    <a:lnTo>
                      <a:pt x="242" y="47"/>
                    </a:lnTo>
                    <a:lnTo>
                      <a:pt x="240" y="47"/>
                    </a:lnTo>
                    <a:lnTo>
                      <a:pt x="240" y="45"/>
                    </a:lnTo>
                    <a:lnTo>
                      <a:pt x="238" y="43"/>
                    </a:lnTo>
                    <a:lnTo>
                      <a:pt x="237" y="41"/>
                    </a:lnTo>
                    <a:lnTo>
                      <a:pt x="235" y="39"/>
                    </a:lnTo>
                    <a:lnTo>
                      <a:pt x="233" y="39"/>
                    </a:lnTo>
                    <a:lnTo>
                      <a:pt x="233" y="37"/>
                    </a:lnTo>
                    <a:lnTo>
                      <a:pt x="235" y="37"/>
                    </a:lnTo>
                    <a:lnTo>
                      <a:pt x="237" y="37"/>
                    </a:lnTo>
                    <a:lnTo>
                      <a:pt x="238" y="37"/>
                    </a:lnTo>
                    <a:lnTo>
                      <a:pt x="240" y="37"/>
                    </a:lnTo>
                    <a:lnTo>
                      <a:pt x="242" y="39"/>
                    </a:lnTo>
                    <a:lnTo>
                      <a:pt x="244" y="39"/>
                    </a:lnTo>
                    <a:lnTo>
                      <a:pt x="246" y="39"/>
                    </a:lnTo>
                    <a:lnTo>
                      <a:pt x="248" y="39"/>
                    </a:lnTo>
                    <a:lnTo>
                      <a:pt x="250" y="39"/>
                    </a:lnTo>
                    <a:lnTo>
                      <a:pt x="252" y="39"/>
                    </a:lnTo>
                    <a:lnTo>
                      <a:pt x="254" y="39"/>
                    </a:lnTo>
                    <a:lnTo>
                      <a:pt x="255" y="37"/>
                    </a:lnTo>
                    <a:lnTo>
                      <a:pt x="259" y="37"/>
                    </a:lnTo>
                    <a:lnTo>
                      <a:pt x="263" y="37"/>
                    </a:lnTo>
                    <a:lnTo>
                      <a:pt x="267" y="37"/>
                    </a:lnTo>
                    <a:lnTo>
                      <a:pt x="269" y="37"/>
                    </a:lnTo>
                    <a:lnTo>
                      <a:pt x="272" y="37"/>
                    </a:lnTo>
                    <a:lnTo>
                      <a:pt x="274" y="37"/>
                    </a:lnTo>
                    <a:lnTo>
                      <a:pt x="278" y="37"/>
                    </a:lnTo>
                    <a:lnTo>
                      <a:pt x="280" y="37"/>
                    </a:lnTo>
                    <a:lnTo>
                      <a:pt x="282" y="37"/>
                    </a:lnTo>
                    <a:lnTo>
                      <a:pt x="284" y="39"/>
                    </a:lnTo>
                    <a:lnTo>
                      <a:pt x="286" y="39"/>
                    </a:lnTo>
                    <a:lnTo>
                      <a:pt x="288" y="39"/>
                    </a:lnTo>
                    <a:lnTo>
                      <a:pt x="288" y="41"/>
                    </a:lnTo>
                    <a:lnTo>
                      <a:pt x="289" y="39"/>
                    </a:lnTo>
                    <a:lnTo>
                      <a:pt x="289" y="37"/>
                    </a:lnTo>
                    <a:lnTo>
                      <a:pt x="289" y="35"/>
                    </a:lnTo>
                    <a:lnTo>
                      <a:pt x="288" y="34"/>
                    </a:lnTo>
                    <a:lnTo>
                      <a:pt x="288" y="32"/>
                    </a:lnTo>
                    <a:lnTo>
                      <a:pt x="288" y="30"/>
                    </a:lnTo>
                    <a:lnTo>
                      <a:pt x="288" y="28"/>
                    </a:lnTo>
                    <a:lnTo>
                      <a:pt x="286" y="26"/>
                    </a:lnTo>
                    <a:lnTo>
                      <a:pt x="286" y="24"/>
                    </a:lnTo>
                    <a:lnTo>
                      <a:pt x="286" y="22"/>
                    </a:lnTo>
                    <a:lnTo>
                      <a:pt x="286" y="20"/>
                    </a:lnTo>
                    <a:lnTo>
                      <a:pt x="286" y="18"/>
                    </a:lnTo>
                    <a:lnTo>
                      <a:pt x="288" y="20"/>
                    </a:lnTo>
                    <a:lnTo>
                      <a:pt x="291" y="20"/>
                    </a:lnTo>
                    <a:lnTo>
                      <a:pt x="293" y="20"/>
                    </a:lnTo>
                    <a:lnTo>
                      <a:pt x="297" y="20"/>
                    </a:lnTo>
                    <a:lnTo>
                      <a:pt x="299" y="20"/>
                    </a:lnTo>
                    <a:lnTo>
                      <a:pt x="301" y="20"/>
                    </a:lnTo>
                    <a:lnTo>
                      <a:pt x="303" y="18"/>
                    </a:lnTo>
                    <a:lnTo>
                      <a:pt x="305" y="18"/>
                    </a:lnTo>
                    <a:lnTo>
                      <a:pt x="306" y="17"/>
                    </a:lnTo>
                    <a:lnTo>
                      <a:pt x="308" y="15"/>
                    </a:lnTo>
                    <a:lnTo>
                      <a:pt x="310" y="13"/>
                    </a:lnTo>
                    <a:lnTo>
                      <a:pt x="310" y="11"/>
                    </a:lnTo>
                    <a:lnTo>
                      <a:pt x="312" y="9"/>
                    </a:lnTo>
                    <a:lnTo>
                      <a:pt x="312" y="7"/>
                    </a:lnTo>
                    <a:lnTo>
                      <a:pt x="314" y="3"/>
                    </a:lnTo>
                    <a:lnTo>
                      <a:pt x="314" y="0"/>
                    </a:lnTo>
                    <a:lnTo>
                      <a:pt x="316" y="0"/>
                    </a:lnTo>
                    <a:lnTo>
                      <a:pt x="318" y="1"/>
                    </a:lnTo>
                    <a:lnTo>
                      <a:pt x="320" y="1"/>
                    </a:lnTo>
                    <a:lnTo>
                      <a:pt x="320" y="3"/>
                    </a:lnTo>
                    <a:lnTo>
                      <a:pt x="322" y="5"/>
                    </a:lnTo>
                    <a:lnTo>
                      <a:pt x="323" y="5"/>
                    </a:lnTo>
                    <a:lnTo>
                      <a:pt x="323" y="7"/>
                    </a:lnTo>
                    <a:lnTo>
                      <a:pt x="325" y="7"/>
                    </a:lnTo>
                    <a:lnTo>
                      <a:pt x="329" y="9"/>
                    </a:lnTo>
                    <a:lnTo>
                      <a:pt x="333" y="11"/>
                    </a:lnTo>
                    <a:lnTo>
                      <a:pt x="337" y="13"/>
                    </a:lnTo>
                    <a:lnTo>
                      <a:pt x="339" y="13"/>
                    </a:lnTo>
                    <a:lnTo>
                      <a:pt x="342" y="15"/>
                    </a:lnTo>
                    <a:lnTo>
                      <a:pt x="346" y="17"/>
                    </a:lnTo>
                    <a:lnTo>
                      <a:pt x="350" y="20"/>
                    </a:lnTo>
                    <a:lnTo>
                      <a:pt x="352" y="22"/>
                    </a:lnTo>
                    <a:lnTo>
                      <a:pt x="356" y="24"/>
                    </a:lnTo>
                    <a:lnTo>
                      <a:pt x="359" y="28"/>
                    </a:lnTo>
                    <a:lnTo>
                      <a:pt x="361" y="30"/>
                    </a:lnTo>
                    <a:lnTo>
                      <a:pt x="365" y="34"/>
                    </a:lnTo>
                    <a:lnTo>
                      <a:pt x="367" y="35"/>
                    </a:lnTo>
                    <a:lnTo>
                      <a:pt x="369" y="39"/>
                    </a:lnTo>
                    <a:lnTo>
                      <a:pt x="373" y="43"/>
                    </a:lnTo>
                    <a:lnTo>
                      <a:pt x="374" y="47"/>
                    </a:lnTo>
                    <a:lnTo>
                      <a:pt x="378" y="43"/>
                    </a:lnTo>
                    <a:lnTo>
                      <a:pt x="382" y="41"/>
                    </a:lnTo>
                    <a:lnTo>
                      <a:pt x="384" y="39"/>
                    </a:lnTo>
                    <a:lnTo>
                      <a:pt x="388" y="37"/>
                    </a:lnTo>
                    <a:lnTo>
                      <a:pt x="391" y="35"/>
                    </a:lnTo>
                    <a:lnTo>
                      <a:pt x="395" y="35"/>
                    </a:lnTo>
                    <a:lnTo>
                      <a:pt x="399" y="34"/>
                    </a:lnTo>
                    <a:lnTo>
                      <a:pt x="403" y="34"/>
                    </a:lnTo>
                    <a:lnTo>
                      <a:pt x="407" y="32"/>
                    </a:lnTo>
                    <a:lnTo>
                      <a:pt x="408" y="32"/>
                    </a:lnTo>
                    <a:lnTo>
                      <a:pt x="412" y="32"/>
                    </a:lnTo>
                    <a:lnTo>
                      <a:pt x="416" y="32"/>
                    </a:lnTo>
                    <a:lnTo>
                      <a:pt x="420" y="32"/>
                    </a:lnTo>
                    <a:lnTo>
                      <a:pt x="424" y="32"/>
                    </a:lnTo>
                    <a:lnTo>
                      <a:pt x="427" y="32"/>
                    </a:lnTo>
                    <a:lnTo>
                      <a:pt x="431" y="32"/>
                    </a:lnTo>
                    <a:lnTo>
                      <a:pt x="433" y="32"/>
                    </a:lnTo>
                    <a:lnTo>
                      <a:pt x="435" y="32"/>
                    </a:lnTo>
                    <a:lnTo>
                      <a:pt x="437" y="30"/>
                    </a:lnTo>
                    <a:lnTo>
                      <a:pt x="439" y="30"/>
                    </a:lnTo>
                    <a:lnTo>
                      <a:pt x="441" y="30"/>
                    </a:lnTo>
                    <a:lnTo>
                      <a:pt x="443" y="30"/>
                    </a:lnTo>
                    <a:lnTo>
                      <a:pt x="444" y="30"/>
                    </a:lnTo>
                    <a:lnTo>
                      <a:pt x="446" y="30"/>
                    </a:lnTo>
                    <a:lnTo>
                      <a:pt x="448" y="30"/>
                    </a:lnTo>
                    <a:lnTo>
                      <a:pt x="446" y="34"/>
                    </a:lnTo>
                    <a:lnTo>
                      <a:pt x="444" y="37"/>
                    </a:lnTo>
                    <a:lnTo>
                      <a:pt x="444" y="41"/>
                    </a:lnTo>
                    <a:lnTo>
                      <a:pt x="444" y="43"/>
                    </a:lnTo>
                    <a:lnTo>
                      <a:pt x="446" y="45"/>
                    </a:lnTo>
                    <a:lnTo>
                      <a:pt x="448" y="47"/>
                    </a:lnTo>
                    <a:lnTo>
                      <a:pt x="450" y="49"/>
                    </a:lnTo>
                    <a:lnTo>
                      <a:pt x="454" y="51"/>
                    </a:lnTo>
                    <a:lnTo>
                      <a:pt x="458" y="51"/>
                    </a:lnTo>
                    <a:lnTo>
                      <a:pt x="461" y="51"/>
                    </a:lnTo>
                    <a:lnTo>
                      <a:pt x="465" y="51"/>
                    </a:lnTo>
                    <a:lnTo>
                      <a:pt x="469" y="51"/>
                    </a:lnTo>
                    <a:lnTo>
                      <a:pt x="473" y="51"/>
                    </a:lnTo>
                    <a:lnTo>
                      <a:pt x="477" y="49"/>
                    </a:lnTo>
                    <a:lnTo>
                      <a:pt x="480" y="47"/>
                    </a:lnTo>
                    <a:lnTo>
                      <a:pt x="482" y="45"/>
                    </a:lnTo>
                    <a:lnTo>
                      <a:pt x="486" y="51"/>
                    </a:lnTo>
                    <a:lnTo>
                      <a:pt x="488" y="54"/>
                    </a:lnTo>
                    <a:lnTo>
                      <a:pt x="490" y="58"/>
                    </a:lnTo>
                    <a:lnTo>
                      <a:pt x="492" y="62"/>
                    </a:lnTo>
                    <a:lnTo>
                      <a:pt x="494" y="68"/>
                    </a:lnTo>
                    <a:lnTo>
                      <a:pt x="494" y="71"/>
                    </a:lnTo>
                    <a:lnTo>
                      <a:pt x="495" y="75"/>
                    </a:lnTo>
                    <a:lnTo>
                      <a:pt x="495" y="79"/>
                    </a:lnTo>
                    <a:lnTo>
                      <a:pt x="495" y="85"/>
                    </a:lnTo>
                    <a:lnTo>
                      <a:pt x="494" y="88"/>
                    </a:lnTo>
                    <a:lnTo>
                      <a:pt x="494" y="92"/>
                    </a:lnTo>
                    <a:lnTo>
                      <a:pt x="492" y="96"/>
                    </a:lnTo>
                    <a:lnTo>
                      <a:pt x="490" y="102"/>
                    </a:lnTo>
                    <a:lnTo>
                      <a:pt x="488" y="105"/>
                    </a:lnTo>
                    <a:lnTo>
                      <a:pt x="486" y="109"/>
                    </a:lnTo>
                    <a:lnTo>
                      <a:pt x="482" y="113"/>
                    </a:lnTo>
                    <a:lnTo>
                      <a:pt x="484" y="115"/>
                    </a:lnTo>
                    <a:lnTo>
                      <a:pt x="486" y="117"/>
                    </a:lnTo>
                    <a:lnTo>
                      <a:pt x="488" y="120"/>
                    </a:lnTo>
                    <a:lnTo>
                      <a:pt x="490" y="122"/>
                    </a:lnTo>
                    <a:lnTo>
                      <a:pt x="492" y="124"/>
                    </a:lnTo>
                    <a:lnTo>
                      <a:pt x="494" y="128"/>
                    </a:lnTo>
                    <a:lnTo>
                      <a:pt x="494" y="130"/>
                    </a:lnTo>
                    <a:lnTo>
                      <a:pt x="495" y="132"/>
                    </a:lnTo>
                    <a:lnTo>
                      <a:pt x="497" y="134"/>
                    </a:lnTo>
                    <a:lnTo>
                      <a:pt x="499" y="136"/>
                    </a:lnTo>
                    <a:lnTo>
                      <a:pt x="499" y="137"/>
                    </a:lnTo>
                    <a:lnTo>
                      <a:pt x="501" y="139"/>
                    </a:lnTo>
                    <a:lnTo>
                      <a:pt x="503" y="141"/>
                    </a:lnTo>
                    <a:lnTo>
                      <a:pt x="505" y="141"/>
                    </a:lnTo>
                    <a:lnTo>
                      <a:pt x="509" y="134"/>
                    </a:lnTo>
                    <a:lnTo>
                      <a:pt x="514" y="128"/>
                    </a:lnTo>
                    <a:lnTo>
                      <a:pt x="520" y="122"/>
                    </a:lnTo>
                    <a:lnTo>
                      <a:pt x="526" y="119"/>
                    </a:lnTo>
                    <a:lnTo>
                      <a:pt x="531" y="113"/>
                    </a:lnTo>
                    <a:lnTo>
                      <a:pt x="537" y="109"/>
                    </a:lnTo>
                    <a:lnTo>
                      <a:pt x="541" y="105"/>
                    </a:lnTo>
                    <a:lnTo>
                      <a:pt x="546" y="102"/>
                    </a:lnTo>
                    <a:lnTo>
                      <a:pt x="552" y="98"/>
                    </a:lnTo>
                    <a:lnTo>
                      <a:pt x="556" y="94"/>
                    </a:lnTo>
                    <a:lnTo>
                      <a:pt x="560" y="90"/>
                    </a:lnTo>
                    <a:lnTo>
                      <a:pt x="563" y="86"/>
                    </a:lnTo>
                    <a:lnTo>
                      <a:pt x="565" y="83"/>
                    </a:lnTo>
                    <a:lnTo>
                      <a:pt x="567" y="79"/>
                    </a:lnTo>
                    <a:lnTo>
                      <a:pt x="567" y="75"/>
                    </a:lnTo>
                    <a:lnTo>
                      <a:pt x="567" y="71"/>
                    </a:lnTo>
                    <a:lnTo>
                      <a:pt x="567" y="68"/>
                    </a:lnTo>
                    <a:lnTo>
                      <a:pt x="565" y="64"/>
                    </a:lnTo>
                    <a:lnTo>
                      <a:pt x="563" y="62"/>
                    </a:lnTo>
                    <a:lnTo>
                      <a:pt x="562" y="58"/>
                    </a:lnTo>
                    <a:lnTo>
                      <a:pt x="560" y="56"/>
                    </a:lnTo>
                    <a:lnTo>
                      <a:pt x="558" y="54"/>
                    </a:lnTo>
                    <a:lnTo>
                      <a:pt x="556" y="52"/>
                    </a:lnTo>
                    <a:lnTo>
                      <a:pt x="554" y="52"/>
                    </a:lnTo>
                    <a:lnTo>
                      <a:pt x="550" y="51"/>
                    </a:lnTo>
                    <a:lnTo>
                      <a:pt x="548" y="51"/>
                    </a:lnTo>
                    <a:lnTo>
                      <a:pt x="545" y="49"/>
                    </a:lnTo>
                    <a:lnTo>
                      <a:pt x="543" y="49"/>
                    </a:lnTo>
                    <a:lnTo>
                      <a:pt x="539" y="49"/>
                    </a:lnTo>
                    <a:lnTo>
                      <a:pt x="537" y="47"/>
                    </a:lnTo>
                    <a:lnTo>
                      <a:pt x="533" y="47"/>
                    </a:lnTo>
                    <a:lnTo>
                      <a:pt x="529" y="47"/>
                    </a:lnTo>
                    <a:lnTo>
                      <a:pt x="531" y="45"/>
                    </a:lnTo>
                    <a:lnTo>
                      <a:pt x="531" y="41"/>
                    </a:lnTo>
                    <a:lnTo>
                      <a:pt x="533" y="39"/>
                    </a:lnTo>
                    <a:lnTo>
                      <a:pt x="535" y="37"/>
                    </a:lnTo>
                    <a:lnTo>
                      <a:pt x="537" y="37"/>
                    </a:lnTo>
                    <a:lnTo>
                      <a:pt x="541" y="35"/>
                    </a:lnTo>
                    <a:lnTo>
                      <a:pt x="543" y="34"/>
                    </a:lnTo>
                    <a:lnTo>
                      <a:pt x="546" y="34"/>
                    </a:lnTo>
                    <a:lnTo>
                      <a:pt x="548" y="32"/>
                    </a:lnTo>
                    <a:lnTo>
                      <a:pt x="552" y="32"/>
                    </a:lnTo>
                    <a:lnTo>
                      <a:pt x="556" y="32"/>
                    </a:lnTo>
                    <a:lnTo>
                      <a:pt x="560" y="32"/>
                    </a:lnTo>
                    <a:lnTo>
                      <a:pt x="562" y="30"/>
                    </a:lnTo>
                    <a:lnTo>
                      <a:pt x="565" y="30"/>
                    </a:lnTo>
                    <a:lnTo>
                      <a:pt x="569" y="30"/>
                    </a:lnTo>
                    <a:lnTo>
                      <a:pt x="573" y="30"/>
                    </a:lnTo>
                    <a:lnTo>
                      <a:pt x="573" y="28"/>
                    </a:lnTo>
                    <a:lnTo>
                      <a:pt x="573" y="26"/>
                    </a:lnTo>
                    <a:lnTo>
                      <a:pt x="573" y="24"/>
                    </a:lnTo>
                    <a:lnTo>
                      <a:pt x="575" y="22"/>
                    </a:lnTo>
                    <a:lnTo>
                      <a:pt x="575" y="20"/>
                    </a:lnTo>
                    <a:lnTo>
                      <a:pt x="575" y="18"/>
                    </a:lnTo>
                    <a:lnTo>
                      <a:pt x="573" y="17"/>
                    </a:lnTo>
                    <a:lnTo>
                      <a:pt x="573" y="15"/>
                    </a:lnTo>
                    <a:lnTo>
                      <a:pt x="573" y="13"/>
                    </a:lnTo>
                    <a:lnTo>
                      <a:pt x="573" y="11"/>
                    </a:lnTo>
                    <a:lnTo>
                      <a:pt x="573" y="9"/>
                    </a:lnTo>
                    <a:lnTo>
                      <a:pt x="575" y="7"/>
                    </a:lnTo>
                    <a:lnTo>
                      <a:pt x="575" y="5"/>
                    </a:lnTo>
                    <a:lnTo>
                      <a:pt x="575" y="3"/>
                    </a:lnTo>
                    <a:lnTo>
                      <a:pt x="580" y="5"/>
                    </a:lnTo>
                    <a:lnTo>
                      <a:pt x="586" y="7"/>
                    </a:lnTo>
                    <a:lnTo>
                      <a:pt x="592" y="11"/>
                    </a:lnTo>
                    <a:lnTo>
                      <a:pt x="597" y="15"/>
                    </a:lnTo>
                    <a:lnTo>
                      <a:pt x="601" y="18"/>
                    </a:lnTo>
                    <a:lnTo>
                      <a:pt x="607" y="24"/>
                    </a:lnTo>
                    <a:lnTo>
                      <a:pt x="611" y="28"/>
                    </a:lnTo>
                    <a:lnTo>
                      <a:pt x="614" y="34"/>
                    </a:lnTo>
                    <a:lnTo>
                      <a:pt x="618" y="39"/>
                    </a:lnTo>
                    <a:lnTo>
                      <a:pt x="622" y="43"/>
                    </a:lnTo>
                    <a:lnTo>
                      <a:pt x="626" y="49"/>
                    </a:lnTo>
                    <a:lnTo>
                      <a:pt x="630" y="52"/>
                    </a:lnTo>
                    <a:lnTo>
                      <a:pt x="633" y="56"/>
                    </a:lnTo>
                    <a:lnTo>
                      <a:pt x="637" y="60"/>
                    </a:lnTo>
                    <a:lnTo>
                      <a:pt x="641" y="62"/>
                    </a:lnTo>
                    <a:lnTo>
                      <a:pt x="645" y="64"/>
                    </a:lnTo>
                    <a:lnTo>
                      <a:pt x="648" y="64"/>
                    </a:lnTo>
                    <a:lnTo>
                      <a:pt x="652" y="64"/>
                    </a:lnTo>
                    <a:lnTo>
                      <a:pt x="656" y="64"/>
                    </a:lnTo>
                    <a:lnTo>
                      <a:pt x="660" y="64"/>
                    </a:lnTo>
                    <a:lnTo>
                      <a:pt x="665" y="62"/>
                    </a:lnTo>
                    <a:lnTo>
                      <a:pt x="669" y="60"/>
                    </a:lnTo>
                    <a:lnTo>
                      <a:pt x="673" y="60"/>
                    </a:lnTo>
                    <a:lnTo>
                      <a:pt x="677" y="56"/>
                    </a:lnTo>
                    <a:lnTo>
                      <a:pt x="681" y="54"/>
                    </a:lnTo>
                    <a:lnTo>
                      <a:pt x="684" y="52"/>
                    </a:lnTo>
                    <a:lnTo>
                      <a:pt x="688" y="51"/>
                    </a:lnTo>
                    <a:lnTo>
                      <a:pt x="692" y="47"/>
                    </a:lnTo>
                    <a:lnTo>
                      <a:pt x="694" y="43"/>
                    </a:lnTo>
                    <a:lnTo>
                      <a:pt x="698" y="41"/>
                    </a:lnTo>
                    <a:lnTo>
                      <a:pt x="701" y="37"/>
                    </a:lnTo>
                    <a:lnTo>
                      <a:pt x="703" y="34"/>
                    </a:lnTo>
                    <a:lnTo>
                      <a:pt x="705" y="34"/>
                    </a:lnTo>
                    <a:lnTo>
                      <a:pt x="705" y="35"/>
                    </a:lnTo>
                    <a:lnTo>
                      <a:pt x="707" y="35"/>
                    </a:lnTo>
                    <a:lnTo>
                      <a:pt x="707" y="45"/>
                    </a:lnTo>
                    <a:lnTo>
                      <a:pt x="707" y="51"/>
                    </a:lnTo>
                    <a:lnTo>
                      <a:pt x="709" y="54"/>
                    </a:lnTo>
                    <a:lnTo>
                      <a:pt x="711" y="58"/>
                    </a:lnTo>
                    <a:lnTo>
                      <a:pt x="715" y="60"/>
                    </a:lnTo>
                    <a:lnTo>
                      <a:pt x="718" y="62"/>
                    </a:lnTo>
                    <a:lnTo>
                      <a:pt x="722" y="62"/>
                    </a:lnTo>
                    <a:lnTo>
                      <a:pt x="726" y="60"/>
                    </a:lnTo>
                    <a:lnTo>
                      <a:pt x="730" y="60"/>
                    </a:lnTo>
                    <a:lnTo>
                      <a:pt x="735" y="58"/>
                    </a:lnTo>
                    <a:lnTo>
                      <a:pt x="739" y="56"/>
                    </a:lnTo>
                    <a:lnTo>
                      <a:pt x="743" y="54"/>
                    </a:lnTo>
                    <a:lnTo>
                      <a:pt x="749" y="54"/>
                    </a:lnTo>
                    <a:lnTo>
                      <a:pt x="752" y="52"/>
                    </a:lnTo>
                    <a:lnTo>
                      <a:pt x="754" y="52"/>
                    </a:lnTo>
                    <a:lnTo>
                      <a:pt x="758" y="54"/>
                    </a:lnTo>
                    <a:lnTo>
                      <a:pt x="758" y="62"/>
                    </a:lnTo>
                    <a:lnTo>
                      <a:pt x="756" y="68"/>
                    </a:lnTo>
                    <a:lnTo>
                      <a:pt x="754" y="75"/>
                    </a:lnTo>
                    <a:lnTo>
                      <a:pt x="750" y="81"/>
                    </a:lnTo>
                    <a:lnTo>
                      <a:pt x="747" y="86"/>
                    </a:lnTo>
                    <a:lnTo>
                      <a:pt x="741" y="92"/>
                    </a:lnTo>
                    <a:lnTo>
                      <a:pt x="735" y="96"/>
                    </a:lnTo>
                    <a:lnTo>
                      <a:pt x="730" y="100"/>
                    </a:lnTo>
                    <a:lnTo>
                      <a:pt x="724" y="103"/>
                    </a:lnTo>
                    <a:lnTo>
                      <a:pt x="718" y="107"/>
                    </a:lnTo>
                    <a:lnTo>
                      <a:pt x="711" y="111"/>
                    </a:lnTo>
                    <a:lnTo>
                      <a:pt x="707" y="115"/>
                    </a:lnTo>
                    <a:lnTo>
                      <a:pt x="701" y="119"/>
                    </a:lnTo>
                    <a:lnTo>
                      <a:pt x="698" y="122"/>
                    </a:lnTo>
                    <a:lnTo>
                      <a:pt x="696" y="126"/>
                    </a:lnTo>
                    <a:lnTo>
                      <a:pt x="694" y="130"/>
                    </a:lnTo>
                    <a:lnTo>
                      <a:pt x="692" y="134"/>
                    </a:lnTo>
                    <a:lnTo>
                      <a:pt x="692" y="136"/>
                    </a:lnTo>
                    <a:lnTo>
                      <a:pt x="692" y="139"/>
                    </a:lnTo>
                    <a:lnTo>
                      <a:pt x="692" y="141"/>
                    </a:lnTo>
                    <a:lnTo>
                      <a:pt x="692" y="143"/>
                    </a:lnTo>
                    <a:lnTo>
                      <a:pt x="694" y="147"/>
                    </a:lnTo>
                    <a:lnTo>
                      <a:pt x="694" y="149"/>
                    </a:lnTo>
                    <a:lnTo>
                      <a:pt x="694" y="151"/>
                    </a:lnTo>
                    <a:lnTo>
                      <a:pt x="696" y="153"/>
                    </a:lnTo>
                    <a:lnTo>
                      <a:pt x="698" y="154"/>
                    </a:lnTo>
                    <a:lnTo>
                      <a:pt x="698" y="156"/>
                    </a:lnTo>
                    <a:lnTo>
                      <a:pt x="699" y="158"/>
                    </a:lnTo>
                    <a:lnTo>
                      <a:pt x="701" y="160"/>
                    </a:lnTo>
                    <a:lnTo>
                      <a:pt x="701" y="162"/>
                    </a:lnTo>
                    <a:lnTo>
                      <a:pt x="699" y="164"/>
                    </a:lnTo>
                    <a:lnTo>
                      <a:pt x="698" y="164"/>
                    </a:lnTo>
                    <a:lnTo>
                      <a:pt x="696" y="164"/>
                    </a:lnTo>
                    <a:lnTo>
                      <a:pt x="692" y="166"/>
                    </a:lnTo>
                    <a:lnTo>
                      <a:pt x="690" y="166"/>
                    </a:lnTo>
                    <a:lnTo>
                      <a:pt x="688" y="166"/>
                    </a:lnTo>
                    <a:lnTo>
                      <a:pt x="686" y="168"/>
                    </a:lnTo>
                    <a:lnTo>
                      <a:pt x="684" y="168"/>
                    </a:lnTo>
                    <a:lnTo>
                      <a:pt x="682" y="168"/>
                    </a:lnTo>
                    <a:lnTo>
                      <a:pt x="682" y="170"/>
                    </a:lnTo>
                    <a:lnTo>
                      <a:pt x="681" y="171"/>
                    </a:lnTo>
                    <a:lnTo>
                      <a:pt x="679" y="171"/>
                    </a:lnTo>
                    <a:lnTo>
                      <a:pt x="679" y="173"/>
                    </a:lnTo>
                    <a:lnTo>
                      <a:pt x="679" y="175"/>
                    </a:lnTo>
                    <a:lnTo>
                      <a:pt x="681" y="179"/>
                    </a:lnTo>
                    <a:lnTo>
                      <a:pt x="684" y="181"/>
                    </a:lnTo>
                    <a:lnTo>
                      <a:pt x="686" y="185"/>
                    </a:lnTo>
                    <a:lnTo>
                      <a:pt x="690" y="185"/>
                    </a:lnTo>
                    <a:lnTo>
                      <a:pt x="692" y="187"/>
                    </a:lnTo>
                    <a:lnTo>
                      <a:pt x="696" y="187"/>
                    </a:lnTo>
                    <a:lnTo>
                      <a:pt x="698" y="187"/>
                    </a:lnTo>
                    <a:lnTo>
                      <a:pt x="701" y="185"/>
                    </a:lnTo>
                    <a:lnTo>
                      <a:pt x="705" y="185"/>
                    </a:lnTo>
                    <a:lnTo>
                      <a:pt x="707" y="183"/>
                    </a:lnTo>
                    <a:lnTo>
                      <a:pt x="711" y="183"/>
                    </a:lnTo>
                    <a:lnTo>
                      <a:pt x="713" y="181"/>
                    </a:lnTo>
                    <a:lnTo>
                      <a:pt x="715" y="179"/>
                    </a:lnTo>
                    <a:lnTo>
                      <a:pt x="716" y="175"/>
                    </a:lnTo>
                    <a:lnTo>
                      <a:pt x="718" y="173"/>
                    </a:lnTo>
                    <a:lnTo>
                      <a:pt x="720" y="171"/>
                    </a:lnTo>
                    <a:lnTo>
                      <a:pt x="722" y="168"/>
                    </a:lnTo>
                    <a:lnTo>
                      <a:pt x="722" y="164"/>
                    </a:lnTo>
                    <a:lnTo>
                      <a:pt x="722" y="160"/>
                    </a:lnTo>
                    <a:lnTo>
                      <a:pt x="722" y="158"/>
                    </a:lnTo>
                    <a:lnTo>
                      <a:pt x="722" y="154"/>
                    </a:lnTo>
                    <a:lnTo>
                      <a:pt x="720" y="153"/>
                    </a:lnTo>
                    <a:lnTo>
                      <a:pt x="720" y="151"/>
                    </a:lnTo>
                    <a:lnTo>
                      <a:pt x="718" y="149"/>
                    </a:lnTo>
                    <a:lnTo>
                      <a:pt x="718" y="145"/>
                    </a:lnTo>
                    <a:lnTo>
                      <a:pt x="716" y="145"/>
                    </a:lnTo>
                    <a:lnTo>
                      <a:pt x="716" y="143"/>
                    </a:lnTo>
                    <a:lnTo>
                      <a:pt x="715" y="141"/>
                    </a:lnTo>
                    <a:lnTo>
                      <a:pt x="715" y="139"/>
                    </a:lnTo>
                    <a:lnTo>
                      <a:pt x="713" y="137"/>
                    </a:lnTo>
                    <a:lnTo>
                      <a:pt x="713" y="136"/>
                    </a:lnTo>
                    <a:lnTo>
                      <a:pt x="715" y="136"/>
                    </a:lnTo>
                    <a:lnTo>
                      <a:pt x="716" y="136"/>
                    </a:lnTo>
                    <a:lnTo>
                      <a:pt x="718" y="136"/>
                    </a:lnTo>
                    <a:lnTo>
                      <a:pt x="720" y="137"/>
                    </a:lnTo>
                    <a:lnTo>
                      <a:pt x="722" y="137"/>
                    </a:lnTo>
                    <a:lnTo>
                      <a:pt x="724" y="137"/>
                    </a:lnTo>
                    <a:lnTo>
                      <a:pt x="726" y="137"/>
                    </a:lnTo>
                    <a:lnTo>
                      <a:pt x="728" y="137"/>
                    </a:lnTo>
                    <a:lnTo>
                      <a:pt x="730" y="136"/>
                    </a:lnTo>
                    <a:lnTo>
                      <a:pt x="732" y="136"/>
                    </a:lnTo>
                    <a:lnTo>
                      <a:pt x="733" y="134"/>
                    </a:lnTo>
                    <a:lnTo>
                      <a:pt x="733" y="132"/>
                    </a:lnTo>
                    <a:lnTo>
                      <a:pt x="733" y="130"/>
                    </a:lnTo>
                    <a:lnTo>
                      <a:pt x="732" y="128"/>
                    </a:lnTo>
                    <a:lnTo>
                      <a:pt x="732" y="126"/>
                    </a:lnTo>
                    <a:lnTo>
                      <a:pt x="730" y="124"/>
                    </a:lnTo>
                    <a:lnTo>
                      <a:pt x="730" y="122"/>
                    </a:lnTo>
                    <a:lnTo>
                      <a:pt x="728" y="120"/>
                    </a:lnTo>
                    <a:lnTo>
                      <a:pt x="728" y="119"/>
                    </a:lnTo>
                    <a:lnTo>
                      <a:pt x="732" y="120"/>
                    </a:lnTo>
                    <a:lnTo>
                      <a:pt x="733" y="120"/>
                    </a:lnTo>
                    <a:lnTo>
                      <a:pt x="735" y="122"/>
                    </a:lnTo>
                    <a:lnTo>
                      <a:pt x="739" y="122"/>
                    </a:lnTo>
                    <a:lnTo>
                      <a:pt x="741" y="124"/>
                    </a:lnTo>
                    <a:lnTo>
                      <a:pt x="745" y="124"/>
                    </a:lnTo>
                    <a:lnTo>
                      <a:pt x="747" y="126"/>
                    </a:lnTo>
                    <a:lnTo>
                      <a:pt x="749" y="126"/>
                    </a:lnTo>
                    <a:lnTo>
                      <a:pt x="752" y="128"/>
                    </a:lnTo>
                    <a:lnTo>
                      <a:pt x="756" y="128"/>
                    </a:lnTo>
                    <a:lnTo>
                      <a:pt x="758" y="130"/>
                    </a:lnTo>
                    <a:lnTo>
                      <a:pt x="762" y="130"/>
                    </a:lnTo>
                    <a:lnTo>
                      <a:pt x="766" y="130"/>
                    </a:lnTo>
                    <a:lnTo>
                      <a:pt x="768" y="130"/>
                    </a:lnTo>
                    <a:lnTo>
                      <a:pt x="771" y="130"/>
                    </a:lnTo>
                    <a:lnTo>
                      <a:pt x="775" y="128"/>
                    </a:lnTo>
                    <a:lnTo>
                      <a:pt x="777" y="128"/>
                    </a:lnTo>
                    <a:lnTo>
                      <a:pt x="777" y="126"/>
                    </a:lnTo>
                    <a:lnTo>
                      <a:pt x="779" y="126"/>
                    </a:lnTo>
                    <a:lnTo>
                      <a:pt x="779" y="124"/>
                    </a:lnTo>
                    <a:lnTo>
                      <a:pt x="779" y="122"/>
                    </a:lnTo>
                    <a:lnTo>
                      <a:pt x="779" y="120"/>
                    </a:lnTo>
                    <a:lnTo>
                      <a:pt x="779" y="119"/>
                    </a:lnTo>
                    <a:lnTo>
                      <a:pt x="779" y="117"/>
                    </a:lnTo>
                    <a:lnTo>
                      <a:pt x="779" y="115"/>
                    </a:lnTo>
                    <a:lnTo>
                      <a:pt x="779" y="113"/>
                    </a:lnTo>
                    <a:lnTo>
                      <a:pt x="779" y="111"/>
                    </a:lnTo>
                    <a:lnTo>
                      <a:pt x="779" y="109"/>
                    </a:lnTo>
                    <a:lnTo>
                      <a:pt x="779" y="107"/>
                    </a:lnTo>
                    <a:lnTo>
                      <a:pt x="781" y="107"/>
                    </a:lnTo>
                    <a:lnTo>
                      <a:pt x="783" y="107"/>
                    </a:lnTo>
                    <a:lnTo>
                      <a:pt x="785" y="109"/>
                    </a:lnTo>
                    <a:lnTo>
                      <a:pt x="786" y="109"/>
                    </a:lnTo>
                    <a:lnTo>
                      <a:pt x="790" y="111"/>
                    </a:lnTo>
                    <a:lnTo>
                      <a:pt x="792" y="113"/>
                    </a:lnTo>
                    <a:lnTo>
                      <a:pt x="794" y="115"/>
                    </a:lnTo>
                    <a:lnTo>
                      <a:pt x="796" y="117"/>
                    </a:lnTo>
                    <a:lnTo>
                      <a:pt x="798" y="119"/>
                    </a:lnTo>
                    <a:lnTo>
                      <a:pt x="800" y="120"/>
                    </a:lnTo>
                    <a:lnTo>
                      <a:pt x="802" y="122"/>
                    </a:lnTo>
                    <a:lnTo>
                      <a:pt x="803" y="124"/>
                    </a:lnTo>
                    <a:lnTo>
                      <a:pt x="805" y="126"/>
                    </a:lnTo>
                    <a:lnTo>
                      <a:pt x="809" y="128"/>
                    </a:lnTo>
                    <a:lnTo>
                      <a:pt x="811" y="130"/>
                    </a:lnTo>
                    <a:lnTo>
                      <a:pt x="813" y="130"/>
                    </a:lnTo>
                    <a:lnTo>
                      <a:pt x="815" y="132"/>
                    </a:lnTo>
                    <a:lnTo>
                      <a:pt x="817" y="132"/>
                    </a:lnTo>
                    <a:lnTo>
                      <a:pt x="819" y="130"/>
                    </a:lnTo>
                    <a:lnTo>
                      <a:pt x="820" y="128"/>
                    </a:lnTo>
                    <a:lnTo>
                      <a:pt x="820" y="126"/>
                    </a:lnTo>
                    <a:lnTo>
                      <a:pt x="822" y="124"/>
                    </a:lnTo>
                    <a:lnTo>
                      <a:pt x="822" y="122"/>
                    </a:lnTo>
                    <a:lnTo>
                      <a:pt x="822" y="120"/>
                    </a:lnTo>
                    <a:lnTo>
                      <a:pt x="822" y="117"/>
                    </a:lnTo>
                    <a:lnTo>
                      <a:pt x="822" y="115"/>
                    </a:lnTo>
                    <a:lnTo>
                      <a:pt x="822" y="113"/>
                    </a:lnTo>
                    <a:lnTo>
                      <a:pt x="820" y="109"/>
                    </a:lnTo>
                    <a:lnTo>
                      <a:pt x="820" y="105"/>
                    </a:lnTo>
                    <a:lnTo>
                      <a:pt x="820" y="103"/>
                    </a:lnTo>
                    <a:lnTo>
                      <a:pt x="819" y="100"/>
                    </a:lnTo>
                    <a:lnTo>
                      <a:pt x="819" y="96"/>
                    </a:lnTo>
                    <a:lnTo>
                      <a:pt x="820" y="96"/>
                    </a:lnTo>
                    <a:lnTo>
                      <a:pt x="822" y="96"/>
                    </a:lnTo>
                    <a:lnTo>
                      <a:pt x="826" y="98"/>
                    </a:lnTo>
                    <a:lnTo>
                      <a:pt x="828" y="100"/>
                    </a:lnTo>
                    <a:lnTo>
                      <a:pt x="830" y="103"/>
                    </a:lnTo>
                    <a:lnTo>
                      <a:pt x="832" y="107"/>
                    </a:lnTo>
                    <a:lnTo>
                      <a:pt x="836" y="111"/>
                    </a:lnTo>
                    <a:lnTo>
                      <a:pt x="837" y="117"/>
                    </a:lnTo>
                    <a:lnTo>
                      <a:pt x="839" y="120"/>
                    </a:lnTo>
                    <a:lnTo>
                      <a:pt x="843" y="124"/>
                    </a:lnTo>
                    <a:lnTo>
                      <a:pt x="845" y="130"/>
                    </a:lnTo>
                    <a:lnTo>
                      <a:pt x="847" y="134"/>
                    </a:lnTo>
                    <a:lnTo>
                      <a:pt x="851" y="137"/>
                    </a:lnTo>
                    <a:lnTo>
                      <a:pt x="853" y="139"/>
                    </a:lnTo>
                    <a:lnTo>
                      <a:pt x="856" y="143"/>
                    </a:lnTo>
                    <a:lnTo>
                      <a:pt x="858" y="145"/>
                    </a:lnTo>
                    <a:lnTo>
                      <a:pt x="860" y="145"/>
                    </a:lnTo>
                    <a:lnTo>
                      <a:pt x="862" y="143"/>
                    </a:lnTo>
                    <a:lnTo>
                      <a:pt x="864" y="143"/>
                    </a:lnTo>
                    <a:lnTo>
                      <a:pt x="864" y="141"/>
                    </a:lnTo>
                    <a:lnTo>
                      <a:pt x="866" y="141"/>
                    </a:lnTo>
                    <a:lnTo>
                      <a:pt x="868" y="139"/>
                    </a:lnTo>
                    <a:lnTo>
                      <a:pt x="868" y="137"/>
                    </a:lnTo>
                    <a:lnTo>
                      <a:pt x="870" y="136"/>
                    </a:lnTo>
                    <a:lnTo>
                      <a:pt x="870" y="134"/>
                    </a:lnTo>
                    <a:lnTo>
                      <a:pt x="871" y="132"/>
                    </a:lnTo>
                    <a:lnTo>
                      <a:pt x="871" y="130"/>
                    </a:lnTo>
                    <a:lnTo>
                      <a:pt x="871" y="128"/>
                    </a:lnTo>
                    <a:lnTo>
                      <a:pt x="873" y="128"/>
                    </a:lnTo>
                    <a:lnTo>
                      <a:pt x="875" y="128"/>
                    </a:lnTo>
                    <a:lnTo>
                      <a:pt x="875" y="130"/>
                    </a:lnTo>
                    <a:lnTo>
                      <a:pt x="877" y="130"/>
                    </a:lnTo>
                    <a:lnTo>
                      <a:pt x="877" y="132"/>
                    </a:lnTo>
                    <a:lnTo>
                      <a:pt x="881" y="149"/>
                    </a:lnTo>
                    <a:lnTo>
                      <a:pt x="885" y="160"/>
                    </a:lnTo>
                    <a:lnTo>
                      <a:pt x="888" y="170"/>
                    </a:lnTo>
                    <a:lnTo>
                      <a:pt x="892" y="175"/>
                    </a:lnTo>
                    <a:lnTo>
                      <a:pt x="896" y="177"/>
                    </a:lnTo>
                    <a:lnTo>
                      <a:pt x="900" y="179"/>
                    </a:lnTo>
                    <a:lnTo>
                      <a:pt x="905" y="177"/>
                    </a:lnTo>
                    <a:lnTo>
                      <a:pt x="909" y="173"/>
                    </a:lnTo>
                    <a:lnTo>
                      <a:pt x="913" y="170"/>
                    </a:lnTo>
                    <a:lnTo>
                      <a:pt x="917" y="166"/>
                    </a:lnTo>
                    <a:lnTo>
                      <a:pt x="921" y="162"/>
                    </a:lnTo>
                    <a:lnTo>
                      <a:pt x="924" y="156"/>
                    </a:lnTo>
                    <a:lnTo>
                      <a:pt x="928" y="154"/>
                    </a:lnTo>
                    <a:lnTo>
                      <a:pt x="932" y="151"/>
                    </a:lnTo>
                    <a:lnTo>
                      <a:pt x="934" y="151"/>
                    </a:lnTo>
                    <a:lnTo>
                      <a:pt x="938" y="153"/>
                    </a:lnTo>
                    <a:lnTo>
                      <a:pt x="938" y="154"/>
                    </a:lnTo>
                    <a:lnTo>
                      <a:pt x="938" y="156"/>
                    </a:lnTo>
                    <a:lnTo>
                      <a:pt x="936" y="156"/>
                    </a:lnTo>
                    <a:lnTo>
                      <a:pt x="936" y="158"/>
                    </a:lnTo>
                    <a:lnTo>
                      <a:pt x="934" y="160"/>
                    </a:lnTo>
                    <a:lnTo>
                      <a:pt x="934" y="162"/>
                    </a:lnTo>
                    <a:lnTo>
                      <a:pt x="932" y="164"/>
                    </a:lnTo>
                    <a:lnTo>
                      <a:pt x="932" y="166"/>
                    </a:lnTo>
                    <a:lnTo>
                      <a:pt x="930" y="168"/>
                    </a:lnTo>
                    <a:lnTo>
                      <a:pt x="930" y="171"/>
                    </a:lnTo>
                    <a:lnTo>
                      <a:pt x="930" y="173"/>
                    </a:lnTo>
                    <a:lnTo>
                      <a:pt x="930" y="175"/>
                    </a:lnTo>
                    <a:lnTo>
                      <a:pt x="928" y="177"/>
                    </a:lnTo>
                    <a:lnTo>
                      <a:pt x="928" y="179"/>
                    </a:lnTo>
                    <a:lnTo>
                      <a:pt x="928" y="183"/>
                    </a:lnTo>
                    <a:lnTo>
                      <a:pt x="928" y="185"/>
                    </a:lnTo>
                    <a:lnTo>
                      <a:pt x="928" y="187"/>
                    </a:lnTo>
                    <a:lnTo>
                      <a:pt x="928" y="190"/>
                    </a:lnTo>
                    <a:lnTo>
                      <a:pt x="928" y="192"/>
                    </a:lnTo>
                    <a:lnTo>
                      <a:pt x="928" y="194"/>
                    </a:lnTo>
                    <a:lnTo>
                      <a:pt x="930" y="205"/>
                    </a:lnTo>
                    <a:lnTo>
                      <a:pt x="930" y="215"/>
                    </a:lnTo>
                    <a:lnTo>
                      <a:pt x="930" y="224"/>
                    </a:lnTo>
                    <a:lnTo>
                      <a:pt x="928" y="232"/>
                    </a:lnTo>
                    <a:lnTo>
                      <a:pt x="926" y="238"/>
                    </a:lnTo>
                    <a:lnTo>
                      <a:pt x="922" y="243"/>
                    </a:lnTo>
                    <a:lnTo>
                      <a:pt x="919" y="249"/>
                    </a:lnTo>
                    <a:lnTo>
                      <a:pt x="915" y="253"/>
                    </a:lnTo>
                    <a:lnTo>
                      <a:pt x="911" y="256"/>
                    </a:lnTo>
                    <a:lnTo>
                      <a:pt x="907" y="260"/>
                    </a:lnTo>
                    <a:lnTo>
                      <a:pt x="904" y="262"/>
                    </a:lnTo>
                    <a:lnTo>
                      <a:pt x="900" y="264"/>
                    </a:lnTo>
                    <a:lnTo>
                      <a:pt x="898" y="266"/>
                    </a:lnTo>
                    <a:lnTo>
                      <a:pt x="896" y="268"/>
                    </a:lnTo>
                    <a:lnTo>
                      <a:pt x="894" y="268"/>
                    </a:lnTo>
                    <a:lnTo>
                      <a:pt x="894" y="270"/>
                    </a:lnTo>
                    <a:lnTo>
                      <a:pt x="892" y="292"/>
                    </a:lnTo>
                    <a:lnTo>
                      <a:pt x="888" y="313"/>
                    </a:lnTo>
                    <a:lnTo>
                      <a:pt x="885" y="332"/>
                    </a:lnTo>
                    <a:lnTo>
                      <a:pt x="877" y="347"/>
                    </a:lnTo>
                    <a:lnTo>
                      <a:pt x="868" y="360"/>
                    </a:lnTo>
                    <a:lnTo>
                      <a:pt x="858" y="370"/>
                    </a:lnTo>
                    <a:lnTo>
                      <a:pt x="845" y="379"/>
                    </a:lnTo>
                    <a:lnTo>
                      <a:pt x="834" y="387"/>
                    </a:lnTo>
                    <a:lnTo>
                      <a:pt x="820" y="391"/>
                    </a:lnTo>
                    <a:lnTo>
                      <a:pt x="807" y="394"/>
                    </a:lnTo>
                    <a:lnTo>
                      <a:pt x="792" y="396"/>
                    </a:lnTo>
                    <a:lnTo>
                      <a:pt x="779" y="396"/>
                    </a:lnTo>
                    <a:lnTo>
                      <a:pt x="766" y="396"/>
                    </a:lnTo>
                    <a:lnTo>
                      <a:pt x="752" y="396"/>
                    </a:lnTo>
                    <a:lnTo>
                      <a:pt x="739" y="394"/>
                    </a:lnTo>
                    <a:lnTo>
                      <a:pt x="728" y="391"/>
                    </a:lnTo>
                    <a:lnTo>
                      <a:pt x="732" y="400"/>
                    </a:lnTo>
                    <a:lnTo>
                      <a:pt x="735" y="406"/>
                    </a:lnTo>
                    <a:lnTo>
                      <a:pt x="739" y="413"/>
                    </a:lnTo>
                    <a:lnTo>
                      <a:pt x="745" y="419"/>
                    </a:lnTo>
                    <a:lnTo>
                      <a:pt x="749" y="425"/>
                    </a:lnTo>
                    <a:lnTo>
                      <a:pt x="754" y="428"/>
                    </a:lnTo>
                    <a:lnTo>
                      <a:pt x="760" y="434"/>
                    </a:lnTo>
                    <a:lnTo>
                      <a:pt x="764" y="438"/>
                    </a:lnTo>
                    <a:lnTo>
                      <a:pt x="769" y="442"/>
                    </a:lnTo>
                    <a:lnTo>
                      <a:pt x="773" y="447"/>
                    </a:lnTo>
                    <a:lnTo>
                      <a:pt x="779" y="451"/>
                    </a:lnTo>
                    <a:lnTo>
                      <a:pt x="783" y="455"/>
                    </a:lnTo>
                    <a:lnTo>
                      <a:pt x="785" y="460"/>
                    </a:lnTo>
                    <a:lnTo>
                      <a:pt x="788" y="466"/>
                    </a:lnTo>
                    <a:lnTo>
                      <a:pt x="790" y="472"/>
                    </a:lnTo>
                    <a:lnTo>
                      <a:pt x="790" y="479"/>
                    </a:lnTo>
                    <a:lnTo>
                      <a:pt x="792" y="481"/>
                    </a:lnTo>
                    <a:lnTo>
                      <a:pt x="792" y="485"/>
                    </a:lnTo>
                    <a:lnTo>
                      <a:pt x="792" y="487"/>
                    </a:lnTo>
                    <a:lnTo>
                      <a:pt x="792" y="491"/>
                    </a:lnTo>
                    <a:lnTo>
                      <a:pt x="794" y="496"/>
                    </a:lnTo>
                    <a:lnTo>
                      <a:pt x="794" y="500"/>
                    </a:lnTo>
                    <a:lnTo>
                      <a:pt x="794" y="504"/>
                    </a:lnTo>
                    <a:lnTo>
                      <a:pt x="796" y="510"/>
                    </a:lnTo>
                    <a:lnTo>
                      <a:pt x="796" y="513"/>
                    </a:lnTo>
                    <a:lnTo>
                      <a:pt x="798" y="517"/>
                    </a:lnTo>
                    <a:lnTo>
                      <a:pt x="800" y="521"/>
                    </a:lnTo>
                    <a:lnTo>
                      <a:pt x="800" y="527"/>
                    </a:lnTo>
                    <a:lnTo>
                      <a:pt x="802" y="528"/>
                    </a:lnTo>
                    <a:lnTo>
                      <a:pt x="803" y="532"/>
                    </a:lnTo>
                    <a:lnTo>
                      <a:pt x="805" y="536"/>
                    </a:lnTo>
                    <a:lnTo>
                      <a:pt x="807" y="538"/>
                    </a:lnTo>
                    <a:lnTo>
                      <a:pt x="809" y="540"/>
                    </a:lnTo>
                    <a:lnTo>
                      <a:pt x="813" y="542"/>
                    </a:lnTo>
                    <a:lnTo>
                      <a:pt x="817" y="542"/>
                    </a:lnTo>
                    <a:lnTo>
                      <a:pt x="820" y="542"/>
                    </a:lnTo>
                    <a:lnTo>
                      <a:pt x="824" y="542"/>
                    </a:lnTo>
                    <a:lnTo>
                      <a:pt x="828" y="540"/>
                    </a:lnTo>
                    <a:lnTo>
                      <a:pt x="832" y="540"/>
                    </a:lnTo>
                    <a:lnTo>
                      <a:pt x="836" y="538"/>
                    </a:lnTo>
                    <a:lnTo>
                      <a:pt x="839" y="536"/>
                    </a:lnTo>
                    <a:lnTo>
                      <a:pt x="843" y="532"/>
                    </a:lnTo>
                    <a:lnTo>
                      <a:pt x="847" y="530"/>
                    </a:lnTo>
                    <a:lnTo>
                      <a:pt x="851" y="528"/>
                    </a:lnTo>
                    <a:lnTo>
                      <a:pt x="854" y="527"/>
                    </a:lnTo>
                    <a:lnTo>
                      <a:pt x="858" y="525"/>
                    </a:lnTo>
                    <a:lnTo>
                      <a:pt x="860" y="521"/>
                    </a:lnTo>
                    <a:lnTo>
                      <a:pt x="864" y="519"/>
                    </a:lnTo>
                    <a:lnTo>
                      <a:pt x="868" y="521"/>
                    </a:lnTo>
                    <a:lnTo>
                      <a:pt x="871" y="521"/>
                    </a:lnTo>
                    <a:lnTo>
                      <a:pt x="875" y="523"/>
                    </a:lnTo>
                    <a:lnTo>
                      <a:pt x="879" y="523"/>
                    </a:lnTo>
                    <a:lnTo>
                      <a:pt x="881" y="525"/>
                    </a:lnTo>
                    <a:lnTo>
                      <a:pt x="883" y="527"/>
                    </a:lnTo>
                    <a:lnTo>
                      <a:pt x="885" y="528"/>
                    </a:lnTo>
                    <a:lnTo>
                      <a:pt x="887" y="530"/>
                    </a:lnTo>
                    <a:lnTo>
                      <a:pt x="888" y="532"/>
                    </a:lnTo>
                    <a:lnTo>
                      <a:pt x="888" y="534"/>
                    </a:lnTo>
                    <a:lnTo>
                      <a:pt x="890" y="536"/>
                    </a:lnTo>
                    <a:lnTo>
                      <a:pt x="890" y="538"/>
                    </a:lnTo>
                    <a:lnTo>
                      <a:pt x="890" y="540"/>
                    </a:lnTo>
                    <a:lnTo>
                      <a:pt x="892" y="542"/>
                    </a:lnTo>
                    <a:lnTo>
                      <a:pt x="892" y="544"/>
                    </a:lnTo>
                    <a:lnTo>
                      <a:pt x="898" y="544"/>
                    </a:lnTo>
                    <a:lnTo>
                      <a:pt x="902" y="544"/>
                    </a:lnTo>
                    <a:lnTo>
                      <a:pt x="907" y="544"/>
                    </a:lnTo>
                    <a:lnTo>
                      <a:pt x="911" y="544"/>
                    </a:lnTo>
                    <a:lnTo>
                      <a:pt x="915" y="542"/>
                    </a:lnTo>
                    <a:lnTo>
                      <a:pt x="919" y="540"/>
                    </a:lnTo>
                    <a:lnTo>
                      <a:pt x="922" y="538"/>
                    </a:lnTo>
                    <a:lnTo>
                      <a:pt x="926" y="538"/>
                    </a:lnTo>
                    <a:lnTo>
                      <a:pt x="930" y="534"/>
                    </a:lnTo>
                    <a:lnTo>
                      <a:pt x="934" y="532"/>
                    </a:lnTo>
                    <a:lnTo>
                      <a:pt x="938" y="530"/>
                    </a:lnTo>
                    <a:lnTo>
                      <a:pt x="941" y="528"/>
                    </a:lnTo>
                    <a:lnTo>
                      <a:pt x="947" y="527"/>
                    </a:lnTo>
                    <a:lnTo>
                      <a:pt x="951" y="525"/>
                    </a:lnTo>
                    <a:lnTo>
                      <a:pt x="955" y="523"/>
                    </a:lnTo>
                    <a:lnTo>
                      <a:pt x="958" y="521"/>
                    </a:lnTo>
                    <a:lnTo>
                      <a:pt x="958" y="523"/>
                    </a:lnTo>
                    <a:lnTo>
                      <a:pt x="960" y="525"/>
                    </a:lnTo>
                    <a:lnTo>
                      <a:pt x="960" y="527"/>
                    </a:lnTo>
                    <a:lnTo>
                      <a:pt x="958" y="528"/>
                    </a:lnTo>
                    <a:lnTo>
                      <a:pt x="958" y="532"/>
                    </a:lnTo>
                    <a:lnTo>
                      <a:pt x="958" y="534"/>
                    </a:lnTo>
                    <a:lnTo>
                      <a:pt x="956" y="538"/>
                    </a:lnTo>
                    <a:lnTo>
                      <a:pt x="955" y="542"/>
                    </a:lnTo>
                    <a:lnTo>
                      <a:pt x="955" y="544"/>
                    </a:lnTo>
                    <a:lnTo>
                      <a:pt x="953" y="545"/>
                    </a:lnTo>
                    <a:lnTo>
                      <a:pt x="953" y="549"/>
                    </a:lnTo>
                    <a:lnTo>
                      <a:pt x="953" y="551"/>
                    </a:lnTo>
                    <a:lnTo>
                      <a:pt x="953" y="553"/>
                    </a:lnTo>
                    <a:lnTo>
                      <a:pt x="953" y="555"/>
                    </a:lnTo>
                    <a:lnTo>
                      <a:pt x="955" y="555"/>
                    </a:lnTo>
                    <a:lnTo>
                      <a:pt x="956" y="555"/>
                    </a:lnTo>
                    <a:lnTo>
                      <a:pt x="956" y="553"/>
                    </a:lnTo>
                    <a:lnTo>
                      <a:pt x="958" y="553"/>
                    </a:lnTo>
                    <a:lnTo>
                      <a:pt x="960" y="553"/>
                    </a:lnTo>
                    <a:lnTo>
                      <a:pt x="960" y="551"/>
                    </a:lnTo>
                    <a:lnTo>
                      <a:pt x="962" y="551"/>
                    </a:lnTo>
                    <a:lnTo>
                      <a:pt x="964" y="551"/>
                    </a:lnTo>
                    <a:lnTo>
                      <a:pt x="964" y="555"/>
                    </a:lnTo>
                    <a:lnTo>
                      <a:pt x="964" y="559"/>
                    </a:lnTo>
                    <a:lnTo>
                      <a:pt x="964" y="561"/>
                    </a:lnTo>
                    <a:lnTo>
                      <a:pt x="964" y="564"/>
                    </a:lnTo>
                    <a:lnTo>
                      <a:pt x="962" y="566"/>
                    </a:lnTo>
                    <a:lnTo>
                      <a:pt x="962" y="570"/>
                    </a:lnTo>
                    <a:lnTo>
                      <a:pt x="962" y="572"/>
                    </a:lnTo>
                    <a:lnTo>
                      <a:pt x="960" y="576"/>
                    </a:lnTo>
                    <a:lnTo>
                      <a:pt x="960" y="578"/>
                    </a:lnTo>
                    <a:lnTo>
                      <a:pt x="958" y="579"/>
                    </a:lnTo>
                    <a:lnTo>
                      <a:pt x="958" y="583"/>
                    </a:lnTo>
                    <a:lnTo>
                      <a:pt x="958" y="585"/>
                    </a:lnTo>
                    <a:lnTo>
                      <a:pt x="958" y="587"/>
                    </a:lnTo>
                    <a:lnTo>
                      <a:pt x="958" y="589"/>
                    </a:lnTo>
                    <a:lnTo>
                      <a:pt x="958" y="591"/>
                    </a:lnTo>
                    <a:lnTo>
                      <a:pt x="958" y="593"/>
                    </a:lnTo>
                    <a:lnTo>
                      <a:pt x="960" y="593"/>
                    </a:lnTo>
                    <a:lnTo>
                      <a:pt x="960" y="595"/>
                    </a:lnTo>
                    <a:lnTo>
                      <a:pt x="962" y="595"/>
                    </a:lnTo>
                    <a:lnTo>
                      <a:pt x="962" y="596"/>
                    </a:lnTo>
                    <a:lnTo>
                      <a:pt x="964" y="596"/>
                    </a:lnTo>
                    <a:lnTo>
                      <a:pt x="966" y="598"/>
                    </a:lnTo>
                    <a:lnTo>
                      <a:pt x="968" y="598"/>
                    </a:lnTo>
                    <a:lnTo>
                      <a:pt x="970" y="600"/>
                    </a:lnTo>
                    <a:lnTo>
                      <a:pt x="970" y="602"/>
                    </a:lnTo>
                    <a:lnTo>
                      <a:pt x="970" y="604"/>
                    </a:lnTo>
                    <a:lnTo>
                      <a:pt x="968" y="604"/>
                    </a:lnTo>
                    <a:lnTo>
                      <a:pt x="968" y="606"/>
                    </a:lnTo>
                    <a:lnTo>
                      <a:pt x="966" y="606"/>
                    </a:lnTo>
                    <a:lnTo>
                      <a:pt x="964" y="608"/>
                    </a:lnTo>
                    <a:lnTo>
                      <a:pt x="962" y="610"/>
                    </a:lnTo>
                    <a:lnTo>
                      <a:pt x="960" y="612"/>
                    </a:lnTo>
                    <a:lnTo>
                      <a:pt x="958" y="613"/>
                    </a:lnTo>
                    <a:lnTo>
                      <a:pt x="956" y="615"/>
                    </a:lnTo>
                    <a:lnTo>
                      <a:pt x="955" y="619"/>
                    </a:lnTo>
                    <a:lnTo>
                      <a:pt x="953" y="621"/>
                    </a:lnTo>
                    <a:lnTo>
                      <a:pt x="955" y="623"/>
                    </a:lnTo>
                    <a:lnTo>
                      <a:pt x="956" y="623"/>
                    </a:lnTo>
                    <a:lnTo>
                      <a:pt x="958" y="623"/>
                    </a:lnTo>
                    <a:lnTo>
                      <a:pt x="960" y="623"/>
                    </a:lnTo>
                    <a:lnTo>
                      <a:pt x="962" y="625"/>
                    </a:lnTo>
                    <a:lnTo>
                      <a:pt x="964" y="625"/>
                    </a:lnTo>
                    <a:lnTo>
                      <a:pt x="966" y="625"/>
                    </a:lnTo>
                    <a:lnTo>
                      <a:pt x="968" y="625"/>
                    </a:lnTo>
                    <a:lnTo>
                      <a:pt x="970" y="623"/>
                    </a:lnTo>
                    <a:lnTo>
                      <a:pt x="972" y="623"/>
                    </a:lnTo>
                    <a:lnTo>
                      <a:pt x="973" y="623"/>
                    </a:lnTo>
                    <a:lnTo>
                      <a:pt x="975" y="623"/>
                    </a:lnTo>
                    <a:lnTo>
                      <a:pt x="977" y="623"/>
                    </a:lnTo>
                    <a:lnTo>
                      <a:pt x="979" y="623"/>
                    </a:lnTo>
                    <a:lnTo>
                      <a:pt x="977" y="627"/>
                    </a:lnTo>
                    <a:lnTo>
                      <a:pt x="975" y="629"/>
                    </a:lnTo>
                    <a:lnTo>
                      <a:pt x="973" y="632"/>
                    </a:lnTo>
                    <a:lnTo>
                      <a:pt x="972" y="636"/>
                    </a:lnTo>
                    <a:lnTo>
                      <a:pt x="970" y="638"/>
                    </a:lnTo>
                    <a:lnTo>
                      <a:pt x="966" y="642"/>
                    </a:lnTo>
                    <a:lnTo>
                      <a:pt x="964" y="646"/>
                    </a:lnTo>
                    <a:lnTo>
                      <a:pt x="962" y="647"/>
                    </a:lnTo>
                    <a:lnTo>
                      <a:pt x="958" y="649"/>
                    </a:lnTo>
                    <a:lnTo>
                      <a:pt x="956" y="653"/>
                    </a:lnTo>
                    <a:lnTo>
                      <a:pt x="955" y="655"/>
                    </a:lnTo>
                    <a:lnTo>
                      <a:pt x="953" y="657"/>
                    </a:lnTo>
                    <a:lnTo>
                      <a:pt x="951" y="659"/>
                    </a:lnTo>
                    <a:lnTo>
                      <a:pt x="949" y="661"/>
                    </a:lnTo>
                    <a:lnTo>
                      <a:pt x="947" y="663"/>
                    </a:lnTo>
                    <a:lnTo>
                      <a:pt x="947" y="664"/>
                    </a:lnTo>
                    <a:lnTo>
                      <a:pt x="949" y="664"/>
                    </a:lnTo>
                    <a:lnTo>
                      <a:pt x="949" y="666"/>
                    </a:lnTo>
                    <a:lnTo>
                      <a:pt x="951" y="666"/>
                    </a:lnTo>
                    <a:lnTo>
                      <a:pt x="953" y="666"/>
                    </a:lnTo>
                    <a:lnTo>
                      <a:pt x="955" y="666"/>
                    </a:lnTo>
                    <a:lnTo>
                      <a:pt x="956" y="666"/>
                    </a:lnTo>
                    <a:lnTo>
                      <a:pt x="958" y="668"/>
                    </a:lnTo>
                    <a:lnTo>
                      <a:pt x="960" y="668"/>
                    </a:lnTo>
                    <a:lnTo>
                      <a:pt x="962" y="668"/>
                    </a:lnTo>
                    <a:lnTo>
                      <a:pt x="962" y="670"/>
                    </a:lnTo>
                    <a:lnTo>
                      <a:pt x="960" y="672"/>
                    </a:lnTo>
                    <a:lnTo>
                      <a:pt x="960" y="674"/>
                    </a:lnTo>
                    <a:lnTo>
                      <a:pt x="958" y="676"/>
                    </a:lnTo>
                    <a:lnTo>
                      <a:pt x="956" y="676"/>
                    </a:lnTo>
                    <a:lnTo>
                      <a:pt x="955" y="678"/>
                    </a:lnTo>
                    <a:lnTo>
                      <a:pt x="955" y="680"/>
                    </a:lnTo>
                    <a:lnTo>
                      <a:pt x="953" y="680"/>
                    </a:lnTo>
                    <a:lnTo>
                      <a:pt x="951" y="681"/>
                    </a:lnTo>
                    <a:lnTo>
                      <a:pt x="949" y="683"/>
                    </a:lnTo>
                    <a:lnTo>
                      <a:pt x="947" y="683"/>
                    </a:lnTo>
                    <a:lnTo>
                      <a:pt x="945" y="685"/>
                    </a:lnTo>
                    <a:lnTo>
                      <a:pt x="943" y="687"/>
                    </a:lnTo>
                    <a:lnTo>
                      <a:pt x="941" y="687"/>
                    </a:lnTo>
                    <a:lnTo>
                      <a:pt x="941" y="689"/>
                    </a:lnTo>
                    <a:lnTo>
                      <a:pt x="939" y="691"/>
                    </a:lnTo>
                    <a:lnTo>
                      <a:pt x="941" y="691"/>
                    </a:lnTo>
                    <a:lnTo>
                      <a:pt x="941" y="693"/>
                    </a:lnTo>
                    <a:lnTo>
                      <a:pt x="943" y="695"/>
                    </a:lnTo>
                    <a:lnTo>
                      <a:pt x="943" y="697"/>
                    </a:lnTo>
                    <a:lnTo>
                      <a:pt x="945" y="697"/>
                    </a:lnTo>
                    <a:lnTo>
                      <a:pt x="947" y="698"/>
                    </a:lnTo>
                    <a:lnTo>
                      <a:pt x="949" y="700"/>
                    </a:lnTo>
                    <a:lnTo>
                      <a:pt x="947" y="702"/>
                    </a:lnTo>
                    <a:lnTo>
                      <a:pt x="945" y="704"/>
                    </a:lnTo>
                    <a:lnTo>
                      <a:pt x="943" y="706"/>
                    </a:lnTo>
                    <a:lnTo>
                      <a:pt x="941" y="708"/>
                    </a:lnTo>
                    <a:lnTo>
                      <a:pt x="938" y="710"/>
                    </a:lnTo>
                    <a:lnTo>
                      <a:pt x="936" y="712"/>
                    </a:lnTo>
                    <a:lnTo>
                      <a:pt x="934" y="714"/>
                    </a:lnTo>
                    <a:lnTo>
                      <a:pt x="930" y="715"/>
                    </a:lnTo>
                    <a:lnTo>
                      <a:pt x="928" y="717"/>
                    </a:lnTo>
                    <a:lnTo>
                      <a:pt x="926" y="719"/>
                    </a:lnTo>
                    <a:lnTo>
                      <a:pt x="924" y="721"/>
                    </a:lnTo>
                    <a:lnTo>
                      <a:pt x="922" y="723"/>
                    </a:lnTo>
                    <a:lnTo>
                      <a:pt x="922" y="725"/>
                    </a:lnTo>
                    <a:lnTo>
                      <a:pt x="922" y="727"/>
                    </a:lnTo>
                    <a:lnTo>
                      <a:pt x="922" y="729"/>
                    </a:lnTo>
                    <a:lnTo>
                      <a:pt x="924" y="729"/>
                    </a:lnTo>
                    <a:lnTo>
                      <a:pt x="924" y="731"/>
                    </a:lnTo>
                    <a:lnTo>
                      <a:pt x="926" y="731"/>
                    </a:lnTo>
                    <a:lnTo>
                      <a:pt x="926" y="732"/>
                    </a:lnTo>
                    <a:lnTo>
                      <a:pt x="928" y="732"/>
                    </a:lnTo>
                    <a:lnTo>
                      <a:pt x="930" y="732"/>
                    </a:lnTo>
                    <a:lnTo>
                      <a:pt x="930" y="734"/>
                    </a:lnTo>
                    <a:lnTo>
                      <a:pt x="932" y="734"/>
                    </a:lnTo>
                    <a:lnTo>
                      <a:pt x="934" y="734"/>
                    </a:lnTo>
                    <a:lnTo>
                      <a:pt x="934" y="736"/>
                    </a:lnTo>
                    <a:lnTo>
                      <a:pt x="936" y="736"/>
                    </a:lnTo>
                    <a:lnTo>
                      <a:pt x="938" y="738"/>
                    </a:lnTo>
                    <a:lnTo>
                      <a:pt x="939" y="738"/>
                    </a:lnTo>
                    <a:lnTo>
                      <a:pt x="936" y="742"/>
                    </a:lnTo>
                    <a:lnTo>
                      <a:pt x="934" y="746"/>
                    </a:lnTo>
                    <a:lnTo>
                      <a:pt x="930" y="749"/>
                    </a:lnTo>
                    <a:lnTo>
                      <a:pt x="926" y="751"/>
                    </a:lnTo>
                    <a:lnTo>
                      <a:pt x="922" y="753"/>
                    </a:lnTo>
                    <a:lnTo>
                      <a:pt x="921" y="755"/>
                    </a:lnTo>
                    <a:lnTo>
                      <a:pt x="917" y="757"/>
                    </a:lnTo>
                    <a:lnTo>
                      <a:pt x="913" y="759"/>
                    </a:lnTo>
                    <a:lnTo>
                      <a:pt x="911" y="759"/>
                    </a:lnTo>
                    <a:lnTo>
                      <a:pt x="907" y="761"/>
                    </a:lnTo>
                    <a:lnTo>
                      <a:pt x="904" y="761"/>
                    </a:lnTo>
                    <a:lnTo>
                      <a:pt x="902" y="763"/>
                    </a:lnTo>
                    <a:lnTo>
                      <a:pt x="898" y="763"/>
                    </a:lnTo>
                    <a:lnTo>
                      <a:pt x="894" y="763"/>
                    </a:lnTo>
                    <a:lnTo>
                      <a:pt x="890" y="763"/>
                    </a:lnTo>
                    <a:lnTo>
                      <a:pt x="887" y="763"/>
                    </a:lnTo>
                    <a:lnTo>
                      <a:pt x="887" y="765"/>
                    </a:lnTo>
                    <a:lnTo>
                      <a:pt x="887" y="766"/>
                    </a:lnTo>
                    <a:lnTo>
                      <a:pt x="887" y="768"/>
                    </a:lnTo>
                    <a:lnTo>
                      <a:pt x="885" y="772"/>
                    </a:lnTo>
                    <a:lnTo>
                      <a:pt x="885" y="774"/>
                    </a:lnTo>
                    <a:lnTo>
                      <a:pt x="885" y="776"/>
                    </a:lnTo>
                    <a:lnTo>
                      <a:pt x="885" y="778"/>
                    </a:lnTo>
                    <a:lnTo>
                      <a:pt x="885" y="780"/>
                    </a:lnTo>
                    <a:lnTo>
                      <a:pt x="883" y="782"/>
                    </a:lnTo>
                    <a:lnTo>
                      <a:pt x="883" y="783"/>
                    </a:lnTo>
                    <a:lnTo>
                      <a:pt x="881" y="785"/>
                    </a:lnTo>
                    <a:lnTo>
                      <a:pt x="881" y="787"/>
                    </a:lnTo>
                    <a:lnTo>
                      <a:pt x="879" y="789"/>
                    </a:lnTo>
                    <a:lnTo>
                      <a:pt x="879" y="791"/>
                    </a:lnTo>
                    <a:lnTo>
                      <a:pt x="877" y="791"/>
                    </a:lnTo>
                    <a:lnTo>
                      <a:pt x="875" y="793"/>
                    </a:lnTo>
                    <a:lnTo>
                      <a:pt x="875" y="795"/>
                    </a:lnTo>
                    <a:lnTo>
                      <a:pt x="873" y="795"/>
                    </a:lnTo>
                    <a:lnTo>
                      <a:pt x="871" y="797"/>
                    </a:lnTo>
                    <a:lnTo>
                      <a:pt x="870" y="799"/>
                    </a:lnTo>
                    <a:lnTo>
                      <a:pt x="868" y="800"/>
                    </a:lnTo>
                    <a:lnTo>
                      <a:pt x="866" y="800"/>
                    </a:lnTo>
                    <a:lnTo>
                      <a:pt x="866" y="802"/>
                    </a:lnTo>
                    <a:lnTo>
                      <a:pt x="864" y="802"/>
                    </a:lnTo>
                    <a:lnTo>
                      <a:pt x="862" y="804"/>
                    </a:lnTo>
                    <a:lnTo>
                      <a:pt x="860" y="804"/>
                    </a:lnTo>
                    <a:lnTo>
                      <a:pt x="858" y="804"/>
                    </a:lnTo>
                    <a:lnTo>
                      <a:pt x="856" y="806"/>
                    </a:lnTo>
                    <a:lnTo>
                      <a:pt x="854" y="806"/>
                    </a:lnTo>
                    <a:lnTo>
                      <a:pt x="853" y="806"/>
                    </a:lnTo>
                    <a:lnTo>
                      <a:pt x="851" y="806"/>
                    </a:lnTo>
                    <a:lnTo>
                      <a:pt x="853" y="802"/>
                    </a:lnTo>
                    <a:lnTo>
                      <a:pt x="853" y="797"/>
                    </a:lnTo>
                    <a:lnTo>
                      <a:pt x="853" y="793"/>
                    </a:lnTo>
                    <a:lnTo>
                      <a:pt x="853" y="789"/>
                    </a:lnTo>
                    <a:lnTo>
                      <a:pt x="853" y="785"/>
                    </a:lnTo>
                    <a:lnTo>
                      <a:pt x="853" y="782"/>
                    </a:lnTo>
                    <a:lnTo>
                      <a:pt x="853" y="778"/>
                    </a:lnTo>
                    <a:lnTo>
                      <a:pt x="851" y="774"/>
                    </a:lnTo>
                    <a:lnTo>
                      <a:pt x="851" y="770"/>
                    </a:lnTo>
                    <a:lnTo>
                      <a:pt x="849" y="768"/>
                    </a:lnTo>
                    <a:lnTo>
                      <a:pt x="847" y="765"/>
                    </a:lnTo>
                    <a:lnTo>
                      <a:pt x="845" y="763"/>
                    </a:lnTo>
                    <a:lnTo>
                      <a:pt x="843" y="761"/>
                    </a:lnTo>
                    <a:lnTo>
                      <a:pt x="841" y="761"/>
                    </a:lnTo>
                    <a:lnTo>
                      <a:pt x="837" y="759"/>
                    </a:lnTo>
                    <a:lnTo>
                      <a:pt x="836" y="759"/>
                    </a:lnTo>
                    <a:lnTo>
                      <a:pt x="834" y="761"/>
                    </a:lnTo>
                    <a:lnTo>
                      <a:pt x="832" y="761"/>
                    </a:lnTo>
                    <a:lnTo>
                      <a:pt x="832" y="763"/>
                    </a:lnTo>
                    <a:lnTo>
                      <a:pt x="832" y="765"/>
                    </a:lnTo>
                    <a:lnTo>
                      <a:pt x="830" y="765"/>
                    </a:lnTo>
                    <a:lnTo>
                      <a:pt x="830" y="766"/>
                    </a:lnTo>
                    <a:lnTo>
                      <a:pt x="832" y="772"/>
                    </a:lnTo>
                    <a:lnTo>
                      <a:pt x="832" y="776"/>
                    </a:lnTo>
                    <a:lnTo>
                      <a:pt x="834" y="782"/>
                    </a:lnTo>
                    <a:lnTo>
                      <a:pt x="834" y="785"/>
                    </a:lnTo>
                    <a:lnTo>
                      <a:pt x="832" y="791"/>
                    </a:lnTo>
                    <a:lnTo>
                      <a:pt x="832" y="795"/>
                    </a:lnTo>
                    <a:lnTo>
                      <a:pt x="830" y="799"/>
                    </a:lnTo>
                    <a:lnTo>
                      <a:pt x="828" y="802"/>
                    </a:lnTo>
                    <a:lnTo>
                      <a:pt x="826" y="806"/>
                    </a:lnTo>
                    <a:lnTo>
                      <a:pt x="824" y="808"/>
                    </a:lnTo>
                    <a:lnTo>
                      <a:pt x="820" y="812"/>
                    </a:lnTo>
                    <a:lnTo>
                      <a:pt x="817" y="814"/>
                    </a:lnTo>
                    <a:lnTo>
                      <a:pt x="813" y="814"/>
                    </a:lnTo>
                    <a:lnTo>
                      <a:pt x="809" y="816"/>
                    </a:lnTo>
                    <a:lnTo>
                      <a:pt x="805" y="816"/>
                    </a:lnTo>
                    <a:lnTo>
                      <a:pt x="800" y="814"/>
                    </a:lnTo>
                    <a:lnTo>
                      <a:pt x="798" y="817"/>
                    </a:lnTo>
                    <a:lnTo>
                      <a:pt x="794" y="821"/>
                    </a:lnTo>
                    <a:lnTo>
                      <a:pt x="790" y="823"/>
                    </a:lnTo>
                    <a:lnTo>
                      <a:pt x="785" y="825"/>
                    </a:lnTo>
                    <a:lnTo>
                      <a:pt x="781" y="827"/>
                    </a:lnTo>
                    <a:lnTo>
                      <a:pt x="775" y="827"/>
                    </a:lnTo>
                    <a:lnTo>
                      <a:pt x="771" y="827"/>
                    </a:lnTo>
                    <a:lnTo>
                      <a:pt x="766" y="827"/>
                    </a:lnTo>
                    <a:lnTo>
                      <a:pt x="762" y="827"/>
                    </a:lnTo>
                    <a:lnTo>
                      <a:pt x="756" y="825"/>
                    </a:lnTo>
                    <a:lnTo>
                      <a:pt x="750" y="823"/>
                    </a:lnTo>
                    <a:lnTo>
                      <a:pt x="747" y="821"/>
                    </a:lnTo>
                    <a:lnTo>
                      <a:pt x="741" y="819"/>
                    </a:lnTo>
                    <a:lnTo>
                      <a:pt x="737" y="816"/>
                    </a:lnTo>
                    <a:lnTo>
                      <a:pt x="733" y="810"/>
                    </a:lnTo>
                    <a:lnTo>
                      <a:pt x="730" y="806"/>
                    </a:lnTo>
                    <a:lnTo>
                      <a:pt x="730" y="804"/>
                    </a:lnTo>
                    <a:lnTo>
                      <a:pt x="730" y="802"/>
                    </a:lnTo>
                    <a:lnTo>
                      <a:pt x="728" y="802"/>
                    </a:lnTo>
                    <a:lnTo>
                      <a:pt x="728" y="800"/>
                    </a:lnTo>
                    <a:lnTo>
                      <a:pt x="732" y="800"/>
                    </a:lnTo>
                    <a:lnTo>
                      <a:pt x="733" y="799"/>
                    </a:lnTo>
                    <a:lnTo>
                      <a:pt x="737" y="799"/>
                    </a:lnTo>
                    <a:lnTo>
                      <a:pt x="739" y="799"/>
                    </a:lnTo>
                    <a:lnTo>
                      <a:pt x="741" y="799"/>
                    </a:lnTo>
                    <a:lnTo>
                      <a:pt x="745" y="799"/>
                    </a:lnTo>
                    <a:lnTo>
                      <a:pt x="747" y="799"/>
                    </a:lnTo>
                    <a:lnTo>
                      <a:pt x="749" y="797"/>
                    </a:lnTo>
                    <a:lnTo>
                      <a:pt x="750" y="797"/>
                    </a:lnTo>
                    <a:lnTo>
                      <a:pt x="752" y="797"/>
                    </a:lnTo>
                    <a:lnTo>
                      <a:pt x="754" y="795"/>
                    </a:lnTo>
                    <a:lnTo>
                      <a:pt x="758" y="795"/>
                    </a:lnTo>
                    <a:lnTo>
                      <a:pt x="760" y="793"/>
                    </a:lnTo>
                    <a:lnTo>
                      <a:pt x="762" y="793"/>
                    </a:lnTo>
                    <a:lnTo>
                      <a:pt x="764" y="791"/>
                    </a:lnTo>
                    <a:lnTo>
                      <a:pt x="766" y="791"/>
                    </a:lnTo>
                    <a:lnTo>
                      <a:pt x="766" y="789"/>
                    </a:lnTo>
                    <a:lnTo>
                      <a:pt x="766" y="787"/>
                    </a:lnTo>
                    <a:lnTo>
                      <a:pt x="766" y="785"/>
                    </a:lnTo>
                    <a:lnTo>
                      <a:pt x="766" y="783"/>
                    </a:lnTo>
                    <a:lnTo>
                      <a:pt x="766" y="782"/>
                    </a:lnTo>
                    <a:lnTo>
                      <a:pt x="766" y="780"/>
                    </a:lnTo>
                    <a:lnTo>
                      <a:pt x="766" y="778"/>
                    </a:lnTo>
                    <a:lnTo>
                      <a:pt x="764" y="776"/>
                    </a:lnTo>
                    <a:lnTo>
                      <a:pt x="764" y="774"/>
                    </a:lnTo>
                    <a:lnTo>
                      <a:pt x="764" y="772"/>
                    </a:lnTo>
                    <a:lnTo>
                      <a:pt x="760" y="772"/>
                    </a:lnTo>
                    <a:lnTo>
                      <a:pt x="756" y="774"/>
                    </a:lnTo>
                    <a:lnTo>
                      <a:pt x="754" y="774"/>
                    </a:lnTo>
                    <a:lnTo>
                      <a:pt x="750" y="774"/>
                    </a:lnTo>
                    <a:lnTo>
                      <a:pt x="747" y="774"/>
                    </a:lnTo>
                    <a:lnTo>
                      <a:pt x="743" y="776"/>
                    </a:lnTo>
                    <a:lnTo>
                      <a:pt x="741" y="778"/>
                    </a:lnTo>
                    <a:lnTo>
                      <a:pt x="737" y="778"/>
                    </a:lnTo>
                    <a:lnTo>
                      <a:pt x="733" y="780"/>
                    </a:lnTo>
                    <a:lnTo>
                      <a:pt x="732" y="782"/>
                    </a:lnTo>
                    <a:lnTo>
                      <a:pt x="728" y="783"/>
                    </a:lnTo>
                    <a:lnTo>
                      <a:pt x="726" y="785"/>
                    </a:lnTo>
                    <a:lnTo>
                      <a:pt x="722" y="787"/>
                    </a:lnTo>
                    <a:lnTo>
                      <a:pt x="720" y="789"/>
                    </a:lnTo>
                    <a:lnTo>
                      <a:pt x="716" y="791"/>
                    </a:lnTo>
                    <a:lnTo>
                      <a:pt x="715" y="793"/>
                    </a:lnTo>
                    <a:lnTo>
                      <a:pt x="713" y="793"/>
                    </a:lnTo>
                    <a:lnTo>
                      <a:pt x="713" y="791"/>
                    </a:lnTo>
                    <a:lnTo>
                      <a:pt x="711" y="791"/>
                    </a:lnTo>
                    <a:lnTo>
                      <a:pt x="711" y="785"/>
                    </a:lnTo>
                    <a:lnTo>
                      <a:pt x="713" y="780"/>
                    </a:lnTo>
                    <a:lnTo>
                      <a:pt x="713" y="774"/>
                    </a:lnTo>
                    <a:lnTo>
                      <a:pt x="713" y="768"/>
                    </a:lnTo>
                    <a:lnTo>
                      <a:pt x="715" y="763"/>
                    </a:lnTo>
                    <a:lnTo>
                      <a:pt x="716" y="757"/>
                    </a:lnTo>
                    <a:lnTo>
                      <a:pt x="718" y="753"/>
                    </a:lnTo>
                    <a:lnTo>
                      <a:pt x="720" y="748"/>
                    </a:lnTo>
                    <a:lnTo>
                      <a:pt x="722" y="744"/>
                    </a:lnTo>
                    <a:lnTo>
                      <a:pt x="724" y="740"/>
                    </a:lnTo>
                    <a:lnTo>
                      <a:pt x="728" y="736"/>
                    </a:lnTo>
                    <a:lnTo>
                      <a:pt x="730" y="732"/>
                    </a:lnTo>
                    <a:lnTo>
                      <a:pt x="733" y="731"/>
                    </a:lnTo>
                    <a:lnTo>
                      <a:pt x="737" y="729"/>
                    </a:lnTo>
                    <a:lnTo>
                      <a:pt x="739" y="727"/>
                    </a:lnTo>
                    <a:lnTo>
                      <a:pt x="743" y="725"/>
                    </a:lnTo>
                    <a:lnTo>
                      <a:pt x="745" y="723"/>
                    </a:lnTo>
                    <a:lnTo>
                      <a:pt x="745" y="719"/>
                    </a:lnTo>
                    <a:lnTo>
                      <a:pt x="747" y="717"/>
                    </a:lnTo>
                    <a:lnTo>
                      <a:pt x="749" y="715"/>
                    </a:lnTo>
                    <a:lnTo>
                      <a:pt x="749" y="714"/>
                    </a:lnTo>
                    <a:lnTo>
                      <a:pt x="750" y="712"/>
                    </a:lnTo>
                    <a:lnTo>
                      <a:pt x="750" y="710"/>
                    </a:lnTo>
                    <a:lnTo>
                      <a:pt x="752" y="710"/>
                    </a:lnTo>
                    <a:lnTo>
                      <a:pt x="752" y="708"/>
                    </a:lnTo>
                    <a:lnTo>
                      <a:pt x="754" y="708"/>
                    </a:lnTo>
                    <a:lnTo>
                      <a:pt x="754" y="706"/>
                    </a:lnTo>
                    <a:lnTo>
                      <a:pt x="752" y="704"/>
                    </a:lnTo>
                    <a:lnTo>
                      <a:pt x="750" y="702"/>
                    </a:lnTo>
                    <a:lnTo>
                      <a:pt x="749" y="700"/>
                    </a:lnTo>
                    <a:lnTo>
                      <a:pt x="747" y="698"/>
                    </a:lnTo>
                    <a:lnTo>
                      <a:pt x="745" y="697"/>
                    </a:lnTo>
                    <a:lnTo>
                      <a:pt x="741" y="697"/>
                    </a:lnTo>
                    <a:lnTo>
                      <a:pt x="739" y="695"/>
                    </a:lnTo>
                    <a:lnTo>
                      <a:pt x="737" y="695"/>
                    </a:lnTo>
                    <a:lnTo>
                      <a:pt x="733" y="693"/>
                    </a:lnTo>
                    <a:lnTo>
                      <a:pt x="732" y="693"/>
                    </a:lnTo>
                    <a:lnTo>
                      <a:pt x="728" y="693"/>
                    </a:lnTo>
                    <a:lnTo>
                      <a:pt x="726" y="693"/>
                    </a:lnTo>
                    <a:lnTo>
                      <a:pt x="722" y="693"/>
                    </a:lnTo>
                    <a:lnTo>
                      <a:pt x="720" y="693"/>
                    </a:lnTo>
                    <a:lnTo>
                      <a:pt x="718" y="693"/>
                    </a:lnTo>
                    <a:lnTo>
                      <a:pt x="715" y="693"/>
                    </a:lnTo>
                    <a:lnTo>
                      <a:pt x="713" y="693"/>
                    </a:lnTo>
                    <a:lnTo>
                      <a:pt x="711" y="695"/>
                    </a:lnTo>
                    <a:lnTo>
                      <a:pt x="709" y="695"/>
                    </a:lnTo>
                    <a:lnTo>
                      <a:pt x="707" y="693"/>
                    </a:lnTo>
                    <a:lnTo>
                      <a:pt x="707" y="691"/>
                    </a:lnTo>
                    <a:lnTo>
                      <a:pt x="711" y="685"/>
                    </a:lnTo>
                    <a:lnTo>
                      <a:pt x="715" y="678"/>
                    </a:lnTo>
                    <a:lnTo>
                      <a:pt x="716" y="672"/>
                    </a:lnTo>
                    <a:lnTo>
                      <a:pt x="720" y="668"/>
                    </a:lnTo>
                    <a:lnTo>
                      <a:pt x="724" y="664"/>
                    </a:lnTo>
                    <a:lnTo>
                      <a:pt x="728" y="661"/>
                    </a:lnTo>
                    <a:lnTo>
                      <a:pt x="732" y="657"/>
                    </a:lnTo>
                    <a:lnTo>
                      <a:pt x="735" y="655"/>
                    </a:lnTo>
                    <a:lnTo>
                      <a:pt x="739" y="655"/>
                    </a:lnTo>
                    <a:lnTo>
                      <a:pt x="743" y="653"/>
                    </a:lnTo>
                    <a:lnTo>
                      <a:pt x="747" y="653"/>
                    </a:lnTo>
                    <a:lnTo>
                      <a:pt x="752" y="653"/>
                    </a:lnTo>
                    <a:lnTo>
                      <a:pt x="756" y="653"/>
                    </a:lnTo>
                    <a:lnTo>
                      <a:pt x="760" y="655"/>
                    </a:lnTo>
                    <a:lnTo>
                      <a:pt x="764" y="657"/>
                    </a:lnTo>
                    <a:lnTo>
                      <a:pt x="768" y="659"/>
                    </a:lnTo>
                    <a:lnTo>
                      <a:pt x="769" y="657"/>
                    </a:lnTo>
                    <a:lnTo>
                      <a:pt x="771" y="657"/>
                    </a:lnTo>
                    <a:lnTo>
                      <a:pt x="771" y="655"/>
                    </a:lnTo>
                    <a:lnTo>
                      <a:pt x="773" y="653"/>
                    </a:lnTo>
                    <a:lnTo>
                      <a:pt x="775" y="653"/>
                    </a:lnTo>
                    <a:lnTo>
                      <a:pt x="775" y="651"/>
                    </a:lnTo>
                    <a:lnTo>
                      <a:pt x="777" y="651"/>
                    </a:lnTo>
                    <a:lnTo>
                      <a:pt x="779" y="649"/>
                    </a:lnTo>
                    <a:lnTo>
                      <a:pt x="781" y="647"/>
                    </a:lnTo>
                    <a:lnTo>
                      <a:pt x="783" y="647"/>
                    </a:lnTo>
                    <a:lnTo>
                      <a:pt x="785" y="647"/>
                    </a:lnTo>
                    <a:lnTo>
                      <a:pt x="786" y="647"/>
                    </a:lnTo>
                    <a:lnTo>
                      <a:pt x="788" y="647"/>
                    </a:lnTo>
                    <a:lnTo>
                      <a:pt x="790" y="647"/>
                    </a:lnTo>
                    <a:lnTo>
                      <a:pt x="792" y="649"/>
                    </a:lnTo>
                    <a:lnTo>
                      <a:pt x="794" y="649"/>
                    </a:lnTo>
                    <a:lnTo>
                      <a:pt x="796" y="651"/>
                    </a:lnTo>
                    <a:lnTo>
                      <a:pt x="798" y="653"/>
                    </a:lnTo>
                    <a:lnTo>
                      <a:pt x="800" y="655"/>
                    </a:lnTo>
                    <a:lnTo>
                      <a:pt x="800" y="657"/>
                    </a:lnTo>
                    <a:lnTo>
                      <a:pt x="802" y="661"/>
                    </a:lnTo>
                    <a:lnTo>
                      <a:pt x="802" y="663"/>
                    </a:lnTo>
                    <a:lnTo>
                      <a:pt x="803" y="666"/>
                    </a:lnTo>
                    <a:lnTo>
                      <a:pt x="803" y="668"/>
                    </a:lnTo>
                    <a:lnTo>
                      <a:pt x="805" y="672"/>
                    </a:lnTo>
                    <a:lnTo>
                      <a:pt x="807" y="674"/>
                    </a:lnTo>
                    <a:lnTo>
                      <a:pt x="807" y="676"/>
                    </a:lnTo>
                    <a:lnTo>
                      <a:pt x="809" y="678"/>
                    </a:lnTo>
                    <a:lnTo>
                      <a:pt x="809" y="680"/>
                    </a:lnTo>
                    <a:lnTo>
                      <a:pt x="811" y="681"/>
                    </a:lnTo>
                    <a:lnTo>
                      <a:pt x="813" y="681"/>
                    </a:lnTo>
                    <a:lnTo>
                      <a:pt x="817" y="681"/>
                    </a:lnTo>
                    <a:lnTo>
                      <a:pt x="819" y="681"/>
                    </a:lnTo>
                    <a:lnTo>
                      <a:pt x="820" y="681"/>
                    </a:lnTo>
                    <a:lnTo>
                      <a:pt x="824" y="680"/>
                    </a:lnTo>
                    <a:lnTo>
                      <a:pt x="826" y="678"/>
                    </a:lnTo>
                    <a:lnTo>
                      <a:pt x="828" y="676"/>
                    </a:lnTo>
                    <a:lnTo>
                      <a:pt x="830" y="672"/>
                    </a:lnTo>
                    <a:lnTo>
                      <a:pt x="832" y="670"/>
                    </a:lnTo>
                    <a:lnTo>
                      <a:pt x="834" y="668"/>
                    </a:lnTo>
                    <a:lnTo>
                      <a:pt x="836" y="664"/>
                    </a:lnTo>
                    <a:lnTo>
                      <a:pt x="837" y="661"/>
                    </a:lnTo>
                    <a:lnTo>
                      <a:pt x="837" y="659"/>
                    </a:lnTo>
                    <a:lnTo>
                      <a:pt x="839" y="655"/>
                    </a:lnTo>
                    <a:lnTo>
                      <a:pt x="839" y="651"/>
                    </a:lnTo>
                    <a:lnTo>
                      <a:pt x="839" y="647"/>
                    </a:lnTo>
                    <a:lnTo>
                      <a:pt x="839" y="642"/>
                    </a:lnTo>
                    <a:lnTo>
                      <a:pt x="837" y="638"/>
                    </a:lnTo>
                    <a:lnTo>
                      <a:pt x="836" y="632"/>
                    </a:lnTo>
                    <a:lnTo>
                      <a:pt x="834" y="629"/>
                    </a:lnTo>
                    <a:lnTo>
                      <a:pt x="830" y="627"/>
                    </a:lnTo>
                    <a:lnTo>
                      <a:pt x="824" y="623"/>
                    </a:lnTo>
                    <a:lnTo>
                      <a:pt x="820" y="621"/>
                    </a:lnTo>
                    <a:lnTo>
                      <a:pt x="815" y="619"/>
                    </a:lnTo>
                    <a:lnTo>
                      <a:pt x="809" y="617"/>
                    </a:lnTo>
                    <a:lnTo>
                      <a:pt x="803" y="617"/>
                    </a:lnTo>
                    <a:lnTo>
                      <a:pt x="800" y="615"/>
                    </a:lnTo>
                    <a:lnTo>
                      <a:pt x="794" y="615"/>
                    </a:lnTo>
                    <a:lnTo>
                      <a:pt x="788" y="615"/>
                    </a:lnTo>
                    <a:lnTo>
                      <a:pt x="783" y="615"/>
                    </a:lnTo>
                    <a:lnTo>
                      <a:pt x="779" y="617"/>
                    </a:lnTo>
                    <a:lnTo>
                      <a:pt x="773" y="617"/>
                    </a:lnTo>
                    <a:lnTo>
                      <a:pt x="769" y="619"/>
                    </a:lnTo>
                    <a:lnTo>
                      <a:pt x="766" y="619"/>
                    </a:lnTo>
                    <a:lnTo>
                      <a:pt x="762" y="619"/>
                    </a:lnTo>
                    <a:lnTo>
                      <a:pt x="758" y="619"/>
                    </a:lnTo>
                    <a:lnTo>
                      <a:pt x="754" y="619"/>
                    </a:lnTo>
                    <a:lnTo>
                      <a:pt x="750" y="617"/>
                    </a:lnTo>
                    <a:lnTo>
                      <a:pt x="747" y="617"/>
                    </a:lnTo>
                    <a:lnTo>
                      <a:pt x="745" y="617"/>
                    </a:lnTo>
                    <a:lnTo>
                      <a:pt x="741" y="615"/>
                    </a:lnTo>
                    <a:lnTo>
                      <a:pt x="737" y="613"/>
                    </a:lnTo>
                    <a:lnTo>
                      <a:pt x="733" y="613"/>
                    </a:lnTo>
                    <a:lnTo>
                      <a:pt x="730" y="612"/>
                    </a:lnTo>
                    <a:lnTo>
                      <a:pt x="726" y="610"/>
                    </a:lnTo>
                    <a:lnTo>
                      <a:pt x="724" y="608"/>
                    </a:lnTo>
                    <a:lnTo>
                      <a:pt x="720" y="604"/>
                    </a:lnTo>
                    <a:lnTo>
                      <a:pt x="716" y="602"/>
                    </a:lnTo>
                    <a:lnTo>
                      <a:pt x="715" y="600"/>
                    </a:lnTo>
                    <a:lnTo>
                      <a:pt x="713" y="596"/>
                    </a:lnTo>
                    <a:lnTo>
                      <a:pt x="709" y="595"/>
                    </a:lnTo>
                    <a:lnTo>
                      <a:pt x="707" y="593"/>
                    </a:lnTo>
                    <a:lnTo>
                      <a:pt x="705" y="591"/>
                    </a:lnTo>
                    <a:lnTo>
                      <a:pt x="701" y="587"/>
                    </a:lnTo>
                    <a:lnTo>
                      <a:pt x="699" y="585"/>
                    </a:lnTo>
                    <a:lnTo>
                      <a:pt x="698" y="581"/>
                    </a:lnTo>
                    <a:lnTo>
                      <a:pt x="694" y="579"/>
                    </a:lnTo>
                    <a:lnTo>
                      <a:pt x="692" y="576"/>
                    </a:lnTo>
                    <a:lnTo>
                      <a:pt x="690" y="574"/>
                    </a:lnTo>
                    <a:lnTo>
                      <a:pt x="686" y="572"/>
                    </a:lnTo>
                    <a:lnTo>
                      <a:pt x="684" y="568"/>
                    </a:lnTo>
                    <a:lnTo>
                      <a:pt x="682" y="566"/>
                    </a:lnTo>
                    <a:lnTo>
                      <a:pt x="679" y="562"/>
                    </a:lnTo>
                    <a:lnTo>
                      <a:pt x="677" y="561"/>
                    </a:lnTo>
                    <a:lnTo>
                      <a:pt x="675" y="561"/>
                    </a:lnTo>
                    <a:lnTo>
                      <a:pt x="675" y="562"/>
                    </a:lnTo>
                    <a:lnTo>
                      <a:pt x="675" y="564"/>
                    </a:lnTo>
                    <a:lnTo>
                      <a:pt x="673" y="566"/>
                    </a:lnTo>
                    <a:lnTo>
                      <a:pt x="673" y="568"/>
                    </a:lnTo>
                    <a:lnTo>
                      <a:pt x="673" y="572"/>
                    </a:lnTo>
                    <a:lnTo>
                      <a:pt x="671" y="574"/>
                    </a:lnTo>
                    <a:lnTo>
                      <a:pt x="671" y="578"/>
                    </a:lnTo>
                    <a:lnTo>
                      <a:pt x="671" y="579"/>
                    </a:lnTo>
                    <a:lnTo>
                      <a:pt x="669" y="583"/>
                    </a:lnTo>
                    <a:lnTo>
                      <a:pt x="669" y="585"/>
                    </a:lnTo>
                    <a:lnTo>
                      <a:pt x="669" y="589"/>
                    </a:lnTo>
                    <a:lnTo>
                      <a:pt x="669" y="591"/>
                    </a:lnTo>
                    <a:lnTo>
                      <a:pt x="669" y="595"/>
                    </a:lnTo>
                    <a:lnTo>
                      <a:pt x="669" y="596"/>
                    </a:lnTo>
                    <a:lnTo>
                      <a:pt x="669" y="600"/>
                    </a:lnTo>
                    <a:lnTo>
                      <a:pt x="671" y="602"/>
                    </a:lnTo>
                    <a:lnTo>
                      <a:pt x="673" y="604"/>
                    </a:lnTo>
                    <a:lnTo>
                      <a:pt x="675" y="608"/>
                    </a:lnTo>
                    <a:lnTo>
                      <a:pt x="677" y="610"/>
                    </a:lnTo>
                    <a:lnTo>
                      <a:pt x="679" y="612"/>
                    </a:lnTo>
                    <a:lnTo>
                      <a:pt x="681" y="613"/>
                    </a:lnTo>
                    <a:lnTo>
                      <a:pt x="682" y="615"/>
                    </a:lnTo>
                    <a:lnTo>
                      <a:pt x="684" y="617"/>
                    </a:lnTo>
                    <a:lnTo>
                      <a:pt x="688" y="619"/>
                    </a:lnTo>
                    <a:lnTo>
                      <a:pt x="690" y="621"/>
                    </a:lnTo>
                    <a:lnTo>
                      <a:pt x="692" y="623"/>
                    </a:lnTo>
                    <a:lnTo>
                      <a:pt x="694" y="625"/>
                    </a:lnTo>
                    <a:lnTo>
                      <a:pt x="696" y="627"/>
                    </a:lnTo>
                    <a:lnTo>
                      <a:pt x="698" y="630"/>
                    </a:lnTo>
                    <a:lnTo>
                      <a:pt x="699" y="632"/>
                    </a:lnTo>
                    <a:lnTo>
                      <a:pt x="701" y="634"/>
                    </a:lnTo>
                    <a:lnTo>
                      <a:pt x="703" y="638"/>
                    </a:lnTo>
                    <a:lnTo>
                      <a:pt x="703" y="640"/>
                    </a:lnTo>
                    <a:lnTo>
                      <a:pt x="705" y="644"/>
                    </a:lnTo>
                    <a:lnTo>
                      <a:pt x="705" y="646"/>
                    </a:lnTo>
                    <a:lnTo>
                      <a:pt x="705" y="647"/>
                    </a:lnTo>
                    <a:lnTo>
                      <a:pt x="705" y="649"/>
                    </a:lnTo>
                    <a:lnTo>
                      <a:pt x="703" y="651"/>
                    </a:lnTo>
                    <a:lnTo>
                      <a:pt x="703" y="653"/>
                    </a:lnTo>
                    <a:lnTo>
                      <a:pt x="703" y="655"/>
                    </a:lnTo>
                    <a:lnTo>
                      <a:pt x="703" y="657"/>
                    </a:lnTo>
                    <a:lnTo>
                      <a:pt x="703" y="659"/>
                    </a:lnTo>
                    <a:lnTo>
                      <a:pt x="701" y="661"/>
                    </a:lnTo>
                    <a:lnTo>
                      <a:pt x="701" y="663"/>
                    </a:lnTo>
                    <a:lnTo>
                      <a:pt x="699" y="664"/>
                    </a:lnTo>
                    <a:lnTo>
                      <a:pt x="699" y="666"/>
                    </a:lnTo>
                    <a:lnTo>
                      <a:pt x="698" y="668"/>
                    </a:lnTo>
                    <a:lnTo>
                      <a:pt x="696" y="670"/>
                    </a:lnTo>
                    <a:lnTo>
                      <a:pt x="694" y="672"/>
                    </a:lnTo>
                    <a:lnTo>
                      <a:pt x="692" y="674"/>
                    </a:lnTo>
                    <a:lnTo>
                      <a:pt x="690" y="676"/>
                    </a:lnTo>
                    <a:lnTo>
                      <a:pt x="688" y="678"/>
                    </a:lnTo>
                    <a:lnTo>
                      <a:pt x="686" y="680"/>
                    </a:lnTo>
                    <a:lnTo>
                      <a:pt x="684" y="680"/>
                    </a:lnTo>
                    <a:lnTo>
                      <a:pt x="682" y="681"/>
                    </a:lnTo>
                    <a:lnTo>
                      <a:pt x="681" y="683"/>
                    </a:lnTo>
                    <a:lnTo>
                      <a:pt x="681" y="685"/>
                    </a:lnTo>
                    <a:lnTo>
                      <a:pt x="679" y="687"/>
                    </a:lnTo>
                    <a:lnTo>
                      <a:pt x="677" y="689"/>
                    </a:lnTo>
                    <a:lnTo>
                      <a:pt x="675" y="691"/>
                    </a:lnTo>
                    <a:lnTo>
                      <a:pt x="675" y="695"/>
                    </a:lnTo>
                    <a:lnTo>
                      <a:pt x="673" y="697"/>
                    </a:lnTo>
                    <a:lnTo>
                      <a:pt x="673" y="698"/>
                    </a:lnTo>
                    <a:lnTo>
                      <a:pt x="673" y="702"/>
                    </a:lnTo>
                    <a:lnTo>
                      <a:pt x="673" y="706"/>
                    </a:lnTo>
                    <a:lnTo>
                      <a:pt x="673" y="710"/>
                    </a:lnTo>
                    <a:lnTo>
                      <a:pt x="673" y="712"/>
                    </a:lnTo>
                    <a:lnTo>
                      <a:pt x="673" y="715"/>
                    </a:lnTo>
                    <a:lnTo>
                      <a:pt x="673" y="717"/>
                    </a:lnTo>
                    <a:lnTo>
                      <a:pt x="673" y="721"/>
                    </a:lnTo>
                    <a:lnTo>
                      <a:pt x="673" y="723"/>
                    </a:lnTo>
                    <a:lnTo>
                      <a:pt x="675" y="725"/>
                    </a:lnTo>
                    <a:lnTo>
                      <a:pt x="675" y="729"/>
                    </a:lnTo>
                    <a:lnTo>
                      <a:pt x="677" y="731"/>
                    </a:lnTo>
                    <a:lnTo>
                      <a:pt x="679" y="732"/>
                    </a:lnTo>
                    <a:lnTo>
                      <a:pt x="679" y="736"/>
                    </a:lnTo>
                    <a:lnTo>
                      <a:pt x="681" y="738"/>
                    </a:lnTo>
                    <a:lnTo>
                      <a:pt x="682" y="742"/>
                    </a:lnTo>
                    <a:lnTo>
                      <a:pt x="684" y="746"/>
                    </a:lnTo>
                    <a:lnTo>
                      <a:pt x="686" y="749"/>
                    </a:lnTo>
                    <a:lnTo>
                      <a:pt x="684" y="749"/>
                    </a:lnTo>
                    <a:lnTo>
                      <a:pt x="682" y="749"/>
                    </a:lnTo>
                    <a:lnTo>
                      <a:pt x="679" y="751"/>
                    </a:lnTo>
                    <a:lnTo>
                      <a:pt x="677" y="751"/>
                    </a:lnTo>
                    <a:lnTo>
                      <a:pt x="675" y="751"/>
                    </a:lnTo>
                    <a:lnTo>
                      <a:pt x="671" y="749"/>
                    </a:lnTo>
                    <a:lnTo>
                      <a:pt x="669" y="749"/>
                    </a:lnTo>
                    <a:lnTo>
                      <a:pt x="665" y="749"/>
                    </a:lnTo>
                    <a:lnTo>
                      <a:pt x="664" y="749"/>
                    </a:lnTo>
                    <a:lnTo>
                      <a:pt x="660" y="748"/>
                    </a:lnTo>
                    <a:lnTo>
                      <a:pt x="658" y="748"/>
                    </a:lnTo>
                    <a:lnTo>
                      <a:pt x="654" y="746"/>
                    </a:lnTo>
                    <a:lnTo>
                      <a:pt x="652" y="746"/>
                    </a:lnTo>
                    <a:lnTo>
                      <a:pt x="650" y="744"/>
                    </a:lnTo>
                    <a:lnTo>
                      <a:pt x="648" y="744"/>
                    </a:lnTo>
                    <a:lnTo>
                      <a:pt x="645" y="742"/>
                    </a:lnTo>
                    <a:lnTo>
                      <a:pt x="645" y="744"/>
                    </a:lnTo>
                    <a:lnTo>
                      <a:pt x="643" y="744"/>
                    </a:lnTo>
                    <a:lnTo>
                      <a:pt x="643" y="746"/>
                    </a:lnTo>
                    <a:lnTo>
                      <a:pt x="641" y="748"/>
                    </a:lnTo>
                    <a:lnTo>
                      <a:pt x="641" y="749"/>
                    </a:lnTo>
                    <a:lnTo>
                      <a:pt x="639" y="751"/>
                    </a:lnTo>
                    <a:lnTo>
                      <a:pt x="637" y="753"/>
                    </a:lnTo>
                    <a:lnTo>
                      <a:pt x="637" y="755"/>
                    </a:lnTo>
                    <a:lnTo>
                      <a:pt x="635" y="759"/>
                    </a:lnTo>
                    <a:lnTo>
                      <a:pt x="633" y="761"/>
                    </a:lnTo>
                    <a:lnTo>
                      <a:pt x="633" y="765"/>
                    </a:lnTo>
                    <a:lnTo>
                      <a:pt x="631" y="766"/>
                    </a:lnTo>
                    <a:lnTo>
                      <a:pt x="631" y="768"/>
                    </a:lnTo>
                    <a:lnTo>
                      <a:pt x="630" y="772"/>
                    </a:lnTo>
                    <a:lnTo>
                      <a:pt x="630" y="774"/>
                    </a:lnTo>
                    <a:lnTo>
                      <a:pt x="628" y="776"/>
                    </a:lnTo>
                    <a:lnTo>
                      <a:pt x="626" y="776"/>
                    </a:lnTo>
                    <a:lnTo>
                      <a:pt x="624" y="776"/>
                    </a:lnTo>
                    <a:lnTo>
                      <a:pt x="624" y="774"/>
                    </a:lnTo>
                    <a:lnTo>
                      <a:pt x="622" y="774"/>
                    </a:lnTo>
                    <a:lnTo>
                      <a:pt x="620" y="770"/>
                    </a:lnTo>
                    <a:lnTo>
                      <a:pt x="618" y="768"/>
                    </a:lnTo>
                    <a:lnTo>
                      <a:pt x="618" y="766"/>
                    </a:lnTo>
                    <a:lnTo>
                      <a:pt x="616" y="765"/>
                    </a:lnTo>
                    <a:lnTo>
                      <a:pt x="614" y="761"/>
                    </a:lnTo>
                    <a:lnTo>
                      <a:pt x="614" y="759"/>
                    </a:lnTo>
                    <a:lnTo>
                      <a:pt x="613" y="757"/>
                    </a:lnTo>
                    <a:lnTo>
                      <a:pt x="613" y="755"/>
                    </a:lnTo>
                    <a:lnTo>
                      <a:pt x="611" y="753"/>
                    </a:lnTo>
                    <a:lnTo>
                      <a:pt x="611" y="751"/>
                    </a:lnTo>
                    <a:lnTo>
                      <a:pt x="609" y="753"/>
                    </a:lnTo>
                    <a:lnTo>
                      <a:pt x="607" y="755"/>
                    </a:lnTo>
                    <a:lnTo>
                      <a:pt x="607" y="757"/>
                    </a:lnTo>
                    <a:lnTo>
                      <a:pt x="605" y="759"/>
                    </a:lnTo>
                    <a:lnTo>
                      <a:pt x="605" y="761"/>
                    </a:lnTo>
                    <a:lnTo>
                      <a:pt x="603" y="763"/>
                    </a:lnTo>
                    <a:lnTo>
                      <a:pt x="603" y="765"/>
                    </a:lnTo>
                    <a:lnTo>
                      <a:pt x="601" y="766"/>
                    </a:lnTo>
                    <a:lnTo>
                      <a:pt x="601" y="768"/>
                    </a:lnTo>
                    <a:lnTo>
                      <a:pt x="599" y="770"/>
                    </a:lnTo>
                    <a:lnTo>
                      <a:pt x="599" y="772"/>
                    </a:lnTo>
                    <a:lnTo>
                      <a:pt x="599" y="774"/>
                    </a:lnTo>
                    <a:lnTo>
                      <a:pt x="599" y="776"/>
                    </a:lnTo>
                    <a:lnTo>
                      <a:pt x="597" y="778"/>
                    </a:lnTo>
                    <a:lnTo>
                      <a:pt x="597" y="780"/>
                    </a:lnTo>
                    <a:lnTo>
                      <a:pt x="596" y="780"/>
                    </a:lnTo>
                    <a:lnTo>
                      <a:pt x="594" y="778"/>
                    </a:lnTo>
                    <a:lnTo>
                      <a:pt x="594" y="776"/>
                    </a:lnTo>
                    <a:lnTo>
                      <a:pt x="592" y="774"/>
                    </a:lnTo>
                    <a:lnTo>
                      <a:pt x="592" y="772"/>
                    </a:lnTo>
                    <a:lnTo>
                      <a:pt x="590" y="770"/>
                    </a:lnTo>
                    <a:lnTo>
                      <a:pt x="588" y="766"/>
                    </a:lnTo>
                    <a:lnTo>
                      <a:pt x="588" y="765"/>
                    </a:lnTo>
                    <a:lnTo>
                      <a:pt x="586" y="761"/>
                    </a:lnTo>
                    <a:lnTo>
                      <a:pt x="586" y="759"/>
                    </a:lnTo>
                    <a:lnTo>
                      <a:pt x="586" y="755"/>
                    </a:lnTo>
                    <a:lnTo>
                      <a:pt x="584" y="753"/>
                    </a:lnTo>
                    <a:lnTo>
                      <a:pt x="584" y="751"/>
                    </a:lnTo>
                    <a:lnTo>
                      <a:pt x="584" y="749"/>
                    </a:lnTo>
                    <a:lnTo>
                      <a:pt x="582" y="748"/>
                    </a:lnTo>
                    <a:lnTo>
                      <a:pt x="582" y="749"/>
                    </a:lnTo>
                    <a:lnTo>
                      <a:pt x="580" y="751"/>
                    </a:lnTo>
                    <a:lnTo>
                      <a:pt x="579" y="751"/>
                    </a:lnTo>
                    <a:lnTo>
                      <a:pt x="577" y="753"/>
                    </a:lnTo>
                    <a:lnTo>
                      <a:pt x="577" y="755"/>
                    </a:lnTo>
                    <a:lnTo>
                      <a:pt x="575" y="757"/>
                    </a:lnTo>
                    <a:lnTo>
                      <a:pt x="575" y="759"/>
                    </a:lnTo>
                    <a:lnTo>
                      <a:pt x="573" y="761"/>
                    </a:lnTo>
                    <a:lnTo>
                      <a:pt x="573" y="763"/>
                    </a:lnTo>
                    <a:lnTo>
                      <a:pt x="571" y="766"/>
                    </a:lnTo>
                    <a:lnTo>
                      <a:pt x="571" y="768"/>
                    </a:lnTo>
                    <a:lnTo>
                      <a:pt x="571" y="770"/>
                    </a:lnTo>
                    <a:lnTo>
                      <a:pt x="571" y="772"/>
                    </a:lnTo>
                    <a:lnTo>
                      <a:pt x="571" y="774"/>
                    </a:lnTo>
                    <a:lnTo>
                      <a:pt x="569" y="778"/>
                    </a:lnTo>
                    <a:lnTo>
                      <a:pt x="569" y="780"/>
                    </a:lnTo>
                    <a:lnTo>
                      <a:pt x="569" y="778"/>
                    </a:lnTo>
                    <a:lnTo>
                      <a:pt x="567" y="778"/>
                    </a:lnTo>
                    <a:lnTo>
                      <a:pt x="565" y="776"/>
                    </a:lnTo>
                    <a:lnTo>
                      <a:pt x="563" y="774"/>
                    </a:lnTo>
                    <a:lnTo>
                      <a:pt x="562" y="772"/>
                    </a:lnTo>
                    <a:lnTo>
                      <a:pt x="560" y="770"/>
                    </a:lnTo>
                    <a:lnTo>
                      <a:pt x="560" y="768"/>
                    </a:lnTo>
                    <a:lnTo>
                      <a:pt x="558" y="766"/>
                    </a:lnTo>
                    <a:lnTo>
                      <a:pt x="558" y="765"/>
                    </a:lnTo>
                    <a:lnTo>
                      <a:pt x="556" y="763"/>
                    </a:lnTo>
                    <a:lnTo>
                      <a:pt x="556" y="761"/>
                    </a:lnTo>
                    <a:lnTo>
                      <a:pt x="554" y="759"/>
                    </a:lnTo>
                    <a:lnTo>
                      <a:pt x="554" y="757"/>
                    </a:lnTo>
                    <a:lnTo>
                      <a:pt x="552" y="757"/>
                    </a:lnTo>
                    <a:lnTo>
                      <a:pt x="550" y="761"/>
                    </a:lnTo>
                    <a:lnTo>
                      <a:pt x="550" y="763"/>
                    </a:lnTo>
                    <a:lnTo>
                      <a:pt x="548" y="765"/>
                    </a:lnTo>
                    <a:lnTo>
                      <a:pt x="546" y="766"/>
                    </a:lnTo>
                    <a:lnTo>
                      <a:pt x="543" y="768"/>
                    </a:lnTo>
                    <a:lnTo>
                      <a:pt x="541" y="770"/>
                    </a:lnTo>
                    <a:lnTo>
                      <a:pt x="539" y="772"/>
                    </a:lnTo>
                    <a:lnTo>
                      <a:pt x="537" y="772"/>
                    </a:lnTo>
                    <a:lnTo>
                      <a:pt x="535" y="774"/>
                    </a:lnTo>
                    <a:lnTo>
                      <a:pt x="533" y="774"/>
                    </a:lnTo>
                    <a:lnTo>
                      <a:pt x="529" y="774"/>
                    </a:lnTo>
                    <a:lnTo>
                      <a:pt x="528" y="774"/>
                    </a:lnTo>
                    <a:lnTo>
                      <a:pt x="526" y="774"/>
                    </a:lnTo>
                    <a:lnTo>
                      <a:pt x="522" y="774"/>
                    </a:lnTo>
                    <a:lnTo>
                      <a:pt x="520" y="774"/>
                    </a:lnTo>
                    <a:lnTo>
                      <a:pt x="518" y="774"/>
                    </a:lnTo>
                    <a:lnTo>
                      <a:pt x="516" y="772"/>
                    </a:lnTo>
                    <a:lnTo>
                      <a:pt x="516" y="770"/>
                    </a:lnTo>
                    <a:lnTo>
                      <a:pt x="516" y="768"/>
                    </a:lnTo>
                    <a:lnTo>
                      <a:pt x="518" y="766"/>
                    </a:lnTo>
                    <a:lnTo>
                      <a:pt x="518" y="765"/>
                    </a:lnTo>
                    <a:lnTo>
                      <a:pt x="520" y="763"/>
                    </a:lnTo>
                    <a:lnTo>
                      <a:pt x="520" y="761"/>
                    </a:lnTo>
                    <a:lnTo>
                      <a:pt x="520" y="759"/>
                    </a:lnTo>
                    <a:lnTo>
                      <a:pt x="520" y="757"/>
                    </a:lnTo>
                    <a:lnTo>
                      <a:pt x="522" y="757"/>
                    </a:lnTo>
                    <a:lnTo>
                      <a:pt x="522" y="755"/>
                    </a:lnTo>
                    <a:lnTo>
                      <a:pt x="522" y="753"/>
                    </a:lnTo>
                    <a:lnTo>
                      <a:pt x="520" y="753"/>
                    </a:lnTo>
                    <a:lnTo>
                      <a:pt x="518" y="753"/>
                    </a:lnTo>
                    <a:lnTo>
                      <a:pt x="516" y="755"/>
                    </a:lnTo>
                    <a:lnTo>
                      <a:pt x="514" y="757"/>
                    </a:lnTo>
                    <a:lnTo>
                      <a:pt x="512" y="759"/>
                    </a:lnTo>
                    <a:lnTo>
                      <a:pt x="509" y="761"/>
                    </a:lnTo>
                    <a:lnTo>
                      <a:pt x="505" y="761"/>
                    </a:lnTo>
                    <a:lnTo>
                      <a:pt x="501" y="763"/>
                    </a:lnTo>
                    <a:lnTo>
                      <a:pt x="497" y="763"/>
                    </a:lnTo>
                    <a:lnTo>
                      <a:pt x="494" y="763"/>
                    </a:lnTo>
                    <a:lnTo>
                      <a:pt x="490" y="763"/>
                    </a:lnTo>
                    <a:lnTo>
                      <a:pt x="486" y="763"/>
                    </a:lnTo>
                    <a:lnTo>
                      <a:pt x="482" y="763"/>
                    </a:lnTo>
                    <a:lnTo>
                      <a:pt x="480" y="761"/>
                    </a:lnTo>
                    <a:lnTo>
                      <a:pt x="478" y="761"/>
                    </a:lnTo>
                    <a:lnTo>
                      <a:pt x="477" y="759"/>
                    </a:lnTo>
                    <a:lnTo>
                      <a:pt x="475" y="757"/>
                    </a:lnTo>
                    <a:lnTo>
                      <a:pt x="475" y="755"/>
                    </a:lnTo>
                    <a:lnTo>
                      <a:pt x="477" y="753"/>
                    </a:lnTo>
                    <a:lnTo>
                      <a:pt x="477" y="751"/>
                    </a:lnTo>
                    <a:lnTo>
                      <a:pt x="478" y="751"/>
                    </a:lnTo>
                    <a:lnTo>
                      <a:pt x="480" y="749"/>
                    </a:lnTo>
                    <a:lnTo>
                      <a:pt x="482" y="748"/>
                    </a:lnTo>
                    <a:lnTo>
                      <a:pt x="484" y="746"/>
                    </a:lnTo>
                    <a:lnTo>
                      <a:pt x="486" y="744"/>
                    </a:lnTo>
                    <a:lnTo>
                      <a:pt x="486" y="742"/>
                    </a:lnTo>
                    <a:lnTo>
                      <a:pt x="488" y="738"/>
                    </a:lnTo>
                    <a:lnTo>
                      <a:pt x="488" y="736"/>
                    </a:lnTo>
                    <a:lnTo>
                      <a:pt x="490" y="734"/>
                    </a:lnTo>
                    <a:lnTo>
                      <a:pt x="490" y="732"/>
                    </a:lnTo>
                    <a:lnTo>
                      <a:pt x="490" y="729"/>
                    </a:lnTo>
                    <a:lnTo>
                      <a:pt x="490" y="727"/>
                    </a:lnTo>
                    <a:lnTo>
                      <a:pt x="490" y="725"/>
                    </a:lnTo>
                    <a:lnTo>
                      <a:pt x="490" y="721"/>
                    </a:lnTo>
                    <a:lnTo>
                      <a:pt x="490" y="719"/>
                    </a:lnTo>
                    <a:lnTo>
                      <a:pt x="488" y="717"/>
                    </a:lnTo>
                    <a:lnTo>
                      <a:pt x="486" y="717"/>
                    </a:lnTo>
                    <a:lnTo>
                      <a:pt x="484" y="717"/>
                    </a:lnTo>
                    <a:lnTo>
                      <a:pt x="484" y="719"/>
                    </a:lnTo>
                    <a:lnTo>
                      <a:pt x="482" y="719"/>
                    </a:lnTo>
                    <a:lnTo>
                      <a:pt x="480" y="721"/>
                    </a:lnTo>
                    <a:lnTo>
                      <a:pt x="478" y="723"/>
                    </a:lnTo>
                    <a:lnTo>
                      <a:pt x="477" y="725"/>
                    </a:lnTo>
                    <a:lnTo>
                      <a:pt x="475" y="727"/>
                    </a:lnTo>
                    <a:lnTo>
                      <a:pt x="473" y="729"/>
                    </a:lnTo>
                    <a:lnTo>
                      <a:pt x="471" y="732"/>
                    </a:lnTo>
                    <a:lnTo>
                      <a:pt x="469" y="734"/>
                    </a:lnTo>
                    <a:lnTo>
                      <a:pt x="467" y="738"/>
                    </a:lnTo>
                    <a:lnTo>
                      <a:pt x="465" y="740"/>
                    </a:lnTo>
                    <a:lnTo>
                      <a:pt x="463" y="744"/>
                    </a:lnTo>
                    <a:lnTo>
                      <a:pt x="461" y="746"/>
                    </a:lnTo>
                    <a:lnTo>
                      <a:pt x="460" y="748"/>
                    </a:lnTo>
                    <a:lnTo>
                      <a:pt x="458" y="751"/>
                    </a:lnTo>
                    <a:lnTo>
                      <a:pt x="456" y="753"/>
                    </a:lnTo>
                    <a:lnTo>
                      <a:pt x="454" y="755"/>
                    </a:lnTo>
                    <a:lnTo>
                      <a:pt x="452" y="757"/>
                    </a:lnTo>
                    <a:lnTo>
                      <a:pt x="450" y="759"/>
                    </a:lnTo>
                    <a:lnTo>
                      <a:pt x="446" y="759"/>
                    </a:lnTo>
                    <a:lnTo>
                      <a:pt x="444" y="761"/>
                    </a:lnTo>
                    <a:lnTo>
                      <a:pt x="443" y="761"/>
                    </a:lnTo>
                    <a:lnTo>
                      <a:pt x="441" y="761"/>
                    </a:lnTo>
                    <a:lnTo>
                      <a:pt x="439" y="761"/>
                    </a:lnTo>
                    <a:lnTo>
                      <a:pt x="437" y="761"/>
                    </a:lnTo>
                    <a:lnTo>
                      <a:pt x="435" y="761"/>
                    </a:lnTo>
                    <a:lnTo>
                      <a:pt x="433" y="761"/>
                    </a:lnTo>
                    <a:lnTo>
                      <a:pt x="431" y="759"/>
                    </a:lnTo>
                    <a:lnTo>
                      <a:pt x="429" y="759"/>
                    </a:lnTo>
                    <a:lnTo>
                      <a:pt x="427" y="757"/>
                    </a:lnTo>
                    <a:lnTo>
                      <a:pt x="425" y="755"/>
                    </a:lnTo>
                    <a:lnTo>
                      <a:pt x="424" y="753"/>
                    </a:lnTo>
                    <a:lnTo>
                      <a:pt x="422" y="753"/>
                    </a:lnTo>
                    <a:lnTo>
                      <a:pt x="420" y="751"/>
                    </a:lnTo>
                    <a:lnTo>
                      <a:pt x="418" y="749"/>
                    </a:lnTo>
                    <a:lnTo>
                      <a:pt x="414" y="749"/>
                    </a:lnTo>
                    <a:lnTo>
                      <a:pt x="410" y="749"/>
                    </a:lnTo>
                    <a:lnTo>
                      <a:pt x="408" y="749"/>
                    </a:lnTo>
                    <a:lnTo>
                      <a:pt x="405" y="749"/>
                    </a:lnTo>
                    <a:lnTo>
                      <a:pt x="401" y="749"/>
                    </a:lnTo>
                    <a:lnTo>
                      <a:pt x="399" y="751"/>
                    </a:lnTo>
                    <a:lnTo>
                      <a:pt x="395" y="751"/>
                    </a:lnTo>
                    <a:lnTo>
                      <a:pt x="393" y="751"/>
                    </a:lnTo>
                    <a:lnTo>
                      <a:pt x="390" y="753"/>
                    </a:lnTo>
                    <a:lnTo>
                      <a:pt x="386" y="755"/>
                    </a:lnTo>
                    <a:lnTo>
                      <a:pt x="384" y="755"/>
                    </a:lnTo>
                    <a:lnTo>
                      <a:pt x="380" y="757"/>
                    </a:lnTo>
                    <a:lnTo>
                      <a:pt x="378" y="759"/>
                    </a:lnTo>
                    <a:lnTo>
                      <a:pt x="374" y="763"/>
                    </a:lnTo>
                    <a:lnTo>
                      <a:pt x="371" y="765"/>
                    </a:lnTo>
                    <a:lnTo>
                      <a:pt x="369" y="763"/>
                    </a:lnTo>
                    <a:lnTo>
                      <a:pt x="369" y="761"/>
                    </a:lnTo>
                    <a:lnTo>
                      <a:pt x="369" y="753"/>
                    </a:lnTo>
                    <a:lnTo>
                      <a:pt x="371" y="748"/>
                    </a:lnTo>
                    <a:lnTo>
                      <a:pt x="371" y="742"/>
                    </a:lnTo>
                    <a:lnTo>
                      <a:pt x="373" y="736"/>
                    </a:lnTo>
                    <a:lnTo>
                      <a:pt x="374" y="732"/>
                    </a:lnTo>
                    <a:lnTo>
                      <a:pt x="376" y="729"/>
                    </a:lnTo>
                    <a:lnTo>
                      <a:pt x="378" y="725"/>
                    </a:lnTo>
                    <a:lnTo>
                      <a:pt x="380" y="723"/>
                    </a:lnTo>
                    <a:lnTo>
                      <a:pt x="382" y="719"/>
                    </a:lnTo>
                    <a:lnTo>
                      <a:pt x="384" y="717"/>
                    </a:lnTo>
                    <a:lnTo>
                      <a:pt x="388" y="715"/>
                    </a:lnTo>
                    <a:lnTo>
                      <a:pt x="390" y="714"/>
                    </a:lnTo>
                    <a:lnTo>
                      <a:pt x="393" y="712"/>
                    </a:lnTo>
                    <a:lnTo>
                      <a:pt x="395" y="710"/>
                    </a:lnTo>
                    <a:lnTo>
                      <a:pt x="399" y="708"/>
                    </a:lnTo>
                    <a:lnTo>
                      <a:pt x="403" y="706"/>
                    </a:lnTo>
                    <a:lnTo>
                      <a:pt x="403" y="704"/>
                    </a:lnTo>
                    <a:lnTo>
                      <a:pt x="403" y="702"/>
                    </a:lnTo>
                    <a:lnTo>
                      <a:pt x="403" y="700"/>
                    </a:lnTo>
                    <a:lnTo>
                      <a:pt x="403" y="698"/>
                    </a:lnTo>
                    <a:lnTo>
                      <a:pt x="403" y="697"/>
                    </a:lnTo>
                    <a:lnTo>
                      <a:pt x="401" y="695"/>
                    </a:lnTo>
                    <a:lnTo>
                      <a:pt x="401" y="693"/>
                    </a:lnTo>
                    <a:lnTo>
                      <a:pt x="401" y="691"/>
                    </a:lnTo>
                    <a:lnTo>
                      <a:pt x="401" y="689"/>
                    </a:lnTo>
                    <a:lnTo>
                      <a:pt x="399" y="687"/>
                    </a:lnTo>
                    <a:lnTo>
                      <a:pt x="397" y="685"/>
                    </a:lnTo>
                    <a:lnTo>
                      <a:pt x="395" y="683"/>
                    </a:lnTo>
                    <a:lnTo>
                      <a:pt x="393" y="681"/>
                    </a:lnTo>
                    <a:lnTo>
                      <a:pt x="391" y="681"/>
                    </a:lnTo>
                    <a:lnTo>
                      <a:pt x="388" y="680"/>
                    </a:lnTo>
                    <a:lnTo>
                      <a:pt x="386" y="680"/>
                    </a:lnTo>
                    <a:lnTo>
                      <a:pt x="384" y="680"/>
                    </a:lnTo>
                    <a:lnTo>
                      <a:pt x="382" y="680"/>
                    </a:lnTo>
                    <a:lnTo>
                      <a:pt x="380" y="680"/>
                    </a:lnTo>
                    <a:lnTo>
                      <a:pt x="376" y="680"/>
                    </a:lnTo>
                    <a:lnTo>
                      <a:pt x="374" y="680"/>
                    </a:lnTo>
                    <a:lnTo>
                      <a:pt x="373" y="681"/>
                    </a:lnTo>
                    <a:lnTo>
                      <a:pt x="371" y="681"/>
                    </a:lnTo>
                    <a:lnTo>
                      <a:pt x="369" y="683"/>
                    </a:lnTo>
                    <a:lnTo>
                      <a:pt x="365" y="685"/>
                    </a:lnTo>
                    <a:lnTo>
                      <a:pt x="363" y="685"/>
                    </a:lnTo>
                    <a:lnTo>
                      <a:pt x="361" y="687"/>
                    </a:lnTo>
                    <a:lnTo>
                      <a:pt x="361" y="685"/>
                    </a:lnTo>
                    <a:lnTo>
                      <a:pt x="359" y="681"/>
                    </a:lnTo>
                    <a:lnTo>
                      <a:pt x="361" y="678"/>
                    </a:lnTo>
                    <a:lnTo>
                      <a:pt x="361" y="674"/>
                    </a:lnTo>
                    <a:lnTo>
                      <a:pt x="363" y="668"/>
                    </a:lnTo>
                    <a:lnTo>
                      <a:pt x="365" y="664"/>
                    </a:lnTo>
                    <a:lnTo>
                      <a:pt x="367" y="659"/>
                    </a:lnTo>
                    <a:lnTo>
                      <a:pt x="369" y="655"/>
                    </a:lnTo>
                    <a:lnTo>
                      <a:pt x="373" y="649"/>
                    </a:lnTo>
                    <a:lnTo>
                      <a:pt x="376" y="646"/>
                    </a:lnTo>
                    <a:lnTo>
                      <a:pt x="380" y="644"/>
                    </a:lnTo>
                    <a:lnTo>
                      <a:pt x="384" y="640"/>
                    </a:lnTo>
                    <a:lnTo>
                      <a:pt x="388" y="640"/>
                    </a:lnTo>
                    <a:lnTo>
                      <a:pt x="393" y="640"/>
                    </a:lnTo>
                    <a:lnTo>
                      <a:pt x="397" y="640"/>
                    </a:lnTo>
                    <a:lnTo>
                      <a:pt x="403" y="644"/>
                    </a:lnTo>
                    <a:lnTo>
                      <a:pt x="403" y="642"/>
                    </a:lnTo>
                    <a:lnTo>
                      <a:pt x="405" y="642"/>
                    </a:lnTo>
                    <a:lnTo>
                      <a:pt x="407" y="640"/>
                    </a:lnTo>
                    <a:lnTo>
                      <a:pt x="407" y="638"/>
                    </a:lnTo>
                    <a:lnTo>
                      <a:pt x="408" y="636"/>
                    </a:lnTo>
                    <a:lnTo>
                      <a:pt x="407" y="630"/>
                    </a:lnTo>
                    <a:lnTo>
                      <a:pt x="407" y="627"/>
                    </a:lnTo>
                    <a:lnTo>
                      <a:pt x="405" y="625"/>
                    </a:lnTo>
                    <a:lnTo>
                      <a:pt x="403" y="621"/>
                    </a:lnTo>
                    <a:lnTo>
                      <a:pt x="401" y="619"/>
                    </a:lnTo>
                    <a:lnTo>
                      <a:pt x="399" y="617"/>
                    </a:lnTo>
                    <a:lnTo>
                      <a:pt x="397" y="617"/>
                    </a:lnTo>
                    <a:lnTo>
                      <a:pt x="395" y="615"/>
                    </a:lnTo>
                    <a:lnTo>
                      <a:pt x="393" y="615"/>
                    </a:lnTo>
                    <a:lnTo>
                      <a:pt x="391" y="615"/>
                    </a:lnTo>
                    <a:lnTo>
                      <a:pt x="388" y="615"/>
                    </a:lnTo>
                    <a:lnTo>
                      <a:pt x="386" y="615"/>
                    </a:lnTo>
                    <a:lnTo>
                      <a:pt x="384" y="615"/>
                    </a:lnTo>
                    <a:lnTo>
                      <a:pt x="382" y="617"/>
                    </a:lnTo>
                    <a:lnTo>
                      <a:pt x="378" y="617"/>
                    </a:lnTo>
                    <a:lnTo>
                      <a:pt x="376" y="619"/>
                    </a:lnTo>
                    <a:lnTo>
                      <a:pt x="376" y="613"/>
                    </a:lnTo>
                    <a:lnTo>
                      <a:pt x="378" y="608"/>
                    </a:lnTo>
                    <a:lnTo>
                      <a:pt x="378" y="604"/>
                    </a:lnTo>
                    <a:lnTo>
                      <a:pt x="380" y="598"/>
                    </a:lnTo>
                    <a:lnTo>
                      <a:pt x="384" y="595"/>
                    </a:lnTo>
                    <a:lnTo>
                      <a:pt x="386" y="591"/>
                    </a:lnTo>
                    <a:lnTo>
                      <a:pt x="390" y="587"/>
                    </a:lnTo>
                    <a:lnTo>
                      <a:pt x="393" y="583"/>
                    </a:lnTo>
                    <a:lnTo>
                      <a:pt x="397" y="581"/>
                    </a:lnTo>
                    <a:lnTo>
                      <a:pt x="401" y="579"/>
                    </a:lnTo>
                    <a:lnTo>
                      <a:pt x="405" y="578"/>
                    </a:lnTo>
                    <a:lnTo>
                      <a:pt x="410" y="578"/>
                    </a:lnTo>
                    <a:lnTo>
                      <a:pt x="414" y="578"/>
                    </a:lnTo>
                    <a:lnTo>
                      <a:pt x="418" y="578"/>
                    </a:lnTo>
                    <a:lnTo>
                      <a:pt x="422" y="579"/>
                    </a:lnTo>
                    <a:lnTo>
                      <a:pt x="425" y="583"/>
                    </a:lnTo>
                    <a:lnTo>
                      <a:pt x="427" y="581"/>
                    </a:lnTo>
                    <a:lnTo>
                      <a:pt x="427" y="579"/>
                    </a:lnTo>
                    <a:lnTo>
                      <a:pt x="429" y="579"/>
                    </a:lnTo>
                    <a:lnTo>
                      <a:pt x="429" y="578"/>
                    </a:lnTo>
                    <a:lnTo>
                      <a:pt x="431" y="578"/>
                    </a:lnTo>
                    <a:lnTo>
                      <a:pt x="431" y="576"/>
                    </a:lnTo>
                    <a:lnTo>
                      <a:pt x="433" y="576"/>
                    </a:lnTo>
                    <a:lnTo>
                      <a:pt x="435" y="576"/>
                    </a:lnTo>
                    <a:lnTo>
                      <a:pt x="437" y="576"/>
                    </a:lnTo>
                    <a:lnTo>
                      <a:pt x="439" y="574"/>
                    </a:lnTo>
                    <a:lnTo>
                      <a:pt x="443" y="574"/>
                    </a:lnTo>
                    <a:lnTo>
                      <a:pt x="444" y="574"/>
                    </a:lnTo>
                    <a:lnTo>
                      <a:pt x="446" y="576"/>
                    </a:lnTo>
                    <a:lnTo>
                      <a:pt x="448" y="576"/>
                    </a:lnTo>
                    <a:lnTo>
                      <a:pt x="450" y="578"/>
                    </a:lnTo>
                    <a:lnTo>
                      <a:pt x="452" y="579"/>
                    </a:lnTo>
                    <a:lnTo>
                      <a:pt x="454" y="581"/>
                    </a:lnTo>
                    <a:lnTo>
                      <a:pt x="456" y="583"/>
                    </a:lnTo>
                    <a:lnTo>
                      <a:pt x="456" y="585"/>
                    </a:lnTo>
                    <a:lnTo>
                      <a:pt x="458" y="587"/>
                    </a:lnTo>
                    <a:lnTo>
                      <a:pt x="460" y="589"/>
                    </a:lnTo>
                    <a:lnTo>
                      <a:pt x="461" y="593"/>
                    </a:lnTo>
                    <a:lnTo>
                      <a:pt x="463" y="595"/>
                    </a:lnTo>
                    <a:lnTo>
                      <a:pt x="463" y="596"/>
                    </a:lnTo>
                    <a:lnTo>
                      <a:pt x="465" y="598"/>
                    </a:lnTo>
                    <a:lnTo>
                      <a:pt x="467" y="598"/>
                    </a:lnTo>
                    <a:lnTo>
                      <a:pt x="469" y="600"/>
                    </a:lnTo>
                    <a:lnTo>
                      <a:pt x="471" y="600"/>
                    </a:lnTo>
                    <a:lnTo>
                      <a:pt x="471" y="602"/>
                    </a:lnTo>
                    <a:lnTo>
                      <a:pt x="473" y="602"/>
                    </a:lnTo>
                    <a:lnTo>
                      <a:pt x="475" y="604"/>
                    </a:lnTo>
                    <a:lnTo>
                      <a:pt x="477" y="604"/>
                    </a:lnTo>
                    <a:lnTo>
                      <a:pt x="478" y="606"/>
                    </a:lnTo>
                    <a:lnTo>
                      <a:pt x="480" y="606"/>
                    </a:lnTo>
                    <a:lnTo>
                      <a:pt x="482" y="608"/>
                    </a:lnTo>
                    <a:lnTo>
                      <a:pt x="484" y="610"/>
                    </a:lnTo>
                    <a:lnTo>
                      <a:pt x="488" y="610"/>
                    </a:lnTo>
                    <a:lnTo>
                      <a:pt x="490" y="612"/>
                    </a:lnTo>
                    <a:lnTo>
                      <a:pt x="492" y="613"/>
                    </a:lnTo>
                    <a:lnTo>
                      <a:pt x="494" y="615"/>
                    </a:lnTo>
                    <a:lnTo>
                      <a:pt x="495" y="617"/>
                    </a:lnTo>
                    <a:lnTo>
                      <a:pt x="497" y="619"/>
                    </a:lnTo>
                    <a:lnTo>
                      <a:pt x="499" y="623"/>
                    </a:lnTo>
                    <a:lnTo>
                      <a:pt x="501" y="625"/>
                    </a:lnTo>
                    <a:lnTo>
                      <a:pt x="503" y="629"/>
                    </a:lnTo>
                    <a:lnTo>
                      <a:pt x="505" y="630"/>
                    </a:lnTo>
                    <a:lnTo>
                      <a:pt x="507" y="632"/>
                    </a:lnTo>
                    <a:lnTo>
                      <a:pt x="509" y="634"/>
                    </a:lnTo>
                    <a:lnTo>
                      <a:pt x="511" y="636"/>
                    </a:lnTo>
                    <a:lnTo>
                      <a:pt x="512" y="638"/>
                    </a:lnTo>
                    <a:lnTo>
                      <a:pt x="514" y="638"/>
                    </a:lnTo>
                    <a:lnTo>
                      <a:pt x="516" y="640"/>
                    </a:lnTo>
                    <a:lnTo>
                      <a:pt x="518" y="640"/>
                    </a:lnTo>
                    <a:lnTo>
                      <a:pt x="522" y="642"/>
                    </a:lnTo>
                    <a:lnTo>
                      <a:pt x="524" y="642"/>
                    </a:lnTo>
                    <a:lnTo>
                      <a:pt x="528" y="642"/>
                    </a:lnTo>
                    <a:lnTo>
                      <a:pt x="529" y="642"/>
                    </a:lnTo>
                    <a:lnTo>
                      <a:pt x="533" y="644"/>
                    </a:lnTo>
                    <a:lnTo>
                      <a:pt x="535" y="644"/>
                    </a:lnTo>
                    <a:lnTo>
                      <a:pt x="537" y="644"/>
                    </a:lnTo>
                    <a:lnTo>
                      <a:pt x="541" y="644"/>
                    </a:lnTo>
                    <a:lnTo>
                      <a:pt x="543" y="644"/>
                    </a:lnTo>
                    <a:lnTo>
                      <a:pt x="545" y="644"/>
                    </a:lnTo>
                    <a:lnTo>
                      <a:pt x="546" y="644"/>
                    </a:lnTo>
                    <a:lnTo>
                      <a:pt x="550" y="644"/>
                    </a:lnTo>
                    <a:lnTo>
                      <a:pt x="552" y="644"/>
                    </a:lnTo>
                    <a:lnTo>
                      <a:pt x="554" y="644"/>
                    </a:lnTo>
                    <a:lnTo>
                      <a:pt x="556" y="644"/>
                    </a:lnTo>
                    <a:lnTo>
                      <a:pt x="558" y="642"/>
                    </a:lnTo>
                    <a:lnTo>
                      <a:pt x="562" y="642"/>
                    </a:lnTo>
                    <a:lnTo>
                      <a:pt x="563" y="642"/>
                    </a:lnTo>
                    <a:lnTo>
                      <a:pt x="565" y="642"/>
                    </a:lnTo>
                    <a:lnTo>
                      <a:pt x="567" y="640"/>
                    </a:lnTo>
                    <a:lnTo>
                      <a:pt x="569" y="640"/>
                    </a:lnTo>
                    <a:lnTo>
                      <a:pt x="573" y="638"/>
                    </a:lnTo>
                    <a:lnTo>
                      <a:pt x="577" y="636"/>
                    </a:lnTo>
                    <a:lnTo>
                      <a:pt x="580" y="632"/>
                    </a:lnTo>
                    <a:lnTo>
                      <a:pt x="582" y="630"/>
                    </a:lnTo>
                    <a:lnTo>
                      <a:pt x="584" y="627"/>
                    </a:lnTo>
                    <a:lnTo>
                      <a:pt x="586" y="623"/>
                    </a:lnTo>
                    <a:lnTo>
                      <a:pt x="586" y="619"/>
                    </a:lnTo>
                    <a:lnTo>
                      <a:pt x="588" y="615"/>
                    </a:lnTo>
                    <a:lnTo>
                      <a:pt x="588" y="612"/>
                    </a:lnTo>
                    <a:lnTo>
                      <a:pt x="586" y="608"/>
                    </a:lnTo>
                    <a:lnTo>
                      <a:pt x="586" y="606"/>
                    </a:lnTo>
                    <a:lnTo>
                      <a:pt x="584" y="602"/>
                    </a:lnTo>
                    <a:lnTo>
                      <a:pt x="582" y="600"/>
                    </a:lnTo>
                    <a:lnTo>
                      <a:pt x="580" y="598"/>
                    </a:lnTo>
                    <a:lnTo>
                      <a:pt x="577" y="596"/>
                    </a:lnTo>
                    <a:lnTo>
                      <a:pt x="575" y="596"/>
                    </a:lnTo>
                    <a:lnTo>
                      <a:pt x="571" y="596"/>
                    </a:lnTo>
                    <a:lnTo>
                      <a:pt x="567" y="595"/>
                    </a:lnTo>
                    <a:lnTo>
                      <a:pt x="563" y="595"/>
                    </a:lnTo>
                    <a:lnTo>
                      <a:pt x="558" y="596"/>
                    </a:lnTo>
                    <a:lnTo>
                      <a:pt x="554" y="596"/>
                    </a:lnTo>
                    <a:lnTo>
                      <a:pt x="550" y="596"/>
                    </a:lnTo>
                    <a:lnTo>
                      <a:pt x="546" y="596"/>
                    </a:lnTo>
                    <a:lnTo>
                      <a:pt x="543" y="596"/>
                    </a:lnTo>
                    <a:lnTo>
                      <a:pt x="539" y="596"/>
                    </a:lnTo>
                    <a:lnTo>
                      <a:pt x="535" y="596"/>
                    </a:lnTo>
                    <a:lnTo>
                      <a:pt x="531" y="598"/>
                    </a:lnTo>
                    <a:lnTo>
                      <a:pt x="528" y="598"/>
                    </a:lnTo>
                    <a:lnTo>
                      <a:pt x="526" y="596"/>
                    </a:lnTo>
                    <a:lnTo>
                      <a:pt x="522" y="596"/>
                    </a:lnTo>
                    <a:lnTo>
                      <a:pt x="518" y="596"/>
                    </a:lnTo>
                    <a:lnTo>
                      <a:pt x="514" y="595"/>
                    </a:lnTo>
                    <a:lnTo>
                      <a:pt x="509" y="593"/>
                    </a:lnTo>
                    <a:lnTo>
                      <a:pt x="503" y="591"/>
                    </a:lnTo>
                    <a:lnTo>
                      <a:pt x="497" y="589"/>
                    </a:lnTo>
                    <a:lnTo>
                      <a:pt x="494" y="587"/>
                    </a:lnTo>
                    <a:lnTo>
                      <a:pt x="490" y="585"/>
                    </a:lnTo>
                    <a:lnTo>
                      <a:pt x="488" y="581"/>
                    </a:lnTo>
                    <a:lnTo>
                      <a:pt x="484" y="578"/>
                    </a:lnTo>
                    <a:lnTo>
                      <a:pt x="482" y="576"/>
                    </a:lnTo>
                    <a:lnTo>
                      <a:pt x="480" y="572"/>
                    </a:lnTo>
                    <a:lnTo>
                      <a:pt x="478" y="566"/>
                    </a:lnTo>
                    <a:lnTo>
                      <a:pt x="477" y="562"/>
                    </a:lnTo>
                    <a:lnTo>
                      <a:pt x="477" y="557"/>
                    </a:lnTo>
                    <a:lnTo>
                      <a:pt x="477" y="551"/>
                    </a:lnTo>
                    <a:lnTo>
                      <a:pt x="475" y="544"/>
                    </a:lnTo>
                    <a:lnTo>
                      <a:pt x="475" y="536"/>
                    </a:lnTo>
                    <a:lnTo>
                      <a:pt x="475" y="528"/>
                    </a:lnTo>
                    <a:lnTo>
                      <a:pt x="469" y="530"/>
                    </a:lnTo>
                    <a:lnTo>
                      <a:pt x="463" y="534"/>
                    </a:lnTo>
                    <a:lnTo>
                      <a:pt x="458" y="538"/>
                    </a:lnTo>
                    <a:lnTo>
                      <a:pt x="450" y="540"/>
                    </a:lnTo>
                    <a:lnTo>
                      <a:pt x="444" y="544"/>
                    </a:lnTo>
                    <a:lnTo>
                      <a:pt x="437" y="547"/>
                    </a:lnTo>
                    <a:lnTo>
                      <a:pt x="429" y="549"/>
                    </a:lnTo>
                    <a:lnTo>
                      <a:pt x="422" y="553"/>
                    </a:lnTo>
                    <a:lnTo>
                      <a:pt x="414" y="557"/>
                    </a:lnTo>
                    <a:lnTo>
                      <a:pt x="407" y="559"/>
                    </a:lnTo>
                    <a:lnTo>
                      <a:pt x="401" y="562"/>
                    </a:lnTo>
                    <a:lnTo>
                      <a:pt x="393" y="564"/>
                    </a:lnTo>
                    <a:lnTo>
                      <a:pt x="390" y="566"/>
                    </a:lnTo>
                    <a:lnTo>
                      <a:pt x="384" y="568"/>
                    </a:lnTo>
                    <a:lnTo>
                      <a:pt x="380" y="570"/>
                    </a:lnTo>
                    <a:lnTo>
                      <a:pt x="378" y="570"/>
                    </a:lnTo>
                    <a:lnTo>
                      <a:pt x="376" y="572"/>
                    </a:lnTo>
                    <a:lnTo>
                      <a:pt x="374" y="574"/>
                    </a:lnTo>
                    <a:lnTo>
                      <a:pt x="374" y="576"/>
                    </a:lnTo>
                    <a:lnTo>
                      <a:pt x="373" y="578"/>
                    </a:lnTo>
                    <a:lnTo>
                      <a:pt x="371" y="579"/>
                    </a:lnTo>
                    <a:lnTo>
                      <a:pt x="369" y="579"/>
                    </a:lnTo>
                    <a:lnTo>
                      <a:pt x="367" y="581"/>
                    </a:lnTo>
                    <a:lnTo>
                      <a:pt x="365" y="581"/>
                    </a:lnTo>
                    <a:lnTo>
                      <a:pt x="363" y="583"/>
                    </a:lnTo>
                    <a:lnTo>
                      <a:pt x="361" y="583"/>
                    </a:lnTo>
                    <a:lnTo>
                      <a:pt x="359" y="585"/>
                    </a:lnTo>
                    <a:lnTo>
                      <a:pt x="357" y="585"/>
                    </a:lnTo>
                    <a:lnTo>
                      <a:pt x="356" y="587"/>
                    </a:lnTo>
                    <a:lnTo>
                      <a:pt x="354" y="587"/>
                    </a:lnTo>
                    <a:lnTo>
                      <a:pt x="352" y="587"/>
                    </a:lnTo>
                    <a:lnTo>
                      <a:pt x="350" y="587"/>
                    </a:lnTo>
                    <a:lnTo>
                      <a:pt x="348" y="589"/>
                    </a:lnTo>
                    <a:lnTo>
                      <a:pt x="348" y="591"/>
                    </a:lnTo>
                    <a:lnTo>
                      <a:pt x="348" y="593"/>
                    </a:lnTo>
                    <a:lnTo>
                      <a:pt x="348" y="595"/>
                    </a:lnTo>
                    <a:lnTo>
                      <a:pt x="350" y="596"/>
                    </a:lnTo>
                    <a:lnTo>
                      <a:pt x="350" y="598"/>
                    </a:lnTo>
                    <a:lnTo>
                      <a:pt x="352" y="602"/>
                    </a:lnTo>
                    <a:lnTo>
                      <a:pt x="354" y="604"/>
                    </a:lnTo>
                    <a:lnTo>
                      <a:pt x="354" y="606"/>
                    </a:lnTo>
                    <a:lnTo>
                      <a:pt x="356" y="608"/>
                    </a:lnTo>
                    <a:lnTo>
                      <a:pt x="357" y="612"/>
                    </a:lnTo>
                    <a:lnTo>
                      <a:pt x="359" y="612"/>
                    </a:lnTo>
                    <a:lnTo>
                      <a:pt x="359" y="613"/>
                    </a:lnTo>
                    <a:lnTo>
                      <a:pt x="361" y="615"/>
                    </a:lnTo>
                    <a:lnTo>
                      <a:pt x="361" y="617"/>
                    </a:lnTo>
                    <a:lnTo>
                      <a:pt x="359" y="619"/>
                    </a:lnTo>
                    <a:lnTo>
                      <a:pt x="357" y="623"/>
                    </a:lnTo>
                    <a:lnTo>
                      <a:pt x="354" y="625"/>
                    </a:lnTo>
                    <a:lnTo>
                      <a:pt x="350" y="627"/>
                    </a:lnTo>
                    <a:lnTo>
                      <a:pt x="346" y="630"/>
                    </a:lnTo>
                    <a:lnTo>
                      <a:pt x="342" y="634"/>
                    </a:lnTo>
                    <a:lnTo>
                      <a:pt x="339" y="636"/>
                    </a:lnTo>
                    <a:lnTo>
                      <a:pt x="333" y="640"/>
                    </a:lnTo>
                    <a:lnTo>
                      <a:pt x="329" y="642"/>
                    </a:lnTo>
                    <a:lnTo>
                      <a:pt x="325" y="646"/>
                    </a:lnTo>
                    <a:lnTo>
                      <a:pt x="323" y="647"/>
                    </a:lnTo>
                    <a:lnTo>
                      <a:pt x="320" y="649"/>
                    </a:lnTo>
                    <a:lnTo>
                      <a:pt x="318" y="651"/>
                    </a:lnTo>
                    <a:lnTo>
                      <a:pt x="318" y="653"/>
                    </a:lnTo>
                    <a:lnTo>
                      <a:pt x="318" y="655"/>
                    </a:lnTo>
                    <a:lnTo>
                      <a:pt x="320" y="655"/>
                    </a:lnTo>
                    <a:lnTo>
                      <a:pt x="320" y="657"/>
                    </a:lnTo>
                    <a:lnTo>
                      <a:pt x="322" y="657"/>
                    </a:lnTo>
                    <a:lnTo>
                      <a:pt x="322" y="659"/>
                    </a:lnTo>
                    <a:lnTo>
                      <a:pt x="323" y="659"/>
                    </a:lnTo>
                    <a:lnTo>
                      <a:pt x="325" y="659"/>
                    </a:lnTo>
                    <a:lnTo>
                      <a:pt x="325" y="661"/>
                    </a:lnTo>
                    <a:lnTo>
                      <a:pt x="325" y="663"/>
                    </a:lnTo>
                    <a:lnTo>
                      <a:pt x="323" y="663"/>
                    </a:lnTo>
                    <a:lnTo>
                      <a:pt x="323" y="664"/>
                    </a:lnTo>
                    <a:lnTo>
                      <a:pt x="322" y="664"/>
                    </a:lnTo>
                    <a:lnTo>
                      <a:pt x="320" y="666"/>
                    </a:lnTo>
                    <a:lnTo>
                      <a:pt x="318" y="666"/>
                    </a:lnTo>
                    <a:lnTo>
                      <a:pt x="316" y="666"/>
                    </a:lnTo>
                    <a:lnTo>
                      <a:pt x="314" y="668"/>
                    </a:lnTo>
                    <a:lnTo>
                      <a:pt x="312" y="668"/>
                    </a:lnTo>
                    <a:lnTo>
                      <a:pt x="310" y="670"/>
                    </a:lnTo>
                    <a:lnTo>
                      <a:pt x="308" y="670"/>
                    </a:lnTo>
                    <a:lnTo>
                      <a:pt x="306" y="672"/>
                    </a:lnTo>
                    <a:lnTo>
                      <a:pt x="305" y="674"/>
                    </a:lnTo>
                    <a:lnTo>
                      <a:pt x="306" y="674"/>
                    </a:lnTo>
                    <a:lnTo>
                      <a:pt x="306" y="676"/>
                    </a:lnTo>
                    <a:lnTo>
                      <a:pt x="308" y="676"/>
                    </a:lnTo>
                    <a:lnTo>
                      <a:pt x="308" y="678"/>
                    </a:lnTo>
                    <a:lnTo>
                      <a:pt x="310" y="678"/>
                    </a:lnTo>
                    <a:lnTo>
                      <a:pt x="312" y="680"/>
                    </a:lnTo>
                    <a:lnTo>
                      <a:pt x="314" y="680"/>
                    </a:lnTo>
                    <a:lnTo>
                      <a:pt x="312" y="681"/>
                    </a:lnTo>
                    <a:lnTo>
                      <a:pt x="310" y="683"/>
                    </a:lnTo>
                    <a:lnTo>
                      <a:pt x="308" y="685"/>
                    </a:lnTo>
                    <a:lnTo>
                      <a:pt x="305" y="685"/>
                    </a:lnTo>
                    <a:lnTo>
                      <a:pt x="303" y="687"/>
                    </a:lnTo>
                    <a:lnTo>
                      <a:pt x="301" y="687"/>
                    </a:lnTo>
                    <a:lnTo>
                      <a:pt x="299" y="689"/>
                    </a:lnTo>
                    <a:lnTo>
                      <a:pt x="297" y="689"/>
                    </a:lnTo>
                    <a:lnTo>
                      <a:pt x="295" y="689"/>
                    </a:lnTo>
                    <a:lnTo>
                      <a:pt x="291" y="691"/>
                    </a:lnTo>
                    <a:lnTo>
                      <a:pt x="289" y="691"/>
                    </a:lnTo>
                    <a:lnTo>
                      <a:pt x="288" y="691"/>
                    </a:lnTo>
                    <a:lnTo>
                      <a:pt x="286" y="693"/>
                    </a:lnTo>
                    <a:lnTo>
                      <a:pt x="284" y="695"/>
                    </a:lnTo>
                    <a:lnTo>
                      <a:pt x="282" y="697"/>
                    </a:lnTo>
                    <a:lnTo>
                      <a:pt x="280" y="698"/>
                    </a:lnTo>
                    <a:lnTo>
                      <a:pt x="278" y="698"/>
                    </a:lnTo>
                    <a:lnTo>
                      <a:pt x="276" y="700"/>
                    </a:lnTo>
                    <a:lnTo>
                      <a:pt x="274" y="700"/>
                    </a:lnTo>
                    <a:lnTo>
                      <a:pt x="272" y="700"/>
                    </a:lnTo>
                    <a:lnTo>
                      <a:pt x="272" y="702"/>
                    </a:lnTo>
                    <a:lnTo>
                      <a:pt x="271" y="702"/>
                    </a:lnTo>
                    <a:lnTo>
                      <a:pt x="269" y="704"/>
                    </a:lnTo>
                    <a:lnTo>
                      <a:pt x="267" y="704"/>
                    </a:lnTo>
                    <a:lnTo>
                      <a:pt x="265" y="706"/>
                    </a:lnTo>
                    <a:lnTo>
                      <a:pt x="263" y="706"/>
                    </a:lnTo>
                    <a:lnTo>
                      <a:pt x="261" y="706"/>
                    </a:lnTo>
                    <a:lnTo>
                      <a:pt x="261" y="708"/>
                    </a:lnTo>
                    <a:lnTo>
                      <a:pt x="259" y="708"/>
                    </a:lnTo>
                    <a:lnTo>
                      <a:pt x="257" y="710"/>
                    </a:lnTo>
                    <a:lnTo>
                      <a:pt x="255" y="710"/>
                    </a:lnTo>
                    <a:lnTo>
                      <a:pt x="254" y="710"/>
                    </a:lnTo>
                    <a:lnTo>
                      <a:pt x="254" y="712"/>
                    </a:lnTo>
                    <a:lnTo>
                      <a:pt x="252" y="712"/>
                    </a:lnTo>
                    <a:lnTo>
                      <a:pt x="252" y="714"/>
                    </a:lnTo>
                    <a:lnTo>
                      <a:pt x="252" y="715"/>
                    </a:lnTo>
                    <a:lnTo>
                      <a:pt x="252" y="717"/>
                    </a:lnTo>
                    <a:lnTo>
                      <a:pt x="252" y="719"/>
                    </a:lnTo>
                    <a:lnTo>
                      <a:pt x="254" y="721"/>
                    </a:lnTo>
                    <a:lnTo>
                      <a:pt x="254" y="723"/>
                    </a:lnTo>
                    <a:lnTo>
                      <a:pt x="254" y="725"/>
                    </a:lnTo>
                    <a:lnTo>
                      <a:pt x="254" y="727"/>
                    </a:lnTo>
                    <a:lnTo>
                      <a:pt x="244" y="731"/>
                    </a:lnTo>
                    <a:lnTo>
                      <a:pt x="237" y="732"/>
                    </a:lnTo>
                    <a:lnTo>
                      <a:pt x="229" y="732"/>
                    </a:lnTo>
                    <a:lnTo>
                      <a:pt x="223" y="732"/>
                    </a:lnTo>
                    <a:lnTo>
                      <a:pt x="218" y="732"/>
                    </a:lnTo>
                    <a:lnTo>
                      <a:pt x="212" y="731"/>
                    </a:lnTo>
                    <a:lnTo>
                      <a:pt x="206" y="729"/>
                    </a:lnTo>
                    <a:lnTo>
                      <a:pt x="203" y="727"/>
                    </a:lnTo>
                    <a:lnTo>
                      <a:pt x="199" y="725"/>
                    </a:lnTo>
                    <a:lnTo>
                      <a:pt x="195" y="723"/>
                    </a:lnTo>
                    <a:lnTo>
                      <a:pt x="193" y="721"/>
                    </a:lnTo>
                    <a:lnTo>
                      <a:pt x="189" y="719"/>
                    </a:lnTo>
                    <a:lnTo>
                      <a:pt x="187" y="719"/>
                    </a:lnTo>
                    <a:lnTo>
                      <a:pt x="186" y="717"/>
                    </a:lnTo>
                    <a:lnTo>
                      <a:pt x="182" y="717"/>
                    </a:lnTo>
                    <a:lnTo>
                      <a:pt x="180" y="717"/>
                    </a:lnTo>
                    <a:lnTo>
                      <a:pt x="178" y="717"/>
                    </a:lnTo>
                    <a:lnTo>
                      <a:pt x="178" y="719"/>
                    </a:lnTo>
                    <a:lnTo>
                      <a:pt x="176" y="719"/>
                    </a:lnTo>
                    <a:lnTo>
                      <a:pt x="174" y="719"/>
                    </a:lnTo>
                    <a:lnTo>
                      <a:pt x="174" y="721"/>
                    </a:lnTo>
                    <a:lnTo>
                      <a:pt x="172" y="721"/>
                    </a:lnTo>
                    <a:lnTo>
                      <a:pt x="172" y="723"/>
                    </a:lnTo>
                    <a:lnTo>
                      <a:pt x="170" y="725"/>
                    </a:lnTo>
                    <a:lnTo>
                      <a:pt x="169" y="725"/>
                    </a:lnTo>
                    <a:lnTo>
                      <a:pt x="169" y="727"/>
                    </a:lnTo>
                    <a:lnTo>
                      <a:pt x="167" y="729"/>
                    </a:lnTo>
                    <a:lnTo>
                      <a:pt x="165" y="731"/>
                    </a:lnTo>
                    <a:lnTo>
                      <a:pt x="165" y="732"/>
                    </a:lnTo>
                    <a:lnTo>
                      <a:pt x="163" y="732"/>
                    </a:lnTo>
                    <a:lnTo>
                      <a:pt x="163" y="734"/>
                    </a:lnTo>
                    <a:lnTo>
                      <a:pt x="163" y="740"/>
                    </a:lnTo>
                    <a:lnTo>
                      <a:pt x="163" y="744"/>
                    </a:lnTo>
                    <a:lnTo>
                      <a:pt x="163" y="749"/>
                    </a:lnTo>
                    <a:lnTo>
                      <a:pt x="161" y="755"/>
                    </a:lnTo>
                    <a:lnTo>
                      <a:pt x="159" y="761"/>
                    </a:lnTo>
                    <a:lnTo>
                      <a:pt x="157" y="766"/>
                    </a:lnTo>
                    <a:lnTo>
                      <a:pt x="155" y="770"/>
                    </a:lnTo>
                    <a:lnTo>
                      <a:pt x="153" y="776"/>
                    </a:lnTo>
                    <a:lnTo>
                      <a:pt x="152" y="780"/>
                    </a:lnTo>
                    <a:lnTo>
                      <a:pt x="148" y="785"/>
                    </a:lnTo>
                    <a:lnTo>
                      <a:pt x="146" y="789"/>
                    </a:lnTo>
                    <a:lnTo>
                      <a:pt x="142" y="791"/>
                    </a:lnTo>
                    <a:lnTo>
                      <a:pt x="138" y="795"/>
                    </a:lnTo>
                    <a:lnTo>
                      <a:pt x="135" y="795"/>
                    </a:lnTo>
                    <a:lnTo>
                      <a:pt x="131" y="797"/>
                    </a:lnTo>
                    <a:lnTo>
                      <a:pt x="127" y="797"/>
                    </a:lnTo>
                    <a:lnTo>
                      <a:pt x="125" y="797"/>
                    </a:lnTo>
                    <a:lnTo>
                      <a:pt x="125" y="795"/>
                    </a:lnTo>
                    <a:lnTo>
                      <a:pt x="125" y="793"/>
                    </a:lnTo>
                    <a:lnTo>
                      <a:pt x="125" y="791"/>
                    </a:lnTo>
                    <a:lnTo>
                      <a:pt x="125" y="789"/>
                    </a:lnTo>
                    <a:lnTo>
                      <a:pt x="125" y="787"/>
                    </a:lnTo>
                    <a:lnTo>
                      <a:pt x="127" y="785"/>
                    </a:lnTo>
                    <a:lnTo>
                      <a:pt x="127" y="783"/>
                    </a:lnTo>
                    <a:lnTo>
                      <a:pt x="127" y="782"/>
                    </a:lnTo>
                    <a:lnTo>
                      <a:pt x="127" y="780"/>
                    </a:lnTo>
                    <a:lnTo>
                      <a:pt x="129" y="778"/>
                    </a:lnTo>
                    <a:lnTo>
                      <a:pt x="129" y="774"/>
                    </a:lnTo>
                    <a:lnTo>
                      <a:pt x="127" y="772"/>
                    </a:lnTo>
                    <a:lnTo>
                      <a:pt x="127" y="768"/>
                    </a:lnTo>
                    <a:lnTo>
                      <a:pt x="127" y="765"/>
                    </a:lnTo>
                    <a:lnTo>
                      <a:pt x="125" y="765"/>
                    </a:lnTo>
                    <a:lnTo>
                      <a:pt x="125" y="763"/>
                    </a:lnTo>
                    <a:lnTo>
                      <a:pt x="123" y="763"/>
                    </a:lnTo>
                    <a:lnTo>
                      <a:pt x="121" y="763"/>
                    </a:lnTo>
                    <a:lnTo>
                      <a:pt x="119" y="763"/>
                    </a:lnTo>
                    <a:lnTo>
                      <a:pt x="117" y="765"/>
                    </a:lnTo>
                    <a:lnTo>
                      <a:pt x="116" y="766"/>
                    </a:lnTo>
                    <a:lnTo>
                      <a:pt x="116" y="768"/>
                    </a:lnTo>
                    <a:lnTo>
                      <a:pt x="114" y="772"/>
                    </a:lnTo>
                    <a:lnTo>
                      <a:pt x="114" y="774"/>
                    </a:lnTo>
                    <a:lnTo>
                      <a:pt x="112" y="778"/>
                    </a:lnTo>
                    <a:lnTo>
                      <a:pt x="110" y="782"/>
                    </a:lnTo>
                    <a:lnTo>
                      <a:pt x="110" y="785"/>
                    </a:lnTo>
                    <a:lnTo>
                      <a:pt x="108" y="787"/>
                    </a:lnTo>
                    <a:lnTo>
                      <a:pt x="106" y="791"/>
                    </a:lnTo>
                    <a:lnTo>
                      <a:pt x="104" y="793"/>
                    </a:lnTo>
                    <a:lnTo>
                      <a:pt x="102" y="795"/>
                    </a:lnTo>
                    <a:lnTo>
                      <a:pt x="99" y="795"/>
                    </a:lnTo>
                    <a:lnTo>
                      <a:pt x="95" y="795"/>
                    </a:lnTo>
                    <a:lnTo>
                      <a:pt x="91" y="795"/>
                    </a:lnTo>
                    <a:lnTo>
                      <a:pt x="89" y="795"/>
                    </a:lnTo>
                    <a:lnTo>
                      <a:pt x="89" y="793"/>
                    </a:lnTo>
                    <a:lnTo>
                      <a:pt x="87" y="793"/>
                    </a:lnTo>
                    <a:lnTo>
                      <a:pt x="87" y="791"/>
                    </a:lnTo>
                    <a:lnTo>
                      <a:pt x="85" y="791"/>
                    </a:lnTo>
                    <a:lnTo>
                      <a:pt x="83" y="791"/>
                    </a:lnTo>
                    <a:lnTo>
                      <a:pt x="82" y="791"/>
                    </a:lnTo>
                    <a:lnTo>
                      <a:pt x="76" y="795"/>
                    </a:lnTo>
                    <a:lnTo>
                      <a:pt x="72" y="797"/>
                    </a:lnTo>
                    <a:lnTo>
                      <a:pt x="68" y="799"/>
                    </a:lnTo>
                    <a:lnTo>
                      <a:pt x="65" y="800"/>
                    </a:lnTo>
                    <a:lnTo>
                      <a:pt x="61" y="802"/>
                    </a:lnTo>
                    <a:lnTo>
                      <a:pt x="57" y="804"/>
                    </a:lnTo>
                    <a:lnTo>
                      <a:pt x="53" y="804"/>
                    </a:lnTo>
                    <a:lnTo>
                      <a:pt x="49" y="806"/>
                    </a:lnTo>
                    <a:lnTo>
                      <a:pt x="46" y="806"/>
                    </a:lnTo>
                    <a:lnTo>
                      <a:pt x="42" y="804"/>
                    </a:lnTo>
                    <a:lnTo>
                      <a:pt x="38" y="804"/>
                    </a:lnTo>
                    <a:lnTo>
                      <a:pt x="32" y="802"/>
                    </a:lnTo>
                    <a:lnTo>
                      <a:pt x="29" y="799"/>
                    </a:lnTo>
                    <a:lnTo>
                      <a:pt x="25" y="797"/>
                    </a:lnTo>
                    <a:lnTo>
                      <a:pt x="19" y="791"/>
                    </a:lnTo>
                    <a:lnTo>
                      <a:pt x="14" y="787"/>
                    </a:lnTo>
                    <a:lnTo>
                      <a:pt x="14" y="785"/>
                    </a:lnTo>
                    <a:lnTo>
                      <a:pt x="23" y="783"/>
                    </a:lnTo>
                    <a:lnTo>
                      <a:pt x="31" y="778"/>
                    </a:lnTo>
                    <a:lnTo>
                      <a:pt x="36" y="774"/>
                    </a:lnTo>
                    <a:lnTo>
                      <a:pt x="42" y="768"/>
                    </a:lnTo>
                    <a:lnTo>
                      <a:pt x="46" y="763"/>
                    </a:lnTo>
                    <a:lnTo>
                      <a:pt x="49" y="757"/>
                    </a:lnTo>
                    <a:lnTo>
                      <a:pt x="51" y="753"/>
                    </a:lnTo>
                    <a:lnTo>
                      <a:pt x="51" y="748"/>
                    </a:lnTo>
                    <a:lnTo>
                      <a:pt x="51" y="742"/>
                    </a:lnTo>
                    <a:lnTo>
                      <a:pt x="48" y="738"/>
                    </a:lnTo>
                    <a:lnTo>
                      <a:pt x="44" y="736"/>
                    </a:lnTo>
                    <a:lnTo>
                      <a:pt x="40" y="732"/>
                    </a:lnTo>
                    <a:lnTo>
                      <a:pt x="32" y="732"/>
                    </a:lnTo>
                    <a:lnTo>
                      <a:pt x="25" y="732"/>
                    </a:lnTo>
                    <a:lnTo>
                      <a:pt x="14" y="732"/>
                    </a:lnTo>
                    <a:lnTo>
                      <a:pt x="2" y="736"/>
                    </a:lnTo>
                    <a:lnTo>
                      <a:pt x="0" y="736"/>
                    </a:lnTo>
                    <a:lnTo>
                      <a:pt x="2" y="731"/>
                    </a:lnTo>
                    <a:lnTo>
                      <a:pt x="2" y="725"/>
                    </a:lnTo>
                    <a:lnTo>
                      <a:pt x="4" y="721"/>
                    </a:lnTo>
                    <a:lnTo>
                      <a:pt x="6" y="715"/>
                    </a:lnTo>
                    <a:lnTo>
                      <a:pt x="8" y="712"/>
                    </a:lnTo>
                    <a:lnTo>
                      <a:pt x="10" y="708"/>
                    </a:lnTo>
                    <a:lnTo>
                      <a:pt x="14" y="704"/>
                    </a:lnTo>
                    <a:lnTo>
                      <a:pt x="15" y="702"/>
                    </a:lnTo>
                    <a:lnTo>
                      <a:pt x="17" y="698"/>
                    </a:lnTo>
                    <a:lnTo>
                      <a:pt x="21" y="697"/>
                    </a:lnTo>
                    <a:lnTo>
                      <a:pt x="23" y="695"/>
                    </a:lnTo>
                    <a:lnTo>
                      <a:pt x="27" y="693"/>
                    </a:lnTo>
                    <a:lnTo>
                      <a:pt x="29" y="693"/>
                    </a:lnTo>
                    <a:lnTo>
                      <a:pt x="32" y="691"/>
                    </a:lnTo>
                    <a:lnTo>
                      <a:pt x="34" y="691"/>
                    </a:lnTo>
                    <a:lnTo>
                      <a:pt x="38" y="6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0" name="Freeform 166">
                <a:extLst>
                  <a:ext uri="{FF2B5EF4-FFF2-40B4-BE49-F238E27FC236}">
                    <a16:creationId xmlns:a16="http://schemas.microsoft.com/office/drawing/2014/main" id="{8E6254C0-D034-A8B3-82DA-DD101A56509B}"/>
                  </a:ext>
                </a:extLst>
              </p:cNvPr>
              <p:cNvSpPr>
                <a:spLocks/>
              </p:cNvSpPr>
              <p:nvPr/>
            </p:nvSpPr>
            <p:spPr bwMode="auto">
              <a:xfrm>
                <a:off x="2491" y="1727"/>
                <a:ext cx="148" cy="419"/>
              </a:xfrm>
              <a:custGeom>
                <a:avLst/>
                <a:gdLst>
                  <a:gd name="T0" fmla="*/ 29 w 148"/>
                  <a:gd name="T1" fmla="*/ 70 h 419"/>
                  <a:gd name="T2" fmla="*/ 21 w 148"/>
                  <a:gd name="T3" fmla="*/ 45 h 419"/>
                  <a:gd name="T4" fmla="*/ 15 w 148"/>
                  <a:gd name="T5" fmla="*/ 28 h 419"/>
                  <a:gd name="T6" fmla="*/ 32 w 148"/>
                  <a:gd name="T7" fmla="*/ 15 h 419"/>
                  <a:gd name="T8" fmla="*/ 44 w 148"/>
                  <a:gd name="T9" fmla="*/ 34 h 419"/>
                  <a:gd name="T10" fmla="*/ 65 w 148"/>
                  <a:gd name="T11" fmla="*/ 24 h 419"/>
                  <a:gd name="T12" fmla="*/ 57 w 148"/>
                  <a:gd name="T13" fmla="*/ 4 h 419"/>
                  <a:gd name="T14" fmla="*/ 80 w 148"/>
                  <a:gd name="T15" fmla="*/ 2 h 419"/>
                  <a:gd name="T16" fmla="*/ 89 w 148"/>
                  <a:gd name="T17" fmla="*/ 21 h 419"/>
                  <a:gd name="T18" fmla="*/ 78 w 148"/>
                  <a:gd name="T19" fmla="*/ 45 h 419"/>
                  <a:gd name="T20" fmla="*/ 72 w 148"/>
                  <a:gd name="T21" fmla="*/ 98 h 419"/>
                  <a:gd name="T22" fmla="*/ 72 w 148"/>
                  <a:gd name="T23" fmla="*/ 157 h 419"/>
                  <a:gd name="T24" fmla="*/ 89 w 148"/>
                  <a:gd name="T25" fmla="*/ 189 h 419"/>
                  <a:gd name="T26" fmla="*/ 106 w 148"/>
                  <a:gd name="T27" fmla="*/ 204 h 419"/>
                  <a:gd name="T28" fmla="*/ 123 w 148"/>
                  <a:gd name="T29" fmla="*/ 242 h 419"/>
                  <a:gd name="T30" fmla="*/ 129 w 148"/>
                  <a:gd name="T31" fmla="*/ 270 h 419"/>
                  <a:gd name="T32" fmla="*/ 114 w 148"/>
                  <a:gd name="T33" fmla="*/ 289 h 419"/>
                  <a:gd name="T34" fmla="*/ 121 w 148"/>
                  <a:gd name="T35" fmla="*/ 304 h 419"/>
                  <a:gd name="T36" fmla="*/ 112 w 148"/>
                  <a:gd name="T37" fmla="*/ 325 h 419"/>
                  <a:gd name="T38" fmla="*/ 95 w 148"/>
                  <a:gd name="T39" fmla="*/ 344 h 419"/>
                  <a:gd name="T40" fmla="*/ 121 w 148"/>
                  <a:gd name="T41" fmla="*/ 353 h 419"/>
                  <a:gd name="T42" fmla="*/ 117 w 148"/>
                  <a:gd name="T43" fmla="*/ 376 h 419"/>
                  <a:gd name="T44" fmla="*/ 106 w 148"/>
                  <a:gd name="T45" fmla="*/ 395 h 419"/>
                  <a:gd name="T46" fmla="*/ 131 w 148"/>
                  <a:gd name="T47" fmla="*/ 395 h 419"/>
                  <a:gd name="T48" fmla="*/ 146 w 148"/>
                  <a:gd name="T49" fmla="*/ 404 h 419"/>
                  <a:gd name="T50" fmla="*/ 117 w 148"/>
                  <a:gd name="T51" fmla="*/ 419 h 419"/>
                  <a:gd name="T52" fmla="*/ 93 w 148"/>
                  <a:gd name="T53" fmla="*/ 391 h 419"/>
                  <a:gd name="T54" fmla="*/ 65 w 148"/>
                  <a:gd name="T55" fmla="*/ 404 h 419"/>
                  <a:gd name="T56" fmla="*/ 40 w 148"/>
                  <a:gd name="T57" fmla="*/ 406 h 419"/>
                  <a:gd name="T58" fmla="*/ 61 w 148"/>
                  <a:gd name="T59" fmla="*/ 385 h 419"/>
                  <a:gd name="T60" fmla="*/ 72 w 148"/>
                  <a:gd name="T61" fmla="*/ 361 h 419"/>
                  <a:gd name="T62" fmla="*/ 65 w 148"/>
                  <a:gd name="T63" fmla="*/ 351 h 419"/>
                  <a:gd name="T64" fmla="*/ 42 w 148"/>
                  <a:gd name="T65" fmla="*/ 361 h 419"/>
                  <a:gd name="T66" fmla="*/ 51 w 148"/>
                  <a:gd name="T67" fmla="*/ 342 h 419"/>
                  <a:gd name="T68" fmla="*/ 61 w 148"/>
                  <a:gd name="T69" fmla="*/ 319 h 419"/>
                  <a:gd name="T70" fmla="*/ 70 w 148"/>
                  <a:gd name="T71" fmla="*/ 302 h 419"/>
                  <a:gd name="T72" fmla="*/ 44 w 148"/>
                  <a:gd name="T73" fmla="*/ 317 h 419"/>
                  <a:gd name="T74" fmla="*/ 40 w 148"/>
                  <a:gd name="T75" fmla="*/ 306 h 419"/>
                  <a:gd name="T76" fmla="*/ 57 w 148"/>
                  <a:gd name="T77" fmla="*/ 278 h 419"/>
                  <a:gd name="T78" fmla="*/ 57 w 148"/>
                  <a:gd name="T79" fmla="*/ 262 h 419"/>
                  <a:gd name="T80" fmla="*/ 30 w 148"/>
                  <a:gd name="T81" fmla="*/ 287 h 419"/>
                  <a:gd name="T82" fmla="*/ 6 w 148"/>
                  <a:gd name="T83" fmla="*/ 293 h 419"/>
                  <a:gd name="T84" fmla="*/ 29 w 148"/>
                  <a:gd name="T85" fmla="*/ 270 h 419"/>
                  <a:gd name="T86" fmla="*/ 57 w 148"/>
                  <a:gd name="T87" fmla="*/ 240 h 419"/>
                  <a:gd name="T88" fmla="*/ 47 w 148"/>
                  <a:gd name="T89" fmla="*/ 238 h 419"/>
                  <a:gd name="T90" fmla="*/ 25 w 148"/>
                  <a:gd name="T91" fmla="*/ 245 h 419"/>
                  <a:gd name="T92" fmla="*/ 27 w 148"/>
                  <a:gd name="T93" fmla="*/ 228 h 419"/>
                  <a:gd name="T94" fmla="*/ 47 w 148"/>
                  <a:gd name="T95" fmla="*/ 206 h 419"/>
                  <a:gd name="T96" fmla="*/ 25 w 148"/>
                  <a:gd name="T97" fmla="*/ 210 h 419"/>
                  <a:gd name="T98" fmla="*/ 6 w 148"/>
                  <a:gd name="T99" fmla="*/ 210 h 419"/>
                  <a:gd name="T100" fmla="*/ 30 w 148"/>
                  <a:gd name="T101" fmla="*/ 194 h 419"/>
                  <a:gd name="T102" fmla="*/ 46 w 148"/>
                  <a:gd name="T103" fmla="*/ 176 h 419"/>
                  <a:gd name="T104" fmla="*/ 38 w 148"/>
                  <a:gd name="T105" fmla="*/ 153 h 419"/>
                  <a:gd name="T106" fmla="*/ 13 w 148"/>
                  <a:gd name="T107" fmla="*/ 147 h 419"/>
                  <a:gd name="T108" fmla="*/ 19 w 148"/>
                  <a:gd name="T109" fmla="*/ 138 h 419"/>
                  <a:gd name="T110" fmla="*/ 38 w 148"/>
                  <a:gd name="T111" fmla="*/ 123 h 419"/>
                  <a:gd name="T112" fmla="*/ 30 w 148"/>
                  <a:gd name="T113" fmla="*/ 100 h 419"/>
                  <a:gd name="T114" fmla="*/ 8 w 148"/>
                  <a:gd name="T115" fmla="*/ 100 h 419"/>
                  <a:gd name="T116" fmla="*/ 0 w 148"/>
                  <a:gd name="T117" fmla="*/ 79 h 4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8" h="419">
                    <a:moveTo>
                      <a:pt x="8" y="68"/>
                    </a:moveTo>
                    <a:lnTo>
                      <a:pt x="10" y="68"/>
                    </a:lnTo>
                    <a:lnTo>
                      <a:pt x="12" y="68"/>
                    </a:lnTo>
                    <a:lnTo>
                      <a:pt x="13" y="68"/>
                    </a:lnTo>
                    <a:lnTo>
                      <a:pt x="15" y="68"/>
                    </a:lnTo>
                    <a:lnTo>
                      <a:pt x="17" y="70"/>
                    </a:lnTo>
                    <a:lnTo>
                      <a:pt x="19" y="70"/>
                    </a:lnTo>
                    <a:lnTo>
                      <a:pt x="19" y="72"/>
                    </a:lnTo>
                    <a:lnTo>
                      <a:pt x="21" y="72"/>
                    </a:lnTo>
                    <a:lnTo>
                      <a:pt x="23" y="72"/>
                    </a:lnTo>
                    <a:lnTo>
                      <a:pt x="25" y="72"/>
                    </a:lnTo>
                    <a:lnTo>
                      <a:pt x="27" y="72"/>
                    </a:lnTo>
                    <a:lnTo>
                      <a:pt x="27" y="70"/>
                    </a:lnTo>
                    <a:lnTo>
                      <a:pt x="29" y="70"/>
                    </a:lnTo>
                    <a:lnTo>
                      <a:pt x="29" y="68"/>
                    </a:lnTo>
                    <a:lnTo>
                      <a:pt x="29" y="64"/>
                    </a:lnTo>
                    <a:lnTo>
                      <a:pt x="29" y="62"/>
                    </a:lnTo>
                    <a:lnTo>
                      <a:pt x="29" y="60"/>
                    </a:lnTo>
                    <a:lnTo>
                      <a:pt x="29" y="58"/>
                    </a:lnTo>
                    <a:lnTo>
                      <a:pt x="29" y="57"/>
                    </a:lnTo>
                    <a:lnTo>
                      <a:pt x="29" y="55"/>
                    </a:lnTo>
                    <a:lnTo>
                      <a:pt x="29" y="53"/>
                    </a:lnTo>
                    <a:lnTo>
                      <a:pt x="27" y="51"/>
                    </a:lnTo>
                    <a:lnTo>
                      <a:pt x="25" y="49"/>
                    </a:lnTo>
                    <a:lnTo>
                      <a:pt x="25" y="47"/>
                    </a:lnTo>
                    <a:lnTo>
                      <a:pt x="23" y="47"/>
                    </a:lnTo>
                    <a:lnTo>
                      <a:pt x="21" y="47"/>
                    </a:lnTo>
                    <a:lnTo>
                      <a:pt x="21" y="45"/>
                    </a:lnTo>
                    <a:lnTo>
                      <a:pt x="19" y="45"/>
                    </a:lnTo>
                    <a:lnTo>
                      <a:pt x="17" y="45"/>
                    </a:lnTo>
                    <a:lnTo>
                      <a:pt x="15" y="43"/>
                    </a:lnTo>
                    <a:lnTo>
                      <a:pt x="13" y="43"/>
                    </a:lnTo>
                    <a:lnTo>
                      <a:pt x="13" y="41"/>
                    </a:lnTo>
                    <a:lnTo>
                      <a:pt x="12" y="41"/>
                    </a:lnTo>
                    <a:lnTo>
                      <a:pt x="12" y="40"/>
                    </a:lnTo>
                    <a:lnTo>
                      <a:pt x="12" y="38"/>
                    </a:lnTo>
                    <a:lnTo>
                      <a:pt x="12" y="36"/>
                    </a:lnTo>
                    <a:lnTo>
                      <a:pt x="13" y="34"/>
                    </a:lnTo>
                    <a:lnTo>
                      <a:pt x="13" y="32"/>
                    </a:lnTo>
                    <a:lnTo>
                      <a:pt x="13" y="30"/>
                    </a:lnTo>
                    <a:lnTo>
                      <a:pt x="15" y="30"/>
                    </a:lnTo>
                    <a:lnTo>
                      <a:pt x="15" y="28"/>
                    </a:lnTo>
                    <a:lnTo>
                      <a:pt x="15" y="26"/>
                    </a:lnTo>
                    <a:lnTo>
                      <a:pt x="17" y="26"/>
                    </a:lnTo>
                    <a:lnTo>
                      <a:pt x="17" y="24"/>
                    </a:lnTo>
                    <a:lnTo>
                      <a:pt x="19" y="24"/>
                    </a:lnTo>
                    <a:lnTo>
                      <a:pt x="19" y="23"/>
                    </a:lnTo>
                    <a:lnTo>
                      <a:pt x="21" y="23"/>
                    </a:lnTo>
                    <a:lnTo>
                      <a:pt x="23" y="21"/>
                    </a:lnTo>
                    <a:lnTo>
                      <a:pt x="25" y="19"/>
                    </a:lnTo>
                    <a:lnTo>
                      <a:pt x="27" y="19"/>
                    </a:lnTo>
                    <a:lnTo>
                      <a:pt x="27" y="17"/>
                    </a:lnTo>
                    <a:lnTo>
                      <a:pt x="29" y="17"/>
                    </a:lnTo>
                    <a:lnTo>
                      <a:pt x="30" y="17"/>
                    </a:lnTo>
                    <a:lnTo>
                      <a:pt x="32" y="17"/>
                    </a:lnTo>
                    <a:lnTo>
                      <a:pt x="32" y="15"/>
                    </a:lnTo>
                    <a:lnTo>
                      <a:pt x="34" y="15"/>
                    </a:lnTo>
                    <a:lnTo>
                      <a:pt x="36" y="15"/>
                    </a:lnTo>
                    <a:lnTo>
                      <a:pt x="38" y="15"/>
                    </a:lnTo>
                    <a:lnTo>
                      <a:pt x="40" y="15"/>
                    </a:lnTo>
                    <a:lnTo>
                      <a:pt x="42" y="17"/>
                    </a:lnTo>
                    <a:lnTo>
                      <a:pt x="42" y="19"/>
                    </a:lnTo>
                    <a:lnTo>
                      <a:pt x="42" y="21"/>
                    </a:lnTo>
                    <a:lnTo>
                      <a:pt x="42" y="23"/>
                    </a:lnTo>
                    <a:lnTo>
                      <a:pt x="42" y="24"/>
                    </a:lnTo>
                    <a:lnTo>
                      <a:pt x="42" y="26"/>
                    </a:lnTo>
                    <a:lnTo>
                      <a:pt x="42" y="28"/>
                    </a:lnTo>
                    <a:lnTo>
                      <a:pt x="42" y="30"/>
                    </a:lnTo>
                    <a:lnTo>
                      <a:pt x="44" y="32"/>
                    </a:lnTo>
                    <a:lnTo>
                      <a:pt x="44" y="34"/>
                    </a:lnTo>
                    <a:lnTo>
                      <a:pt x="46" y="36"/>
                    </a:lnTo>
                    <a:lnTo>
                      <a:pt x="47" y="38"/>
                    </a:lnTo>
                    <a:lnTo>
                      <a:pt x="49" y="38"/>
                    </a:lnTo>
                    <a:lnTo>
                      <a:pt x="51" y="38"/>
                    </a:lnTo>
                    <a:lnTo>
                      <a:pt x="53" y="38"/>
                    </a:lnTo>
                    <a:lnTo>
                      <a:pt x="55" y="38"/>
                    </a:lnTo>
                    <a:lnTo>
                      <a:pt x="57" y="36"/>
                    </a:lnTo>
                    <a:lnTo>
                      <a:pt x="59" y="34"/>
                    </a:lnTo>
                    <a:lnTo>
                      <a:pt x="61" y="34"/>
                    </a:lnTo>
                    <a:lnTo>
                      <a:pt x="63" y="32"/>
                    </a:lnTo>
                    <a:lnTo>
                      <a:pt x="63" y="30"/>
                    </a:lnTo>
                    <a:lnTo>
                      <a:pt x="65" y="28"/>
                    </a:lnTo>
                    <a:lnTo>
                      <a:pt x="65" y="26"/>
                    </a:lnTo>
                    <a:lnTo>
                      <a:pt x="65" y="24"/>
                    </a:lnTo>
                    <a:lnTo>
                      <a:pt x="65" y="23"/>
                    </a:lnTo>
                    <a:lnTo>
                      <a:pt x="65" y="21"/>
                    </a:lnTo>
                    <a:lnTo>
                      <a:pt x="65" y="19"/>
                    </a:lnTo>
                    <a:lnTo>
                      <a:pt x="63" y="19"/>
                    </a:lnTo>
                    <a:lnTo>
                      <a:pt x="63" y="17"/>
                    </a:lnTo>
                    <a:lnTo>
                      <a:pt x="61" y="15"/>
                    </a:lnTo>
                    <a:lnTo>
                      <a:pt x="59" y="13"/>
                    </a:lnTo>
                    <a:lnTo>
                      <a:pt x="57" y="13"/>
                    </a:lnTo>
                    <a:lnTo>
                      <a:pt x="57" y="11"/>
                    </a:lnTo>
                    <a:lnTo>
                      <a:pt x="55" y="11"/>
                    </a:lnTo>
                    <a:lnTo>
                      <a:pt x="55" y="9"/>
                    </a:lnTo>
                    <a:lnTo>
                      <a:pt x="55" y="7"/>
                    </a:lnTo>
                    <a:lnTo>
                      <a:pt x="55" y="6"/>
                    </a:lnTo>
                    <a:lnTo>
                      <a:pt x="57" y="4"/>
                    </a:lnTo>
                    <a:lnTo>
                      <a:pt x="59" y="4"/>
                    </a:lnTo>
                    <a:lnTo>
                      <a:pt x="59" y="2"/>
                    </a:lnTo>
                    <a:lnTo>
                      <a:pt x="61" y="2"/>
                    </a:lnTo>
                    <a:lnTo>
                      <a:pt x="63" y="2"/>
                    </a:lnTo>
                    <a:lnTo>
                      <a:pt x="65" y="0"/>
                    </a:lnTo>
                    <a:lnTo>
                      <a:pt x="66" y="0"/>
                    </a:lnTo>
                    <a:lnTo>
                      <a:pt x="68" y="0"/>
                    </a:lnTo>
                    <a:lnTo>
                      <a:pt x="70" y="0"/>
                    </a:lnTo>
                    <a:lnTo>
                      <a:pt x="72" y="0"/>
                    </a:lnTo>
                    <a:lnTo>
                      <a:pt x="74" y="0"/>
                    </a:lnTo>
                    <a:lnTo>
                      <a:pt x="76" y="0"/>
                    </a:lnTo>
                    <a:lnTo>
                      <a:pt x="78" y="0"/>
                    </a:lnTo>
                    <a:lnTo>
                      <a:pt x="78" y="2"/>
                    </a:lnTo>
                    <a:lnTo>
                      <a:pt x="80" y="2"/>
                    </a:lnTo>
                    <a:lnTo>
                      <a:pt x="82" y="2"/>
                    </a:lnTo>
                    <a:lnTo>
                      <a:pt x="83" y="4"/>
                    </a:lnTo>
                    <a:lnTo>
                      <a:pt x="85" y="4"/>
                    </a:lnTo>
                    <a:lnTo>
                      <a:pt x="87" y="6"/>
                    </a:lnTo>
                    <a:lnTo>
                      <a:pt x="87" y="7"/>
                    </a:lnTo>
                    <a:lnTo>
                      <a:pt x="89" y="7"/>
                    </a:lnTo>
                    <a:lnTo>
                      <a:pt x="89" y="9"/>
                    </a:lnTo>
                    <a:lnTo>
                      <a:pt x="89" y="11"/>
                    </a:lnTo>
                    <a:lnTo>
                      <a:pt x="91" y="13"/>
                    </a:lnTo>
                    <a:lnTo>
                      <a:pt x="91" y="15"/>
                    </a:lnTo>
                    <a:lnTo>
                      <a:pt x="91" y="17"/>
                    </a:lnTo>
                    <a:lnTo>
                      <a:pt x="89" y="17"/>
                    </a:lnTo>
                    <a:lnTo>
                      <a:pt x="89" y="19"/>
                    </a:lnTo>
                    <a:lnTo>
                      <a:pt x="89" y="21"/>
                    </a:lnTo>
                    <a:lnTo>
                      <a:pt x="87" y="21"/>
                    </a:lnTo>
                    <a:lnTo>
                      <a:pt x="87" y="23"/>
                    </a:lnTo>
                    <a:lnTo>
                      <a:pt x="85" y="24"/>
                    </a:lnTo>
                    <a:lnTo>
                      <a:pt x="85" y="26"/>
                    </a:lnTo>
                    <a:lnTo>
                      <a:pt x="83" y="28"/>
                    </a:lnTo>
                    <a:lnTo>
                      <a:pt x="83" y="30"/>
                    </a:lnTo>
                    <a:lnTo>
                      <a:pt x="82" y="32"/>
                    </a:lnTo>
                    <a:lnTo>
                      <a:pt x="82" y="34"/>
                    </a:lnTo>
                    <a:lnTo>
                      <a:pt x="80" y="36"/>
                    </a:lnTo>
                    <a:lnTo>
                      <a:pt x="80" y="38"/>
                    </a:lnTo>
                    <a:lnTo>
                      <a:pt x="80" y="40"/>
                    </a:lnTo>
                    <a:lnTo>
                      <a:pt x="78" y="41"/>
                    </a:lnTo>
                    <a:lnTo>
                      <a:pt x="78" y="43"/>
                    </a:lnTo>
                    <a:lnTo>
                      <a:pt x="78" y="45"/>
                    </a:lnTo>
                    <a:lnTo>
                      <a:pt x="76" y="47"/>
                    </a:lnTo>
                    <a:lnTo>
                      <a:pt x="76" y="49"/>
                    </a:lnTo>
                    <a:lnTo>
                      <a:pt x="76" y="53"/>
                    </a:lnTo>
                    <a:lnTo>
                      <a:pt x="76" y="57"/>
                    </a:lnTo>
                    <a:lnTo>
                      <a:pt x="76" y="60"/>
                    </a:lnTo>
                    <a:lnTo>
                      <a:pt x="76" y="64"/>
                    </a:lnTo>
                    <a:lnTo>
                      <a:pt x="74" y="68"/>
                    </a:lnTo>
                    <a:lnTo>
                      <a:pt x="74" y="74"/>
                    </a:lnTo>
                    <a:lnTo>
                      <a:pt x="74" y="77"/>
                    </a:lnTo>
                    <a:lnTo>
                      <a:pt x="74" y="81"/>
                    </a:lnTo>
                    <a:lnTo>
                      <a:pt x="72" y="85"/>
                    </a:lnTo>
                    <a:lnTo>
                      <a:pt x="72" y="91"/>
                    </a:lnTo>
                    <a:lnTo>
                      <a:pt x="72" y="94"/>
                    </a:lnTo>
                    <a:lnTo>
                      <a:pt x="72" y="98"/>
                    </a:lnTo>
                    <a:lnTo>
                      <a:pt x="72" y="104"/>
                    </a:lnTo>
                    <a:lnTo>
                      <a:pt x="72" y="108"/>
                    </a:lnTo>
                    <a:lnTo>
                      <a:pt x="70" y="111"/>
                    </a:lnTo>
                    <a:lnTo>
                      <a:pt x="70" y="117"/>
                    </a:lnTo>
                    <a:lnTo>
                      <a:pt x="70" y="121"/>
                    </a:lnTo>
                    <a:lnTo>
                      <a:pt x="70" y="125"/>
                    </a:lnTo>
                    <a:lnTo>
                      <a:pt x="70" y="128"/>
                    </a:lnTo>
                    <a:lnTo>
                      <a:pt x="70" y="134"/>
                    </a:lnTo>
                    <a:lnTo>
                      <a:pt x="70" y="138"/>
                    </a:lnTo>
                    <a:lnTo>
                      <a:pt x="70" y="142"/>
                    </a:lnTo>
                    <a:lnTo>
                      <a:pt x="70" y="145"/>
                    </a:lnTo>
                    <a:lnTo>
                      <a:pt x="72" y="149"/>
                    </a:lnTo>
                    <a:lnTo>
                      <a:pt x="72" y="153"/>
                    </a:lnTo>
                    <a:lnTo>
                      <a:pt x="72" y="157"/>
                    </a:lnTo>
                    <a:lnTo>
                      <a:pt x="72" y="160"/>
                    </a:lnTo>
                    <a:lnTo>
                      <a:pt x="74" y="164"/>
                    </a:lnTo>
                    <a:lnTo>
                      <a:pt x="74" y="168"/>
                    </a:lnTo>
                    <a:lnTo>
                      <a:pt x="76" y="172"/>
                    </a:lnTo>
                    <a:lnTo>
                      <a:pt x="76" y="176"/>
                    </a:lnTo>
                    <a:lnTo>
                      <a:pt x="78" y="177"/>
                    </a:lnTo>
                    <a:lnTo>
                      <a:pt x="78" y="179"/>
                    </a:lnTo>
                    <a:lnTo>
                      <a:pt x="80" y="181"/>
                    </a:lnTo>
                    <a:lnTo>
                      <a:pt x="82" y="183"/>
                    </a:lnTo>
                    <a:lnTo>
                      <a:pt x="83" y="185"/>
                    </a:lnTo>
                    <a:lnTo>
                      <a:pt x="85" y="185"/>
                    </a:lnTo>
                    <a:lnTo>
                      <a:pt x="85" y="187"/>
                    </a:lnTo>
                    <a:lnTo>
                      <a:pt x="87" y="187"/>
                    </a:lnTo>
                    <a:lnTo>
                      <a:pt x="89" y="189"/>
                    </a:lnTo>
                    <a:lnTo>
                      <a:pt x="91" y="189"/>
                    </a:lnTo>
                    <a:lnTo>
                      <a:pt x="93" y="191"/>
                    </a:lnTo>
                    <a:lnTo>
                      <a:pt x="95" y="191"/>
                    </a:lnTo>
                    <a:lnTo>
                      <a:pt x="95" y="193"/>
                    </a:lnTo>
                    <a:lnTo>
                      <a:pt x="97" y="193"/>
                    </a:lnTo>
                    <a:lnTo>
                      <a:pt x="97" y="194"/>
                    </a:lnTo>
                    <a:lnTo>
                      <a:pt x="99" y="194"/>
                    </a:lnTo>
                    <a:lnTo>
                      <a:pt x="99" y="196"/>
                    </a:lnTo>
                    <a:lnTo>
                      <a:pt x="100" y="196"/>
                    </a:lnTo>
                    <a:lnTo>
                      <a:pt x="100" y="198"/>
                    </a:lnTo>
                    <a:lnTo>
                      <a:pt x="102" y="198"/>
                    </a:lnTo>
                    <a:lnTo>
                      <a:pt x="104" y="200"/>
                    </a:lnTo>
                    <a:lnTo>
                      <a:pt x="104" y="202"/>
                    </a:lnTo>
                    <a:lnTo>
                      <a:pt x="106" y="204"/>
                    </a:lnTo>
                    <a:lnTo>
                      <a:pt x="108" y="206"/>
                    </a:lnTo>
                    <a:lnTo>
                      <a:pt x="108" y="208"/>
                    </a:lnTo>
                    <a:lnTo>
                      <a:pt x="110" y="211"/>
                    </a:lnTo>
                    <a:lnTo>
                      <a:pt x="112" y="213"/>
                    </a:lnTo>
                    <a:lnTo>
                      <a:pt x="112" y="215"/>
                    </a:lnTo>
                    <a:lnTo>
                      <a:pt x="114" y="219"/>
                    </a:lnTo>
                    <a:lnTo>
                      <a:pt x="116" y="221"/>
                    </a:lnTo>
                    <a:lnTo>
                      <a:pt x="117" y="225"/>
                    </a:lnTo>
                    <a:lnTo>
                      <a:pt x="117" y="228"/>
                    </a:lnTo>
                    <a:lnTo>
                      <a:pt x="119" y="230"/>
                    </a:lnTo>
                    <a:lnTo>
                      <a:pt x="121" y="234"/>
                    </a:lnTo>
                    <a:lnTo>
                      <a:pt x="121" y="236"/>
                    </a:lnTo>
                    <a:lnTo>
                      <a:pt x="123" y="240"/>
                    </a:lnTo>
                    <a:lnTo>
                      <a:pt x="123" y="242"/>
                    </a:lnTo>
                    <a:lnTo>
                      <a:pt x="125" y="245"/>
                    </a:lnTo>
                    <a:lnTo>
                      <a:pt x="127" y="247"/>
                    </a:lnTo>
                    <a:lnTo>
                      <a:pt x="127" y="251"/>
                    </a:lnTo>
                    <a:lnTo>
                      <a:pt x="129" y="253"/>
                    </a:lnTo>
                    <a:lnTo>
                      <a:pt x="129" y="255"/>
                    </a:lnTo>
                    <a:lnTo>
                      <a:pt x="129" y="257"/>
                    </a:lnTo>
                    <a:lnTo>
                      <a:pt x="131" y="259"/>
                    </a:lnTo>
                    <a:lnTo>
                      <a:pt x="131" y="261"/>
                    </a:lnTo>
                    <a:lnTo>
                      <a:pt x="131" y="262"/>
                    </a:lnTo>
                    <a:lnTo>
                      <a:pt x="131" y="264"/>
                    </a:lnTo>
                    <a:lnTo>
                      <a:pt x="131" y="266"/>
                    </a:lnTo>
                    <a:lnTo>
                      <a:pt x="131" y="268"/>
                    </a:lnTo>
                    <a:lnTo>
                      <a:pt x="129" y="268"/>
                    </a:lnTo>
                    <a:lnTo>
                      <a:pt x="129" y="270"/>
                    </a:lnTo>
                    <a:lnTo>
                      <a:pt x="127" y="272"/>
                    </a:lnTo>
                    <a:lnTo>
                      <a:pt x="127" y="274"/>
                    </a:lnTo>
                    <a:lnTo>
                      <a:pt x="125" y="274"/>
                    </a:lnTo>
                    <a:lnTo>
                      <a:pt x="125" y="276"/>
                    </a:lnTo>
                    <a:lnTo>
                      <a:pt x="123" y="278"/>
                    </a:lnTo>
                    <a:lnTo>
                      <a:pt x="123" y="279"/>
                    </a:lnTo>
                    <a:lnTo>
                      <a:pt x="121" y="279"/>
                    </a:lnTo>
                    <a:lnTo>
                      <a:pt x="119" y="281"/>
                    </a:lnTo>
                    <a:lnTo>
                      <a:pt x="119" y="283"/>
                    </a:lnTo>
                    <a:lnTo>
                      <a:pt x="117" y="283"/>
                    </a:lnTo>
                    <a:lnTo>
                      <a:pt x="117" y="285"/>
                    </a:lnTo>
                    <a:lnTo>
                      <a:pt x="116" y="287"/>
                    </a:lnTo>
                    <a:lnTo>
                      <a:pt x="114" y="287"/>
                    </a:lnTo>
                    <a:lnTo>
                      <a:pt x="114" y="289"/>
                    </a:lnTo>
                    <a:lnTo>
                      <a:pt x="112" y="291"/>
                    </a:lnTo>
                    <a:lnTo>
                      <a:pt x="110" y="293"/>
                    </a:lnTo>
                    <a:lnTo>
                      <a:pt x="108" y="295"/>
                    </a:lnTo>
                    <a:lnTo>
                      <a:pt x="110" y="296"/>
                    </a:lnTo>
                    <a:lnTo>
                      <a:pt x="110" y="298"/>
                    </a:lnTo>
                    <a:lnTo>
                      <a:pt x="112" y="298"/>
                    </a:lnTo>
                    <a:lnTo>
                      <a:pt x="112" y="300"/>
                    </a:lnTo>
                    <a:lnTo>
                      <a:pt x="114" y="300"/>
                    </a:lnTo>
                    <a:lnTo>
                      <a:pt x="116" y="300"/>
                    </a:lnTo>
                    <a:lnTo>
                      <a:pt x="116" y="302"/>
                    </a:lnTo>
                    <a:lnTo>
                      <a:pt x="117" y="302"/>
                    </a:lnTo>
                    <a:lnTo>
                      <a:pt x="119" y="302"/>
                    </a:lnTo>
                    <a:lnTo>
                      <a:pt x="119" y="304"/>
                    </a:lnTo>
                    <a:lnTo>
                      <a:pt x="121" y="304"/>
                    </a:lnTo>
                    <a:lnTo>
                      <a:pt x="123" y="304"/>
                    </a:lnTo>
                    <a:lnTo>
                      <a:pt x="123" y="306"/>
                    </a:lnTo>
                    <a:lnTo>
                      <a:pt x="125" y="306"/>
                    </a:lnTo>
                    <a:lnTo>
                      <a:pt x="125" y="308"/>
                    </a:lnTo>
                    <a:lnTo>
                      <a:pt x="123" y="310"/>
                    </a:lnTo>
                    <a:lnTo>
                      <a:pt x="123" y="312"/>
                    </a:lnTo>
                    <a:lnTo>
                      <a:pt x="121" y="312"/>
                    </a:lnTo>
                    <a:lnTo>
                      <a:pt x="121" y="313"/>
                    </a:lnTo>
                    <a:lnTo>
                      <a:pt x="119" y="315"/>
                    </a:lnTo>
                    <a:lnTo>
                      <a:pt x="117" y="317"/>
                    </a:lnTo>
                    <a:lnTo>
                      <a:pt x="117" y="319"/>
                    </a:lnTo>
                    <a:lnTo>
                      <a:pt x="116" y="321"/>
                    </a:lnTo>
                    <a:lnTo>
                      <a:pt x="114" y="323"/>
                    </a:lnTo>
                    <a:lnTo>
                      <a:pt x="112" y="325"/>
                    </a:lnTo>
                    <a:lnTo>
                      <a:pt x="110" y="327"/>
                    </a:lnTo>
                    <a:lnTo>
                      <a:pt x="108" y="329"/>
                    </a:lnTo>
                    <a:lnTo>
                      <a:pt x="106" y="330"/>
                    </a:lnTo>
                    <a:lnTo>
                      <a:pt x="104" y="332"/>
                    </a:lnTo>
                    <a:lnTo>
                      <a:pt x="102" y="334"/>
                    </a:lnTo>
                    <a:lnTo>
                      <a:pt x="100" y="334"/>
                    </a:lnTo>
                    <a:lnTo>
                      <a:pt x="100" y="336"/>
                    </a:lnTo>
                    <a:lnTo>
                      <a:pt x="99" y="336"/>
                    </a:lnTo>
                    <a:lnTo>
                      <a:pt x="97" y="338"/>
                    </a:lnTo>
                    <a:lnTo>
                      <a:pt x="95" y="338"/>
                    </a:lnTo>
                    <a:lnTo>
                      <a:pt x="95" y="340"/>
                    </a:lnTo>
                    <a:lnTo>
                      <a:pt x="93" y="340"/>
                    </a:lnTo>
                    <a:lnTo>
                      <a:pt x="93" y="342"/>
                    </a:lnTo>
                    <a:lnTo>
                      <a:pt x="95" y="344"/>
                    </a:lnTo>
                    <a:lnTo>
                      <a:pt x="97" y="346"/>
                    </a:lnTo>
                    <a:lnTo>
                      <a:pt x="99" y="347"/>
                    </a:lnTo>
                    <a:lnTo>
                      <a:pt x="100" y="347"/>
                    </a:lnTo>
                    <a:lnTo>
                      <a:pt x="102" y="349"/>
                    </a:lnTo>
                    <a:lnTo>
                      <a:pt x="104" y="349"/>
                    </a:lnTo>
                    <a:lnTo>
                      <a:pt x="106" y="351"/>
                    </a:lnTo>
                    <a:lnTo>
                      <a:pt x="108" y="351"/>
                    </a:lnTo>
                    <a:lnTo>
                      <a:pt x="110" y="351"/>
                    </a:lnTo>
                    <a:lnTo>
                      <a:pt x="112" y="351"/>
                    </a:lnTo>
                    <a:lnTo>
                      <a:pt x="114" y="351"/>
                    </a:lnTo>
                    <a:lnTo>
                      <a:pt x="116" y="353"/>
                    </a:lnTo>
                    <a:lnTo>
                      <a:pt x="117" y="353"/>
                    </a:lnTo>
                    <a:lnTo>
                      <a:pt x="119" y="353"/>
                    </a:lnTo>
                    <a:lnTo>
                      <a:pt x="121" y="353"/>
                    </a:lnTo>
                    <a:lnTo>
                      <a:pt x="123" y="353"/>
                    </a:lnTo>
                    <a:lnTo>
                      <a:pt x="123" y="355"/>
                    </a:lnTo>
                    <a:lnTo>
                      <a:pt x="125" y="355"/>
                    </a:lnTo>
                    <a:lnTo>
                      <a:pt x="125" y="357"/>
                    </a:lnTo>
                    <a:lnTo>
                      <a:pt x="125" y="359"/>
                    </a:lnTo>
                    <a:lnTo>
                      <a:pt x="123" y="361"/>
                    </a:lnTo>
                    <a:lnTo>
                      <a:pt x="123" y="363"/>
                    </a:lnTo>
                    <a:lnTo>
                      <a:pt x="123" y="364"/>
                    </a:lnTo>
                    <a:lnTo>
                      <a:pt x="121" y="366"/>
                    </a:lnTo>
                    <a:lnTo>
                      <a:pt x="121" y="368"/>
                    </a:lnTo>
                    <a:lnTo>
                      <a:pt x="119" y="370"/>
                    </a:lnTo>
                    <a:lnTo>
                      <a:pt x="119" y="372"/>
                    </a:lnTo>
                    <a:lnTo>
                      <a:pt x="117" y="374"/>
                    </a:lnTo>
                    <a:lnTo>
                      <a:pt x="117" y="376"/>
                    </a:lnTo>
                    <a:lnTo>
                      <a:pt x="116" y="376"/>
                    </a:lnTo>
                    <a:lnTo>
                      <a:pt x="116" y="378"/>
                    </a:lnTo>
                    <a:lnTo>
                      <a:pt x="114" y="380"/>
                    </a:lnTo>
                    <a:lnTo>
                      <a:pt x="114" y="381"/>
                    </a:lnTo>
                    <a:lnTo>
                      <a:pt x="112" y="381"/>
                    </a:lnTo>
                    <a:lnTo>
                      <a:pt x="112" y="383"/>
                    </a:lnTo>
                    <a:lnTo>
                      <a:pt x="110" y="383"/>
                    </a:lnTo>
                    <a:lnTo>
                      <a:pt x="110" y="385"/>
                    </a:lnTo>
                    <a:lnTo>
                      <a:pt x="108" y="387"/>
                    </a:lnTo>
                    <a:lnTo>
                      <a:pt x="108" y="389"/>
                    </a:lnTo>
                    <a:lnTo>
                      <a:pt x="108" y="391"/>
                    </a:lnTo>
                    <a:lnTo>
                      <a:pt x="106" y="391"/>
                    </a:lnTo>
                    <a:lnTo>
                      <a:pt x="106" y="393"/>
                    </a:lnTo>
                    <a:lnTo>
                      <a:pt x="106" y="395"/>
                    </a:lnTo>
                    <a:lnTo>
                      <a:pt x="108" y="395"/>
                    </a:lnTo>
                    <a:lnTo>
                      <a:pt x="110" y="395"/>
                    </a:lnTo>
                    <a:lnTo>
                      <a:pt x="110" y="397"/>
                    </a:lnTo>
                    <a:lnTo>
                      <a:pt x="112" y="397"/>
                    </a:lnTo>
                    <a:lnTo>
                      <a:pt x="114" y="397"/>
                    </a:lnTo>
                    <a:lnTo>
                      <a:pt x="116" y="397"/>
                    </a:lnTo>
                    <a:lnTo>
                      <a:pt x="117" y="397"/>
                    </a:lnTo>
                    <a:lnTo>
                      <a:pt x="119" y="397"/>
                    </a:lnTo>
                    <a:lnTo>
                      <a:pt x="121" y="397"/>
                    </a:lnTo>
                    <a:lnTo>
                      <a:pt x="123" y="397"/>
                    </a:lnTo>
                    <a:lnTo>
                      <a:pt x="125" y="397"/>
                    </a:lnTo>
                    <a:lnTo>
                      <a:pt x="127" y="395"/>
                    </a:lnTo>
                    <a:lnTo>
                      <a:pt x="129" y="395"/>
                    </a:lnTo>
                    <a:lnTo>
                      <a:pt x="131" y="395"/>
                    </a:lnTo>
                    <a:lnTo>
                      <a:pt x="133" y="395"/>
                    </a:lnTo>
                    <a:lnTo>
                      <a:pt x="134" y="395"/>
                    </a:lnTo>
                    <a:lnTo>
                      <a:pt x="136" y="395"/>
                    </a:lnTo>
                    <a:lnTo>
                      <a:pt x="138" y="395"/>
                    </a:lnTo>
                    <a:lnTo>
                      <a:pt x="138" y="393"/>
                    </a:lnTo>
                    <a:lnTo>
                      <a:pt x="140" y="393"/>
                    </a:lnTo>
                    <a:lnTo>
                      <a:pt x="142" y="393"/>
                    </a:lnTo>
                    <a:lnTo>
                      <a:pt x="144" y="393"/>
                    </a:lnTo>
                    <a:lnTo>
                      <a:pt x="146" y="393"/>
                    </a:lnTo>
                    <a:lnTo>
                      <a:pt x="148" y="393"/>
                    </a:lnTo>
                    <a:lnTo>
                      <a:pt x="148" y="397"/>
                    </a:lnTo>
                    <a:lnTo>
                      <a:pt x="148" y="398"/>
                    </a:lnTo>
                    <a:lnTo>
                      <a:pt x="146" y="402"/>
                    </a:lnTo>
                    <a:lnTo>
                      <a:pt x="146" y="404"/>
                    </a:lnTo>
                    <a:lnTo>
                      <a:pt x="144" y="406"/>
                    </a:lnTo>
                    <a:lnTo>
                      <a:pt x="144" y="410"/>
                    </a:lnTo>
                    <a:lnTo>
                      <a:pt x="142" y="412"/>
                    </a:lnTo>
                    <a:lnTo>
                      <a:pt x="140" y="414"/>
                    </a:lnTo>
                    <a:lnTo>
                      <a:pt x="138" y="414"/>
                    </a:lnTo>
                    <a:lnTo>
                      <a:pt x="136" y="415"/>
                    </a:lnTo>
                    <a:lnTo>
                      <a:pt x="134" y="417"/>
                    </a:lnTo>
                    <a:lnTo>
                      <a:pt x="133" y="417"/>
                    </a:lnTo>
                    <a:lnTo>
                      <a:pt x="129" y="419"/>
                    </a:lnTo>
                    <a:lnTo>
                      <a:pt x="127" y="419"/>
                    </a:lnTo>
                    <a:lnTo>
                      <a:pt x="125" y="419"/>
                    </a:lnTo>
                    <a:lnTo>
                      <a:pt x="121" y="419"/>
                    </a:lnTo>
                    <a:lnTo>
                      <a:pt x="119" y="419"/>
                    </a:lnTo>
                    <a:lnTo>
                      <a:pt x="117" y="419"/>
                    </a:lnTo>
                    <a:lnTo>
                      <a:pt x="114" y="419"/>
                    </a:lnTo>
                    <a:lnTo>
                      <a:pt x="112" y="417"/>
                    </a:lnTo>
                    <a:lnTo>
                      <a:pt x="110" y="417"/>
                    </a:lnTo>
                    <a:lnTo>
                      <a:pt x="108" y="415"/>
                    </a:lnTo>
                    <a:lnTo>
                      <a:pt x="104" y="414"/>
                    </a:lnTo>
                    <a:lnTo>
                      <a:pt x="102" y="412"/>
                    </a:lnTo>
                    <a:lnTo>
                      <a:pt x="100" y="410"/>
                    </a:lnTo>
                    <a:lnTo>
                      <a:pt x="99" y="408"/>
                    </a:lnTo>
                    <a:lnTo>
                      <a:pt x="97" y="406"/>
                    </a:lnTo>
                    <a:lnTo>
                      <a:pt x="97" y="404"/>
                    </a:lnTo>
                    <a:lnTo>
                      <a:pt x="95" y="400"/>
                    </a:lnTo>
                    <a:lnTo>
                      <a:pt x="93" y="398"/>
                    </a:lnTo>
                    <a:lnTo>
                      <a:pt x="93" y="395"/>
                    </a:lnTo>
                    <a:lnTo>
                      <a:pt x="93" y="391"/>
                    </a:lnTo>
                    <a:lnTo>
                      <a:pt x="91" y="391"/>
                    </a:lnTo>
                    <a:lnTo>
                      <a:pt x="91" y="389"/>
                    </a:lnTo>
                    <a:lnTo>
                      <a:pt x="89" y="389"/>
                    </a:lnTo>
                    <a:lnTo>
                      <a:pt x="89" y="391"/>
                    </a:lnTo>
                    <a:lnTo>
                      <a:pt x="85" y="393"/>
                    </a:lnTo>
                    <a:lnTo>
                      <a:pt x="83" y="395"/>
                    </a:lnTo>
                    <a:lnTo>
                      <a:pt x="80" y="397"/>
                    </a:lnTo>
                    <a:lnTo>
                      <a:pt x="78" y="398"/>
                    </a:lnTo>
                    <a:lnTo>
                      <a:pt x="76" y="400"/>
                    </a:lnTo>
                    <a:lnTo>
                      <a:pt x="74" y="400"/>
                    </a:lnTo>
                    <a:lnTo>
                      <a:pt x="70" y="402"/>
                    </a:lnTo>
                    <a:lnTo>
                      <a:pt x="68" y="402"/>
                    </a:lnTo>
                    <a:lnTo>
                      <a:pt x="66" y="404"/>
                    </a:lnTo>
                    <a:lnTo>
                      <a:pt x="65" y="404"/>
                    </a:lnTo>
                    <a:lnTo>
                      <a:pt x="63" y="406"/>
                    </a:lnTo>
                    <a:lnTo>
                      <a:pt x="61" y="406"/>
                    </a:lnTo>
                    <a:lnTo>
                      <a:pt x="59" y="406"/>
                    </a:lnTo>
                    <a:lnTo>
                      <a:pt x="57" y="408"/>
                    </a:lnTo>
                    <a:lnTo>
                      <a:pt x="55" y="408"/>
                    </a:lnTo>
                    <a:lnTo>
                      <a:pt x="53" y="408"/>
                    </a:lnTo>
                    <a:lnTo>
                      <a:pt x="51" y="408"/>
                    </a:lnTo>
                    <a:lnTo>
                      <a:pt x="49" y="408"/>
                    </a:lnTo>
                    <a:lnTo>
                      <a:pt x="47" y="408"/>
                    </a:lnTo>
                    <a:lnTo>
                      <a:pt x="46" y="408"/>
                    </a:lnTo>
                    <a:lnTo>
                      <a:pt x="44" y="408"/>
                    </a:lnTo>
                    <a:lnTo>
                      <a:pt x="42" y="408"/>
                    </a:lnTo>
                    <a:lnTo>
                      <a:pt x="40" y="408"/>
                    </a:lnTo>
                    <a:lnTo>
                      <a:pt x="40" y="406"/>
                    </a:lnTo>
                    <a:lnTo>
                      <a:pt x="38" y="406"/>
                    </a:lnTo>
                    <a:lnTo>
                      <a:pt x="40" y="404"/>
                    </a:lnTo>
                    <a:lnTo>
                      <a:pt x="44" y="402"/>
                    </a:lnTo>
                    <a:lnTo>
                      <a:pt x="46" y="400"/>
                    </a:lnTo>
                    <a:lnTo>
                      <a:pt x="47" y="398"/>
                    </a:lnTo>
                    <a:lnTo>
                      <a:pt x="49" y="398"/>
                    </a:lnTo>
                    <a:lnTo>
                      <a:pt x="51" y="397"/>
                    </a:lnTo>
                    <a:lnTo>
                      <a:pt x="53" y="395"/>
                    </a:lnTo>
                    <a:lnTo>
                      <a:pt x="55" y="393"/>
                    </a:lnTo>
                    <a:lnTo>
                      <a:pt x="55" y="391"/>
                    </a:lnTo>
                    <a:lnTo>
                      <a:pt x="57" y="391"/>
                    </a:lnTo>
                    <a:lnTo>
                      <a:pt x="59" y="389"/>
                    </a:lnTo>
                    <a:lnTo>
                      <a:pt x="59" y="387"/>
                    </a:lnTo>
                    <a:lnTo>
                      <a:pt x="61" y="385"/>
                    </a:lnTo>
                    <a:lnTo>
                      <a:pt x="61" y="383"/>
                    </a:lnTo>
                    <a:lnTo>
                      <a:pt x="63" y="383"/>
                    </a:lnTo>
                    <a:lnTo>
                      <a:pt x="63" y="381"/>
                    </a:lnTo>
                    <a:lnTo>
                      <a:pt x="65" y="380"/>
                    </a:lnTo>
                    <a:lnTo>
                      <a:pt x="65" y="378"/>
                    </a:lnTo>
                    <a:lnTo>
                      <a:pt x="65" y="376"/>
                    </a:lnTo>
                    <a:lnTo>
                      <a:pt x="66" y="374"/>
                    </a:lnTo>
                    <a:lnTo>
                      <a:pt x="66" y="372"/>
                    </a:lnTo>
                    <a:lnTo>
                      <a:pt x="68" y="370"/>
                    </a:lnTo>
                    <a:lnTo>
                      <a:pt x="68" y="368"/>
                    </a:lnTo>
                    <a:lnTo>
                      <a:pt x="68" y="366"/>
                    </a:lnTo>
                    <a:lnTo>
                      <a:pt x="70" y="364"/>
                    </a:lnTo>
                    <a:lnTo>
                      <a:pt x="70" y="363"/>
                    </a:lnTo>
                    <a:lnTo>
                      <a:pt x="72" y="361"/>
                    </a:lnTo>
                    <a:lnTo>
                      <a:pt x="72" y="359"/>
                    </a:lnTo>
                    <a:lnTo>
                      <a:pt x="74" y="355"/>
                    </a:lnTo>
                    <a:lnTo>
                      <a:pt x="76" y="353"/>
                    </a:lnTo>
                    <a:lnTo>
                      <a:pt x="76" y="349"/>
                    </a:lnTo>
                    <a:lnTo>
                      <a:pt x="78" y="347"/>
                    </a:lnTo>
                    <a:lnTo>
                      <a:pt x="78" y="346"/>
                    </a:lnTo>
                    <a:lnTo>
                      <a:pt x="76" y="346"/>
                    </a:lnTo>
                    <a:lnTo>
                      <a:pt x="74" y="346"/>
                    </a:lnTo>
                    <a:lnTo>
                      <a:pt x="72" y="346"/>
                    </a:lnTo>
                    <a:lnTo>
                      <a:pt x="70" y="347"/>
                    </a:lnTo>
                    <a:lnTo>
                      <a:pt x="68" y="347"/>
                    </a:lnTo>
                    <a:lnTo>
                      <a:pt x="66" y="349"/>
                    </a:lnTo>
                    <a:lnTo>
                      <a:pt x="65" y="349"/>
                    </a:lnTo>
                    <a:lnTo>
                      <a:pt x="65" y="351"/>
                    </a:lnTo>
                    <a:lnTo>
                      <a:pt x="63" y="351"/>
                    </a:lnTo>
                    <a:lnTo>
                      <a:pt x="61" y="351"/>
                    </a:lnTo>
                    <a:lnTo>
                      <a:pt x="61" y="353"/>
                    </a:lnTo>
                    <a:lnTo>
                      <a:pt x="59" y="353"/>
                    </a:lnTo>
                    <a:lnTo>
                      <a:pt x="57" y="355"/>
                    </a:lnTo>
                    <a:lnTo>
                      <a:pt x="55" y="355"/>
                    </a:lnTo>
                    <a:lnTo>
                      <a:pt x="55" y="357"/>
                    </a:lnTo>
                    <a:lnTo>
                      <a:pt x="53" y="357"/>
                    </a:lnTo>
                    <a:lnTo>
                      <a:pt x="51" y="359"/>
                    </a:lnTo>
                    <a:lnTo>
                      <a:pt x="49" y="359"/>
                    </a:lnTo>
                    <a:lnTo>
                      <a:pt x="47" y="359"/>
                    </a:lnTo>
                    <a:lnTo>
                      <a:pt x="46" y="361"/>
                    </a:lnTo>
                    <a:lnTo>
                      <a:pt x="44" y="361"/>
                    </a:lnTo>
                    <a:lnTo>
                      <a:pt x="42" y="361"/>
                    </a:lnTo>
                    <a:lnTo>
                      <a:pt x="40" y="359"/>
                    </a:lnTo>
                    <a:lnTo>
                      <a:pt x="42" y="357"/>
                    </a:lnTo>
                    <a:lnTo>
                      <a:pt x="44" y="357"/>
                    </a:lnTo>
                    <a:lnTo>
                      <a:pt x="44" y="355"/>
                    </a:lnTo>
                    <a:lnTo>
                      <a:pt x="46" y="353"/>
                    </a:lnTo>
                    <a:lnTo>
                      <a:pt x="46" y="351"/>
                    </a:lnTo>
                    <a:lnTo>
                      <a:pt x="47" y="351"/>
                    </a:lnTo>
                    <a:lnTo>
                      <a:pt x="47" y="349"/>
                    </a:lnTo>
                    <a:lnTo>
                      <a:pt x="49" y="349"/>
                    </a:lnTo>
                    <a:lnTo>
                      <a:pt x="49" y="347"/>
                    </a:lnTo>
                    <a:lnTo>
                      <a:pt x="49" y="346"/>
                    </a:lnTo>
                    <a:lnTo>
                      <a:pt x="51" y="346"/>
                    </a:lnTo>
                    <a:lnTo>
                      <a:pt x="51" y="344"/>
                    </a:lnTo>
                    <a:lnTo>
                      <a:pt x="51" y="342"/>
                    </a:lnTo>
                    <a:lnTo>
                      <a:pt x="53" y="342"/>
                    </a:lnTo>
                    <a:lnTo>
                      <a:pt x="53" y="340"/>
                    </a:lnTo>
                    <a:lnTo>
                      <a:pt x="53" y="338"/>
                    </a:lnTo>
                    <a:lnTo>
                      <a:pt x="53" y="336"/>
                    </a:lnTo>
                    <a:lnTo>
                      <a:pt x="55" y="334"/>
                    </a:lnTo>
                    <a:lnTo>
                      <a:pt x="55" y="332"/>
                    </a:lnTo>
                    <a:lnTo>
                      <a:pt x="55" y="330"/>
                    </a:lnTo>
                    <a:lnTo>
                      <a:pt x="57" y="329"/>
                    </a:lnTo>
                    <a:lnTo>
                      <a:pt x="57" y="327"/>
                    </a:lnTo>
                    <a:lnTo>
                      <a:pt x="59" y="325"/>
                    </a:lnTo>
                    <a:lnTo>
                      <a:pt x="59" y="323"/>
                    </a:lnTo>
                    <a:lnTo>
                      <a:pt x="59" y="321"/>
                    </a:lnTo>
                    <a:lnTo>
                      <a:pt x="61" y="321"/>
                    </a:lnTo>
                    <a:lnTo>
                      <a:pt x="61" y="319"/>
                    </a:lnTo>
                    <a:lnTo>
                      <a:pt x="63" y="317"/>
                    </a:lnTo>
                    <a:lnTo>
                      <a:pt x="63" y="315"/>
                    </a:lnTo>
                    <a:lnTo>
                      <a:pt x="65" y="313"/>
                    </a:lnTo>
                    <a:lnTo>
                      <a:pt x="66" y="312"/>
                    </a:lnTo>
                    <a:lnTo>
                      <a:pt x="66" y="310"/>
                    </a:lnTo>
                    <a:lnTo>
                      <a:pt x="68" y="310"/>
                    </a:lnTo>
                    <a:lnTo>
                      <a:pt x="68" y="308"/>
                    </a:lnTo>
                    <a:lnTo>
                      <a:pt x="70" y="308"/>
                    </a:lnTo>
                    <a:lnTo>
                      <a:pt x="70" y="306"/>
                    </a:lnTo>
                    <a:lnTo>
                      <a:pt x="72" y="306"/>
                    </a:lnTo>
                    <a:lnTo>
                      <a:pt x="72" y="304"/>
                    </a:lnTo>
                    <a:lnTo>
                      <a:pt x="74" y="304"/>
                    </a:lnTo>
                    <a:lnTo>
                      <a:pt x="72" y="302"/>
                    </a:lnTo>
                    <a:lnTo>
                      <a:pt x="70" y="302"/>
                    </a:lnTo>
                    <a:lnTo>
                      <a:pt x="68" y="302"/>
                    </a:lnTo>
                    <a:lnTo>
                      <a:pt x="66" y="304"/>
                    </a:lnTo>
                    <a:lnTo>
                      <a:pt x="65" y="304"/>
                    </a:lnTo>
                    <a:lnTo>
                      <a:pt x="63" y="304"/>
                    </a:lnTo>
                    <a:lnTo>
                      <a:pt x="61" y="306"/>
                    </a:lnTo>
                    <a:lnTo>
                      <a:pt x="59" y="308"/>
                    </a:lnTo>
                    <a:lnTo>
                      <a:pt x="57" y="308"/>
                    </a:lnTo>
                    <a:lnTo>
                      <a:pt x="55" y="310"/>
                    </a:lnTo>
                    <a:lnTo>
                      <a:pt x="53" y="312"/>
                    </a:lnTo>
                    <a:lnTo>
                      <a:pt x="51" y="312"/>
                    </a:lnTo>
                    <a:lnTo>
                      <a:pt x="49" y="313"/>
                    </a:lnTo>
                    <a:lnTo>
                      <a:pt x="47" y="315"/>
                    </a:lnTo>
                    <a:lnTo>
                      <a:pt x="46" y="315"/>
                    </a:lnTo>
                    <a:lnTo>
                      <a:pt x="44" y="317"/>
                    </a:lnTo>
                    <a:lnTo>
                      <a:pt x="42" y="319"/>
                    </a:lnTo>
                    <a:lnTo>
                      <a:pt x="40" y="321"/>
                    </a:lnTo>
                    <a:lnTo>
                      <a:pt x="38" y="323"/>
                    </a:lnTo>
                    <a:lnTo>
                      <a:pt x="36" y="325"/>
                    </a:lnTo>
                    <a:lnTo>
                      <a:pt x="34" y="325"/>
                    </a:lnTo>
                    <a:lnTo>
                      <a:pt x="34" y="327"/>
                    </a:lnTo>
                    <a:lnTo>
                      <a:pt x="32" y="327"/>
                    </a:lnTo>
                    <a:lnTo>
                      <a:pt x="34" y="323"/>
                    </a:lnTo>
                    <a:lnTo>
                      <a:pt x="34" y="319"/>
                    </a:lnTo>
                    <a:lnTo>
                      <a:pt x="36" y="315"/>
                    </a:lnTo>
                    <a:lnTo>
                      <a:pt x="36" y="313"/>
                    </a:lnTo>
                    <a:lnTo>
                      <a:pt x="38" y="310"/>
                    </a:lnTo>
                    <a:lnTo>
                      <a:pt x="40" y="308"/>
                    </a:lnTo>
                    <a:lnTo>
                      <a:pt x="40" y="306"/>
                    </a:lnTo>
                    <a:lnTo>
                      <a:pt x="42" y="302"/>
                    </a:lnTo>
                    <a:lnTo>
                      <a:pt x="42" y="300"/>
                    </a:lnTo>
                    <a:lnTo>
                      <a:pt x="44" y="298"/>
                    </a:lnTo>
                    <a:lnTo>
                      <a:pt x="46" y="296"/>
                    </a:lnTo>
                    <a:lnTo>
                      <a:pt x="46" y="295"/>
                    </a:lnTo>
                    <a:lnTo>
                      <a:pt x="47" y="293"/>
                    </a:lnTo>
                    <a:lnTo>
                      <a:pt x="47" y="291"/>
                    </a:lnTo>
                    <a:lnTo>
                      <a:pt x="49" y="289"/>
                    </a:lnTo>
                    <a:lnTo>
                      <a:pt x="51" y="287"/>
                    </a:lnTo>
                    <a:lnTo>
                      <a:pt x="51" y="285"/>
                    </a:lnTo>
                    <a:lnTo>
                      <a:pt x="53" y="283"/>
                    </a:lnTo>
                    <a:lnTo>
                      <a:pt x="53" y="281"/>
                    </a:lnTo>
                    <a:lnTo>
                      <a:pt x="55" y="279"/>
                    </a:lnTo>
                    <a:lnTo>
                      <a:pt x="57" y="278"/>
                    </a:lnTo>
                    <a:lnTo>
                      <a:pt x="57" y="276"/>
                    </a:lnTo>
                    <a:lnTo>
                      <a:pt x="57" y="274"/>
                    </a:lnTo>
                    <a:lnTo>
                      <a:pt x="59" y="272"/>
                    </a:lnTo>
                    <a:lnTo>
                      <a:pt x="61" y="270"/>
                    </a:lnTo>
                    <a:lnTo>
                      <a:pt x="61" y="268"/>
                    </a:lnTo>
                    <a:lnTo>
                      <a:pt x="61" y="266"/>
                    </a:lnTo>
                    <a:lnTo>
                      <a:pt x="61" y="264"/>
                    </a:lnTo>
                    <a:lnTo>
                      <a:pt x="61" y="262"/>
                    </a:lnTo>
                    <a:lnTo>
                      <a:pt x="63" y="261"/>
                    </a:lnTo>
                    <a:lnTo>
                      <a:pt x="61" y="261"/>
                    </a:lnTo>
                    <a:lnTo>
                      <a:pt x="61" y="259"/>
                    </a:lnTo>
                    <a:lnTo>
                      <a:pt x="61" y="261"/>
                    </a:lnTo>
                    <a:lnTo>
                      <a:pt x="59" y="261"/>
                    </a:lnTo>
                    <a:lnTo>
                      <a:pt x="57" y="262"/>
                    </a:lnTo>
                    <a:lnTo>
                      <a:pt x="55" y="264"/>
                    </a:lnTo>
                    <a:lnTo>
                      <a:pt x="53" y="268"/>
                    </a:lnTo>
                    <a:lnTo>
                      <a:pt x="51" y="270"/>
                    </a:lnTo>
                    <a:lnTo>
                      <a:pt x="49" y="272"/>
                    </a:lnTo>
                    <a:lnTo>
                      <a:pt x="47" y="274"/>
                    </a:lnTo>
                    <a:lnTo>
                      <a:pt x="46" y="276"/>
                    </a:lnTo>
                    <a:lnTo>
                      <a:pt x="44" y="278"/>
                    </a:lnTo>
                    <a:lnTo>
                      <a:pt x="42" y="279"/>
                    </a:lnTo>
                    <a:lnTo>
                      <a:pt x="40" y="279"/>
                    </a:lnTo>
                    <a:lnTo>
                      <a:pt x="38" y="281"/>
                    </a:lnTo>
                    <a:lnTo>
                      <a:pt x="36" y="283"/>
                    </a:lnTo>
                    <a:lnTo>
                      <a:pt x="34" y="283"/>
                    </a:lnTo>
                    <a:lnTo>
                      <a:pt x="32" y="285"/>
                    </a:lnTo>
                    <a:lnTo>
                      <a:pt x="30" y="287"/>
                    </a:lnTo>
                    <a:lnTo>
                      <a:pt x="29" y="287"/>
                    </a:lnTo>
                    <a:lnTo>
                      <a:pt x="27" y="287"/>
                    </a:lnTo>
                    <a:lnTo>
                      <a:pt x="27" y="289"/>
                    </a:lnTo>
                    <a:lnTo>
                      <a:pt x="25" y="289"/>
                    </a:lnTo>
                    <a:lnTo>
                      <a:pt x="23" y="291"/>
                    </a:lnTo>
                    <a:lnTo>
                      <a:pt x="21" y="291"/>
                    </a:lnTo>
                    <a:lnTo>
                      <a:pt x="19" y="291"/>
                    </a:lnTo>
                    <a:lnTo>
                      <a:pt x="17" y="291"/>
                    </a:lnTo>
                    <a:lnTo>
                      <a:pt x="15" y="293"/>
                    </a:lnTo>
                    <a:lnTo>
                      <a:pt x="13" y="293"/>
                    </a:lnTo>
                    <a:lnTo>
                      <a:pt x="12" y="293"/>
                    </a:lnTo>
                    <a:lnTo>
                      <a:pt x="10" y="293"/>
                    </a:lnTo>
                    <a:lnTo>
                      <a:pt x="8" y="293"/>
                    </a:lnTo>
                    <a:lnTo>
                      <a:pt x="6" y="293"/>
                    </a:lnTo>
                    <a:lnTo>
                      <a:pt x="4" y="293"/>
                    </a:lnTo>
                    <a:lnTo>
                      <a:pt x="6" y="291"/>
                    </a:lnTo>
                    <a:lnTo>
                      <a:pt x="6" y="289"/>
                    </a:lnTo>
                    <a:lnTo>
                      <a:pt x="6" y="287"/>
                    </a:lnTo>
                    <a:lnTo>
                      <a:pt x="8" y="285"/>
                    </a:lnTo>
                    <a:lnTo>
                      <a:pt x="10" y="283"/>
                    </a:lnTo>
                    <a:lnTo>
                      <a:pt x="12" y="281"/>
                    </a:lnTo>
                    <a:lnTo>
                      <a:pt x="13" y="279"/>
                    </a:lnTo>
                    <a:lnTo>
                      <a:pt x="15" y="278"/>
                    </a:lnTo>
                    <a:lnTo>
                      <a:pt x="19" y="276"/>
                    </a:lnTo>
                    <a:lnTo>
                      <a:pt x="21" y="274"/>
                    </a:lnTo>
                    <a:lnTo>
                      <a:pt x="23" y="272"/>
                    </a:lnTo>
                    <a:lnTo>
                      <a:pt x="25" y="272"/>
                    </a:lnTo>
                    <a:lnTo>
                      <a:pt x="29" y="270"/>
                    </a:lnTo>
                    <a:lnTo>
                      <a:pt x="30" y="268"/>
                    </a:lnTo>
                    <a:lnTo>
                      <a:pt x="32" y="266"/>
                    </a:lnTo>
                    <a:lnTo>
                      <a:pt x="36" y="264"/>
                    </a:lnTo>
                    <a:lnTo>
                      <a:pt x="38" y="262"/>
                    </a:lnTo>
                    <a:lnTo>
                      <a:pt x="40" y="261"/>
                    </a:lnTo>
                    <a:lnTo>
                      <a:pt x="42" y="259"/>
                    </a:lnTo>
                    <a:lnTo>
                      <a:pt x="46" y="257"/>
                    </a:lnTo>
                    <a:lnTo>
                      <a:pt x="47" y="255"/>
                    </a:lnTo>
                    <a:lnTo>
                      <a:pt x="49" y="253"/>
                    </a:lnTo>
                    <a:lnTo>
                      <a:pt x="51" y="249"/>
                    </a:lnTo>
                    <a:lnTo>
                      <a:pt x="53" y="247"/>
                    </a:lnTo>
                    <a:lnTo>
                      <a:pt x="55" y="245"/>
                    </a:lnTo>
                    <a:lnTo>
                      <a:pt x="57" y="244"/>
                    </a:lnTo>
                    <a:lnTo>
                      <a:pt x="57" y="240"/>
                    </a:lnTo>
                    <a:lnTo>
                      <a:pt x="59" y="238"/>
                    </a:lnTo>
                    <a:lnTo>
                      <a:pt x="59" y="234"/>
                    </a:lnTo>
                    <a:lnTo>
                      <a:pt x="61" y="230"/>
                    </a:lnTo>
                    <a:lnTo>
                      <a:pt x="61" y="228"/>
                    </a:lnTo>
                    <a:lnTo>
                      <a:pt x="61" y="227"/>
                    </a:lnTo>
                    <a:lnTo>
                      <a:pt x="59" y="227"/>
                    </a:lnTo>
                    <a:lnTo>
                      <a:pt x="57" y="228"/>
                    </a:lnTo>
                    <a:lnTo>
                      <a:pt x="55" y="230"/>
                    </a:lnTo>
                    <a:lnTo>
                      <a:pt x="53" y="232"/>
                    </a:lnTo>
                    <a:lnTo>
                      <a:pt x="51" y="234"/>
                    </a:lnTo>
                    <a:lnTo>
                      <a:pt x="49" y="234"/>
                    </a:lnTo>
                    <a:lnTo>
                      <a:pt x="49" y="236"/>
                    </a:lnTo>
                    <a:lnTo>
                      <a:pt x="47" y="236"/>
                    </a:lnTo>
                    <a:lnTo>
                      <a:pt x="47" y="238"/>
                    </a:lnTo>
                    <a:lnTo>
                      <a:pt x="46" y="238"/>
                    </a:lnTo>
                    <a:lnTo>
                      <a:pt x="44" y="238"/>
                    </a:lnTo>
                    <a:lnTo>
                      <a:pt x="44" y="240"/>
                    </a:lnTo>
                    <a:lnTo>
                      <a:pt x="42" y="240"/>
                    </a:lnTo>
                    <a:lnTo>
                      <a:pt x="40" y="240"/>
                    </a:lnTo>
                    <a:lnTo>
                      <a:pt x="38" y="240"/>
                    </a:lnTo>
                    <a:lnTo>
                      <a:pt x="38" y="242"/>
                    </a:lnTo>
                    <a:lnTo>
                      <a:pt x="36" y="242"/>
                    </a:lnTo>
                    <a:lnTo>
                      <a:pt x="34" y="242"/>
                    </a:lnTo>
                    <a:lnTo>
                      <a:pt x="32" y="244"/>
                    </a:lnTo>
                    <a:lnTo>
                      <a:pt x="30" y="244"/>
                    </a:lnTo>
                    <a:lnTo>
                      <a:pt x="29" y="244"/>
                    </a:lnTo>
                    <a:lnTo>
                      <a:pt x="27" y="244"/>
                    </a:lnTo>
                    <a:lnTo>
                      <a:pt x="25" y="245"/>
                    </a:lnTo>
                    <a:lnTo>
                      <a:pt x="23" y="245"/>
                    </a:lnTo>
                    <a:lnTo>
                      <a:pt x="21" y="245"/>
                    </a:lnTo>
                    <a:lnTo>
                      <a:pt x="19" y="245"/>
                    </a:lnTo>
                    <a:lnTo>
                      <a:pt x="17" y="245"/>
                    </a:lnTo>
                    <a:lnTo>
                      <a:pt x="17" y="244"/>
                    </a:lnTo>
                    <a:lnTo>
                      <a:pt x="17" y="242"/>
                    </a:lnTo>
                    <a:lnTo>
                      <a:pt x="19" y="240"/>
                    </a:lnTo>
                    <a:lnTo>
                      <a:pt x="19" y="238"/>
                    </a:lnTo>
                    <a:lnTo>
                      <a:pt x="21" y="238"/>
                    </a:lnTo>
                    <a:lnTo>
                      <a:pt x="21" y="236"/>
                    </a:lnTo>
                    <a:lnTo>
                      <a:pt x="23" y="234"/>
                    </a:lnTo>
                    <a:lnTo>
                      <a:pt x="25" y="232"/>
                    </a:lnTo>
                    <a:lnTo>
                      <a:pt x="25" y="230"/>
                    </a:lnTo>
                    <a:lnTo>
                      <a:pt x="27" y="228"/>
                    </a:lnTo>
                    <a:lnTo>
                      <a:pt x="29" y="227"/>
                    </a:lnTo>
                    <a:lnTo>
                      <a:pt x="30" y="225"/>
                    </a:lnTo>
                    <a:lnTo>
                      <a:pt x="32" y="223"/>
                    </a:lnTo>
                    <a:lnTo>
                      <a:pt x="34" y="221"/>
                    </a:lnTo>
                    <a:lnTo>
                      <a:pt x="36" y="219"/>
                    </a:lnTo>
                    <a:lnTo>
                      <a:pt x="38" y="217"/>
                    </a:lnTo>
                    <a:lnTo>
                      <a:pt x="40" y="217"/>
                    </a:lnTo>
                    <a:lnTo>
                      <a:pt x="40" y="215"/>
                    </a:lnTo>
                    <a:lnTo>
                      <a:pt x="42" y="215"/>
                    </a:lnTo>
                    <a:lnTo>
                      <a:pt x="42" y="213"/>
                    </a:lnTo>
                    <a:lnTo>
                      <a:pt x="44" y="211"/>
                    </a:lnTo>
                    <a:lnTo>
                      <a:pt x="46" y="210"/>
                    </a:lnTo>
                    <a:lnTo>
                      <a:pt x="47" y="208"/>
                    </a:lnTo>
                    <a:lnTo>
                      <a:pt x="47" y="206"/>
                    </a:lnTo>
                    <a:lnTo>
                      <a:pt x="47" y="204"/>
                    </a:lnTo>
                    <a:lnTo>
                      <a:pt x="46" y="204"/>
                    </a:lnTo>
                    <a:lnTo>
                      <a:pt x="44" y="204"/>
                    </a:lnTo>
                    <a:lnTo>
                      <a:pt x="44" y="206"/>
                    </a:lnTo>
                    <a:lnTo>
                      <a:pt x="42" y="206"/>
                    </a:lnTo>
                    <a:lnTo>
                      <a:pt x="40" y="206"/>
                    </a:lnTo>
                    <a:lnTo>
                      <a:pt x="38" y="206"/>
                    </a:lnTo>
                    <a:lnTo>
                      <a:pt x="36" y="208"/>
                    </a:lnTo>
                    <a:lnTo>
                      <a:pt x="34" y="208"/>
                    </a:lnTo>
                    <a:lnTo>
                      <a:pt x="32" y="208"/>
                    </a:lnTo>
                    <a:lnTo>
                      <a:pt x="30" y="210"/>
                    </a:lnTo>
                    <a:lnTo>
                      <a:pt x="29" y="210"/>
                    </a:lnTo>
                    <a:lnTo>
                      <a:pt x="27" y="210"/>
                    </a:lnTo>
                    <a:lnTo>
                      <a:pt x="25" y="210"/>
                    </a:lnTo>
                    <a:lnTo>
                      <a:pt x="23" y="211"/>
                    </a:lnTo>
                    <a:lnTo>
                      <a:pt x="21" y="211"/>
                    </a:lnTo>
                    <a:lnTo>
                      <a:pt x="19" y="211"/>
                    </a:lnTo>
                    <a:lnTo>
                      <a:pt x="17" y="211"/>
                    </a:lnTo>
                    <a:lnTo>
                      <a:pt x="15" y="213"/>
                    </a:lnTo>
                    <a:lnTo>
                      <a:pt x="13" y="213"/>
                    </a:lnTo>
                    <a:lnTo>
                      <a:pt x="12" y="213"/>
                    </a:lnTo>
                    <a:lnTo>
                      <a:pt x="10" y="213"/>
                    </a:lnTo>
                    <a:lnTo>
                      <a:pt x="8" y="213"/>
                    </a:lnTo>
                    <a:lnTo>
                      <a:pt x="6" y="213"/>
                    </a:lnTo>
                    <a:lnTo>
                      <a:pt x="4" y="213"/>
                    </a:lnTo>
                    <a:lnTo>
                      <a:pt x="4" y="211"/>
                    </a:lnTo>
                    <a:lnTo>
                      <a:pt x="6" y="211"/>
                    </a:lnTo>
                    <a:lnTo>
                      <a:pt x="6" y="210"/>
                    </a:lnTo>
                    <a:lnTo>
                      <a:pt x="8" y="208"/>
                    </a:lnTo>
                    <a:lnTo>
                      <a:pt x="10" y="206"/>
                    </a:lnTo>
                    <a:lnTo>
                      <a:pt x="12" y="206"/>
                    </a:lnTo>
                    <a:lnTo>
                      <a:pt x="13" y="204"/>
                    </a:lnTo>
                    <a:lnTo>
                      <a:pt x="15" y="202"/>
                    </a:lnTo>
                    <a:lnTo>
                      <a:pt x="17" y="202"/>
                    </a:lnTo>
                    <a:lnTo>
                      <a:pt x="19" y="200"/>
                    </a:lnTo>
                    <a:lnTo>
                      <a:pt x="21" y="200"/>
                    </a:lnTo>
                    <a:lnTo>
                      <a:pt x="21" y="198"/>
                    </a:lnTo>
                    <a:lnTo>
                      <a:pt x="23" y="198"/>
                    </a:lnTo>
                    <a:lnTo>
                      <a:pt x="25" y="196"/>
                    </a:lnTo>
                    <a:lnTo>
                      <a:pt x="27" y="196"/>
                    </a:lnTo>
                    <a:lnTo>
                      <a:pt x="29" y="194"/>
                    </a:lnTo>
                    <a:lnTo>
                      <a:pt x="30" y="194"/>
                    </a:lnTo>
                    <a:lnTo>
                      <a:pt x="32" y="193"/>
                    </a:lnTo>
                    <a:lnTo>
                      <a:pt x="34" y="193"/>
                    </a:lnTo>
                    <a:lnTo>
                      <a:pt x="36" y="191"/>
                    </a:lnTo>
                    <a:lnTo>
                      <a:pt x="38" y="189"/>
                    </a:lnTo>
                    <a:lnTo>
                      <a:pt x="40" y="189"/>
                    </a:lnTo>
                    <a:lnTo>
                      <a:pt x="40" y="187"/>
                    </a:lnTo>
                    <a:lnTo>
                      <a:pt x="42" y="187"/>
                    </a:lnTo>
                    <a:lnTo>
                      <a:pt x="42" y="185"/>
                    </a:lnTo>
                    <a:lnTo>
                      <a:pt x="42" y="183"/>
                    </a:lnTo>
                    <a:lnTo>
                      <a:pt x="44" y="183"/>
                    </a:lnTo>
                    <a:lnTo>
                      <a:pt x="44" y="181"/>
                    </a:lnTo>
                    <a:lnTo>
                      <a:pt x="44" y="179"/>
                    </a:lnTo>
                    <a:lnTo>
                      <a:pt x="46" y="177"/>
                    </a:lnTo>
                    <a:lnTo>
                      <a:pt x="46" y="176"/>
                    </a:lnTo>
                    <a:lnTo>
                      <a:pt x="46" y="174"/>
                    </a:lnTo>
                    <a:lnTo>
                      <a:pt x="46" y="172"/>
                    </a:lnTo>
                    <a:lnTo>
                      <a:pt x="46" y="170"/>
                    </a:lnTo>
                    <a:lnTo>
                      <a:pt x="46" y="168"/>
                    </a:lnTo>
                    <a:lnTo>
                      <a:pt x="46" y="166"/>
                    </a:lnTo>
                    <a:lnTo>
                      <a:pt x="46" y="164"/>
                    </a:lnTo>
                    <a:lnTo>
                      <a:pt x="44" y="162"/>
                    </a:lnTo>
                    <a:lnTo>
                      <a:pt x="44" y="160"/>
                    </a:lnTo>
                    <a:lnTo>
                      <a:pt x="44" y="159"/>
                    </a:lnTo>
                    <a:lnTo>
                      <a:pt x="42" y="159"/>
                    </a:lnTo>
                    <a:lnTo>
                      <a:pt x="42" y="157"/>
                    </a:lnTo>
                    <a:lnTo>
                      <a:pt x="40" y="155"/>
                    </a:lnTo>
                    <a:lnTo>
                      <a:pt x="40" y="153"/>
                    </a:lnTo>
                    <a:lnTo>
                      <a:pt x="38" y="153"/>
                    </a:lnTo>
                    <a:lnTo>
                      <a:pt x="36" y="151"/>
                    </a:lnTo>
                    <a:lnTo>
                      <a:pt x="34" y="153"/>
                    </a:lnTo>
                    <a:lnTo>
                      <a:pt x="32" y="153"/>
                    </a:lnTo>
                    <a:lnTo>
                      <a:pt x="30" y="153"/>
                    </a:lnTo>
                    <a:lnTo>
                      <a:pt x="29" y="153"/>
                    </a:lnTo>
                    <a:lnTo>
                      <a:pt x="27" y="153"/>
                    </a:lnTo>
                    <a:lnTo>
                      <a:pt x="25" y="151"/>
                    </a:lnTo>
                    <a:lnTo>
                      <a:pt x="23" y="151"/>
                    </a:lnTo>
                    <a:lnTo>
                      <a:pt x="21" y="151"/>
                    </a:lnTo>
                    <a:lnTo>
                      <a:pt x="19" y="151"/>
                    </a:lnTo>
                    <a:lnTo>
                      <a:pt x="17" y="151"/>
                    </a:lnTo>
                    <a:lnTo>
                      <a:pt x="17" y="149"/>
                    </a:lnTo>
                    <a:lnTo>
                      <a:pt x="15" y="149"/>
                    </a:lnTo>
                    <a:lnTo>
                      <a:pt x="13" y="147"/>
                    </a:lnTo>
                    <a:lnTo>
                      <a:pt x="12" y="147"/>
                    </a:lnTo>
                    <a:lnTo>
                      <a:pt x="12" y="145"/>
                    </a:lnTo>
                    <a:lnTo>
                      <a:pt x="10" y="145"/>
                    </a:lnTo>
                    <a:lnTo>
                      <a:pt x="10" y="143"/>
                    </a:lnTo>
                    <a:lnTo>
                      <a:pt x="10" y="142"/>
                    </a:lnTo>
                    <a:lnTo>
                      <a:pt x="8" y="142"/>
                    </a:lnTo>
                    <a:lnTo>
                      <a:pt x="8" y="140"/>
                    </a:lnTo>
                    <a:lnTo>
                      <a:pt x="8" y="138"/>
                    </a:lnTo>
                    <a:lnTo>
                      <a:pt x="10" y="138"/>
                    </a:lnTo>
                    <a:lnTo>
                      <a:pt x="12" y="138"/>
                    </a:lnTo>
                    <a:lnTo>
                      <a:pt x="13" y="138"/>
                    </a:lnTo>
                    <a:lnTo>
                      <a:pt x="15" y="138"/>
                    </a:lnTo>
                    <a:lnTo>
                      <a:pt x="17" y="138"/>
                    </a:lnTo>
                    <a:lnTo>
                      <a:pt x="19" y="138"/>
                    </a:lnTo>
                    <a:lnTo>
                      <a:pt x="21" y="138"/>
                    </a:lnTo>
                    <a:lnTo>
                      <a:pt x="23" y="138"/>
                    </a:lnTo>
                    <a:lnTo>
                      <a:pt x="25" y="138"/>
                    </a:lnTo>
                    <a:lnTo>
                      <a:pt x="27" y="138"/>
                    </a:lnTo>
                    <a:lnTo>
                      <a:pt x="29" y="136"/>
                    </a:lnTo>
                    <a:lnTo>
                      <a:pt x="30" y="134"/>
                    </a:lnTo>
                    <a:lnTo>
                      <a:pt x="32" y="134"/>
                    </a:lnTo>
                    <a:lnTo>
                      <a:pt x="34" y="132"/>
                    </a:lnTo>
                    <a:lnTo>
                      <a:pt x="34" y="130"/>
                    </a:lnTo>
                    <a:lnTo>
                      <a:pt x="36" y="130"/>
                    </a:lnTo>
                    <a:lnTo>
                      <a:pt x="36" y="128"/>
                    </a:lnTo>
                    <a:lnTo>
                      <a:pt x="38" y="126"/>
                    </a:lnTo>
                    <a:lnTo>
                      <a:pt x="38" y="125"/>
                    </a:lnTo>
                    <a:lnTo>
                      <a:pt x="38" y="123"/>
                    </a:lnTo>
                    <a:lnTo>
                      <a:pt x="38" y="121"/>
                    </a:lnTo>
                    <a:lnTo>
                      <a:pt x="38" y="119"/>
                    </a:lnTo>
                    <a:lnTo>
                      <a:pt x="38" y="117"/>
                    </a:lnTo>
                    <a:lnTo>
                      <a:pt x="38" y="115"/>
                    </a:lnTo>
                    <a:lnTo>
                      <a:pt x="38" y="113"/>
                    </a:lnTo>
                    <a:lnTo>
                      <a:pt x="36" y="111"/>
                    </a:lnTo>
                    <a:lnTo>
                      <a:pt x="36" y="109"/>
                    </a:lnTo>
                    <a:lnTo>
                      <a:pt x="36" y="108"/>
                    </a:lnTo>
                    <a:lnTo>
                      <a:pt x="34" y="106"/>
                    </a:lnTo>
                    <a:lnTo>
                      <a:pt x="34" y="104"/>
                    </a:lnTo>
                    <a:lnTo>
                      <a:pt x="32" y="104"/>
                    </a:lnTo>
                    <a:lnTo>
                      <a:pt x="32" y="102"/>
                    </a:lnTo>
                    <a:lnTo>
                      <a:pt x="30" y="102"/>
                    </a:lnTo>
                    <a:lnTo>
                      <a:pt x="30" y="100"/>
                    </a:lnTo>
                    <a:lnTo>
                      <a:pt x="29" y="100"/>
                    </a:lnTo>
                    <a:lnTo>
                      <a:pt x="27" y="100"/>
                    </a:lnTo>
                    <a:lnTo>
                      <a:pt x="27" y="98"/>
                    </a:lnTo>
                    <a:lnTo>
                      <a:pt x="25" y="98"/>
                    </a:lnTo>
                    <a:lnTo>
                      <a:pt x="23" y="98"/>
                    </a:lnTo>
                    <a:lnTo>
                      <a:pt x="21" y="98"/>
                    </a:lnTo>
                    <a:lnTo>
                      <a:pt x="19" y="98"/>
                    </a:lnTo>
                    <a:lnTo>
                      <a:pt x="17" y="98"/>
                    </a:lnTo>
                    <a:lnTo>
                      <a:pt x="15" y="98"/>
                    </a:lnTo>
                    <a:lnTo>
                      <a:pt x="13" y="98"/>
                    </a:lnTo>
                    <a:lnTo>
                      <a:pt x="12" y="98"/>
                    </a:lnTo>
                    <a:lnTo>
                      <a:pt x="12" y="100"/>
                    </a:lnTo>
                    <a:lnTo>
                      <a:pt x="10" y="100"/>
                    </a:lnTo>
                    <a:lnTo>
                      <a:pt x="8" y="100"/>
                    </a:lnTo>
                    <a:lnTo>
                      <a:pt x="6" y="100"/>
                    </a:lnTo>
                    <a:lnTo>
                      <a:pt x="4" y="100"/>
                    </a:lnTo>
                    <a:lnTo>
                      <a:pt x="4" y="98"/>
                    </a:lnTo>
                    <a:lnTo>
                      <a:pt x="2" y="98"/>
                    </a:lnTo>
                    <a:lnTo>
                      <a:pt x="2" y="96"/>
                    </a:lnTo>
                    <a:lnTo>
                      <a:pt x="0" y="94"/>
                    </a:lnTo>
                    <a:lnTo>
                      <a:pt x="0" y="92"/>
                    </a:lnTo>
                    <a:lnTo>
                      <a:pt x="0" y="91"/>
                    </a:lnTo>
                    <a:lnTo>
                      <a:pt x="0" y="89"/>
                    </a:lnTo>
                    <a:lnTo>
                      <a:pt x="0" y="87"/>
                    </a:lnTo>
                    <a:lnTo>
                      <a:pt x="0" y="85"/>
                    </a:lnTo>
                    <a:lnTo>
                      <a:pt x="0" y="83"/>
                    </a:lnTo>
                    <a:lnTo>
                      <a:pt x="0" y="81"/>
                    </a:lnTo>
                    <a:lnTo>
                      <a:pt x="0" y="79"/>
                    </a:lnTo>
                    <a:lnTo>
                      <a:pt x="2" y="79"/>
                    </a:lnTo>
                    <a:lnTo>
                      <a:pt x="2" y="77"/>
                    </a:lnTo>
                    <a:lnTo>
                      <a:pt x="2" y="75"/>
                    </a:lnTo>
                    <a:lnTo>
                      <a:pt x="4" y="74"/>
                    </a:lnTo>
                    <a:lnTo>
                      <a:pt x="4" y="72"/>
                    </a:lnTo>
                    <a:lnTo>
                      <a:pt x="6" y="72"/>
                    </a:lnTo>
                    <a:lnTo>
                      <a:pt x="6" y="70"/>
                    </a:lnTo>
                    <a:lnTo>
                      <a:pt x="8" y="70"/>
                    </a:lnTo>
                    <a:lnTo>
                      <a:pt x="8" y="68"/>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1" name="Freeform 167">
                <a:extLst>
                  <a:ext uri="{FF2B5EF4-FFF2-40B4-BE49-F238E27FC236}">
                    <a16:creationId xmlns:a16="http://schemas.microsoft.com/office/drawing/2014/main" id="{495770F5-67E8-4C7D-9988-CE29EFBBBC2E}"/>
                  </a:ext>
                </a:extLst>
              </p:cNvPr>
              <p:cNvSpPr>
                <a:spLocks/>
              </p:cNvSpPr>
              <p:nvPr/>
            </p:nvSpPr>
            <p:spPr bwMode="auto">
              <a:xfrm>
                <a:off x="2465" y="1780"/>
                <a:ext cx="17" cy="32"/>
              </a:xfrm>
              <a:custGeom>
                <a:avLst/>
                <a:gdLst>
                  <a:gd name="T0" fmla="*/ 0 w 17"/>
                  <a:gd name="T1" fmla="*/ 0 h 32"/>
                  <a:gd name="T2" fmla="*/ 2 w 17"/>
                  <a:gd name="T3" fmla="*/ 0 h 32"/>
                  <a:gd name="T4" fmla="*/ 2 w 17"/>
                  <a:gd name="T5" fmla="*/ 2 h 32"/>
                  <a:gd name="T6" fmla="*/ 2 w 17"/>
                  <a:gd name="T7" fmla="*/ 4 h 32"/>
                  <a:gd name="T8" fmla="*/ 4 w 17"/>
                  <a:gd name="T9" fmla="*/ 4 h 32"/>
                  <a:gd name="T10" fmla="*/ 4 w 17"/>
                  <a:gd name="T11" fmla="*/ 5 h 32"/>
                  <a:gd name="T12" fmla="*/ 4 w 17"/>
                  <a:gd name="T13" fmla="*/ 7 h 32"/>
                  <a:gd name="T14" fmla="*/ 5 w 17"/>
                  <a:gd name="T15" fmla="*/ 7 h 32"/>
                  <a:gd name="T16" fmla="*/ 5 w 17"/>
                  <a:gd name="T17" fmla="*/ 9 h 32"/>
                  <a:gd name="T18" fmla="*/ 7 w 17"/>
                  <a:gd name="T19" fmla="*/ 11 h 32"/>
                  <a:gd name="T20" fmla="*/ 9 w 17"/>
                  <a:gd name="T21" fmla="*/ 13 h 32"/>
                  <a:gd name="T22" fmla="*/ 11 w 17"/>
                  <a:gd name="T23" fmla="*/ 15 h 32"/>
                  <a:gd name="T24" fmla="*/ 13 w 17"/>
                  <a:gd name="T25" fmla="*/ 15 h 32"/>
                  <a:gd name="T26" fmla="*/ 13 w 17"/>
                  <a:gd name="T27" fmla="*/ 17 h 32"/>
                  <a:gd name="T28" fmla="*/ 15 w 17"/>
                  <a:gd name="T29" fmla="*/ 17 h 32"/>
                  <a:gd name="T30" fmla="*/ 17 w 17"/>
                  <a:gd name="T31" fmla="*/ 19 h 32"/>
                  <a:gd name="T32" fmla="*/ 17 w 17"/>
                  <a:gd name="T33" fmla="*/ 21 h 32"/>
                  <a:gd name="T34" fmla="*/ 17 w 17"/>
                  <a:gd name="T35" fmla="*/ 22 h 32"/>
                  <a:gd name="T36" fmla="*/ 17 w 17"/>
                  <a:gd name="T37" fmla="*/ 24 h 32"/>
                  <a:gd name="T38" fmla="*/ 17 w 17"/>
                  <a:gd name="T39" fmla="*/ 26 h 32"/>
                  <a:gd name="T40" fmla="*/ 17 w 17"/>
                  <a:gd name="T41" fmla="*/ 28 h 32"/>
                  <a:gd name="T42" fmla="*/ 15 w 17"/>
                  <a:gd name="T43" fmla="*/ 30 h 32"/>
                  <a:gd name="T44" fmla="*/ 15 w 17"/>
                  <a:gd name="T45" fmla="*/ 32 h 32"/>
                  <a:gd name="T46" fmla="*/ 13 w 17"/>
                  <a:gd name="T47" fmla="*/ 32 h 32"/>
                  <a:gd name="T48" fmla="*/ 11 w 17"/>
                  <a:gd name="T49" fmla="*/ 32 h 32"/>
                  <a:gd name="T50" fmla="*/ 9 w 17"/>
                  <a:gd name="T51" fmla="*/ 30 h 32"/>
                  <a:gd name="T52" fmla="*/ 7 w 17"/>
                  <a:gd name="T53" fmla="*/ 28 h 32"/>
                  <a:gd name="T54" fmla="*/ 5 w 17"/>
                  <a:gd name="T55" fmla="*/ 26 h 32"/>
                  <a:gd name="T56" fmla="*/ 5 w 17"/>
                  <a:gd name="T57" fmla="*/ 24 h 32"/>
                  <a:gd name="T58" fmla="*/ 4 w 17"/>
                  <a:gd name="T59" fmla="*/ 22 h 32"/>
                  <a:gd name="T60" fmla="*/ 2 w 17"/>
                  <a:gd name="T61" fmla="*/ 21 h 32"/>
                  <a:gd name="T62" fmla="*/ 2 w 17"/>
                  <a:gd name="T63" fmla="*/ 19 h 32"/>
                  <a:gd name="T64" fmla="*/ 2 w 17"/>
                  <a:gd name="T65" fmla="*/ 17 h 32"/>
                  <a:gd name="T66" fmla="*/ 0 w 17"/>
                  <a:gd name="T67" fmla="*/ 15 h 32"/>
                  <a:gd name="T68" fmla="*/ 0 w 17"/>
                  <a:gd name="T69" fmla="*/ 13 h 32"/>
                  <a:gd name="T70" fmla="*/ 0 w 17"/>
                  <a:gd name="T71" fmla="*/ 11 h 32"/>
                  <a:gd name="T72" fmla="*/ 0 w 17"/>
                  <a:gd name="T73" fmla="*/ 9 h 32"/>
                  <a:gd name="T74" fmla="*/ 0 w 17"/>
                  <a:gd name="T75" fmla="*/ 7 h 32"/>
                  <a:gd name="T76" fmla="*/ 0 w 17"/>
                  <a:gd name="T77" fmla="*/ 5 h 32"/>
                  <a:gd name="T78" fmla="*/ 0 w 17"/>
                  <a:gd name="T79" fmla="*/ 4 h 32"/>
                  <a:gd name="T80" fmla="*/ 0 w 17"/>
                  <a:gd name="T81" fmla="*/ 2 h 32"/>
                  <a:gd name="T82" fmla="*/ 0 w 17"/>
                  <a:gd name="T83" fmla="*/ 0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 h="32">
                    <a:moveTo>
                      <a:pt x="0" y="0"/>
                    </a:moveTo>
                    <a:lnTo>
                      <a:pt x="2" y="0"/>
                    </a:lnTo>
                    <a:lnTo>
                      <a:pt x="2" y="2"/>
                    </a:lnTo>
                    <a:lnTo>
                      <a:pt x="2" y="4"/>
                    </a:lnTo>
                    <a:lnTo>
                      <a:pt x="4" y="4"/>
                    </a:lnTo>
                    <a:lnTo>
                      <a:pt x="4" y="5"/>
                    </a:lnTo>
                    <a:lnTo>
                      <a:pt x="4" y="7"/>
                    </a:lnTo>
                    <a:lnTo>
                      <a:pt x="5" y="7"/>
                    </a:lnTo>
                    <a:lnTo>
                      <a:pt x="5" y="9"/>
                    </a:lnTo>
                    <a:lnTo>
                      <a:pt x="7" y="11"/>
                    </a:lnTo>
                    <a:lnTo>
                      <a:pt x="9" y="13"/>
                    </a:lnTo>
                    <a:lnTo>
                      <a:pt x="11" y="15"/>
                    </a:lnTo>
                    <a:lnTo>
                      <a:pt x="13" y="15"/>
                    </a:lnTo>
                    <a:lnTo>
                      <a:pt x="13" y="17"/>
                    </a:lnTo>
                    <a:lnTo>
                      <a:pt x="15" y="17"/>
                    </a:lnTo>
                    <a:lnTo>
                      <a:pt x="17" y="19"/>
                    </a:lnTo>
                    <a:lnTo>
                      <a:pt x="17" y="21"/>
                    </a:lnTo>
                    <a:lnTo>
                      <a:pt x="17" y="22"/>
                    </a:lnTo>
                    <a:lnTo>
                      <a:pt x="17" y="24"/>
                    </a:lnTo>
                    <a:lnTo>
                      <a:pt x="17" y="26"/>
                    </a:lnTo>
                    <a:lnTo>
                      <a:pt x="17" y="28"/>
                    </a:lnTo>
                    <a:lnTo>
                      <a:pt x="15" y="30"/>
                    </a:lnTo>
                    <a:lnTo>
                      <a:pt x="15" y="32"/>
                    </a:lnTo>
                    <a:lnTo>
                      <a:pt x="13" y="32"/>
                    </a:lnTo>
                    <a:lnTo>
                      <a:pt x="11" y="32"/>
                    </a:lnTo>
                    <a:lnTo>
                      <a:pt x="9" y="30"/>
                    </a:lnTo>
                    <a:lnTo>
                      <a:pt x="7" y="28"/>
                    </a:lnTo>
                    <a:lnTo>
                      <a:pt x="5" y="26"/>
                    </a:lnTo>
                    <a:lnTo>
                      <a:pt x="5" y="24"/>
                    </a:lnTo>
                    <a:lnTo>
                      <a:pt x="4" y="22"/>
                    </a:lnTo>
                    <a:lnTo>
                      <a:pt x="2" y="21"/>
                    </a:lnTo>
                    <a:lnTo>
                      <a:pt x="2" y="19"/>
                    </a:lnTo>
                    <a:lnTo>
                      <a:pt x="2" y="17"/>
                    </a:lnTo>
                    <a:lnTo>
                      <a:pt x="0" y="15"/>
                    </a:lnTo>
                    <a:lnTo>
                      <a:pt x="0" y="13"/>
                    </a:lnTo>
                    <a:lnTo>
                      <a:pt x="0" y="11"/>
                    </a:lnTo>
                    <a:lnTo>
                      <a:pt x="0" y="9"/>
                    </a:lnTo>
                    <a:lnTo>
                      <a:pt x="0" y="7"/>
                    </a:lnTo>
                    <a:lnTo>
                      <a:pt x="0" y="5"/>
                    </a:lnTo>
                    <a:lnTo>
                      <a:pt x="0" y="4"/>
                    </a:lnTo>
                    <a:lnTo>
                      <a:pt x="0" y="2"/>
                    </a:lnTo>
                    <a:lnTo>
                      <a:pt x="0"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2" name="Freeform 168">
                <a:extLst>
                  <a:ext uri="{FF2B5EF4-FFF2-40B4-BE49-F238E27FC236}">
                    <a16:creationId xmlns:a16="http://schemas.microsoft.com/office/drawing/2014/main" id="{74FCFF6F-7898-4FF4-4415-730F1261B4FE}"/>
                  </a:ext>
                </a:extLst>
              </p:cNvPr>
              <p:cNvSpPr>
                <a:spLocks/>
              </p:cNvSpPr>
              <p:nvPr/>
            </p:nvSpPr>
            <p:spPr bwMode="auto">
              <a:xfrm>
                <a:off x="2476" y="1729"/>
                <a:ext cx="32" cy="22"/>
              </a:xfrm>
              <a:custGeom>
                <a:avLst/>
                <a:gdLst>
                  <a:gd name="T0" fmla="*/ 2 w 32"/>
                  <a:gd name="T1" fmla="*/ 2 h 22"/>
                  <a:gd name="T2" fmla="*/ 4 w 32"/>
                  <a:gd name="T3" fmla="*/ 2 h 22"/>
                  <a:gd name="T4" fmla="*/ 4 w 32"/>
                  <a:gd name="T5" fmla="*/ 0 h 22"/>
                  <a:gd name="T6" fmla="*/ 6 w 32"/>
                  <a:gd name="T7" fmla="*/ 0 h 22"/>
                  <a:gd name="T8" fmla="*/ 8 w 32"/>
                  <a:gd name="T9" fmla="*/ 0 h 22"/>
                  <a:gd name="T10" fmla="*/ 10 w 32"/>
                  <a:gd name="T11" fmla="*/ 0 h 22"/>
                  <a:gd name="T12" fmla="*/ 11 w 32"/>
                  <a:gd name="T13" fmla="*/ 0 h 22"/>
                  <a:gd name="T14" fmla="*/ 13 w 32"/>
                  <a:gd name="T15" fmla="*/ 0 h 22"/>
                  <a:gd name="T16" fmla="*/ 15 w 32"/>
                  <a:gd name="T17" fmla="*/ 0 h 22"/>
                  <a:gd name="T18" fmla="*/ 17 w 32"/>
                  <a:gd name="T19" fmla="*/ 0 h 22"/>
                  <a:gd name="T20" fmla="*/ 19 w 32"/>
                  <a:gd name="T21" fmla="*/ 2 h 22"/>
                  <a:gd name="T22" fmla="*/ 21 w 32"/>
                  <a:gd name="T23" fmla="*/ 2 h 22"/>
                  <a:gd name="T24" fmla="*/ 23 w 32"/>
                  <a:gd name="T25" fmla="*/ 2 h 22"/>
                  <a:gd name="T26" fmla="*/ 23 w 32"/>
                  <a:gd name="T27" fmla="*/ 4 h 22"/>
                  <a:gd name="T28" fmla="*/ 25 w 32"/>
                  <a:gd name="T29" fmla="*/ 4 h 22"/>
                  <a:gd name="T30" fmla="*/ 27 w 32"/>
                  <a:gd name="T31" fmla="*/ 4 h 22"/>
                  <a:gd name="T32" fmla="*/ 27 w 32"/>
                  <a:gd name="T33" fmla="*/ 5 h 22"/>
                  <a:gd name="T34" fmla="*/ 28 w 32"/>
                  <a:gd name="T35" fmla="*/ 5 h 22"/>
                  <a:gd name="T36" fmla="*/ 28 w 32"/>
                  <a:gd name="T37" fmla="*/ 7 h 22"/>
                  <a:gd name="T38" fmla="*/ 30 w 32"/>
                  <a:gd name="T39" fmla="*/ 7 h 22"/>
                  <a:gd name="T40" fmla="*/ 30 w 32"/>
                  <a:gd name="T41" fmla="*/ 9 h 22"/>
                  <a:gd name="T42" fmla="*/ 32 w 32"/>
                  <a:gd name="T43" fmla="*/ 9 h 22"/>
                  <a:gd name="T44" fmla="*/ 30 w 32"/>
                  <a:gd name="T45" fmla="*/ 9 h 22"/>
                  <a:gd name="T46" fmla="*/ 30 w 32"/>
                  <a:gd name="T47" fmla="*/ 11 h 22"/>
                  <a:gd name="T48" fmla="*/ 30 w 32"/>
                  <a:gd name="T49" fmla="*/ 13 h 22"/>
                  <a:gd name="T50" fmla="*/ 28 w 32"/>
                  <a:gd name="T51" fmla="*/ 13 h 22"/>
                  <a:gd name="T52" fmla="*/ 28 w 32"/>
                  <a:gd name="T53" fmla="*/ 15 h 22"/>
                  <a:gd name="T54" fmla="*/ 27 w 32"/>
                  <a:gd name="T55" fmla="*/ 15 h 22"/>
                  <a:gd name="T56" fmla="*/ 27 w 32"/>
                  <a:gd name="T57" fmla="*/ 17 h 22"/>
                  <a:gd name="T58" fmla="*/ 27 w 32"/>
                  <a:gd name="T59" fmla="*/ 19 h 22"/>
                  <a:gd name="T60" fmla="*/ 25 w 32"/>
                  <a:gd name="T61" fmla="*/ 19 h 22"/>
                  <a:gd name="T62" fmla="*/ 25 w 32"/>
                  <a:gd name="T63" fmla="*/ 21 h 22"/>
                  <a:gd name="T64" fmla="*/ 23 w 32"/>
                  <a:gd name="T65" fmla="*/ 21 h 22"/>
                  <a:gd name="T66" fmla="*/ 23 w 32"/>
                  <a:gd name="T67" fmla="*/ 22 h 22"/>
                  <a:gd name="T68" fmla="*/ 21 w 32"/>
                  <a:gd name="T69" fmla="*/ 22 h 22"/>
                  <a:gd name="T70" fmla="*/ 19 w 32"/>
                  <a:gd name="T71" fmla="*/ 21 h 22"/>
                  <a:gd name="T72" fmla="*/ 19 w 32"/>
                  <a:gd name="T73" fmla="*/ 19 h 22"/>
                  <a:gd name="T74" fmla="*/ 17 w 32"/>
                  <a:gd name="T75" fmla="*/ 17 h 22"/>
                  <a:gd name="T76" fmla="*/ 17 w 32"/>
                  <a:gd name="T77" fmla="*/ 15 h 22"/>
                  <a:gd name="T78" fmla="*/ 15 w 32"/>
                  <a:gd name="T79" fmla="*/ 15 h 22"/>
                  <a:gd name="T80" fmla="*/ 15 w 32"/>
                  <a:gd name="T81" fmla="*/ 13 h 22"/>
                  <a:gd name="T82" fmla="*/ 13 w 32"/>
                  <a:gd name="T83" fmla="*/ 11 h 22"/>
                  <a:gd name="T84" fmla="*/ 11 w 32"/>
                  <a:gd name="T85" fmla="*/ 9 h 22"/>
                  <a:gd name="T86" fmla="*/ 10 w 32"/>
                  <a:gd name="T87" fmla="*/ 9 h 22"/>
                  <a:gd name="T88" fmla="*/ 8 w 32"/>
                  <a:gd name="T89" fmla="*/ 7 h 22"/>
                  <a:gd name="T90" fmla="*/ 6 w 32"/>
                  <a:gd name="T91" fmla="*/ 7 h 22"/>
                  <a:gd name="T92" fmla="*/ 6 w 32"/>
                  <a:gd name="T93" fmla="*/ 5 h 22"/>
                  <a:gd name="T94" fmla="*/ 4 w 32"/>
                  <a:gd name="T95" fmla="*/ 5 h 22"/>
                  <a:gd name="T96" fmla="*/ 2 w 32"/>
                  <a:gd name="T97" fmla="*/ 5 h 22"/>
                  <a:gd name="T98" fmla="*/ 2 w 32"/>
                  <a:gd name="T99" fmla="*/ 4 h 22"/>
                  <a:gd name="T100" fmla="*/ 0 w 32"/>
                  <a:gd name="T101" fmla="*/ 4 h 22"/>
                  <a:gd name="T102" fmla="*/ 0 w 32"/>
                  <a:gd name="T103" fmla="*/ 2 h 22"/>
                  <a:gd name="T104" fmla="*/ 2 w 32"/>
                  <a:gd name="T105" fmla="*/ 2 h 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2" h="22">
                    <a:moveTo>
                      <a:pt x="2" y="2"/>
                    </a:moveTo>
                    <a:lnTo>
                      <a:pt x="4" y="2"/>
                    </a:lnTo>
                    <a:lnTo>
                      <a:pt x="4" y="0"/>
                    </a:lnTo>
                    <a:lnTo>
                      <a:pt x="6" y="0"/>
                    </a:lnTo>
                    <a:lnTo>
                      <a:pt x="8" y="0"/>
                    </a:lnTo>
                    <a:lnTo>
                      <a:pt x="10" y="0"/>
                    </a:lnTo>
                    <a:lnTo>
                      <a:pt x="11" y="0"/>
                    </a:lnTo>
                    <a:lnTo>
                      <a:pt x="13" y="0"/>
                    </a:lnTo>
                    <a:lnTo>
                      <a:pt x="15" y="0"/>
                    </a:lnTo>
                    <a:lnTo>
                      <a:pt x="17" y="0"/>
                    </a:lnTo>
                    <a:lnTo>
                      <a:pt x="19" y="2"/>
                    </a:lnTo>
                    <a:lnTo>
                      <a:pt x="21" y="2"/>
                    </a:lnTo>
                    <a:lnTo>
                      <a:pt x="23" y="2"/>
                    </a:lnTo>
                    <a:lnTo>
                      <a:pt x="23" y="4"/>
                    </a:lnTo>
                    <a:lnTo>
                      <a:pt x="25" y="4"/>
                    </a:lnTo>
                    <a:lnTo>
                      <a:pt x="27" y="4"/>
                    </a:lnTo>
                    <a:lnTo>
                      <a:pt x="27" y="5"/>
                    </a:lnTo>
                    <a:lnTo>
                      <a:pt x="28" y="5"/>
                    </a:lnTo>
                    <a:lnTo>
                      <a:pt x="28" y="7"/>
                    </a:lnTo>
                    <a:lnTo>
                      <a:pt x="30" y="7"/>
                    </a:lnTo>
                    <a:lnTo>
                      <a:pt x="30" y="9"/>
                    </a:lnTo>
                    <a:lnTo>
                      <a:pt x="32" y="9"/>
                    </a:lnTo>
                    <a:lnTo>
                      <a:pt x="30" y="9"/>
                    </a:lnTo>
                    <a:lnTo>
                      <a:pt x="30" y="11"/>
                    </a:lnTo>
                    <a:lnTo>
                      <a:pt x="30" y="13"/>
                    </a:lnTo>
                    <a:lnTo>
                      <a:pt x="28" y="13"/>
                    </a:lnTo>
                    <a:lnTo>
                      <a:pt x="28" y="15"/>
                    </a:lnTo>
                    <a:lnTo>
                      <a:pt x="27" y="15"/>
                    </a:lnTo>
                    <a:lnTo>
                      <a:pt x="27" y="17"/>
                    </a:lnTo>
                    <a:lnTo>
                      <a:pt x="27" y="19"/>
                    </a:lnTo>
                    <a:lnTo>
                      <a:pt x="25" y="19"/>
                    </a:lnTo>
                    <a:lnTo>
                      <a:pt x="25" y="21"/>
                    </a:lnTo>
                    <a:lnTo>
                      <a:pt x="23" y="21"/>
                    </a:lnTo>
                    <a:lnTo>
                      <a:pt x="23" y="22"/>
                    </a:lnTo>
                    <a:lnTo>
                      <a:pt x="21" y="22"/>
                    </a:lnTo>
                    <a:lnTo>
                      <a:pt x="19" y="21"/>
                    </a:lnTo>
                    <a:lnTo>
                      <a:pt x="19" y="19"/>
                    </a:lnTo>
                    <a:lnTo>
                      <a:pt x="17" y="17"/>
                    </a:lnTo>
                    <a:lnTo>
                      <a:pt x="17" y="15"/>
                    </a:lnTo>
                    <a:lnTo>
                      <a:pt x="15" y="15"/>
                    </a:lnTo>
                    <a:lnTo>
                      <a:pt x="15" y="13"/>
                    </a:lnTo>
                    <a:lnTo>
                      <a:pt x="13" y="11"/>
                    </a:lnTo>
                    <a:lnTo>
                      <a:pt x="11" y="9"/>
                    </a:lnTo>
                    <a:lnTo>
                      <a:pt x="10" y="9"/>
                    </a:lnTo>
                    <a:lnTo>
                      <a:pt x="8" y="7"/>
                    </a:lnTo>
                    <a:lnTo>
                      <a:pt x="6" y="7"/>
                    </a:lnTo>
                    <a:lnTo>
                      <a:pt x="6" y="5"/>
                    </a:lnTo>
                    <a:lnTo>
                      <a:pt x="4" y="5"/>
                    </a:lnTo>
                    <a:lnTo>
                      <a:pt x="2" y="5"/>
                    </a:lnTo>
                    <a:lnTo>
                      <a:pt x="2" y="4"/>
                    </a:lnTo>
                    <a:lnTo>
                      <a:pt x="0" y="4"/>
                    </a:lnTo>
                    <a:lnTo>
                      <a:pt x="0" y="2"/>
                    </a:lnTo>
                    <a:lnTo>
                      <a:pt x="2" y="2"/>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3" name="Freeform 169">
                <a:extLst>
                  <a:ext uri="{FF2B5EF4-FFF2-40B4-BE49-F238E27FC236}">
                    <a16:creationId xmlns:a16="http://schemas.microsoft.com/office/drawing/2014/main" id="{9FF11CA3-417A-5DF4-D483-72AEC811693C}"/>
                  </a:ext>
                </a:extLst>
              </p:cNvPr>
              <p:cNvSpPr>
                <a:spLocks/>
              </p:cNvSpPr>
              <p:nvPr/>
            </p:nvSpPr>
            <p:spPr bwMode="auto">
              <a:xfrm>
                <a:off x="2529" y="1697"/>
                <a:ext cx="30" cy="20"/>
              </a:xfrm>
              <a:custGeom>
                <a:avLst/>
                <a:gdLst>
                  <a:gd name="T0" fmla="*/ 30 w 30"/>
                  <a:gd name="T1" fmla="*/ 15 h 20"/>
                  <a:gd name="T2" fmla="*/ 30 w 30"/>
                  <a:gd name="T3" fmla="*/ 17 h 20"/>
                  <a:gd name="T4" fmla="*/ 30 w 30"/>
                  <a:gd name="T5" fmla="*/ 19 h 20"/>
                  <a:gd name="T6" fmla="*/ 28 w 30"/>
                  <a:gd name="T7" fmla="*/ 19 h 20"/>
                  <a:gd name="T8" fmla="*/ 27 w 30"/>
                  <a:gd name="T9" fmla="*/ 19 h 20"/>
                  <a:gd name="T10" fmla="*/ 25 w 30"/>
                  <a:gd name="T11" fmla="*/ 19 h 20"/>
                  <a:gd name="T12" fmla="*/ 23 w 30"/>
                  <a:gd name="T13" fmla="*/ 19 h 20"/>
                  <a:gd name="T14" fmla="*/ 21 w 30"/>
                  <a:gd name="T15" fmla="*/ 20 h 20"/>
                  <a:gd name="T16" fmla="*/ 19 w 30"/>
                  <a:gd name="T17" fmla="*/ 20 h 20"/>
                  <a:gd name="T18" fmla="*/ 17 w 30"/>
                  <a:gd name="T19" fmla="*/ 20 h 20"/>
                  <a:gd name="T20" fmla="*/ 15 w 30"/>
                  <a:gd name="T21" fmla="*/ 20 h 20"/>
                  <a:gd name="T22" fmla="*/ 15 w 30"/>
                  <a:gd name="T23" fmla="*/ 19 h 20"/>
                  <a:gd name="T24" fmla="*/ 13 w 30"/>
                  <a:gd name="T25" fmla="*/ 19 h 20"/>
                  <a:gd name="T26" fmla="*/ 13 w 30"/>
                  <a:gd name="T27" fmla="*/ 17 h 20"/>
                  <a:gd name="T28" fmla="*/ 11 w 30"/>
                  <a:gd name="T29" fmla="*/ 15 h 20"/>
                  <a:gd name="T30" fmla="*/ 11 w 30"/>
                  <a:gd name="T31" fmla="*/ 13 h 20"/>
                  <a:gd name="T32" fmla="*/ 9 w 30"/>
                  <a:gd name="T33" fmla="*/ 13 h 20"/>
                  <a:gd name="T34" fmla="*/ 9 w 30"/>
                  <a:gd name="T35" fmla="*/ 11 h 20"/>
                  <a:gd name="T36" fmla="*/ 8 w 30"/>
                  <a:gd name="T37" fmla="*/ 9 h 20"/>
                  <a:gd name="T38" fmla="*/ 8 w 30"/>
                  <a:gd name="T39" fmla="*/ 7 h 20"/>
                  <a:gd name="T40" fmla="*/ 6 w 30"/>
                  <a:gd name="T41" fmla="*/ 7 h 20"/>
                  <a:gd name="T42" fmla="*/ 6 w 30"/>
                  <a:gd name="T43" fmla="*/ 5 h 20"/>
                  <a:gd name="T44" fmla="*/ 4 w 30"/>
                  <a:gd name="T45" fmla="*/ 5 h 20"/>
                  <a:gd name="T46" fmla="*/ 4 w 30"/>
                  <a:gd name="T47" fmla="*/ 3 h 20"/>
                  <a:gd name="T48" fmla="*/ 2 w 30"/>
                  <a:gd name="T49" fmla="*/ 3 h 20"/>
                  <a:gd name="T50" fmla="*/ 2 w 30"/>
                  <a:gd name="T51" fmla="*/ 2 h 20"/>
                  <a:gd name="T52" fmla="*/ 0 w 30"/>
                  <a:gd name="T53" fmla="*/ 2 h 20"/>
                  <a:gd name="T54" fmla="*/ 2 w 30"/>
                  <a:gd name="T55" fmla="*/ 2 h 20"/>
                  <a:gd name="T56" fmla="*/ 4 w 30"/>
                  <a:gd name="T57" fmla="*/ 2 h 20"/>
                  <a:gd name="T58" fmla="*/ 4 w 30"/>
                  <a:gd name="T59" fmla="*/ 0 h 20"/>
                  <a:gd name="T60" fmla="*/ 6 w 30"/>
                  <a:gd name="T61" fmla="*/ 0 h 20"/>
                  <a:gd name="T62" fmla="*/ 8 w 30"/>
                  <a:gd name="T63" fmla="*/ 0 h 20"/>
                  <a:gd name="T64" fmla="*/ 9 w 30"/>
                  <a:gd name="T65" fmla="*/ 0 h 20"/>
                  <a:gd name="T66" fmla="*/ 11 w 30"/>
                  <a:gd name="T67" fmla="*/ 0 h 20"/>
                  <a:gd name="T68" fmla="*/ 13 w 30"/>
                  <a:gd name="T69" fmla="*/ 2 h 20"/>
                  <a:gd name="T70" fmla="*/ 15 w 30"/>
                  <a:gd name="T71" fmla="*/ 2 h 20"/>
                  <a:gd name="T72" fmla="*/ 17 w 30"/>
                  <a:gd name="T73" fmla="*/ 2 h 20"/>
                  <a:gd name="T74" fmla="*/ 17 w 30"/>
                  <a:gd name="T75" fmla="*/ 3 h 20"/>
                  <a:gd name="T76" fmla="*/ 19 w 30"/>
                  <a:gd name="T77" fmla="*/ 3 h 20"/>
                  <a:gd name="T78" fmla="*/ 21 w 30"/>
                  <a:gd name="T79" fmla="*/ 3 h 20"/>
                  <a:gd name="T80" fmla="*/ 21 w 30"/>
                  <a:gd name="T81" fmla="*/ 5 h 20"/>
                  <a:gd name="T82" fmla="*/ 23 w 30"/>
                  <a:gd name="T83" fmla="*/ 5 h 20"/>
                  <a:gd name="T84" fmla="*/ 23 w 30"/>
                  <a:gd name="T85" fmla="*/ 7 h 20"/>
                  <a:gd name="T86" fmla="*/ 25 w 30"/>
                  <a:gd name="T87" fmla="*/ 7 h 20"/>
                  <a:gd name="T88" fmla="*/ 27 w 30"/>
                  <a:gd name="T89" fmla="*/ 9 h 20"/>
                  <a:gd name="T90" fmla="*/ 28 w 30"/>
                  <a:gd name="T91" fmla="*/ 11 h 20"/>
                  <a:gd name="T92" fmla="*/ 28 w 30"/>
                  <a:gd name="T93" fmla="*/ 13 h 20"/>
                  <a:gd name="T94" fmla="*/ 30 w 30"/>
                  <a:gd name="T95" fmla="*/ 15 h 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20">
                    <a:moveTo>
                      <a:pt x="30" y="15"/>
                    </a:moveTo>
                    <a:lnTo>
                      <a:pt x="30" y="17"/>
                    </a:lnTo>
                    <a:lnTo>
                      <a:pt x="30" y="19"/>
                    </a:lnTo>
                    <a:lnTo>
                      <a:pt x="28" y="19"/>
                    </a:lnTo>
                    <a:lnTo>
                      <a:pt x="27" y="19"/>
                    </a:lnTo>
                    <a:lnTo>
                      <a:pt x="25" y="19"/>
                    </a:lnTo>
                    <a:lnTo>
                      <a:pt x="23" y="19"/>
                    </a:lnTo>
                    <a:lnTo>
                      <a:pt x="21" y="20"/>
                    </a:lnTo>
                    <a:lnTo>
                      <a:pt x="19" y="20"/>
                    </a:lnTo>
                    <a:lnTo>
                      <a:pt x="17" y="20"/>
                    </a:lnTo>
                    <a:lnTo>
                      <a:pt x="15" y="20"/>
                    </a:lnTo>
                    <a:lnTo>
                      <a:pt x="15" y="19"/>
                    </a:lnTo>
                    <a:lnTo>
                      <a:pt x="13" y="19"/>
                    </a:lnTo>
                    <a:lnTo>
                      <a:pt x="13" y="17"/>
                    </a:lnTo>
                    <a:lnTo>
                      <a:pt x="11" y="15"/>
                    </a:lnTo>
                    <a:lnTo>
                      <a:pt x="11" y="13"/>
                    </a:lnTo>
                    <a:lnTo>
                      <a:pt x="9" y="13"/>
                    </a:lnTo>
                    <a:lnTo>
                      <a:pt x="9" y="11"/>
                    </a:lnTo>
                    <a:lnTo>
                      <a:pt x="8" y="9"/>
                    </a:lnTo>
                    <a:lnTo>
                      <a:pt x="8" y="7"/>
                    </a:lnTo>
                    <a:lnTo>
                      <a:pt x="6" y="7"/>
                    </a:lnTo>
                    <a:lnTo>
                      <a:pt x="6" y="5"/>
                    </a:lnTo>
                    <a:lnTo>
                      <a:pt x="4" y="5"/>
                    </a:lnTo>
                    <a:lnTo>
                      <a:pt x="4" y="3"/>
                    </a:lnTo>
                    <a:lnTo>
                      <a:pt x="2" y="3"/>
                    </a:lnTo>
                    <a:lnTo>
                      <a:pt x="2" y="2"/>
                    </a:lnTo>
                    <a:lnTo>
                      <a:pt x="0" y="2"/>
                    </a:lnTo>
                    <a:lnTo>
                      <a:pt x="2" y="2"/>
                    </a:lnTo>
                    <a:lnTo>
                      <a:pt x="4" y="2"/>
                    </a:lnTo>
                    <a:lnTo>
                      <a:pt x="4" y="0"/>
                    </a:lnTo>
                    <a:lnTo>
                      <a:pt x="6" y="0"/>
                    </a:lnTo>
                    <a:lnTo>
                      <a:pt x="8" y="0"/>
                    </a:lnTo>
                    <a:lnTo>
                      <a:pt x="9" y="0"/>
                    </a:lnTo>
                    <a:lnTo>
                      <a:pt x="11" y="0"/>
                    </a:lnTo>
                    <a:lnTo>
                      <a:pt x="13" y="2"/>
                    </a:lnTo>
                    <a:lnTo>
                      <a:pt x="15" y="2"/>
                    </a:lnTo>
                    <a:lnTo>
                      <a:pt x="17" y="2"/>
                    </a:lnTo>
                    <a:lnTo>
                      <a:pt x="17" y="3"/>
                    </a:lnTo>
                    <a:lnTo>
                      <a:pt x="19" y="3"/>
                    </a:lnTo>
                    <a:lnTo>
                      <a:pt x="21" y="3"/>
                    </a:lnTo>
                    <a:lnTo>
                      <a:pt x="21" y="5"/>
                    </a:lnTo>
                    <a:lnTo>
                      <a:pt x="23" y="5"/>
                    </a:lnTo>
                    <a:lnTo>
                      <a:pt x="23" y="7"/>
                    </a:lnTo>
                    <a:lnTo>
                      <a:pt x="25" y="7"/>
                    </a:lnTo>
                    <a:lnTo>
                      <a:pt x="27" y="9"/>
                    </a:lnTo>
                    <a:lnTo>
                      <a:pt x="28" y="11"/>
                    </a:lnTo>
                    <a:lnTo>
                      <a:pt x="28" y="13"/>
                    </a:lnTo>
                    <a:lnTo>
                      <a:pt x="30" y="15"/>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4" name="Freeform 170">
                <a:extLst>
                  <a:ext uri="{FF2B5EF4-FFF2-40B4-BE49-F238E27FC236}">
                    <a16:creationId xmlns:a16="http://schemas.microsoft.com/office/drawing/2014/main" id="{C9381F8F-6A61-39E3-C675-575603287E7D}"/>
                  </a:ext>
                </a:extLst>
              </p:cNvPr>
              <p:cNvSpPr>
                <a:spLocks/>
              </p:cNvSpPr>
              <p:nvPr/>
            </p:nvSpPr>
            <p:spPr bwMode="auto">
              <a:xfrm>
                <a:off x="2436" y="2333"/>
                <a:ext cx="25" cy="17"/>
              </a:xfrm>
              <a:custGeom>
                <a:avLst/>
                <a:gdLst>
                  <a:gd name="T0" fmla="*/ 25 w 25"/>
                  <a:gd name="T1" fmla="*/ 0 h 17"/>
                  <a:gd name="T2" fmla="*/ 25 w 25"/>
                  <a:gd name="T3" fmla="*/ 2 h 17"/>
                  <a:gd name="T4" fmla="*/ 25 w 25"/>
                  <a:gd name="T5" fmla="*/ 4 h 17"/>
                  <a:gd name="T6" fmla="*/ 25 w 25"/>
                  <a:gd name="T7" fmla="*/ 6 h 17"/>
                  <a:gd name="T8" fmla="*/ 25 w 25"/>
                  <a:gd name="T9" fmla="*/ 8 h 17"/>
                  <a:gd name="T10" fmla="*/ 25 w 25"/>
                  <a:gd name="T11" fmla="*/ 10 h 17"/>
                  <a:gd name="T12" fmla="*/ 25 w 25"/>
                  <a:gd name="T13" fmla="*/ 12 h 17"/>
                  <a:gd name="T14" fmla="*/ 25 w 25"/>
                  <a:gd name="T15" fmla="*/ 13 h 17"/>
                  <a:gd name="T16" fmla="*/ 25 w 25"/>
                  <a:gd name="T17" fmla="*/ 15 h 17"/>
                  <a:gd name="T18" fmla="*/ 23 w 25"/>
                  <a:gd name="T19" fmla="*/ 15 h 17"/>
                  <a:gd name="T20" fmla="*/ 23 w 25"/>
                  <a:gd name="T21" fmla="*/ 13 h 17"/>
                  <a:gd name="T22" fmla="*/ 21 w 25"/>
                  <a:gd name="T23" fmla="*/ 13 h 17"/>
                  <a:gd name="T24" fmla="*/ 19 w 25"/>
                  <a:gd name="T25" fmla="*/ 13 h 17"/>
                  <a:gd name="T26" fmla="*/ 17 w 25"/>
                  <a:gd name="T27" fmla="*/ 13 h 17"/>
                  <a:gd name="T28" fmla="*/ 16 w 25"/>
                  <a:gd name="T29" fmla="*/ 13 h 17"/>
                  <a:gd name="T30" fmla="*/ 14 w 25"/>
                  <a:gd name="T31" fmla="*/ 13 h 17"/>
                  <a:gd name="T32" fmla="*/ 12 w 25"/>
                  <a:gd name="T33" fmla="*/ 15 h 17"/>
                  <a:gd name="T34" fmla="*/ 10 w 25"/>
                  <a:gd name="T35" fmla="*/ 15 h 17"/>
                  <a:gd name="T36" fmla="*/ 8 w 25"/>
                  <a:gd name="T37" fmla="*/ 15 h 17"/>
                  <a:gd name="T38" fmla="*/ 6 w 25"/>
                  <a:gd name="T39" fmla="*/ 15 h 17"/>
                  <a:gd name="T40" fmla="*/ 4 w 25"/>
                  <a:gd name="T41" fmla="*/ 15 h 17"/>
                  <a:gd name="T42" fmla="*/ 4 w 25"/>
                  <a:gd name="T43" fmla="*/ 17 h 17"/>
                  <a:gd name="T44" fmla="*/ 2 w 25"/>
                  <a:gd name="T45" fmla="*/ 17 h 17"/>
                  <a:gd name="T46" fmla="*/ 0 w 25"/>
                  <a:gd name="T47" fmla="*/ 17 h 17"/>
                  <a:gd name="T48" fmla="*/ 0 w 25"/>
                  <a:gd name="T49" fmla="*/ 15 h 17"/>
                  <a:gd name="T50" fmla="*/ 2 w 25"/>
                  <a:gd name="T51" fmla="*/ 13 h 17"/>
                  <a:gd name="T52" fmla="*/ 2 w 25"/>
                  <a:gd name="T53" fmla="*/ 12 h 17"/>
                  <a:gd name="T54" fmla="*/ 4 w 25"/>
                  <a:gd name="T55" fmla="*/ 10 h 17"/>
                  <a:gd name="T56" fmla="*/ 4 w 25"/>
                  <a:gd name="T57" fmla="*/ 8 h 17"/>
                  <a:gd name="T58" fmla="*/ 6 w 25"/>
                  <a:gd name="T59" fmla="*/ 8 h 17"/>
                  <a:gd name="T60" fmla="*/ 6 w 25"/>
                  <a:gd name="T61" fmla="*/ 6 h 17"/>
                  <a:gd name="T62" fmla="*/ 8 w 25"/>
                  <a:gd name="T63" fmla="*/ 6 h 17"/>
                  <a:gd name="T64" fmla="*/ 10 w 25"/>
                  <a:gd name="T65" fmla="*/ 4 h 17"/>
                  <a:gd name="T66" fmla="*/ 12 w 25"/>
                  <a:gd name="T67" fmla="*/ 2 h 17"/>
                  <a:gd name="T68" fmla="*/ 14 w 25"/>
                  <a:gd name="T69" fmla="*/ 2 h 17"/>
                  <a:gd name="T70" fmla="*/ 16 w 25"/>
                  <a:gd name="T71" fmla="*/ 0 h 17"/>
                  <a:gd name="T72" fmla="*/ 17 w 25"/>
                  <a:gd name="T73" fmla="*/ 0 h 17"/>
                  <a:gd name="T74" fmla="*/ 19 w 25"/>
                  <a:gd name="T75" fmla="*/ 0 h 17"/>
                  <a:gd name="T76" fmla="*/ 21 w 25"/>
                  <a:gd name="T77" fmla="*/ 0 h 17"/>
                  <a:gd name="T78" fmla="*/ 23 w 25"/>
                  <a:gd name="T79" fmla="*/ 0 h 17"/>
                  <a:gd name="T80" fmla="*/ 25 w 25"/>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 h="17">
                    <a:moveTo>
                      <a:pt x="25" y="0"/>
                    </a:moveTo>
                    <a:lnTo>
                      <a:pt x="25" y="2"/>
                    </a:lnTo>
                    <a:lnTo>
                      <a:pt x="25" y="4"/>
                    </a:lnTo>
                    <a:lnTo>
                      <a:pt x="25" y="6"/>
                    </a:lnTo>
                    <a:lnTo>
                      <a:pt x="25" y="8"/>
                    </a:lnTo>
                    <a:lnTo>
                      <a:pt x="25" y="10"/>
                    </a:lnTo>
                    <a:lnTo>
                      <a:pt x="25" y="12"/>
                    </a:lnTo>
                    <a:lnTo>
                      <a:pt x="25" y="13"/>
                    </a:lnTo>
                    <a:lnTo>
                      <a:pt x="25" y="15"/>
                    </a:lnTo>
                    <a:lnTo>
                      <a:pt x="23" y="15"/>
                    </a:lnTo>
                    <a:lnTo>
                      <a:pt x="23" y="13"/>
                    </a:lnTo>
                    <a:lnTo>
                      <a:pt x="21" y="13"/>
                    </a:lnTo>
                    <a:lnTo>
                      <a:pt x="19" y="13"/>
                    </a:lnTo>
                    <a:lnTo>
                      <a:pt x="17" y="13"/>
                    </a:lnTo>
                    <a:lnTo>
                      <a:pt x="16" y="13"/>
                    </a:lnTo>
                    <a:lnTo>
                      <a:pt x="14" y="13"/>
                    </a:lnTo>
                    <a:lnTo>
                      <a:pt x="12" y="15"/>
                    </a:lnTo>
                    <a:lnTo>
                      <a:pt x="10" y="15"/>
                    </a:lnTo>
                    <a:lnTo>
                      <a:pt x="8" y="15"/>
                    </a:lnTo>
                    <a:lnTo>
                      <a:pt x="6" y="15"/>
                    </a:lnTo>
                    <a:lnTo>
                      <a:pt x="4" y="15"/>
                    </a:lnTo>
                    <a:lnTo>
                      <a:pt x="4" y="17"/>
                    </a:lnTo>
                    <a:lnTo>
                      <a:pt x="2" y="17"/>
                    </a:lnTo>
                    <a:lnTo>
                      <a:pt x="0" y="17"/>
                    </a:lnTo>
                    <a:lnTo>
                      <a:pt x="0" y="15"/>
                    </a:lnTo>
                    <a:lnTo>
                      <a:pt x="2" y="13"/>
                    </a:lnTo>
                    <a:lnTo>
                      <a:pt x="2" y="12"/>
                    </a:lnTo>
                    <a:lnTo>
                      <a:pt x="4" y="10"/>
                    </a:lnTo>
                    <a:lnTo>
                      <a:pt x="4" y="8"/>
                    </a:lnTo>
                    <a:lnTo>
                      <a:pt x="6" y="8"/>
                    </a:lnTo>
                    <a:lnTo>
                      <a:pt x="6" y="6"/>
                    </a:lnTo>
                    <a:lnTo>
                      <a:pt x="8" y="6"/>
                    </a:lnTo>
                    <a:lnTo>
                      <a:pt x="10" y="4"/>
                    </a:lnTo>
                    <a:lnTo>
                      <a:pt x="12" y="2"/>
                    </a:lnTo>
                    <a:lnTo>
                      <a:pt x="14" y="2"/>
                    </a:lnTo>
                    <a:lnTo>
                      <a:pt x="16" y="0"/>
                    </a:lnTo>
                    <a:lnTo>
                      <a:pt x="17" y="0"/>
                    </a:lnTo>
                    <a:lnTo>
                      <a:pt x="19" y="0"/>
                    </a:lnTo>
                    <a:lnTo>
                      <a:pt x="21" y="0"/>
                    </a:lnTo>
                    <a:lnTo>
                      <a:pt x="23" y="0"/>
                    </a:lnTo>
                    <a:lnTo>
                      <a:pt x="25"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5" name="Freeform 171">
                <a:extLst>
                  <a:ext uri="{FF2B5EF4-FFF2-40B4-BE49-F238E27FC236}">
                    <a16:creationId xmlns:a16="http://schemas.microsoft.com/office/drawing/2014/main" id="{7B8EA003-86D4-7303-D2C5-5494F8C153E3}"/>
                  </a:ext>
                </a:extLst>
              </p:cNvPr>
              <p:cNvSpPr>
                <a:spLocks/>
              </p:cNvSpPr>
              <p:nvPr/>
            </p:nvSpPr>
            <p:spPr bwMode="auto">
              <a:xfrm>
                <a:off x="2446" y="2260"/>
                <a:ext cx="28" cy="15"/>
              </a:xfrm>
              <a:custGeom>
                <a:avLst/>
                <a:gdLst>
                  <a:gd name="T0" fmla="*/ 28 w 28"/>
                  <a:gd name="T1" fmla="*/ 0 h 15"/>
                  <a:gd name="T2" fmla="*/ 28 w 28"/>
                  <a:gd name="T3" fmla="*/ 1 h 15"/>
                  <a:gd name="T4" fmla="*/ 28 w 28"/>
                  <a:gd name="T5" fmla="*/ 3 h 15"/>
                  <a:gd name="T6" fmla="*/ 28 w 28"/>
                  <a:gd name="T7" fmla="*/ 5 h 15"/>
                  <a:gd name="T8" fmla="*/ 26 w 28"/>
                  <a:gd name="T9" fmla="*/ 5 h 15"/>
                  <a:gd name="T10" fmla="*/ 26 w 28"/>
                  <a:gd name="T11" fmla="*/ 7 h 15"/>
                  <a:gd name="T12" fmla="*/ 26 w 28"/>
                  <a:gd name="T13" fmla="*/ 9 h 15"/>
                  <a:gd name="T14" fmla="*/ 24 w 28"/>
                  <a:gd name="T15" fmla="*/ 9 h 15"/>
                  <a:gd name="T16" fmla="*/ 24 w 28"/>
                  <a:gd name="T17" fmla="*/ 11 h 15"/>
                  <a:gd name="T18" fmla="*/ 24 w 28"/>
                  <a:gd name="T19" fmla="*/ 13 h 15"/>
                  <a:gd name="T20" fmla="*/ 23 w 28"/>
                  <a:gd name="T21" fmla="*/ 13 h 15"/>
                  <a:gd name="T22" fmla="*/ 23 w 28"/>
                  <a:gd name="T23" fmla="*/ 15 h 15"/>
                  <a:gd name="T24" fmla="*/ 21 w 28"/>
                  <a:gd name="T25" fmla="*/ 15 h 15"/>
                  <a:gd name="T26" fmla="*/ 19 w 28"/>
                  <a:gd name="T27" fmla="*/ 15 h 15"/>
                  <a:gd name="T28" fmla="*/ 17 w 28"/>
                  <a:gd name="T29" fmla="*/ 15 h 15"/>
                  <a:gd name="T30" fmla="*/ 17 w 28"/>
                  <a:gd name="T31" fmla="*/ 13 h 15"/>
                  <a:gd name="T32" fmla="*/ 15 w 28"/>
                  <a:gd name="T33" fmla="*/ 13 h 15"/>
                  <a:gd name="T34" fmla="*/ 13 w 28"/>
                  <a:gd name="T35" fmla="*/ 13 h 15"/>
                  <a:gd name="T36" fmla="*/ 11 w 28"/>
                  <a:gd name="T37" fmla="*/ 13 h 15"/>
                  <a:gd name="T38" fmla="*/ 9 w 28"/>
                  <a:gd name="T39" fmla="*/ 13 h 15"/>
                  <a:gd name="T40" fmla="*/ 7 w 28"/>
                  <a:gd name="T41" fmla="*/ 11 h 15"/>
                  <a:gd name="T42" fmla="*/ 6 w 28"/>
                  <a:gd name="T43" fmla="*/ 11 h 15"/>
                  <a:gd name="T44" fmla="*/ 4 w 28"/>
                  <a:gd name="T45" fmla="*/ 11 h 15"/>
                  <a:gd name="T46" fmla="*/ 2 w 28"/>
                  <a:gd name="T47" fmla="*/ 11 h 15"/>
                  <a:gd name="T48" fmla="*/ 0 w 28"/>
                  <a:gd name="T49" fmla="*/ 11 h 15"/>
                  <a:gd name="T50" fmla="*/ 0 w 28"/>
                  <a:gd name="T51" fmla="*/ 13 h 15"/>
                  <a:gd name="T52" fmla="*/ 0 w 28"/>
                  <a:gd name="T53" fmla="*/ 11 h 15"/>
                  <a:gd name="T54" fmla="*/ 0 w 28"/>
                  <a:gd name="T55" fmla="*/ 9 h 15"/>
                  <a:gd name="T56" fmla="*/ 2 w 28"/>
                  <a:gd name="T57" fmla="*/ 9 h 15"/>
                  <a:gd name="T58" fmla="*/ 2 w 28"/>
                  <a:gd name="T59" fmla="*/ 7 h 15"/>
                  <a:gd name="T60" fmla="*/ 4 w 28"/>
                  <a:gd name="T61" fmla="*/ 7 h 15"/>
                  <a:gd name="T62" fmla="*/ 4 w 28"/>
                  <a:gd name="T63" fmla="*/ 5 h 15"/>
                  <a:gd name="T64" fmla="*/ 6 w 28"/>
                  <a:gd name="T65" fmla="*/ 3 h 15"/>
                  <a:gd name="T66" fmla="*/ 7 w 28"/>
                  <a:gd name="T67" fmla="*/ 3 h 15"/>
                  <a:gd name="T68" fmla="*/ 9 w 28"/>
                  <a:gd name="T69" fmla="*/ 1 h 15"/>
                  <a:gd name="T70" fmla="*/ 11 w 28"/>
                  <a:gd name="T71" fmla="*/ 1 h 15"/>
                  <a:gd name="T72" fmla="*/ 13 w 28"/>
                  <a:gd name="T73" fmla="*/ 1 h 15"/>
                  <a:gd name="T74" fmla="*/ 15 w 28"/>
                  <a:gd name="T75" fmla="*/ 0 h 15"/>
                  <a:gd name="T76" fmla="*/ 17 w 28"/>
                  <a:gd name="T77" fmla="*/ 0 h 15"/>
                  <a:gd name="T78" fmla="*/ 19 w 28"/>
                  <a:gd name="T79" fmla="*/ 0 h 15"/>
                  <a:gd name="T80" fmla="*/ 21 w 28"/>
                  <a:gd name="T81" fmla="*/ 0 h 15"/>
                  <a:gd name="T82" fmla="*/ 23 w 28"/>
                  <a:gd name="T83" fmla="*/ 0 h 15"/>
                  <a:gd name="T84" fmla="*/ 24 w 28"/>
                  <a:gd name="T85" fmla="*/ 0 h 15"/>
                  <a:gd name="T86" fmla="*/ 26 w 28"/>
                  <a:gd name="T87" fmla="*/ 0 h 15"/>
                  <a:gd name="T88" fmla="*/ 28 w 28"/>
                  <a:gd name="T89" fmla="*/ 0 h 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 h="15">
                    <a:moveTo>
                      <a:pt x="28" y="0"/>
                    </a:moveTo>
                    <a:lnTo>
                      <a:pt x="28" y="1"/>
                    </a:lnTo>
                    <a:lnTo>
                      <a:pt x="28" y="3"/>
                    </a:lnTo>
                    <a:lnTo>
                      <a:pt x="28" y="5"/>
                    </a:lnTo>
                    <a:lnTo>
                      <a:pt x="26" y="5"/>
                    </a:lnTo>
                    <a:lnTo>
                      <a:pt x="26" y="7"/>
                    </a:lnTo>
                    <a:lnTo>
                      <a:pt x="26" y="9"/>
                    </a:lnTo>
                    <a:lnTo>
                      <a:pt x="24" y="9"/>
                    </a:lnTo>
                    <a:lnTo>
                      <a:pt x="24" y="11"/>
                    </a:lnTo>
                    <a:lnTo>
                      <a:pt x="24" y="13"/>
                    </a:lnTo>
                    <a:lnTo>
                      <a:pt x="23" y="13"/>
                    </a:lnTo>
                    <a:lnTo>
                      <a:pt x="23" y="15"/>
                    </a:lnTo>
                    <a:lnTo>
                      <a:pt x="21" y="15"/>
                    </a:lnTo>
                    <a:lnTo>
                      <a:pt x="19" y="15"/>
                    </a:lnTo>
                    <a:lnTo>
                      <a:pt x="17" y="15"/>
                    </a:lnTo>
                    <a:lnTo>
                      <a:pt x="17" y="13"/>
                    </a:lnTo>
                    <a:lnTo>
                      <a:pt x="15" y="13"/>
                    </a:lnTo>
                    <a:lnTo>
                      <a:pt x="13" y="13"/>
                    </a:lnTo>
                    <a:lnTo>
                      <a:pt x="11" y="13"/>
                    </a:lnTo>
                    <a:lnTo>
                      <a:pt x="9" y="13"/>
                    </a:lnTo>
                    <a:lnTo>
                      <a:pt x="7" y="11"/>
                    </a:lnTo>
                    <a:lnTo>
                      <a:pt x="6" y="11"/>
                    </a:lnTo>
                    <a:lnTo>
                      <a:pt x="4" y="11"/>
                    </a:lnTo>
                    <a:lnTo>
                      <a:pt x="2" y="11"/>
                    </a:lnTo>
                    <a:lnTo>
                      <a:pt x="0" y="11"/>
                    </a:lnTo>
                    <a:lnTo>
                      <a:pt x="0" y="13"/>
                    </a:lnTo>
                    <a:lnTo>
                      <a:pt x="0" y="11"/>
                    </a:lnTo>
                    <a:lnTo>
                      <a:pt x="0" y="9"/>
                    </a:lnTo>
                    <a:lnTo>
                      <a:pt x="2" y="9"/>
                    </a:lnTo>
                    <a:lnTo>
                      <a:pt x="2" y="7"/>
                    </a:lnTo>
                    <a:lnTo>
                      <a:pt x="4" y="7"/>
                    </a:lnTo>
                    <a:lnTo>
                      <a:pt x="4" y="5"/>
                    </a:lnTo>
                    <a:lnTo>
                      <a:pt x="6" y="3"/>
                    </a:lnTo>
                    <a:lnTo>
                      <a:pt x="7" y="3"/>
                    </a:lnTo>
                    <a:lnTo>
                      <a:pt x="9" y="1"/>
                    </a:lnTo>
                    <a:lnTo>
                      <a:pt x="11" y="1"/>
                    </a:lnTo>
                    <a:lnTo>
                      <a:pt x="13" y="1"/>
                    </a:lnTo>
                    <a:lnTo>
                      <a:pt x="15" y="0"/>
                    </a:lnTo>
                    <a:lnTo>
                      <a:pt x="17" y="0"/>
                    </a:lnTo>
                    <a:lnTo>
                      <a:pt x="19" y="0"/>
                    </a:lnTo>
                    <a:lnTo>
                      <a:pt x="21" y="0"/>
                    </a:lnTo>
                    <a:lnTo>
                      <a:pt x="23" y="0"/>
                    </a:lnTo>
                    <a:lnTo>
                      <a:pt x="24" y="0"/>
                    </a:lnTo>
                    <a:lnTo>
                      <a:pt x="26" y="0"/>
                    </a:lnTo>
                    <a:lnTo>
                      <a:pt x="28"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6" name="Freeform 172">
                <a:extLst>
                  <a:ext uri="{FF2B5EF4-FFF2-40B4-BE49-F238E27FC236}">
                    <a16:creationId xmlns:a16="http://schemas.microsoft.com/office/drawing/2014/main" id="{3B140D78-CF06-2AFC-BFE2-DFB73E7FE98A}"/>
                  </a:ext>
                </a:extLst>
              </p:cNvPr>
              <p:cNvSpPr>
                <a:spLocks/>
              </p:cNvSpPr>
              <p:nvPr/>
            </p:nvSpPr>
            <p:spPr bwMode="auto">
              <a:xfrm>
                <a:off x="2455" y="2397"/>
                <a:ext cx="32" cy="25"/>
              </a:xfrm>
              <a:custGeom>
                <a:avLst/>
                <a:gdLst>
                  <a:gd name="T0" fmla="*/ 25 w 32"/>
                  <a:gd name="T1" fmla="*/ 0 h 25"/>
                  <a:gd name="T2" fmla="*/ 27 w 32"/>
                  <a:gd name="T3" fmla="*/ 0 h 25"/>
                  <a:gd name="T4" fmla="*/ 27 w 32"/>
                  <a:gd name="T5" fmla="*/ 2 h 25"/>
                  <a:gd name="T6" fmla="*/ 29 w 32"/>
                  <a:gd name="T7" fmla="*/ 2 h 25"/>
                  <a:gd name="T8" fmla="*/ 29 w 32"/>
                  <a:gd name="T9" fmla="*/ 4 h 25"/>
                  <a:gd name="T10" fmla="*/ 29 w 32"/>
                  <a:gd name="T11" fmla="*/ 6 h 25"/>
                  <a:gd name="T12" fmla="*/ 31 w 32"/>
                  <a:gd name="T13" fmla="*/ 8 h 25"/>
                  <a:gd name="T14" fmla="*/ 31 w 32"/>
                  <a:gd name="T15" fmla="*/ 10 h 25"/>
                  <a:gd name="T16" fmla="*/ 31 w 32"/>
                  <a:gd name="T17" fmla="*/ 12 h 25"/>
                  <a:gd name="T18" fmla="*/ 32 w 32"/>
                  <a:gd name="T19" fmla="*/ 14 h 25"/>
                  <a:gd name="T20" fmla="*/ 32 w 32"/>
                  <a:gd name="T21" fmla="*/ 16 h 25"/>
                  <a:gd name="T22" fmla="*/ 32 w 32"/>
                  <a:gd name="T23" fmla="*/ 17 h 25"/>
                  <a:gd name="T24" fmla="*/ 31 w 32"/>
                  <a:gd name="T25" fmla="*/ 19 h 25"/>
                  <a:gd name="T26" fmla="*/ 31 w 32"/>
                  <a:gd name="T27" fmla="*/ 21 h 25"/>
                  <a:gd name="T28" fmla="*/ 29 w 32"/>
                  <a:gd name="T29" fmla="*/ 21 h 25"/>
                  <a:gd name="T30" fmla="*/ 27 w 32"/>
                  <a:gd name="T31" fmla="*/ 23 h 25"/>
                  <a:gd name="T32" fmla="*/ 25 w 32"/>
                  <a:gd name="T33" fmla="*/ 23 h 25"/>
                  <a:gd name="T34" fmla="*/ 23 w 32"/>
                  <a:gd name="T35" fmla="*/ 23 h 25"/>
                  <a:gd name="T36" fmla="*/ 21 w 32"/>
                  <a:gd name="T37" fmla="*/ 25 h 25"/>
                  <a:gd name="T38" fmla="*/ 19 w 32"/>
                  <a:gd name="T39" fmla="*/ 25 h 25"/>
                  <a:gd name="T40" fmla="*/ 17 w 32"/>
                  <a:gd name="T41" fmla="*/ 25 h 25"/>
                  <a:gd name="T42" fmla="*/ 15 w 32"/>
                  <a:gd name="T43" fmla="*/ 25 h 25"/>
                  <a:gd name="T44" fmla="*/ 14 w 32"/>
                  <a:gd name="T45" fmla="*/ 25 h 25"/>
                  <a:gd name="T46" fmla="*/ 12 w 32"/>
                  <a:gd name="T47" fmla="*/ 25 h 25"/>
                  <a:gd name="T48" fmla="*/ 10 w 32"/>
                  <a:gd name="T49" fmla="*/ 25 h 25"/>
                  <a:gd name="T50" fmla="*/ 8 w 32"/>
                  <a:gd name="T51" fmla="*/ 25 h 25"/>
                  <a:gd name="T52" fmla="*/ 6 w 32"/>
                  <a:gd name="T53" fmla="*/ 25 h 25"/>
                  <a:gd name="T54" fmla="*/ 4 w 32"/>
                  <a:gd name="T55" fmla="*/ 25 h 25"/>
                  <a:gd name="T56" fmla="*/ 2 w 32"/>
                  <a:gd name="T57" fmla="*/ 23 h 25"/>
                  <a:gd name="T58" fmla="*/ 0 w 32"/>
                  <a:gd name="T59" fmla="*/ 23 h 25"/>
                  <a:gd name="T60" fmla="*/ 0 w 32"/>
                  <a:gd name="T61" fmla="*/ 21 h 25"/>
                  <a:gd name="T62" fmla="*/ 2 w 32"/>
                  <a:gd name="T63" fmla="*/ 21 h 25"/>
                  <a:gd name="T64" fmla="*/ 4 w 32"/>
                  <a:gd name="T65" fmla="*/ 19 h 25"/>
                  <a:gd name="T66" fmla="*/ 6 w 32"/>
                  <a:gd name="T67" fmla="*/ 19 h 25"/>
                  <a:gd name="T68" fmla="*/ 6 w 32"/>
                  <a:gd name="T69" fmla="*/ 17 h 25"/>
                  <a:gd name="T70" fmla="*/ 8 w 32"/>
                  <a:gd name="T71" fmla="*/ 17 h 25"/>
                  <a:gd name="T72" fmla="*/ 8 w 32"/>
                  <a:gd name="T73" fmla="*/ 16 h 25"/>
                  <a:gd name="T74" fmla="*/ 10 w 32"/>
                  <a:gd name="T75" fmla="*/ 16 h 25"/>
                  <a:gd name="T76" fmla="*/ 12 w 32"/>
                  <a:gd name="T77" fmla="*/ 14 h 25"/>
                  <a:gd name="T78" fmla="*/ 14 w 32"/>
                  <a:gd name="T79" fmla="*/ 12 h 25"/>
                  <a:gd name="T80" fmla="*/ 15 w 32"/>
                  <a:gd name="T81" fmla="*/ 12 h 25"/>
                  <a:gd name="T82" fmla="*/ 15 w 32"/>
                  <a:gd name="T83" fmla="*/ 10 h 25"/>
                  <a:gd name="T84" fmla="*/ 17 w 32"/>
                  <a:gd name="T85" fmla="*/ 8 h 25"/>
                  <a:gd name="T86" fmla="*/ 19 w 32"/>
                  <a:gd name="T87" fmla="*/ 8 h 25"/>
                  <a:gd name="T88" fmla="*/ 19 w 32"/>
                  <a:gd name="T89" fmla="*/ 6 h 25"/>
                  <a:gd name="T90" fmla="*/ 21 w 32"/>
                  <a:gd name="T91" fmla="*/ 4 h 25"/>
                  <a:gd name="T92" fmla="*/ 21 w 32"/>
                  <a:gd name="T93" fmla="*/ 2 h 25"/>
                  <a:gd name="T94" fmla="*/ 23 w 32"/>
                  <a:gd name="T95" fmla="*/ 2 h 25"/>
                  <a:gd name="T96" fmla="*/ 23 w 32"/>
                  <a:gd name="T97" fmla="*/ 0 h 25"/>
                  <a:gd name="T98" fmla="*/ 25 w 32"/>
                  <a:gd name="T99" fmla="*/ 0 h 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 h="25">
                    <a:moveTo>
                      <a:pt x="25" y="0"/>
                    </a:moveTo>
                    <a:lnTo>
                      <a:pt x="27" y="0"/>
                    </a:lnTo>
                    <a:lnTo>
                      <a:pt x="27" y="2"/>
                    </a:lnTo>
                    <a:lnTo>
                      <a:pt x="29" y="2"/>
                    </a:lnTo>
                    <a:lnTo>
                      <a:pt x="29" y="4"/>
                    </a:lnTo>
                    <a:lnTo>
                      <a:pt x="29" y="6"/>
                    </a:lnTo>
                    <a:lnTo>
                      <a:pt x="31" y="8"/>
                    </a:lnTo>
                    <a:lnTo>
                      <a:pt x="31" y="10"/>
                    </a:lnTo>
                    <a:lnTo>
                      <a:pt x="31" y="12"/>
                    </a:lnTo>
                    <a:lnTo>
                      <a:pt x="32" y="14"/>
                    </a:lnTo>
                    <a:lnTo>
                      <a:pt x="32" y="16"/>
                    </a:lnTo>
                    <a:lnTo>
                      <a:pt x="32" y="17"/>
                    </a:lnTo>
                    <a:lnTo>
                      <a:pt x="31" y="19"/>
                    </a:lnTo>
                    <a:lnTo>
                      <a:pt x="31" y="21"/>
                    </a:lnTo>
                    <a:lnTo>
                      <a:pt x="29" y="21"/>
                    </a:lnTo>
                    <a:lnTo>
                      <a:pt x="27" y="23"/>
                    </a:lnTo>
                    <a:lnTo>
                      <a:pt x="25" y="23"/>
                    </a:lnTo>
                    <a:lnTo>
                      <a:pt x="23" y="23"/>
                    </a:lnTo>
                    <a:lnTo>
                      <a:pt x="21" y="25"/>
                    </a:lnTo>
                    <a:lnTo>
                      <a:pt x="19" y="25"/>
                    </a:lnTo>
                    <a:lnTo>
                      <a:pt x="17" y="25"/>
                    </a:lnTo>
                    <a:lnTo>
                      <a:pt x="15" y="25"/>
                    </a:lnTo>
                    <a:lnTo>
                      <a:pt x="14" y="25"/>
                    </a:lnTo>
                    <a:lnTo>
                      <a:pt x="12" y="25"/>
                    </a:lnTo>
                    <a:lnTo>
                      <a:pt x="10" y="25"/>
                    </a:lnTo>
                    <a:lnTo>
                      <a:pt x="8" y="25"/>
                    </a:lnTo>
                    <a:lnTo>
                      <a:pt x="6" y="25"/>
                    </a:lnTo>
                    <a:lnTo>
                      <a:pt x="4" y="25"/>
                    </a:lnTo>
                    <a:lnTo>
                      <a:pt x="2" y="23"/>
                    </a:lnTo>
                    <a:lnTo>
                      <a:pt x="0" y="23"/>
                    </a:lnTo>
                    <a:lnTo>
                      <a:pt x="0" y="21"/>
                    </a:lnTo>
                    <a:lnTo>
                      <a:pt x="2" y="21"/>
                    </a:lnTo>
                    <a:lnTo>
                      <a:pt x="4" y="19"/>
                    </a:lnTo>
                    <a:lnTo>
                      <a:pt x="6" y="19"/>
                    </a:lnTo>
                    <a:lnTo>
                      <a:pt x="6" y="17"/>
                    </a:lnTo>
                    <a:lnTo>
                      <a:pt x="8" y="17"/>
                    </a:lnTo>
                    <a:lnTo>
                      <a:pt x="8" y="16"/>
                    </a:lnTo>
                    <a:lnTo>
                      <a:pt x="10" y="16"/>
                    </a:lnTo>
                    <a:lnTo>
                      <a:pt x="12" y="14"/>
                    </a:lnTo>
                    <a:lnTo>
                      <a:pt x="14" y="12"/>
                    </a:lnTo>
                    <a:lnTo>
                      <a:pt x="15" y="12"/>
                    </a:lnTo>
                    <a:lnTo>
                      <a:pt x="15" y="10"/>
                    </a:lnTo>
                    <a:lnTo>
                      <a:pt x="17" y="8"/>
                    </a:lnTo>
                    <a:lnTo>
                      <a:pt x="19" y="8"/>
                    </a:lnTo>
                    <a:lnTo>
                      <a:pt x="19" y="6"/>
                    </a:lnTo>
                    <a:lnTo>
                      <a:pt x="21" y="4"/>
                    </a:lnTo>
                    <a:lnTo>
                      <a:pt x="21" y="2"/>
                    </a:lnTo>
                    <a:lnTo>
                      <a:pt x="23" y="2"/>
                    </a:lnTo>
                    <a:lnTo>
                      <a:pt x="23" y="0"/>
                    </a:lnTo>
                    <a:lnTo>
                      <a:pt x="25"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7" name="Freeform 173">
                <a:extLst>
                  <a:ext uri="{FF2B5EF4-FFF2-40B4-BE49-F238E27FC236}">
                    <a16:creationId xmlns:a16="http://schemas.microsoft.com/office/drawing/2014/main" id="{BAABB5F7-F6E5-067D-E79A-9BCB93993F6F}"/>
                  </a:ext>
                </a:extLst>
              </p:cNvPr>
              <p:cNvSpPr>
                <a:spLocks/>
              </p:cNvSpPr>
              <p:nvPr/>
            </p:nvSpPr>
            <p:spPr bwMode="auto">
              <a:xfrm>
                <a:off x="2470" y="1955"/>
                <a:ext cx="902" cy="478"/>
              </a:xfrm>
              <a:custGeom>
                <a:avLst/>
                <a:gdLst>
                  <a:gd name="T0" fmla="*/ 25 w 902"/>
                  <a:gd name="T1" fmla="*/ 340 h 478"/>
                  <a:gd name="T2" fmla="*/ 14 w 902"/>
                  <a:gd name="T3" fmla="*/ 310 h 478"/>
                  <a:gd name="T4" fmla="*/ 50 w 902"/>
                  <a:gd name="T5" fmla="*/ 342 h 478"/>
                  <a:gd name="T6" fmla="*/ 129 w 902"/>
                  <a:gd name="T7" fmla="*/ 339 h 478"/>
                  <a:gd name="T8" fmla="*/ 178 w 902"/>
                  <a:gd name="T9" fmla="*/ 244 h 478"/>
                  <a:gd name="T10" fmla="*/ 206 w 902"/>
                  <a:gd name="T11" fmla="*/ 208 h 478"/>
                  <a:gd name="T12" fmla="*/ 235 w 902"/>
                  <a:gd name="T13" fmla="*/ 189 h 478"/>
                  <a:gd name="T14" fmla="*/ 265 w 902"/>
                  <a:gd name="T15" fmla="*/ 203 h 478"/>
                  <a:gd name="T16" fmla="*/ 305 w 902"/>
                  <a:gd name="T17" fmla="*/ 193 h 478"/>
                  <a:gd name="T18" fmla="*/ 310 w 902"/>
                  <a:gd name="T19" fmla="*/ 165 h 478"/>
                  <a:gd name="T20" fmla="*/ 339 w 902"/>
                  <a:gd name="T21" fmla="*/ 135 h 478"/>
                  <a:gd name="T22" fmla="*/ 348 w 902"/>
                  <a:gd name="T23" fmla="*/ 85 h 478"/>
                  <a:gd name="T24" fmla="*/ 369 w 902"/>
                  <a:gd name="T25" fmla="*/ 59 h 478"/>
                  <a:gd name="T26" fmla="*/ 560 w 902"/>
                  <a:gd name="T27" fmla="*/ 8 h 478"/>
                  <a:gd name="T28" fmla="*/ 620 w 902"/>
                  <a:gd name="T29" fmla="*/ 14 h 478"/>
                  <a:gd name="T30" fmla="*/ 662 w 902"/>
                  <a:gd name="T31" fmla="*/ 82 h 478"/>
                  <a:gd name="T32" fmla="*/ 713 w 902"/>
                  <a:gd name="T33" fmla="*/ 138 h 478"/>
                  <a:gd name="T34" fmla="*/ 736 w 902"/>
                  <a:gd name="T35" fmla="*/ 206 h 478"/>
                  <a:gd name="T36" fmla="*/ 813 w 902"/>
                  <a:gd name="T37" fmla="*/ 216 h 478"/>
                  <a:gd name="T38" fmla="*/ 862 w 902"/>
                  <a:gd name="T39" fmla="*/ 227 h 478"/>
                  <a:gd name="T40" fmla="*/ 877 w 902"/>
                  <a:gd name="T41" fmla="*/ 240 h 478"/>
                  <a:gd name="T42" fmla="*/ 879 w 902"/>
                  <a:gd name="T43" fmla="*/ 257 h 478"/>
                  <a:gd name="T44" fmla="*/ 862 w 902"/>
                  <a:gd name="T45" fmla="*/ 282 h 478"/>
                  <a:gd name="T46" fmla="*/ 883 w 902"/>
                  <a:gd name="T47" fmla="*/ 295 h 478"/>
                  <a:gd name="T48" fmla="*/ 858 w 902"/>
                  <a:gd name="T49" fmla="*/ 314 h 478"/>
                  <a:gd name="T50" fmla="*/ 885 w 902"/>
                  <a:gd name="T51" fmla="*/ 335 h 478"/>
                  <a:gd name="T52" fmla="*/ 843 w 902"/>
                  <a:gd name="T53" fmla="*/ 346 h 478"/>
                  <a:gd name="T54" fmla="*/ 881 w 902"/>
                  <a:gd name="T55" fmla="*/ 361 h 478"/>
                  <a:gd name="T56" fmla="*/ 849 w 902"/>
                  <a:gd name="T57" fmla="*/ 376 h 478"/>
                  <a:gd name="T58" fmla="*/ 851 w 902"/>
                  <a:gd name="T59" fmla="*/ 393 h 478"/>
                  <a:gd name="T60" fmla="*/ 870 w 902"/>
                  <a:gd name="T61" fmla="*/ 418 h 478"/>
                  <a:gd name="T62" fmla="*/ 805 w 902"/>
                  <a:gd name="T63" fmla="*/ 422 h 478"/>
                  <a:gd name="T64" fmla="*/ 768 w 902"/>
                  <a:gd name="T65" fmla="*/ 471 h 478"/>
                  <a:gd name="T66" fmla="*/ 732 w 902"/>
                  <a:gd name="T67" fmla="*/ 448 h 478"/>
                  <a:gd name="T68" fmla="*/ 724 w 902"/>
                  <a:gd name="T69" fmla="*/ 431 h 478"/>
                  <a:gd name="T70" fmla="*/ 720 w 902"/>
                  <a:gd name="T71" fmla="*/ 403 h 478"/>
                  <a:gd name="T72" fmla="*/ 717 w 902"/>
                  <a:gd name="T73" fmla="*/ 367 h 478"/>
                  <a:gd name="T74" fmla="*/ 745 w 902"/>
                  <a:gd name="T75" fmla="*/ 342 h 478"/>
                  <a:gd name="T76" fmla="*/ 790 w 902"/>
                  <a:gd name="T77" fmla="*/ 361 h 478"/>
                  <a:gd name="T78" fmla="*/ 783 w 902"/>
                  <a:gd name="T79" fmla="*/ 269 h 478"/>
                  <a:gd name="T80" fmla="*/ 647 w 902"/>
                  <a:gd name="T81" fmla="*/ 225 h 478"/>
                  <a:gd name="T82" fmla="*/ 548 w 902"/>
                  <a:gd name="T83" fmla="*/ 106 h 478"/>
                  <a:gd name="T84" fmla="*/ 416 w 902"/>
                  <a:gd name="T85" fmla="*/ 184 h 478"/>
                  <a:gd name="T86" fmla="*/ 431 w 902"/>
                  <a:gd name="T87" fmla="*/ 148 h 478"/>
                  <a:gd name="T88" fmla="*/ 356 w 902"/>
                  <a:gd name="T89" fmla="*/ 195 h 478"/>
                  <a:gd name="T90" fmla="*/ 356 w 902"/>
                  <a:gd name="T91" fmla="*/ 169 h 478"/>
                  <a:gd name="T92" fmla="*/ 280 w 902"/>
                  <a:gd name="T93" fmla="*/ 214 h 478"/>
                  <a:gd name="T94" fmla="*/ 290 w 902"/>
                  <a:gd name="T95" fmla="*/ 248 h 478"/>
                  <a:gd name="T96" fmla="*/ 265 w 902"/>
                  <a:gd name="T97" fmla="*/ 261 h 478"/>
                  <a:gd name="T98" fmla="*/ 244 w 902"/>
                  <a:gd name="T99" fmla="*/ 274 h 478"/>
                  <a:gd name="T100" fmla="*/ 256 w 902"/>
                  <a:gd name="T101" fmla="*/ 293 h 478"/>
                  <a:gd name="T102" fmla="*/ 239 w 902"/>
                  <a:gd name="T103" fmla="*/ 312 h 478"/>
                  <a:gd name="T104" fmla="*/ 225 w 902"/>
                  <a:gd name="T105" fmla="*/ 331 h 478"/>
                  <a:gd name="T106" fmla="*/ 188 w 902"/>
                  <a:gd name="T107" fmla="*/ 325 h 478"/>
                  <a:gd name="T108" fmla="*/ 206 w 902"/>
                  <a:gd name="T109" fmla="*/ 363 h 478"/>
                  <a:gd name="T110" fmla="*/ 163 w 902"/>
                  <a:gd name="T111" fmla="*/ 371 h 478"/>
                  <a:gd name="T112" fmla="*/ 150 w 902"/>
                  <a:gd name="T113" fmla="*/ 386 h 478"/>
                  <a:gd name="T114" fmla="*/ 106 w 902"/>
                  <a:gd name="T115" fmla="*/ 395 h 478"/>
                  <a:gd name="T116" fmla="*/ 93 w 902"/>
                  <a:gd name="T117" fmla="*/ 450 h 478"/>
                  <a:gd name="T118" fmla="*/ 59 w 902"/>
                  <a:gd name="T119" fmla="*/ 427 h 478"/>
                  <a:gd name="T120" fmla="*/ 19 w 902"/>
                  <a:gd name="T121" fmla="*/ 442 h 478"/>
                  <a:gd name="T122" fmla="*/ 36 w 902"/>
                  <a:gd name="T123" fmla="*/ 410 h 478"/>
                  <a:gd name="T124" fmla="*/ 2 w 902"/>
                  <a:gd name="T125" fmla="*/ 395 h 4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2" h="478">
                    <a:moveTo>
                      <a:pt x="4" y="363"/>
                    </a:moveTo>
                    <a:lnTo>
                      <a:pt x="6" y="363"/>
                    </a:lnTo>
                    <a:lnTo>
                      <a:pt x="8" y="363"/>
                    </a:lnTo>
                    <a:lnTo>
                      <a:pt x="10" y="363"/>
                    </a:lnTo>
                    <a:lnTo>
                      <a:pt x="12" y="363"/>
                    </a:lnTo>
                    <a:lnTo>
                      <a:pt x="12" y="365"/>
                    </a:lnTo>
                    <a:lnTo>
                      <a:pt x="14" y="365"/>
                    </a:lnTo>
                    <a:lnTo>
                      <a:pt x="14" y="367"/>
                    </a:lnTo>
                    <a:lnTo>
                      <a:pt x="16" y="367"/>
                    </a:lnTo>
                    <a:lnTo>
                      <a:pt x="16" y="369"/>
                    </a:lnTo>
                    <a:lnTo>
                      <a:pt x="17" y="369"/>
                    </a:lnTo>
                    <a:lnTo>
                      <a:pt x="17" y="371"/>
                    </a:lnTo>
                    <a:lnTo>
                      <a:pt x="19" y="371"/>
                    </a:lnTo>
                    <a:lnTo>
                      <a:pt x="21" y="371"/>
                    </a:lnTo>
                    <a:lnTo>
                      <a:pt x="23" y="371"/>
                    </a:lnTo>
                    <a:lnTo>
                      <a:pt x="25" y="371"/>
                    </a:lnTo>
                    <a:lnTo>
                      <a:pt x="25" y="369"/>
                    </a:lnTo>
                    <a:lnTo>
                      <a:pt x="27" y="369"/>
                    </a:lnTo>
                    <a:lnTo>
                      <a:pt x="29" y="367"/>
                    </a:lnTo>
                    <a:lnTo>
                      <a:pt x="29" y="365"/>
                    </a:lnTo>
                    <a:lnTo>
                      <a:pt x="31" y="363"/>
                    </a:lnTo>
                    <a:lnTo>
                      <a:pt x="31" y="361"/>
                    </a:lnTo>
                    <a:lnTo>
                      <a:pt x="31" y="359"/>
                    </a:lnTo>
                    <a:lnTo>
                      <a:pt x="31" y="357"/>
                    </a:lnTo>
                    <a:lnTo>
                      <a:pt x="31" y="356"/>
                    </a:lnTo>
                    <a:lnTo>
                      <a:pt x="31" y="354"/>
                    </a:lnTo>
                    <a:lnTo>
                      <a:pt x="31" y="352"/>
                    </a:lnTo>
                    <a:lnTo>
                      <a:pt x="31" y="350"/>
                    </a:lnTo>
                    <a:lnTo>
                      <a:pt x="31" y="348"/>
                    </a:lnTo>
                    <a:lnTo>
                      <a:pt x="29" y="346"/>
                    </a:lnTo>
                    <a:lnTo>
                      <a:pt x="29" y="344"/>
                    </a:lnTo>
                    <a:lnTo>
                      <a:pt x="27" y="342"/>
                    </a:lnTo>
                    <a:lnTo>
                      <a:pt x="25" y="340"/>
                    </a:lnTo>
                    <a:lnTo>
                      <a:pt x="23" y="340"/>
                    </a:lnTo>
                    <a:lnTo>
                      <a:pt x="21" y="339"/>
                    </a:lnTo>
                    <a:lnTo>
                      <a:pt x="21" y="340"/>
                    </a:lnTo>
                    <a:lnTo>
                      <a:pt x="19" y="340"/>
                    </a:lnTo>
                    <a:lnTo>
                      <a:pt x="17" y="340"/>
                    </a:lnTo>
                    <a:lnTo>
                      <a:pt x="16" y="340"/>
                    </a:lnTo>
                    <a:lnTo>
                      <a:pt x="16" y="342"/>
                    </a:lnTo>
                    <a:lnTo>
                      <a:pt x="14" y="342"/>
                    </a:lnTo>
                    <a:lnTo>
                      <a:pt x="12" y="342"/>
                    </a:lnTo>
                    <a:lnTo>
                      <a:pt x="10" y="342"/>
                    </a:lnTo>
                    <a:lnTo>
                      <a:pt x="8" y="342"/>
                    </a:lnTo>
                    <a:lnTo>
                      <a:pt x="6" y="342"/>
                    </a:lnTo>
                    <a:lnTo>
                      <a:pt x="6" y="340"/>
                    </a:lnTo>
                    <a:lnTo>
                      <a:pt x="4" y="339"/>
                    </a:lnTo>
                    <a:lnTo>
                      <a:pt x="6" y="339"/>
                    </a:lnTo>
                    <a:lnTo>
                      <a:pt x="6" y="337"/>
                    </a:lnTo>
                    <a:lnTo>
                      <a:pt x="6" y="335"/>
                    </a:lnTo>
                    <a:lnTo>
                      <a:pt x="6" y="333"/>
                    </a:lnTo>
                    <a:lnTo>
                      <a:pt x="6" y="331"/>
                    </a:lnTo>
                    <a:lnTo>
                      <a:pt x="6" y="329"/>
                    </a:lnTo>
                    <a:lnTo>
                      <a:pt x="6" y="327"/>
                    </a:lnTo>
                    <a:lnTo>
                      <a:pt x="8" y="327"/>
                    </a:lnTo>
                    <a:lnTo>
                      <a:pt x="8" y="325"/>
                    </a:lnTo>
                    <a:lnTo>
                      <a:pt x="8" y="323"/>
                    </a:lnTo>
                    <a:lnTo>
                      <a:pt x="8" y="322"/>
                    </a:lnTo>
                    <a:lnTo>
                      <a:pt x="10" y="320"/>
                    </a:lnTo>
                    <a:lnTo>
                      <a:pt x="10" y="318"/>
                    </a:lnTo>
                    <a:lnTo>
                      <a:pt x="10" y="316"/>
                    </a:lnTo>
                    <a:lnTo>
                      <a:pt x="12" y="316"/>
                    </a:lnTo>
                    <a:lnTo>
                      <a:pt x="12" y="314"/>
                    </a:lnTo>
                    <a:lnTo>
                      <a:pt x="12" y="312"/>
                    </a:lnTo>
                    <a:lnTo>
                      <a:pt x="14" y="312"/>
                    </a:lnTo>
                    <a:lnTo>
                      <a:pt x="14" y="310"/>
                    </a:lnTo>
                    <a:lnTo>
                      <a:pt x="16" y="308"/>
                    </a:lnTo>
                    <a:lnTo>
                      <a:pt x="17" y="308"/>
                    </a:lnTo>
                    <a:lnTo>
                      <a:pt x="17" y="306"/>
                    </a:lnTo>
                    <a:lnTo>
                      <a:pt x="19" y="306"/>
                    </a:lnTo>
                    <a:lnTo>
                      <a:pt x="19" y="305"/>
                    </a:lnTo>
                    <a:lnTo>
                      <a:pt x="21" y="305"/>
                    </a:lnTo>
                    <a:lnTo>
                      <a:pt x="23" y="305"/>
                    </a:lnTo>
                    <a:lnTo>
                      <a:pt x="25" y="305"/>
                    </a:lnTo>
                    <a:lnTo>
                      <a:pt x="25" y="306"/>
                    </a:lnTo>
                    <a:lnTo>
                      <a:pt x="27" y="306"/>
                    </a:lnTo>
                    <a:lnTo>
                      <a:pt x="29" y="308"/>
                    </a:lnTo>
                    <a:lnTo>
                      <a:pt x="29" y="310"/>
                    </a:lnTo>
                    <a:lnTo>
                      <a:pt x="31" y="310"/>
                    </a:lnTo>
                    <a:lnTo>
                      <a:pt x="31" y="312"/>
                    </a:lnTo>
                    <a:lnTo>
                      <a:pt x="31" y="314"/>
                    </a:lnTo>
                    <a:lnTo>
                      <a:pt x="33" y="316"/>
                    </a:lnTo>
                    <a:lnTo>
                      <a:pt x="33" y="318"/>
                    </a:lnTo>
                    <a:lnTo>
                      <a:pt x="33" y="320"/>
                    </a:lnTo>
                    <a:lnTo>
                      <a:pt x="34" y="320"/>
                    </a:lnTo>
                    <a:lnTo>
                      <a:pt x="34" y="322"/>
                    </a:lnTo>
                    <a:lnTo>
                      <a:pt x="34" y="323"/>
                    </a:lnTo>
                    <a:lnTo>
                      <a:pt x="36" y="325"/>
                    </a:lnTo>
                    <a:lnTo>
                      <a:pt x="36" y="327"/>
                    </a:lnTo>
                    <a:lnTo>
                      <a:pt x="38" y="329"/>
                    </a:lnTo>
                    <a:lnTo>
                      <a:pt x="38" y="331"/>
                    </a:lnTo>
                    <a:lnTo>
                      <a:pt x="40" y="333"/>
                    </a:lnTo>
                    <a:lnTo>
                      <a:pt x="42" y="335"/>
                    </a:lnTo>
                    <a:lnTo>
                      <a:pt x="42" y="337"/>
                    </a:lnTo>
                    <a:lnTo>
                      <a:pt x="44" y="337"/>
                    </a:lnTo>
                    <a:lnTo>
                      <a:pt x="46" y="339"/>
                    </a:lnTo>
                    <a:lnTo>
                      <a:pt x="46" y="340"/>
                    </a:lnTo>
                    <a:lnTo>
                      <a:pt x="48" y="340"/>
                    </a:lnTo>
                    <a:lnTo>
                      <a:pt x="50" y="342"/>
                    </a:lnTo>
                    <a:lnTo>
                      <a:pt x="53" y="344"/>
                    </a:lnTo>
                    <a:lnTo>
                      <a:pt x="55" y="344"/>
                    </a:lnTo>
                    <a:lnTo>
                      <a:pt x="57" y="346"/>
                    </a:lnTo>
                    <a:lnTo>
                      <a:pt x="59" y="346"/>
                    </a:lnTo>
                    <a:lnTo>
                      <a:pt x="61" y="348"/>
                    </a:lnTo>
                    <a:lnTo>
                      <a:pt x="65" y="348"/>
                    </a:lnTo>
                    <a:lnTo>
                      <a:pt x="67" y="350"/>
                    </a:lnTo>
                    <a:lnTo>
                      <a:pt x="68" y="350"/>
                    </a:lnTo>
                    <a:lnTo>
                      <a:pt x="70" y="350"/>
                    </a:lnTo>
                    <a:lnTo>
                      <a:pt x="74" y="352"/>
                    </a:lnTo>
                    <a:lnTo>
                      <a:pt x="76" y="352"/>
                    </a:lnTo>
                    <a:lnTo>
                      <a:pt x="78" y="352"/>
                    </a:lnTo>
                    <a:lnTo>
                      <a:pt x="80" y="352"/>
                    </a:lnTo>
                    <a:lnTo>
                      <a:pt x="84" y="352"/>
                    </a:lnTo>
                    <a:lnTo>
                      <a:pt x="86" y="352"/>
                    </a:lnTo>
                    <a:lnTo>
                      <a:pt x="87" y="352"/>
                    </a:lnTo>
                    <a:lnTo>
                      <a:pt x="89" y="352"/>
                    </a:lnTo>
                    <a:lnTo>
                      <a:pt x="91" y="352"/>
                    </a:lnTo>
                    <a:lnTo>
                      <a:pt x="93" y="352"/>
                    </a:lnTo>
                    <a:lnTo>
                      <a:pt x="95" y="352"/>
                    </a:lnTo>
                    <a:lnTo>
                      <a:pt x="97" y="352"/>
                    </a:lnTo>
                    <a:lnTo>
                      <a:pt x="99" y="352"/>
                    </a:lnTo>
                    <a:lnTo>
                      <a:pt x="101" y="352"/>
                    </a:lnTo>
                    <a:lnTo>
                      <a:pt x="103" y="352"/>
                    </a:lnTo>
                    <a:lnTo>
                      <a:pt x="104" y="350"/>
                    </a:lnTo>
                    <a:lnTo>
                      <a:pt x="106" y="350"/>
                    </a:lnTo>
                    <a:lnTo>
                      <a:pt x="108" y="350"/>
                    </a:lnTo>
                    <a:lnTo>
                      <a:pt x="110" y="350"/>
                    </a:lnTo>
                    <a:lnTo>
                      <a:pt x="112" y="348"/>
                    </a:lnTo>
                    <a:lnTo>
                      <a:pt x="114" y="348"/>
                    </a:lnTo>
                    <a:lnTo>
                      <a:pt x="120" y="344"/>
                    </a:lnTo>
                    <a:lnTo>
                      <a:pt x="123" y="342"/>
                    </a:lnTo>
                    <a:lnTo>
                      <a:pt x="129" y="339"/>
                    </a:lnTo>
                    <a:lnTo>
                      <a:pt x="133" y="335"/>
                    </a:lnTo>
                    <a:lnTo>
                      <a:pt x="135" y="331"/>
                    </a:lnTo>
                    <a:lnTo>
                      <a:pt x="138" y="329"/>
                    </a:lnTo>
                    <a:lnTo>
                      <a:pt x="140" y="325"/>
                    </a:lnTo>
                    <a:lnTo>
                      <a:pt x="144" y="322"/>
                    </a:lnTo>
                    <a:lnTo>
                      <a:pt x="146" y="318"/>
                    </a:lnTo>
                    <a:lnTo>
                      <a:pt x="148" y="314"/>
                    </a:lnTo>
                    <a:lnTo>
                      <a:pt x="150" y="310"/>
                    </a:lnTo>
                    <a:lnTo>
                      <a:pt x="150" y="306"/>
                    </a:lnTo>
                    <a:lnTo>
                      <a:pt x="152" y="305"/>
                    </a:lnTo>
                    <a:lnTo>
                      <a:pt x="152" y="301"/>
                    </a:lnTo>
                    <a:lnTo>
                      <a:pt x="154" y="297"/>
                    </a:lnTo>
                    <a:lnTo>
                      <a:pt x="154" y="293"/>
                    </a:lnTo>
                    <a:lnTo>
                      <a:pt x="154" y="289"/>
                    </a:lnTo>
                    <a:lnTo>
                      <a:pt x="155" y="286"/>
                    </a:lnTo>
                    <a:lnTo>
                      <a:pt x="155" y="284"/>
                    </a:lnTo>
                    <a:lnTo>
                      <a:pt x="155" y="280"/>
                    </a:lnTo>
                    <a:lnTo>
                      <a:pt x="155" y="276"/>
                    </a:lnTo>
                    <a:lnTo>
                      <a:pt x="155" y="274"/>
                    </a:lnTo>
                    <a:lnTo>
                      <a:pt x="155" y="271"/>
                    </a:lnTo>
                    <a:lnTo>
                      <a:pt x="157" y="269"/>
                    </a:lnTo>
                    <a:lnTo>
                      <a:pt x="157" y="265"/>
                    </a:lnTo>
                    <a:lnTo>
                      <a:pt x="157" y="263"/>
                    </a:lnTo>
                    <a:lnTo>
                      <a:pt x="159" y="261"/>
                    </a:lnTo>
                    <a:lnTo>
                      <a:pt x="159" y="259"/>
                    </a:lnTo>
                    <a:lnTo>
                      <a:pt x="161" y="257"/>
                    </a:lnTo>
                    <a:lnTo>
                      <a:pt x="161" y="255"/>
                    </a:lnTo>
                    <a:lnTo>
                      <a:pt x="163" y="254"/>
                    </a:lnTo>
                    <a:lnTo>
                      <a:pt x="165" y="254"/>
                    </a:lnTo>
                    <a:lnTo>
                      <a:pt x="169" y="252"/>
                    </a:lnTo>
                    <a:lnTo>
                      <a:pt x="172" y="248"/>
                    </a:lnTo>
                    <a:lnTo>
                      <a:pt x="174" y="246"/>
                    </a:lnTo>
                    <a:lnTo>
                      <a:pt x="178" y="244"/>
                    </a:lnTo>
                    <a:lnTo>
                      <a:pt x="180" y="242"/>
                    </a:lnTo>
                    <a:lnTo>
                      <a:pt x="182" y="240"/>
                    </a:lnTo>
                    <a:lnTo>
                      <a:pt x="184" y="238"/>
                    </a:lnTo>
                    <a:lnTo>
                      <a:pt x="186" y="237"/>
                    </a:lnTo>
                    <a:lnTo>
                      <a:pt x="188" y="235"/>
                    </a:lnTo>
                    <a:lnTo>
                      <a:pt x="188" y="231"/>
                    </a:lnTo>
                    <a:lnTo>
                      <a:pt x="189" y="229"/>
                    </a:lnTo>
                    <a:lnTo>
                      <a:pt x="191" y="227"/>
                    </a:lnTo>
                    <a:lnTo>
                      <a:pt x="191" y="225"/>
                    </a:lnTo>
                    <a:lnTo>
                      <a:pt x="191" y="223"/>
                    </a:lnTo>
                    <a:lnTo>
                      <a:pt x="193" y="221"/>
                    </a:lnTo>
                    <a:lnTo>
                      <a:pt x="193" y="220"/>
                    </a:lnTo>
                    <a:lnTo>
                      <a:pt x="193" y="218"/>
                    </a:lnTo>
                    <a:lnTo>
                      <a:pt x="193" y="216"/>
                    </a:lnTo>
                    <a:lnTo>
                      <a:pt x="193" y="214"/>
                    </a:lnTo>
                    <a:lnTo>
                      <a:pt x="195" y="212"/>
                    </a:lnTo>
                    <a:lnTo>
                      <a:pt x="195" y="210"/>
                    </a:lnTo>
                    <a:lnTo>
                      <a:pt x="195" y="208"/>
                    </a:lnTo>
                    <a:lnTo>
                      <a:pt x="195" y="206"/>
                    </a:lnTo>
                    <a:lnTo>
                      <a:pt x="197" y="204"/>
                    </a:lnTo>
                    <a:lnTo>
                      <a:pt x="197" y="203"/>
                    </a:lnTo>
                    <a:lnTo>
                      <a:pt x="197" y="201"/>
                    </a:lnTo>
                    <a:lnTo>
                      <a:pt x="199" y="199"/>
                    </a:lnTo>
                    <a:lnTo>
                      <a:pt x="199" y="197"/>
                    </a:lnTo>
                    <a:lnTo>
                      <a:pt x="201" y="197"/>
                    </a:lnTo>
                    <a:lnTo>
                      <a:pt x="203" y="195"/>
                    </a:lnTo>
                    <a:lnTo>
                      <a:pt x="203" y="197"/>
                    </a:lnTo>
                    <a:lnTo>
                      <a:pt x="205" y="199"/>
                    </a:lnTo>
                    <a:lnTo>
                      <a:pt x="205" y="201"/>
                    </a:lnTo>
                    <a:lnTo>
                      <a:pt x="205" y="203"/>
                    </a:lnTo>
                    <a:lnTo>
                      <a:pt x="206" y="204"/>
                    </a:lnTo>
                    <a:lnTo>
                      <a:pt x="206" y="206"/>
                    </a:lnTo>
                    <a:lnTo>
                      <a:pt x="206" y="208"/>
                    </a:lnTo>
                    <a:lnTo>
                      <a:pt x="206" y="210"/>
                    </a:lnTo>
                    <a:lnTo>
                      <a:pt x="208" y="212"/>
                    </a:lnTo>
                    <a:lnTo>
                      <a:pt x="208" y="214"/>
                    </a:lnTo>
                    <a:lnTo>
                      <a:pt x="208" y="216"/>
                    </a:lnTo>
                    <a:lnTo>
                      <a:pt x="210" y="216"/>
                    </a:lnTo>
                    <a:lnTo>
                      <a:pt x="210" y="218"/>
                    </a:lnTo>
                    <a:lnTo>
                      <a:pt x="212" y="220"/>
                    </a:lnTo>
                    <a:lnTo>
                      <a:pt x="212" y="221"/>
                    </a:lnTo>
                    <a:lnTo>
                      <a:pt x="214" y="221"/>
                    </a:lnTo>
                    <a:lnTo>
                      <a:pt x="216" y="221"/>
                    </a:lnTo>
                    <a:lnTo>
                      <a:pt x="216" y="223"/>
                    </a:lnTo>
                    <a:lnTo>
                      <a:pt x="216" y="220"/>
                    </a:lnTo>
                    <a:lnTo>
                      <a:pt x="216" y="218"/>
                    </a:lnTo>
                    <a:lnTo>
                      <a:pt x="218" y="216"/>
                    </a:lnTo>
                    <a:lnTo>
                      <a:pt x="218" y="214"/>
                    </a:lnTo>
                    <a:lnTo>
                      <a:pt x="218" y="212"/>
                    </a:lnTo>
                    <a:lnTo>
                      <a:pt x="218" y="210"/>
                    </a:lnTo>
                    <a:lnTo>
                      <a:pt x="218" y="208"/>
                    </a:lnTo>
                    <a:lnTo>
                      <a:pt x="218" y="206"/>
                    </a:lnTo>
                    <a:lnTo>
                      <a:pt x="220" y="204"/>
                    </a:lnTo>
                    <a:lnTo>
                      <a:pt x="220" y="203"/>
                    </a:lnTo>
                    <a:lnTo>
                      <a:pt x="220" y="201"/>
                    </a:lnTo>
                    <a:lnTo>
                      <a:pt x="222" y="199"/>
                    </a:lnTo>
                    <a:lnTo>
                      <a:pt x="222" y="197"/>
                    </a:lnTo>
                    <a:lnTo>
                      <a:pt x="222" y="195"/>
                    </a:lnTo>
                    <a:lnTo>
                      <a:pt x="223" y="193"/>
                    </a:lnTo>
                    <a:lnTo>
                      <a:pt x="223" y="191"/>
                    </a:lnTo>
                    <a:lnTo>
                      <a:pt x="225" y="191"/>
                    </a:lnTo>
                    <a:lnTo>
                      <a:pt x="227" y="189"/>
                    </a:lnTo>
                    <a:lnTo>
                      <a:pt x="229" y="189"/>
                    </a:lnTo>
                    <a:lnTo>
                      <a:pt x="231" y="189"/>
                    </a:lnTo>
                    <a:lnTo>
                      <a:pt x="233" y="189"/>
                    </a:lnTo>
                    <a:lnTo>
                      <a:pt x="235" y="189"/>
                    </a:lnTo>
                    <a:lnTo>
                      <a:pt x="237" y="189"/>
                    </a:lnTo>
                    <a:lnTo>
                      <a:pt x="239" y="189"/>
                    </a:lnTo>
                    <a:lnTo>
                      <a:pt x="240" y="191"/>
                    </a:lnTo>
                    <a:lnTo>
                      <a:pt x="240" y="193"/>
                    </a:lnTo>
                    <a:lnTo>
                      <a:pt x="242" y="195"/>
                    </a:lnTo>
                    <a:lnTo>
                      <a:pt x="242" y="197"/>
                    </a:lnTo>
                    <a:lnTo>
                      <a:pt x="244" y="199"/>
                    </a:lnTo>
                    <a:lnTo>
                      <a:pt x="244" y="201"/>
                    </a:lnTo>
                    <a:lnTo>
                      <a:pt x="246" y="201"/>
                    </a:lnTo>
                    <a:lnTo>
                      <a:pt x="246" y="203"/>
                    </a:lnTo>
                    <a:lnTo>
                      <a:pt x="248" y="204"/>
                    </a:lnTo>
                    <a:lnTo>
                      <a:pt x="248" y="206"/>
                    </a:lnTo>
                    <a:lnTo>
                      <a:pt x="250" y="206"/>
                    </a:lnTo>
                    <a:lnTo>
                      <a:pt x="250" y="208"/>
                    </a:lnTo>
                    <a:lnTo>
                      <a:pt x="252" y="210"/>
                    </a:lnTo>
                    <a:lnTo>
                      <a:pt x="254" y="212"/>
                    </a:lnTo>
                    <a:lnTo>
                      <a:pt x="256" y="214"/>
                    </a:lnTo>
                    <a:lnTo>
                      <a:pt x="256" y="216"/>
                    </a:lnTo>
                    <a:lnTo>
                      <a:pt x="257" y="216"/>
                    </a:lnTo>
                    <a:lnTo>
                      <a:pt x="259" y="218"/>
                    </a:lnTo>
                    <a:lnTo>
                      <a:pt x="261" y="220"/>
                    </a:lnTo>
                    <a:lnTo>
                      <a:pt x="263" y="221"/>
                    </a:lnTo>
                    <a:lnTo>
                      <a:pt x="265" y="221"/>
                    </a:lnTo>
                    <a:lnTo>
                      <a:pt x="265" y="220"/>
                    </a:lnTo>
                    <a:lnTo>
                      <a:pt x="265" y="218"/>
                    </a:lnTo>
                    <a:lnTo>
                      <a:pt x="265" y="216"/>
                    </a:lnTo>
                    <a:lnTo>
                      <a:pt x="265" y="214"/>
                    </a:lnTo>
                    <a:lnTo>
                      <a:pt x="265" y="212"/>
                    </a:lnTo>
                    <a:lnTo>
                      <a:pt x="265" y="210"/>
                    </a:lnTo>
                    <a:lnTo>
                      <a:pt x="265" y="208"/>
                    </a:lnTo>
                    <a:lnTo>
                      <a:pt x="265" y="206"/>
                    </a:lnTo>
                    <a:lnTo>
                      <a:pt x="265" y="204"/>
                    </a:lnTo>
                    <a:lnTo>
                      <a:pt x="265" y="203"/>
                    </a:lnTo>
                    <a:lnTo>
                      <a:pt x="265" y="201"/>
                    </a:lnTo>
                    <a:lnTo>
                      <a:pt x="265" y="199"/>
                    </a:lnTo>
                    <a:lnTo>
                      <a:pt x="265" y="197"/>
                    </a:lnTo>
                    <a:lnTo>
                      <a:pt x="265" y="195"/>
                    </a:lnTo>
                    <a:lnTo>
                      <a:pt x="265" y="193"/>
                    </a:lnTo>
                    <a:lnTo>
                      <a:pt x="265" y="191"/>
                    </a:lnTo>
                    <a:lnTo>
                      <a:pt x="265" y="189"/>
                    </a:lnTo>
                    <a:lnTo>
                      <a:pt x="265" y="187"/>
                    </a:lnTo>
                    <a:lnTo>
                      <a:pt x="265" y="186"/>
                    </a:lnTo>
                    <a:lnTo>
                      <a:pt x="265" y="184"/>
                    </a:lnTo>
                    <a:lnTo>
                      <a:pt x="265" y="182"/>
                    </a:lnTo>
                    <a:lnTo>
                      <a:pt x="267" y="184"/>
                    </a:lnTo>
                    <a:lnTo>
                      <a:pt x="269" y="186"/>
                    </a:lnTo>
                    <a:lnTo>
                      <a:pt x="271" y="187"/>
                    </a:lnTo>
                    <a:lnTo>
                      <a:pt x="273" y="189"/>
                    </a:lnTo>
                    <a:lnTo>
                      <a:pt x="274" y="189"/>
                    </a:lnTo>
                    <a:lnTo>
                      <a:pt x="276" y="191"/>
                    </a:lnTo>
                    <a:lnTo>
                      <a:pt x="278" y="191"/>
                    </a:lnTo>
                    <a:lnTo>
                      <a:pt x="280" y="193"/>
                    </a:lnTo>
                    <a:lnTo>
                      <a:pt x="282" y="193"/>
                    </a:lnTo>
                    <a:lnTo>
                      <a:pt x="284" y="193"/>
                    </a:lnTo>
                    <a:lnTo>
                      <a:pt x="286" y="195"/>
                    </a:lnTo>
                    <a:lnTo>
                      <a:pt x="288" y="195"/>
                    </a:lnTo>
                    <a:lnTo>
                      <a:pt x="290" y="195"/>
                    </a:lnTo>
                    <a:lnTo>
                      <a:pt x="291" y="195"/>
                    </a:lnTo>
                    <a:lnTo>
                      <a:pt x="293" y="195"/>
                    </a:lnTo>
                    <a:lnTo>
                      <a:pt x="295" y="195"/>
                    </a:lnTo>
                    <a:lnTo>
                      <a:pt x="297" y="195"/>
                    </a:lnTo>
                    <a:lnTo>
                      <a:pt x="299" y="195"/>
                    </a:lnTo>
                    <a:lnTo>
                      <a:pt x="301" y="195"/>
                    </a:lnTo>
                    <a:lnTo>
                      <a:pt x="303" y="195"/>
                    </a:lnTo>
                    <a:lnTo>
                      <a:pt x="303" y="193"/>
                    </a:lnTo>
                    <a:lnTo>
                      <a:pt x="305" y="193"/>
                    </a:lnTo>
                    <a:lnTo>
                      <a:pt x="305" y="191"/>
                    </a:lnTo>
                    <a:lnTo>
                      <a:pt x="303" y="191"/>
                    </a:lnTo>
                    <a:lnTo>
                      <a:pt x="303" y="189"/>
                    </a:lnTo>
                    <a:lnTo>
                      <a:pt x="301" y="187"/>
                    </a:lnTo>
                    <a:lnTo>
                      <a:pt x="301" y="186"/>
                    </a:lnTo>
                    <a:lnTo>
                      <a:pt x="299" y="186"/>
                    </a:lnTo>
                    <a:lnTo>
                      <a:pt x="299" y="184"/>
                    </a:lnTo>
                    <a:lnTo>
                      <a:pt x="297" y="184"/>
                    </a:lnTo>
                    <a:lnTo>
                      <a:pt x="297" y="182"/>
                    </a:lnTo>
                    <a:lnTo>
                      <a:pt x="295" y="180"/>
                    </a:lnTo>
                    <a:lnTo>
                      <a:pt x="295" y="178"/>
                    </a:lnTo>
                    <a:lnTo>
                      <a:pt x="293" y="176"/>
                    </a:lnTo>
                    <a:lnTo>
                      <a:pt x="293" y="174"/>
                    </a:lnTo>
                    <a:lnTo>
                      <a:pt x="291" y="172"/>
                    </a:lnTo>
                    <a:lnTo>
                      <a:pt x="291" y="170"/>
                    </a:lnTo>
                    <a:lnTo>
                      <a:pt x="291" y="169"/>
                    </a:lnTo>
                    <a:lnTo>
                      <a:pt x="290" y="169"/>
                    </a:lnTo>
                    <a:lnTo>
                      <a:pt x="290" y="167"/>
                    </a:lnTo>
                    <a:lnTo>
                      <a:pt x="290" y="165"/>
                    </a:lnTo>
                    <a:lnTo>
                      <a:pt x="290" y="163"/>
                    </a:lnTo>
                    <a:lnTo>
                      <a:pt x="290" y="161"/>
                    </a:lnTo>
                    <a:lnTo>
                      <a:pt x="291" y="163"/>
                    </a:lnTo>
                    <a:lnTo>
                      <a:pt x="293" y="163"/>
                    </a:lnTo>
                    <a:lnTo>
                      <a:pt x="295" y="163"/>
                    </a:lnTo>
                    <a:lnTo>
                      <a:pt x="297" y="163"/>
                    </a:lnTo>
                    <a:lnTo>
                      <a:pt x="297" y="165"/>
                    </a:lnTo>
                    <a:lnTo>
                      <a:pt x="299" y="165"/>
                    </a:lnTo>
                    <a:lnTo>
                      <a:pt x="301" y="165"/>
                    </a:lnTo>
                    <a:lnTo>
                      <a:pt x="303" y="165"/>
                    </a:lnTo>
                    <a:lnTo>
                      <a:pt x="305" y="165"/>
                    </a:lnTo>
                    <a:lnTo>
                      <a:pt x="307" y="165"/>
                    </a:lnTo>
                    <a:lnTo>
                      <a:pt x="308" y="165"/>
                    </a:lnTo>
                    <a:lnTo>
                      <a:pt x="310" y="165"/>
                    </a:lnTo>
                    <a:lnTo>
                      <a:pt x="312" y="165"/>
                    </a:lnTo>
                    <a:lnTo>
                      <a:pt x="314" y="165"/>
                    </a:lnTo>
                    <a:lnTo>
                      <a:pt x="316" y="163"/>
                    </a:lnTo>
                    <a:lnTo>
                      <a:pt x="318" y="163"/>
                    </a:lnTo>
                    <a:lnTo>
                      <a:pt x="320" y="163"/>
                    </a:lnTo>
                    <a:lnTo>
                      <a:pt x="322" y="161"/>
                    </a:lnTo>
                    <a:lnTo>
                      <a:pt x="324" y="161"/>
                    </a:lnTo>
                    <a:lnTo>
                      <a:pt x="324" y="159"/>
                    </a:lnTo>
                    <a:lnTo>
                      <a:pt x="325" y="159"/>
                    </a:lnTo>
                    <a:lnTo>
                      <a:pt x="325" y="157"/>
                    </a:lnTo>
                    <a:lnTo>
                      <a:pt x="325" y="155"/>
                    </a:lnTo>
                    <a:lnTo>
                      <a:pt x="324" y="153"/>
                    </a:lnTo>
                    <a:lnTo>
                      <a:pt x="324" y="152"/>
                    </a:lnTo>
                    <a:lnTo>
                      <a:pt x="322" y="152"/>
                    </a:lnTo>
                    <a:lnTo>
                      <a:pt x="322" y="150"/>
                    </a:lnTo>
                    <a:lnTo>
                      <a:pt x="320" y="150"/>
                    </a:lnTo>
                    <a:lnTo>
                      <a:pt x="320" y="148"/>
                    </a:lnTo>
                    <a:lnTo>
                      <a:pt x="320" y="146"/>
                    </a:lnTo>
                    <a:lnTo>
                      <a:pt x="320" y="144"/>
                    </a:lnTo>
                    <a:lnTo>
                      <a:pt x="320" y="142"/>
                    </a:lnTo>
                    <a:lnTo>
                      <a:pt x="320" y="140"/>
                    </a:lnTo>
                    <a:lnTo>
                      <a:pt x="322" y="140"/>
                    </a:lnTo>
                    <a:lnTo>
                      <a:pt x="324" y="138"/>
                    </a:lnTo>
                    <a:lnTo>
                      <a:pt x="325" y="138"/>
                    </a:lnTo>
                    <a:lnTo>
                      <a:pt x="325" y="136"/>
                    </a:lnTo>
                    <a:lnTo>
                      <a:pt x="327" y="136"/>
                    </a:lnTo>
                    <a:lnTo>
                      <a:pt x="329" y="136"/>
                    </a:lnTo>
                    <a:lnTo>
                      <a:pt x="331" y="136"/>
                    </a:lnTo>
                    <a:lnTo>
                      <a:pt x="331" y="135"/>
                    </a:lnTo>
                    <a:lnTo>
                      <a:pt x="333" y="135"/>
                    </a:lnTo>
                    <a:lnTo>
                      <a:pt x="335" y="135"/>
                    </a:lnTo>
                    <a:lnTo>
                      <a:pt x="337" y="135"/>
                    </a:lnTo>
                    <a:lnTo>
                      <a:pt x="339" y="135"/>
                    </a:lnTo>
                    <a:lnTo>
                      <a:pt x="341" y="135"/>
                    </a:lnTo>
                    <a:lnTo>
                      <a:pt x="341" y="133"/>
                    </a:lnTo>
                    <a:lnTo>
                      <a:pt x="341" y="131"/>
                    </a:lnTo>
                    <a:lnTo>
                      <a:pt x="341" y="129"/>
                    </a:lnTo>
                    <a:lnTo>
                      <a:pt x="341" y="127"/>
                    </a:lnTo>
                    <a:lnTo>
                      <a:pt x="341" y="125"/>
                    </a:lnTo>
                    <a:lnTo>
                      <a:pt x="339" y="123"/>
                    </a:lnTo>
                    <a:lnTo>
                      <a:pt x="339" y="121"/>
                    </a:lnTo>
                    <a:lnTo>
                      <a:pt x="339" y="119"/>
                    </a:lnTo>
                    <a:lnTo>
                      <a:pt x="337" y="118"/>
                    </a:lnTo>
                    <a:lnTo>
                      <a:pt x="337" y="116"/>
                    </a:lnTo>
                    <a:lnTo>
                      <a:pt x="337" y="114"/>
                    </a:lnTo>
                    <a:lnTo>
                      <a:pt x="337" y="112"/>
                    </a:lnTo>
                    <a:lnTo>
                      <a:pt x="337" y="110"/>
                    </a:lnTo>
                    <a:lnTo>
                      <a:pt x="337" y="108"/>
                    </a:lnTo>
                    <a:lnTo>
                      <a:pt x="335" y="106"/>
                    </a:lnTo>
                    <a:lnTo>
                      <a:pt x="335" y="104"/>
                    </a:lnTo>
                    <a:lnTo>
                      <a:pt x="335" y="102"/>
                    </a:lnTo>
                    <a:lnTo>
                      <a:pt x="335" y="101"/>
                    </a:lnTo>
                    <a:lnTo>
                      <a:pt x="335" y="99"/>
                    </a:lnTo>
                    <a:lnTo>
                      <a:pt x="335" y="97"/>
                    </a:lnTo>
                    <a:lnTo>
                      <a:pt x="337" y="95"/>
                    </a:lnTo>
                    <a:lnTo>
                      <a:pt x="337" y="93"/>
                    </a:lnTo>
                    <a:lnTo>
                      <a:pt x="337" y="91"/>
                    </a:lnTo>
                    <a:lnTo>
                      <a:pt x="337" y="89"/>
                    </a:lnTo>
                    <a:lnTo>
                      <a:pt x="339" y="87"/>
                    </a:lnTo>
                    <a:lnTo>
                      <a:pt x="339" y="85"/>
                    </a:lnTo>
                    <a:lnTo>
                      <a:pt x="341" y="84"/>
                    </a:lnTo>
                    <a:lnTo>
                      <a:pt x="341" y="82"/>
                    </a:lnTo>
                    <a:lnTo>
                      <a:pt x="342" y="80"/>
                    </a:lnTo>
                    <a:lnTo>
                      <a:pt x="344" y="82"/>
                    </a:lnTo>
                    <a:lnTo>
                      <a:pt x="346" y="84"/>
                    </a:lnTo>
                    <a:lnTo>
                      <a:pt x="348" y="85"/>
                    </a:lnTo>
                    <a:lnTo>
                      <a:pt x="350" y="87"/>
                    </a:lnTo>
                    <a:lnTo>
                      <a:pt x="352" y="89"/>
                    </a:lnTo>
                    <a:lnTo>
                      <a:pt x="354" y="91"/>
                    </a:lnTo>
                    <a:lnTo>
                      <a:pt x="356" y="93"/>
                    </a:lnTo>
                    <a:lnTo>
                      <a:pt x="358" y="93"/>
                    </a:lnTo>
                    <a:lnTo>
                      <a:pt x="358" y="95"/>
                    </a:lnTo>
                    <a:lnTo>
                      <a:pt x="359" y="95"/>
                    </a:lnTo>
                    <a:lnTo>
                      <a:pt x="361" y="95"/>
                    </a:lnTo>
                    <a:lnTo>
                      <a:pt x="361" y="97"/>
                    </a:lnTo>
                    <a:lnTo>
                      <a:pt x="363" y="97"/>
                    </a:lnTo>
                    <a:lnTo>
                      <a:pt x="365" y="97"/>
                    </a:lnTo>
                    <a:lnTo>
                      <a:pt x="367" y="97"/>
                    </a:lnTo>
                    <a:lnTo>
                      <a:pt x="369" y="95"/>
                    </a:lnTo>
                    <a:lnTo>
                      <a:pt x="367" y="95"/>
                    </a:lnTo>
                    <a:lnTo>
                      <a:pt x="367" y="93"/>
                    </a:lnTo>
                    <a:lnTo>
                      <a:pt x="367" y="91"/>
                    </a:lnTo>
                    <a:lnTo>
                      <a:pt x="367" y="89"/>
                    </a:lnTo>
                    <a:lnTo>
                      <a:pt x="367" y="87"/>
                    </a:lnTo>
                    <a:lnTo>
                      <a:pt x="367" y="85"/>
                    </a:lnTo>
                    <a:lnTo>
                      <a:pt x="367" y="84"/>
                    </a:lnTo>
                    <a:lnTo>
                      <a:pt x="367" y="82"/>
                    </a:lnTo>
                    <a:lnTo>
                      <a:pt x="367" y="80"/>
                    </a:lnTo>
                    <a:lnTo>
                      <a:pt x="367" y="78"/>
                    </a:lnTo>
                    <a:lnTo>
                      <a:pt x="367" y="76"/>
                    </a:lnTo>
                    <a:lnTo>
                      <a:pt x="367" y="74"/>
                    </a:lnTo>
                    <a:lnTo>
                      <a:pt x="367" y="72"/>
                    </a:lnTo>
                    <a:lnTo>
                      <a:pt x="367" y="70"/>
                    </a:lnTo>
                    <a:lnTo>
                      <a:pt x="367" y="68"/>
                    </a:lnTo>
                    <a:lnTo>
                      <a:pt x="367" y="67"/>
                    </a:lnTo>
                    <a:lnTo>
                      <a:pt x="367" y="65"/>
                    </a:lnTo>
                    <a:lnTo>
                      <a:pt x="367" y="63"/>
                    </a:lnTo>
                    <a:lnTo>
                      <a:pt x="369" y="61"/>
                    </a:lnTo>
                    <a:lnTo>
                      <a:pt x="369" y="59"/>
                    </a:lnTo>
                    <a:lnTo>
                      <a:pt x="376" y="59"/>
                    </a:lnTo>
                    <a:lnTo>
                      <a:pt x="384" y="59"/>
                    </a:lnTo>
                    <a:lnTo>
                      <a:pt x="392" y="59"/>
                    </a:lnTo>
                    <a:lnTo>
                      <a:pt x="399" y="59"/>
                    </a:lnTo>
                    <a:lnTo>
                      <a:pt x="405" y="57"/>
                    </a:lnTo>
                    <a:lnTo>
                      <a:pt x="412" y="57"/>
                    </a:lnTo>
                    <a:lnTo>
                      <a:pt x="418" y="57"/>
                    </a:lnTo>
                    <a:lnTo>
                      <a:pt x="426" y="55"/>
                    </a:lnTo>
                    <a:lnTo>
                      <a:pt x="431" y="55"/>
                    </a:lnTo>
                    <a:lnTo>
                      <a:pt x="437" y="53"/>
                    </a:lnTo>
                    <a:lnTo>
                      <a:pt x="443" y="51"/>
                    </a:lnTo>
                    <a:lnTo>
                      <a:pt x="448" y="50"/>
                    </a:lnTo>
                    <a:lnTo>
                      <a:pt x="454" y="50"/>
                    </a:lnTo>
                    <a:lnTo>
                      <a:pt x="460" y="48"/>
                    </a:lnTo>
                    <a:lnTo>
                      <a:pt x="463" y="46"/>
                    </a:lnTo>
                    <a:lnTo>
                      <a:pt x="469" y="44"/>
                    </a:lnTo>
                    <a:lnTo>
                      <a:pt x="475" y="42"/>
                    </a:lnTo>
                    <a:lnTo>
                      <a:pt x="480" y="40"/>
                    </a:lnTo>
                    <a:lnTo>
                      <a:pt x="484" y="38"/>
                    </a:lnTo>
                    <a:lnTo>
                      <a:pt x="490" y="36"/>
                    </a:lnTo>
                    <a:lnTo>
                      <a:pt x="496" y="33"/>
                    </a:lnTo>
                    <a:lnTo>
                      <a:pt x="501" y="31"/>
                    </a:lnTo>
                    <a:lnTo>
                      <a:pt x="505" y="29"/>
                    </a:lnTo>
                    <a:lnTo>
                      <a:pt x="511" y="27"/>
                    </a:lnTo>
                    <a:lnTo>
                      <a:pt x="516" y="25"/>
                    </a:lnTo>
                    <a:lnTo>
                      <a:pt x="522" y="23"/>
                    </a:lnTo>
                    <a:lnTo>
                      <a:pt x="528" y="19"/>
                    </a:lnTo>
                    <a:lnTo>
                      <a:pt x="533" y="17"/>
                    </a:lnTo>
                    <a:lnTo>
                      <a:pt x="539" y="16"/>
                    </a:lnTo>
                    <a:lnTo>
                      <a:pt x="545" y="14"/>
                    </a:lnTo>
                    <a:lnTo>
                      <a:pt x="552" y="12"/>
                    </a:lnTo>
                    <a:lnTo>
                      <a:pt x="558" y="8"/>
                    </a:lnTo>
                    <a:lnTo>
                      <a:pt x="560" y="8"/>
                    </a:lnTo>
                    <a:lnTo>
                      <a:pt x="562" y="8"/>
                    </a:lnTo>
                    <a:lnTo>
                      <a:pt x="564" y="6"/>
                    </a:lnTo>
                    <a:lnTo>
                      <a:pt x="565" y="6"/>
                    </a:lnTo>
                    <a:lnTo>
                      <a:pt x="567" y="6"/>
                    </a:lnTo>
                    <a:lnTo>
                      <a:pt x="569" y="6"/>
                    </a:lnTo>
                    <a:lnTo>
                      <a:pt x="569" y="4"/>
                    </a:lnTo>
                    <a:lnTo>
                      <a:pt x="571" y="4"/>
                    </a:lnTo>
                    <a:lnTo>
                      <a:pt x="573" y="4"/>
                    </a:lnTo>
                    <a:lnTo>
                      <a:pt x="575" y="4"/>
                    </a:lnTo>
                    <a:lnTo>
                      <a:pt x="577" y="2"/>
                    </a:lnTo>
                    <a:lnTo>
                      <a:pt x="579" y="2"/>
                    </a:lnTo>
                    <a:lnTo>
                      <a:pt x="581" y="2"/>
                    </a:lnTo>
                    <a:lnTo>
                      <a:pt x="582" y="2"/>
                    </a:lnTo>
                    <a:lnTo>
                      <a:pt x="584" y="2"/>
                    </a:lnTo>
                    <a:lnTo>
                      <a:pt x="584" y="0"/>
                    </a:lnTo>
                    <a:lnTo>
                      <a:pt x="586" y="0"/>
                    </a:lnTo>
                    <a:lnTo>
                      <a:pt x="588" y="0"/>
                    </a:lnTo>
                    <a:lnTo>
                      <a:pt x="590" y="0"/>
                    </a:lnTo>
                    <a:lnTo>
                      <a:pt x="592" y="0"/>
                    </a:lnTo>
                    <a:lnTo>
                      <a:pt x="594" y="0"/>
                    </a:lnTo>
                    <a:lnTo>
                      <a:pt x="596" y="0"/>
                    </a:lnTo>
                    <a:lnTo>
                      <a:pt x="598" y="0"/>
                    </a:lnTo>
                    <a:lnTo>
                      <a:pt x="599" y="0"/>
                    </a:lnTo>
                    <a:lnTo>
                      <a:pt x="601" y="2"/>
                    </a:lnTo>
                    <a:lnTo>
                      <a:pt x="605" y="2"/>
                    </a:lnTo>
                    <a:lnTo>
                      <a:pt x="607" y="2"/>
                    </a:lnTo>
                    <a:lnTo>
                      <a:pt x="609" y="4"/>
                    </a:lnTo>
                    <a:lnTo>
                      <a:pt x="611" y="6"/>
                    </a:lnTo>
                    <a:lnTo>
                      <a:pt x="613" y="6"/>
                    </a:lnTo>
                    <a:lnTo>
                      <a:pt x="615" y="8"/>
                    </a:lnTo>
                    <a:lnTo>
                      <a:pt x="616" y="10"/>
                    </a:lnTo>
                    <a:lnTo>
                      <a:pt x="618" y="12"/>
                    </a:lnTo>
                    <a:lnTo>
                      <a:pt x="620" y="14"/>
                    </a:lnTo>
                    <a:lnTo>
                      <a:pt x="622" y="16"/>
                    </a:lnTo>
                    <a:lnTo>
                      <a:pt x="624" y="17"/>
                    </a:lnTo>
                    <a:lnTo>
                      <a:pt x="626" y="19"/>
                    </a:lnTo>
                    <a:lnTo>
                      <a:pt x="628" y="21"/>
                    </a:lnTo>
                    <a:lnTo>
                      <a:pt x="628" y="23"/>
                    </a:lnTo>
                    <a:lnTo>
                      <a:pt x="630" y="25"/>
                    </a:lnTo>
                    <a:lnTo>
                      <a:pt x="632" y="27"/>
                    </a:lnTo>
                    <a:lnTo>
                      <a:pt x="633" y="29"/>
                    </a:lnTo>
                    <a:lnTo>
                      <a:pt x="633" y="31"/>
                    </a:lnTo>
                    <a:lnTo>
                      <a:pt x="635" y="33"/>
                    </a:lnTo>
                    <a:lnTo>
                      <a:pt x="637" y="34"/>
                    </a:lnTo>
                    <a:lnTo>
                      <a:pt x="637" y="36"/>
                    </a:lnTo>
                    <a:lnTo>
                      <a:pt x="639" y="38"/>
                    </a:lnTo>
                    <a:lnTo>
                      <a:pt x="639" y="40"/>
                    </a:lnTo>
                    <a:lnTo>
                      <a:pt x="641" y="42"/>
                    </a:lnTo>
                    <a:lnTo>
                      <a:pt x="641" y="44"/>
                    </a:lnTo>
                    <a:lnTo>
                      <a:pt x="641" y="46"/>
                    </a:lnTo>
                    <a:lnTo>
                      <a:pt x="643" y="48"/>
                    </a:lnTo>
                    <a:lnTo>
                      <a:pt x="643" y="50"/>
                    </a:lnTo>
                    <a:lnTo>
                      <a:pt x="645" y="53"/>
                    </a:lnTo>
                    <a:lnTo>
                      <a:pt x="645" y="55"/>
                    </a:lnTo>
                    <a:lnTo>
                      <a:pt x="647" y="57"/>
                    </a:lnTo>
                    <a:lnTo>
                      <a:pt x="649" y="59"/>
                    </a:lnTo>
                    <a:lnTo>
                      <a:pt x="649" y="61"/>
                    </a:lnTo>
                    <a:lnTo>
                      <a:pt x="650" y="65"/>
                    </a:lnTo>
                    <a:lnTo>
                      <a:pt x="652" y="67"/>
                    </a:lnTo>
                    <a:lnTo>
                      <a:pt x="652" y="68"/>
                    </a:lnTo>
                    <a:lnTo>
                      <a:pt x="654" y="70"/>
                    </a:lnTo>
                    <a:lnTo>
                      <a:pt x="656" y="72"/>
                    </a:lnTo>
                    <a:lnTo>
                      <a:pt x="658" y="76"/>
                    </a:lnTo>
                    <a:lnTo>
                      <a:pt x="658" y="78"/>
                    </a:lnTo>
                    <a:lnTo>
                      <a:pt x="660" y="80"/>
                    </a:lnTo>
                    <a:lnTo>
                      <a:pt x="662" y="82"/>
                    </a:lnTo>
                    <a:lnTo>
                      <a:pt x="664" y="84"/>
                    </a:lnTo>
                    <a:lnTo>
                      <a:pt x="666" y="85"/>
                    </a:lnTo>
                    <a:lnTo>
                      <a:pt x="666" y="87"/>
                    </a:lnTo>
                    <a:lnTo>
                      <a:pt x="667" y="89"/>
                    </a:lnTo>
                    <a:lnTo>
                      <a:pt x="669" y="91"/>
                    </a:lnTo>
                    <a:lnTo>
                      <a:pt x="671" y="93"/>
                    </a:lnTo>
                    <a:lnTo>
                      <a:pt x="673" y="95"/>
                    </a:lnTo>
                    <a:lnTo>
                      <a:pt x="675" y="97"/>
                    </a:lnTo>
                    <a:lnTo>
                      <a:pt x="677" y="99"/>
                    </a:lnTo>
                    <a:lnTo>
                      <a:pt x="679" y="101"/>
                    </a:lnTo>
                    <a:lnTo>
                      <a:pt x="681" y="102"/>
                    </a:lnTo>
                    <a:lnTo>
                      <a:pt x="681" y="104"/>
                    </a:lnTo>
                    <a:lnTo>
                      <a:pt x="683" y="106"/>
                    </a:lnTo>
                    <a:lnTo>
                      <a:pt x="684" y="108"/>
                    </a:lnTo>
                    <a:lnTo>
                      <a:pt x="686" y="110"/>
                    </a:lnTo>
                    <a:lnTo>
                      <a:pt x="688" y="112"/>
                    </a:lnTo>
                    <a:lnTo>
                      <a:pt x="690" y="114"/>
                    </a:lnTo>
                    <a:lnTo>
                      <a:pt x="692" y="114"/>
                    </a:lnTo>
                    <a:lnTo>
                      <a:pt x="694" y="116"/>
                    </a:lnTo>
                    <a:lnTo>
                      <a:pt x="696" y="118"/>
                    </a:lnTo>
                    <a:lnTo>
                      <a:pt x="698" y="119"/>
                    </a:lnTo>
                    <a:lnTo>
                      <a:pt x="700" y="121"/>
                    </a:lnTo>
                    <a:lnTo>
                      <a:pt x="701" y="123"/>
                    </a:lnTo>
                    <a:lnTo>
                      <a:pt x="701" y="125"/>
                    </a:lnTo>
                    <a:lnTo>
                      <a:pt x="703" y="125"/>
                    </a:lnTo>
                    <a:lnTo>
                      <a:pt x="703" y="127"/>
                    </a:lnTo>
                    <a:lnTo>
                      <a:pt x="705" y="129"/>
                    </a:lnTo>
                    <a:lnTo>
                      <a:pt x="707" y="129"/>
                    </a:lnTo>
                    <a:lnTo>
                      <a:pt x="707" y="131"/>
                    </a:lnTo>
                    <a:lnTo>
                      <a:pt x="709" y="133"/>
                    </a:lnTo>
                    <a:lnTo>
                      <a:pt x="709" y="135"/>
                    </a:lnTo>
                    <a:lnTo>
                      <a:pt x="711" y="136"/>
                    </a:lnTo>
                    <a:lnTo>
                      <a:pt x="713" y="138"/>
                    </a:lnTo>
                    <a:lnTo>
                      <a:pt x="713" y="140"/>
                    </a:lnTo>
                    <a:lnTo>
                      <a:pt x="715" y="142"/>
                    </a:lnTo>
                    <a:lnTo>
                      <a:pt x="715" y="144"/>
                    </a:lnTo>
                    <a:lnTo>
                      <a:pt x="717" y="146"/>
                    </a:lnTo>
                    <a:lnTo>
                      <a:pt x="717" y="148"/>
                    </a:lnTo>
                    <a:lnTo>
                      <a:pt x="719" y="150"/>
                    </a:lnTo>
                    <a:lnTo>
                      <a:pt x="719" y="152"/>
                    </a:lnTo>
                    <a:lnTo>
                      <a:pt x="720" y="153"/>
                    </a:lnTo>
                    <a:lnTo>
                      <a:pt x="720" y="155"/>
                    </a:lnTo>
                    <a:lnTo>
                      <a:pt x="720" y="157"/>
                    </a:lnTo>
                    <a:lnTo>
                      <a:pt x="722" y="157"/>
                    </a:lnTo>
                    <a:lnTo>
                      <a:pt x="722" y="159"/>
                    </a:lnTo>
                    <a:lnTo>
                      <a:pt x="722" y="163"/>
                    </a:lnTo>
                    <a:lnTo>
                      <a:pt x="724" y="165"/>
                    </a:lnTo>
                    <a:lnTo>
                      <a:pt x="724" y="167"/>
                    </a:lnTo>
                    <a:lnTo>
                      <a:pt x="726" y="169"/>
                    </a:lnTo>
                    <a:lnTo>
                      <a:pt x="726" y="170"/>
                    </a:lnTo>
                    <a:lnTo>
                      <a:pt x="726" y="172"/>
                    </a:lnTo>
                    <a:lnTo>
                      <a:pt x="728" y="174"/>
                    </a:lnTo>
                    <a:lnTo>
                      <a:pt x="728" y="178"/>
                    </a:lnTo>
                    <a:lnTo>
                      <a:pt x="728" y="180"/>
                    </a:lnTo>
                    <a:lnTo>
                      <a:pt x="730" y="182"/>
                    </a:lnTo>
                    <a:lnTo>
                      <a:pt x="730" y="184"/>
                    </a:lnTo>
                    <a:lnTo>
                      <a:pt x="730" y="186"/>
                    </a:lnTo>
                    <a:lnTo>
                      <a:pt x="732" y="187"/>
                    </a:lnTo>
                    <a:lnTo>
                      <a:pt x="732" y="191"/>
                    </a:lnTo>
                    <a:lnTo>
                      <a:pt x="732" y="193"/>
                    </a:lnTo>
                    <a:lnTo>
                      <a:pt x="734" y="195"/>
                    </a:lnTo>
                    <a:lnTo>
                      <a:pt x="734" y="197"/>
                    </a:lnTo>
                    <a:lnTo>
                      <a:pt x="734" y="199"/>
                    </a:lnTo>
                    <a:lnTo>
                      <a:pt x="736" y="201"/>
                    </a:lnTo>
                    <a:lnTo>
                      <a:pt x="736" y="203"/>
                    </a:lnTo>
                    <a:lnTo>
                      <a:pt x="736" y="206"/>
                    </a:lnTo>
                    <a:lnTo>
                      <a:pt x="737" y="208"/>
                    </a:lnTo>
                    <a:lnTo>
                      <a:pt x="737" y="210"/>
                    </a:lnTo>
                    <a:lnTo>
                      <a:pt x="739" y="212"/>
                    </a:lnTo>
                    <a:lnTo>
                      <a:pt x="739" y="214"/>
                    </a:lnTo>
                    <a:lnTo>
                      <a:pt x="741" y="216"/>
                    </a:lnTo>
                    <a:lnTo>
                      <a:pt x="741" y="218"/>
                    </a:lnTo>
                    <a:lnTo>
                      <a:pt x="743" y="220"/>
                    </a:lnTo>
                    <a:lnTo>
                      <a:pt x="745" y="221"/>
                    </a:lnTo>
                    <a:lnTo>
                      <a:pt x="745" y="223"/>
                    </a:lnTo>
                    <a:lnTo>
                      <a:pt x="747" y="225"/>
                    </a:lnTo>
                    <a:lnTo>
                      <a:pt x="751" y="229"/>
                    </a:lnTo>
                    <a:lnTo>
                      <a:pt x="753" y="231"/>
                    </a:lnTo>
                    <a:lnTo>
                      <a:pt x="756" y="233"/>
                    </a:lnTo>
                    <a:lnTo>
                      <a:pt x="760" y="233"/>
                    </a:lnTo>
                    <a:lnTo>
                      <a:pt x="764" y="235"/>
                    </a:lnTo>
                    <a:lnTo>
                      <a:pt x="766" y="235"/>
                    </a:lnTo>
                    <a:lnTo>
                      <a:pt x="770" y="235"/>
                    </a:lnTo>
                    <a:lnTo>
                      <a:pt x="773" y="235"/>
                    </a:lnTo>
                    <a:lnTo>
                      <a:pt x="775" y="235"/>
                    </a:lnTo>
                    <a:lnTo>
                      <a:pt x="779" y="235"/>
                    </a:lnTo>
                    <a:lnTo>
                      <a:pt x="781" y="233"/>
                    </a:lnTo>
                    <a:lnTo>
                      <a:pt x="785" y="233"/>
                    </a:lnTo>
                    <a:lnTo>
                      <a:pt x="787" y="231"/>
                    </a:lnTo>
                    <a:lnTo>
                      <a:pt x="790" y="229"/>
                    </a:lnTo>
                    <a:lnTo>
                      <a:pt x="792" y="229"/>
                    </a:lnTo>
                    <a:lnTo>
                      <a:pt x="796" y="227"/>
                    </a:lnTo>
                    <a:lnTo>
                      <a:pt x="798" y="225"/>
                    </a:lnTo>
                    <a:lnTo>
                      <a:pt x="800" y="223"/>
                    </a:lnTo>
                    <a:lnTo>
                      <a:pt x="804" y="221"/>
                    </a:lnTo>
                    <a:lnTo>
                      <a:pt x="805" y="220"/>
                    </a:lnTo>
                    <a:lnTo>
                      <a:pt x="807" y="220"/>
                    </a:lnTo>
                    <a:lnTo>
                      <a:pt x="809" y="218"/>
                    </a:lnTo>
                    <a:lnTo>
                      <a:pt x="813" y="216"/>
                    </a:lnTo>
                    <a:lnTo>
                      <a:pt x="815" y="216"/>
                    </a:lnTo>
                    <a:lnTo>
                      <a:pt x="817" y="214"/>
                    </a:lnTo>
                    <a:lnTo>
                      <a:pt x="819" y="214"/>
                    </a:lnTo>
                    <a:lnTo>
                      <a:pt x="821" y="214"/>
                    </a:lnTo>
                    <a:lnTo>
                      <a:pt x="822" y="212"/>
                    </a:lnTo>
                    <a:lnTo>
                      <a:pt x="824" y="214"/>
                    </a:lnTo>
                    <a:lnTo>
                      <a:pt x="826" y="214"/>
                    </a:lnTo>
                    <a:lnTo>
                      <a:pt x="828" y="214"/>
                    </a:lnTo>
                    <a:lnTo>
                      <a:pt x="830" y="216"/>
                    </a:lnTo>
                    <a:lnTo>
                      <a:pt x="830" y="218"/>
                    </a:lnTo>
                    <a:lnTo>
                      <a:pt x="832" y="218"/>
                    </a:lnTo>
                    <a:lnTo>
                      <a:pt x="832" y="220"/>
                    </a:lnTo>
                    <a:lnTo>
                      <a:pt x="832" y="221"/>
                    </a:lnTo>
                    <a:lnTo>
                      <a:pt x="832" y="223"/>
                    </a:lnTo>
                    <a:lnTo>
                      <a:pt x="834" y="223"/>
                    </a:lnTo>
                    <a:lnTo>
                      <a:pt x="834" y="225"/>
                    </a:lnTo>
                    <a:lnTo>
                      <a:pt x="834" y="227"/>
                    </a:lnTo>
                    <a:lnTo>
                      <a:pt x="836" y="227"/>
                    </a:lnTo>
                    <a:lnTo>
                      <a:pt x="836" y="229"/>
                    </a:lnTo>
                    <a:lnTo>
                      <a:pt x="838" y="229"/>
                    </a:lnTo>
                    <a:lnTo>
                      <a:pt x="839" y="229"/>
                    </a:lnTo>
                    <a:lnTo>
                      <a:pt x="841" y="229"/>
                    </a:lnTo>
                    <a:lnTo>
                      <a:pt x="843" y="229"/>
                    </a:lnTo>
                    <a:lnTo>
                      <a:pt x="845" y="229"/>
                    </a:lnTo>
                    <a:lnTo>
                      <a:pt x="847" y="229"/>
                    </a:lnTo>
                    <a:lnTo>
                      <a:pt x="849" y="229"/>
                    </a:lnTo>
                    <a:lnTo>
                      <a:pt x="851" y="229"/>
                    </a:lnTo>
                    <a:lnTo>
                      <a:pt x="853" y="229"/>
                    </a:lnTo>
                    <a:lnTo>
                      <a:pt x="855" y="229"/>
                    </a:lnTo>
                    <a:lnTo>
                      <a:pt x="856" y="229"/>
                    </a:lnTo>
                    <a:lnTo>
                      <a:pt x="858" y="229"/>
                    </a:lnTo>
                    <a:lnTo>
                      <a:pt x="860" y="227"/>
                    </a:lnTo>
                    <a:lnTo>
                      <a:pt x="862" y="227"/>
                    </a:lnTo>
                    <a:lnTo>
                      <a:pt x="864" y="227"/>
                    </a:lnTo>
                    <a:lnTo>
                      <a:pt x="866" y="227"/>
                    </a:lnTo>
                    <a:lnTo>
                      <a:pt x="868" y="225"/>
                    </a:lnTo>
                    <a:lnTo>
                      <a:pt x="870" y="225"/>
                    </a:lnTo>
                    <a:lnTo>
                      <a:pt x="872" y="225"/>
                    </a:lnTo>
                    <a:lnTo>
                      <a:pt x="873" y="223"/>
                    </a:lnTo>
                    <a:lnTo>
                      <a:pt x="875" y="223"/>
                    </a:lnTo>
                    <a:lnTo>
                      <a:pt x="877" y="223"/>
                    </a:lnTo>
                    <a:lnTo>
                      <a:pt x="879" y="221"/>
                    </a:lnTo>
                    <a:lnTo>
                      <a:pt x="881" y="221"/>
                    </a:lnTo>
                    <a:lnTo>
                      <a:pt x="881" y="220"/>
                    </a:lnTo>
                    <a:lnTo>
                      <a:pt x="883" y="220"/>
                    </a:lnTo>
                    <a:lnTo>
                      <a:pt x="885" y="218"/>
                    </a:lnTo>
                    <a:lnTo>
                      <a:pt x="887" y="218"/>
                    </a:lnTo>
                    <a:lnTo>
                      <a:pt x="889" y="216"/>
                    </a:lnTo>
                    <a:lnTo>
                      <a:pt x="890" y="216"/>
                    </a:lnTo>
                    <a:lnTo>
                      <a:pt x="892" y="214"/>
                    </a:lnTo>
                    <a:lnTo>
                      <a:pt x="894" y="212"/>
                    </a:lnTo>
                    <a:lnTo>
                      <a:pt x="896" y="212"/>
                    </a:lnTo>
                    <a:lnTo>
                      <a:pt x="896" y="214"/>
                    </a:lnTo>
                    <a:lnTo>
                      <a:pt x="894" y="216"/>
                    </a:lnTo>
                    <a:lnTo>
                      <a:pt x="894" y="218"/>
                    </a:lnTo>
                    <a:lnTo>
                      <a:pt x="892" y="220"/>
                    </a:lnTo>
                    <a:lnTo>
                      <a:pt x="892" y="221"/>
                    </a:lnTo>
                    <a:lnTo>
                      <a:pt x="890" y="223"/>
                    </a:lnTo>
                    <a:lnTo>
                      <a:pt x="889" y="225"/>
                    </a:lnTo>
                    <a:lnTo>
                      <a:pt x="889" y="227"/>
                    </a:lnTo>
                    <a:lnTo>
                      <a:pt x="887" y="229"/>
                    </a:lnTo>
                    <a:lnTo>
                      <a:pt x="885" y="231"/>
                    </a:lnTo>
                    <a:lnTo>
                      <a:pt x="883" y="233"/>
                    </a:lnTo>
                    <a:lnTo>
                      <a:pt x="881" y="235"/>
                    </a:lnTo>
                    <a:lnTo>
                      <a:pt x="879" y="237"/>
                    </a:lnTo>
                    <a:lnTo>
                      <a:pt x="877" y="240"/>
                    </a:lnTo>
                    <a:lnTo>
                      <a:pt x="875" y="242"/>
                    </a:lnTo>
                    <a:lnTo>
                      <a:pt x="872" y="244"/>
                    </a:lnTo>
                    <a:lnTo>
                      <a:pt x="870" y="246"/>
                    </a:lnTo>
                    <a:lnTo>
                      <a:pt x="868" y="248"/>
                    </a:lnTo>
                    <a:lnTo>
                      <a:pt x="864" y="250"/>
                    </a:lnTo>
                    <a:lnTo>
                      <a:pt x="862" y="250"/>
                    </a:lnTo>
                    <a:lnTo>
                      <a:pt x="860" y="252"/>
                    </a:lnTo>
                    <a:lnTo>
                      <a:pt x="856" y="254"/>
                    </a:lnTo>
                    <a:lnTo>
                      <a:pt x="855" y="255"/>
                    </a:lnTo>
                    <a:lnTo>
                      <a:pt x="851" y="255"/>
                    </a:lnTo>
                    <a:lnTo>
                      <a:pt x="849" y="257"/>
                    </a:lnTo>
                    <a:lnTo>
                      <a:pt x="845" y="257"/>
                    </a:lnTo>
                    <a:lnTo>
                      <a:pt x="843" y="259"/>
                    </a:lnTo>
                    <a:lnTo>
                      <a:pt x="839" y="259"/>
                    </a:lnTo>
                    <a:lnTo>
                      <a:pt x="841" y="261"/>
                    </a:lnTo>
                    <a:lnTo>
                      <a:pt x="843" y="261"/>
                    </a:lnTo>
                    <a:lnTo>
                      <a:pt x="845" y="263"/>
                    </a:lnTo>
                    <a:lnTo>
                      <a:pt x="847" y="263"/>
                    </a:lnTo>
                    <a:lnTo>
                      <a:pt x="849" y="263"/>
                    </a:lnTo>
                    <a:lnTo>
                      <a:pt x="851" y="263"/>
                    </a:lnTo>
                    <a:lnTo>
                      <a:pt x="853" y="263"/>
                    </a:lnTo>
                    <a:lnTo>
                      <a:pt x="855" y="263"/>
                    </a:lnTo>
                    <a:lnTo>
                      <a:pt x="856" y="263"/>
                    </a:lnTo>
                    <a:lnTo>
                      <a:pt x="858" y="263"/>
                    </a:lnTo>
                    <a:lnTo>
                      <a:pt x="860" y="263"/>
                    </a:lnTo>
                    <a:lnTo>
                      <a:pt x="864" y="261"/>
                    </a:lnTo>
                    <a:lnTo>
                      <a:pt x="866" y="261"/>
                    </a:lnTo>
                    <a:lnTo>
                      <a:pt x="868" y="261"/>
                    </a:lnTo>
                    <a:lnTo>
                      <a:pt x="870" y="261"/>
                    </a:lnTo>
                    <a:lnTo>
                      <a:pt x="873" y="259"/>
                    </a:lnTo>
                    <a:lnTo>
                      <a:pt x="875" y="259"/>
                    </a:lnTo>
                    <a:lnTo>
                      <a:pt x="877" y="259"/>
                    </a:lnTo>
                    <a:lnTo>
                      <a:pt x="879" y="257"/>
                    </a:lnTo>
                    <a:lnTo>
                      <a:pt x="883" y="257"/>
                    </a:lnTo>
                    <a:lnTo>
                      <a:pt x="885" y="255"/>
                    </a:lnTo>
                    <a:lnTo>
                      <a:pt x="887" y="255"/>
                    </a:lnTo>
                    <a:lnTo>
                      <a:pt x="889" y="255"/>
                    </a:lnTo>
                    <a:lnTo>
                      <a:pt x="890" y="254"/>
                    </a:lnTo>
                    <a:lnTo>
                      <a:pt x="892" y="254"/>
                    </a:lnTo>
                    <a:lnTo>
                      <a:pt x="894" y="252"/>
                    </a:lnTo>
                    <a:lnTo>
                      <a:pt x="896" y="252"/>
                    </a:lnTo>
                    <a:lnTo>
                      <a:pt x="898" y="250"/>
                    </a:lnTo>
                    <a:lnTo>
                      <a:pt x="900" y="248"/>
                    </a:lnTo>
                    <a:lnTo>
                      <a:pt x="900" y="250"/>
                    </a:lnTo>
                    <a:lnTo>
                      <a:pt x="898" y="254"/>
                    </a:lnTo>
                    <a:lnTo>
                      <a:pt x="898" y="255"/>
                    </a:lnTo>
                    <a:lnTo>
                      <a:pt x="896" y="257"/>
                    </a:lnTo>
                    <a:lnTo>
                      <a:pt x="896" y="259"/>
                    </a:lnTo>
                    <a:lnTo>
                      <a:pt x="894" y="261"/>
                    </a:lnTo>
                    <a:lnTo>
                      <a:pt x="892" y="263"/>
                    </a:lnTo>
                    <a:lnTo>
                      <a:pt x="892" y="265"/>
                    </a:lnTo>
                    <a:lnTo>
                      <a:pt x="890" y="267"/>
                    </a:lnTo>
                    <a:lnTo>
                      <a:pt x="889" y="269"/>
                    </a:lnTo>
                    <a:lnTo>
                      <a:pt x="887" y="271"/>
                    </a:lnTo>
                    <a:lnTo>
                      <a:pt x="885" y="271"/>
                    </a:lnTo>
                    <a:lnTo>
                      <a:pt x="883" y="272"/>
                    </a:lnTo>
                    <a:lnTo>
                      <a:pt x="881" y="274"/>
                    </a:lnTo>
                    <a:lnTo>
                      <a:pt x="879" y="274"/>
                    </a:lnTo>
                    <a:lnTo>
                      <a:pt x="877" y="276"/>
                    </a:lnTo>
                    <a:lnTo>
                      <a:pt x="875" y="278"/>
                    </a:lnTo>
                    <a:lnTo>
                      <a:pt x="873" y="278"/>
                    </a:lnTo>
                    <a:lnTo>
                      <a:pt x="872" y="280"/>
                    </a:lnTo>
                    <a:lnTo>
                      <a:pt x="870" y="280"/>
                    </a:lnTo>
                    <a:lnTo>
                      <a:pt x="868" y="280"/>
                    </a:lnTo>
                    <a:lnTo>
                      <a:pt x="866" y="282"/>
                    </a:lnTo>
                    <a:lnTo>
                      <a:pt x="862" y="282"/>
                    </a:lnTo>
                    <a:lnTo>
                      <a:pt x="860" y="282"/>
                    </a:lnTo>
                    <a:lnTo>
                      <a:pt x="858" y="284"/>
                    </a:lnTo>
                    <a:lnTo>
                      <a:pt x="856" y="284"/>
                    </a:lnTo>
                    <a:lnTo>
                      <a:pt x="855" y="284"/>
                    </a:lnTo>
                    <a:lnTo>
                      <a:pt x="851" y="284"/>
                    </a:lnTo>
                    <a:lnTo>
                      <a:pt x="849" y="284"/>
                    </a:lnTo>
                    <a:lnTo>
                      <a:pt x="847" y="284"/>
                    </a:lnTo>
                    <a:lnTo>
                      <a:pt x="845" y="284"/>
                    </a:lnTo>
                    <a:lnTo>
                      <a:pt x="841" y="284"/>
                    </a:lnTo>
                    <a:lnTo>
                      <a:pt x="843" y="284"/>
                    </a:lnTo>
                    <a:lnTo>
                      <a:pt x="843" y="286"/>
                    </a:lnTo>
                    <a:lnTo>
                      <a:pt x="843" y="288"/>
                    </a:lnTo>
                    <a:lnTo>
                      <a:pt x="845" y="288"/>
                    </a:lnTo>
                    <a:lnTo>
                      <a:pt x="847" y="289"/>
                    </a:lnTo>
                    <a:lnTo>
                      <a:pt x="849" y="289"/>
                    </a:lnTo>
                    <a:lnTo>
                      <a:pt x="851" y="289"/>
                    </a:lnTo>
                    <a:lnTo>
                      <a:pt x="853" y="289"/>
                    </a:lnTo>
                    <a:lnTo>
                      <a:pt x="855" y="291"/>
                    </a:lnTo>
                    <a:lnTo>
                      <a:pt x="856" y="291"/>
                    </a:lnTo>
                    <a:lnTo>
                      <a:pt x="858" y="291"/>
                    </a:lnTo>
                    <a:lnTo>
                      <a:pt x="860" y="291"/>
                    </a:lnTo>
                    <a:lnTo>
                      <a:pt x="862" y="293"/>
                    </a:lnTo>
                    <a:lnTo>
                      <a:pt x="864" y="293"/>
                    </a:lnTo>
                    <a:lnTo>
                      <a:pt x="866" y="293"/>
                    </a:lnTo>
                    <a:lnTo>
                      <a:pt x="868" y="293"/>
                    </a:lnTo>
                    <a:lnTo>
                      <a:pt x="870" y="293"/>
                    </a:lnTo>
                    <a:lnTo>
                      <a:pt x="872" y="293"/>
                    </a:lnTo>
                    <a:lnTo>
                      <a:pt x="873" y="293"/>
                    </a:lnTo>
                    <a:lnTo>
                      <a:pt x="875" y="295"/>
                    </a:lnTo>
                    <a:lnTo>
                      <a:pt x="877" y="295"/>
                    </a:lnTo>
                    <a:lnTo>
                      <a:pt x="879" y="295"/>
                    </a:lnTo>
                    <a:lnTo>
                      <a:pt x="881" y="295"/>
                    </a:lnTo>
                    <a:lnTo>
                      <a:pt x="883" y="295"/>
                    </a:lnTo>
                    <a:lnTo>
                      <a:pt x="885" y="295"/>
                    </a:lnTo>
                    <a:lnTo>
                      <a:pt x="887" y="295"/>
                    </a:lnTo>
                    <a:lnTo>
                      <a:pt x="889" y="295"/>
                    </a:lnTo>
                    <a:lnTo>
                      <a:pt x="889" y="297"/>
                    </a:lnTo>
                    <a:lnTo>
                      <a:pt x="887" y="299"/>
                    </a:lnTo>
                    <a:lnTo>
                      <a:pt x="885" y="299"/>
                    </a:lnTo>
                    <a:lnTo>
                      <a:pt x="883" y="299"/>
                    </a:lnTo>
                    <a:lnTo>
                      <a:pt x="881" y="301"/>
                    </a:lnTo>
                    <a:lnTo>
                      <a:pt x="879" y="301"/>
                    </a:lnTo>
                    <a:lnTo>
                      <a:pt x="877" y="301"/>
                    </a:lnTo>
                    <a:lnTo>
                      <a:pt x="873" y="303"/>
                    </a:lnTo>
                    <a:lnTo>
                      <a:pt x="872" y="303"/>
                    </a:lnTo>
                    <a:lnTo>
                      <a:pt x="870" y="303"/>
                    </a:lnTo>
                    <a:lnTo>
                      <a:pt x="868" y="303"/>
                    </a:lnTo>
                    <a:lnTo>
                      <a:pt x="866" y="305"/>
                    </a:lnTo>
                    <a:lnTo>
                      <a:pt x="864" y="305"/>
                    </a:lnTo>
                    <a:lnTo>
                      <a:pt x="862" y="305"/>
                    </a:lnTo>
                    <a:lnTo>
                      <a:pt x="860" y="305"/>
                    </a:lnTo>
                    <a:lnTo>
                      <a:pt x="856" y="306"/>
                    </a:lnTo>
                    <a:lnTo>
                      <a:pt x="855" y="306"/>
                    </a:lnTo>
                    <a:lnTo>
                      <a:pt x="853" y="306"/>
                    </a:lnTo>
                    <a:lnTo>
                      <a:pt x="851" y="308"/>
                    </a:lnTo>
                    <a:lnTo>
                      <a:pt x="849" y="308"/>
                    </a:lnTo>
                    <a:lnTo>
                      <a:pt x="847" y="310"/>
                    </a:lnTo>
                    <a:lnTo>
                      <a:pt x="845" y="310"/>
                    </a:lnTo>
                    <a:lnTo>
                      <a:pt x="843" y="312"/>
                    </a:lnTo>
                    <a:lnTo>
                      <a:pt x="843" y="314"/>
                    </a:lnTo>
                    <a:lnTo>
                      <a:pt x="841" y="316"/>
                    </a:lnTo>
                    <a:lnTo>
                      <a:pt x="845" y="314"/>
                    </a:lnTo>
                    <a:lnTo>
                      <a:pt x="849" y="314"/>
                    </a:lnTo>
                    <a:lnTo>
                      <a:pt x="853" y="314"/>
                    </a:lnTo>
                    <a:lnTo>
                      <a:pt x="856" y="314"/>
                    </a:lnTo>
                    <a:lnTo>
                      <a:pt x="858" y="314"/>
                    </a:lnTo>
                    <a:lnTo>
                      <a:pt x="860" y="314"/>
                    </a:lnTo>
                    <a:lnTo>
                      <a:pt x="864" y="314"/>
                    </a:lnTo>
                    <a:lnTo>
                      <a:pt x="866" y="314"/>
                    </a:lnTo>
                    <a:lnTo>
                      <a:pt x="868" y="314"/>
                    </a:lnTo>
                    <a:lnTo>
                      <a:pt x="870" y="314"/>
                    </a:lnTo>
                    <a:lnTo>
                      <a:pt x="872" y="314"/>
                    </a:lnTo>
                    <a:lnTo>
                      <a:pt x="873" y="314"/>
                    </a:lnTo>
                    <a:lnTo>
                      <a:pt x="875" y="314"/>
                    </a:lnTo>
                    <a:lnTo>
                      <a:pt x="877" y="316"/>
                    </a:lnTo>
                    <a:lnTo>
                      <a:pt x="879" y="316"/>
                    </a:lnTo>
                    <a:lnTo>
                      <a:pt x="881" y="316"/>
                    </a:lnTo>
                    <a:lnTo>
                      <a:pt x="883" y="316"/>
                    </a:lnTo>
                    <a:lnTo>
                      <a:pt x="885" y="316"/>
                    </a:lnTo>
                    <a:lnTo>
                      <a:pt x="885" y="318"/>
                    </a:lnTo>
                    <a:lnTo>
                      <a:pt x="887" y="318"/>
                    </a:lnTo>
                    <a:lnTo>
                      <a:pt x="889" y="318"/>
                    </a:lnTo>
                    <a:lnTo>
                      <a:pt x="890" y="318"/>
                    </a:lnTo>
                    <a:lnTo>
                      <a:pt x="892" y="318"/>
                    </a:lnTo>
                    <a:lnTo>
                      <a:pt x="894" y="318"/>
                    </a:lnTo>
                    <a:lnTo>
                      <a:pt x="896" y="318"/>
                    </a:lnTo>
                    <a:lnTo>
                      <a:pt x="898" y="318"/>
                    </a:lnTo>
                    <a:lnTo>
                      <a:pt x="900" y="318"/>
                    </a:lnTo>
                    <a:lnTo>
                      <a:pt x="902" y="320"/>
                    </a:lnTo>
                    <a:lnTo>
                      <a:pt x="900" y="322"/>
                    </a:lnTo>
                    <a:lnTo>
                      <a:pt x="900" y="323"/>
                    </a:lnTo>
                    <a:lnTo>
                      <a:pt x="898" y="325"/>
                    </a:lnTo>
                    <a:lnTo>
                      <a:pt x="896" y="327"/>
                    </a:lnTo>
                    <a:lnTo>
                      <a:pt x="894" y="329"/>
                    </a:lnTo>
                    <a:lnTo>
                      <a:pt x="892" y="331"/>
                    </a:lnTo>
                    <a:lnTo>
                      <a:pt x="890" y="333"/>
                    </a:lnTo>
                    <a:lnTo>
                      <a:pt x="889" y="333"/>
                    </a:lnTo>
                    <a:lnTo>
                      <a:pt x="887" y="335"/>
                    </a:lnTo>
                    <a:lnTo>
                      <a:pt x="885" y="335"/>
                    </a:lnTo>
                    <a:lnTo>
                      <a:pt x="885" y="337"/>
                    </a:lnTo>
                    <a:lnTo>
                      <a:pt x="883" y="337"/>
                    </a:lnTo>
                    <a:lnTo>
                      <a:pt x="881" y="337"/>
                    </a:lnTo>
                    <a:lnTo>
                      <a:pt x="881" y="339"/>
                    </a:lnTo>
                    <a:lnTo>
                      <a:pt x="879" y="339"/>
                    </a:lnTo>
                    <a:lnTo>
                      <a:pt x="877" y="339"/>
                    </a:lnTo>
                    <a:lnTo>
                      <a:pt x="875" y="340"/>
                    </a:lnTo>
                    <a:lnTo>
                      <a:pt x="873" y="340"/>
                    </a:lnTo>
                    <a:lnTo>
                      <a:pt x="872" y="340"/>
                    </a:lnTo>
                    <a:lnTo>
                      <a:pt x="870" y="340"/>
                    </a:lnTo>
                    <a:lnTo>
                      <a:pt x="868" y="340"/>
                    </a:lnTo>
                    <a:lnTo>
                      <a:pt x="866" y="340"/>
                    </a:lnTo>
                    <a:lnTo>
                      <a:pt x="864" y="340"/>
                    </a:lnTo>
                    <a:lnTo>
                      <a:pt x="862" y="340"/>
                    </a:lnTo>
                    <a:lnTo>
                      <a:pt x="860" y="340"/>
                    </a:lnTo>
                    <a:lnTo>
                      <a:pt x="858" y="340"/>
                    </a:lnTo>
                    <a:lnTo>
                      <a:pt x="856" y="340"/>
                    </a:lnTo>
                    <a:lnTo>
                      <a:pt x="855" y="340"/>
                    </a:lnTo>
                    <a:lnTo>
                      <a:pt x="853" y="339"/>
                    </a:lnTo>
                    <a:lnTo>
                      <a:pt x="851" y="339"/>
                    </a:lnTo>
                    <a:lnTo>
                      <a:pt x="849" y="339"/>
                    </a:lnTo>
                    <a:lnTo>
                      <a:pt x="847" y="339"/>
                    </a:lnTo>
                    <a:lnTo>
                      <a:pt x="845" y="339"/>
                    </a:lnTo>
                    <a:lnTo>
                      <a:pt x="843" y="339"/>
                    </a:lnTo>
                    <a:lnTo>
                      <a:pt x="841" y="339"/>
                    </a:lnTo>
                    <a:lnTo>
                      <a:pt x="839" y="339"/>
                    </a:lnTo>
                    <a:lnTo>
                      <a:pt x="838" y="339"/>
                    </a:lnTo>
                    <a:lnTo>
                      <a:pt x="839" y="339"/>
                    </a:lnTo>
                    <a:lnTo>
                      <a:pt x="839" y="340"/>
                    </a:lnTo>
                    <a:lnTo>
                      <a:pt x="839" y="342"/>
                    </a:lnTo>
                    <a:lnTo>
                      <a:pt x="841" y="342"/>
                    </a:lnTo>
                    <a:lnTo>
                      <a:pt x="843" y="344"/>
                    </a:lnTo>
                    <a:lnTo>
                      <a:pt x="843" y="346"/>
                    </a:lnTo>
                    <a:lnTo>
                      <a:pt x="845" y="346"/>
                    </a:lnTo>
                    <a:lnTo>
                      <a:pt x="847" y="346"/>
                    </a:lnTo>
                    <a:lnTo>
                      <a:pt x="849" y="348"/>
                    </a:lnTo>
                    <a:lnTo>
                      <a:pt x="851" y="350"/>
                    </a:lnTo>
                    <a:lnTo>
                      <a:pt x="853" y="350"/>
                    </a:lnTo>
                    <a:lnTo>
                      <a:pt x="855" y="350"/>
                    </a:lnTo>
                    <a:lnTo>
                      <a:pt x="856" y="350"/>
                    </a:lnTo>
                    <a:lnTo>
                      <a:pt x="858" y="352"/>
                    </a:lnTo>
                    <a:lnTo>
                      <a:pt x="860" y="352"/>
                    </a:lnTo>
                    <a:lnTo>
                      <a:pt x="862" y="352"/>
                    </a:lnTo>
                    <a:lnTo>
                      <a:pt x="864" y="352"/>
                    </a:lnTo>
                    <a:lnTo>
                      <a:pt x="868" y="352"/>
                    </a:lnTo>
                    <a:lnTo>
                      <a:pt x="870" y="352"/>
                    </a:lnTo>
                    <a:lnTo>
                      <a:pt x="872" y="352"/>
                    </a:lnTo>
                    <a:lnTo>
                      <a:pt x="873" y="352"/>
                    </a:lnTo>
                    <a:lnTo>
                      <a:pt x="875" y="352"/>
                    </a:lnTo>
                    <a:lnTo>
                      <a:pt x="877" y="352"/>
                    </a:lnTo>
                    <a:lnTo>
                      <a:pt x="879" y="352"/>
                    </a:lnTo>
                    <a:lnTo>
                      <a:pt x="881" y="352"/>
                    </a:lnTo>
                    <a:lnTo>
                      <a:pt x="883" y="352"/>
                    </a:lnTo>
                    <a:lnTo>
                      <a:pt x="885" y="352"/>
                    </a:lnTo>
                    <a:lnTo>
                      <a:pt x="887" y="352"/>
                    </a:lnTo>
                    <a:lnTo>
                      <a:pt x="889" y="352"/>
                    </a:lnTo>
                    <a:lnTo>
                      <a:pt x="890" y="352"/>
                    </a:lnTo>
                    <a:lnTo>
                      <a:pt x="892" y="352"/>
                    </a:lnTo>
                    <a:lnTo>
                      <a:pt x="892" y="354"/>
                    </a:lnTo>
                    <a:lnTo>
                      <a:pt x="890" y="354"/>
                    </a:lnTo>
                    <a:lnTo>
                      <a:pt x="890" y="356"/>
                    </a:lnTo>
                    <a:lnTo>
                      <a:pt x="889" y="357"/>
                    </a:lnTo>
                    <a:lnTo>
                      <a:pt x="887" y="357"/>
                    </a:lnTo>
                    <a:lnTo>
                      <a:pt x="885" y="359"/>
                    </a:lnTo>
                    <a:lnTo>
                      <a:pt x="883" y="361"/>
                    </a:lnTo>
                    <a:lnTo>
                      <a:pt x="881" y="361"/>
                    </a:lnTo>
                    <a:lnTo>
                      <a:pt x="879" y="363"/>
                    </a:lnTo>
                    <a:lnTo>
                      <a:pt x="877" y="363"/>
                    </a:lnTo>
                    <a:lnTo>
                      <a:pt x="875" y="365"/>
                    </a:lnTo>
                    <a:lnTo>
                      <a:pt x="873" y="365"/>
                    </a:lnTo>
                    <a:lnTo>
                      <a:pt x="872" y="365"/>
                    </a:lnTo>
                    <a:lnTo>
                      <a:pt x="870" y="367"/>
                    </a:lnTo>
                    <a:lnTo>
                      <a:pt x="868" y="367"/>
                    </a:lnTo>
                    <a:lnTo>
                      <a:pt x="866" y="367"/>
                    </a:lnTo>
                    <a:lnTo>
                      <a:pt x="864" y="367"/>
                    </a:lnTo>
                    <a:lnTo>
                      <a:pt x="862" y="367"/>
                    </a:lnTo>
                    <a:lnTo>
                      <a:pt x="860" y="367"/>
                    </a:lnTo>
                    <a:lnTo>
                      <a:pt x="858" y="367"/>
                    </a:lnTo>
                    <a:lnTo>
                      <a:pt x="856" y="367"/>
                    </a:lnTo>
                    <a:lnTo>
                      <a:pt x="855" y="367"/>
                    </a:lnTo>
                    <a:lnTo>
                      <a:pt x="853" y="367"/>
                    </a:lnTo>
                    <a:lnTo>
                      <a:pt x="851" y="367"/>
                    </a:lnTo>
                    <a:lnTo>
                      <a:pt x="849" y="367"/>
                    </a:lnTo>
                    <a:lnTo>
                      <a:pt x="847" y="367"/>
                    </a:lnTo>
                    <a:lnTo>
                      <a:pt x="845" y="367"/>
                    </a:lnTo>
                    <a:lnTo>
                      <a:pt x="843" y="367"/>
                    </a:lnTo>
                    <a:lnTo>
                      <a:pt x="841" y="367"/>
                    </a:lnTo>
                    <a:lnTo>
                      <a:pt x="839" y="367"/>
                    </a:lnTo>
                    <a:lnTo>
                      <a:pt x="838" y="367"/>
                    </a:lnTo>
                    <a:lnTo>
                      <a:pt x="836" y="367"/>
                    </a:lnTo>
                    <a:lnTo>
                      <a:pt x="836" y="369"/>
                    </a:lnTo>
                    <a:lnTo>
                      <a:pt x="838" y="369"/>
                    </a:lnTo>
                    <a:lnTo>
                      <a:pt x="838" y="371"/>
                    </a:lnTo>
                    <a:lnTo>
                      <a:pt x="839" y="371"/>
                    </a:lnTo>
                    <a:lnTo>
                      <a:pt x="841" y="373"/>
                    </a:lnTo>
                    <a:lnTo>
                      <a:pt x="843" y="374"/>
                    </a:lnTo>
                    <a:lnTo>
                      <a:pt x="845" y="374"/>
                    </a:lnTo>
                    <a:lnTo>
                      <a:pt x="847" y="376"/>
                    </a:lnTo>
                    <a:lnTo>
                      <a:pt x="849" y="376"/>
                    </a:lnTo>
                    <a:lnTo>
                      <a:pt x="851" y="378"/>
                    </a:lnTo>
                    <a:lnTo>
                      <a:pt x="853" y="378"/>
                    </a:lnTo>
                    <a:lnTo>
                      <a:pt x="855" y="378"/>
                    </a:lnTo>
                    <a:lnTo>
                      <a:pt x="855" y="380"/>
                    </a:lnTo>
                    <a:lnTo>
                      <a:pt x="856" y="380"/>
                    </a:lnTo>
                    <a:lnTo>
                      <a:pt x="858" y="380"/>
                    </a:lnTo>
                    <a:lnTo>
                      <a:pt x="860" y="380"/>
                    </a:lnTo>
                    <a:lnTo>
                      <a:pt x="860" y="382"/>
                    </a:lnTo>
                    <a:lnTo>
                      <a:pt x="862" y="382"/>
                    </a:lnTo>
                    <a:lnTo>
                      <a:pt x="864" y="382"/>
                    </a:lnTo>
                    <a:lnTo>
                      <a:pt x="866" y="382"/>
                    </a:lnTo>
                    <a:lnTo>
                      <a:pt x="868" y="382"/>
                    </a:lnTo>
                    <a:lnTo>
                      <a:pt x="870" y="384"/>
                    </a:lnTo>
                    <a:lnTo>
                      <a:pt x="872" y="384"/>
                    </a:lnTo>
                    <a:lnTo>
                      <a:pt x="873" y="384"/>
                    </a:lnTo>
                    <a:lnTo>
                      <a:pt x="875" y="384"/>
                    </a:lnTo>
                    <a:lnTo>
                      <a:pt x="877" y="386"/>
                    </a:lnTo>
                    <a:lnTo>
                      <a:pt x="879" y="386"/>
                    </a:lnTo>
                    <a:lnTo>
                      <a:pt x="877" y="386"/>
                    </a:lnTo>
                    <a:lnTo>
                      <a:pt x="875" y="388"/>
                    </a:lnTo>
                    <a:lnTo>
                      <a:pt x="873" y="388"/>
                    </a:lnTo>
                    <a:lnTo>
                      <a:pt x="872" y="390"/>
                    </a:lnTo>
                    <a:lnTo>
                      <a:pt x="870" y="390"/>
                    </a:lnTo>
                    <a:lnTo>
                      <a:pt x="868" y="391"/>
                    </a:lnTo>
                    <a:lnTo>
                      <a:pt x="866" y="391"/>
                    </a:lnTo>
                    <a:lnTo>
                      <a:pt x="864" y="391"/>
                    </a:lnTo>
                    <a:lnTo>
                      <a:pt x="862" y="393"/>
                    </a:lnTo>
                    <a:lnTo>
                      <a:pt x="860" y="393"/>
                    </a:lnTo>
                    <a:lnTo>
                      <a:pt x="858" y="393"/>
                    </a:lnTo>
                    <a:lnTo>
                      <a:pt x="856" y="393"/>
                    </a:lnTo>
                    <a:lnTo>
                      <a:pt x="855" y="393"/>
                    </a:lnTo>
                    <a:lnTo>
                      <a:pt x="853" y="393"/>
                    </a:lnTo>
                    <a:lnTo>
                      <a:pt x="851" y="393"/>
                    </a:lnTo>
                    <a:lnTo>
                      <a:pt x="849" y="393"/>
                    </a:lnTo>
                    <a:lnTo>
                      <a:pt x="847" y="393"/>
                    </a:lnTo>
                    <a:lnTo>
                      <a:pt x="845" y="393"/>
                    </a:lnTo>
                    <a:lnTo>
                      <a:pt x="843" y="393"/>
                    </a:lnTo>
                    <a:lnTo>
                      <a:pt x="841" y="393"/>
                    </a:lnTo>
                    <a:lnTo>
                      <a:pt x="838" y="393"/>
                    </a:lnTo>
                    <a:lnTo>
                      <a:pt x="836" y="391"/>
                    </a:lnTo>
                    <a:lnTo>
                      <a:pt x="834" y="391"/>
                    </a:lnTo>
                    <a:lnTo>
                      <a:pt x="830" y="391"/>
                    </a:lnTo>
                    <a:lnTo>
                      <a:pt x="832" y="393"/>
                    </a:lnTo>
                    <a:lnTo>
                      <a:pt x="832" y="395"/>
                    </a:lnTo>
                    <a:lnTo>
                      <a:pt x="834" y="397"/>
                    </a:lnTo>
                    <a:lnTo>
                      <a:pt x="836" y="399"/>
                    </a:lnTo>
                    <a:lnTo>
                      <a:pt x="838" y="401"/>
                    </a:lnTo>
                    <a:lnTo>
                      <a:pt x="839" y="401"/>
                    </a:lnTo>
                    <a:lnTo>
                      <a:pt x="839" y="403"/>
                    </a:lnTo>
                    <a:lnTo>
                      <a:pt x="841" y="403"/>
                    </a:lnTo>
                    <a:lnTo>
                      <a:pt x="843" y="405"/>
                    </a:lnTo>
                    <a:lnTo>
                      <a:pt x="845" y="405"/>
                    </a:lnTo>
                    <a:lnTo>
                      <a:pt x="845" y="407"/>
                    </a:lnTo>
                    <a:lnTo>
                      <a:pt x="847" y="407"/>
                    </a:lnTo>
                    <a:lnTo>
                      <a:pt x="849" y="408"/>
                    </a:lnTo>
                    <a:lnTo>
                      <a:pt x="851" y="408"/>
                    </a:lnTo>
                    <a:lnTo>
                      <a:pt x="853" y="410"/>
                    </a:lnTo>
                    <a:lnTo>
                      <a:pt x="855" y="410"/>
                    </a:lnTo>
                    <a:lnTo>
                      <a:pt x="856" y="412"/>
                    </a:lnTo>
                    <a:lnTo>
                      <a:pt x="858" y="412"/>
                    </a:lnTo>
                    <a:lnTo>
                      <a:pt x="860" y="414"/>
                    </a:lnTo>
                    <a:lnTo>
                      <a:pt x="862" y="414"/>
                    </a:lnTo>
                    <a:lnTo>
                      <a:pt x="864" y="416"/>
                    </a:lnTo>
                    <a:lnTo>
                      <a:pt x="866" y="416"/>
                    </a:lnTo>
                    <a:lnTo>
                      <a:pt x="868" y="418"/>
                    </a:lnTo>
                    <a:lnTo>
                      <a:pt x="870" y="418"/>
                    </a:lnTo>
                    <a:lnTo>
                      <a:pt x="872" y="418"/>
                    </a:lnTo>
                    <a:lnTo>
                      <a:pt x="870" y="420"/>
                    </a:lnTo>
                    <a:lnTo>
                      <a:pt x="868" y="420"/>
                    </a:lnTo>
                    <a:lnTo>
                      <a:pt x="868" y="422"/>
                    </a:lnTo>
                    <a:lnTo>
                      <a:pt x="866" y="422"/>
                    </a:lnTo>
                    <a:lnTo>
                      <a:pt x="864" y="424"/>
                    </a:lnTo>
                    <a:lnTo>
                      <a:pt x="862" y="424"/>
                    </a:lnTo>
                    <a:lnTo>
                      <a:pt x="862" y="425"/>
                    </a:lnTo>
                    <a:lnTo>
                      <a:pt x="860" y="425"/>
                    </a:lnTo>
                    <a:lnTo>
                      <a:pt x="858" y="425"/>
                    </a:lnTo>
                    <a:lnTo>
                      <a:pt x="856" y="427"/>
                    </a:lnTo>
                    <a:lnTo>
                      <a:pt x="855" y="427"/>
                    </a:lnTo>
                    <a:lnTo>
                      <a:pt x="853" y="427"/>
                    </a:lnTo>
                    <a:lnTo>
                      <a:pt x="851" y="427"/>
                    </a:lnTo>
                    <a:lnTo>
                      <a:pt x="849" y="429"/>
                    </a:lnTo>
                    <a:lnTo>
                      <a:pt x="847" y="429"/>
                    </a:lnTo>
                    <a:lnTo>
                      <a:pt x="845" y="429"/>
                    </a:lnTo>
                    <a:lnTo>
                      <a:pt x="843" y="429"/>
                    </a:lnTo>
                    <a:lnTo>
                      <a:pt x="841" y="429"/>
                    </a:lnTo>
                    <a:lnTo>
                      <a:pt x="839" y="429"/>
                    </a:lnTo>
                    <a:lnTo>
                      <a:pt x="838" y="429"/>
                    </a:lnTo>
                    <a:lnTo>
                      <a:pt x="836" y="427"/>
                    </a:lnTo>
                    <a:lnTo>
                      <a:pt x="832" y="427"/>
                    </a:lnTo>
                    <a:lnTo>
                      <a:pt x="830" y="427"/>
                    </a:lnTo>
                    <a:lnTo>
                      <a:pt x="828" y="425"/>
                    </a:lnTo>
                    <a:lnTo>
                      <a:pt x="826" y="425"/>
                    </a:lnTo>
                    <a:lnTo>
                      <a:pt x="822" y="425"/>
                    </a:lnTo>
                    <a:lnTo>
                      <a:pt x="821" y="424"/>
                    </a:lnTo>
                    <a:lnTo>
                      <a:pt x="817" y="424"/>
                    </a:lnTo>
                    <a:lnTo>
                      <a:pt x="815" y="424"/>
                    </a:lnTo>
                    <a:lnTo>
                      <a:pt x="811" y="422"/>
                    </a:lnTo>
                    <a:lnTo>
                      <a:pt x="809" y="422"/>
                    </a:lnTo>
                    <a:lnTo>
                      <a:pt x="805" y="422"/>
                    </a:lnTo>
                    <a:lnTo>
                      <a:pt x="804" y="422"/>
                    </a:lnTo>
                    <a:lnTo>
                      <a:pt x="800" y="420"/>
                    </a:lnTo>
                    <a:lnTo>
                      <a:pt x="798" y="420"/>
                    </a:lnTo>
                    <a:lnTo>
                      <a:pt x="794" y="420"/>
                    </a:lnTo>
                    <a:lnTo>
                      <a:pt x="792" y="422"/>
                    </a:lnTo>
                    <a:lnTo>
                      <a:pt x="788" y="422"/>
                    </a:lnTo>
                    <a:lnTo>
                      <a:pt x="787" y="422"/>
                    </a:lnTo>
                    <a:lnTo>
                      <a:pt x="783" y="424"/>
                    </a:lnTo>
                    <a:lnTo>
                      <a:pt x="781" y="424"/>
                    </a:lnTo>
                    <a:lnTo>
                      <a:pt x="779" y="425"/>
                    </a:lnTo>
                    <a:lnTo>
                      <a:pt x="777" y="427"/>
                    </a:lnTo>
                    <a:lnTo>
                      <a:pt x="775" y="429"/>
                    </a:lnTo>
                    <a:lnTo>
                      <a:pt x="771" y="431"/>
                    </a:lnTo>
                    <a:lnTo>
                      <a:pt x="770" y="435"/>
                    </a:lnTo>
                    <a:lnTo>
                      <a:pt x="768" y="437"/>
                    </a:lnTo>
                    <a:lnTo>
                      <a:pt x="768" y="441"/>
                    </a:lnTo>
                    <a:lnTo>
                      <a:pt x="766" y="444"/>
                    </a:lnTo>
                    <a:lnTo>
                      <a:pt x="766" y="446"/>
                    </a:lnTo>
                    <a:lnTo>
                      <a:pt x="766" y="448"/>
                    </a:lnTo>
                    <a:lnTo>
                      <a:pt x="766" y="450"/>
                    </a:lnTo>
                    <a:lnTo>
                      <a:pt x="768" y="450"/>
                    </a:lnTo>
                    <a:lnTo>
                      <a:pt x="768" y="452"/>
                    </a:lnTo>
                    <a:lnTo>
                      <a:pt x="768" y="454"/>
                    </a:lnTo>
                    <a:lnTo>
                      <a:pt x="770" y="456"/>
                    </a:lnTo>
                    <a:lnTo>
                      <a:pt x="770" y="458"/>
                    </a:lnTo>
                    <a:lnTo>
                      <a:pt x="770" y="459"/>
                    </a:lnTo>
                    <a:lnTo>
                      <a:pt x="770" y="461"/>
                    </a:lnTo>
                    <a:lnTo>
                      <a:pt x="770" y="463"/>
                    </a:lnTo>
                    <a:lnTo>
                      <a:pt x="770" y="465"/>
                    </a:lnTo>
                    <a:lnTo>
                      <a:pt x="770" y="467"/>
                    </a:lnTo>
                    <a:lnTo>
                      <a:pt x="768" y="467"/>
                    </a:lnTo>
                    <a:lnTo>
                      <a:pt x="768" y="469"/>
                    </a:lnTo>
                    <a:lnTo>
                      <a:pt x="768" y="471"/>
                    </a:lnTo>
                    <a:lnTo>
                      <a:pt x="766" y="473"/>
                    </a:lnTo>
                    <a:lnTo>
                      <a:pt x="764" y="475"/>
                    </a:lnTo>
                    <a:lnTo>
                      <a:pt x="762" y="476"/>
                    </a:lnTo>
                    <a:lnTo>
                      <a:pt x="760" y="476"/>
                    </a:lnTo>
                    <a:lnTo>
                      <a:pt x="758" y="478"/>
                    </a:lnTo>
                    <a:lnTo>
                      <a:pt x="756" y="478"/>
                    </a:lnTo>
                    <a:lnTo>
                      <a:pt x="754" y="478"/>
                    </a:lnTo>
                    <a:lnTo>
                      <a:pt x="753" y="478"/>
                    </a:lnTo>
                    <a:lnTo>
                      <a:pt x="751" y="478"/>
                    </a:lnTo>
                    <a:lnTo>
                      <a:pt x="749" y="478"/>
                    </a:lnTo>
                    <a:lnTo>
                      <a:pt x="747" y="478"/>
                    </a:lnTo>
                    <a:lnTo>
                      <a:pt x="745" y="478"/>
                    </a:lnTo>
                    <a:lnTo>
                      <a:pt x="743" y="476"/>
                    </a:lnTo>
                    <a:lnTo>
                      <a:pt x="741" y="476"/>
                    </a:lnTo>
                    <a:lnTo>
                      <a:pt x="739" y="475"/>
                    </a:lnTo>
                    <a:lnTo>
                      <a:pt x="737" y="475"/>
                    </a:lnTo>
                    <a:lnTo>
                      <a:pt x="736" y="473"/>
                    </a:lnTo>
                    <a:lnTo>
                      <a:pt x="736" y="471"/>
                    </a:lnTo>
                    <a:lnTo>
                      <a:pt x="734" y="469"/>
                    </a:lnTo>
                    <a:lnTo>
                      <a:pt x="734" y="467"/>
                    </a:lnTo>
                    <a:lnTo>
                      <a:pt x="732" y="467"/>
                    </a:lnTo>
                    <a:lnTo>
                      <a:pt x="732" y="465"/>
                    </a:lnTo>
                    <a:lnTo>
                      <a:pt x="732" y="463"/>
                    </a:lnTo>
                    <a:lnTo>
                      <a:pt x="732" y="461"/>
                    </a:lnTo>
                    <a:lnTo>
                      <a:pt x="730" y="461"/>
                    </a:lnTo>
                    <a:lnTo>
                      <a:pt x="730" y="459"/>
                    </a:lnTo>
                    <a:lnTo>
                      <a:pt x="730" y="458"/>
                    </a:lnTo>
                    <a:lnTo>
                      <a:pt x="730" y="456"/>
                    </a:lnTo>
                    <a:lnTo>
                      <a:pt x="730" y="454"/>
                    </a:lnTo>
                    <a:lnTo>
                      <a:pt x="730" y="452"/>
                    </a:lnTo>
                    <a:lnTo>
                      <a:pt x="730" y="450"/>
                    </a:lnTo>
                    <a:lnTo>
                      <a:pt x="730" y="448"/>
                    </a:lnTo>
                    <a:lnTo>
                      <a:pt x="732" y="448"/>
                    </a:lnTo>
                    <a:lnTo>
                      <a:pt x="732" y="446"/>
                    </a:lnTo>
                    <a:lnTo>
                      <a:pt x="734" y="444"/>
                    </a:lnTo>
                    <a:lnTo>
                      <a:pt x="736" y="446"/>
                    </a:lnTo>
                    <a:lnTo>
                      <a:pt x="737" y="446"/>
                    </a:lnTo>
                    <a:lnTo>
                      <a:pt x="739" y="446"/>
                    </a:lnTo>
                    <a:lnTo>
                      <a:pt x="741" y="446"/>
                    </a:lnTo>
                    <a:lnTo>
                      <a:pt x="743" y="446"/>
                    </a:lnTo>
                    <a:lnTo>
                      <a:pt x="745" y="446"/>
                    </a:lnTo>
                    <a:lnTo>
                      <a:pt x="745" y="444"/>
                    </a:lnTo>
                    <a:lnTo>
                      <a:pt x="747" y="444"/>
                    </a:lnTo>
                    <a:lnTo>
                      <a:pt x="749" y="442"/>
                    </a:lnTo>
                    <a:lnTo>
                      <a:pt x="749" y="441"/>
                    </a:lnTo>
                    <a:lnTo>
                      <a:pt x="749" y="439"/>
                    </a:lnTo>
                    <a:lnTo>
                      <a:pt x="749" y="437"/>
                    </a:lnTo>
                    <a:lnTo>
                      <a:pt x="749" y="435"/>
                    </a:lnTo>
                    <a:lnTo>
                      <a:pt x="749" y="433"/>
                    </a:lnTo>
                    <a:lnTo>
                      <a:pt x="749" y="431"/>
                    </a:lnTo>
                    <a:lnTo>
                      <a:pt x="747" y="429"/>
                    </a:lnTo>
                    <a:lnTo>
                      <a:pt x="745" y="427"/>
                    </a:lnTo>
                    <a:lnTo>
                      <a:pt x="745" y="425"/>
                    </a:lnTo>
                    <a:lnTo>
                      <a:pt x="743" y="425"/>
                    </a:lnTo>
                    <a:lnTo>
                      <a:pt x="743" y="424"/>
                    </a:lnTo>
                    <a:lnTo>
                      <a:pt x="741" y="424"/>
                    </a:lnTo>
                    <a:lnTo>
                      <a:pt x="739" y="424"/>
                    </a:lnTo>
                    <a:lnTo>
                      <a:pt x="737" y="424"/>
                    </a:lnTo>
                    <a:lnTo>
                      <a:pt x="736" y="424"/>
                    </a:lnTo>
                    <a:lnTo>
                      <a:pt x="734" y="424"/>
                    </a:lnTo>
                    <a:lnTo>
                      <a:pt x="732" y="424"/>
                    </a:lnTo>
                    <a:lnTo>
                      <a:pt x="730" y="425"/>
                    </a:lnTo>
                    <a:lnTo>
                      <a:pt x="728" y="427"/>
                    </a:lnTo>
                    <a:lnTo>
                      <a:pt x="726" y="429"/>
                    </a:lnTo>
                    <a:lnTo>
                      <a:pt x="726" y="431"/>
                    </a:lnTo>
                    <a:lnTo>
                      <a:pt x="724" y="431"/>
                    </a:lnTo>
                    <a:lnTo>
                      <a:pt x="722" y="433"/>
                    </a:lnTo>
                    <a:lnTo>
                      <a:pt x="720" y="435"/>
                    </a:lnTo>
                    <a:lnTo>
                      <a:pt x="719" y="435"/>
                    </a:lnTo>
                    <a:lnTo>
                      <a:pt x="717" y="435"/>
                    </a:lnTo>
                    <a:lnTo>
                      <a:pt x="715" y="435"/>
                    </a:lnTo>
                    <a:lnTo>
                      <a:pt x="713" y="435"/>
                    </a:lnTo>
                    <a:lnTo>
                      <a:pt x="711" y="433"/>
                    </a:lnTo>
                    <a:lnTo>
                      <a:pt x="709" y="431"/>
                    </a:lnTo>
                    <a:lnTo>
                      <a:pt x="707" y="429"/>
                    </a:lnTo>
                    <a:lnTo>
                      <a:pt x="707" y="427"/>
                    </a:lnTo>
                    <a:lnTo>
                      <a:pt x="707" y="425"/>
                    </a:lnTo>
                    <a:lnTo>
                      <a:pt x="705" y="424"/>
                    </a:lnTo>
                    <a:lnTo>
                      <a:pt x="705" y="422"/>
                    </a:lnTo>
                    <a:lnTo>
                      <a:pt x="705" y="420"/>
                    </a:lnTo>
                    <a:lnTo>
                      <a:pt x="705" y="418"/>
                    </a:lnTo>
                    <a:lnTo>
                      <a:pt x="705" y="416"/>
                    </a:lnTo>
                    <a:lnTo>
                      <a:pt x="705" y="414"/>
                    </a:lnTo>
                    <a:lnTo>
                      <a:pt x="705" y="412"/>
                    </a:lnTo>
                    <a:lnTo>
                      <a:pt x="705" y="410"/>
                    </a:lnTo>
                    <a:lnTo>
                      <a:pt x="705" y="408"/>
                    </a:lnTo>
                    <a:lnTo>
                      <a:pt x="705" y="407"/>
                    </a:lnTo>
                    <a:lnTo>
                      <a:pt x="707" y="405"/>
                    </a:lnTo>
                    <a:lnTo>
                      <a:pt x="707" y="403"/>
                    </a:lnTo>
                    <a:lnTo>
                      <a:pt x="709" y="401"/>
                    </a:lnTo>
                    <a:lnTo>
                      <a:pt x="709" y="399"/>
                    </a:lnTo>
                    <a:lnTo>
                      <a:pt x="711" y="397"/>
                    </a:lnTo>
                    <a:lnTo>
                      <a:pt x="713" y="397"/>
                    </a:lnTo>
                    <a:lnTo>
                      <a:pt x="715" y="397"/>
                    </a:lnTo>
                    <a:lnTo>
                      <a:pt x="717" y="399"/>
                    </a:lnTo>
                    <a:lnTo>
                      <a:pt x="717" y="401"/>
                    </a:lnTo>
                    <a:lnTo>
                      <a:pt x="719" y="401"/>
                    </a:lnTo>
                    <a:lnTo>
                      <a:pt x="719" y="403"/>
                    </a:lnTo>
                    <a:lnTo>
                      <a:pt x="720" y="403"/>
                    </a:lnTo>
                    <a:lnTo>
                      <a:pt x="722" y="405"/>
                    </a:lnTo>
                    <a:lnTo>
                      <a:pt x="724" y="405"/>
                    </a:lnTo>
                    <a:lnTo>
                      <a:pt x="726" y="405"/>
                    </a:lnTo>
                    <a:lnTo>
                      <a:pt x="728" y="405"/>
                    </a:lnTo>
                    <a:lnTo>
                      <a:pt x="730" y="403"/>
                    </a:lnTo>
                    <a:lnTo>
                      <a:pt x="732" y="403"/>
                    </a:lnTo>
                    <a:lnTo>
                      <a:pt x="734" y="401"/>
                    </a:lnTo>
                    <a:lnTo>
                      <a:pt x="736" y="399"/>
                    </a:lnTo>
                    <a:lnTo>
                      <a:pt x="736" y="397"/>
                    </a:lnTo>
                    <a:lnTo>
                      <a:pt x="737" y="395"/>
                    </a:lnTo>
                    <a:lnTo>
                      <a:pt x="737" y="393"/>
                    </a:lnTo>
                    <a:lnTo>
                      <a:pt x="737" y="391"/>
                    </a:lnTo>
                    <a:lnTo>
                      <a:pt x="737" y="390"/>
                    </a:lnTo>
                    <a:lnTo>
                      <a:pt x="737" y="388"/>
                    </a:lnTo>
                    <a:lnTo>
                      <a:pt x="737" y="386"/>
                    </a:lnTo>
                    <a:lnTo>
                      <a:pt x="736" y="384"/>
                    </a:lnTo>
                    <a:lnTo>
                      <a:pt x="736" y="382"/>
                    </a:lnTo>
                    <a:lnTo>
                      <a:pt x="734" y="380"/>
                    </a:lnTo>
                    <a:lnTo>
                      <a:pt x="734" y="378"/>
                    </a:lnTo>
                    <a:lnTo>
                      <a:pt x="732" y="378"/>
                    </a:lnTo>
                    <a:lnTo>
                      <a:pt x="732" y="376"/>
                    </a:lnTo>
                    <a:lnTo>
                      <a:pt x="730" y="376"/>
                    </a:lnTo>
                    <a:lnTo>
                      <a:pt x="728" y="374"/>
                    </a:lnTo>
                    <a:lnTo>
                      <a:pt x="726" y="374"/>
                    </a:lnTo>
                    <a:lnTo>
                      <a:pt x="724" y="374"/>
                    </a:lnTo>
                    <a:lnTo>
                      <a:pt x="724" y="373"/>
                    </a:lnTo>
                    <a:lnTo>
                      <a:pt x="722" y="373"/>
                    </a:lnTo>
                    <a:lnTo>
                      <a:pt x="720" y="373"/>
                    </a:lnTo>
                    <a:lnTo>
                      <a:pt x="720" y="371"/>
                    </a:lnTo>
                    <a:lnTo>
                      <a:pt x="719" y="371"/>
                    </a:lnTo>
                    <a:lnTo>
                      <a:pt x="719" y="369"/>
                    </a:lnTo>
                    <a:lnTo>
                      <a:pt x="717" y="369"/>
                    </a:lnTo>
                    <a:lnTo>
                      <a:pt x="717" y="367"/>
                    </a:lnTo>
                    <a:lnTo>
                      <a:pt x="717" y="365"/>
                    </a:lnTo>
                    <a:lnTo>
                      <a:pt x="717" y="363"/>
                    </a:lnTo>
                    <a:lnTo>
                      <a:pt x="717" y="361"/>
                    </a:lnTo>
                    <a:lnTo>
                      <a:pt x="719" y="359"/>
                    </a:lnTo>
                    <a:lnTo>
                      <a:pt x="719" y="357"/>
                    </a:lnTo>
                    <a:lnTo>
                      <a:pt x="719" y="356"/>
                    </a:lnTo>
                    <a:lnTo>
                      <a:pt x="720" y="354"/>
                    </a:lnTo>
                    <a:lnTo>
                      <a:pt x="720" y="352"/>
                    </a:lnTo>
                    <a:lnTo>
                      <a:pt x="720" y="350"/>
                    </a:lnTo>
                    <a:lnTo>
                      <a:pt x="722" y="350"/>
                    </a:lnTo>
                    <a:lnTo>
                      <a:pt x="722" y="348"/>
                    </a:lnTo>
                    <a:lnTo>
                      <a:pt x="722" y="346"/>
                    </a:lnTo>
                    <a:lnTo>
                      <a:pt x="724" y="346"/>
                    </a:lnTo>
                    <a:lnTo>
                      <a:pt x="724" y="344"/>
                    </a:lnTo>
                    <a:lnTo>
                      <a:pt x="726" y="342"/>
                    </a:lnTo>
                    <a:lnTo>
                      <a:pt x="726" y="340"/>
                    </a:lnTo>
                    <a:lnTo>
                      <a:pt x="728" y="340"/>
                    </a:lnTo>
                    <a:lnTo>
                      <a:pt x="728" y="339"/>
                    </a:lnTo>
                    <a:lnTo>
                      <a:pt x="730" y="339"/>
                    </a:lnTo>
                    <a:lnTo>
                      <a:pt x="730" y="337"/>
                    </a:lnTo>
                    <a:lnTo>
                      <a:pt x="732" y="337"/>
                    </a:lnTo>
                    <a:lnTo>
                      <a:pt x="732" y="335"/>
                    </a:lnTo>
                    <a:lnTo>
                      <a:pt x="734" y="335"/>
                    </a:lnTo>
                    <a:lnTo>
                      <a:pt x="736" y="335"/>
                    </a:lnTo>
                    <a:lnTo>
                      <a:pt x="737" y="335"/>
                    </a:lnTo>
                    <a:lnTo>
                      <a:pt x="739" y="335"/>
                    </a:lnTo>
                    <a:lnTo>
                      <a:pt x="741" y="335"/>
                    </a:lnTo>
                    <a:lnTo>
                      <a:pt x="741" y="337"/>
                    </a:lnTo>
                    <a:lnTo>
                      <a:pt x="743" y="337"/>
                    </a:lnTo>
                    <a:lnTo>
                      <a:pt x="743" y="339"/>
                    </a:lnTo>
                    <a:lnTo>
                      <a:pt x="743" y="340"/>
                    </a:lnTo>
                    <a:lnTo>
                      <a:pt x="745" y="340"/>
                    </a:lnTo>
                    <a:lnTo>
                      <a:pt x="745" y="342"/>
                    </a:lnTo>
                    <a:lnTo>
                      <a:pt x="745" y="344"/>
                    </a:lnTo>
                    <a:lnTo>
                      <a:pt x="745" y="346"/>
                    </a:lnTo>
                    <a:lnTo>
                      <a:pt x="747" y="348"/>
                    </a:lnTo>
                    <a:lnTo>
                      <a:pt x="747" y="350"/>
                    </a:lnTo>
                    <a:lnTo>
                      <a:pt x="747" y="352"/>
                    </a:lnTo>
                    <a:lnTo>
                      <a:pt x="749" y="354"/>
                    </a:lnTo>
                    <a:lnTo>
                      <a:pt x="749" y="356"/>
                    </a:lnTo>
                    <a:lnTo>
                      <a:pt x="751" y="357"/>
                    </a:lnTo>
                    <a:lnTo>
                      <a:pt x="751" y="359"/>
                    </a:lnTo>
                    <a:lnTo>
                      <a:pt x="753" y="361"/>
                    </a:lnTo>
                    <a:lnTo>
                      <a:pt x="753" y="363"/>
                    </a:lnTo>
                    <a:lnTo>
                      <a:pt x="754" y="363"/>
                    </a:lnTo>
                    <a:lnTo>
                      <a:pt x="754" y="365"/>
                    </a:lnTo>
                    <a:lnTo>
                      <a:pt x="756" y="367"/>
                    </a:lnTo>
                    <a:lnTo>
                      <a:pt x="756" y="369"/>
                    </a:lnTo>
                    <a:lnTo>
                      <a:pt x="758" y="369"/>
                    </a:lnTo>
                    <a:lnTo>
                      <a:pt x="758" y="371"/>
                    </a:lnTo>
                    <a:lnTo>
                      <a:pt x="760" y="371"/>
                    </a:lnTo>
                    <a:lnTo>
                      <a:pt x="762" y="373"/>
                    </a:lnTo>
                    <a:lnTo>
                      <a:pt x="764" y="373"/>
                    </a:lnTo>
                    <a:lnTo>
                      <a:pt x="766" y="373"/>
                    </a:lnTo>
                    <a:lnTo>
                      <a:pt x="766" y="374"/>
                    </a:lnTo>
                    <a:lnTo>
                      <a:pt x="768" y="374"/>
                    </a:lnTo>
                    <a:lnTo>
                      <a:pt x="770" y="373"/>
                    </a:lnTo>
                    <a:lnTo>
                      <a:pt x="771" y="373"/>
                    </a:lnTo>
                    <a:lnTo>
                      <a:pt x="775" y="373"/>
                    </a:lnTo>
                    <a:lnTo>
                      <a:pt x="777" y="371"/>
                    </a:lnTo>
                    <a:lnTo>
                      <a:pt x="779" y="371"/>
                    </a:lnTo>
                    <a:lnTo>
                      <a:pt x="781" y="369"/>
                    </a:lnTo>
                    <a:lnTo>
                      <a:pt x="783" y="367"/>
                    </a:lnTo>
                    <a:lnTo>
                      <a:pt x="785" y="365"/>
                    </a:lnTo>
                    <a:lnTo>
                      <a:pt x="788" y="363"/>
                    </a:lnTo>
                    <a:lnTo>
                      <a:pt x="790" y="361"/>
                    </a:lnTo>
                    <a:lnTo>
                      <a:pt x="792" y="359"/>
                    </a:lnTo>
                    <a:lnTo>
                      <a:pt x="792" y="356"/>
                    </a:lnTo>
                    <a:lnTo>
                      <a:pt x="794" y="354"/>
                    </a:lnTo>
                    <a:lnTo>
                      <a:pt x="796" y="352"/>
                    </a:lnTo>
                    <a:lnTo>
                      <a:pt x="798" y="348"/>
                    </a:lnTo>
                    <a:lnTo>
                      <a:pt x="800" y="346"/>
                    </a:lnTo>
                    <a:lnTo>
                      <a:pt x="800" y="342"/>
                    </a:lnTo>
                    <a:lnTo>
                      <a:pt x="802" y="339"/>
                    </a:lnTo>
                    <a:lnTo>
                      <a:pt x="802" y="337"/>
                    </a:lnTo>
                    <a:lnTo>
                      <a:pt x="804" y="333"/>
                    </a:lnTo>
                    <a:lnTo>
                      <a:pt x="804" y="329"/>
                    </a:lnTo>
                    <a:lnTo>
                      <a:pt x="805" y="327"/>
                    </a:lnTo>
                    <a:lnTo>
                      <a:pt x="805" y="323"/>
                    </a:lnTo>
                    <a:lnTo>
                      <a:pt x="805" y="320"/>
                    </a:lnTo>
                    <a:lnTo>
                      <a:pt x="805" y="316"/>
                    </a:lnTo>
                    <a:lnTo>
                      <a:pt x="805" y="314"/>
                    </a:lnTo>
                    <a:lnTo>
                      <a:pt x="805" y="310"/>
                    </a:lnTo>
                    <a:lnTo>
                      <a:pt x="805" y="306"/>
                    </a:lnTo>
                    <a:lnTo>
                      <a:pt x="805" y="305"/>
                    </a:lnTo>
                    <a:lnTo>
                      <a:pt x="805" y="301"/>
                    </a:lnTo>
                    <a:lnTo>
                      <a:pt x="804" y="297"/>
                    </a:lnTo>
                    <a:lnTo>
                      <a:pt x="804" y="295"/>
                    </a:lnTo>
                    <a:lnTo>
                      <a:pt x="802" y="291"/>
                    </a:lnTo>
                    <a:lnTo>
                      <a:pt x="802" y="288"/>
                    </a:lnTo>
                    <a:lnTo>
                      <a:pt x="800" y="284"/>
                    </a:lnTo>
                    <a:lnTo>
                      <a:pt x="798" y="282"/>
                    </a:lnTo>
                    <a:lnTo>
                      <a:pt x="796" y="280"/>
                    </a:lnTo>
                    <a:lnTo>
                      <a:pt x="794" y="276"/>
                    </a:lnTo>
                    <a:lnTo>
                      <a:pt x="792" y="274"/>
                    </a:lnTo>
                    <a:lnTo>
                      <a:pt x="790" y="272"/>
                    </a:lnTo>
                    <a:lnTo>
                      <a:pt x="788" y="272"/>
                    </a:lnTo>
                    <a:lnTo>
                      <a:pt x="785" y="271"/>
                    </a:lnTo>
                    <a:lnTo>
                      <a:pt x="783" y="269"/>
                    </a:lnTo>
                    <a:lnTo>
                      <a:pt x="781" y="269"/>
                    </a:lnTo>
                    <a:lnTo>
                      <a:pt x="777" y="267"/>
                    </a:lnTo>
                    <a:lnTo>
                      <a:pt x="775" y="267"/>
                    </a:lnTo>
                    <a:lnTo>
                      <a:pt x="771" y="267"/>
                    </a:lnTo>
                    <a:lnTo>
                      <a:pt x="770" y="267"/>
                    </a:lnTo>
                    <a:lnTo>
                      <a:pt x="766" y="267"/>
                    </a:lnTo>
                    <a:lnTo>
                      <a:pt x="764" y="265"/>
                    </a:lnTo>
                    <a:lnTo>
                      <a:pt x="760" y="265"/>
                    </a:lnTo>
                    <a:lnTo>
                      <a:pt x="756" y="265"/>
                    </a:lnTo>
                    <a:lnTo>
                      <a:pt x="754" y="265"/>
                    </a:lnTo>
                    <a:lnTo>
                      <a:pt x="751" y="265"/>
                    </a:lnTo>
                    <a:lnTo>
                      <a:pt x="747" y="265"/>
                    </a:lnTo>
                    <a:lnTo>
                      <a:pt x="745" y="265"/>
                    </a:lnTo>
                    <a:lnTo>
                      <a:pt x="741" y="265"/>
                    </a:lnTo>
                    <a:lnTo>
                      <a:pt x="737" y="265"/>
                    </a:lnTo>
                    <a:lnTo>
                      <a:pt x="736" y="265"/>
                    </a:lnTo>
                    <a:lnTo>
                      <a:pt x="732" y="265"/>
                    </a:lnTo>
                    <a:lnTo>
                      <a:pt x="728" y="265"/>
                    </a:lnTo>
                    <a:lnTo>
                      <a:pt x="726" y="263"/>
                    </a:lnTo>
                    <a:lnTo>
                      <a:pt x="722" y="263"/>
                    </a:lnTo>
                    <a:lnTo>
                      <a:pt x="720" y="263"/>
                    </a:lnTo>
                    <a:lnTo>
                      <a:pt x="713" y="261"/>
                    </a:lnTo>
                    <a:lnTo>
                      <a:pt x="705" y="259"/>
                    </a:lnTo>
                    <a:lnTo>
                      <a:pt x="698" y="255"/>
                    </a:lnTo>
                    <a:lnTo>
                      <a:pt x="692" y="254"/>
                    </a:lnTo>
                    <a:lnTo>
                      <a:pt x="684" y="252"/>
                    </a:lnTo>
                    <a:lnTo>
                      <a:pt x="679" y="248"/>
                    </a:lnTo>
                    <a:lnTo>
                      <a:pt x="673" y="244"/>
                    </a:lnTo>
                    <a:lnTo>
                      <a:pt x="667" y="242"/>
                    </a:lnTo>
                    <a:lnTo>
                      <a:pt x="662" y="238"/>
                    </a:lnTo>
                    <a:lnTo>
                      <a:pt x="656" y="233"/>
                    </a:lnTo>
                    <a:lnTo>
                      <a:pt x="652" y="229"/>
                    </a:lnTo>
                    <a:lnTo>
                      <a:pt x="647" y="225"/>
                    </a:lnTo>
                    <a:lnTo>
                      <a:pt x="643" y="221"/>
                    </a:lnTo>
                    <a:lnTo>
                      <a:pt x="637" y="216"/>
                    </a:lnTo>
                    <a:lnTo>
                      <a:pt x="633" y="210"/>
                    </a:lnTo>
                    <a:lnTo>
                      <a:pt x="630" y="206"/>
                    </a:lnTo>
                    <a:lnTo>
                      <a:pt x="626" y="201"/>
                    </a:lnTo>
                    <a:lnTo>
                      <a:pt x="620" y="195"/>
                    </a:lnTo>
                    <a:lnTo>
                      <a:pt x="616" y="189"/>
                    </a:lnTo>
                    <a:lnTo>
                      <a:pt x="613" y="184"/>
                    </a:lnTo>
                    <a:lnTo>
                      <a:pt x="609" y="178"/>
                    </a:lnTo>
                    <a:lnTo>
                      <a:pt x="605" y="172"/>
                    </a:lnTo>
                    <a:lnTo>
                      <a:pt x="601" y="165"/>
                    </a:lnTo>
                    <a:lnTo>
                      <a:pt x="598" y="159"/>
                    </a:lnTo>
                    <a:lnTo>
                      <a:pt x="594" y="152"/>
                    </a:lnTo>
                    <a:lnTo>
                      <a:pt x="590" y="146"/>
                    </a:lnTo>
                    <a:lnTo>
                      <a:pt x="584" y="138"/>
                    </a:lnTo>
                    <a:lnTo>
                      <a:pt x="581" y="133"/>
                    </a:lnTo>
                    <a:lnTo>
                      <a:pt x="577" y="125"/>
                    </a:lnTo>
                    <a:lnTo>
                      <a:pt x="573" y="118"/>
                    </a:lnTo>
                    <a:lnTo>
                      <a:pt x="567" y="110"/>
                    </a:lnTo>
                    <a:lnTo>
                      <a:pt x="564" y="104"/>
                    </a:lnTo>
                    <a:lnTo>
                      <a:pt x="564" y="102"/>
                    </a:lnTo>
                    <a:lnTo>
                      <a:pt x="562" y="102"/>
                    </a:lnTo>
                    <a:lnTo>
                      <a:pt x="560" y="102"/>
                    </a:lnTo>
                    <a:lnTo>
                      <a:pt x="560" y="101"/>
                    </a:lnTo>
                    <a:lnTo>
                      <a:pt x="558" y="101"/>
                    </a:lnTo>
                    <a:lnTo>
                      <a:pt x="556" y="101"/>
                    </a:lnTo>
                    <a:lnTo>
                      <a:pt x="554" y="101"/>
                    </a:lnTo>
                    <a:lnTo>
                      <a:pt x="554" y="102"/>
                    </a:lnTo>
                    <a:lnTo>
                      <a:pt x="552" y="102"/>
                    </a:lnTo>
                    <a:lnTo>
                      <a:pt x="550" y="102"/>
                    </a:lnTo>
                    <a:lnTo>
                      <a:pt x="550" y="104"/>
                    </a:lnTo>
                    <a:lnTo>
                      <a:pt x="548" y="104"/>
                    </a:lnTo>
                    <a:lnTo>
                      <a:pt x="548" y="106"/>
                    </a:lnTo>
                    <a:lnTo>
                      <a:pt x="545" y="108"/>
                    </a:lnTo>
                    <a:lnTo>
                      <a:pt x="539" y="110"/>
                    </a:lnTo>
                    <a:lnTo>
                      <a:pt x="535" y="114"/>
                    </a:lnTo>
                    <a:lnTo>
                      <a:pt x="531" y="116"/>
                    </a:lnTo>
                    <a:lnTo>
                      <a:pt x="528" y="118"/>
                    </a:lnTo>
                    <a:lnTo>
                      <a:pt x="524" y="121"/>
                    </a:lnTo>
                    <a:lnTo>
                      <a:pt x="520" y="123"/>
                    </a:lnTo>
                    <a:lnTo>
                      <a:pt x="514" y="125"/>
                    </a:lnTo>
                    <a:lnTo>
                      <a:pt x="511" y="127"/>
                    </a:lnTo>
                    <a:lnTo>
                      <a:pt x="507" y="131"/>
                    </a:lnTo>
                    <a:lnTo>
                      <a:pt x="503" y="133"/>
                    </a:lnTo>
                    <a:lnTo>
                      <a:pt x="499" y="135"/>
                    </a:lnTo>
                    <a:lnTo>
                      <a:pt x="496" y="136"/>
                    </a:lnTo>
                    <a:lnTo>
                      <a:pt x="492" y="140"/>
                    </a:lnTo>
                    <a:lnTo>
                      <a:pt x="488" y="142"/>
                    </a:lnTo>
                    <a:lnTo>
                      <a:pt x="484" y="144"/>
                    </a:lnTo>
                    <a:lnTo>
                      <a:pt x="480" y="146"/>
                    </a:lnTo>
                    <a:lnTo>
                      <a:pt x="477" y="150"/>
                    </a:lnTo>
                    <a:lnTo>
                      <a:pt x="473" y="152"/>
                    </a:lnTo>
                    <a:lnTo>
                      <a:pt x="469" y="153"/>
                    </a:lnTo>
                    <a:lnTo>
                      <a:pt x="465" y="155"/>
                    </a:lnTo>
                    <a:lnTo>
                      <a:pt x="462" y="159"/>
                    </a:lnTo>
                    <a:lnTo>
                      <a:pt x="458" y="161"/>
                    </a:lnTo>
                    <a:lnTo>
                      <a:pt x="452" y="163"/>
                    </a:lnTo>
                    <a:lnTo>
                      <a:pt x="448" y="165"/>
                    </a:lnTo>
                    <a:lnTo>
                      <a:pt x="445" y="169"/>
                    </a:lnTo>
                    <a:lnTo>
                      <a:pt x="441" y="170"/>
                    </a:lnTo>
                    <a:lnTo>
                      <a:pt x="435" y="172"/>
                    </a:lnTo>
                    <a:lnTo>
                      <a:pt x="431" y="176"/>
                    </a:lnTo>
                    <a:lnTo>
                      <a:pt x="428" y="178"/>
                    </a:lnTo>
                    <a:lnTo>
                      <a:pt x="422" y="180"/>
                    </a:lnTo>
                    <a:lnTo>
                      <a:pt x="418" y="184"/>
                    </a:lnTo>
                    <a:lnTo>
                      <a:pt x="416" y="184"/>
                    </a:lnTo>
                    <a:lnTo>
                      <a:pt x="416" y="182"/>
                    </a:lnTo>
                    <a:lnTo>
                      <a:pt x="418" y="180"/>
                    </a:lnTo>
                    <a:lnTo>
                      <a:pt x="418" y="178"/>
                    </a:lnTo>
                    <a:lnTo>
                      <a:pt x="420" y="176"/>
                    </a:lnTo>
                    <a:lnTo>
                      <a:pt x="420" y="174"/>
                    </a:lnTo>
                    <a:lnTo>
                      <a:pt x="422" y="172"/>
                    </a:lnTo>
                    <a:lnTo>
                      <a:pt x="424" y="170"/>
                    </a:lnTo>
                    <a:lnTo>
                      <a:pt x="424" y="169"/>
                    </a:lnTo>
                    <a:lnTo>
                      <a:pt x="426" y="167"/>
                    </a:lnTo>
                    <a:lnTo>
                      <a:pt x="428" y="165"/>
                    </a:lnTo>
                    <a:lnTo>
                      <a:pt x="428" y="163"/>
                    </a:lnTo>
                    <a:lnTo>
                      <a:pt x="429" y="163"/>
                    </a:lnTo>
                    <a:lnTo>
                      <a:pt x="429" y="161"/>
                    </a:lnTo>
                    <a:lnTo>
                      <a:pt x="431" y="159"/>
                    </a:lnTo>
                    <a:lnTo>
                      <a:pt x="431" y="157"/>
                    </a:lnTo>
                    <a:lnTo>
                      <a:pt x="433" y="157"/>
                    </a:lnTo>
                    <a:lnTo>
                      <a:pt x="433" y="155"/>
                    </a:lnTo>
                    <a:lnTo>
                      <a:pt x="435" y="153"/>
                    </a:lnTo>
                    <a:lnTo>
                      <a:pt x="437" y="153"/>
                    </a:lnTo>
                    <a:lnTo>
                      <a:pt x="437" y="152"/>
                    </a:lnTo>
                    <a:lnTo>
                      <a:pt x="439" y="150"/>
                    </a:lnTo>
                    <a:lnTo>
                      <a:pt x="439" y="148"/>
                    </a:lnTo>
                    <a:lnTo>
                      <a:pt x="441" y="146"/>
                    </a:lnTo>
                    <a:lnTo>
                      <a:pt x="443" y="144"/>
                    </a:lnTo>
                    <a:lnTo>
                      <a:pt x="443" y="142"/>
                    </a:lnTo>
                    <a:lnTo>
                      <a:pt x="445" y="140"/>
                    </a:lnTo>
                    <a:lnTo>
                      <a:pt x="445" y="138"/>
                    </a:lnTo>
                    <a:lnTo>
                      <a:pt x="443" y="138"/>
                    </a:lnTo>
                    <a:lnTo>
                      <a:pt x="441" y="140"/>
                    </a:lnTo>
                    <a:lnTo>
                      <a:pt x="437" y="142"/>
                    </a:lnTo>
                    <a:lnTo>
                      <a:pt x="435" y="144"/>
                    </a:lnTo>
                    <a:lnTo>
                      <a:pt x="433" y="146"/>
                    </a:lnTo>
                    <a:lnTo>
                      <a:pt x="431" y="148"/>
                    </a:lnTo>
                    <a:lnTo>
                      <a:pt x="428" y="150"/>
                    </a:lnTo>
                    <a:lnTo>
                      <a:pt x="426" y="152"/>
                    </a:lnTo>
                    <a:lnTo>
                      <a:pt x="424" y="153"/>
                    </a:lnTo>
                    <a:lnTo>
                      <a:pt x="422" y="155"/>
                    </a:lnTo>
                    <a:lnTo>
                      <a:pt x="420" y="157"/>
                    </a:lnTo>
                    <a:lnTo>
                      <a:pt x="416" y="159"/>
                    </a:lnTo>
                    <a:lnTo>
                      <a:pt x="414" y="161"/>
                    </a:lnTo>
                    <a:lnTo>
                      <a:pt x="412" y="163"/>
                    </a:lnTo>
                    <a:lnTo>
                      <a:pt x="411" y="165"/>
                    </a:lnTo>
                    <a:lnTo>
                      <a:pt x="409" y="167"/>
                    </a:lnTo>
                    <a:lnTo>
                      <a:pt x="407" y="169"/>
                    </a:lnTo>
                    <a:lnTo>
                      <a:pt x="405" y="170"/>
                    </a:lnTo>
                    <a:lnTo>
                      <a:pt x="401" y="172"/>
                    </a:lnTo>
                    <a:lnTo>
                      <a:pt x="399" y="174"/>
                    </a:lnTo>
                    <a:lnTo>
                      <a:pt x="397" y="176"/>
                    </a:lnTo>
                    <a:lnTo>
                      <a:pt x="395" y="178"/>
                    </a:lnTo>
                    <a:lnTo>
                      <a:pt x="392" y="180"/>
                    </a:lnTo>
                    <a:lnTo>
                      <a:pt x="390" y="182"/>
                    </a:lnTo>
                    <a:lnTo>
                      <a:pt x="388" y="184"/>
                    </a:lnTo>
                    <a:lnTo>
                      <a:pt x="384" y="186"/>
                    </a:lnTo>
                    <a:lnTo>
                      <a:pt x="382" y="187"/>
                    </a:lnTo>
                    <a:lnTo>
                      <a:pt x="378" y="189"/>
                    </a:lnTo>
                    <a:lnTo>
                      <a:pt x="376" y="191"/>
                    </a:lnTo>
                    <a:lnTo>
                      <a:pt x="373" y="193"/>
                    </a:lnTo>
                    <a:lnTo>
                      <a:pt x="371" y="195"/>
                    </a:lnTo>
                    <a:lnTo>
                      <a:pt x="367" y="195"/>
                    </a:lnTo>
                    <a:lnTo>
                      <a:pt x="363" y="197"/>
                    </a:lnTo>
                    <a:lnTo>
                      <a:pt x="363" y="199"/>
                    </a:lnTo>
                    <a:lnTo>
                      <a:pt x="361" y="199"/>
                    </a:lnTo>
                    <a:lnTo>
                      <a:pt x="359" y="199"/>
                    </a:lnTo>
                    <a:lnTo>
                      <a:pt x="358" y="199"/>
                    </a:lnTo>
                    <a:lnTo>
                      <a:pt x="358" y="197"/>
                    </a:lnTo>
                    <a:lnTo>
                      <a:pt x="356" y="195"/>
                    </a:lnTo>
                    <a:lnTo>
                      <a:pt x="358" y="195"/>
                    </a:lnTo>
                    <a:lnTo>
                      <a:pt x="358" y="193"/>
                    </a:lnTo>
                    <a:lnTo>
                      <a:pt x="358" y="191"/>
                    </a:lnTo>
                    <a:lnTo>
                      <a:pt x="359" y="189"/>
                    </a:lnTo>
                    <a:lnTo>
                      <a:pt x="359" y="187"/>
                    </a:lnTo>
                    <a:lnTo>
                      <a:pt x="361" y="186"/>
                    </a:lnTo>
                    <a:lnTo>
                      <a:pt x="361" y="184"/>
                    </a:lnTo>
                    <a:lnTo>
                      <a:pt x="363" y="182"/>
                    </a:lnTo>
                    <a:lnTo>
                      <a:pt x="363" y="180"/>
                    </a:lnTo>
                    <a:lnTo>
                      <a:pt x="363" y="178"/>
                    </a:lnTo>
                    <a:lnTo>
                      <a:pt x="365" y="178"/>
                    </a:lnTo>
                    <a:lnTo>
                      <a:pt x="365" y="176"/>
                    </a:lnTo>
                    <a:lnTo>
                      <a:pt x="367" y="174"/>
                    </a:lnTo>
                    <a:lnTo>
                      <a:pt x="367" y="172"/>
                    </a:lnTo>
                    <a:lnTo>
                      <a:pt x="369" y="170"/>
                    </a:lnTo>
                    <a:lnTo>
                      <a:pt x="369" y="169"/>
                    </a:lnTo>
                    <a:lnTo>
                      <a:pt x="369" y="167"/>
                    </a:lnTo>
                    <a:lnTo>
                      <a:pt x="371" y="165"/>
                    </a:lnTo>
                    <a:lnTo>
                      <a:pt x="371" y="163"/>
                    </a:lnTo>
                    <a:lnTo>
                      <a:pt x="373" y="161"/>
                    </a:lnTo>
                    <a:lnTo>
                      <a:pt x="373" y="159"/>
                    </a:lnTo>
                    <a:lnTo>
                      <a:pt x="373" y="157"/>
                    </a:lnTo>
                    <a:lnTo>
                      <a:pt x="375" y="155"/>
                    </a:lnTo>
                    <a:lnTo>
                      <a:pt x="373" y="155"/>
                    </a:lnTo>
                    <a:lnTo>
                      <a:pt x="371" y="155"/>
                    </a:lnTo>
                    <a:lnTo>
                      <a:pt x="369" y="155"/>
                    </a:lnTo>
                    <a:lnTo>
                      <a:pt x="369" y="157"/>
                    </a:lnTo>
                    <a:lnTo>
                      <a:pt x="367" y="157"/>
                    </a:lnTo>
                    <a:lnTo>
                      <a:pt x="367" y="159"/>
                    </a:lnTo>
                    <a:lnTo>
                      <a:pt x="365" y="159"/>
                    </a:lnTo>
                    <a:lnTo>
                      <a:pt x="361" y="163"/>
                    </a:lnTo>
                    <a:lnTo>
                      <a:pt x="359" y="167"/>
                    </a:lnTo>
                    <a:lnTo>
                      <a:pt x="356" y="169"/>
                    </a:lnTo>
                    <a:lnTo>
                      <a:pt x="352" y="172"/>
                    </a:lnTo>
                    <a:lnTo>
                      <a:pt x="350" y="174"/>
                    </a:lnTo>
                    <a:lnTo>
                      <a:pt x="346" y="178"/>
                    </a:lnTo>
                    <a:lnTo>
                      <a:pt x="344" y="180"/>
                    </a:lnTo>
                    <a:lnTo>
                      <a:pt x="341" y="182"/>
                    </a:lnTo>
                    <a:lnTo>
                      <a:pt x="339" y="186"/>
                    </a:lnTo>
                    <a:lnTo>
                      <a:pt x="335" y="187"/>
                    </a:lnTo>
                    <a:lnTo>
                      <a:pt x="333" y="189"/>
                    </a:lnTo>
                    <a:lnTo>
                      <a:pt x="329" y="193"/>
                    </a:lnTo>
                    <a:lnTo>
                      <a:pt x="327" y="195"/>
                    </a:lnTo>
                    <a:lnTo>
                      <a:pt x="325" y="197"/>
                    </a:lnTo>
                    <a:lnTo>
                      <a:pt x="322" y="199"/>
                    </a:lnTo>
                    <a:lnTo>
                      <a:pt x="320" y="201"/>
                    </a:lnTo>
                    <a:lnTo>
                      <a:pt x="318" y="203"/>
                    </a:lnTo>
                    <a:lnTo>
                      <a:pt x="314" y="204"/>
                    </a:lnTo>
                    <a:lnTo>
                      <a:pt x="312" y="204"/>
                    </a:lnTo>
                    <a:lnTo>
                      <a:pt x="310" y="206"/>
                    </a:lnTo>
                    <a:lnTo>
                      <a:pt x="307" y="208"/>
                    </a:lnTo>
                    <a:lnTo>
                      <a:pt x="305" y="208"/>
                    </a:lnTo>
                    <a:lnTo>
                      <a:pt x="303" y="210"/>
                    </a:lnTo>
                    <a:lnTo>
                      <a:pt x="299" y="210"/>
                    </a:lnTo>
                    <a:lnTo>
                      <a:pt x="297" y="210"/>
                    </a:lnTo>
                    <a:lnTo>
                      <a:pt x="295" y="210"/>
                    </a:lnTo>
                    <a:lnTo>
                      <a:pt x="291" y="212"/>
                    </a:lnTo>
                    <a:lnTo>
                      <a:pt x="290" y="210"/>
                    </a:lnTo>
                    <a:lnTo>
                      <a:pt x="286" y="210"/>
                    </a:lnTo>
                    <a:lnTo>
                      <a:pt x="284" y="210"/>
                    </a:lnTo>
                    <a:lnTo>
                      <a:pt x="282" y="210"/>
                    </a:lnTo>
                    <a:lnTo>
                      <a:pt x="278" y="208"/>
                    </a:lnTo>
                    <a:lnTo>
                      <a:pt x="278" y="210"/>
                    </a:lnTo>
                    <a:lnTo>
                      <a:pt x="278" y="212"/>
                    </a:lnTo>
                    <a:lnTo>
                      <a:pt x="280" y="212"/>
                    </a:lnTo>
                    <a:lnTo>
                      <a:pt x="280" y="214"/>
                    </a:lnTo>
                    <a:lnTo>
                      <a:pt x="280" y="216"/>
                    </a:lnTo>
                    <a:lnTo>
                      <a:pt x="282" y="216"/>
                    </a:lnTo>
                    <a:lnTo>
                      <a:pt x="282" y="218"/>
                    </a:lnTo>
                    <a:lnTo>
                      <a:pt x="284" y="220"/>
                    </a:lnTo>
                    <a:lnTo>
                      <a:pt x="284" y="221"/>
                    </a:lnTo>
                    <a:lnTo>
                      <a:pt x="286" y="223"/>
                    </a:lnTo>
                    <a:lnTo>
                      <a:pt x="286" y="225"/>
                    </a:lnTo>
                    <a:lnTo>
                      <a:pt x="288" y="225"/>
                    </a:lnTo>
                    <a:lnTo>
                      <a:pt x="290" y="227"/>
                    </a:lnTo>
                    <a:lnTo>
                      <a:pt x="291" y="229"/>
                    </a:lnTo>
                    <a:lnTo>
                      <a:pt x="291" y="231"/>
                    </a:lnTo>
                    <a:lnTo>
                      <a:pt x="293" y="231"/>
                    </a:lnTo>
                    <a:lnTo>
                      <a:pt x="295" y="233"/>
                    </a:lnTo>
                    <a:lnTo>
                      <a:pt x="297" y="235"/>
                    </a:lnTo>
                    <a:lnTo>
                      <a:pt x="299" y="235"/>
                    </a:lnTo>
                    <a:lnTo>
                      <a:pt x="301" y="237"/>
                    </a:lnTo>
                    <a:lnTo>
                      <a:pt x="303" y="237"/>
                    </a:lnTo>
                    <a:lnTo>
                      <a:pt x="303" y="238"/>
                    </a:lnTo>
                    <a:lnTo>
                      <a:pt x="305" y="238"/>
                    </a:lnTo>
                    <a:lnTo>
                      <a:pt x="307" y="240"/>
                    </a:lnTo>
                    <a:lnTo>
                      <a:pt x="308" y="240"/>
                    </a:lnTo>
                    <a:lnTo>
                      <a:pt x="310" y="240"/>
                    </a:lnTo>
                    <a:lnTo>
                      <a:pt x="308" y="242"/>
                    </a:lnTo>
                    <a:lnTo>
                      <a:pt x="307" y="244"/>
                    </a:lnTo>
                    <a:lnTo>
                      <a:pt x="305" y="244"/>
                    </a:lnTo>
                    <a:lnTo>
                      <a:pt x="303" y="246"/>
                    </a:lnTo>
                    <a:lnTo>
                      <a:pt x="301" y="246"/>
                    </a:lnTo>
                    <a:lnTo>
                      <a:pt x="299" y="246"/>
                    </a:lnTo>
                    <a:lnTo>
                      <a:pt x="297" y="246"/>
                    </a:lnTo>
                    <a:lnTo>
                      <a:pt x="295" y="248"/>
                    </a:lnTo>
                    <a:lnTo>
                      <a:pt x="293" y="248"/>
                    </a:lnTo>
                    <a:lnTo>
                      <a:pt x="291" y="248"/>
                    </a:lnTo>
                    <a:lnTo>
                      <a:pt x="290" y="248"/>
                    </a:lnTo>
                    <a:lnTo>
                      <a:pt x="288" y="248"/>
                    </a:lnTo>
                    <a:lnTo>
                      <a:pt x="286" y="248"/>
                    </a:lnTo>
                    <a:lnTo>
                      <a:pt x="284" y="248"/>
                    </a:lnTo>
                    <a:lnTo>
                      <a:pt x="280" y="248"/>
                    </a:lnTo>
                    <a:lnTo>
                      <a:pt x="278" y="246"/>
                    </a:lnTo>
                    <a:lnTo>
                      <a:pt x="276" y="246"/>
                    </a:lnTo>
                    <a:lnTo>
                      <a:pt x="274" y="246"/>
                    </a:lnTo>
                    <a:lnTo>
                      <a:pt x="273" y="246"/>
                    </a:lnTo>
                    <a:lnTo>
                      <a:pt x="271" y="244"/>
                    </a:lnTo>
                    <a:lnTo>
                      <a:pt x="269" y="244"/>
                    </a:lnTo>
                    <a:lnTo>
                      <a:pt x="267" y="244"/>
                    </a:lnTo>
                    <a:lnTo>
                      <a:pt x="265" y="242"/>
                    </a:lnTo>
                    <a:lnTo>
                      <a:pt x="263" y="242"/>
                    </a:lnTo>
                    <a:lnTo>
                      <a:pt x="261" y="240"/>
                    </a:lnTo>
                    <a:lnTo>
                      <a:pt x="259" y="240"/>
                    </a:lnTo>
                    <a:lnTo>
                      <a:pt x="257" y="238"/>
                    </a:lnTo>
                    <a:lnTo>
                      <a:pt x="256" y="238"/>
                    </a:lnTo>
                    <a:lnTo>
                      <a:pt x="254" y="237"/>
                    </a:lnTo>
                    <a:lnTo>
                      <a:pt x="252" y="237"/>
                    </a:lnTo>
                    <a:lnTo>
                      <a:pt x="252" y="238"/>
                    </a:lnTo>
                    <a:lnTo>
                      <a:pt x="252" y="240"/>
                    </a:lnTo>
                    <a:lnTo>
                      <a:pt x="252" y="242"/>
                    </a:lnTo>
                    <a:lnTo>
                      <a:pt x="254" y="244"/>
                    </a:lnTo>
                    <a:lnTo>
                      <a:pt x="254" y="246"/>
                    </a:lnTo>
                    <a:lnTo>
                      <a:pt x="254" y="248"/>
                    </a:lnTo>
                    <a:lnTo>
                      <a:pt x="256" y="250"/>
                    </a:lnTo>
                    <a:lnTo>
                      <a:pt x="256" y="252"/>
                    </a:lnTo>
                    <a:lnTo>
                      <a:pt x="257" y="252"/>
                    </a:lnTo>
                    <a:lnTo>
                      <a:pt x="257" y="254"/>
                    </a:lnTo>
                    <a:lnTo>
                      <a:pt x="259" y="255"/>
                    </a:lnTo>
                    <a:lnTo>
                      <a:pt x="261" y="257"/>
                    </a:lnTo>
                    <a:lnTo>
                      <a:pt x="263" y="259"/>
                    </a:lnTo>
                    <a:lnTo>
                      <a:pt x="265" y="261"/>
                    </a:lnTo>
                    <a:lnTo>
                      <a:pt x="267" y="263"/>
                    </a:lnTo>
                    <a:lnTo>
                      <a:pt x="269" y="263"/>
                    </a:lnTo>
                    <a:lnTo>
                      <a:pt x="269" y="265"/>
                    </a:lnTo>
                    <a:lnTo>
                      <a:pt x="271" y="265"/>
                    </a:lnTo>
                    <a:lnTo>
                      <a:pt x="273" y="267"/>
                    </a:lnTo>
                    <a:lnTo>
                      <a:pt x="274" y="267"/>
                    </a:lnTo>
                    <a:lnTo>
                      <a:pt x="274" y="269"/>
                    </a:lnTo>
                    <a:lnTo>
                      <a:pt x="276" y="269"/>
                    </a:lnTo>
                    <a:lnTo>
                      <a:pt x="278" y="269"/>
                    </a:lnTo>
                    <a:lnTo>
                      <a:pt x="278" y="271"/>
                    </a:lnTo>
                    <a:lnTo>
                      <a:pt x="280" y="271"/>
                    </a:lnTo>
                    <a:lnTo>
                      <a:pt x="282" y="272"/>
                    </a:lnTo>
                    <a:lnTo>
                      <a:pt x="284" y="272"/>
                    </a:lnTo>
                    <a:lnTo>
                      <a:pt x="282" y="274"/>
                    </a:lnTo>
                    <a:lnTo>
                      <a:pt x="280" y="274"/>
                    </a:lnTo>
                    <a:lnTo>
                      <a:pt x="278" y="276"/>
                    </a:lnTo>
                    <a:lnTo>
                      <a:pt x="276" y="276"/>
                    </a:lnTo>
                    <a:lnTo>
                      <a:pt x="274" y="278"/>
                    </a:lnTo>
                    <a:lnTo>
                      <a:pt x="273" y="278"/>
                    </a:lnTo>
                    <a:lnTo>
                      <a:pt x="271" y="278"/>
                    </a:lnTo>
                    <a:lnTo>
                      <a:pt x="269" y="278"/>
                    </a:lnTo>
                    <a:lnTo>
                      <a:pt x="267" y="278"/>
                    </a:lnTo>
                    <a:lnTo>
                      <a:pt x="265" y="278"/>
                    </a:lnTo>
                    <a:lnTo>
                      <a:pt x="263" y="278"/>
                    </a:lnTo>
                    <a:lnTo>
                      <a:pt x="261" y="278"/>
                    </a:lnTo>
                    <a:lnTo>
                      <a:pt x="259" y="278"/>
                    </a:lnTo>
                    <a:lnTo>
                      <a:pt x="257" y="278"/>
                    </a:lnTo>
                    <a:lnTo>
                      <a:pt x="254" y="278"/>
                    </a:lnTo>
                    <a:lnTo>
                      <a:pt x="252" y="276"/>
                    </a:lnTo>
                    <a:lnTo>
                      <a:pt x="250" y="276"/>
                    </a:lnTo>
                    <a:lnTo>
                      <a:pt x="248" y="276"/>
                    </a:lnTo>
                    <a:lnTo>
                      <a:pt x="246" y="274"/>
                    </a:lnTo>
                    <a:lnTo>
                      <a:pt x="244" y="274"/>
                    </a:lnTo>
                    <a:lnTo>
                      <a:pt x="242" y="274"/>
                    </a:lnTo>
                    <a:lnTo>
                      <a:pt x="239" y="272"/>
                    </a:lnTo>
                    <a:lnTo>
                      <a:pt x="237" y="272"/>
                    </a:lnTo>
                    <a:lnTo>
                      <a:pt x="235" y="271"/>
                    </a:lnTo>
                    <a:lnTo>
                      <a:pt x="233" y="271"/>
                    </a:lnTo>
                    <a:lnTo>
                      <a:pt x="231" y="269"/>
                    </a:lnTo>
                    <a:lnTo>
                      <a:pt x="229" y="269"/>
                    </a:lnTo>
                    <a:lnTo>
                      <a:pt x="227" y="267"/>
                    </a:lnTo>
                    <a:lnTo>
                      <a:pt x="225" y="267"/>
                    </a:lnTo>
                    <a:lnTo>
                      <a:pt x="223" y="265"/>
                    </a:lnTo>
                    <a:lnTo>
                      <a:pt x="222" y="265"/>
                    </a:lnTo>
                    <a:lnTo>
                      <a:pt x="220" y="265"/>
                    </a:lnTo>
                    <a:lnTo>
                      <a:pt x="220" y="267"/>
                    </a:lnTo>
                    <a:lnTo>
                      <a:pt x="222" y="267"/>
                    </a:lnTo>
                    <a:lnTo>
                      <a:pt x="222" y="269"/>
                    </a:lnTo>
                    <a:lnTo>
                      <a:pt x="222" y="271"/>
                    </a:lnTo>
                    <a:lnTo>
                      <a:pt x="223" y="272"/>
                    </a:lnTo>
                    <a:lnTo>
                      <a:pt x="225" y="274"/>
                    </a:lnTo>
                    <a:lnTo>
                      <a:pt x="225" y="276"/>
                    </a:lnTo>
                    <a:lnTo>
                      <a:pt x="227" y="278"/>
                    </a:lnTo>
                    <a:lnTo>
                      <a:pt x="229" y="280"/>
                    </a:lnTo>
                    <a:lnTo>
                      <a:pt x="231" y="282"/>
                    </a:lnTo>
                    <a:lnTo>
                      <a:pt x="233" y="282"/>
                    </a:lnTo>
                    <a:lnTo>
                      <a:pt x="235" y="284"/>
                    </a:lnTo>
                    <a:lnTo>
                      <a:pt x="237" y="286"/>
                    </a:lnTo>
                    <a:lnTo>
                      <a:pt x="239" y="286"/>
                    </a:lnTo>
                    <a:lnTo>
                      <a:pt x="242" y="288"/>
                    </a:lnTo>
                    <a:lnTo>
                      <a:pt x="244" y="289"/>
                    </a:lnTo>
                    <a:lnTo>
                      <a:pt x="246" y="289"/>
                    </a:lnTo>
                    <a:lnTo>
                      <a:pt x="248" y="289"/>
                    </a:lnTo>
                    <a:lnTo>
                      <a:pt x="252" y="291"/>
                    </a:lnTo>
                    <a:lnTo>
                      <a:pt x="254" y="291"/>
                    </a:lnTo>
                    <a:lnTo>
                      <a:pt x="256" y="293"/>
                    </a:lnTo>
                    <a:lnTo>
                      <a:pt x="257" y="293"/>
                    </a:lnTo>
                    <a:lnTo>
                      <a:pt x="261" y="293"/>
                    </a:lnTo>
                    <a:lnTo>
                      <a:pt x="263" y="293"/>
                    </a:lnTo>
                    <a:lnTo>
                      <a:pt x="265" y="295"/>
                    </a:lnTo>
                    <a:lnTo>
                      <a:pt x="269" y="295"/>
                    </a:lnTo>
                    <a:lnTo>
                      <a:pt x="271" y="295"/>
                    </a:lnTo>
                    <a:lnTo>
                      <a:pt x="273" y="295"/>
                    </a:lnTo>
                    <a:lnTo>
                      <a:pt x="274" y="295"/>
                    </a:lnTo>
                    <a:lnTo>
                      <a:pt x="276" y="295"/>
                    </a:lnTo>
                    <a:lnTo>
                      <a:pt x="278" y="295"/>
                    </a:lnTo>
                    <a:lnTo>
                      <a:pt x="282" y="295"/>
                    </a:lnTo>
                    <a:lnTo>
                      <a:pt x="284" y="295"/>
                    </a:lnTo>
                    <a:lnTo>
                      <a:pt x="286" y="295"/>
                    </a:lnTo>
                    <a:lnTo>
                      <a:pt x="288" y="295"/>
                    </a:lnTo>
                    <a:lnTo>
                      <a:pt x="284" y="297"/>
                    </a:lnTo>
                    <a:lnTo>
                      <a:pt x="282" y="299"/>
                    </a:lnTo>
                    <a:lnTo>
                      <a:pt x="278" y="301"/>
                    </a:lnTo>
                    <a:lnTo>
                      <a:pt x="276" y="301"/>
                    </a:lnTo>
                    <a:lnTo>
                      <a:pt x="274" y="303"/>
                    </a:lnTo>
                    <a:lnTo>
                      <a:pt x="271" y="305"/>
                    </a:lnTo>
                    <a:lnTo>
                      <a:pt x="269" y="305"/>
                    </a:lnTo>
                    <a:lnTo>
                      <a:pt x="267" y="306"/>
                    </a:lnTo>
                    <a:lnTo>
                      <a:pt x="263" y="308"/>
                    </a:lnTo>
                    <a:lnTo>
                      <a:pt x="261" y="308"/>
                    </a:lnTo>
                    <a:lnTo>
                      <a:pt x="257" y="308"/>
                    </a:lnTo>
                    <a:lnTo>
                      <a:pt x="256" y="310"/>
                    </a:lnTo>
                    <a:lnTo>
                      <a:pt x="254" y="310"/>
                    </a:lnTo>
                    <a:lnTo>
                      <a:pt x="250" y="310"/>
                    </a:lnTo>
                    <a:lnTo>
                      <a:pt x="248" y="312"/>
                    </a:lnTo>
                    <a:lnTo>
                      <a:pt x="246" y="312"/>
                    </a:lnTo>
                    <a:lnTo>
                      <a:pt x="244" y="312"/>
                    </a:lnTo>
                    <a:lnTo>
                      <a:pt x="240" y="312"/>
                    </a:lnTo>
                    <a:lnTo>
                      <a:pt x="239" y="312"/>
                    </a:lnTo>
                    <a:lnTo>
                      <a:pt x="237" y="312"/>
                    </a:lnTo>
                    <a:lnTo>
                      <a:pt x="233" y="312"/>
                    </a:lnTo>
                    <a:lnTo>
                      <a:pt x="231" y="310"/>
                    </a:lnTo>
                    <a:lnTo>
                      <a:pt x="229" y="310"/>
                    </a:lnTo>
                    <a:lnTo>
                      <a:pt x="225" y="310"/>
                    </a:lnTo>
                    <a:lnTo>
                      <a:pt x="223" y="308"/>
                    </a:lnTo>
                    <a:lnTo>
                      <a:pt x="222" y="308"/>
                    </a:lnTo>
                    <a:lnTo>
                      <a:pt x="218" y="306"/>
                    </a:lnTo>
                    <a:lnTo>
                      <a:pt x="216" y="305"/>
                    </a:lnTo>
                    <a:lnTo>
                      <a:pt x="214" y="305"/>
                    </a:lnTo>
                    <a:lnTo>
                      <a:pt x="210" y="303"/>
                    </a:lnTo>
                    <a:lnTo>
                      <a:pt x="208" y="301"/>
                    </a:lnTo>
                    <a:lnTo>
                      <a:pt x="206" y="299"/>
                    </a:lnTo>
                    <a:lnTo>
                      <a:pt x="205" y="301"/>
                    </a:lnTo>
                    <a:lnTo>
                      <a:pt x="205" y="303"/>
                    </a:lnTo>
                    <a:lnTo>
                      <a:pt x="205" y="305"/>
                    </a:lnTo>
                    <a:lnTo>
                      <a:pt x="206" y="306"/>
                    </a:lnTo>
                    <a:lnTo>
                      <a:pt x="206" y="308"/>
                    </a:lnTo>
                    <a:lnTo>
                      <a:pt x="208" y="310"/>
                    </a:lnTo>
                    <a:lnTo>
                      <a:pt x="208" y="312"/>
                    </a:lnTo>
                    <a:lnTo>
                      <a:pt x="208" y="314"/>
                    </a:lnTo>
                    <a:lnTo>
                      <a:pt x="210" y="316"/>
                    </a:lnTo>
                    <a:lnTo>
                      <a:pt x="212" y="318"/>
                    </a:lnTo>
                    <a:lnTo>
                      <a:pt x="212" y="320"/>
                    </a:lnTo>
                    <a:lnTo>
                      <a:pt x="214" y="320"/>
                    </a:lnTo>
                    <a:lnTo>
                      <a:pt x="216" y="322"/>
                    </a:lnTo>
                    <a:lnTo>
                      <a:pt x="216" y="323"/>
                    </a:lnTo>
                    <a:lnTo>
                      <a:pt x="218" y="325"/>
                    </a:lnTo>
                    <a:lnTo>
                      <a:pt x="220" y="327"/>
                    </a:lnTo>
                    <a:lnTo>
                      <a:pt x="222" y="327"/>
                    </a:lnTo>
                    <a:lnTo>
                      <a:pt x="223" y="329"/>
                    </a:lnTo>
                    <a:lnTo>
                      <a:pt x="223" y="331"/>
                    </a:lnTo>
                    <a:lnTo>
                      <a:pt x="225" y="331"/>
                    </a:lnTo>
                    <a:lnTo>
                      <a:pt x="227" y="333"/>
                    </a:lnTo>
                    <a:lnTo>
                      <a:pt x="229" y="335"/>
                    </a:lnTo>
                    <a:lnTo>
                      <a:pt x="231" y="337"/>
                    </a:lnTo>
                    <a:lnTo>
                      <a:pt x="233" y="337"/>
                    </a:lnTo>
                    <a:lnTo>
                      <a:pt x="235" y="339"/>
                    </a:lnTo>
                    <a:lnTo>
                      <a:pt x="237" y="339"/>
                    </a:lnTo>
                    <a:lnTo>
                      <a:pt x="237" y="340"/>
                    </a:lnTo>
                    <a:lnTo>
                      <a:pt x="239" y="340"/>
                    </a:lnTo>
                    <a:lnTo>
                      <a:pt x="239" y="342"/>
                    </a:lnTo>
                    <a:lnTo>
                      <a:pt x="237" y="342"/>
                    </a:lnTo>
                    <a:lnTo>
                      <a:pt x="235" y="344"/>
                    </a:lnTo>
                    <a:lnTo>
                      <a:pt x="233" y="344"/>
                    </a:lnTo>
                    <a:lnTo>
                      <a:pt x="231" y="344"/>
                    </a:lnTo>
                    <a:lnTo>
                      <a:pt x="229" y="344"/>
                    </a:lnTo>
                    <a:lnTo>
                      <a:pt x="227" y="344"/>
                    </a:lnTo>
                    <a:lnTo>
                      <a:pt x="225" y="344"/>
                    </a:lnTo>
                    <a:lnTo>
                      <a:pt x="223" y="344"/>
                    </a:lnTo>
                    <a:lnTo>
                      <a:pt x="222" y="344"/>
                    </a:lnTo>
                    <a:lnTo>
                      <a:pt x="220" y="342"/>
                    </a:lnTo>
                    <a:lnTo>
                      <a:pt x="218" y="342"/>
                    </a:lnTo>
                    <a:lnTo>
                      <a:pt x="216" y="342"/>
                    </a:lnTo>
                    <a:lnTo>
                      <a:pt x="214" y="340"/>
                    </a:lnTo>
                    <a:lnTo>
                      <a:pt x="212" y="340"/>
                    </a:lnTo>
                    <a:lnTo>
                      <a:pt x="208" y="339"/>
                    </a:lnTo>
                    <a:lnTo>
                      <a:pt x="206" y="339"/>
                    </a:lnTo>
                    <a:lnTo>
                      <a:pt x="205" y="337"/>
                    </a:lnTo>
                    <a:lnTo>
                      <a:pt x="203" y="337"/>
                    </a:lnTo>
                    <a:lnTo>
                      <a:pt x="199" y="335"/>
                    </a:lnTo>
                    <a:lnTo>
                      <a:pt x="197" y="333"/>
                    </a:lnTo>
                    <a:lnTo>
                      <a:pt x="195" y="331"/>
                    </a:lnTo>
                    <a:lnTo>
                      <a:pt x="193" y="329"/>
                    </a:lnTo>
                    <a:lnTo>
                      <a:pt x="189" y="327"/>
                    </a:lnTo>
                    <a:lnTo>
                      <a:pt x="188" y="325"/>
                    </a:lnTo>
                    <a:lnTo>
                      <a:pt x="186" y="323"/>
                    </a:lnTo>
                    <a:lnTo>
                      <a:pt x="184" y="322"/>
                    </a:lnTo>
                    <a:lnTo>
                      <a:pt x="182" y="320"/>
                    </a:lnTo>
                    <a:lnTo>
                      <a:pt x="180" y="320"/>
                    </a:lnTo>
                    <a:lnTo>
                      <a:pt x="180" y="322"/>
                    </a:lnTo>
                    <a:lnTo>
                      <a:pt x="180" y="323"/>
                    </a:lnTo>
                    <a:lnTo>
                      <a:pt x="182" y="325"/>
                    </a:lnTo>
                    <a:lnTo>
                      <a:pt x="182" y="327"/>
                    </a:lnTo>
                    <a:lnTo>
                      <a:pt x="182" y="329"/>
                    </a:lnTo>
                    <a:lnTo>
                      <a:pt x="184" y="331"/>
                    </a:lnTo>
                    <a:lnTo>
                      <a:pt x="186" y="333"/>
                    </a:lnTo>
                    <a:lnTo>
                      <a:pt x="186" y="335"/>
                    </a:lnTo>
                    <a:lnTo>
                      <a:pt x="188" y="337"/>
                    </a:lnTo>
                    <a:lnTo>
                      <a:pt x="189" y="339"/>
                    </a:lnTo>
                    <a:lnTo>
                      <a:pt x="189" y="340"/>
                    </a:lnTo>
                    <a:lnTo>
                      <a:pt x="191" y="340"/>
                    </a:lnTo>
                    <a:lnTo>
                      <a:pt x="193" y="342"/>
                    </a:lnTo>
                    <a:lnTo>
                      <a:pt x="193" y="344"/>
                    </a:lnTo>
                    <a:lnTo>
                      <a:pt x="195" y="346"/>
                    </a:lnTo>
                    <a:lnTo>
                      <a:pt x="197" y="348"/>
                    </a:lnTo>
                    <a:lnTo>
                      <a:pt x="199" y="348"/>
                    </a:lnTo>
                    <a:lnTo>
                      <a:pt x="199" y="350"/>
                    </a:lnTo>
                    <a:lnTo>
                      <a:pt x="201" y="352"/>
                    </a:lnTo>
                    <a:lnTo>
                      <a:pt x="203" y="352"/>
                    </a:lnTo>
                    <a:lnTo>
                      <a:pt x="203" y="354"/>
                    </a:lnTo>
                    <a:lnTo>
                      <a:pt x="205" y="354"/>
                    </a:lnTo>
                    <a:lnTo>
                      <a:pt x="206" y="356"/>
                    </a:lnTo>
                    <a:lnTo>
                      <a:pt x="206" y="357"/>
                    </a:lnTo>
                    <a:lnTo>
                      <a:pt x="208" y="357"/>
                    </a:lnTo>
                    <a:lnTo>
                      <a:pt x="210" y="359"/>
                    </a:lnTo>
                    <a:lnTo>
                      <a:pt x="208" y="361"/>
                    </a:lnTo>
                    <a:lnTo>
                      <a:pt x="208" y="363"/>
                    </a:lnTo>
                    <a:lnTo>
                      <a:pt x="206" y="363"/>
                    </a:lnTo>
                    <a:lnTo>
                      <a:pt x="205" y="365"/>
                    </a:lnTo>
                    <a:lnTo>
                      <a:pt x="203" y="365"/>
                    </a:lnTo>
                    <a:lnTo>
                      <a:pt x="199" y="365"/>
                    </a:lnTo>
                    <a:lnTo>
                      <a:pt x="197" y="365"/>
                    </a:lnTo>
                    <a:lnTo>
                      <a:pt x="195" y="365"/>
                    </a:lnTo>
                    <a:lnTo>
                      <a:pt x="193" y="365"/>
                    </a:lnTo>
                    <a:lnTo>
                      <a:pt x="191" y="365"/>
                    </a:lnTo>
                    <a:lnTo>
                      <a:pt x="189" y="365"/>
                    </a:lnTo>
                    <a:lnTo>
                      <a:pt x="186" y="365"/>
                    </a:lnTo>
                    <a:lnTo>
                      <a:pt x="184" y="363"/>
                    </a:lnTo>
                    <a:lnTo>
                      <a:pt x="182" y="363"/>
                    </a:lnTo>
                    <a:lnTo>
                      <a:pt x="180" y="363"/>
                    </a:lnTo>
                    <a:lnTo>
                      <a:pt x="178" y="361"/>
                    </a:lnTo>
                    <a:lnTo>
                      <a:pt x="174" y="361"/>
                    </a:lnTo>
                    <a:lnTo>
                      <a:pt x="172" y="361"/>
                    </a:lnTo>
                    <a:lnTo>
                      <a:pt x="171" y="359"/>
                    </a:lnTo>
                    <a:lnTo>
                      <a:pt x="169" y="359"/>
                    </a:lnTo>
                    <a:lnTo>
                      <a:pt x="167" y="357"/>
                    </a:lnTo>
                    <a:lnTo>
                      <a:pt x="165" y="357"/>
                    </a:lnTo>
                    <a:lnTo>
                      <a:pt x="163" y="356"/>
                    </a:lnTo>
                    <a:lnTo>
                      <a:pt x="161" y="356"/>
                    </a:lnTo>
                    <a:lnTo>
                      <a:pt x="159" y="354"/>
                    </a:lnTo>
                    <a:lnTo>
                      <a:pt x="157" y="354"/>
                    </a:lnTo>
                    <a:lnTo>
                      <a:pt x="155" y="354"/>
                    </a:lnTo>
                    <a:lnTo>
                      <a:pt x="155" y="356"/>
                    </a:lnTo>
                    <a:lnTo>
                      <a:pt x="155" y="357"/>
                    </a:lnTo>
                    <a:lnTo>
                      <a:pt x="157" y="359"/>
                    </a:lnTo>
                    <a:lnTo>
                      <a:pt x="157" y="361"/>
                    </a:lnTo>
                    <a:lnTo>
                      <a:pt x="159" y="363"/>
                    </a:lnTo>
                    <a:lnTo>
                      <a:pt x="159" y="365"/>
                    </a:lnTo>
                    <a:lnTo>
                      <a:pt x="161" y="367"/>
                    </a:lnTo>
                    <a:lnTo>
                      <a:pt x="163" y="369"/>
                    </a:lnTo>
                    <a:lnTo>
                      <a:pt x="163" y="371"/>
                    </a:lnTo>
                    <a:lnTo>
                      <a:pt x="165" y="371"/>
                    </a:lnTo>
                    <a:lnTo>
                      <a:pt x="165" y="373"/>
                    </a:lnTo>
                    <a:lnTo>
                      <a:pt x="167" y="373"/>
                    </a:lnTo>
                    <a:lnTo>
                      <a:pt x="169" y="374"/>
                    </a:lnTo>
                    <a:lnTo>
                      <a:pt x="171" y="376"/>
                    </a:lnTo>
                    <a:lnTo>
                      <a:pt x="172" y="376"/>
                    </a:lnTo>
                    <a:lnTo>
                      <a:pt x="174" y="378"/>
                    </a:lnTo>
                    <a:lnTo>
                      <a:pt x="176" y="380"/>
                    </a:lnTo>
                    <a:lnTo>
                      <a:pt x="178" y="380"/>
                    </a:lnTo>
                    <a:lnTo>
                      <a:pt x="180" y="382"/>
                    </a:lnTo>
                    <a:lnTo>
                      <a:pt x="182" y="382"/>
                    </a:lnTo>
                    <a:lnTo>
                      <a:pt x="184" y="384"/>
                    </a:lnTo>
                    <a:lnTo>
                      <a:pt x="186" y="384"/>
                    </a:lnTo>
                    <a:lnTo>
                      <a:pt x="188" y="386"/>
                    </a:lnTo>
                    <a:lnTo>
                      <a:pt x="184" y="386"/>
                    </a:lnTo>
                    <a:lnTo>
                      <a:pt x="182" y="388"/>
                    </a:lnTo>
                    <a:lnTo>
                      <a:pt x="180" y="390"/>
                    </a:lnTo>
                    <a:lnTo>
                      <a:pt x="178" y="390"/>
                    </a:lnTo>
                    <a:lnTo>
                      <a:pt x="176" y="391"/>
                    </a:lnTo>
                    <a:lnTo>
                      <a:pt x="174" y="391"/>
                    </a:lnTo>
                    <a:lnTo>
                      <a:pt x="172" y="391"/>
                    </a:lnTo>
                    <a:lnTo>
                      <a:pt x="171" y="391"/>
                    </a:lnTo>
                    <a:lnTo>
                      <a:pt x="169" y="391"/>
                    </a:lnTo>
                    <a:lnTo>
                      <a:pt x="167" y="391"/>
                    </a:lnTo>
                    <a:lnTo>
                      <a:pt x="165" y="391"/>
                    </a:lnTo>
                    <a:lnTo>
                      <a:pt x="163" y="391"/>
                    </a:lnTo>
                    <a:lnTo>
                      <a:pt x="161" y="391"/>
                    </a:lnTo>
                    <a:lnTo>
                      <a:pt x="159" y="390"/>
                    </a:lnTo>
                    <a:lnTo>
                      <a:pt x="157" y="390"/>
                    </a:lnTo>
                    <a:lnTo>
                      <a:pt x="155" y="388"/>
                    </a:lnTo>
                    <a:lnTo>
                      <a:pt x="154" y="388"/>
                    </a:lnTo>
                    <a:lnTo>
                      <a:pt x="152" y="386"/>
                    </a:lnTo>
                    <a:lnTo>
                      <a:pt x="150" y="386"/>
                    </a:lnTo>
                    <a:lnTo>
                      <a:pt x="148" y="384"/>
                    </a:lnTo>
                    <a:lnTo>
                      <a:pt x="146" y="382"/>
                    </a:lnTo>
                    <a:lnTo>
                      <a:pt x="144" y="380"/>
                    </a:lnTo>
                    <a:lnTo>
                      <a:pt x="142" y="380"/>
                    </a:lnTo>
                    <a:lnTo>
                      <a:pt x="142" y="378"/>
                    </a:lnTo>
                    <a:lnTo>
                      <a:pt x="140" y="376"/>
                    </a:lnTo>
                    <a:lnTo>
                      <a:pt x="138" y="374"/>
                    </a:lnTo>
                    <a:lnTo>
                      <a:pt x="137" y="374"/>
                    </a:lnTo>
                    <a:lnTo>
                      <a:pt x="137" y="373"/>
                    </a:lnTo>
                    <a:lnTo>
                      <a:pt x="135" y="371"/>
                    </a:lnTo>
                    <a:lnTo>
                      <a:pt x="133" y="371"/>
                    </a:lnTo>
                    <a:lnTo>
                      <a:pt x="131" y="371"/>
                    </a:lnTo>
                    <a:lnTo>
                      <a:pt x="131" y="373"/>
                    </a:lnTo>
                    <a:lnTo>
                      <a:pt x="129" y="373"/>
                    </a:lnTo>
                    <a:lnTo>
                      <a:pt x="127" y="373"/>
                    </a:lnTo>
                    <a:lnTo>
                      <a:pt x="127" y="374"/>
                    </a:lnTo>
                    <a:lnTo>
                      <a:pt x="125" y="374"/>
                    </a:lnTo>
                    <a:lnTo>
                      <a:pt x="125" y="376"/>
                    </a:lnTo>
                    <a:lnTo>
                      <a:pt x="123" y="376"/>
                    </a:lnTo>
                    <a:lnTo>
                      <a:pt x="121" y="378"/>
                    </a:lnTo>
                    <a:lnTo>
                      <a:pt x="121" y="380"/>
                    </a:lnTo>
                    <a:lnTo>
                      <a:pt x="120" y="380"/>
                    </a:lnTo>
                    <a:lnTo>
                      <a:pt x="118" y="382"/>
                    </a:lnTo>
                    <a:lnTo>
                      <a:pt x="118" y="384"/>
                    </a:lnTo>
                    <a:lnTo>
                      <a:pt x="116" y="386"/>
                    </a:lnTo>
                    <a:lnTo>
                      <a:pt x="114" y="386"/>
                    </a:lnTo>
                    <a:lnTo>
                      <a:pt x="114" y="388"/>
                    </a:lnTo>
                    <a:lnTo>
                      <a:pt x="112" y="390"/>
                    </a:lnTo>
                    <a:lnTo>
                      <a:pt x="110" y="391"/>
                    </a:lnTo>
                    <a:lnTo>
                      <a:pt x="110" y="393"/>
                    </a:lnTo>
                    <a:lnTo>
                      <a:pt x="108" y="393"/>
                    </a:lnTo>
                    <a:lnTo>
                      <a:pt x="108" y="395"/>
                    </a:lnTo>
                    <a:lnTo>
                      <a:pt x="106" y="395"/>
                    </a:lnTo>
                    <a:lnTo>
                      <a:pt x="106" y="397"/>
                    </a:lnTo>
                    <a:lnTo>
                      <a:pt x="104" y="397"/>
                    </a:lnTo>
                    <a:lnTo>
                      <a:pt x="104" y="399"/>
                    </a:lnTo>
                    <a:lnTo>
                      <a:pt x="104" y="401"/>
                    </a:lnTo>
                    <a:lnTo>
                      <a:pt x="103" y="401"/>
                    </a:lnTo>
                    <a:lnTo>
                      <a:pt x="103" y="403"/>
                    </a:lnTo>
                    <a:lnTo>
                      <a:pt x="103" y="405"/>
                    </a:lnTo>
                    <a:lnTo>
                      <a:pt x="103" y="407"/>
                    </a:lnTo>
                    <a:lnTo>
                      <a:pt x="103" y="408"/>
                    </a:lnTo>
                    <a:lnTo>
                      <a:pt x="103" y="410"/>
                    </a:lnTo>
                    <a:lnTo>
                      <a:pt x="103" y="412"/>
                    </a:lnTo>
                    <a:lnTo>
                      <a:pt x="103" y="414"/>
                    </a:lnTo>
                    <a:lnTo>
                      <a:pt x="103" y="416"/>
                    </a:lnTo>
                    <a:lnTo>
                      <a:pt x="103" y="418"/>
                    </a:lnTo>
                    <a:lnTo>
                      <a:pt x="103" y="420"/>
                    </a:lnTo>
                    <a:lnTo>
                      <a:pt x="103" y="422"/>
                    </a:lnTo>
                    <a:lnTo>
                      <a:pt x="103" y="424"/>
                    </a:lnTo>
                    <a:lnTo>
                      <a:pt x="103" y="425"/>
                    </a:lnTo>
                    <a:lnTo>
                      <a:pt x="103" y="427"/>
                    </a:lnTo>
                    <a:lnTo>
                      <a:pt x="103" y="429"/>
                    </a:lnTo>
                    <a:lnTo>
                      <a:pt x="101" y="431"/>
                    </a:lnTo>
                    <a:lnTo>
                      <a:pt x="101" y="433"/>
                    </a:lnTo>
                    <a:lnTo>
                      <a:pt x="101" y="435"/>
                    </a:lnTo>
                    <a:lnTo>
                      <a:pt x="101" y="437"/>
                    </a:lnTo>
                    <a:lnTo>
                      <a:pt x="99" y="437"/>
                    </a:lnTo>
                    <a:lnTo>
                      <a:pt x="99" y="439"/>
                    </a:lnTo>
                    <a:lnTo>
                      <a:pt x="99" y="441"/>
                    </a:lnTo>
                    <a:lnTo>
                      <a:pt x="97" y="442"/>
                    </a:lnTo>
                    <a:lnTo>
                      <a:pt x="97" y="444"/>
                    </a:lnTo>
                    <a:lnTo>
                      <a:pt x="95" y="446"/>
                    </a:lnTo>
                    <a:lnTo>
                      <a:pt x="95" y="448"/>
                    </a:lnTo>
                    <a:lnTo>
                      <a:pt x="93" y="448"/>
                    </a:lnTo>
                    <a:lnTo>
                      <a:pt x="93" y="450"/>
                    </a:lnTo>
                    <a:lnTo>
                      <a:pt x="93" y="452"/>
                    </a:lnTo>
                    <a:lnTo>
                      <a:pt x="91" y="452"/>
                    </a:lnTo>
                    <a:lnTo>
                      <a:pt x="91" y="454"/>
                    </a:lnTo>
                    <a:lnTo>
                      <a:pt x="89" y="454"/>
                    </a:lnTo>
                    <a:lnTo>
                      <a:pt x="87" y="454"/>
                    </a:lnTo>
                    <a:lnTo>
                      <a:pt x="87" y="452"/>
                    </a:lnTo>
                    <a:lnTo>
                      <a:pt x="86" y="450"/>
                    </a:lnTo>
                    <a:lnTo>
                      <a:pt x="86" y="448"/>
                    </a:lnTo>
                    <a:lnTo>
                      <a:pt x="86" y="446"/>
                    </a:lnTo>
                    <a:lnTo>
                      <a:pt x="86" y="444"/>
                    </a:lnTo>
                    <a:lnTo>
                      <a:pt x="86" y="442"/>
                    </a:lnTo>
                    <a:lnTo>
                      <a:pt x="86" y="441"/>
                    </a:lnTo>
                    <a:lnTo>
                      <a:pt x="86" y="439"/>
                    </a:lnTo>
                    <a:lnTo>
                      <a:pt x="86" y="437"/>
                    </a:lnTo>
                    <a:lnTo>
                      <a:pt x="86" y="435"/>
                    </a:lnTo>
                    <a:lnTo>
                      <a:pt x="86" y="433"/>
                    </a:lnTo>
                    <a:lnTo>
                      <a:pt x="86" y="431"/>
                    </a:lnTo>
                    <a:lnTo>
                      <a:pt x="86" y="429"/>
                    </a:lnTo>
                    <a:lnTo>
                      <a:pt x="84" y="427"/>
                    </a:lnTo>
                    <a:lnTo>
                      <a:pt x="84" y="425"/>
                    </a:lnTo>
                    <a:lnTo>
                      <a:pt x="82" y="424"/>
                    </a:lnTo>
                    <a:lnTo>
                      <a:pt x="80" y="424"/>
                    </a:lnTo>
                    <a:lnTo>
                      <a:pt x="76" y="422"/>
                    </a:lnTo>
                    <a:lnTo>
                      <a:pt x="74" y="422"/>
                    </a:lnTo>
                    <a:lnTo>
                      <a:pt x="72" y="422"/>
                    </a:lnTo>
                    <a:lnTo>
                      <a:pt x="70" y="422"/>
                    </a:lnTo>
                    <a:lnTo>
                      <a:pt x="68" y="422"/>
                    </a:lnTo>
                    <a:lnTo>
                      <a:pt x="67" y="422"/>
                    </a:lnTo>
                    <a:lnTo>
                      <a:pt x="65" y="422"/>
                    </a:lnTo>
                    <a:lnTo>
                      <a:pt x="63" y="424"/>
                    </a:lnTo>
                    <a:lnTo>
                      <a:pt x="61" y="425"/>
                    </a:lnTo>
                    <a:lnTo>
                      <a:pt x="61" y="427"/>
                    </a:lnTo>
                    <a:lnTo>
                      <a:pt x="59" y="427"/>
                    </a:lnTo>
                    <a:lnTo>
                      <a:pt x="59" y="429"/>
                    </a:lnTo>
                    <a:lnTo>
                      <a:pt x="59" y="431"/>
                    </a:lnTo>
                    <a:lnTo>
                      <a:pt x="57" y="433"/>
                    </a:lnTo>
                    <a:lnTo>
                      <a:pt x="57" y="435"/>
                    </a:lnTo>
                    <a:lnTo>
                      <a:pt x="55" y="437"/>
                    </a:lnTo>
                    <a:lnTo>
                      <a:pt x="55" y="439"/>
                    </a:lnTo>
                    <a:lnTo>
                      <a:pt x="55" y="441"/>
                    </a:lnTo>
                    <a:lnTo>
                      <a:pt x="53" y="442"/>
                    </a:lnTo>
                    <a:lnTo>
                      <a:pt x="53" y="444"/>
                    </a:lnTo>
                    <a:lnTo>
                      <a:pt x="51" y="446"/>
                    </a:lnTo>
                    <a:lnTo>
                      <a:pt x="51" y="448"/>
                    </a:lnTo>
                    <a:lnTo>
                      <a:pt x="51" y="450"/>
                    </a:lnTo>
                    <a:lnTo>
                      <a:pt x="50" y="452"/>
                    </a:lnTo>
                    <a:lnTo>
                      <a:pt x="48" y="454"/>
                    </a:lnTo>
                    <a:lnTo>
                      <a:pt x="48" y="456"/>
                    </a:lnTo>
                    <a:lnTo>
                      <a:pt x="46" y="456"/>
                    </a:lnTo>
                    <a:lnTo>
                      <a:pt x="44" y="458"/>
                    </a:lnTo>
                    <a:lnTo>
                      <a:pt x="42" y="458"/>
                    </a:lnTo>
                    <a:lnTo>
                      <a:pt x="40" y="458"/>
                    </a:lnTo>
                    <a:lnTo>
                      <a:pt x="38" y="458"/>
                    </a:lnTo>
                    <a:lnTo>
                      <a:pt x="36" y="458"/>
                    </a:lnTo>
                    <a:lnTo>
                      <a:pt x="34" y="456"/>
                    </a:lnTo>
                    <a:lnTo>
                      <a:pt x="33" y="456"/>
                    </a:lnTo>
                    <a:lnTo>
                      <a:pt x="31" y="454"/>
                    </a:lnTo>
                    <a:lnTo>
                      <a:pt x="29" y="452"/>
                    </a:lnTo>
                    <a:lnTo>
                      <a:pt x="27" y="452"/>
                    </a:lnTo>
                    <a:lnTo>
                      <a:pt x="27" y="450"/>
                    </a:lnTo>
                    <a:lnTo>
                      <a:pt x="25" y="448"/>
                    </a:lnTo>
                    <a:lnTo>
                      <a:pt x="23" y="448"/>
                    </a:lnTo>
                    <a:lnTo>
                      <a:pt x="23" y="446"/>
                    </a:lnTo>
                    <a:lnTo>
                      <a:pt x="21" y="444"/>
                    </a:lnTo>
                    <a:lnTo>
                      <a:pt x="21" y="442"/>
                    </a:lnTo>
                    <a:lnTo>
                      <a:pt x="19" y="442"/>
                    </a:lnTo>
                    <a:lnTo>
                      <a:pt x="19" y="441"/>
                    </a:lnTo>
                    <a:lnTo>
                      <a:pt x="17" y="439"/>
                    </a:lnTo>
                    <a:lnTo>
                      <a:pt x="17" y="437"/>
                    </a:lnTo>
                    <a:lnTo>
                      <a:pt x="16" y="437"/>
                    </a:lnTo>
                    <a:lnTo>
                      <a:pt x="16" y="435"/>
                    </a:lnTo>
                    <a:lnTo>
                      <a:pt x="16" y="433"/>
                    </a:lnTo>
                    <a:lnTo>
                      <a:pt x="14" y="433"/>
                    </a:lnTo>
                    <a:lnTo>
                      <a:pt x="14" y="431"/>
                    </a:lnTo>
                    <a:lnTo>
                      <a:pt x="14" y="429"/>
                    </a:lnTo>
                    <a:lnTo>
                      <a:pt x="14" y="427"/>
                    </a:lnTo>
                    <a:lnTo>
                      <a:pt x="14" y="425"/>
                    </a:lnTo>
                    <a:lnTo>
                      <a:pt x="16" y="425"/>
                    </a:lnTo>
                    <a:lnTo>
                      <a:pt x="16" y="424"/>
                    </a:lnTo>
                    <a:lnTo>
                      <a:pt x="16" y="422"/>
                    </a:lnTo>
                    <a:lnTo>
                      <a:pt x="17" y="422"/>
                    </a:lnTo>
                    <a:lnTo>
                      <a:pt x="19" y="420"/>
                    </a:lnTo>
                    <a:lnTo>
                      <a:pt x="21" y="420"/>
                    </a:lnTo>
                    <a:lnTo>
                      <a:pt x="21" y="422"/>
                    </a:lnTo>
                    <a:lnTo>
                      <a:pt x="23" y="422"/>
                    </a:lnTo>
                    <a:lnTo>
                      <a:pt x="25" y="422"/>
                    </a:lnTo>
                    <a:lnTo>
                      <a:pt x="25" y="424"/>
                    </a:lnTo>
                    <a:lnTo>
                      <a:pt x="27" y="424"/>
                    </a:lnTo>
                    <a:lnTo>
                      <a:pt x="29" y="424"/>
                    </a:lnTo>
                    <a:lnTo>
                      <a:pt x="31" y="424"/>
                    </a:lnTo>
                    <a:lnTo>
                      <a:pt x="33" y="424"/>
                    </a:lnTo>
                    <a:lnTo>
                      <a:pt x="33" y="422"/>
                    </a:lnTo>
                    <a:lnTo>
                      <a:pt x="34" y="422"/>
                    </a:lnTo>
                    <a:lnTo>
                      <a:pt x="34" y="420"/>
                    </a:lnTo>
                    <a:lnTo>
                      <a:pt x="36" y="418"/>
                    </a:lnTo>
                    <a:lnTo>
                      <a:pt x="36" y="416"/>
                    </a:lnTo>
                    <a:lnTo>
                      <a:pt x="36" y="414"/>
                    </a:lnTo>
                    <a:lnTo>
                      <a:pt x="36" y="412"/>
                    </a:lnTo>
                    <a:lnTo>
                      <a:pt x="36" y="410"/>
                    </a:lnTo>
                    <a:lnTo>
                      <a:pt x="36" y="408"/>
                    </a:lnTo>
                    <a:lnTo>
                      <a:pt x="36" y="407"/>
                    </a:lnTo>
                    <a:lnTo>
                      <a:pt x="34" y="407"/>
                    </a:lnTo>
                    <a:lnTo>
                      <a:pt x="34" y="405"/>
                    </a:lnTo>
                    <a:lnTo>
                      <a:pt x="34" y="403"/>
                    </a:lnTo>
                    <a:lnTo>
                      <a:pt x="34" y="401"/>
                    </a:lnTo>
                    <a:lnTo>
                      <a:pt x="33" y="401"/>
                    </a:lnTo>
                    <a:lnTo>
                      <a:pt x="33" y="399"/>
                    </a:lnTo>
                    <a:lnTo>
                      <a:pt x="31" y="397"/>
                    </a:lnTo>
                    <a:lnTo>
                      <a:pt x="29" y="397"/>
                    </a:lnTo>
                    <a:lnTo>
                      <a:pt x="27" y="395"/>
                    </a:lnTo>
                    <a:lnTo>
                      <a:pt x="25" y="395"/>
                    </a:lnTo>
                    <a:lnTo>
                      <a:pt x="23" y="395"/>
                    </a:lnTo>
                    <a:lnTo>
                      <a:pt x="21" y="395"/>
                    </a:lnTo>
                    <a:lnTo>
                      <a:pt x="19" y="395"/>
                    </a:lnTo>
                    <a:lnTo>
                      <a:pt x="19" y="397"/>
                    </a:lnTo>
                    <a:lnTo>
                      <a:pt x="17" y="397"/>
                    </a:lnTo>
                    <a:lnTo>
                      <a:pt x="17" y="399"/>
                    </a:lnTo>
                    <a:lnTo>
                      <a:pt x="16" y="401"/>
                    </a:lnTo>
                    <a:lnTo>
                      <a:pt x="16" y="403"/>
                    </a:lnTo>
                    <a:lnTo>
                      <a:pt x="16" y="405"/>
                    </a:lnTo>
                    <a:lnTo>
                      <a:pt x="14" y="405"/>
                    </a:lnTo>
                    <a:lnTo>
                      <a:pt x="14" y="407"/>
                    </a:lnTo>
                    <a:lnTo>
                      <a:pt x="12" y="407"/>
                    </a:lnTo>
                    <a:lnTo>
                      <a:pt x="10" y="407"/>
                    </a:lnTo>
                    <a:lnTo>
                      <a:pt x="10" y="405"/>
                    </a:lnTo>
                    <a:lnTo>
                      <a:pt x="8" y="405"/>
                    </a:lnTo>
                    <a:lnTo>
                      <a:pt x="6" y="403"/>
                    </a:lnTo>
                    <a:lnTo>
                      <a:pt x="6" y="401"/>
                    </a:lnTo>
                    <a:lnTo>
                      <a:pt x="6" y="399"/>
                    </a:lnTo>
                    <a:lnTo>
                      <a:pt x="4" y="399"/>
                    </a:lnTo>
                    <a:lnTo>
                      <a:pt x="4" y="397"/>
                    </a:lnTo>
                    <a:lnTo>
                      <a:pt x="2" y="395"/>
                    </a:lnTo>
                    <a:lnTo>
                      <a:pt x="2" y="393"/>
                    </a:lnTo>
                    <a:lnTo>
                      <a:pt x="2" y="391"/>
                    </a:lnTo>
                    <a:lnTo>
                      <a:pt x="2" y="390"/>
                    </a:lnTo>
                    <a:lnTo>
                      <a:pt x="0" y="390"/>
                    </a:lnTo>
                    <a:lnTo>
                      <a:pt x="0" y="388"/>
                    </a:lnTo>
                    <a:lnTo>
                      <a:pt x="0" y="386"/>
                    </a:lnTo>
                    <a:lnTo>
                      <a:pt x="0" y="384"/>
                    </a:lnTo>
                    <a:lnTo>
                      <a:pt x="0" y="382"/>
                    </a:lnTo>
                    <a:lnTo>
                      <a:pt x="0" y="380"/>
                    </a:lnTo>
                    <a:lnTo>
                      <a:pt x="0" y="378"/>
                    </a:lnTo>
                    <a:lnTo>
                      <a:pt x="0" y="376"/>
                    </a:lnTo>
                    <a:lnTo>
                      <a:pt x="0" y="374"/>
                    </a:lnTo>
                    <a:lnTo>
                      <a:pt x="0" y="373"/>
                    </a:lnTo>
                    <a:lnTo>
                      <a:pt x="0" y="371"/>
                    </a:lnTo>
                    <a:lnTo>
                      <a:pt x="0" y="369"/>
                    </a:lnTo>
                    <a:lnTo>
                      <a:pt x="0" y="367"/>
                    </a:lnTo>
                    <a:lnTo>
                      <a:pt x="2" y="365"/>
                    </a:lnTo>
                    <a:lnTo>
                      <a:pt x="2" y="363"/>
                    </a:lnTo>
                    <a:lnTo>
                      <a:pt x="4" y="363"/>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8" name="Freeform 174">
                <a:extLst>
                  <a:ext uri="{FF2B5EF4-FFF2-40B4-BE49-F238E27FC236}">
                    <a16:creationId xmlns:a16="http://schemas.microsoft.com/office/drawing/2014/main" id="{29772929-546F-CC29-DEAF-BD1E38EAE01D}"/>
                  </a:ext>
                </a:extLst>
              </p:cNvPr>
              <p:cNvSpPr>
                <a:spLocks/>
              </p:cNvSpPr>
              <p:nvPr/>
            </p:nvSpPr>
            <p:spPr bwMode="auto">
              <a:xfrm>
                <a:off x="2605" y="1967"/>
                <a:ext cx="71" cy="98"/>
              </a:xfrm>
              <a:custGeom>
                <a:avLst/>
                <a:gdLst>
                  <a:gd name="T0" fmla="*/ 71 w 71"/>
                  <a:gd name="T1" fmla="*/ 2 h 98"/>
                  <a:gd name="T2" fmla="*/ 71 w 71"/>
                  <a:gd name="T3" fmla="*/ 5 h 98"/>
                  <a:gd name="T4" fmla="*/ 71 w 71"/>
                  <a:gd name="T5" fmla="*/ 9 h 98"/>
                  <a:gd name="T6" fmla="*/ 71 w 71"/>
                  <a:gd name="T7" fmla="*/ 13 h 98"/>
                  <a:gd name="T8" fmla="*/ 71 w 71"/>
                  <a:gd name="T9" fmla="*/ 17 h 98"/>
                  <a:gd name="T10" fmla="*/ 70 w 71"/>
                  <a:gd name="T11" fmla="*/ 21 h 98"/>
                  <a:gd name="T12" fmla="*/ 70 w 71"/>
                  <a:gd name="T13" fmla="*/ 26 h 98"/>
                  <a:gd name="T14" fmla="*/ 70 w 71"/>
                  <a:gd name="T15" fmla="*/ 30 h 98"/>
                  <a:gd name="T16" fmla="*/ 70 w 71"/>
                  <a:gd name="T17" fmla="*/ 34 h 98"/>
                  <a:gd name="T18" fmla="*/ 68 w 71"/>
                  <a:gd name="T19" fmla="*/ 38 h 98"/>
                  <a:gd name="T20" fmla="*/ 68 w 71"/>
                  <a:gd name="T21" fmla="*/ 43 h 98"/>
                  <a:gd name="T22" fmla="*/ 66 w 71"/>
                  <a:gd name="T23" fmla="*/ 47 h 98"/>
                  <a:gd name="T24" fmla="*/ 66 w 71"/>
                  <a:gd name="T25" fmla="*/ 53 h 98"/>
                  <a:gd name="T26" fmla="*/ 64 w 71"/>
                  <a:gd name="T27" fmla="*/ 56 h 98"/>
                  <a:gd name="T28" fmla="*/ 62 w 71"/>
                  <a:gd name="T29" fmla="*/ 62 h 98"/>
                  <a:gd name="T30" fmla="*/ 60 w 71"/>
                  <a:gd name="T31" fmla="*/ 66 h 98"/>
                  <a:gd name="T32" fmla="*/ 56 w 71"/>
                  <a:gd name="T33" fmla="*/ 70 h 98"/>
                  <a:gd name="T34" fmla="*/ 54 w 71"/>
                  <a:gd name="T35" fmla="*/ 73 h 98"/>
                  <a:gd name="T36" fmla="*/ 51 w 71"/>
                  <a:gd name="T37" fmla="*/ 77 h 98"/>
                  <a:gd name="T38" fmla="*/ 47 w 71"/>
                  <a:gd name="T39" fmla="*/ 81 h 98"/>
                  <a:gd name="T40" fmla="*/ 43 w 71"/>
                  <a:gd name="T41" fmla="*/ 83 h 98"/>
                  <a:gd name="T42" fmla="*/ 39 w 71"/>
                  <a:gd name="T43" fmla="*/ 87 h 98"/>
                  <a:gd name="T44" fmla="*/ 36 w 71"/>
                  <a:gd name="T45" fmla="*/ 89 h 98"/>
                  <a:gd name="T46" fmla="*/ 32 w 71"/>
                  <a:gd name="T47" fmla="*/ 90 h 98"/>
                  <a:gd name="T48" fmla="*/ 28 w 71"/>
                  <a:gd name="T49" fmla="*/ 92 h 98"/>
                  <a:gd name="T50" fmla="*/ 22 w 71"/>
                  <a:gd name="T51" fmla="*/ 92 h 98"/>
                  <a:gd name="T52" fmla="*/ 19 w 71"/>
                  <a:gd name="T53" fmla="*/ 94 h 98"/>
                  <a:gd name="T54" fmla="*/ 15 w 71"/>
                  <a:gd name="T55" fmla="*/ 96 h 98"/>
                  <a:gd name="T56" fmla="*/ 11 w 71"/>
                  <a:gd name="T57" fmla="*/ 96 h 98"/>
                  <a:gd name="T58" fmla="*/ 7 w 71"/>
                  <a:gd name="T59" fmla="*/ 96 h 98"/>
                  <a:gd name="T60" fmla="*/ 3 w 71"/>
                  <a:gd name="T61" fmla="*/ 98 h 98"/>
                  <a:gd name="T62" fmla="*/ 0 w 71"/>
                  <a:gd name="T63" fmla="*/ 98 h 98"/>
                  <a:gd name="T64" fmla="*/ 7 w 71"/>
                  <a:gd name="T65" fmla="*/ 92 h 98"/>
                  <a:gd name="T66" fmla="*/ 13 w 71"/>
                  <a:gd name="T67" fmla="*/ 89 h 98"/>
                  <a:gd name="T68" fmla="*/ 19 w 71"/>
                  <a:gd name="T69" fmla="*/ 83 h 98"/>
                  <a:gd name="T70" fmla="*/ 22 w 71"/>
                  <a:gd name="T71" fmla="*/ 77 h 98"/>
                  <a:gd name="T72" fmla="*/ 28 w 71"/>
                  <a:gd name="T73" fmla="*/ 70 h 98"/>
                  <a:gd name="T74" fmla="*/ 32 w 71"/>
                  <a:gd name="T75" fmla="*/ 64 h 98"/>
                  <a:gd name="T76" fmla="*/ 36 w 71"/>
                  <a:gd name="T77" fmla="*/ 58 h 98"/>
                  <a:gd name="T78" fmla="*/ 41 w 71"/>
                  <a:gd name="T79" fmla="*/ 53 h 98"/>
                  <a:gd name="T80" fmla="*/ 45 w 71"/>
                  <a:gd name="T81" fmla="*/ 45 h 98"/>
                  <a:gd name="T82" fmla="*/ 49 w 71"/>
                  <a:gd name="T83" fmla="*/ 39 h 98"/>
                  <a:gd name="T84" fmla="*/ 51 w 71"/>
                  <a:gd name="T85" fmla="*/ 34 h 98"/>
                  <a:gd name="T86" fmla="*/ 54 w 71"/>
                  <a:gd name="T87" fmla="*/ 26 h 98"/>
                  <a:gd name="T88" fmla="*/ 58 w 71"/>
                  <a:gd name="T89" fmla="*/ 21 h 98"/>
                  <a:gd name="T90" fmla="*/ 64 w 71"/>
                  <a:gd name="T91" fmla="*/ 13 h 98"/>
                  <a:gd name="T92" fmla="*/ 68 w 71"/>
                  <a:gd name="T93" fmla="*/ 7 h 98"/>
                  <a:gd name="T94" fmla="*/ 71 w 71"/>
                  <a:gd name="T95" fmla="*/ 0 h 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1" h="98">
                    <a:moveTo>
                      <a:pt x="71" y="0"/>
                    </a:moveTo>
                    <a:lnTo>
                      <a:pt x="71" y="2"/>
                    </a:lnTo>
                    <a:lnTo>
                      <a:pt x="71" y="4"/>
                    </a:lnTo>
                    <a:lnTo>
                      <a:pt x="71" y="5"/>
                    </a:lnTo>
                    <a:lnTo>
                      <a:pt x="71" y="7"/>
                    </a:lnTo>
                    <a:lnTo>
                      <a:pt x="71" y="9"/>
                    </a:lnTo>
                    <a:lnTo>
                      <a:pt x="71" y="11"/>
                    </a:lnTo>
                    <a:lnTo>
                      <a:pt x="71" y="13"/>
                    </a:lnTo>
                    <a:lnTo>
                      <a:pt x="71" y="15"/>
                    </a:lnTo>
                    <a:lnTo>
                      <a:pt x="71" y="17"/>
                    </a:lnTo>
                    <a:lnTo>
                      <a:pt x="71" y="19"/>
                    </a:lnTo>
                    <a:lnTo>
                      <a:pt x="70" y="21"/>
                    </a:lnTo>
                    <a:lnTo>
                      <a:pt x="70" y="22"/>
                    </a:lnTo>
                    <a:lnTo>
                      <a:pt x="70" y="26"/>
                    </a:lnTo>
                    <a:lnTo>
                      <a:pt x="70" y="28"/>
                    </a:lnTo>
                    <a:lnTo>
                      <a:pt x="70" y="30"/>
                    </a:lnTo>
                    <a:lnTo>
                      <a:pt x="70" y="32"/>
                    </a:lnTo>
                    <a:lnTo>
                      <a:pt x="70" y="34"/>
                    </a:lnTo>
                    <a:lnTo>
                      <a:pt x="68" y="36"/>
                    </a:lnTo>
                    <a:lnTo>
                      <a:pt x="68" y="38"/>
                    </a:lnTo>
                    <a:lnTo>
                      <a:pt x="68" y="41"/>
                    </a:lnTo>
                    <a:lnTo>
                      <a:pt x="68" y="43"/>
                    </a:lnTo>
                    <a:lnTo>
                      <a:pt x="68" y="45"/>
                    </a:lnTo>
                    <a:lnTo>
                      <a:pt x="66" y="47"/>
                    </a:lnTo>
                    <a:lnTo>
                      <a:pt x="66" y="51"/>
                    </a:lnTo>
                    <a:lnTo>
                      <a:pt x="66" y="53"/>
                    </a:lnTo>
                    <a:lnTo>
                      <a:pt x="64" y="55"/>
                    </a:lnTo>
                    <a:lnTo>
                      <a:pt x="64" y="56"/>
                    </a:lnTo>
                    <a:lnTo>
                      <a:pt x="62" y="58"/>
                    </a:lnTo>
                    <a:lnTo>
                      <a:pt x="62" y="62"/>
                    </a:lnTo>
                    <a:lnTo>
                      <a:pt x="60" y="64"/>
                    </a:lnTo>
                    <a:lnTo>
                      <a:pt x="60" y="66"/>
                    </a:lnTo>
                    <a:lnTo>
                      <a:pt x="58" y="68"/>
                    </a:lnTo>
                    <a:lnTo>
                      <a:pt x="56" y="70"/>
                    </a:lnTo>
                    <a:lnTo>
                      <a:pt x="56" y="72"/>
                    </a:lnTo>
                    <a:lnTo>
                      <a:pt x="54" y="73"/>
                    </a:lnTo>
                    <a:lnTo>
                      <a:pt x="53" y="75"/>
                    </a:lnTo>
                    <a:lnTo>
                      <a:pt x="51" y="77"/>
                    </a:lnTo>
                    <a:lnTo>
                      <a:pt x="49" y="79"/>
                    </a:lnTo>
                    <a:lnTo>
                      <a:pt x="47" y="81"/>
                    </a:lnTo>
                    <a:lnTo>
                      <a:pt x="45" y="83"/>
                    </a:lnTo>
                    <a:lnTo>
                      <a:pt x="43" y="83"/>
                    </a:lnTo>
                    <a:lnTo>
                      <a:pt x="41" y="85"/>
                    </a:lnTo>
                    <a:lnTo>
                      <a:pt x="39" y="87"/>
                    </a:lnTo>
                    <a:lnTo>
                      <a:pt x="37" y="87"/>
                    </a:lnTo>
                    <a:lnTo>
                      <a:pt x="36" y="89"/>
                    </a:lnTo>
                    <a:lnTo>
                      <a:pt x="34" y="89"/>
                    </a:lnTo>
                    <a:lnTo>
                      <a:pt x="32" y="90"/>
                    </a:lnTo>
                    <a:lnTo>
                      <a:pt x="30" y="90"/>
                    </a:lnTo>
                    <a:lnTo>
                      <a:pt x="28" y="92"/>
                    </a:lnTo>
                    <a:lnTo>
                      <a:pt x="24" y="92"/>
                    </a:lnTo>
                    <a:lnTo>
                      <a:pt x="22" y="92"/>
                    </a:lnTo>
                    <a:lnTo>
                      <a:pt x="20" y="94"/>
                    </a:lnTo>
                    <a:lnTo>
                      <a:pt x="19" y="94"/>
                    </a:lnTo>
                    <a:lnTo>
                      <a:pt x="17" y="94"/>
                    </a:lnTo>
                    <a:lnTo>
                      <a:pt x="15" y="96"/>
                    </a:lnTo>
                    <a:lnTo>
                      <a:pt x="13" y="96"/>
                    </a:lnTo>
                    <a:lnTo>
                      <a:pt x="11" y="96"/>
                    </a:lnTo>
                    <a:lnTo>
                      <a:pt x="9" y="96"/>
                    </a:lnTo>
                    <a:lnTo>
                      <a:pt x="7" y="96"/>
                    </a:lnTo>
                    <a:lnTo>
                      <a:pt x="5" y="98"/>
                    </a:lnTo>
                    <a:lnTo>
                      <a:pt x="3" y="98"/>
                    </a:lnTo>
                    <a:lnTo>
                      <a:pt x="2" y="98"/>
                    </a:lnTo>
                    <a:lnTo>
                      <a:pt x="0" y="98"/>
                    </a:lnTo>
                    <a:lnTo>
                      <a:pt x="3" y="96"/>
                    </a:lnTo>
                    <a:lnTo>
                      <a:pt x="7" y="92"/>
                    </a:lnTo>
                    <a:lnTo>
                      <a:pt x="9" y="90"/>
                    </a:lnTo>
                    <a:lnTo>
                      <a:pt x="13" y="89"/>
                    </a:lnTo>
                    <a:lnTo>
                      <a:pt x="15" y="85"/>
                    </a:lnTo>
                    <a:lnTo>
                      <a:pt x="19" y="83"/>
                    </a:lnTo>
                    <a:lnTo>
                      <a:pt x="20" y="79"/>
                    </a:lnTo>
                    <a:lnTo>
                      <a:pt x="22" y="77"/>
                    </a:lnTo>
                    <a:lnTo>
                      <a:pt x="26" y="73"/>
                    </a:lnTo>
                    <a:lnTo>
                      <a:pt x="28" y="70"/>
                    </a:lnTo>
                    <a:lnTo>
                      <a:pt x="30" y="68"/>
                    </a:lnTo>
                    <a:lnTo>
                      <a:pt x="32" y="64"/>
                    </a:lnTo>
                    <a:lnTo>
                      <a:pt x="34" y="62"/>
                    </a:lnTo>
                    <a:lnTo>
                      <a:pt x="36" y="58"/>
                    </a:lnTo>
                    <a:lnTo>
                      <a:pt x="39" y="55"/>
                    </a:lnTo>
                    <a:lnTo>
                      <a:pt x="41" y="53"/>
                    </a:lnTo>
                    <a:lnTo>
                      <a:pt x="43" y="49"/>
                    </a:lnTo>
                    <a:lnTo>
                      <a:pt x="45" y="45"/>
                    </a:lnTo>
                    <a:lnTo>
                      <a:pt x="47" y="43"/>
                    </a:lnTo>
                    <a:lnTo>
                      <a:pt x="49" y="39"/>
                    </a:lnTo>
                    <a:lnTo>
                      <a:pt x="49" y="36"/>
                    </a:lnTo>
                    <a:lnTo>
                      <a:pt x="51" y="34"/>
                    </a:lnTo>
                    <a:lnTo>
                      <a:pt x="53" y="30"/>
                    </a:lnTo>
                    <a:lnTo>
                      <a:pt x="54" y="26"/>
                    </a:lnTo>
                    <a:lnTo>
                      <a:pt x="56" y="24"/>
                    </a:lnTo>
                    <a:lnTo>
                      <a:pt x="58" y="21"/>
                    </a:lnTo>
                    <a:lnTo>
                      <a:pt x="62" y="17"/>
                    </a:lnTo>
                    <a:lnTo>
                      <a:pt x="64" y="13"/>
                    </a:lnTo>
                    <a:lnTo>
                      <a:pt x="66" y="11"/>
                    </a:lnTo>
                    <a:lnTo>
                      <a:pt x="68" y="7"/>
                    </a:lnTo>
                    <a:lnTo>
                      <a:pt x="70" y="4"/>
                    </a:lnTo>
                    <a:lnTo>
                      <a:pt x="71"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9" name="Freeform 175">
                <a:extLst>
                  <a:ext uri="{FF2B5EF4-FFF2-40B4-BE49-F238E27FC236}">
                    <a16:creationId xmlns:a16="http://schemas.microsoft.com/office/drawing/2014/main" id="{1E1A25F0-1C30-B1A6-E758-F06FE4C0DBC5}"/>
                  </a:ext>
                </a:extLst>
              </p:cNvPr>
              <p:cNvSpPr>
                <a:spLocks/>
              </p:cNvSpPr>
              <p:nvPr/>
            </p:nvSpPr>
            <p:spPr bwMode="auto">
              <a:xfrm>
                <a:off x="2618" y="1923"/>
                <a:ext cx="98" cy="187"/>
              </a:xfrm>
              <a:custGeom>
                <a:avLst/>
                <a:gdLst>
                  <a:gd name="T0" fmla="*/ 75 w 98"/>
                  <a:gd name="T1" fmla="*/ 14 h 187"/>
                  <a:gd name="T2" fmla="*/ 79 w 98"/>
                  <a:gd name="T3" fmla="*/ 10 h 187"/>
                  <a:gd name="T4" fmla="*/ 81 w 98"/>
                  <a:gd name="T5" fmla="*/ 4 h 187"/>
                  <a:gd name="T6" fmla="*/ 85 w 98"/>
                  <a:gd name="T7" fmla="*/ 2 h 187"/>
                  <a:gd name="T8" fmla="*/ 89 w 98"/>
                  <a:gd name="T9" fmla="*/ 0 h 187"/>
                  <a:gd name="T10" fmla="*/ 92 w 98"/>
                  <a:gd name="T11" fmla="*/ 2 h 187"/>
                  <a:gd name="T12" fmla="*/ 92 w 98"/>
                  <a:gd name="T13" fmla="*/ 8 h 187"/>
                  <a:gd name="T14" fmla="*/ 94 w 98"/>
                  <a:gd name="T15" fmla="*/ 12 h 187"/>
                  <a:gd name="T16" fmla="*/ 96 w 98"/>
                  <a:gd name="T17" fmla="*/ 17 h 187"/>
                  <a:gd name="T18" fmla="*/ 98 w 98"/>
                  <a:gd name="T19" fmla="*/ 21 h 187"/>
                  <a:gd name="T20" fmla="*/ 98 w 98"/>
                  <a:gd name="T21" fmla="*/ 27 h 187"/>
                  <a:gd name="T22" fmla="*/ 96 w 98"/>
                  <a:gd name="T23" fmla="*/ 32 h 187"/>
                  <a:gd name="T24" fmla="*/ 94 w 98"/>
                  <a:gd name="T25" fmla="*/ 40 h 187"/>
                  <a:gd name="T26" fmla="*/ 91 w 98"/>
                  <a:gd name="T27" fmla="*/ 48 h 187"/>
                  <a:gd name="T28" fmla="*/ 89 w 98"/>
                  <a:gd name="T29" fmla="*/ 57 h 187"/>
                  <a:gd name="T30" fmla="*/ 85 w 98"/>
                  <a:gd name="T31" fmla="*/ 68 h 187"/>
                  <a:gd name="T32" fmla="*/ 83 w 98"/>
                  <a:gd name="T33" fmla="*/ 78 h 187"/>
                  <a:gd name="T34" fmla="*/ 81 w 98"/>
                  <a:gd name="T35" fmla="*/ 89 h 187"/>
                  <a:gd name="T36" fmla="*/ 79 w 98"/>
                  <a:gd name="T37" fmla="*/ 99 h 187"/>
                  <a:gd name="T38" fmla="*/ 77 w 98"/>
                  <a:gd name="T39" fmla="*/ 108 h 187"/>
                  <a:gd name="T40" fmla="*/ 75 w 98"/>
                  <a:gd name="T41" fmla="*/ 117 h 187"/>
                  <a:gd name="T42" fmla="*/ 75 w 98"/>
                  <a:gd name="T43" fmla="*/ 125 h 187"/>
                  <a:gd name="T44" fmla="*/ 74 w 98"/>
                  <a:gd name="T45" fmla="*/ 133 h 187"/>
                  <a:gd name="T46" fmla="*/ 72 w 98"/>
                  <a:gd name="T47" fmla="*/ 140 h 187"/>
                  <a:gd name="T48" fmla="*/ 68 w 98"/>
                  <a:gd name="T49" fmla="*/ 148 h 187"/>
                  <a:gd name="T50" fmla="*/ 62 w 98"/>
                  <a:gd name="T51" fmla="*/ 155 h 187"/>
                  <a:gd name="T52" fmla="*/ 55 w 98"/>
                  <a:gd name="T53" fmla="*/ 163 h 187"/>
                  <a:gd name="T54" fmla="*/ 47 w 98"/>
                  <a:gd name="T55" fmla="*/ 170 h 187"/>
                  <a:gd name="T56" fmla="*/ 40 w 98"/>
                  <a:gd name="T57" fmla="*/ 178 h 187"/>
                  <a:gd name="T58" fmla="*/ 30 w 98"/>
                  <a:gd name="T59" fmla="*/ 182 h 187"/>
                  <a:gd name="T60" fmla="*/ 19 w 98"/>
                  <a:gd name="T61" fmla="*/ 185 h 187"/>
                  <a:gd name="T62" fmla="*/ 9 w 98"/>
                  <a:gd name="T63" fmla="*/ 187 h 187"/>
                  <a:gd name="T64" fmla="*/ 0 w 98"/>
                  <a:gd name="T65" fmla="*/ 187 h 187"/>
                  <a:gd name="T66" fmla="*/ 21 w 98"/>
                  <a:gd name="T67" fmla="*/ 168 h 187"/>
                  <a:gd name="T68" fmla="*/ 38 w 98"/>
                  <a:gd name="T69" fmla="*/ 150 h 187"/>
                  <a:gd name="T70" fmla="*/ 49 w 98"/>
                  <a:gd name="T71" fmla="*/ 131 h 187"/>
                  <a:gd name="T72" fmla="*/ 57 w 98"/>
                  <a:gd name="T73" fmla="*/ 114 h 187"/>
                  <a:gd name="T74" fmla="*/ 62 w 98"/>
                  <a:gd name="T75" fmla="*/ 97 h 187"/>
                  <a:gd name="T76" fmla="*/ 64 w 98"/>
                  <a:gd name="T77" fmla="*/ 80 h 187"/>
                  <a:gd name="T78" fmla="*/ 66 w 98"/>
                  <a:gd name="T79" fmla="*/ 65 h 187"/>
                  <a:gd name="T80" fmla="*/ 66 w 98"/>
                  <a:gd name="T81" fmla="*/ 51 h 187"/>
                  <a:gd name="T82" fmla="*/ 68 w 98"/>
                  <a:gd name="T83" fmla="*/ 36 h 187"/>
                  <a:gd name="T84" fmla="*/ 72 w 98"/>
                  <a:gd name="T85" fmla="*/ 25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87">
                    <a:moveTo>
                      <a:pt x="74" y="15"/>
                    </a:moveTo>
                    <a:lnTo>
                      <a:pt x="75" y="15"/>
                    </a:lnTo>
                    <a:lnTo>
                      <a:pt x="75" y="14"/>
                    </a:lnTo>
                    <a:lnTo>
                      <a:pt x="77" y="12"/>
                    </a:lnTo>
                    <a:lnTo>
                      <a:pt x="77" y="10"/>
                    </a:lnTo>
                    <a:lnTo>
                      <a:pt x="79" y="10"/>
                    </a:lnTo>
                    <a:lnTo>
                      <a:pt x="79" y="8"/>
                    </a:lnTo>
                    <a:lnTo>
                      <a:pt x="81" y="6"/>
                    </a:lnTo>
                    <a:lnTo>
                      <a:pt x="81" y="4"/>
                    </a:lnTo>
                    <a:lnTo>
                      <a:pt x="83" y="4"/>
                    </a:lnTo>
                    <a:lnTo>
                      <a:pt x="83" y="2"/>
                    </a:lnTo>
                    <a:lnTo>
                      <a:pt x="85" y="2"/>
                    </a:lnTo>
                    <a:lnTo>
                      <a:pt x="87" y="2"/>
                    </a:lnTo>
                    <a:lnTo>
                      <a:pt x="87" y="0"/>
                    </a:lnTo>
                    <a:lnTo>
                      <a:pt x="89" y="0"/>
                    </a:lnTo>
                    <a:lnTo>
                      <a:pt x="91" y="0"/>
                    </a:lnTo>
                    <a:lnTo>
                      <a:pt x="91" y="2"/>
                    </a:lnTo>
                    <a:lnTo>
                      <a:pt x="92" y="2"/>
                    </a:lnTo>
                    <a:lnTo>
                      <a:pt x="92" y="4"/>
                    </a:lnTo>
                    <a:lnTo>
                      <a:pt x="92" y="6"/>
                    </a:lnTo>
                    <a:lnTo>
                      <a:pt x="92" y="8"/>
                    </a:lnTo>
                    <a:lnTo>
                      <a:pt x="92" y="10"/>
                    </a:lnTo>
                    <a:lnTo>
                      <a:pt x="92" y="12"/>
                    </a:lnTo>
                    <a:lnTo>
                      <a:pt x="94" y="12"/>
                    </a:lnTo>
                    <a:lnTo>
                      <a:pt x="94" y="14"/>
                    </a:lnTo>
                    <a:lnTo>
                      <a:pt x="94" y="15"/>
                    </a:lnTo>
                    <a:lnTo>
                      <a:pt x="96" y="17"/>
                    </a:lnTo>
                    <a:lnTo>
                      <a:pt x="96" y="19"/>
                    </a:lnTo>
                    <a:lnTo>
                      <a:pt x="96" y="21"/>
                    </a:lnTo>
                    <a:lnTo>
                      <a:pt x="98" y="21"/>
                    </a:lnTo>
                    <a:lnTo>
                      <a:pt x="98" y="23"/>
                    </a:lnTo>
                    <a:lnTo>
                      <a:pt x="98" y="25"/>
                    </a:lnTo>
                    <a:lnTo>
                      <a:pt x="98" y="27"/>
                    </a:lnTo>
                    <a:lnTo>
                      <a:pt x="98" y="29"/>
                    </a:lnTo>
                    <a:lnTo>
                      <a:pt x="98" y="31"/>
                    </a:lnTo>
                    <a:lnTo>
                      <a:pt x="96" y="32"/>
                    </a:lnTo>
                    <a:lnTo>
                      <a:pt x="96" y="36"/>
                    </a:lnTo>
                    <a:lnTo>
                      <a:pt x="94" y="38"/>
                    </a:lnTo>
                    <a:lnTo>
                      <a:pt x="94" y="40"/>
                    </a:lnTo>
                    <a:lnTo>
                      <a:pt x="92" y="44"/>
                    </a:lnTo>
                    <a:lnTo>
                      <a:pt x="92" y="46"/>
                    </a:lnTo>
                    <a:lnTo>
                      <a:pt x="91" y="48"/>
                    </a:lnTo>
                    <a:lnTo>
                      <a:pt x="91" y="51"/>
                    </a:lnTo>
                    <a:lnTo>
                      <a:pt x="89" y="55"/>
                    </a:lnTo>
                    <a:lnTo>
                      <a:pt x="89" y="57"/>
                    </a:lnTo>
                    <a:lnTo>
                      <a:pt x="87" y="61"/>
                    </a:lnTo>
                    <a:lnTo>
                      <a:pt x="87" y="65"/>
                    </a:lnTo>
                    <a:lnTo>
                      <a:pt x="85" y="68"/>
                    </a:lnTo>
                    <a:lnTo>
                      <a:pt x="85" y="70"/>
                    </a:lnTo>
                    <a:lnTo>
                      <a:pt x="85" y="74"/>
                    </a:lnTo>
                    <a:lnTo>
                      <a:pt x="83" y="78"/>
                    </a:lnTo>
                    <a:lnTo>
                      <a:pt x="83" y="82"/>
                    </a:lnTo>
                    <a:lnTo>
                      <a:pt x="81" y="85"/>
                    </a:lnTo>
                    <a:lnTo>
                      <a:pt x="81" y="89"/>
                    </a:lnTo>
                    <a:lnTo>
                      <a:pt x="81" y="91"/>
                    </a:lnTo>
                    <a:lnTo>
                      <a:pt x="79" y="95"/>
                    </a:lnTo>
                    <a:lnTo>
                      <a:pt x="79" y="99"/>
                    </a:lnTo>
                    <a:lnTo>
                      <a:pt x="79" y="102"/>
                    </a:lnTo>
                    <a:lnTo>
                      <a:pt x="77" y="104"/>
                    </a:lnTo>
                    <a:lnTo>
                      <a:pt x="77" y="108"/>
                    </a:lnTo>
                    <a:lnTo>
                      <a:pt x="77" y="112"/>
                    </a:lnTo>
                    <a:lnTo>
                      <a:pt x="77" y="114"/>
                    </a:lnTo>
                    <a:lnTo>
                      <a:pt x="75" y="117"/>
                    </a:lnTo>
                    <a:lnTo>
                      <a:pt x="75" y="119"/>
                    </a:lnTo>
                    <a:lnTo>
                      <a:pt x="75" y="123"/>
                    </a:lnTo>
                    <a:lnTo>
                      <a:pt x="75" y="125"/>
                    </a:lnTo>
                    <a:lnTo>
                      <a:pt x="75" y="127"/>
                    </a:lnTo>
                    <a:lnTo>
                      <a:pt x="75" y="131"/>
                    </a:lnTo>
                    <a:lnTo>
                      <a:pt x="74" y="133"/>
                    </a:lnTo>
                    <a:lnTo>
                      <a:pt x="74" y="134"/>
                    </a:lnTo>
                    <a:lnTo>
                      <a:pt x="74" y="136"/>
                    </a:lnTo>
                    <a:lnTo>
                      <a:pt x="72" y="140"/>
                    </a:lnTo>
                    <a:lnTo>
                      <a:pt x="70" y="142"/>
                    </a:lnTo>
                    <a:lnTo>
                      <a:pt x="70" y="144"/>
                    </a:lnTo>
                    <a:lnTo>
                      <a:pt x="68" y="148"/>
                    </a:lnTo>
                    <a:lnTo>
                      <a:pt x="66" y="150"/>
                    </a:lnTo>
                    <a:lnTo>
                      <a:pt x="64" y="153"/>
                    </a:lnTo>
                    <a:lnTo>
                      <a:pt x="62" y="155"/>
                    </a:lnTo>
                    <a:lnTo>
                      <a:pt x="60" y="157"/>
                    </a:lnTo>
                    <a:lnTo>
                      <a:pt x="57" y="161"/>
                    </a:lnTo>
                    <a:lnTo>
                      <a:pt x="55" y="163"/>
                    </a:lnTo>
                    <a:lnTo>
                      <a:pt x="53" y="167"/>
                    </a:lnTo>
                    <a:lnTo>
                      <a:pt x="51" y="168"/>
                    </a:lnTo>
                    <a:lnTo>
                      <a:pt x="47" y="170"/>
                    </a:lnTo>
                    <a:lnTo>
                      <a:pt x="45" y="172"/>
                    </a:lnTo>
                    <a:lnTo>
                      <a:pt x="41" y="176"/>
                    </a:lnTo>
                    <a:lnTo>
                      <a:pt x="40" y="178"/>
                    </a:lnTo>
                    <a:lnTo>
                      <a:pt x="36" y="180"/>
                    </a:lnTo>
                    <a:lnTo>
                      <a:pt x="32" y="182"/>
                    </a:lnTo>
                    <a:lnTo>
                      <a:pt x="30" y="182"/>
                    </a:lnTo>
                    <a:lnTo>
                      <a:pt x="26" y="184"/>
                    </a:lnTo>
                    <a:lnTo>
                      <a:pt x="23" y="185"/>
                    </a:lnTo>
                    <a:lnTo>
                      <a:pt x="19" y="185"/>
                    </a:lnTo>
                    <a:lnTo>
                      <a:pt x="17" y="187"/>
                    </a:lnTo>
                    <a:lnTo>
                      <a:pt x="13" y="187"/>
                    </a:lnTo>
                    <a:lnTo>
                      <a:pt x="9" y="187"/>
                    </a:lnTo>
                    <a:lnTo>
                      <a:pt x="6" y="187"/>
                    </a:lnTo>
                    <a:lnTo>
                      <a:pt x="2" y="187"/>
                    </a:lnTo>
                    <a:lnTo>
                      <a:pt x="0" y="187"/>
                    </a:lnTo>
                    <a:lnTo>
                      <a:pt x="7" y="182"/>
                    </a:lnTo>
                    <a:lnTo>
                      <a:pt x="15" y="174"/>
                    </a:lnTo>
                    <a:lnTo>
                      <a:pt x="21" y="168"/>
                    </a:lnTo>
                    <a:lnTo>
                      <a:pt x="28" y="161"/>
                    </a:lnTo>
                    <a:lnTo>
                      <a:pt x="34" y="155"/>
                    </a:lnTo>
                    <a:lnTo>
                      <a:pt x="38" y="150"/>
                    </a:lnTo>
                    <a:lnTo>
                      <a:pt x="41" y="142"/>
                    </a:lnTo>
                    <a:lnTo>
                      <a:pt x="45" y="136"/>
                    </a:lnTo>
                    <a:lnTo>
                      <a:pt x="49" y="131"/>
                    </a:lnTo>
                    <a:lnTo>
                      <a:pt x="53" y="125"/>
                    </a:lnTo>
                    <a:lnTo>
                      <a:pt x="55" y="119"/>
                    </a:lnTo>
                    <a:lnTo>
                      <a:pt x="57" y="114"/>
                    </a:lnTo>
                    <a:lnTo>
                      <a:pt x="58" y="108"/>
                    </a:lnTo>
                    <a:lnTo>
                      <a:pt x="60" y="102"/>
                    </a:lnTo>
                    <a:lnTo>
                      <a:pt x="62" y="97"/>
                    </a:lnTo>
                    <a:lnTo>
                      <a:pt x="62" y="91"/>
                    </a:lnTo>
                    <a:lnTo>
                      <a:pt x="64" y="85"/>
                    </a:lnTo>
                    <a:lnTo>
                      <a:pt x="64" y="80"/>
                    </a:lnTo>
                    <a:lnTo>
                      <a:pt x="64" y="76"/>
                    </a:lnTo>
                    <a:lnTo>
                      <a:pt x="64" y="70"/>
                    </a:lnTo>
                    <a:lnTo>
                      <a:pt x="66" y="65"/>
                    </a:lnTo>
                    <a:lnTo>
                      <a:pt x="66" y="61"/>
                    </a:lnTo>
                    <a:lnTo>
                      <a:pt x="66" y="55"/>
                    </a:lnTo>
                    <a:lnTo>
                      <a:pt x="66" y="51"/>
                    </a:lnTo>
                    <a:lnTo>
                      <a:pt x="66" y="46"/>
                    </a:lnTo>
                    <a:lnTo>
                      <a:pt x="68" y="42"/>
                    </a:lnTo>
                    <a:lnTo>
                      <a:pt x="68" y="36"/>
                    </a:lnTo>
                    <a:lnTo>
                      <a:pt x="68" y="32"/>
                    </a:lnTo>
                    <a:lnTo>
                      <a:pt x="70" y="29"/>
                    </a:lnTo>
                    <a:lnTo>
                      <a:pt x="72" y="25"/>
                    </a:lnTo>
                    <a:lnTo>
                      <a:pt x="72" y="19"/>
                    </a:lnTo>
                    <a:lnTo>
                      <a:pt x="74" y="15"/>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0" name="Freeform 176">
                <a:extLst>
                  <a:ext uri="{FF2B5EF4-FFF2-40B4-BE49-F238E27FC236}">
                    <a16:creationId xmlns:a16="http://schemas.microsoft.com/office/drawing/2014/main" id="{EB547280-8CA5-D69A-4014-9FB1ECC6A64D}"/>
                  </a:ext>
                </a:extLst>
              </p:cNvPr>
              <p:cNvSpPr>
                <a:spLocks/>
              </p:cNvSpPr>
              <p:nvPr/>
            </p:nvSpPr>
            <p:spPr bwMode="auto">
              <a:xfrm>
                <a:off x="2625" y="1865"/>
                <a:ext cx="87" cy="147"/>
              </a:xfrm>
              <a:custGeom>
                <a:avLst/>
                <a:gdLst>
                  <a:gd name="T0" fmla="*/ 74 w 87"/>
                  <a:gd name="T1" fmla="*/ 2 h 147"/>
                  <a:gd name="T2" fmla="*/ 76 w 87"/>
                  <a:gd name="T3" fmla="*/ 5 h 147"/>
                  <a:gd name="T4" fmla="*/ 78 w 87"/>
                  <a:gd name="T5" fmla="*/ 9 h 147"/>
                  <a:gd name="T6" fmla="*/ 80 w 87"/>
                  <a:gd name="T7" fmla="*/ 13 h 147"/>
                  <a:gd name="T8" fmla="*/ 82 w 87"/>
                  <a:gd name="T9" fmla="*/ 17 h 147"/>
                  <a:gd name="T10" fmla="*/ 84 w 87"/>
                  <a:gd name="T11" fmla="*/ 21 h 147"/>
                  <a:gd name="T12" fmla="*/ 85 w 87"/>
                  <a:gd name="T13" fmla="*/ 24 h 147"/>
                  <a:gd name="T14" fmla="*/ 85 w 87"/>
                  <a:gd name="T15" fmla="*/ 24 h 147"/>
                  <a:gd name="T16" fmla="*/ 85 w 87"/>
                  <a:gd name="T17" fmla="*/ 28 h 147"/>
                  <a:gd name="T18" fmla="*/ 85 w 87"/>
                  <a:gd name="T19" fmla="*/ 32 h 147"/>
                  <a:gd name="T20" fmla="*/ 85 w 87"/>
                  <a:gd name="T21" fmla="*/ 36 h 147"/>
                  <a:gd name="T22" fmla="*/ 85 w 87"/>
                  <a:gd name="T23" fmla="*/ 39 h 147"/>
                  <a:gd name="T24" fmla="*/ 84 w 87"/>
                  <a:gd name="T25" fmla="*/ 41 h 147"/>
                  <a:gd name="T26" fmla="*/ 84 w 87"/>
                  <a:gd name="T27" fmla="*/ 45 h 147"/>
                  <a:gd name="T28" fmla="*/ 80 w 87"/>
                  <a:gd name="T29" fmla="*/ 45 h 147"/>
                  <a:gd name="T30" fmla="*/ 76 w 87"/>
                  <a:gd name="T31" fmla="*/ 47 h 147"/>
                  <a:gd name="T32" fmla="*/ 72 w 87"/>
                  <a:gd name="T33" fmla="*/ 49 h 147"/>
                  <a:gd name="T34" fmla="*/ 67 w 87"/>
                  <a:gd name="T35" fmla="*/ 53 h 147"/>
                  <a:gd name="T36" fmla="*/ 61 w 87"/>
                  <a:gd name="T37" fmla="*/ 58 h 147"/>
                  <a:gd name="T38" fmla="*/ 57 w 87"/>
                  <a:gd name="T39" fmla="*/ 64 h 147"/>
                  <a:gd name="T40" fmla="*/ 53 w 87"/>
                  <a:gd name="T41" fmla="*/ 70 h 147"/>
                  <a:gd name="T42" fmla="*/ 51 w 87"/>
                  <a:gd name="T43" fmla="*/ 75 h 147"/>
                  <a:gd name="T44" fmla="*/ 48 w 87"/>
                  <a:gd name="T45" fmla="*/ 83 h 147"/>
                  <a:gd name="T46" fmla="*/ 46 w 87"/>
                  <a:gd name="T47" fmla="*/ 89 h 147"/>
                  <a:gd name="T48" fmla="*/ 42 w 87"/>
                  <a:gd name="T49" fmla="*/ 96 h 147"/>
                  <a:gd name="T50" fmla="*/ 38 w 87"/>
                  <a:gd name="T51" fmla="*/ 104 h 147"/>
                  <a:gd name="T52" fmla="*/ 36 w 87"/>
                  <a:gd name="T53" fmla="*/ 111 h 147"/>
                  <a:gd name="T54" fmla="*/ 31 w 87"/>
                  <a:gd name="T55" fmla="*/ 117 h 147"/>
                  <a:gd name="T56" fmla="*/ 27 w 87"/>
                  <a:gd name="T57" fmla="*/ 124 h 147"/>
                  <a:gd name="T58" fmla="*/ 21 w 87"/>
                  <a:gd name="T59" fmla="*/ 132 h 147"/>
                  <a:gd name="T60" fmla="*/ 16 w 87"/>
                  <a:gd name="T61" fmla="*/ 138 h 147"/>
                  <a:gd name="T62" fmla="*/ 8 w 87"/>
                  <a:gd name="T63" fmla="*/ 145 h 147"/>
                  <a:gd name="T64" fmla="*/ 0 w 87"/>
                  <a:gd name="T65" fmla="*/ 147 h 147"/>
                  <a:gd name="T66" fmla="*/ 6 w 87"/>
                  <a:gd name="T67" fmla="*/ 140 h 147"/>
                  <a:gd name="T68" fmla="*/ 12 w 87"/>
                  <a:gd name="T69" fmla="*/ 132 h 147"/>
                  <a:gd name="T70" fmla="*/ 16 w 87"/>
                  <a:gd name="T71" fmla="*/ 123 h 147"/>
                  <a:gd name="T72" fmla="*/ 19 w 87"/>
                  <a:gd name="T73" fmla="*/ 113 h 147"/>
                  <a:gd name="T74" fmla="*/ 23 w 87"/>
                  <a:gd name="T75" fmla="*/ 104 h 147"/>
                  <a:gd name="T76" fmla="*/ 25 w 87"/>
                  <a:gd name="T77" fmla="*/ 94 h 147"/>
                  <a:gd name="T78" fmla="*/ 29 w 87"/>
                  <a:gd name="T79" fmla="*/ 83 h 147"/>
                  <a:gd name="T80" fmla="*/ 33 w 87"/>
                  <a:gd name="T81" fmla="*/ 73 h 147"/>
                  <a:gd name="T82" fmla="*/ 34 w 87"/>
                  <a:gd name="T83" fmla="*/ 62 h 147"/>
                  <a:gd name="T84" fmla="*/ 38 w 87"/>
                  <a:gd name="T85" fmla="*/ 53 h 147"/>
                  <a:gd name="T86" fmla="*/ 42 w 87"/>
                  <a:gd name="T87" fmla="*/ 41 h 147"/>
                  <a:gd name="T88" fmla="*/ 48 w 87"/>
                  <a:gd name="T89" fmla="*/ 32 h 147"/>
                  <a:gd name="T90" fmla="*/ 51 w 87"/>
                  <a:gd name="T91" fmla="*/ 22 h 147"/>
                  <a:gd name="T92" fmla="*/ 57 w 87"/>
                  <a:gd name="T93" fmla="*/ 15 h 147"/>
                  <a:gd name="T94" fmla="*/ 65 w 87"/>
                  <a:gd name="T95" fmla="*/ 5 h 147"/>
                  <a:gd name="T96" fmla="*/ 72 w 87"/>
                  <a:gd name="T97" fmla="*/ 0 h 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7" h="147">
                    <a:moveTo>
                      <a:pt x="72" y="0"/>
                    </a:moveTo>
                    <a:lnTo>
                      <a:pt x="74" y="2"/>
                    </a:lnTo>
                    <a:lnTo>
                      <a:pt x="74" y="4"/>
                    </a:lnTo>
                    <a:lnTo>
                      <a:pt x="76" y="5"/>
                    </a:lnTo>
                    <a:lnTo>
                      <a:pt x="78" y="7"/>
                    </a:lnTo>
                    <a:lnTo>
                      <a:pt x="78" y="9"/>
                    </a:lnTo>
                    <a:lnTo>
                      <a:pt x="80" y="11"/>
                    </a:lnTo>
                    <a:lnTo>
                      <a:pt x="80" y="13"/>
                    </a:lnTo>
                    <a:lnTo>
                      <a:pt x="82" y="15"/>
                    </a:lnTo>
                    <a:lnTo>
                      <a:pt x="82" y="17"/>
                    </a:lnTo>
                    <a:lnTo>
                      <a:pt x="84" y="19"/>
                    </a:lnTo>
                    <a:lnTo>
                      <a:pt x="84" y="21"/>
                    </a:lnTo>
                    <a:lnTo>
                      <a:pt x="85" y="22"/>
                    </a:lnTo>
                    <a:lnTo>
                      <a:pt x="85" y="24"/>
                    </a:lnTo>
                    <a:lnTo>
                      <a:pt x="87" y="24"/>
                    </a:lnTo>
                    <a:lnTo>
                      <a:pt x="85" y="24"/>
                    </a:lnTo>
                    <a:lnTo>
                      <a:pt x="85" y="26"/>
                    </a:lnTo>
                    <a:lnTo>
                      <a:pt x="85" y="28"/>
                    </a:lnTo>
                    <a:lnTo>
                      <a:pt x="85" y="30"/>
                    </a:lnTo>
                    <a:lnTo>
                      <a:pt x="85" y="32"/>
                    </a:lnTo>
                    <a:lnTo>
                      <a:pt x="85" y="34"/>
                    </a:lnTo>
                    <a:lnTo>
                      <a:pt x="85" y="36"/>
                    </a:lnTo>
                    <a:lnTo>
                      <a:pt x="85" y="38"/>
                    </a:lnTo>
                    <a:lnTo>
                      <a:pt x="85" y="39"/>
                    </a:lnTo>
                    <a:lnTo>
                      <a:pt x="84" y="39"/>
                    </a:lnTo>
                    <a:lnTo>
                      <a:pt x="84" y="41"/>
                    </a:lnTo>
                    <a:lnTo>
                      <a:pt x="84" y="43"/>
                    </a:lnTo>
                    <a:lnTo>
                      <a:pt x="84" y="45"/>
                    </a:lnTo>
                    <a:lnTo>
                      <a:pt x="82" y="45"/>
                    </a:lnTo>
                    <a:lnTo>
                      <a:pt x="80" y="45"/>
                    </a:lnTo>
                    <a:lnTo>
                      <a:pt x="78" y="45"/>
                    </a:lnTo>
                    <a:lnTo>
                      <a:pt x="76" y="47"/>
                    </a:lnTo>
                    <a:lnTo>
                      <a:pt x="74" y="47"/>
                    </a:lnTo>
                    <a:lnTo>
                      <a:pt x="72" y="49"/>
                    </a:lnTo>
                    <a:lnTo>
                      <a:pt x="68" y="51"/>
                    </a:lnTo>
                    <a:lnTo>
                      <a:pt x="67" y="53"/>
                    </a:lnTo>
                    <a:lnTo>
                      <a:pt x="65" y="55"/>
                    </a:lnTo>
                    <a:lnTo>
                      <a:pt x="61" y="58"/>
                    </a:lnTo>
                    <a:lnTo>
                      <a:pt x="59" y="60"/>
                    </a:lnTo>
                    <a:lnTo>
                      <a:pt x="57" y="64"/>
                    </a:lnTo>
                    <a:lnTo>
                      <a:pt x="55" y="66"/>
                    </a:lnTo>
                    <a:lnTo>
                      <a:pt x="53" y="70"/>
                    </a:lnTo>
                    <a:lnTo>
                      <a:pt x="53" y="72"/>
                    </a:lnTo>
                    <a:lnTo>
                      <a:pt x="51" y="75"/>
                    </a:lnTo>
                    <a:lnTo>
                      <a:pt x="50" y="79"/>
                    </a:lnTo>
                    <a:lnTo>
                      <a:pt x="48" y="83"/>
                    </a:lnTo>
                    <a:lnTo>
                      <a:pt x="46" y="85"/>
                    </a:lnTo>
                    <a:lnTo>
                      <a:pt x="46" y="89"/>
                    </a:lnTo>
                    <a:lnTo>
                      <a:pt x="44" y="92"/>
                    </a:lnTo>
                    <a:lnTo>
                      <a:pt x="42" y="96"/>
                    </a:lnTo>
                    <a:lnTo>
                      <a:pt x="40" y="100"/>
                    </a:lnTo>
                    <a:lnTo>
                      <a:pt x="38" y="104"/>
                    </a:lnTo>
                    <a:lnTo>
                      <a:pt x="38" y="107"/>
                    </a:lnTo>
                    <a:lnTo>
                      <a:pt x="36" y="111"/>
                    </a:lnTo>
                    <a:lnTo>
                      <a:pt x="34" y="113"/>
                    </a:lnTo>
                    <a:lnTo>
                      <a:pt x="31" y="117"/>
                    </a:lnTo>
                    <a:lnTo>
                      <a:pt x="29" y="121"/>
                    </a:lnTo>
                    <a:lnTo>
                      <a:pt x="27" y="124"/>
                    </a:lnTo>
                    <a:lnTo>
                      <a:pt x="23" y="128"/>
                    </a:lnTo>
                    <a:lnTo>
                      <a:pt x="21" y="132"/>
                    </a:lnTo>
                    <a:lnTo>
                      <a:pt x="17" y="136"/>
                    </a:lnTo>
                    <a:lnTo>
                      <a:pt x="16" y="138"/>
                    </a:lnTo>
                    <a:lnTo>
                      <a:pt x="12" y="141"/>
                    </a:lnTo>
                    <a:lnTo>
                      <a:pt x="8" y="145"/>
                    </a:lnTo>
                    <a:lnTo>
                      <a:pt x="2" y="147"/>
                    </a:lnTo>
                    <a:lnTo>
                      <a:pt x="0" y="147"/>
                    </a:lnTo>
                    <a:lnTo>
                      <a:pt x="4" y="143"/>
                    </a:lnTo>
                    <a:lnTo>
                      <a:pt x="6" y="140"/>
                    </a:lnTo>
                    <a:lnTo>
                      <a:pt x="10" y="136"/>
                    </a:lnTo>
                    <a:lnTo>
                      <a:pt x="12" y="132"/>
                    </a:lnTo>
                    <a:lnTo>
                      <a:pt x="14" y="128"/>
                    </a:lnTo>
                    <a:lnTo>
                      <a:pt x="16" y="123"/>
                    </a:lnTo>
                    <a:lnTo>
                      <a:pt x="17" y="119"/>
                    </a:lnTo>
                    <a:lnTo>
                      <a:pt x="19" y="113"/>
                    </a:lnTo>
                    <a:lnTo>
                      <a:pt x="21" y="109"/>
                    </a:lnTo>
                    <a:lnTo>
                      <a:pt x="23" y="104"/>
                    </a:lnTo>
                    <a:lnTo>
                      <a:pt x="25" y="100"/>
                    </a:lnTo>
                    <a:lnTo>
                      <a:pt x="25" y="94"/>
                    </a:lnTo>
                    <a:lnTo>
                      <a:pt x="27" y="89"/>
                    </a:lnTo>
                    <a:lnTo>
                      <a:pt x="29" y="83"/>
                    </a:lnTo>
                    <a:lnTo>
                      <a:pt x="31" y="79"/>
                    </a:lnTo>
                    <a:lnTo>
                      <a:pt x="33" y="73"/>
                    </a:lnTo>
                    <a:lnTo>
                      <a:pt x="34" y="68"/>
                    </a:lnTo>
                    <a:lnTo>
                      <a:pt x="34" y="62"/>
                    </a:lnTo>
                    <a:lnTo>
                      <a:pt x="36" y="56"/>
                    </a:lnTo>
                    <a:lnTo>
                      <a:pt x="38" y="53"/>
                    </a:lnTo>
                    <a:lnTo>
                      <a:pt x="40" y="47"/>
                    </a:lnTo>
                    <a:lnTo>
                      <a:pt x="42" y="41"/>
                    </a:lnTo>
                    <a:lnTo>
                      <a:pt x="44" y="38"/>
                    </a:lnTo>
                    <a:lnTo>
                      <a:pt x="48" y="32"/>
                    </a:lnTo>
                    <a:lnTo>
                      <a:pt x="50" y="28"/>
                    </a:lnTo>
                    <a:lnTo>
                      <a:pt x="51" y="22"/>
                    </a:lnTo>
                    <a:lnTo>
                      <a:pt x="55" y="19"/>
                    </a:lnTo>
                    <a:lnTo>
                      <a:pt x="57" y="15"/>
                    </a:lnTo>
                    <a:lnTo>
                      <a:pt x="61" y="11"/>
                    </a:lnTo>
                    <a:lnTo>
                      <a:pt x="65" y="5"/>
                    </a:lnTo>
                    <a:lnTo>
                      <a:pt x="68" y="4"/>
                    </a:lnTo>
                    <a:lnTo>
                      <a:pt x="72"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1" name="Freeform 177">
                <a:extLst>
                  <a:ext uri="{FF2B5EF4-FFF2-40B4-BE49-F238E27FC236}">
                    <a16:creationId xmlns:a16="http://schemas.microsoft.com/office/drawing/2014/main" id="{245B6DBC-7871-5627-424E-64F31CBA1C30}"/>
                  </a:ext>
                </a:extLst>
              </p:cNvPr>
              <p:cNvSpPr>
                <a:spLocks/>
              </p:cNvSpPr>
              <p:nvPr/>
            </p:nvSpPr>
            <p:spPr bwMode="auto">
              <a:xfrm>
                <a:off x="2627" y="1791"/>
                <a:ext cx="65" cy="79"/>
              </a:xfrm>
              <a:custGeom>
                <a:avLst/>
                <a:gdLst>
                  <a:gd name="T0" fmla="*/ 65 w 65"/>
                  <a:gd name="T1" fmla="*/ 2 h 79"/>
                  <a:gd name="T2" fmla="*/ 65 w 65"/>
                  <a:gd name="T3" fmla="*/ 6 h 79"/>
                  <a:gd name="T4" fmla="*/ 63 w 65"/>
                  <a:gd name="T5" fmla="*/ 10 h 79"/>
                  <a:gd name="T6" fmla="*/ 63 w 65"/>
                  <a:gd name="T7" fmla="*/ 13 h 79"/>
                  <a:gd name="T8" fmla="*/ 61 w 65"/>
                  <a:gd name="T9" fmla="*/ 15 h 79"/>
                  <a:gd name="T10" fmla="*/ 61 w 65"/>
                  <a:gd name="T11" fmla="*/ 19 h 79"/>
                  <a:gd name="T12" fmla="*/ 59 w 65"/>
                  <a:gd name="T13" fmla="*/ 21 h 79"/>
                  <a:gd name="T14" fmla="*/ 59 w 65"/>
                  <a:gd name="T15" fmla="*/ 25 h 79"/>
                  <a:gd name="T16" fmla="*/ 57 w 65"/>
                  <a:gd name="T17" fmla="*/ 27 h 79"/>
                  <a:gd name="T18" fmla="*/ 53 w 65"/>
                  <a:gd name="T19" fmla="*/ 28 h 79"/>
                  <a:gd name="T20" fmla="*/ 49 w 65"/>
                  <a:gd name="T21" fmla="*/ 32 h 79"/>
                  <a:gd name="T22" fmla="*/ 46 w 65"/>
                  <a:gd name="T23" fmla="*/ 34 h 79"/>
                  <a:gd name="T24" fmla="*/ 42 w 65"/>
                  <a:gd name="T25" fmla="*/ 38 h 79"/>
                  <a:gd name="T26" fmla="*/ 40 w 65"/>
                  <a:gd name="T27" fmla="*/ 42 h 79"/>
                  <a:gd name="T28" fmla="*/ 38 w 65"/>
                  <a:gd name="T29" fmla="*/ 45 h 79"/>
                  <a:gd name="T30" fmla="*/ 36 w 65"/>
                  <a:gd name="T31" fmla="*/ 49 h 79"/>
                  <a:gd name="T32" fmla="*/ 34 w 65"/>
                  <a:gd name="T33" fmla="*/ 53 h 79"/>
                  <a:gd name="T34" fmla="*/ 32 w 65"/>
                  <a:gd name="T35" fmla="*/ 57 h 79"/>
                  <a:gd name="T36" fmla="*/ 29 w 65"/>
                  <a:gd name="T37" fmla="*/ 61 h 79"/>
                  <a:gd name="T38" fmla="*/ 27 w 65"/>
                  <a:gd name="T39" fmla="*/ 64 h 79"/>
                  <a:gd name="T40" fmla="*/ 25 w 65"/>
                  <a:gd name="T41" fmla="*/ 68 h 79"/>
                  <a:gd name="T42" fmla="*/ 21 w 65"/>
                  <a:gd name="T43" fmla="*/ 72 h 79"/>
                  <a:gd name="T44" fmla="*/ 15 w 65"/>
                  <a:gd name="T45" fmla="*/ 74 h 79"/>
                  <a:gd name="T46" fmla="*/ 12 w 65"/>
                  <a:gd name="T47" fmla="*/ 76 h 79"/>
                  <a:gd name="T48" fmla="*/ 6 w 65"/>
                  <a:gd name="T49" fmla="*/ 78 h 79"/>
                  <a:gd name="T50" fmla="*/ 4 w 65"/>
                  <a:gd name="T51" fmla="*/ 79 h 79"/>
                  <a:gd name="T52" fmla="*/ 0 w 65"/>
                  <a:gd name="T53" fmla="*/ 79 h 79"/>
                  <a:gd name="T54" fmla="*/ 0 w 65"/>
                  <a:gd name="T55" fmla="*/ 74 h 79"/>
                  <a:gd name="T56" fmla="*/ 2 w 65"/>
                  <a:gd name="T57" fmla="*/ 66 h 79"/>
                  <a:gd name="T58" fmla="*/ 4 w 65"/>
                  <a:gd name="T59" fmla="*/ 59 h 79"/>
                  <a:gd name="T60" fmla="*/ 6 w 65"/>
                  <a:gd name="T61" fmla="*/ 51 h 79"/>
                  <a:gd name="T62" fmla="*/ 10 w 65"/>
                  <a:gd name="T63" fmla="*/ 45 h 79"/>
                  <a:gd name="T64" fmla="*/ 14 w 65"/>
                  <a:gd name="T65" fmla="*/ 38 h 79"/>
                  <a:gd name="T66" fmla="*/ 17 w 65"/>
                  <a:gd name="T67" fmla="*/ 32 h 79"/>
                  <a:gd name="T68" fmla="*/ 23 w 65"/>
                  <a:gd name="T69" fmla="*/ 27 h 79"/>
                  <a:gd name="T70" fmla="*/ 27 w 65"/>
                  <a:gd name="T71" fmla="*/ 23 h 79"/>
                  <a:gd name="T72" fmla="*/ 32 w 65"/>
                  <a:gd name="T73" fmla="*/ 17 h 79"/>
                  <a:gd name="T74" fmla="*/ 36 w 65"/>
                  <a:gd name="T75" fmla="*/ 13 h 79"/>
                  <a:gd name="T76" fmla="*/ 42 w 65"/>
                  <a:gd name="T77" fmla="*/ 10 h 79"/>
                  <a:gd name="T78" fmla="*/ 48 w 65"/>
                  <a:gd name="T79" fmla="*/ 8 h 79"/>
                  <a:gd name="T80" fmla="*/ 53 w 65"/>
                  <a:gd name="T81" fmla="*/ 4 h 79"/>
                  <a:gd name="T82" fmla="*/ 57 w 65"/>
                  <a:gd name="T83" fmla="*/ 2 h 79"/>
                  <a:gd name="T84" fmla="*/ 63 w 65"/>
                  <a:gd name="T85" fmla="*/ 0 h 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5" h="79">
                    <a:moveTo>
                      <a:pt x="65" y="0"/>
                    </a:moveTo>
                    <a:lnTo>
                      <a:pt x="65" y="2"/>
                    </a:lnTo>
                    <a:lnTo>
                      <a:pt x="65" y="4"/>
                    </a:lnTo>
                    <a:lnTo>
                      <a:pt x="65" y="6"/>
                    </a:lnTo>
                    <a:lnTo>
                      <a:pt x="65" y="8"/>
                    </a:lnTo>
                    <a:lnTo>
                      <a:pt x="63" y="10"/>
                    </a:lnTo>
                    <a:lnTo>
                      <a:pt x="63" y="11"/>
                    </a:lnTo>
                    <a:lnTo>
                      <a:pt x="63" y="13"/>
                    </a:lnTo>
                    <a:lnTo>
                      <a:pt x="63" y="15"/>
                    </a:lnTo>
                    <a:lnTo>
                      <a:pt x="61" y="15"/>
                    </a:lnTo>
                    <a:lnTo>
                      <a:pt x="61" y="17"/>
                    </a:lnTo>
                    <a:lnTo>
                      <a:pt x="61" y="19"/>
                    </a:lnTo>
                    <a:lnTo>
                      <a:pt x="61" y="21"/>
                    </a:lnTo>
                    <a:lnTo>
                      <a:pt x="59" y="21"/>
                    </a:lnTo>
                    <a:lnTo>
                      <a:pt x="59" y="23"/>
                    </a:lnTo>
                    <a:lnTo>
                      <a:pt x="59" y="25"/>
                    </a:lnTo>
                    <a:lnTo>
                      <a:pt x="59" y="27"/>
                    </a:lnTo>
                    <a:lnTo>
                      <a:pt x="57" y="27"/>
                    </a:lnTo>
                    <a:lnTo>
                      <a:pt x="55" y="28"/>
                    </a:lnTo>
                    <a:lnTo>
                      <a:pt x="53" y="28"/>
                    </a:lnTo>
                    <a:lnTo>
                      <a:pt x="51" y="30"/>
                    </a:lnTo>
                    <a:lnTo>
                      <a:pt x="49" y="32"/>
                    </a:lnTo>
                    <a:lnTo>
                      <a:pt x="48" y="34"/>
                    </a:lnTo>
                    <a:lnTo>
                      <a:pt x="46" y="34"/>
                    </a:lnTo>
                    <a:lnTo>
                      <a:pt x="44" y="36"/>
                    </a:lnTo>
                    <a:lnTo>
                      <a:pt x="42" y="38"/>
                    </a:lnTo>
                    <a:lnTo>
                      <a:pt x="42" y="40"/>
                    </a:lnTo>
                    <a:lnTo>
                      <a:pt x="40" y="42"/>
                    </a:lnTo>
                    <a:lnTo>
                      <a:pt x="40" y="44"/>
                    </a:lnTo>
                    <a:lnTo>
                      <a:pt x="38" y="45"/>
                    </a:lnTo>
                    <a:lnTo>
                      <a:pt x="36" y="47"/>
                    </a:lnTo>
                    <a:lnTo>
                      <a:pt x="36" y="49"/>
                    </a:lnTo>
                    <a:lnTo>
                      <a:pt x="34" y="51"/>
                    </a:lnTo>
                    <a:lnTo>
                      <a:pt x="34" y="53"/>
                    </a:lnTo>
                    <a:lnTo>
                      <a:pt x="32" y="55"/>
                    </a:lnTo>
                    <a:lnTo>
                      <a:pt x="32" y="57"/>
                    </a:lnTo>
                    <a:lnTo>
                      <a:pt x="31" y="59"/>
                    </a:lnTo>
                    <a:lnTo>
                      <a:pt x="29" y="61"/>
                    </a:lnTo>
                    <a:lnTo>
                      <a:pt x="29" y="62"/>
                    </a:lnTo>
                    <a:lnTo>
                      <a:pt x="27" y="64"/>
                    </a:lnTo>
                    <a:lnTo>
                      <a:pt x="25" y="66"/>
                    </a:lnTo>
                    <a:lnTo>
                      <a:pt x="25" y="68"/>
                    </a:lnTo>
                    <a:lnTo>
                      <a:pt x="23" y="70"/>
                    </a:lnTo>
                    <a:lnTo>
                      <a:pt x="21" y="72"/>
                    </a:lnTo>
                    <a:lnTo>
                      <a:pt x="19" y="72"/>
                    </a:lnTo>
                    <a:lnTo>
                      <a:pt x="15" y="74"/>
                    </a:lnTo>
                    <a:lnTo>
                      <a:pt x="14" y="76"/>
                    </a:lnTo>
                    <a:lnTo>
                      <a:pt x="12" y="76"/>
                    </a:lnTo>
                    <a:lnTo>
                      <a:pt x="8" y="78"/>
                    </a:lnTo>
                    <a:lnTo>
                      <a:pt x="6" y="78"/>
                    </a:lnTo>
                    <a:lnTo>
                      <a:pt x="4" y="78"/>
                    </a:lnTo>
                    <a:lnTo>
                      <a:pt x="4" y="79"/>
                    </a:lnTo>
                    <a:lnTo>
                      <a:pt x="2" y="79"/>
                    </a:lnTo>
                    <a:lnTo>
                      <a:pt x="0" y="79"/>
                    </a:lnTo>
                    <a:lnTo>
                      <a:pt x="0" y="78"/>
                    </a:lnTo>
                    <a:lnTo>
                      <a:pt x="0" y="74"/>
                    </a:lnTo>
                    <a:lnTo>
                      <a:pt x="0" y="70"/>
                    </a:lnTo>
                    <a:lnTo>
                      <a:pt x="2" y="66"/>
                    </a:lnTo>
                    <a:lnTo>
                      <a:pt x="2" y="62"/>
                    </a:lnTo>
                    <a:lnTo>
                      <a:pt x="4" y="59"/>
                    </a:lnTo>
                    <a:lnTo>
                      <a:pt x="6" y="55"/>
                    </a:lnTo>
                    <a:lnTo>
                      <a:pt x="6" y="51"/>
                    </a:lnTo>
                    <a:lnTo>
                      <a:pt x="8" y="47"/>
                    </a:lnTo>
                    <a:lnTo>
                      <a:pt x="10" y="45"/>
                    </a:lnTo>
                    <a:lnTo>
                      <a:pt x="12" y="42"/>
                    </a:lnTo>
                    <a:lnTo>
                      <a:pt x="14" y="38"/>
                    </a:lnTo>
                    <a:lnTo>
                      <a:pt x="15" y="36"/>
                    </a:lnTo>
                    <a:lnTo>
                      <a:pt x="17" y="32"/>
                    </a:lnTo>
                    <a:lnTo>
                      <a:pt x="19" y="30"/>
                    </a:lnTo>
                    <a:lnTo>
                      <a:pt x="23" y="27"/>
                    </a:lnTo>
                    <a:lnTo>
                      <a:pt x="25" y="25"/>
                    </a:lnTo>
                    <a:lnTo>
                      <a:pt x="27" y="23"/>
                    </a:lnTo>
                    <a:lnTo>
                      <a:pt x="29" y="21"/>
                    </a:lnTo>
                    <a:lnTo>
                      <a:pt x="32" y="17"/>
                    </a:lnTo>
                    <a:lnTo>
                      <a:pt x="34" y="15"/>
                    </a:lnTo>
                    <a:lnTo>
                      <a:pt x="36" y="13"/>
                    </a:lnTo>
                    <a:lnTo>
                      <a:pt x="40" y="11"/>
                    </a:lnTo>
                    <a:lnTo>
                      <a:pt x="42" y="10"/>
                    </a:lnTo>
                    <a:lnTo>
                      <a:pt x="46" y="8"/>
                    </a:lnTo>
                    <a:lnTo>
                      <a:pt x="48" y="8"/>
                    </a:lnTo>
                    <a:lnTo>
                      <a:pt x="49" y="6"/>
                    </a:lnTo>
                    <a:lnTo>
                      <a:pt x="53" y="4"/>
                    </a:lnTo>
                    <a:lnTo>
                      <a:pt x="55" y="4"/>
                    </a:lnTo>
                    <a:lnTo>
                      <a:pt x="57" y="2"/>
                    </a:lnTo>
                    <a:lnTo>
                      <a:pt x="61" y="0"/>
                    </a:lnTo>
                    <a:lnTo>
                      <a:pt x="63" y="0"/>
                    </a:lnTo>
                    <a:lnTo>
                      <a:pt x="65"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2" name="Freeform 178">
                <a:extLst>
                  <a:ext uri="{FF2B5EF4-FFF2-40B4-BE49-F238E27FC236}">
                    <a16:creationId xmlns:a16="http://schemas.microsoft.com/office/drawing/2014/main" id="{DADD7C09-5CEC-1C99-A79A-3E1B22AF72BC}"/>
                  </a:ext>
                </a:extLst>
              </p:cNvPr>
              <p:cNvSpPr>
                <a:spLocks/>
              </p:cNvSpPr>
              <p:nvPr/>
            </p:nvSpPr>
            <p:spPr bwMode="auto">
              <a:xfrm>
                <a:off x="2629" y="1831"/>
                <a:ext cx="63" cy="77"/>
              </a:xfrm>
              <a:custGeom>
                <a:avLst/>
                <a:gdLst>
                  <a:gd name="T0" fmla="*/ 57 w 63"/>
                  <a:gd name="T1" fmla="*/ 2 h 77"/>
                  <a:gd name="T2" fmla="*/ 59 w 63"/>
                  <a:gd name="T3" fmla="*/ 5 h 77"/>
                  <a:gd name="T4" fmla="*/ 59 w 63"/>
                  <a:gd name="T5" fmla="*/ 9 h 77"/>
                  <a:gd name="T6" fmla="*/ 61 w 63"/>
                  <a:gd name="T7" fmla="*/ 11 h 77"/>
                  <a:gd name="T8" fmla="*/ 61 w 63"/>
                  <a:gd name="T9" fmla="*/ 15 h 77"/>
                  <a:gd name="T10" fmla="*/ 63 w 63"/>
                  <a:gd name="T11" fmla="*/ 19 h 77"/>
                  <a:gd name="T12" fmla="*/ 63 w 63"/>
                  <a:gd name="T13" fmla="*/ 22 h 77"/>
                  <a:gd name="T14" fmla="*/ 61 w 63"/>
                  <a:gd name="T15" fmla="*/ 26 h 77"/>
                  <a:gd name="T16" fmla="*/ 57 w 63"/>
                  <a:gd name="T17" fmla="*/ 30 h 77"/>
                  <a:gd name="T18" fmla="*/ 51 w 63"/>
                  <a:gd name="T19" fmla="*/ 36 h 77"/>
                  <a:gd name="T20" fmla="*/ 49 w 63"/>
                  <a:gd name="T21" fmla="*/ 41 h 77"/>
                  <a:gd name="T22" fmla="*/ 46 w 63"/>
                  <a:gd name="T23" fmla="*/ 45 h 77"/>
                  <a:gd name="T24" fmla="*/ 42 w 63"/>
                  <a:gd name="T25" fmla="*/ 51 h 77"/>
                  <a:gd name="T26" fmla="*/ 40 w 63"/>
                  <a:gd name="T27" fmla="*/ 55 h 77"/>
                  <a:gd name="T28" fmla="*/ 36 w 63"/>
                  <a:gd name="T29" fmla="*/ 60 h 77"/>
                  <a:gd name="T30" fmla="*/ 34 w 63"/>
                  <a:gd name="T31" fmla="*/ 64 h 77"/>
                  <a:gd name="T32" fmla="*/ 30 w 63"/>
                  <a:gd name="T33" fmla="*/ 68 h 77"/>
                  <a:gd name="T34" fmla="*/ 27 w 63"/>
                  <a:gd name="T35" fmla="*/ 72 h 77"/>
                  <a:gd name="T36" fmla="*/ 23 w 63"/>
                  <a:gd name="T37" fmla="*/ 75 h 77"/>
                  <a:gd name="T38" fmla="*/ 19 w 63"/>
                  <a:gd name="T39" fmla="*/ 77 h 77"/>
                  <a:gd name="T40" fmla="*/ 15 w 63"/>
                  <a:gd name="T41" fmla="*/ 77 h 77"/>
                  <a:gd name="T42" fmla="*/ 10 w 63"/>
                  <a:gd name="T43" fmla="*/ 77 h 77"/>
                  <a:gd name="T44" fmla="*/ 4 w 63"/>
                  <a:gd name="T45" fmla="*/ 77 h 77"/>
                  <a:gd name="T46" fmla="*/ 2 w 63"/>
                  <a:gd name="T47" fmla="*/ 75 h 77"/>
                  <a:gd name="T48" fmla="*/ 0 w 63"/>
                  <a:gd name="T49" fmla="*/ 73 h 77"/>
                  <a:gd name="T50" fmla="*/ 8 w 63"/>
                  <a:gd name="T51" fmla="*/ 66 h 77"/>
                  <a:gd name="T52" fmla="*/ 13 w 63"/>
                  <a:gd name="T53" fmla="*/ 60 h 77"/>
                  <a:gd name="T54" fmla="*/ 17 w 63"/>
                  <a:gd name="T55" fmla="*/ 53 h 77"/>
                  <a:gd name="T56" fmla="*/ 23 w 63"/>
                  <a:gd name="T57" fmla="*/ 47 h 77"/>
                  <a:gd name="T58" fmla="*/ 27 w 63"/>
                  <a:gd name="T59" fmla="*/ 41 h 77"/>
                  <a:gd name="T60" fmla="*/ 29 w 63"/>
                  <a:gd name="T61" fmla="*/ 36 h 77"/>
                  <a:gd name="T62" fmla="*/ 32 w 63"/>
                  <a:gd name="T63" fmla="*/ 32 h 77"/>
                  <a:gd name="T64" fmla="*/ 34 w 63"/>
                  <a:gd name="T65" fmla="*/ 26 h 77"/>
                  <a:gd name="T66" fmla="*/ 38 w 63"/>
                  <a:gd name="T67" fmla="*/ 22 h 77"/>
                  <a:gd name="T68" fmla="*/ 40 w 63"/>
                  <a:gd name="T69" fmla="*/ 19 h 77"/>
                  <a:gd name="T70" fmla="*/ 42 w 63"/>
                  <a:gd name="T71" fmla="*/ 15 h 77"/>
                  <a:gd name="T72" fmla="*/ 44 w 63"/>
                  <a:gd name="T73" fmla="*/ 11 h 77"/>
                  <a:gd name="T74" fmla="*/ 47 w 63"/>
                  <a:gd name="T75" fmla="*/ 7 h 77"/>
                  <a:gd name="T76" fmla="*/ 51 w 63"/>
                  <a:gd name="T77" fmla="*/ 4 h 77"/>
                  <a:gd name="T78" fmla="*/ 55 w 63"/>
                  <a:gd name="T79" fmla="*/ 2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 h="77">
                    <a:moveTo>
                      <a:pt x="57" y="0"/>
                    </a:moveTo>
                    <a:lnTo>
                      <a:pt x="57" y="2"/>
                    </a:lnTo>
                    <a:lnTo>
                      <a:pt x="57" y="4"/>
                    </a:lnTo>
                    <a:lnTo>
                      <a:pt x="59" y="5"/>
                    </a:lnTo>
                    <a:lnTo>
                      <a:pt x="59" y="7"/>
                    </a:lnTo>
                    <a:lnTo>
                      <a:pt x="59" y="9"/>
                    </a:lnTo>
                    <a:lnTo>
                      <a:pt x="59" y="11"/>
                    </a:lnTo>
                    <a:lnTo>
                      <a:pt x="61" y="11"/>
                    </a:lnTo>
                    <a:lnTo>
                      <a:pt x="61" y="13"/>
                    </a:lnTo>
                    <a:lnTo>
                      <a:pt x="61" y="15"/>
                    </a:lnTo>
                    <a:lnTo>
                      <a:pt x="61" y="17"/>
                    </a:lnTo>
                    <a:lnTo>
                      <a:pt x="63" y="19"/>
                    </a:lnTo>
                    <a:lnTo>
                      <a:pt x="63" y="21"/>
                    </a:lnTo>
                    <a:lnTo>
                      <a:pt x="63" y="22"/>
                    </a:lnTo>
                    <a:lnTo>
                      <a:pt x="63" y="24"/>
                    </a:lnTo>
                    <a:lnTo>
                      <a:pt x="61" y="26"/>
                    </a:lnTo>
                    <a:lnTo>
                      <a:pt x="59" y="28"/>
                    </a:lnTo>
                    <a:lnTo>
                      <a:pt x="57" y="30"/>
                    </a:lnTo>
                    <a:lnTo>
                      <a:pt x="53" y="34"/>
                    </a:lnTo>
                    <a:lnTo>
                      <a:pt x="51" y="36"/>
                    </a:lnTo>
                    <a:lnTo>
                      <a:pt x="49" y="38"/>
                    </a:lnTo>
                    <a:lnTo>
                      <a:pt x="49" y="41"/>
                    </a:lnTo>
                    <a:lnTo>
                      <a:pt x="47" y="43"/>
                    </a:lnTo>
                    <a:lnTo>
                      <a:pt x="46" y="45"/>
                    </a:lnTo>
                    <a:lnTo>
                      <a:pt x="44" y="49"/>
                    </a:lnTo>
                    <a:lnTo>
                      <a:pt x="42" y="51"/>
                    </a:lnTo>
                    <a:lnTo>
                      <a:pt x="40" y="53"/>
                    </a:lnTo>
                    <a:lnTo>
                      <a:pt x="40" y="55"/>
                    </a:lnTo>
                    <a:lnTo>
                      <a:pt x="38" y="58"/>
                    </a:lnTo>
                    <a:lnTo>
                      <a:pt x="36" y="60"/>
                    </a:lnTo>
                    <a:lnTo>
                      <a:pt x="34" y="62"/>
                    </a:lnTo>
                    <a:lnTo>
                      <a:pt x="34" y="64"/>
                    </a:lnTo>
                    <a:lnTo>
                      <a:pt x="32" y="66"/>
                    </a:lnTo>
                    <a:lnTo>
                      <a:pt x="30" y="68"/>
                    </a:lnTo>
                    <a:lnTo>
                      <a:pt x="29" y="70"/>
                    </a:lnTo>
                    <a:lnTo>
                      <a:pt x="27" y="72"/>
                    </a:lnTo>
                    <a:lnTo>
                      <a:pt x="25" y="73"/>
                    </a:lnTo>
                    <a:lnTo>
                      <a:pt x="23" y="75"/>
                    </a:lnTo>
                    <a:lnTo>
                      <a:pt x="21" y="75"/>
                    </a:lnTo>
                    <a:lnTo>
                      <a:pt x="19" y="77"/>
                    </a:lnTo>
                    <a:lnTo>
                      <a:pt x="17" y="77"/>
                    </a:lnTo>
                    <a:lnTo>
                      <a:pt x="15" y="77"/>
                    </a:lnTo>
                    <a:lnTo>
                      <a:pt x="12" y="77"/>
                    </a:lnTo>
                    <a:lnTo>
                      <a:pt x="10" y="77"/>
                    </a:lnTo>
                    <a:lnTo>
                      <a:pt x="8" y="77"/>
                    </a:lnTo>
                    <a:lnTo>
                      <a:pt x="4" y="77"/>
                    </a:lnTo>
                    <a:lnTo>
                      <a:pt x="4" y="75"/>
                    </a:lnTo>
                    <a:lnTo>
                      <a:pt x="2" y="75"/>
                    </a:lnTo>
                    <a:lnTo>
                      <a:pt x="0" y="75"/>
                    </a:lnTo>
                    <a:lnTo>
                      <a:pt x="0" y="73"/>
                    </a:lnTo>
                    <a:lnTo>
                      <a:pt x="4" y="70"/>
                    </a:lnTo>
                    <a:lnTo>
                      <a:pt x="8" y="66"/>
                    </a:lnTo>
                    <a:lnTo>
                      <a:pt x="10" y="62"/>
                    </a:lnTo>
                    <a:lnTo>
                      <a:pt x="13" y="60"/>
                    </a:lnTo>
                    <a:lnTo>
                      <a:pt x="15" y="56"/>
                    </a:lnTo>
                    <a:lnTo>
                      <a:pt x="17" y="53"/>
                    </a:lnTo>
                    <a:lnTo>
                      <a:pt x="21" y="51"/>
                    </a:lnTo>
                    <a:lnTo>
                      <a:pt x="23" y="47"/>
                    </a:lnTo>
                    <a:lnTo>
                      <a:pt x="25" y="45"/>
                    </a:lnTo>
                    <a:lnTo>
                      <a:pt x="27" y="41"/>
                    </a:lnTo>
                    <a:lnTo>
                      <a:pt x="29" y="39"/>
                    </a:lnTo>
                    <a:lnTo>
                      <a:pt x="29" y="36"/>
                    </a:lnTo>
                    <a:lnTo>
                      <a:pt x="30" y="34"/>
                    </a:lnTo>
                    <a:lnTo>
                      <a:pt x="32" y="32"/>
                    </a:lnTo>
                    <a:lnTo>
                      <a:pt x="34" y="28"/>
                    </a:lnTo>
                    <a:lnTo>
                      <a:pt x="34" y="26"/>
                    </a:lnTo>
                    <a:lnTo>
                      <a:pt x="36" y="24"/>
                    </a:lnTo>
                    <a:lnTo>
                      <a:pt x="38" y="22"/>
                    </a:lnTo>
                    <a:lnTo>
                      <a:pt x="38" y="21"/>
                    </a:lnTo>
                    <a:lnTo>
                      <a:pt x="40" y="19"/>
                    </a:lnTo>
                    <a:lnTo>
                      <a:pt x="40" y="17"/>
                    </a:lnTo>
                    <a:lnTo>
                      <a:pt x="42" y="15"/>
                    </a:lnTo>
                    <a:lnTo>
                      <a:pt x="44" y="13"/>
                    </a:lnTo>
                    <a:lnTo>
                      <a:pt x="44" y="11"/>
                    </a:lnTo>
                    <a:lnTo>
                      <a:pt x="46" y="9"/>
                    </a:lnTo>
                    <a:lnTo>
                      <a:pt x="47" y="7"/>
                    </a:lnTo>
                    <a:lnTo>
                      <a:pt x="49" y="5"/>
                    </a:lnTo>
                    <a:lnTo>
                      <a:pt x="51" y="4"/>
                    </a:lnTo>
                    <a:lnTo>
                      <a:pt x="53" y="4"/>
                    </a:lnTo>
                    <a:lnTo>
                      <a:pt x="55" y="2"/>
                    </a:lnTo>
                    <a:lnTo>
                      <a:pt x="57"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3" name="Freeform 179">
                <a:extLst>
                  <a:ext uri="{FF2B5EF4-FFF2-40B4-BE49-F238E27FC236}">
                    <a16:creationId xmlns:a16="http://schemas.microsoft.com/office/drawing/2014/main" id="{F9EE0FD7-77A9-0B34-2D63-FFCD71A01A44}"/>
                  </a:ext>
                </a:extLst>
              </p:cNvPr>
              <p:cNvSpPr>
                <a:spLocks/>
              </p:cNvSpPr>
              <p:nvPr/>
            </p:nvSpPr>
            <p:spPr bwMode="auto">
              <a:xfrm>
                <a:off x="2642" y="1761"/>
                <a:ext cx="55" cy="34"/>
              </a:xfrm>
              <a:custGeom>
                <a:avLst/>
                <a:gdLst>
                  <a:gd name="T0" fmla="*/ 46 w 55"/>
                  <a:gd name="T1" fmla="*/ 2 h 34"/>
                  <a:gd name="T2" fmla="*/ 50 w 55"/>
                  <a:gd name="T3" fmla="*/ 2 h 34"/>
                  <a:gd name="T4" fmla="*/ 51 w 55"/>
                  <a:gd name="T5" fmla="*/ 4 h 34"/>
                  <a:gd name="T6" fmla="*/ 53 w 55"/>
                  <a:gd name="T7" fmla="*/ 6 h 34"/>
                  <a:gd name="T8" fmla="*/ 55 w 55"/>
                  <a:gd name="T9" fmla="*/ 7 h 34"/>
                  <a:gd name="T10" fmla="*/ 55 w 55"/>
                  <a:gd name="T11" fmla="*/ 11 h 34"/>
                  <a:gd name="T12" fmla="*/ 53 w 55"/>
                  <a:gd name="T13" fmla="*/ 15 h 34"/>
                  <a:gd name="T14" fmla="*/ 51 w 55"/>
                  <a:gd name="T15" fmla="*/ 19 h 34"/>
                  <a:gd name="T16" fmla="*/ 50 w 55"/>
                  <a:gd name="T17" fmla="*/ 21 h 34"/>
                  <a:gd name="T18" fmla="*/ 46 w 55"/>
                  <a:gd name="T19" fmla="*/ 23 h 34"/>
                  <a:gd name="T20" fmla="*/ 44 w 55"/>
                  <a:gd name="T21" fmla="*/ 24 h 34"/>
                  <a:gd name="T22" fmla="*/ 40 w 55"/>
                  <a:gd name="T23" fmla="*/ 24 h 34"/>
                  <a:gd name="T24" fmla="*/ 36 w 55"/>
                  <a:gd name="T25" fmla="*/ 26 h 34"/>
                  <a:gd name="T26" fmla="*/ 33 w 55"/>
                  <a:gd name="T27" fmla="*/ 26 h 34"/>
                  <a:gd name="T28" fmla="*/ 29 w 55"/>
                  <a:gd name="T29" fmla="*/ 26 h 34"/>
                  <a:gd name="T30" fmla="*/ 25 w 55"/>
                  <a:gd name="T31" fmla="*/ 28 h 34"/>
                  <a:gd name="T32" fmla="*/ 21 w 55"/>
                  <a:gd name="T33" fmla="*/ 28 h 34"/>
                  <a:gd name="T34" fmla="*/ 17 w 55"/>
                  <a:gd name="T35" fmla="*/ 28 h 34"/>
                  <a:gd name="T36" fmla="*/ 14 w 55"/>
                  <a:gd name="T37" fmla="*/ 30 h 34"/>
                  <a:gd name="T38" fmla="*/ 10 w 55"/>
                  <a:gd name="T39" fmla="*/ 32 h 34"/>
                  <a:gd name="T40" fmla="*/ 6 w 55"/>
                  <a:gd name="T41" fmla="*/ 32 h 34"/>
                  <a:gd name="T42" fmla="*/ 4 w 55"/>
                  <a:gd name="T43" fmla="*/ 34 h 34"/>
                  <a:gd name="T44" fmla="*/ 0 w 55"/>
                  <a:gd name="T45" fmla="*/ 34 h 34"/>
                  <a:gd name="T46" fmla="*/ 2 w 55"/>
                  <a:gd name="T47" fmla="*/ 30 h 34"/>
                  <a:gd name="T48" fmla="*/ 6 w 55"/>
                  <a:gd name="T49" fmla="*/ 26 h 34"/>
                  <a:gd name="T50" fmla="*/ 8 w 55"/>
                  <a:gd name="T51" fmla="*/ 23 h 34"/>
                  <a:gd name="T52" fmla="*/ 12 w 55"/>
                  <a:gd name="T53" fmla="*/ 21 h 34"/>
                  <a:gd name="T54" fmla="*/ 16 w 55"/>
                  <a:gd name="T55" fmla="*/ 17 h 34"/>
                  <a:gd name="T56" fmla="*/ 19 w 55"/>
                  <a:gd name="T57" fmla="*/ 13 h 34"/>
                  <a:gd name="T58" fmla="*/ 23 w 55"/>
                  <a:gd name="T59" fmla="*/ 11 h 34"/>
                  <a:gd name="T60" fmla="*/ 27 w 55"/>
                  <a:gd name="T61" fmla="*/ 9 h 34"/>
                  <a:gd name="T62" fmla="*/ 31 w 55"/>
                  <a:gd name="T63" fmla="*/ 7 h 34"/>
                  <a:gd name="T64" fmla="*/ 34 w 55"/>
                  <a:gd name="T65" fmla="*/ 6 h 34"/>
                  <a:gd name="T66" fmla="*/ 38 w 55"/>
                  <a:gd name="T67" fmla="*/ 4 h 34"/>
                  <a:gd name="T68" fmla="*/ 42 w 55"/>
                  <a:gd name="T69" fmla="*/ 2 h 34"/>
                  <a:gd name="T70" fmla="*/ 46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46" y="0"/>
                    </a:moveTo>
                    <a:lnTo>
                      <a:pt x="46" y="2"/>
                    </a:lnTo>
                    <a:lnTo>
                      <a:pt x="48" y="2"/>
                    </a:lnTo>
                    <a:lnTo>
                      <a:pt x="50" y="2"/>
                    </a:lnTo>
                    <a:lnTo>
                      <a:pt x="50" y="4"/>
                    </a:lnTo>
                    <a:lnTo>
                      <a:pt x="51" y="4"/>
                    </a:lnTo>
                    <a:lnTo>
                      <a:pt x="51" y="6"/>
                    </a:lnTo>
                    <a:lnTo>
                      <a:pt x="53" y="6"/>
                    </a:lnTo>
                    <a:lnTo>
                      <a:pt x="53" y="7"/>
                    </a:lnTo>
                    <a:lnTo>
                      <a:pt x="55" y="7"/>
                    </a:lnTo>
                    <a:lnTo>
                      <a:pt x="55" y="9"/>
                    </a:lnTo>
                    <a:lnTo>
                      <a:pt x="55" y="11"/>
                    </a:lnTo>
                    <a:lnTo>
                      <a:pt x="55" y="13"/>
                    </a:lnTo>
                    <a:lnTo>
                      <a:pt x="53" y="15"/>
                    </a:lnTo>
                    <a:lnTo>
                      <a:pt x="53" y="17"/>
                    </a:lnTo>
                    <a:lnTo>
                      <a:pt x="51" y="19"/>
                    </a:lnTo>
                    <a:lnTo>
                      <a:pt x="51" y="21"/>
                    </a:lnTo>
                    <a:lnTo>
                      <a:pt x="50" y="21"/>
                    </a:lnTo>
                    <a:lnTo>
                      <a:pt x="48" y="23"/>
                    </a:lnTo>
                    <a:lnTo>
                      <a:pt x="46" y="23"/>
                    </a:lnTo>
                    <a:lnTo>
                      <a:pt x="44" y="23"/>
                    </a:lnTo>
                    <a:lnTo>
                      <a:pt x="44" y="24"/>
                    </a:lnTo>
                    <a:lnTo>
                      <a:pt x="42" y="24"/>
                    </a:lnTo>
                    <a:lnTo>
                      <a:pt x="40" y="24"/>
                    </a:lnTo>
                    <a:lnTo>
                      <a:pt x="38" y="24"/>
                    </a:lnTo>
                    <a:lnTo>
                      <a:pt x="36" y="26"/>
                    </a:lnTo>
                    <a:lnTo>
                      <a:pt x="34" y="26"/>
                    </a:lnTo>
                    <a:lnTo>
                      <a:pt x="33" y="26"/>
                    </a:lnTo>
                    <a:lnTo>
                      <a:pt x="31" y="26"/>
                    </a:lnTo>
                    <a:lnTo>
                      <a:pt x="29" y="26"/>
                    </a:lnTo>
                    <a:lnTo>
                      <a:pt x="27" y="28"/>
                    </a:lnTo>
                    <a:lnTo>
                      <a:pt x="25" y="28"/>
                    </a:lnTo>
                    <a:lnTo>
                      <a:pt x="23" y="28"/>
                    </a:lnTo>
                    <a:lnTo>
                      <a:pt x="21" y="28"/>
                    </a:lnTo>
                    <a:lnTo>
                      <a:pt x="19" y="28"/>
                    </a:lnTo>
                    <a:lnTo>
                      <a:pt x="17" y="28"/>
                    </a:lnTo>
                    <a:lnTo>
                      <a:pt x="16" y="30"/>
                    </a:lnTo>
                    <a:lnTo>
                      <a:pt x="14" y="30"/>
                    </a:lnTo>
                    <a:lnTo>
                      <a:pt x="12" y="30"/>
                    </a:lnTo>
                    <a:lnTo>
                      <a:pt x="10" y="32"/>
                    </a:lnTo>
                    <a:lnTo>
                      <a:pt x="8" y="32"/>
                    </a:lnTo>
                    <a:lnTo>
                      <a:pt x="6" y="32"/>
                    </a:lnTo>
                    <a:lnTo>
                      <a:pt x="6" y="34"/>
                    </a:lnTo>
                    <a:lnTo>
                      <a:pt x="4" y="34"/>
                    </a:lnTo>
                    <a:lnTo>
                      <a:pt x="2" y="34"/>
                    </a:lnTo>
                    <a:lnTo>
                      <a:pt x="0" y="34"/>
                    </a:lnTo>
                    <a:lnTo>
                      <a:pt x="0" y="32"/>
                    </a:lnTo>
                    <a:lnTo>
                      <a:pt x="2" y="30"/>
                    </a:lnTo>
                    <a:lnTo>
                      <a:pt x="4" y="28"/>
                    </a:lnTo>
                    <a:lnTo>
                      <a:pt x="6" y="26"/>
                    </a:lnTo>
                    <a:lnTo>
                      <a:pt x="8" y="24"/>
                    </a:lnTo>
                    <a:lnTo>
                      <a:pt x="8" y="23"/>
                    </a:lnTo>
                    <a:lnTo>
                      <a:pt x="10" y="23"/>
                    </a:lnTo>
                    <a:lnTo>
                      <a:pt x="12" y="21"/>
                    </a:lnTo>
                    <a:lnTo>
                      <a:pt x="14" y="19"/>
                    </a:lnTo>
                    <a:lnTo>
                      <a:pt x="16" y="17"/>
                    </a:lnTo>
                    <a:lnTo>
                      <a:pt x="17" y="15"/>
                    </a:lnTo>
                    <a:lnTo>
                      <a:pt x="19" y="13"/>
                    </a:lnTo>
                    <a:lnTo>
                      <a:pt x="21" y="13"/>
                    </a:lnTo>
                    <a:lnTo>
                      <a:pt x="23" y="11"/>
                    </a:lnTo>
                    <a:lnTo>
                      <a:pt x="25" y="11"/>
                    </a:lnTo>
                    <a:lnTo>
                      <a:pt x="27" y="9"/>
                    </a:lnTo>
                    <a:lnTo>
                      <a:pt x="29" y="9"/>
                    </a:lnTo>
                    <a:lnTo>
                      <a:pt x="31" y="7"/>
                    </a:lnTo>
                    <a:lnTo>
                      <a:pt x="33" y="6"/>
                    </a:lnTo>
                    <a:lnTo>
                      <a:pt x="34" y="6"/>
                    </a:lnTo>
                    <a:lnTo>
                      <a:pt x="36" y="6"/>
                    </a:lnTo>
                    <a:lnTo>
                      <a:pt x="38" y="4"/>
                    </a:lnTo>
                    <a:lnTo>
                      <a:pt x="40" y="4"/>
                    </a:lnTo>
                    <a:lnTo>
                      <a:pt x="42" y="2"/>
                    </a:lnTo>
                    <a:lnTo>
                      <a:pt x="44" y="2"/>
                    </a:lnTo>
                    <a:lnTo>
                      <a:pt x="46"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4" name="Freeform 180">
                <a:extLst>
                  <a:ext uri="{FF2B5EF4-FFF2-40B4-BE49-F238E27FC236}">
                    <a16:creationId xmlns:a16="http://schemas.microsoft.com/office/drawing/2014/main" id="{0144CA4A-F07E-5DAC-E7CD-7A196367D7D1}"/>
                  </a:ext>
                </a:extLst>
              </p:cNvPr>
              <p:cNvSpPr>
                <a:spLocks/>
              </p:cNvSpPr>
              <p:nvPr/>
            </p:nvSpPr>
            <p:spPr bwMode="auto">
              <a:xfrm>
                <a:off x="2644" y="1734"/>
                <a:ext cx="40" cy="21"/>
              </a:xfrm>
              <a:custGeom>
                <a:avLst/>
                <a:gdLst>
                  <a:gd name="T0" fmla="*/ 6 w 40"/>
                  <a:gd name="T1" fmla="*/ 14 h 21"/>
                  <a:gd name="T2" fmla="*/ 8 w 40"/>
                  <a:gd name="T3" fmla="*/ 14 h 21"/>
                  <a:gd name="T4" fmla="*/ 8 w 40"/>
                  <a:gd name="T5" fmla="*/ 12 h 21"/>
                  <a:gd name="T6" fmla="*/ 10 w 40"/>
                  <a:gd name="T7" fmla="*/ 12 h 21"/>
                  <a:gd name="T8" fmla="*/ 12 w 40"/>
                  <a:gd name="T9" fmla="*/ 10 h 21"/>
                  <a:gd name="T10" fmla="*/ 14 w 40"/>
                  <a:gd name="T11" fmla="*/ 10 h 21"/>
                  <a:gd name="T12" fmla="*/ 14 w 40"/>
                  <a:gd name="T13" fmla="*/ 8 h 21"/>
                  <a:gd name="T14" fmla="*/ 15 w 40"/>
                  <a:gd name="T15" fmla="*/ 8 h 21"/>
                  <a:gd name="T16" fmla="*/ 17 w 40"/>
                  <a:gd name="T17" fmla="*/ 8 h 21"/>
                  <a:gd name="T18" fmla="*/ 17 w 40"/>
                  <a:gd name="T19" fmla="*/ 6 h 21"/>
                  <a:gd name="T20" fmla="*/ 19 w 40"/>
                  <a:gd name="T21" fmla="*/ 6 h 21"/>
                  <a:gd name="T22" fmla="*/ 21 w 40"/>
                  <a:gd name="T23" fmla="*/ 6 h 21"/>
                  <a:gd name="T24" fmla="*/ 21 w 40"/>
                  <a:gd name="T25" fmla="*/ 4 h 21"/>
                  <a:gd name="T26" fmla="*/ 23 w 40"/>
                  <a:gd name="T27" fmla="*/ 4 h 21"/>
                  <a:gd name="T28" fmla="*/ 25 w 40"/>
                  <a:gd name="T29" fmla="*/ 4 h 21"/>
                  <a:gd name="T30" fmla="*/ 27 w 40"/>
                  <a:gd name="T31" fmla="*/ 2 h 21"/>
                  <a:gd name="T32" fmla="*/ 29 w 40"/>
                  <a:gd name="T33" fmla="*/ 2 h 21"/>
                  <a:gd name="T34" fmla="*/ 31 w 40"/>
                  <a:gd name="T35" fmla="*/ 2 h 21"/>
                  <a:gd name="T36" fmla="*/ 32 w 40"/>
                  <a:gd name="T37" fmla="*/ 2 h 21"/>
                  <a:gd name="T38" fmla="*/ 34 w 40"/>
                  <a:gd name="T39" fmla="*/ 2 h 21"/>
                  <a:gd name="T40" fmla="*/ 36 w 40"/>
                  <a:gd name="T41" fmla="*/ 0 h 21"/>
                  <a:gd name="T42" fmla="*/ 38 w 40"/>
                  <a:gd name="T43" fmla="*/ 0 h 21"/>
                  <a:gd name="T44" fmla="*/ 38 w 40"/>
                  <a:gd name="T45" fmla="*/ 2 h 21"/>
                  <a:gd name="T46" fmla="*/ 38 w 40"/>
                  <a:gd name="T47" fmla="*/ 4 h 21"/>
                  <a:gd name="T48" fmla="*/ 38 w 40"/>
                  <a:gd name="T49" fmla="*/ 6 h 21"/>
                  <a:gd name="T50" fmla="*/ 38 w 40"/>
                  <a:gd name="T51" fmla="*/ 8 h 21"/>
                  <a:gd name="T52" fmla="*/ 40 w 40"/>
                  <a:gd name="T53" fmla="*/ 8 h 21"/>
                  <a:gd name="T54" fmla="*/ 40 w 40"/>
                  <a:gd name="T55" fmla="*/ 10 h 21"/>
                  <a:gd name="T56" fmla="*/ 40 w 40"/>
                  <a:gd name="T57" fmla="*/ 12 h 21"/>
                  <a:gd name="T58" fmla="*/ 40 w 40"/>
                  <a:gd name="T59" fmla="*/ 14 h 21"/>
                  <a:gd name="T60" fmla="*/ 40 w 40"/>
                  <a:gd name="T61" fmla="*/ 16 h 21"/>
                  <a:gd name="T62" fmla="*/ 38 w 40"/>
                  <a:gd name="T63" fmla="*/ 16 h 21"/>
                  <a:gd name="T64" fmla="*/ 36 w 40"/>
                  <a:gd name="T65" fmla="*/ 16 h 21"/>
                  <a:gd name="T66" fmla="*/ 36 w 40"/>
                  <a:gd name="T67" fmla="*/ 17 h 21"/>
                  <a:gd name="T68" fmla="*/ 34 w 40"/>
                  <a:gd name="T69" fmla="*/ 17 h 21"/>
                  <a:gd name="T70" fmla="*/ 32 w 40"/>
                  <a:gd name="T71" fmla="*/ 17 h 21"/>
                  <a:gd name="T72" fmla="*/ 31 w 40"/>
                  <a:gd name="T73" fmla="*/ 17 h 21"/>
                  <a:gd name="T74" fmla="*/ 29 w 40"/>
                  <a:gd name="T75" fmla="*/ 17 h 21"/>
                  <a:gd name="T76" fmla="*/ 27 w 40"/>
                  <a:gd name="T77" fmla="*/ 17 h 21"/>
                  <a:gd name="T78" fmla="*/ 25 w 40"/>
                  <a:gd name="T79" fmla="*/ 17 h 21"/>
                  <a:gd name="T80" fmla="*/ 23 w 40"/>
                  <a:gd name="T81" fmla="*/ 19 h 21"/>
                  <a:gd name="T82" fmla="*/ 21 w 40"/>
                  <a:gd name="T83" fmla="*/ 19 h 21"/>
                  <a:gd name="T84" fmla="*/ 19 w 40"/>
                  <a:gd name="T85" fmla="*/ 19 h 21"/>
                  <a:gd name="T86" fmla="*/ 17 w 40"/>
                  <a:gd name="T87" fmla="*/ 19 h 21"/>
                  <a:gd name="T88" fmla="*/ 15 w 40"/>
                  <a:gd name="T89" fmla="*/ 19 h 21"/>
                  <a:gd name="T90" fmla="*/ 14 w 40"/>
                  <a:gd name="T91" fmla="*/ 21 h 21"/>
                  <a:gd name="T92" fmla="*/ 12 w 40"/>
                  <a:gd name="T93" fmla="*/ 21 h 21"/>
                  <a:gd name="T94" fmla="*/ 10 w 40"/>
                  <a:gd name="T95" fmla="*/ 21 h 21"/>
                  <a:gd name="T96" fmla="*/ 8 w 40"/>
                  <a:gd name="T97" fmla="*/ 21 h 21"/>
                  <a:gd name="T98" fmla="*/ 6 w 40"/>
                  <a:gd name="T99" fmla="*/ 21 h 21"/>
                  <a:gd name="T100" fmla="*/ 4 w 40"/>
                  <a:gd name="T101" fmla="*/ 21 h 21"/>
                  <a:gd name="T102" fmla="*/ 2 w 40"/>
                  <a:gd name="T103" fmla="*/ 21 h 21"/>
                  <a:gd name="T104" fmla="*/ 0 w 40"/>
                  <a:gd name="T105" fmla="*/ 21 h 21"/>
                  <a:gd name="T106" fmla="*/ 0 w 40"/>
                  <a:gd name="T107" fmla="*/ 19 h 21"/>
                  <a:gd name="T108" fmla="*/ 2 w 40"/>
                  <a:gd name="T109" fmla="*/ 19 h 21"/>
                  <a:gd name="T110" fmla="*/ 2 w 40"/>
                  <a:gd name="T111" fmla="*/ 17 h 21"/>
                  <a:gd name="T112" fmla="*/ 4 w 40"/>
                  <a:gd name="T113" fmla="*/ 16 h 21"/>
                  <a:gd name="T114" fmla="*/ 6 w 40"/>
                  <a:gd name="T115" fmla="*/ 16 h 21"/>
                  <a:gd name="T116" fmla="*/ 6 w 40"/>
                  <a:gd name="T117" fmla="*/ 14 h 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0" h="21">
                    <a:moveTo>
                      <a:pt x="6" y="14"/>
                    </a:moveTo>
                    <a:lnTo>
                      <a:pt x="8" y="14"/>
                    </a:lnTo>
                    <a:lnTo>
                      <a:pt x="8" y="12"/>
                    </a:lnTo>
                    <a:lnTo>
                      <a:pt x="10" y="12"/>
                    </a:lnTo>
                    <a:lnTo>
                      <a:pt x="12" y="10"/>
                    </a:lnTo>
                    <a:lnTo>
                      <a:pt x="14" y="10"/>
                    </a:lnTo>
                    <a:lnTo>
                      <a:pt x="14" y="8"/>
                    </a:lnTo>
                    <a:lnTo>
                      <a:pt x="15" y="8"/>
                    </a:lnTo>
                    <a:lnTo>
                      <a:pt x="17" y="8"/>
                    </a:lnTo>
                    <a:lnTo>
                      <a:pt x="17" y="6"/>
                    </a:lnTo>
                    <a:lnTo>
                      <a:pt x="19" y="6"/>
                    </a:lnTo>
                    <a:lnTo>
                      <a:pt x="21" y="6"/>
                    </a:lnTo>
                    <a:lnTo>
                      <a:pt x="21" y="4"/>
                    </a:lnTo>
                    <a:lnTo>
                      <a:pt x="23" y="4"/>
                    </a:lnTo>
                    <a:lnTo>
                      <a:pt x="25" y="4"/>
                    </a:lnTo>
                    <a:lnTo>
                      <a:pt x="27" y="2"/>
                    </a:lnTo>
                    <a:lnTo>
                      <a:pt x="29" y="2"/>
                    </a:lnTo>
                    <a:lnTo>
                      <a:pt x="31" y="2"/>
                    </a:lnTo>
                    <a:lnTo>
                      <a:pt x="32" y="2"/>
                    </a:lnTo>
                    <a:lnTo>
                      <a:pt x="34" y="2"/>
                    </a:lnTo>
                    <a:lnTo>
                      <a:pt x="36" y="0"/>
                    </a:lnTo>
                    <a:lnTo>
                      <a:pt x="38" y="0"/>
                    </a:lnTo>
                    <a:lnTo>
                      <a:pt x="38" y="2"/>
                    </a:lnTo>
                    <a:lnTo>
                      <a:pt x="38" y="4"/>
                    </a:lnTo>
                    <a:lnTo>
                      <a:pt x="38" y="6"/>
                    </a:lnTo>
                    <a:lnTo>
                      <a:pt x="38" y="8"/>
                    </a:lnTo>
                    <a:lnTo>
                      <a:pt x="40" y="8"/>
                    </a:lnTo>
                    <a:lnTo>
                      <a:pt x="40" y="10"/>
                    </a:lnTo>
                    <a:lnTo>
                      <a:pt x="40" y="12"/>
                    </a:lnTo>
                    <a:lnTo>
                      <a:pt x="40" y="14"/>
                    </a:lnTo>
                    <a:lnTo>
                      <a:pt x="40" y="16"/>
                    </a:lnTo>
                    <a:lnTo>
                      <a:pt x="38" y="16"/>
                    </a:lnTo>
                    <a:lnTo>
                      <a:pt x="36" y="16"/>
                    </a:lnTo>
                    <a:lnTo>
                      <a:pt x="36" y="17"/>
                    </a:lnTo>
                    <a:lnTo>
                      <a:pt x="34" y="17"/>
                    </a:lnTo>
                    <a:lnTo>
                      <a:pt x="32" y="17"/>
                    </a:lnTo>
                    <a:lnTo>
                      <a:pt x="31" y="17"/>
                    </a:lnTo>
                    <a:lnTo>
                      <a:pt x="29" y="17"/>
                    </a:lnTo>
                    <a:lnTo>
                      <a:pt x="27" y="17"/>
                    </a:lnTo>
                    <a:lnTo>
                      <a:pt x="25" y="17"/>
                    </a:lnTo>
                    <a:lnTo>
                      <a:pt x="23" y="19"/>
                    </a:lnTo>
                    <a:lnTo>
                      <a:pt x="21" y="19"/>
                    </a:lnTo>
                    <a:lnTo>
                      <a:pt x="19" y="19"/>
                    </a:lnTo>
                    <a:lnTo>
                      <a:pt x="17" y="19"/>
                    </a:lnTo>
                    <a:lnTo>
                      <a:pt x="15" y="19"/>
                    </a:lnTo>
                    <a:lnTo>
                      <a:pt x="14" y="21"/>
                    </a:lnTo>
                    <a:lnTo>
                      <a:pt x="12" y="21"/>
                    </a:lnTo>
                    <a:lnTo>
                      <a:pt x="10" y="21"/>
                    </a:lnTo>
                    <a:lnTo>
                      <a:pt x="8" y="21"/>
                    </a:lnTo>
                    <a:lnTo>
                      <a:pt x="6" y="21"/>
                    </a:lnTo>
                    <a:lnTo>
                      <a:pt x="4" y="21"/>
                    </a:lnTo>
                    <a:lnTo>
                      <a:pt x="2" y="21"/>
                    </a:lnTo>
                    <a:lnTo>
                      <a:pt x="0" y="21"/>
                    </a:lnTo>
                    <a:lnTo>
                      <a:pt x="0" y="19"/>
                    </a:lnTo>
                    <a:lnTo>
                      <a:pt x="2" y="19"/>
                    </a:lnTo>
                    <a:lnTo>
                      <a:pt x="2" y="17"/>
                    </a:lnTo>
                    <a:lnTo>
                      <a:pt x="4" y="16"/>
                    </a:lnTo>
                    <a:lnTo>
                      <a:pt x="6" y="16"/>
                    </a:lnTo>
                    <a:lnTo>
                      <a:pt x="6" y="14"/>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5" name="Freeform 181">
                <a:extLst>
                  <a:ext uri="{FF2B5EF4-FFF2-40B4-BE49-F238E27FC236}">
                    <a16:creationId xmlns:a16="http://schemas.microsoft.com/office/drawing/2014/main" id="{E98482DF-5582-91D4-2E48-5F9760BB4488}"/>
                  </a:ext>
                </a:extLst>
              </p:cNvPr>
              <p:cNvSpPr>
                <a:spLocks/>
              </p:cNvSpPr>
              <p:nvPr/>
            </p:nvSpPr>
            <p:spPr bwMode="auto">
              <a:xfrm>
                <a:off x="2656" y="1699"/>
                <a:ext cx="37" cy="24"/>
              </a:xfrm>
              <a:custGeom>
                <a:avLst/>
                <a:gdLst>
                  <a:gd name="T0" fmla="*/ 36 w 37"/>
                  <a:gd name="T1" fmla="*/ 9 h 24"/>
                  <a:gd name="T2" fmla="*/ 36 w 37"/>
                  <a:gd name="T3" fmla="*/ 11 h 24"/>
                  <a:gd name="T4" fmla="*/ 34 w 37"/>
                  <a:gd name="T5" fmla="*/ 11 h 24"/>
                  <a:gd name="T6" fmla="*/ 34 w 37"/>
                  <a:gd name="T7" fmla="*/ 13 h 24"/>
                  <a:gd name="T8" fmla="*/ 32 w 37"/>
                  <a:gd name="T9" fmla="*/ 13 h 24"/>
                  <a:gd name="T10" fmla="*/ 32 w 37"/>
                  <a:gd name="T11" fmla="*/ 15 h 24"/>
                  <a:gd name="T12" fmla="*/ 32 w 37"/>
                  <a:gd name="T13" fmla="*/ 17 h 24"/>
                  <a:gd name="T14" fmla="*/ 30 w 37"/>
                  <a:gd name="T15" fmla="*/ 18 h 24"/>
                  <a:gd name="T16" fmla="*/ 30 w 37"/>
                  <a:gd name="T17" fmla="*/ 20 h 24"/>
                  <a:gd name="T18" fmla="*/ 30 w 37"/>
                  <a:gd name="T19" fmla="*/ 22 h 24"/>
                  <a:gd name="T20" fmla="*/ 28 w 37"/>
                  <a:gd name="T21" fmla="*/ 22 h 24"/>
                  <a:gd name="T22" fmla="*/ 28 w 37"/>
                  <a:gd name="T23" fmla="*/ 24 h 24"/>
                  <a:gd name="T24" fmla="*/ 26 w 37"/>
                  <a:gd name="T25" fmla="*/ 22 h 24"/>
                  <a:gd name="T26" fmla="*/ 24 w 37"/>
                  <a:gd name="T27" fmla="*/ 22 h 24"/>
                  <a:gd name="T28" fmla="*/ 22 w 37"/>
                  <a:gd name="T29" fmla="*/ 22 h 24"/>
                  <a:gd name="T30" fmla="*/ 20 w 37"/>
                  <a:gd name="T31" fmla="*/ 22 h 24"/>
                  <a:gd name="T32" fmla="*/ 19 w 37"/>
                  <a:gd name="T33" fmla="*/ 22 h 24"/>
                  <a:gd name="T34" fmla="*/ 17 w 37"/>
                  <a:gd name="T35" fmla="*/ 20 h 24"/>
                  <a:gd name="T36" fmla="*/ 15 w 37"/>
                  <a:gd name="T37" fmla="*/ 20 h 24"/>
                  <a:gd name="T38" fmla="*/ 13 w 37"/>
                  <a:gd name="T39" fmla="*/ 20 h 24"/>
                  <a:gd name="T40" fmla="*/ 11 w 37"/>
                  <a:gd name="T41" fmla="*/ 20 h 24"/>
                  <a:gd name="T42" fmla="*/ 11 w 37"/>
                  <a:gd name="T43" fmla="*/ 18 h 24"/>
                  <a:gd name="T44" fmla="*/ 9 w 37"/>
                  <a:gd name="T45" fmla="*/ 18 h 24"/>
                  <a:gd name="T46" fmla="*/ 7 w 37"/>
                  <a:gd name="T47" fmla="*/ 18 h 24"/>
                  <a:gd name="T48" fmla="*/ 7 w 37"/>
                  <a:gd name="T49" fmla="*/ 17 h 24"/>
                  <a:gd name="T50" fmla="*/ 5 w 37"/>
                  <a:gd name="T51" fmla="*/ 17 h 24"/>
                  <a:gd name="T52" fmla="*/ 3 w 37"/>
                  <a:gd name="T53" fmla="*/ 17 h 24"/>
                  <a:gd name="T54" fmla="*/ 2 w 37"/>
                  <a:gd name="T55" fmla="*/ 15 h 24"/>
                  <a:gd name="T56" fmla="*/ 0 w 37"/>
                  <a:gd name="T57" fmla="*/ 13 h 24"/>
                  <a:gd name="T58" fmla="*/ 2 w 37"/>
                  <a:gd name="T59" fmla="*/ 11 h 24"/>
                  <a:gd name="T60" fmla="*/ 3 w 37"/>
                  <a:gd name="T61" fmla="*/ 9 h 24"/>
                  <a:gd name="T62" fmla="*/ 5 w 37"/>
                  <a:gd name="T63" fmla="*/ 7 h 24"/>
                  <a:gd name="T64" fmla="*/ 9 w 37"/>
                  <a:gd name="T65" fmla="*/ 5 h 24"/>
                  <a:gd name="T66" fmla="*/ 11 w 37"/>
                  <a:gd name="T67" fmla="*/ 3 h 24"/>
                  <a:gd name="T68" fmla="*/ 13 w 37"/>
                  <a:gd name="T69" fmla="*/ 3 h 24"/>
                  <a:gd name="T70" fmla="*/ 15 w 37"/>
                  <a:gd name="T71" fmla="*/ 1 h 24"/>
                  <a:gd name="T72" fmla="*/ 17 w 37"/>
                  <a:gd name="T73" fmla="*/ 1 h 24"/>
                  <a:gd name="T74" fmla="*/ 19 w 37"/>
                  <a:gd name="T75" fmla="*/ 1 h 24"/>
                  <a:gd name="T76" fmla="*/ 20 w 37"/>
                  <a:gd name="T77" fmla="*/ 0 h 24"/>
                  <a:gd name="T78" fmla="*/ 22 w 37"/>
                  <a:gd name="T79" fmla="*/ 0 h 24"/>
                  <a:gd name="T80" fmla="*/ 24 w 37"/>
                  <a:gd name="T81" fmla="*/ 0 h 24"/>
                  <a:gd name="T82" fmla="*/ 26 w 37"/>
                  <a:gd name="T83" fmla="*/ 0 h 24"/>
                  <a:gd name="T84" fmla="*/ 28 w 37"/>
                  <a:gd name="T85" fmla="*/ 0 h 24"/>
                  <a:gd name="T86" fmla="*/ 30 w 37"/>
                  <a:gd name="T87" fmla="*/ 0 h 24"/>
                  <a:gd name="T88" fmla="*/ 32 w 37"/>
                  <a:gd name="T89" fmla="*/ 1 h 24"/>
                  <a:gd name="T90" fmla="*/ 34 w 37"/>
                  <a:gd name="T91" fmla="*/ 1 h 24"/>
                  <a:gd name="T92" fmla="*/ 36 w 37"/>
                  <a:gd name="T93" fmla="*/ 3 h 24"/>
                  <a:gd name="T94" fmla="*/ 36 w 37"/>
                  <a:gd name="T95" fmla="*/ 5 h 24"/>
                  <a:gd name="T96" fmla="*/ 37 w 37"/>
                  <a:gd name="T97" fmla="*/ 5 h 24"/>
                  <a:gd name="T98" fmla="*/ 37 w 37"/>
                  <a:gd name="T99" fmla="*/ 7 h 24"/>
                  <a:gd name="T100" fmla="*/ 37 w 37"/>
                  <a:gd name="T101" fmla="*/ 9 h 24"/>
                  <a:gd name="T102" fmla="*/ 36 w 37"/>
                  <a:gd name="T103" fmla="*/ 9 h 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7" h="24">
                    <a:moveTo>
                      <a:pt x="36" y="9"/>
                    </a:moveTo>
                    <a:lnTo>
                      <a:pt x="36" y="11"/>
                    </a:lnTo>
                    <a:lnTo>
                      <a:pt x="34" y="11"/>
                    </a:lnTo>
                    <a:lnTo>
                      <a:pt x="34" y="13"/>
                    </a:lnTo>
                    <a:lnTo>
                      <a:pt x="32" y="13"/>
                    </a:lnTo>
                    <a:lnTo>
                      <a:pt x="32" y="15"/>
                    </a:lnTo>
                    <a:lnTo>
                      <a:pt x="32" y="17"/>
                    </a:lnTo>
                    <a:lnTo>
                      <a:pt x="30" y="18"/>
                    </a:lnTo>
                    <a:lnTo>
                      <a:pt x="30" y="20"/>
                    </a:lnTo>
                    <a:lnTo>
                      <a:pt x="30" y="22"/>
                    </a:lnTo>
                    <a:lnTo>
                      <a:pt x="28" y="22"/>
                    </a:lnTo>
                    <a:lnTo>
                      <a:pt x="28" y="24"/>
                    </a:lnTo>
                    <a:lnTo>
                      <a:pt x="26" y="22"/>
                    </a:lnTo>
                    <a:lnTo>
                      <a:pt x="24" y="22"/>
                    </a:lnTo>
                    <a:lnTo>
                      <a:pt x="22" y="22"/>
                    </a:lnTo>
                    <a:lnTo>
                      <a:pt x="20" y="22"/>
                    </a:lnTo>
                    <a:lnTo>
                      <a:pt x="19" y="22"/>
                    </a:lnTo>
                    <a:lnTo>
                      <a:pt x="17" y="20"/>
                    </a:lnTo>
                    <a:lnTo>
                      <a:pt x="15" y="20"/>
                    </a:lnTo>
                    <a:lnTo>
                      <a:pt x="13" y="20"/>
                    </a:lnTo>
                    <a:lnTo>
                      <a:pt x="11" y="20"/>
                    </a:lnTo>
                    <a:lnTo>
                      <a:pt x="11" y="18"/>
                    </a:lnTo>
                    <a:lnTo>
                      <a:pt x="9" y="18"/>
                    </a:lnTo>
                    <a:lnTo>
                      <a:pt x="7" y="18"/>
                    </a:lnTo>
                    <a:lnTo>
                      <a:pt x="7" y="17"/>
                    </a:lnTo>
                    <a:lnTo>
                      <a:pt x="5" y="17"/>
                    </a:lnTo>
                    <a:lnTo>
                      <a:pt x="3" y="17"/>
                    </a:lnTo>
                    <a:lnTo>
                      <a:pt x="2" y="15"/>
                    </a:lnTo>
                    <a:lnTo>
                      <a:pt x="0" y="13"/>
                    </a:lnTo>
                    <a:lnTo>
                      <a:pt x="2" y="11"/>
                    </a:lnTo>
                    <a:lnTo>
                      <a:pt x="3" y="9"/>
                    </a:lnTo>
                    <a:lnTo>
                      <a:pt x="5" y="7"/>
                    </a:lnTo>
                    <a:lnTo>
                      <a:pt x="9" y="5"/>
                    </a:lnTo>
                    <a:lnTo>
                      <a:pt x="11" y="3"/>
                    </a:lnTo>
                    <a:lnTo>
                      <a:pt x="13" y="3"/>
                    </a:lnTo>
                    <a:lnTo>
                      <a:pt x="15" y="1"/>
                    </a:lnTo>
                    <a:lnTo>
                      <a:pt x="17" y="1"/>
                    </a:lnTo>
                    <a:lnTo>
                      <a:pt x="19" y="1"/>
                    </a:lnTo>
                    <a:lnTo>
                      <a:pt x="20" y="0"/>
                    </a:lnTo>
                    <a:lnTo>
                      <a:pt x="22" y="0"/>
                    </a:lnTo>
                    <a:lnTo>
                      <a:pt x="24" y="0"/>
                    </a:lnTo>
                    <a:lnTo>
                      <a:pt x="26" y="0"/>
                    </a:lnTo>
                    <a:lnTo>
                      <a:pt x="28" y="0"/>
                    </a:lnTo>
                    <a:lnTo>
                      <a:pt x="30" y="0"/>
                    </a:lnTo>
                    <a:lnTo>
                      <a:pt x="32" y="1"/>
                    </a:lnTo>
                    <a:lnTo>
                      <a:pt x="34" y="1"/>
                    </a:lnTo>
                    <a:lnTo>
                      <a:pt x="36" y="3"/>
                    </a:lnTo>
                    <a:lnTo>
                      <a:pt x="36" y="5"/>
                    </a:lnTo>
                    <a:lnTo>
                      <a:pt x="37" y="5"/>
                    </a:lnTo>
                    <a:lnTo>
                      <a:pt x="37" y="7"/>
                    </a:lnTo>
                    <a:lnTo>
                      <a:pt x="37" y="9"/>
                    </a:lnTo>
                    <a:lnTo>
                      <a:pt x="36" y="9"/>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6" name="Freeform 182">
                <a:extLst>
                  <a:ext uri="{FF2B5EF4-FFF2-40B4-BE49-F238E27FC236}">
                    <a16:creationId xmlns:a16="http://schemas.microsoft.com/office/drawing/2014/main" id="{BEEBD06C-E322-0CFA-F1A1-2150CEF5D422}"/>
                  </a:ext>
                </a:extLst>
              </p:cNvPr>
              <p:cNvSpPr>
                <a:spLocks/>
              </p:cNvSpPr>
              <p:nvPr/>
            </p:nvSpPr>
            <p:spPr bwMode="auto">
              <a:xfrm>
                <a:off x="2676" y="1680"/>
                <a:ext cx="48" cy="24"/>
              </a:xfrm>
              <a:custGeom>
                <a:avLst/>
                <a:gdLst>
                  <a:gd name="T0" fmla="*/ 48 w 48"/>
                  <a:gd name="T1" fmla="*/ 24 h 24"/>
                  <a:gd name="T2" fmla="*/ 44 w 48"/>
                  <a:gd name="T3" fmla="*/ 24 h 24"/>
                  <a:gd name="T4" fmla="*/ 42 w 48"/>
                  <a:gd name="T5" fmla="*/ 22 h 24"/>
                  <a:gd name="T6" fmla="*/ 40 w 48"/>
                  <a:gd name="T7" fmla="*/ 20 h 24"/>
                  <a:gd name="T8" fmla="*/ 36 w 48"/>
                  <a:gd name="T9" fmla="*/ 20 h 24"/>
                  <a:gd name="T10" fmla="*/ 33 w 48"/>
                  <a:gd name="T11" fmla="*/ 20 h 24"/>
                  <a:gd name="T12" fmla="*/ 29 w 48"/>
                  <a:gd name="T13" fmla="*/ 20 h 24"/>
                  <a:gd name="T14" fmla="*/ 25 w 48"/>
                  <a:gd name="T15" fmla="*/ 22 h 24"/>
                  <a:gd name="T16" fmla="*/ 21 w 48"/>
                  <a:gd name="T17" fmla="*/ 22 h 24"/>
                  <a:gd name="T18" fmla="*/ 19 w 48"/>
                  <a:gd name="T19" fmla="*/ 20 h 24"/>
                  <a:gd name="T20" fmla="*/ 17 w 48"/>
                  <a:gd name="T21" fmla="*/ 19 h 24"/>
                  <a:gd name="T22" fmla="*/ 16 w 48"/>
                  <a:gd name="T23" fmla="*/ 17 h 24"/>
                  <a:gd name="T24" fmla="*/ 16 w 48"/>
                  <a:gd name="T25" fmla="*/ 13 h 24"/>
                  <a:gd name="T26" fmla="*/ 14 w 48"/>
                  <a:gd name="T27" fmla="*/ 11 h 24"/>
                  <a:gd name="T28" fmla="*/ 12 w 48"/>
                  <a:gd name="T29" fmla="*/ 9 h 24"/>
                  <a:gd name="T30" fmla="*/ 8 w 48"/>
                  <a:gd name="T31" fmla="*/ 9 h 24"/>
                  <a:gd name="T32" fmla="*/ 6 w 48"/>
                  <a:gd name="T33" fmla="*/ 7 h 24"/>
                  <a:gd name="T34" fmla="*/ 4 w 48"/>
                  <a:gd name="T35" fmla="*/ 5 h 24"/>
                  <a:gd name="T36" fmla="*/ 0 w 48"/>
                  <a:gd name="T37" fmla="*/ 2 h 24"/>
                  <a:gd name="T38" fmla="*/ 2 w 48"/>
                  <a:gd name="T39" fmla="*/ 0 h 24"/>
                  <a:gd name="T40" fmla="*/ 6 w 48"/>
                  <a:gd name="T41" fmla="*/ 0 h 24"/>
                  <a:gd name="T42" fmla="*/ 10 w 48"/>
                  <a:gd name="T43" fmla="*/ 0 h 24"/>
                  <a:gd name="T44" fmla="*/ 14 w 48"/>
                  <a:gd name="T45" fmla="*/ 0 h 24"/>
                  <a:gd name="T46" fmla="*/ 17 w 48"/>
                  <a:gd name="T47" fmla="*/ 0 h 24"/>
                  <a:gd name="T48" fmla="*/ 21 w 48"/>
                  <a:gd name="T49" fmla="*/ 0 h 24"/>
                  <a:gd name="T50" fmla="*/ 25 w 48"/>
                  <a:gd name="T51" fmla="*/ 2 h 24"/>
                  <a:gd name="T52" fmla="*/ 29 w 48"/>
                  <a:gd name="T53" fmla="*/ 3 h 24"/>
                  <a:gd name="T54" fmla="*/ 33 w 48"/>
                  <a:gd name="T55" fmla="*/ 5 h 24"/>
                  <a:gd name="T56" fmla="*/ 34 w 48"/>
                  <a:gd name="T57" fmla="*/ 7 h 24"/>
                  <a:gd name="T58" fmla="*/ 38 w 48"/>
                  <a:gd name="T59" fmla="*/ 9 h 24"/>
                  <a:gd name="T60" fmla="*/ 40 w 48"/>
                  <a:gd name="T61" fmla="*/ 11 h 24"/>
                  <a:gd name="T62" fmla="*/ 42 w 48"/>
                  <a:gd name="T63" fmla="*/ 15 h 24"/>
                  <a:gd name="T64" fmla="*/ 46 w 48"/>
                  <a:gd name="T65" fmla="*/ 19 h 24"/>
                  <a:gd name="T66" fmla="*/ 48 w 48"/>
                  <a:gd name="T67" fmla="*/ 22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 h="24">
                    <a:moveTo>
                      <a:pt x="48" y="22"/>
                    </a:moveTo>
                    <a:lnTo>
                      <a:pt x="48" y="24"/>
                    </a:lnTo>
                    <a:lnTo>
                      <a:pt x="46" y="24"/>
                    </a:lnTo>
                    <a:lnTo>
                      <a:pt x="44" y="24"/>
                    </a:lnTo>
                    <a:lnTo>
                      <a:pt x="44" y="22"/>
                    </a:lnTo>
                    <a:lnTo>
                      <a:pt x="42" y="22"/>
                    </a:lnTo>
                    <a:lnTo>
                      <a:pt x="40" y="22"/>
                    </a:lnTo>
                    <a:lnTo>
                      <a:pt x="40" y="20"/>
                    </a:lnTo>
                    <a:lnTo>
                      <a:pt x="38" y="20"/>
                    </a:lnTo>
                    <a:lnTo>
                      <a:pt x="36" y="20"/>
                    </a:lnTo>
                    <a:lnTo>
                      <a:pt x="34" y="20"/>
                    </a:lnTo>
                    <a:lnTo>
                      <a:pt x="33" y="20"/>
                    </a:lnTo>
                    <a:lnTo>
                      <a:pt x="31" y="20"/>
                    </a:lnTo>
                    <a:lnTo>
                      <a:pt x="29" y="20"/>
                    </a:lnTo>
                    <a:lnTo>
                      <a:pt x="27" y="22"/>
                    </a:lnTo>
                    <a:lnTo>
                      <a:pt x="25" y="22"/>
                    </a:lnTo>
                    <a:lnTo>
                      <a:pt x="23" y="22"/>
                    </a:lnTo>
                    <a:lnTo>
                      <a:pt x="21" y="22"/>
                    </a:lnTo>
                    <a:lnTo>
                      <a:pt x="21" y="20"/>
                    </a:lnTo>
                    <a:lnTo>
                      <a:pt x="19" y="20"/>
                    </a:lnTo>
                    <a:lnTo>
                      <a:pt x="19" y="19"/>
                    </a:lnTo>
                    <a:lnTo>
                      <a:pt x="17" y="19"/>
                    </a:lnTo>
                    <a:lnTo>
                      <a:pt x="17" y="17"/>
                    </a:lnTo>
                    <a:lnTo>
                      <a:pt x="16" y="17"/>
                    </a:lnTo>
                    <a:lnTo>
                      <a:pt x="16" y="15"/>
                    </a:lnTo>
                    <a:lnTo>
                      <a:pt x="16" y="13"/>
                    </a:lnTo>
                    <a:lnTo>
                      <a:pt x="14" y="13"/>
                    </a:lnTo>
                    <a:lnTo>
                      <a:pt x="14" y="11"/>
                    </a:lnTo>
                    <a:lnTo>
                      <a:pt x="12" y="11"/>
                    </a:lnTo>
                    <a:lnTo>
                      <a:pt x="12" y="9"/>
                    </a:lnTo>
                    <a:lnTo>
                      <a:pt x="10" y="9"/>
                    </a:lnTo>
                    <a:lnTo>
                      <a:pt x="8" y="9"/>
                    </a:lnTo>
                    <a:lnTo>
                      <a:pt x="8" y="7"/>
                    </a:lnTo>
                    <a:lnTo>
                      <a:pt x="6" y="7"/>
                    </a:lnTo>
                    <a:lnTo>
                      <a:pt x="6" y="5"/>
                    </a:lnTo>
                    <a:lnTo>
                      <a:pt x="4" y="5"/>
                    </a:lnTo>
                    <a:lnTo>
                      <a:pt x="2" y="3"/>
                    </a:lnTo>
                    <a:lnTo>
                      <a:pt x="0" y="2"/>
                    </a:lnTo>
                    <a:lnTo>
                      <a:pt x="0" y="0"/>
                    </a:lnTo>
                    <a:lnTo>
                      <a:pt x="2" y="0"/>
                    </a:lnTo>
                    <a:lnTo>
                      <a:pt x="4" y="0"/>
                    </a:lnTo>
                    <a:lnTo>
                      <a:pt x="6" y="0"/>
                    </a:lnTo>
                    <a:lnTo>
                      <a:pt x="8" y="0"/>
                    </a:lnTo>
                    <a:lnTo>
                      <a:pt x="10" y="0"/>
                    </a:lnTo>
                    <a:lnTo>
                      <a:pt x="12" y="0"/>
                    </a:lnTo>
                    <a:lnTo>
                      <a:pt x="14" y="0"/>
                    </a:lnTo>
                    <a:lnTo>
                      <a:pt x="16" y="0"/>
                    </a:lnTo>
                    <a:lnTo>
                      <a:pt x="17" y="0"/>
                    </a:lnTo>
                    <a:lnTo>
                      <a:pt x="19" y="0"/>
                    </a:lnTo>
                    <a:lnTo>
                      <a:pt x="21" y="0"/>
                    </a:lnTo>
                    <a:lnTo>
                      <a:pt x="23" y="0"/>
                    </a:lnTo>
                    <a:lnTo>
                      <a:pt x="25" y="2"/>
                    </a:lnTo>
                    <a:lnTo>
                      <a:pt x="27" y="2"/>
                    </a:lnTo>
                    <a:lnTo>
                      <a:pt x="29" y="3"/>
                    </a:lnTo>
                    <a:lnTo>
                      <a:pt x="31" y="3"/>
                    </a:lnTo>
                    <a:lnTo>
                      <a:pt x="33" y="5"/>
                    </a:lnTo>
                    <a:lnTo>
                      <a:pt x="34" y="5"/>
                    </a:lnTo>
                    <a:lnTo>
                      <a:pt x="34" y="7"/>
                    </a:lnTo>
                    <a:lnTo>
                      <a:pt x="36" y="7"/>
                    </a:lnTo>
                    <a:lnTo>
                      <a:pt x="38" y="9"/>
                    </a:lnTo>
                    <a:lnTo>
                      <a:pt x="38" y="11"/>
                    </a:lnTo>
                    <a:lnTo>
                      <a:pt x="40" y="11"/>
                    </a:lnTo>
                    <a:lnTo>
                      <a:pt x="42" y="13"/>
                    </a:lnTo>
                    <a:lnTo>
                      <a:pt x="42" y="15"/>
                    </a:lnTo>
                    <a:lnTo>
                      <a:pt x="44" y="17"/>
                    </a:lnTo>
                    <a:lnTo>
                      <a:pt x="46" y="19"/>
                    </a:lnTo>
                    <a:lnTo>
                      <a:pt x="46" y="20"/>
                    </a:lnTo>
                    <a:lnTo>
                      <a:pt x="48" y="22"/>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7" name="Freeform 183">
                <a:extLst>
                  <a:ext uri="{FF2B5EF4-FFF2-40B4-BE49-F238E27FC236}">
                    <a16:creationId xmlns:a16="http://schemas.microsoft.com/office/drawing/2014/main" id="{59F4E293-1FE9-9F52-6704-A96766CC7560}"/>
                  </a:ext>
                </a:extLst>
              </p:cNvPr>
              <p:cNvSpPr>
                <a:spLocks/>
              </p:cNvSpPr>
              <p:nvPr/>
            </p:nvSpPr>
            <p:spPr bwMode="auto">
              <a:xfrm>
                <a:off x="2678" y="2073"/>
                <a:ext cx="21" cy="64"/>
              </a:xfrm>
              <a:custGeom>
                <a:avLst/>
                <a:gdLst>
                  <a:gd name="T0" fmla="*/ 14 w 21"/>
                  <a:gd name="T1" fmla="*/ 1 h 64"/>
                  <a:gd name="T2" fmla="*/ 15 w 21"/>
                  <a:gd name="T3" fmla="*/ 5 h 64"/>
                  <a:gd name="T4" fmla="*/ 15 w 21"/>
                  <a:gd name="T5" fmla="*/ 9 h 64"/>
                  <a:gd name="T6" fmla="*/ 15 w 21"/>
                  <a:gd name="T7" fmla="*/ 13 h 64"/>
                  <a:gd name="T8" fmla="*/ 15 w 21"/>
                  <a:gd name="T9" fmla="*/ 17 h 64"/>
                  <a:gd name="T10" fmla="*/ 17 w 21"/>
                  <a:gd name="T11" fmla="*/ 18 h 64"/>
                  <a:gd name="T12" fmla="*/ 17 w 21"/>
                  <a:gd name="T13" fmla="*/ 22 h 64"/>
                  <a:gd name="T14" fmla="*/ 17 w 21"/>
                  <a:gd name="T15" fmla="*/ 26 h 64"/>
                  <a:gd name="T16" fmla="*/ 17 w 21"/>
                  <a:gd name="T17" fmla="*/ 30 h 64"/>
                  <a:gd name="T18" fmla="*/ 19 w 21"/>
                  <a:gd name="T19" fmla="*/ 34 h 64"/>
                  <a:gd name="T20" fmla="*/ 19 w 21"/>
                  <a:gd name="T21" fmla="*/ 37 h 64"/>
                  <a:gd name="T22" fmla="*/ 19 w 21"/>
                  <a:gd name="T23" fmla="*/ 41 h 64"/>
                  <a:gd name="T24" fmla="*/ 21 w 21"/>
                  <a:gd name="T25" fmla="*/ 43 h 64"/>
                  <a:gd name="T26" fmla="*/ 19 w 21"/>
                  <a:gd name="T27" fmla="*/ 45 h 64"/>
                  <a:gd name="T28" fmla="*/ 17 w 21"/>
                  <a:gd name="T29" fmla="*/ 47 h 64"/>
                  <a:gd name="T30" fmla="*/ 14 w 21"/>
                  <a:gd name="T31" fmla="*/ 49 h 64"/>
                  <a:gd name="T32" fmla="*/ 12 w 21"/>
                  <a:gd name="T33" fmla="*/ 52 h 64"/>
                  <a:gd name="T34" fmla="*/ 10 w 21"/>
                  <a:gd name="T35" fmla="*/ 54 h 64"/>
                  <a:gd name="T36" fmla="*/ 8 w 21"/>
                  <a:gd name="T37" fmla="*/ 58 h 64"/>
                  <a:gd name="T38" fmla="*/ 6 w 21"/>
                  <a:gd name="T39" fmla="*/ 62 h 64"/>
                  <a:gd name="T40" fmla="*/ 4 w 21"/>
                  <a:gd name="T41" fmla="*/ 64 h 64"/>
                  <a:gd name="T42" fmla="*/ 4 w 21"/>
                  <a:gd name="T43" fmla="*/ 60 h 64"/>
                  <a:gd name="T44" fmla="*/ 2 w 21"/>
                  <a:gd name="T45" fmla="*/ 56 h 64"/>
                  <a:gd name="T46" fmla="*/ 2 w 21"/>
                  <a:gd name="T47" fmla="*/ 52 h 64"/>
                  <a:gd name="T48" fmla="*/ 0 w 21"/>
                  <a:gd name="T49" fmla="*/ 49 h 64"/>
                  <a:gd name="T50" fmla="*/ 0 w 21"/>
                  <a:gd name="T51" fmla="*/ 45 h 64"/>
                  <a:gd name="T52" fmla="*/ 0 w 21"/>
                  <a:gd name="T53" fmla="*/ 41 h 64"/>
                  <a:gd name="T54" fmla="*/ 0 w 21"/>
                  <a:gd name="T55" fmla="*/ 37 h 64"/>
                  <a:gd name="T56" fmla="*/ 0 w 21"/>
                  <a:gd name="T57" fmla="*/ 34 h 64"/>
                  <a:gd name="T58" fmla="*/ 0 w 21"/>
                  <a:gd name="T59" fmla="*/ 30 h 64"/>
                  <a:gd name="T60" fmla="*/ 0 w 21"/>
                  <a:gd name="T61" fmla="*/ 24 h 64"/>
                  <a:gd name="T62" fmla="*/ 0 w 21"/>
                  <a:gd name="T63" fmla="*/ 20 h 64"/>
                  <a:gd name="T64" fmla="*/ 2 w 21"/>
                  <a:gd name="T65" fmla="*/ 17 h 64"/>
                  <a:gd name="T66" fmla="*/ 4 w 21"/>
                  <a:gd name="T67" fmla="*/ 13 h 64"/>
                  <a:gd name="T68" fmla="*/ 6 w 21"/>
                  <a:gd name="T69" fmla="*/ 11 h 64"/>
                  <a:gd name="T70" fmla="*/ 8 w 21"/>
                  <a:gd name="T71" fmla="*/ 7 h 64"/>
                  <a:gd name="T72" fmla="*/ 10 w 21"/>
                  <a:gd name="T73" fmla="*/ 5 h 64"/>
                  <a:gd name="T74" fmla="*/ 12 w 21"/>
                  <a:gd name="T75" fmla="*/ 3 h 64"/>
                  <a:gd name="T76" fmla="*/ 14 w 21"/>
                  <a:gd name="T77" fmla="*/ 1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 h="64">
                    <a:moveTo>
                      <a:pt x="14" y="0"/>
                    </a:moveTo>
                    <a:lnTo>
                      <a:pt x="14" y="1"/>
                    </a:lnTo>
                    <a:lnTo>
                      <a:pt x="15" y="3"/>
                    </a:lnTo>
                    <a:lnTo>
                      <a:pt x="15" y="5"/>
                    </a:lnTo>
                    <a:lnTo>
                      <a:pt x="15" y="7"/>
                    </a:lnTo>
                    <a:lnTo>
                      <a:pt x="15" y="9"/>
                    </a:lnTo>
                    <a:lnTo>
                      <a:pt x="15" y="11"/>
                    </a:lnTo>
                    <a:lnTo>
                      <a:pt x="15" y="13"/>
                    </a:lnTo>
                    <a:lnTo>
                      <a:pt x="15" y="15"/>
                    </a:lnTo>
                    <a:lnTo>
                      <a:pt x="15" y="17"/>
                    </a:lnTo>
                    <a:lnTo>
                      <a:pt x="15" y="18"/>
                    </a:lnTo>
                    <a:lnTo>
                      <a:pt x="17" y="18"/>
                    </a:lnTo>
                    <a:lnTo>
                      <a:pt x="17" y="20"/>
                    </a:lnTo>
                    <a:lnTo>
                      <a:pt x="17" y="22"/>
                    </a:lnTo>
                    <a:lnTo>
                      <a:pt x="17" y="24"/>
                    </a:lnTo>
                    <a:lnTo>
                      <a:pt x="17" y="26"/>
                    </a:lnTo>
                    <a:lnTo>
                      <a:pt x="17" y="28"/>
                    </a:lnTo>
                    <a:lnTo>
                      <a:pt x="17" y="30"/>
                    </a:lnTo>
                    <a:lnTo>
                      <a:pt x="17" y="32"/>
                    </a:lnTo>
                    <a:lnTo>
                      <a:pt x="19" y="34"/>
                    </a:lnTo>
                    <a:lnTo>
                      <a:pt x="19" y="35"/>
                    </a:lnTo>
                    <a:lnTo>
                      <a:pt x="19" y="37"/>
                    </a:lnTo>
                    <a:lnTo>
                      <a:pt x="19" y="39"/>
                    </a:lnTo>
                    <a:lnTo>
                      <a:pt x="19" y="41"/>
                    </a:lnTo>
                    <a:lnTo>
                      <a:pt x="21" y="41"/>
                    </a:lnTo>
                    <a:lnTo>
                      <a:pt x="21" y="43"/>
                    </a:lnTo>
                    <a:lnTo>
                      <a:pt x="19" y="43"/>
                    </a:lnTo>
                    <a:lnTo>
                      <a:pt x="19" y="45"/>
                    </a:lnTo>
                    <a:lnTo>
                      <a:pt x="17" y="45"/>
                    </a:lnTo>
                    <a:lnTo>
                      <a:pt x="17" y="47"/>
                    </a:lnTo>
                    <a:lnTo>
                      <a:pt x="15" y="47"/>
                    </a:lnTo>
                    <a:lnTo>
                      <a:pt x="14" y="49"/>
                    </a:lnTo>
                    <a:lnTo>
                      <a:pt x="12" y="51"/>
                    </a:lnTo>
                    <a:lnTo>
                      <a:pt x="12" y="52"/>
                    </a:lnTo>
                    <a:lnTo>
                      <a:pt x="10" y="52"/>
                    </a:lnTo>
                    <a:lnTo>
                      <a:pt x="10" y="54"/>
                    </a:lnTo>
                    <a:lnTo>
                      <a:pt x="8" y="56"/>
                    </a:lnTo>
                    <a:lnTo>
                      <a:pt x="8" y="58"/>
                    </a:lnTo>
                    <a:lnTo>
                      <a:pt x="6" y="60"/>
                    </a:lnTo>
                    <a:lnTo>
                      <a:pt x="6" y="62"/>
                    </a:lnTo>
                    <a:lnTo>
                      <a:pt x="6" y="64"/>
                    </a:lnTo>
                    <a:lnTo>
                      <a:pt x="4" y="64"/>
                    </a:lnTo>
                    <a:lnTo>
                      <a:pt x="4" y="62"/>
                    </a:lnTo>
                    <a:lnTo>
                      <a:pt x="4" y="60"/>
                    </a:lnTo>
                    <a:lnTo>
                      <a:pt x="2" y="58"/>
                    </a:lnTo>
                    <a:lnTo>
                      <a:pt x="2" y="56"/>
                    </a:lnTo>
                    <a:lnTo>
                      <a:pt x="2" y="54"/>
                    </a:lnTo>
                    <a:lnTo>
                      <a:pt x="2" y="52"/>
                    </a:lnTo>
                    <a:lnTo>
                      <a:pt x="2" y="51"/>
                    </a:lnTo>
                    <a:lnTo>
                      <a:pt x="0" y="49"/>
                    </a:lnTo>
                    <a:lnTo>
                      <a:pt x="0" y="47"/>
                    </a:lnTo>
                    <a:lnTo>
                      <a:pt x="0" y="45"/>
                    </a:lnTo>
                    <a:lnTo>
                      <a:pt x="0" y="43"/>
                    </a:lnTo>
                    <a:lnTo>
                      <a:pt x="0" y="41"/>
                    </a:lnTo>
                    <a:lnTo>
                      <a:pt x="0" y="39"/>
                    </a:lnTo>
                    <a:lnTo>
                      <a:pt x="0" y="37"/>
                    </a:lnTo>
                    <a:lnTo>
                      <a:pt x="0" y="35"/>
                    </a:lnTo>
                    <a:lnTo>
                      <a:pt x="0" y="34"/>
                    </a:lnTo>
                    <a:lnTo>
                      <a:pt x="0" y="32"/>
                    </a:lnTo>
                    <a:lnTo>
                      <a:pt x="0" y="30"/>
                    </a:lnTo>
                    <a:lnTo>
                      <a:pt x="0" y="26"/>
                    </a:lnTo>
                    <a:lnTo>
                      <a:pt x="0" y="24"/>
                    </a:lnTo>
                    <a:lnTo>
                      <a:pt x="0" y="22"/>
                    </a:lnTo>
                    <a:lnTo>
                      <a:pt x="0" y="20"/>
                    </a:lnTo>
                    <a:lnTo>
                      <a:pt x="2" y="18"/>
                    </a:lnTo>
                    <a:lnTo>
                      <a:pt x="2" y="17"/>
                    </a:lnTo>
                    <a:lnTo>
                      <a:pt x="4" y="15"/>
                    </a:lnTo>
                    <a:lnTo>
                      <a:pt x="4" y="13"/>
                    </a:lnTo>
                    <a:lnTo>
                      <a:pt x="6" y="13"/>
                    </a:lnTo>
                    <a:lnTo>
                      <a:pt x="6" y="11"/>
                    </a:lnTo>
                    <a:lnTo>
                      <a:pt x="8" y="9"/>
                    </a:lnTo>
                    <a:lnTo>
                      <a:pt x="8" y="7"/>
                    </a:lnTo>
                    <a:lnTo>
                      <a:pt x="10" y="7"/>
                    </a:lnTo>
                    <a:lnTo>
                      <a:pt x="10" y="5"/>
                    </a:lnTo>
                    <a:lnTo>
                      <a:pt x="12" y="5"/>
                    </a:lnTo>
                    <a:lnTo>
                      <a:pt x="12" y="3"/>
                    </a:lnTo>
                    <a:lnTo>
                      <a:pt x="12" y="1"/>
                    </a:lnTo>
                    <a:lnTo>
                      <a:pt x="14" y="1"/>
                    </a:lnTo>
                    <a:lnTo>
                      <a:pt x="14"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8" name="Freeform 184">
                <a:extLst>
                  <a:ext uri="{FF2B5EF4-FFF2-40B4-BE49-F238E27FC236}">
                    <a16:creationId xmlns:a16="http://schemas.microsoft.com/office/drawing/2014/main" id="{3E174710-6B4C-3D3B-5E03-49C876C26714}"/>
                  </a:ext>
                </a:extLst>
              </p:cNvPr>
              <p:cNvSpPr>
                <a:spLocks/>
              </p:cNvSpPr>
              <p:nvPr/>
            </p:nvSpPr>
            <p:spPr bwMode="auto">
              <a:xfrm>
                <a:off x="2697" y="1712"/>
                <a:ext cx="76" cy="66"/>
              </a:xfrm>
              <a:custGeom>
                <a:avLst/>
                <a:gdLst>
                  <a:gd name="T0" fmla="*/ 10 w 76"/>
                  <a:gd name="T1" fmla="*/ 0 h 66"/>
                  <a:gd name="T2" fmla="*/ 15 w 76"/>
                  <a:gd name="T3" fmla="*/ 0 h 66"/>
                  <a:gd name="T4" fmla="*/ 19 w 76"/>
                  <a:gd name="T5" fmla="*/ 2 h 66"/>
                  <a:gd name="T6" fmla="*/ 25 w 76"/>
                  <a:gd name="T7" fmla="*/ 4 h 66"/>
                  <a:gd name="T8" fmla="*/ 27 w 76"/>
                  <a:gd name="T9" fmla="*/ 9 h 66"/>
                  <a:gd name="T10" fmla="*/ 29 w 76"/>
                  <a:gd name="T11" fmla="*/ 13 h 66"/>
                  <a:gd name="T12" fmla="*/ 32 w 76"/>
                  <a:gd name="T13" fmla="*/ 15 h 66"/>
                  <a:gd name="T14" fmla="*/ 38 w 76"/>
                  <a:gd name="T15" fmla="*/ 15 h 66"/>
                  <a:gd name="T16" fmla="*/ 44 w 76"/>
                  <a:gd name="T17" fmla="*/ 15 h 66"/>
                  <a:gd name="T18" fmla="*/ 47 w 76"/>
                  <a:gd name="T19" fmla="*/ 17 h 66"/>
                  <a:gd name="T20" fmla="*/ 53 w 76"/>
                  <a:gd name="T21" fmla="*/ 17 h 66"/>
                  <a:gd name="T22" fmla="*/ 57 w 76"/>
                  <a:gd name="T23" fmla="*/ 19 h 66"/>
                  <a:gd name="T24" fmla="*/ 63 w 76"/>
                  <a:gd name="T25" fmla="*/ 21 h 66"/>
                  <a:gd name="T26" fmla="*/ 68 w 76"/>
                  <a:gd name="T27" fmla="*/ 24 h 66"/>
                  <a:gd name="T28" fmla="*/ 72 w 76"/>
                  <a:gd name="T29" fmla="*/ 26 h 66"/>
                  <a:gd name="T30" fmla="*/ 74 w 76"/>
                  <a:gd name="T31" fmla="*/ 30 h 66"/>
                  <a:gd name="T32" fmla="*/ 76 w 76"/>
                  <a:gd name="T33" fmla="*/ 36 h 66"/>
                  <a:gd name="T34" fmla="*/ 76 w 76"/>
                  <a:gd name="T35" fmla="*/ 41 h 66"/>
                  <a:gd name="T36" fmla="*/ 76 w 76"/>
                  <a:gd name="T37" fmla="*/ 47 h 66"/>
                  <a:gd name="T38" fmla="*/ 74 w 76"/>
                  <a:gd name="T39" fmla="*/ 53 h 66"/>
                  <a:gd name="T40" fmla="*/ 74 w 76"/>
                  <a:gd name="T41" fmla="*/ 58 h 66"/>
                  <a:gd name="T42" fmla="*/ 72 w 76"/>
                  <a:gd name="T43" fmla="*/ 62 h 66"/>
                  <a:gd name="T44" fmla="*/ 70 w 76"/>
                  <a:gd name="T45" fmla="*/ 66 h 66"/>
                  <a:gd name="T46" fmla="*/ 64 w 76"/>
                  <a:gd name="T47" fmla="*/ 62 h 66"/>
                  <a:gd name="T48" fmla="*/ 59 w 76"/>
                  <a:gd name="T49" fmla="*/ 56 h 66"/>
                  <a:gd name="T50" fmla="*/ 55 w 76"/>
                  <a:gd name="T51" fmla="*/ 51 h 66"/>
                  <a:gd name="T52" fmla="*/ 49 w 76"/>
                  <a:gd name="T53" fmla="*/ 47 h 66"/>
                  <a:gd name="T54" fmla="*/ 44 w 76"/>
                  <a:gd name="T55" fmla="*/ 41 h 66"/>
                  <a:gd name="T56" fmla="*/ 40 w 76"/>
                  <a:gd name="T57" fmla="*/ 36 h 66"/>
                  <a:gd name="T58" fmla="*/ 36 w 76"/>
                  <a:gd name="T59" fmla="*/ 32 h 66"/>
                  <a:gd name="T60" fmla="*/ 32 w 76"/>
                  <a:gd name="T61" fmla="*/ 28 h 66"/>
                  <a:gd name="T62" fmla="*/ 29 w 76"/>
                  <a:gd name="T63" fmla="*/ 26 h 66"/>
                  <a:gd name="T64" fmla="*/ 27 w 76"/>
                  <a:gd name="T65" fmla="*/ 30 h 66"/>
                  <a:gd name="T66" fmla="*/ 25 w 76"/>
                  <a:gd name="T67" fmla="*/ 34 h 66"/>
                  <a:gd name="T68" fmla="*/ 23 w 76"/>
                  <a:gd name="T69" fmla="*/ 38 h 66"/>
                  <a:gd name="T70" fmla="*/ 19 w 76"/>
                  <a:gd name="T71" fmla="*/ 39 h 66"/>
                  <a:gd name="T72" fmla="*/ 13 w 76"/>
                  <a:gd name="T73" fmla="*/ 41 h 66"/>
                  <a:gd name="T74" fmla="*/ 8 w 76"/>
                  <a:gd name="T75" fmla="*/ 41 h 66"/>
                  <a:gd name="T76" fmla="*/ 6 w 76"/>
                  <a:gd name="T77" fmla="*/ 38 h 66"/>
                  <a:gd name="T78" fmla="*/ 4 w 76"/>
                  <a:gd name="T79" fmla="*/ 34 h 66"/>
                  <a:gd name="T80" fmla="*/ 2 w 76"/>
                  <a:gd name="T81" fmla="*/ 30 h 66"/>
                  <a:gd name="T82" fmla="*/ 0 w 76"/>
                  <a:gd name="T83" fmla="*/ 26 h 66"/>
                  <a:gd name="T84" fmla="*/ 0 w 76"/>
                  <a:gd name="T85" fmla="*/ 21 h 66"/>
                  <a:gd name="T86" fmla="*/ 0 w 76"/>
                  <a:gd name="T87" fmla="*/ 15 h 66"/>
                  <a:gd name="T88" fmla="*/ 2 w 76"/>
                  <a:gd name="T89" fmla="*/ 9 h 66"/>
                  <a:gd name="T90" fmla="*/ 6 w 76"/>
                  <a:gd name="T91" fmla="*/ 4 h 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6" h="66">
                    <a:moveTo>
                      <a:pt x="6" y="2"/>
                    </a:moveTo>
                    <a:lnTo>
                      <a:pt x="8" y="2"/>
                    </a:lnTo>
                    <a:lnTo>
                      <a:pt x="10" y="0"/>
                    </a:lnTo>
                    <a:lnTo>
                      <a:pt x="12" y="0"/>
                    </a:lnTo>
                    <a:lnTo>
                      <a:pt x="13" y="0"/>
                    </a:lnTo>
                    <a:lnTo>
                      <a:pt x="15" y="0"/>
                    </a:lnTo>
                    <a:lnTo>
                      <a:pt x="17" y="0"/>
                    </a:lnTo>
                    <a:lnTo>
                      <a:pt x="19" y="0"/>
                    </a:lnTo>
                    <a:lnTo>
                      <a:pt x="19" y="2"/>
                    </a:lnTo>
                    <a:lnTo>
                      <a:pt x="21" y="2"/>
                    </a:lnTo>
                    <a:lnTo>
                      <a:pt x="23" y="4"/>
                    </a:lnTo>
                    <a:lnTo>
                      <a:pt x="25" y="4"/>
                    </a:lnTo>
                    <a:lnTo>
                      <a:pt x="25" y="5"/>
                    </a:lnTo>
                    <a:lnTo>
                      <a:pt x="27" y="7"/>
                    </a:lnTo>
                    <a:lnTo>
                      <a:pt x="27" y="9"/>
                    </a:lnTo>
                    <a:lnTo>
                      <a:pt x="29" y="9"/>
                    </a:lnTo>
                    <a:lnTo>
                      <a:pt x="29" y="11"/>
                    </a:lnTo>
                    <a:lnTo>
                      <a:pt x="29" y="13"/>
                    </a:lnTo>
                    <a:lnTo>
                      <a:pt x="30" y="13"/>
                    </a:lnTo>
                    <a:lnTo>
                      <a:pt x="30" y="15"/>
                    </a:lnTo>
                    <a:lnTo>
                      <a:pt x="32" y="15"/>
                    </a:lnTo>
                    <a:lnTo>
                      <a:pt x="34" y="15"/>
                    </a:lnTo>
                    <a:lnTo>
                      <a:pt x="36" y="15"/>
                    </a:lnTo>
                    <a:lnTo>
                      <a:pt x="38" y="15"/>
                    </a:lnTo>
                    <a:lnTo>
                      <a:pt x="40" y="15"/>
                    </a:lnTo>
                    <a:lnTo>
                      <a:pt x="42" y="15"/>
                    </a:lnTo>
                    <a:lnTo>
                      <a:pt x="44" y="15"/>
                    </a:lnTo>
                    <a:lnTo>
                      <a:pt x="46" y="15"/>
                    </a:lnTo>
                    <a:lnTo>
                      <a:pt x="46" y="17"/>
                    </a:lnTo>
                    <a:lnTo>
                      <a:pt x="47" y="17"/>
                    </a:lnTo>
                    <a:lnTo>
                      <a:pt x="49" y="17"/>
                    </a:lnTo>
                    <a:lnTo>
                      <a:pt x="51" y="17"/>
                    </a:lnTo>
                    <a:lnTo>
                      <a:pt x="53" y="17"/>
                    </a:lnTo>
                    <a:lnTo>
                      <a:pt x="53" y="19"/>
                    </a:lnTo>
                    <a:lnTo>
                      <a:pt x="55" y="19"/>
                    </a:lnTo>
                    <a:lnTo>
                      <a:pt x="57" y="19"/>
                    </a:lnTo>
                    <a:lnTo>
                      <a:pt x="59" y="21"/>
                    </a:lnTo>
                    <a:lnTo>
                      <a:pt x="61" y="21"/>
                    </a:lnTo>
                    <a:lnTo>
                      <a:pt x="63" y="21"/>
                    </a:lnTo>
                    <a:lnTo>
                      <a:pt x="64" y="22"/>
                    </a:lnTo>
                    <a:lnTo>
                      <a:pt x="66" y="22"/>
                    </a:lnTo>
                    <a:lnTo>
                      <a:pt x="68" y="24"/>
                    </a:lnTo>
                    <a:lnTo>
                      <a:pt x="70" y="24"/>
                    </a:lnTo>
                    <a:lnTo>
                      <a:pt x="70" y="26"/>
                    </a:lnTo>
                    <a:lnTo>
                      <a:pt x="72" y="26"/>
                    </a:lnTo>
                    <a:lnTo>
                      <a:pt x="72" y="28"/>
                    </a:lnTo>
                    <a:lnTo>
                      <a:pt x="74" y="28"/>
                    </a:lnTo>
                    <a:lnTo>
                      <a:pt x="74" y="30"/>
                    </a:lnTo>
                    <a:lnTo>
                      <a:pt x="74" y="32"/>
                    </a:lnTo>
                    <a:lnTo>
                      <a:pt x="74" y="34"/>
                    </a:lnTo>
                    <a:lnTo>
                      <a:pt x="76" y="36"/>
                    </a:lnTo>
                    <a:lnTo>
                      <a:pt x="76" y="38"/>
                    </a:lnTo>
                    <a:lnTo>
                      <a:pt x="76" y="39"/>
                    </a:lnTo>
                    <a:lnTo>
                      <a:pt x="76" y="41"/>
                    </a:lnTo>
                    <a:lnTo>
                      <a:pt x="76" y="43"/>
                    </a:lnTo>
                    <a:lnTo>
                      <a:pt x="76" y="45"/>
                    </a:lnTo>
                    <a:lnTo>
                      <a:pt x="76" y="47"/>
                    </a:lnTo>
                    <a:lnTo>
                      <a:pt x="76" y="49"/>
                    </a:lnTo>
                    <a:lnTo>
                      <a:pt x="74" y="51"/>
                    </a:lnTo>
                    <a:lnTo>
                      <a:pt x="74" y="53"/>
                    </a:lnTo>
                    <a:lnTo>
                      <a:pt x="74" y="55"/>
                    </a:lnTo>
                    <a:lnTo>
                      <a:pt x="74" y="56"/>
                    </a:lnTo>
                    <a:lnTo>
                      <a:pt x="74" y="58"/>
                    </a:lnTo>
                    <a:lnTo>
                      <a:pt x="72" y="58"/>
                    </a:lnTo>
                    <a:lnTo>
                      <a:pt x="72" y="60"/>
                    </a:lnTo>
                    <a:lnTo>
                      <a:pt x="72" y="62"/>
                    </a:lnTo>
                    <a:lnTo>
                      <a:pt x="72" y="64"/>
                    </a:lnTo>
                    <a:lnTo>
                      <a:pt x="70" y="64"/>
                    </a:lnTo>
                    <a:lnTo>
                      <a:pt x="70" y="66"/>
                    </a:lnTo>
                    <a:lnTo>
                      <a:pt x="68" y="66"/>
                    </a:lnTo>
                    <a:lnTo>
                      <a:pt x="66" y="64"/>
                    </a:lnTo>
                    <a:lnTo>
                      <a:pt x="64" y="62"/>
                    </a:lnTo>
                    <a:lnTo>
                      <a:pt x="63" y="60"/>
                    </a:lnTo>
                    <a:lnTo>
                      <a:pt x="61" y="58"/>
                    </a:lnTo>
                    <a:lnTo>
                      <a:pt x="59" y="56"/>
                    </a:lnTo>
                    <a:lnTo>
                      <a:pt x="57" y="55"/>
                    </a:lnTo>
                    <a:lnTo>
                      <a:pt x="55" y="53"/>
                    </a:lnTo>
                    <a:lnTo>
                      <a:pt x="55" y="51"/>
                    </a:lnTo>
                    <a:lnTo>
                      <a:pt x="53" y="49"/>
                    </a:lnTo>
                    <a:lnTo>
                      <a:pt x="51" y="47"/>
                    </a:lnTo>
                    <a:lnTo>
                      <a:pt x="49" y="47"/>
                    </a:lnTo>
                    <a:lnTo>
                      <a:pt x="47" y="45"/>
                    </a:lnTo>
                    <a:lnTo>
                      <a:pt x="46" y="43"/>
                    </a:lnTo>
                    <a:lnTo>
                      <a:pt x="44" y="41"/>
                    </a:lnTo>
                    <a:lnTo>
                      <a:pt x="44" y="39"/>
                    </a:lnTo>
                    <a:lnTo>
                      <a:pt x="42" y="38"/>
                    </a:lnTo>
                    <a:lnTo>
                      <a:pt x="40" y="36"/>
                    </a:lnTo>
                    <a:lnTo>
                      <a:pt x="38" y="34"/>
                    </a:lnTo>
                    <a:lnTo>
                      <a:pt x="38" y="32"/>
                    </a:lnTo>
                    <a:lnTo>
                      <a:pt x="36" y="32"/>
                    </a:lnTo>
                    <a:lnTo>
                      <a:pt x="34" y="30"/>
                    </a:lnTo>
                    <a:lnTo>
                      <a:pt x="34" y="28"/>
                    </a:lnTo>
                    <a:lnTo>
                      <a:pt x="32" y="28"/>
                    </a:lnTo>
                    <a:lnTo>
                      <a:pt x="32" y="26"/>
                    </a:lnTo>
                    <a:lnTo>
                      <a:pt x="30" y="26"/>
                    </a:lnTo>
                    <a:lnTo>
                      <a:pt x="29" y="26"/>
                    </a:lnTo>
                    <a:lnTo>
                      <a:pt x="29" y="28"/>
                    </a:lnTo>
                    <a:lnTo>
                      <a:pt x="29" y="30"/>
                    </a:lnTo>
                    <a:lnTo>
                      <a:pt x="27" y="30"/>
                    </a:lnTo>
                    <a:lnTo>
                      <a:pt x="27" y="32"/>
                    </a:lnTo>
                    <a:lnTo>
                      <a:pt x="27" y="34"/>
                    </a:lnTo>
                    <a:lnTo>
                      <a:pt x="25" y="34"/>
                    </a:lnTo>
                    <a:lnTo>
                      <a:pt x="25" y="36"/>
                    </a:lnTo>
                    <a:lnTo>
                      <a:pt x="23" y="36"/>
                    </a:lnTo>
                    <a:lnTo>
                      <a:pt x="23" y="38"/>
                    </a:lnTo>
                    <a:lnTo>
                      <a:pt x="21" y="38"/>
                    </a:lnTo>
                    <a:lnTo>
                      <a:pt x="21" y="39"/>
                    </a:lnTo>
                    <a:lnTo>
                      <a:pt x="19" y="39"/>
                    </a:lnTo>
                    <a:lnTo>
                      <a:pt x="17" y="39"/>
                    </a:lnTo>
                    <a:lnTo>
                      <a:pt x="15" y="41"/>
                    </a:lnTo>
                    <a:lnTo>
                      <a:pt x="13" y="41"/>
                    </a:lnTo>
                    <a:lnTo>
                      <a:pt x="12" y="41"/>
                    </a:lnTo>
                    <a:lnTo>
                      <a:pt x="10" y="41"/>
                    </a:lnTo>
                    <a:lnTo>
                      <a:pt x="8" y="41"/>
                    </a:lnTo>
                    <a:lnTo>
                      <a:pt x="8" y="39"/>
                    </a:lnTo>
                    <a:lnTo>
                      <a:pt x="6" y="39"/>
                    </a:lnTo>
                    <a:lnTo>
                      <a:pt x="6" y="38"/>
                    </a:lnTo>
                    <a:lnTo>
                      <a:pt x="4" y="38"/>
                    </a:lnTo>
                    <a:lnTo>
                      <a:pt x="4" y="36"/>
                    </a:lnTo>
                    <a:lnTo>
                      <a:pt x="4" y="34"/>
                    </a:lnTo>
                    <a:lnTo>
                      <a:pt x="2" y="34"/>
                    </a:lnTo>
                    <a:lnTo>
                      <a:pt x="2" y="32"/>
                    </a:lnTo>
                    <a:lnTo>
                      <a:pt x="2" y="30"/>
                    </a:lnTo>
                    <a:lnTo>
                      <a:pt x="2" y="28"/>
                    </a:lnTo>
                    <a:lnTo>
                      <a:pt x="2" y="26"/>
                    </a:lnTo>
                    <a:lnTo>
                      <a:pt x="0" y="26"/>
                    </a:lnTo>
                    <a:lnTo>
                      <a:pt x="0" y="24"/>
                    </a:lnTo>
                    <a:lnTo>
                      <a:pt x="0" y="22"/>
                    </a:lnTo>
                    <a:lnTo>
                      <a:pt x="0" y="21"/>
                    </a:lnTo>
                    <a:lnTo>
                      <a:pt x="0" y="19"/>
                    </a:lnTo>
                    <a:lnTo>
                      <a:pt x="0" y="17"/>
                    </a:lnTo>
                    <a:lnTo>
                      <a:pt x="0" y="15"/>
                    </a:lnTo>
                    <a:lnTo>
                      <a:pt x="2" y="13"/>
                    </a:lnTo>
                    <a:lnTo>
                      <a:pt x="2" y="11"/>
                    </a:lnTo>
                    <a:lnTo>
                      <a:pt x="2" y="9"/>
                    </a:lnTo>
                    <a:lnTo>
                      <a:pt x="2" y="7"/>
                    </a:lnTo>
                    <a:lnTo>
                      <a:pt x="4" y="5"/>
                    </a:lnTo>
                    <a:lnTo>
                      <a:pt x="6" y="4"/>
                    </a:lnTo>
                    <a:lnTo>
                      <a:pt x="6" y="2"/>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9" name="Freeform 185">
                <a:extLst>
                  <a:ext uri="{FF2B5EF4-FFF2-40B4-BE49-F238E27FC236}">
                    <a16:creationId xmlns:a16="http://schemas.microsoft.com/office/drawing/2014/main" id="{12456AD9-5F90-87F5-3EB2-D921D590521F}"/>
                  </a:ext>
                </a:extLst>
              </p:cNvPr>
              <p:cNvSpPr>
                <a:spLocks/>
              </p:cNvSpPr>
              <p:nvPr/>
            </p:nvSpPr>
            <p:spPr bwMode="auto">
              <a:xfrm>
                <a:off x="2699" y="1755"/>
                <a:ext cx="57" cy="119"/>
              </a:xfrm>
              <a:custGeom>
                <a:avLst/>
                <a:gdLst>
                  <a:gd name="T0" fmla="*/ 11 w 57"/>
                  <a:gd name="T1" fmla="*/ 19 h 119"/>
                  <a:gd name="T2" fmla="*/ 13 w 57"/>
                  <a:gd name="T3" fmla="*/ 12 h 119"/>
                  <a:gd name="T4" fmla="*/ 19 w 57"/>
                  <a:gd name="T5" fmla="*/ 8 h 119"/>
                  <a:gd name="T6" fmla="*/ 23 w 57"/>
                  <a:gd name="T7" fmla="*/ 2 h 119"/>
                  <a:gd name="T8" fmla="*/ 30 w 57"/>
                  <a:gd name="T9" fmla="*/ 0 h 119"/>
                  <a:gd name="T10" fmla="*/ 34 w 57"/>
                  <a:gd name="T11" fmla="*/ 6 h 119"/>
                  <a:gd name="T12" fmla="*/ 34 w 57"/>
                  <a:gd name="T13" fmla="*/ 15 h 119"/>
                  <a:gd name="T14" fmla="*/ 30 w 57"/>
                  <a:gd name="T15" fmla="*/ 23 h 119"/>
                  <a:gd name="T16" fmla="*/ 27 w 57"/>
                  <a:gd name="T17" fmla="*/ 32 h 119"/>
                  <a:gd name="T18" fmla="*/ 27 w 57"/>
                  <a:gd name="T19" fmla="*/ 42 h 119"/>
                  <a:gd name="T20" fmla="*/ 32 w 57"/>
                  <a:gd name="T21" fmla="*/ 46 h 119"/>
                  <a:gd name="T22" fmla="*/ 40 w 57"/>
                  <a:gd name="T23" fmla="*/ 42 h 119"/>
                  <a:gd name="T24" fmla="*/ 45 w 57"/>
                  <a:gd name="T25" fmla="*/ 34 h 119"/>
                  <a:gd name="T26" fmla="*/ 49 w 57"/>
                  <a:gd name="T27" fmla="*/ 29 h 119"/>
                  <a:gd name="T28" fmla="*/ 55 w 57"/>
                  <a:gd name="T29" fmla="*/ 25 h 119"/>
                  <a:gd name="T30" fmla="*/ 57 w 57"/>
                  <a:gd name="T31" fmla="*/ 32 h 119"/>
                  <a:gd name="T32" fmla="*/ 55 w 57"/>
                  <a:gd name="T33" fmla="*/ 40 h 119"/>
                  <a:gd name="T34" fmla="*/ 51 w 57"/>
                  <a:gd name="T35" fmla="*/ 47 h 119"/>
                  <a:gd name="T36" fmla="*/ 47 w 57"/>
                  <a:gd name="T37" fmla="*/ 53 h 119"/>
                  <a:gd name="T38" fmla="*/ 40 w 57"/>
                  <a:gd name="T39" fmla="*/ 57 h 119"/>
                  <a:gd name="T40" fmla="*/ 32 w 57"/>
                  <a:gd name="T41" fmla="*/ 63 h 119"/>
                  <a:gd name="T42" fmla="*/ 28 w 57"/>
                  <a:gd name="T43" fmla="*/ 68 h 119"/>
                  <a:gd name="T44" fmla="*/ 28 w 57"/>
                  <a:gd name="T45" fmla="*/ 74 h 119"/>
                  <a:gd name="T46" fmla="*/ 32 w 57"/>
                  <a:gd name="T47" fmla="*/ 80 h 119"/>
                  <a:gd name="T48" fmla="*/ 36 w 57"/>
                  <a:gd name="T49" fmla="*/ 87 h 119"/>
                  <a:gd name="T50" fmla="*/ 44 w 57"/>
                  <a:gd name="T51" fmla="*/ 85 h 119"/>
                  <a:gd name="T52" fmla="*/ 45 w 57"/>
                  <a:gd name="T53" fmla="*/ 89 h 119"/>
                  <a:gd name="T54" fmla="*/ 44 w 57"/>
                  <a:gd name="T55" fmla="*/ 98 h 119"/>
                  <a:gd name="T56" fmla="*/ 34 w 57"/>
                  <a:gd name="T57" fmla="*/ 97 h 119"/>
                  <a:gd name="T58" fmla="*/ 28 w 57"/>
                  <a:gd name="T59" fmla="*/ 93 h 119"/>
                  <a:gd name="T60" fmla="*/ 23 w 57"/>
                  <a:gd name="T61" fmla="*/ 89 h 119"/>
                  <a:gd name="T62" fmla="*/ 23 w 57"/>
                  <a:gd name="T63" fmla="*/ 80 h 119"/>
                  <a:gd name="T64" fmla="*/ 21 w 57"/>
                  <a:gd name="T65" fmla="*/ 70 h 119"/>
                  <a:gd name="T66" fmla="*/ 11 w 57"/>
                  <a:gd name="T67" fmla="*/ 68 h 119"/>
                  <a:gd name="T68" fmla="*/ 8 w 57"/>
                  <a:gd name="T69" fmla="*/ 74 h 119"/>
                  <a:gd name="T70" fmla="*/ 10 w 57"/>
                  <a:gd name="T71" fmla="*/ 81 h 119"/>
                  <a:gd name="T72" fmla="*/ 15 w 57"/>
                  <a:gd name="T73" fmla="*/ 87 h 119"/>
                  <a:gd name="T74" fmla="*/ 19 w 57"/>
                  <a:gd name="T75" fmla="*/ 93 h 119"/>
                  <a:gd name="T76" fmla="*/ 23 w 57"/>
                  <a:gd name="T77" fmla="*/ 98 h 119"/>
                  <a:gd name="T78" fmla="*/ 27 w 57"/>
                  <a:gd name="T79" fmla="*/ 104 h 119"/>
                  <a:gd name="T80" fmla="*/ 27 w 57"/>
                  <a:gd name="T81" fmla="*/ 110 h 119"/>
                  <a:gd name="T82" fmla="*/ 25 w 57"/>
                  <a:gd name="T83" fmla="*/ 117 h 119"/>
                  <a:gd name="T84" fmla="*/ 19 w 57"/>
                  <a:gd name="T85" fmla="*/ 117 h 119"/>
                  <a:gd name="T86" fmla="*/ 15 w 57"/>
                  <a:gd name="T87" fmla="*/ 110 h 119"/>
                  <a:gd name="T88" fmla="*/ 11 w 57"/>
                  <a:gd name="T89" fmla="*/ 104 h 119"/>
                  <a:gd name="T90" fmla="*/ 8 w 57"/>
                  <a:gd name="T91" fmla="*/ 95 h 119"/>
                  <a:gd name="T92" fmla="*/ 4 w 57"/>
                  <a:gd name="T93" fmla="*/ 85 h 119"/>
                  <a:gd name="T94" fmla="*/ 0 w 57"/>
                  <a:gd name="T95" fmla="*/ 78 h 119"/>
                  <a:gd name="T96" fmla="*/ 0 w 57"/>
                  <a:gd name="T97" fmla="*/ 68 h 119"/>
                  <a:gd name="T98" fmla="*/ 2 w 57"/>
                  <a:gd name="T99" fmla="*/ 59 h 119"/>
                  <a:gd name="T100" fmla="*/ 4 w 57"/>
                  <a:gd name="T101" fmla="*/ 49 h 119"/>
                  <a:gd name="T102" fmla="*/ 8 w 57"/>
                  <a:gd name="T103" fmla="*/ 40 h 119"/>
                  <a:gd name="T104" fmla="*/ 10 w 57"/>
                  <a:gd name="T105" fmla="*/ 30 h 1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 h="119">
                    <a:moveTo>
                      <a:pt x="10" y="25"/>
                    </a:moveTo>
                    <a:lnTo>
                      <a:pt x="11" y="25"/>
                    </a:lnTo>
                    <a:lnTo>
                      <a:pt x="11" y="23"/>
                    </a:lnTo>
                    <a:lnTo>
                      <a:pt x="11" y="21"/>
                    </a:lnTo>
                    <a:lnTo>
                      <a:pt x="11" y="19"/>
                    </a:lnTo>
                    <a:lnTo>
                      <a:pt x="11" y="17"/>
                    </a:lnTo>
                    <a:lnTo>
                      <a:pt x="11" y="15"/>
                    </a:lnTo>
                    <a:lnTo>
                      <a:pt x="11" y="13"/>
                    </a:lnTo>
                    <a:lnTo>
                      <a:pt x="11" y="12"/>
                    </a:lnTo>
                    <a:lnTo>
                      <a:pt x="13" y="12"/>
                    </a:lnTo>
                    <a:lnTo>
                      <a:pt x="13" y="10"/>
                    </a:lnTo>
                    <a:lnTo>
                      <a:pt x="15" y="10"/>
                    </a:lnTo>
                    <a:lnTo>
                      <a:pt x="17" y="10"/>
                    </a:lnTo>
                    <a:lnTo>
                      <a:pt x="17" y="8"/>
                    </a:lnTo>
                    <a:lnTo>
                      <a:pt x="19" y="8"/>
                    </a:lnTo>
                    <a:lnTo>
                      <a:pt x="19" y="6"/>
                    </a:lnTo>
                    <a:lnTo>
                      <a:pt x="21" y="6"/>
                    </a:lnTo>
                    <a:lnTo>
                      <a:pt x="21" y="4"/>
                    </a:lnTo>
                    <a:lnTo>
                      <a:pt x="23" y="4"/>
                    </a:lnTo>
                    <a:lnTo>
                      <a:pt x="23" y="2"/>
                    </a:lnTo>
                    <a:lnTo>
                      <a:pt x="25" y="2"/>
                    </a:lnTo>
                    <a:lnTo>
                      <a:pt x="25" y="0"/>
                    </a:lnTo>
                    <a:lnTo>
                      <a:pt x="27" y="0"/>
                    </a:lnTo>
                    <a:lnTo>
                      <a:pt x="28" y="0"/>
                    </a:lnTo>
                    <a:lnTo>
                      <a:pt x="30" y="0"/>
                    </a:lnTo>
                    <a:lnTo>
                      <a:pt x="30" y="2"/>
                    </a:lnTo>
                    <a:lnTo>
                      <a:pt x="32" y="2"/>
                    </a:lnTo>
                    <a:lnTo>
                      <a:pt x="32" y="4"/>
                    </a:lnTo>
                    <a:lnTo>
                      <a:pt x="32" y="6"/>
                    </a:lnTo>
                    <a:lnTo>
                      <a:pt x="34" y="6"/>
                    </a:lnTo>
                    <a:lnTo>
                      <a:pt x="34" y="8"/>
                    </a:lnTo>
                    <a:lnTo>
                      <a:pt x="34" y="10"/>
                    </a:lnTo>
                    <a:lnTo>
                      <a:pt x="34" y="12"/>
                    </a:lnTo>
                    <a:lnTo>
                      <a:pt x="34" y="13"/>
                    </a:lnTo>
                    <a:lnTo>
                      <a:pt x="34" y="15"/>
                    </a:lnTo>
                    <a:lnTo>
                      <a:pt x="32" y="17"/>
                    </a:lnTo>
                    <a:lnTo>
                      <a:pt x="32" y="19"/>
                    </a:lnTo>
                    <a:lnTo>
                      <a:pt x="32" y="21"/>
                    </a:lnTo>
                    <a:lnTo>
                      <a:pt x="30" y="21"/>
                    </a:lnTo>
                    <a:lnTo>
                      <a:pt x="30" y="23"/>
                    </a:lnTo>
                    <a:lnTo>
                      <a:pt x="30" y="25"/>
                    </a:lnTo>
                    <a:lnTo>
                      <a:pt x="28" y="27"/>
                    </a:lnTo>
                    <a:lnTo>
                      <a:pt x="28" y="29"/>
                    </a:lnTo>
                    <a:lnTo>
                      <a:pt x="28" y="30"/>
                    </a:lnTo>
                    <a:lnTo>
                      <a:pt x="27" y="32"/>
                    </a:lnTo>
                    <a:lnTo>
                      <a:pt x="27" y="34"/>
                    </a:lnTo>
                    <a:lnTo>
                      <a:pt x="27" y="36"/>
                    </a:lnTo>
                    <a:lnTo>
                      <a:pt x="27" y="38"/>
                    </a:lnTo>
                    <a:lnTo>
                      <a:pt x="27" y="40"/>
                    </a:lnTo>
                    <a:lnTo>
                      <a:pt x="27" y="42"/>
                    </a:lnTo>
                    <a:lnTo>
                      <a:pt x="28" y="42"/>
                    </a:lnTo>
                    <a:lnTo>
                      <a:pt x="28" y="44"/>
                    </a:lnTo>
                    <a:lnTo>
                      <a:pt x="30" y="44"/>
                    </a:lnTo>
                    <a:lnTo>
                      <a:pt x="30" y="46"/>
                    </a:lnTo>
                    <a:lnTo>
                      <a:pt x="32" y="46"/>
                    </a:lnTo>
                    <a:lnTo>
                      <a:pt x="34" y="46"/>
                    </a:lnTo>
                    <a:lnTo>
                      <a:pt x="34" y="44"/>
                    </a:lnTo>
                    <a:lnTo>
                      <a:pt x="36" y="44"/>
                    </a:lnTo>
                    <a:lnTo>
                      <a:pt x="38" y="44"/>
                    </a:lnTo>
                    <a:lnTo>
                      <a:pt x="40" y="42"/>
                    </a:lnTo>
                    <a:lnTo>
                      <a:pt x="42" y="42"/>
                    </a:lnTo>
                    <a:lnTo>
                      <a:pt x="42" y="40"/>
                    </a:lnTo>
                    <a:lnTo>
                      <a:pt x="44" y="38"/>
                    </a:lnTo>
                    <a:lnTo>
                      <a:pt x="45" y="36"/>
                    </a:lnTo>
                    <a:lnTo>
                      <a:pt x="45" y="34"/>
                    </a:lnTo>
                    <a:lnTo>
                      <a:pt x="47" y="34"/>
                    </a:lnTo>
                    <a:lnTo>
                      <a:pt x="47" y="32"/>
                    </a:lnTo>
                    <a:lnTo>
                      <a:pt x="47" y="30"/>
                    </a:lnTo>
                    <a:lnTo>
                      <a:pt x="49" y="30"/>
                    </a:lnTo>
                    <a:lnTo>
                      <a:pt x="49" y="29"/>
                    </a:lnTo>
                    <a:lnTo>
                      <a:pt x="49" y="27"/>
                    </a:lnTo>
                    <a:lnTo>
                      <a:pt x="51" y="27"/>
                    </a:lnTo>
                    <a:lnTo>
                      <a:pt x="51" y="25"/>
                    </a:lnTo>
                    <a:lnTo>
                      <a:pt x="53" y="25"/>
                    </a:lnTo>
                    <a:lnTo>
                      <a:pt x="55" y="25"/>
                    </a:lnTo>
                    <a:lnTo>
                      <a:pt x="55" y="27"/>
                    </a:lnTo>
                    <a:lnTo>
                      <a:pt x="57" y="27"/>
                    </a:lnTo>
                    <a:lnTo>
                      <a:pt x="57" y="29"/>
                    </a:lnTo>
                    <a:lnTo>
                      <a:pt x="57" y="30"/>
                    </a:lnTo>
                    <a:lnTo>
                      <a:pt x="57" y="32"/>
                    </a:lnTo>
                    <a:lnTo>
                      <a:pt x="57" y="34"/>
                    </a:lnTo>
                    <a:lnTo>
                      <a:pt x="57" y="36"/>
                    </a:lnTo>
                    <a:lnTo>
                      <a:pt x="55" y="36"/>
                    </a:lnTo>
                    <a:lnTo>
                      <a:pt x="55" y="38"/>
                    </a:lnTo>
                    <a:lnTo>
                      <a:pt x="55" y="40"/>
                    </a:lnTo>
                    <a:lnTo>
                      <a:pt x="55" y="42"/>
                    </a:lnTo>
                    <a:lnTo>
                      <a:pt x="53" y="42"/>
                    </a:lnTo>
                    <a:lnTo>
                      <a:pt x="53" y="44"/>
                    </a:lnTo>
                    <a:lnTo>
                      <a:pt x="53" y="46"/>
                    </a:lnTo>
                    <a:lnTo>
                      <a:pt x="51" y="47"/>
                    </a:lnTo>
                    <a:lnTo>
                      <a:pt x="51" y="49"/>
                    </a:lnTo>
                    <a:lnTo>
                      <a:pt x="49" y="49"/>
                    </a:lnTo>
                    <a:lnTo>
                      <a:pt x="49" y="51"/>
                    </a:lnTo>
                    <a:lnTo>
                      <a:pt x="47" y="51"/>
                    </a:lnTo>
                    <a:lnTo>
                      <a:pt x="47" y="53"/>
                    </a:lnTo>
                    <a:lnTo>
                      <a:pt x="45" y="53"/>
                    </a:lnTo>
                    <a:lnTo>
                      <a:pt x="45" y="55"/>
                    </a:lnTo>
                    <a:lnTo>
                      <a:pt x="44" y="55"/>
                    </a:lnTo>
                    <a:lnTo>
                      <a:pt x="42" y="57"/>
                    </a:lnTo>
                    <a:lnTo>
                      <a:pt x="40" y="57"/>
                    </a:lnTo>
                    <a:lnTo>
                      <a:pt x="40" y="59"/>
                    </a:lnTo>
                    <a:lnTo>
                      <a:pt x="38" y="59"/>
                    </a:lnTo>
                    <a:lnTo>
                      <a:pt x="36" y="61"/>
                    </a:lnTo>
                    <a:lnTo>
                      <a:pt x="34" y="63"/>
                    </a:lnTo>
                    <a:lnTo>
                      <a:pt x="32" y="63"/>
                    </a:lnTo>
                    <a:lnTo>
                      <a:pt x="32" y="64"/>
                    </a:lnTo>
                    <a:lnTo>
                      <a:pt x="30" y="64"/>
                    </a:lnTo>
                    <a:lnTo>
                      <a:pt x="28" y="64"/>
                    </a:lnTo>
                    <a:lnTo>
                      <a:pt x="28" y="66"/>
                    </a:lnTo>
                    <a:lnTo>
                      <a:pt x="28" y="68"/>
                    </a:lnTo>
                    <a:lnTo>
                      <a:pt x="27" y="68"/>
                    </a:lnTo>
                    <a:lnTo>
                      <a:pt x="27" y="70"/>
                    </a:lnTo>
                    <a:lnTo>
                      <a:pt x="28" y="70"/>
                    </a:lnTo>
                    <a:lnTo>
                      <a:pt x="28" y="72"/>
                    </a:lnTo>
                    <a:lnTo>
                      <a:pt x="28" y="74"/>
                    </a:lnTo>
                    <a:lnTo>
                      <a:pt x="28" y="76"/>
                    </a:lnTo>
                    <a:lnTo>
                      <a:pt x="30" y="76"/>
                    </a:lnTo>
                    <a:lnTo>
                      <a:pt x="30" y="78"/>
                    </a:lnTo>
                    <a:lnTo>
                      <a:pt x="30" y="80"/>
                    </a:lnTo>
                    <a:lnTo>
                      <a:pt x="32" y="80"/>
                    </a:lnTo>
                    <a:lnTo>
                      <a:pt x="32" y="81"/>
                    </a:lnTo>
                    <a:lnTo>
                      <a:pt x="34" y="83"/>
                    </a:lnTo>
                    <a:lnTo>
                      <a:pt x="34" y="85"/>
                    </a:lnTo>
                    <a:lnTo>
                      <a:pt x="36" y="85"/>
                    </a:lnTo>
                    <a:lnTo>
                      <a:pt x="36" y="87"/>
                    </a:lnTo>
                    <a:lnTo>
                      <a:pt x="38" y="87"/>
                    </a:lnTo>
                    <a:lnTo>
                      <a:pt x="40" y="87"/>
                    </a:lnTo>
                    <a:lnTo>
                      <a:pt x="42" y="87"/>
                    </a:lnTo>
                    <a:lnTo>
                      <a:pt x="42" y="85"/>
                    </a:lnTo>
                    <a:lnTo>
                      <a:pt x="44" y="85"/>
                    </a:lnTo>
                    <a:lnTo>
                      <a:pt x="45" y="85"/>
                    </a:lnTo>
                    <a:lnTo>
                      <a:pt x="47" y="85"/>
                    </a:lnTo>
                    <a:lnTo>
                      <a:pt x="47" y="87"/>
                    </a:lnTo>
                    <a:lnTo>
                      <a:pt x="45" y="87"/>
                    </a:lnTo>
                    <a:lnTo>
                      <a:pt x="45" y="89"/>
                    </a:lnTo>
                    <a:lnTo>
                      <a:pt x="45" y="91"/>
                    </a:lnTo>
                    <a:lnTo>
                      <a:pt x="45" y="93"/>
                    </a:lnTo>
                    <a:lnTo>
                      <a:pt x="44" y="95"/>
                    </a:lnTo>
                    <a:lnTo>
                      <a:pt x="44" y="97"/>
                    </a:lnTo>
                    <a:lnTo>
                      <a:pt x="44" y="98"/>
                    </a:lnTo>
                    <a:lnTo>
                      <a:pt x="42" y="98"/>
                    </a:lnTo>
                    <a:lnTo>
                      <a:pt x="40" y="97"/>
                    </a:lnTo>
                    <a:lnTo>
                      <a:pt x="38" y="97"/>
                    </a:lnTo>
                    <a:lnTo>
                      <a:pt x="36" y="97"/>
                    </a:lnTo>
                    <a:lnTo>
                      <a:pt x="34" y="97"/>
                    </a:lnTo>
                    <a:lnTo>
                      <a:pt x="32" y="97"/>
                    </a:lnTo>
                    <a:lnTo>
                      <a:pt x="32" y="95"/>
                    </a:lnTo>
                    <a:lnTo>
                      <a:pt x="30" y="95"/>
                    </a:lnTo>
                    <a:lnTo>
                      <a:pt x="28" y="95"/>
                    </a:lnTo>
                    <a:lnTo>
                      <a:pt x="28" y="93"/>
                    </a:lnTo>
                    <a:lnTo>
                      <a:pt x="27" y="93"/>
                    </a:lnTo>
                    <a:lnTo>
                      <a:pt x="27" y="91"/>
                    </a:lnTo>
                    <a:lnTo>
                      <a:pt x="25" y="91"/>
                    </a:lnTo>
                    <a:lnTo>
                      <a:pt x="25" y="89"/>
                    </a:lnTo>
                    <a:lnTo>
                      <a:pt x="23" y="89"/>
                    </a:lnTo>
                    <a:lnTo>
                      <a:pt x="23" y="87"/>
                    </a:lnTo>
                    <a:lnTo>
                      <a:pt x="23" y="85"/>
                    </a:lnTo>
                    <a:lnTo>
                      <a:pt x="23" y="83"/>
                    </a:lnTo>
                    <a:lnTo>
                      <a:pt x="23" y="81"/>
                    </a:lnTo>
                    <a:lnTo>
                      <a:pt x="23" y="80"/>
                    </a:lnTo>
                    <a:lnTo>
                      <a:pt x="23" y="78"/>
                    </a:lnTo>
                    <a:lnTo>
                      <a:pt x="23" y="76"/>
                    </a:lnTo>
                    <a:lnTo>
                      <a:pt x="23" y="74"/>
                    </a:lnTo>
                    <a:lnTo>
                      <a:pt x="21" y="72"/>
                    </a:lnTo>
                    <a:lnTo>
                      <a:pt x="21" y="70"/>
                    </a:lnTo>
                    <a:lnTo>
                      <a:pt x="19" y="70"/>
                    </a:lnTo>
                    <a:lnTo>
                      <a:pt x="17" y="68"/>
                    </a:lnTo>
                    <a:lnTo>
                      <a:pt x="15" y="68"/>
                    </a:lnTo>
                    <a:lnTo>
                      <a:pt x="13" y="68"/>
                    </a:lnTo>
                    <a:lnTo>
                      <a:pt x="11" y="68"/>
                    </a:lnTo>
                    <a:lnTo>
                      <a:pt x="11" y="70"/>
                    </a:lnTo>
                    <a:lnTo>
                      <a:pt x="10" y="70"/>
                    </a:lnTo>
                    <a:lnTo>
                      <a:pt x="10" y="72"/>
                    </a:lnTo>
                    <a:lnTo>
                      <a:pt x="10" y="74"/>
                    </a:lnTo>
                    <a:lnTo>
                      <a:pt x="8" y="74"/>
                    </a:lnTo>
                    <a:lnTo>
                      <a:pt x="8" y="76"/>
                    </a:lnTo>
                    <a:lnTo>
                      <a:pt x="8" y="78"/>
                    </a:lnTo>
                    <a:lnTo>
                      <a:pt x="8" y="80"/>
                    </a:lnTo>
                    <a:lnTo>
                      <a:pt x="10" y="80"/>
                    </a:lnTo>
                    <a:lnTo>
                      <a:pt x="10" y="81"/>
                    </a:lnTo>
                    <a:lnTo>
                      <a:pt x="10" y="83"/>
                    </a:lnTo>
                    <a:lnTo>
                      <a:pt x="11" y="85"/>
                    </a:lnTo>
                    <a:lnTo>
                      <a:pt x="11" y="87"/>
                    </a:lnTo>
                    <a:lnTo>
                      <a:pt x="13" y="87"/>
                    </a:lnTo>
                    <a:lnTo>
                      <a:pt x="15" y="87"/>
                    </a:lnTo>
                    <a:lnTo>
                      <a:pt x="15" y="89"/>
                    </a:lnTo>
                    <a:lnTo>
                      <a:pt x="17" y="89"/>
                    </a:lnTo>
                    <a:lnTo>
                      <a:pt x="17" y="91"/>
                    </a:lnTo>
                    <a:lnTo>
                      <a:pt x="17" y="93"/>
                    </a:lnTo>
                    <a:lnTo>
                      <a:pt x="19" y="93"/>
                    </a:lnTo>
                    <a:lnTo>
                      <a:pt x="19" y="95"/>
                    </a:lnTo>
                    <a:lnTo>
                      <a:pt x="19" y="97"/>
                    </a:lnTo>
                    <a:lnTo>
                      <a:pt x="21" y="97"/>
                    </a:lnTo>
                    <a:lnTo>
                      <a:pt x="21" y="98"/>
                    </a:lnTo>
                    <a:lnTo>
                      <a:pt x="23" y="98"/>
                    </a:lnTo>
                    <a:lnTo>
                      <a:pt x="23" y="100"/>
                    </a:lnTo>
                    <a:lnTo>
                      <a:pt x="25" y="100"/>
                    </a:lnTo>
                    <a:lnTo>
                      <a:pt x="25" y="102"/>
                    </a:lnTo>
                    <a:lnTo>
                      <a:pt x="27" y="102"/>
                    </a:lnTo>
                    <a:lnTo>
                      <a:pt x="27" y="104"/>
                    </a:lnTo>
                    <a:lnTo>
                      <a:pt x="28" y="104"/>
                    </a:lnTo>
                    <a:lnTo>
                      <a:pt x="28" y="106"/>
                    </a:lnTo>
                    <a:lnTo>
                      <a:pt x="28" y="108"/>
                    </a:lnTo>
                    <a:lnTo>
                      <a:pt x="28" y="110"/>
                    </a:lnTo>
                    <a:lnTo>
                      <a:pt x="27" y="110"/>
                    </a:lnTo>
                    <a:lnTo>
                      <a:pt x="27" y="112"/>
                    </a:lnTo>
                    <a:lnTo>
                      <a:pt x="27" y="114"/>
                    </a:lnTo>
                    <a:lnTo>
                      <a:pt x="25" y="114"/>
                    </a:lnTo>
                    <a:lnTo>
                      <a:pt x="25" y="115"/>
                    </a:lnTo>
                    <a:lnTo>
                      <a:pt x="25" y="117"/>
                    </a:lnTo>
                    <a:lnTo>
                      <a:pt x="23" y="117"/>
                    </a:lnTo>
                    <a:lnTo>
                      <a:pt x="23" y="119"/>
                    </a:lnTo>
                    <a:lnTo>
                      <a:pt x="21" y="119"/>
                    </a:lnTo>
                    <a:lnTo>
                      <a:pt x="19" y="119"/>
                    </a:lnTo>
                    <a:lnTo>
                      <a:pt x="19" y="117"/>
                    </a:lnTo>
                    <a:lnTo>
                      <a:pt x="19" y="115"/>
                    </a:lnTo>
                    <a:lnTo>
                      <a:pt x="17" y="115"/>
                    </a:lnTo>
                    <a:lnTo>
                      <a:pt x="17" y="114"/>
                    </a:lnTo>
                    <a:lnTo>
                      <a:pt x="15" y="112"/>
                    </a:lnTo>
                    <a:lnTo>
                      <a:pt x="15" y="110"/>
                    </a:lnTo>
                    <a:lnTo>
                      <a:pt x="15" y="108"/>
                    </a:lnTo>
                    <a:lnTo>
                      <a:pt x="13" y="108"/>
                    </a:lnTo>
                    <a:lnTo>
                      <a:pt x="13" y="106"/>
                    </a:lnTo>
                    <a:lnTo>
                      <a:pt x="13" y="104"/>
                    </a:lnTo>
                    <a:lnTo>
                      <a:pt x="11" y="104"/>
                    </a:lnTo>
                    <a:lnTo>
                      <a:pt x="11" y="102"/>
                    </a:lnTo>
                    <a:lnTo>
                      <a:pt x="10" y="100"/>
                    </a:lnTo>
                    <a:lnTo>
                      <a:pt x="10" y="98"/>
                    </a:lnTo>
                    <a:lnTo>
                      <a:pt x="8" y="97"/>
                    </a:lnTo>
                    <a:lnTo>
                      <a:pt x="8" y="95"/>
                    </a:lnTo>
                    <a:lnTo>
                      <a:pt x="6" y="93"/>
                    </a:lnTo>
                    <a:lnTo>
                      <a:pt x="6" y="91"/>
                    </a:lnTo>
                    <a:lnTo>
                      <a:pt x="6" y="89"/>
                    </a:lnTo>
                    <a:lnTo>
                      <a:pt x="4" y="87"/>
                    </a:lnTo>
                    <a:lnTo>
                      <a:pt x="4" y="85"/>
                    </a:lnTo>
                    <a:lnTo>
                      <a:pt x="4" y="83"/>
                    </a:lnTo>
                    <a:lnTo>
                      <a:pt x="2" y="83"/>
                    </a:lnTo>
                    <a:lnTo>
                      <a:pt x="2" y="81"/>
                    </a:lnTo>
                    <a:lnTo>
                      <a:pt x="2" y="80"/>
                    </a:lnTo>
                    <a:lnTo>
                      <a:pt x="0" y="78"/>
                    </a:lnTo>
                    <a:lnTo>
                      <a:pt x="0" y="76"/>
                    </a:lnTo>
                    <a:lnTo>
                      <a:pt x="0" y="74"/>
                    </a:lnTo>
                    <a:lnTo>
                      <a:pt x="0" y="72"/>
                    </a:lnTo>
                    <a:lnTo>
                      <a:pt x="0" y="70"/>
                    </a:lnTo>
                    <a:lnTo>
                      <a:pt x="0" y="68"/>
                    </a:lnTo>
                    <a:lnTo>
                      <a:pt x="0" y="66"/>
                    </a:lnTo>
                    <a:lnTo>
                      <a:pt x="0" y="64"/>
                    </a:lnTo>
                    <a:lnTo>
                      <a:pt x="0" y="63"/>
                    </a:lnTo>
                    <a:lnTo>
                      <a:pt x="0" y="61"/>
                    </a:lnTo>
                    <a:lnTo>
                      <a:pt x="2" y="59"/>
                    </a:lnTo>
                    <a:lnTo>
                      <a:pt x="2" y="57"/>
                    </a:lnTo>
                    <a:lnTo>
                      <a:pt x="2" y="55"/>
                    </a:lnTo>
                    <a:lnTo>
                      <a:pt x="2" y="53"/>
                    </a:lnTo>
                    <a:lnTo>
                      <a:pt x="4" y="51"/>
                    </a:lnTo>
                    <a:lnTo>
                      <a:pt x="4" y="49"/>
                    </a:lnTo>
                    <a:lnTo>
                      <a:pt x="4" y="47"/>
                    </a:lnTo>
                    <a:lnTo>
                      <a:pt x="6" y="46"/>
                    </a:lnTo>
                    <a:lnTo>
                      <a:pt x="6" y="44"/>
                    </a:lnTo>
                    <a:lnTo>
                      <a:pt x="6" y="42"/>
                    </a:lnTo>
                    <a:lnTo>
                      <a:pt x="8" y="40"/>
                    </a:lnTo>
                    <a:lnTo>
                      <a:pt x="8" y="38"/>
                    </a:lnTo>
                    <a:lnTo>
                      <a:pt x="8" y="36"/>
                    </a:lnTo>
                    <a:lnTo>
                      <a:pt x="8" y="34"/>
                    </a:lnTo>
                    <a:lnTo>
                      <a:pt x="10" y="32"/>
                    </a:lnTo>
                    <a:lnTo>
                      <a:pt x="10" y="30"/>
                    </a:lnTo>
                    <a:lnTo>
                      <a:pt x="10" y="29"/>
                    </a:lnTo>
                    <a:lnTo>
                      <a:pt x="10" y="27"/>
                    </a:lnTo>
                    <a:lnTo>
                      <a:pt x="10" y="25"/>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0" name="Freeform 186">
                <a:extLst>
                  <a:ext uri="{FF2B5EF4-FFF2-40B4-BE49-F238E27FC236}">
                    <a16:creationId xmlns:a16="http://schemas.microsoft.com/office/drawing/2014/main" id="{D714F459-4DE6-3AAE-87FA-C381871B23E5}"/>
                  </a:ext>
                </a:extLst>
              </p:cNvPr>
              <p:cNvSpPr>
                <a:spLocks/>
              </p:cNvSpPr>
              <p:nvPr/>
            </p:nvSpPr>
            <p:spPr bwMode="auto">
              <a:xfrm>
                <a:off x="2701" y="1952"/>
                <a:ext cx="40" cy="196"/>
              </a:xfrm>
              <a:custGeom>
                <a:avLst/>
                <a:gdLst>
                  <a:gd name="T0" fmla="*/ 2 w 40"/>
                  <a:gd name="T1" fmla="*/ 85 h 196"/>
                  <a:gd name="T2" fmla="*/ 2 w 40"/>
                  <a:gd name="T3" fmla="*/ 81 h 196"/>
                  <a:gd name="T4" fmla="*/ 2 w 40"/>
                  <a:gd name="T5" fmla="*/ 77 h 196"/>
                  <a:gd name="T6" fmla="*/ 2 w 40"/>
                  <a:gd name="T7" fmla="*/ 71 h 196"/>
                  <a:gd name="T8" fmla="*/ 4 w 40"/>
                  <a:gd name="T9" fmla="*/ 68 h 196"/>
                  <a:gd name="T10" fmla="*/ 4 w 40"/>
                  <a:gd name="T11" fmla="*/ 62 h 196"/>
                  <a:gd name="T12" fmla="*/ 6 w 40"/>
                  <a:gd name="T13" fmla="*/ 56 h 196"/>
                  <a:gd name="T14" fmla="*/ 6 w 40"/>
                  <a:gd name="T15" fmla="*/ 51 h 196"/>
                  <a:gd name="T16" fmla="*/ 8 w 40"/>
                  <a:gd name="T17" fmla="*/ 45 h 196"/>
                  <a:gd name="T18" fmla="*/ 9 w 40"/>
                  <a:gd name="T19" fmla="*/ 39 h 196"/>
                  <a:gd name="T20" fmla="*/ 11 w 40"/>
                  <a:gd name="T21" fmla="*/ 34 h 196"/>
                  <a:gd name="T22" fmla="*/ 11 w 40"/>
                  <a:gd name="T23" fmla="*/ 28 h 196"/>
                  <a:gd name="T24" fmla="*/ 13 w 40"/>
                  <a:gd name="T25" fmla="*/ 22 h 196"/>
                  <a:gd name="T26" fmla="*/ 15 w 40"/>
                  <a:gd name="T27" fmla="*/ 17 h 196"/>
                  <a:gd name="T28" fmla="*/ 17 w 40"/>
                  <a:gd name="T29" fmla="*/ 13 h 196"/>
                  <a:gd name="T30" fmla="*/ 19 w 40"/>
                  <a:gd name="T31" fmla="*/ 7 h 196"/>
                  <a:gd name="T32" fmla="*/ 21 w 40"/>
                  <a:gd name="T33" fmla="*/ 7 h 196"/>
                  <a:gd name="T34" fmla="*/ 23 w 40"/>
                  <a:gd name="T35" fmla="*/ 9 h 196"/>
                  <a:gd name="T36" fmla="*/ 26 w 40"/>
                  <a:gd name="T37" fmla="*/ 9 h 196"/>
                  <a:gd name="T38" fmla="*/ 28 w 40"/>
                  <a:gd name="T39" fmla="*/ 7 h 196"/>
                  <a:gd name="T40" fmla="*/ 32 w 40"/>
                  <a:gd name="T41" fmla="*/ 7 h 196"/>
                  <a:gd name="T42" fmla="*/ 34 w 40"/>
                  <a:gd name="T43" fmla="*/ 5 h 196"/>
                  <a:gd name="T44" fmla="*/ 36 w 40"/>
                  <a:gd name="T45" fmla="*/ 3 h 196"/>
                  <a:gd name="T46" fmla="*/ 38 w 40"/>
                  <a:gd name="T47" fmla="*/ 2 h 196"/>
                  <a:gd name="T48" fmla="*/ 40 w 40"/>
                  <a:gd name="T49" fmla="*/ 0 h 196"/>
                  <a:gd name="T50" fmla="*/ 40 w 40"/>
                  <a:gd name="T51" fmla="*/ 13 h 196"/>
                  <a:gd name="T52" fmla="*/ 38 w 40"/>
                  <a:gd name="T53" fmla="*/ 24 h 196"/>
                  <a:gd name="T54" fmla="*/ 36 w 40"/>
                  <a:gd name="T55" fmla="*/ 34 h 196"/>
                  <a:gd name="T56" fmla="*/ 34 w 40"/>
                  <a:gd name="T57" fmla="*/ 41 h 196"/>
                  <a:gd name="T58" fmla="*/ 32 w 40"/>
                  <a:gd name="T59" fmla="*/ 51 h 196"/>
                  <a:gd name="T60" fmla="*/ 30 w 40"/>
                  <a:gd name="T61" fmla="*/ 58 h 196"/>
                  <a:gd name="T62" fmla="*/ 28 w 40"/>
                  <a:gd name="T63" fmla="*/ 66 h 196"/>
                  <a:gd name="T64" fmla="*/ 25 w 40"/>
                  <a:gd name="T65" fmla="*/ 73 h 196"/>
                  <a:gd name="T66" fmla="*/ 23 w 40"/>
                  <a:gd name="T67" fmla="*/ 83 h 196"/>
                  <a:gd name="T68" fmla="*/ 21 w 40"/>
                  <a:gd name="T69" fmla="*/ 92 h 196"/>
                  <a:gd name="T70" fmla="*/ 21 w 40"/>
                  <a:gd name="T71" fmla="*/ 105 h 196"/>
                  <a:gd name="T72" fmla="*/ 19 w 40"/>
                  <a:gd name="T73" fmla="*/ 119 h 196"/>
                  <a:gd name="T74" fmla="*/ 19 w 40"/>
                  <a:gd name="T75" fmla="*/ 134 h 196"/>
                  <a:gd name="T76" fmla="*/ 19 w 40"/>
                  <a:gd name="T77" fmla="*/ 151 h 196"/>
                  <a:gd name="T78" fmla="*/ 21 w 40"/>
                  <a:gd name="T79" fmla="*/ 172 h 196"/>
                  <a:gd name="T80" fmla="*/ 25 w 40"/>
                  <a:gd name="T81" fmla="*/ 196 h 196"/>
                  <a:gd name="T82" fmla="*/ 21 w 40"/>
                  <a:gd name="T83" fmla="*/ 190 h 196"/>
                  <a:gd name="T84" fmla="*/ 17 w 40"/>
                  <a:gd name="T85" fmla="*/ 185 h 196"/>
                  <a:gd name="T86" fmla="*/ 13 w 40"/>
                  <a:gd name="T87" fmla="*/ 179 h 196"/>
                  <a:gd name="T88" fmla="*/ 11 w 40"/>
                  <a:gd name="T89" fmla="*/ 173 h 196"/>
                  <a:gd name="T90" fmla="*/ 9 w 40"/>
                  <a:gd name="T91" fmla="*/ 168 h 196"/>
                  <a:gd name="T92" fmla="*/ 6 w 40"/>
                  <a:gd name="T93" fmla="*/ 160 h 196"/>
                  <a:gd name="T94" fmla="*/ 6 w 40"/>
                  <a:gd name="T95" fmla="*/ 153 h 196"/>
                  <a:gd name="T96" fmla="*/ 4 w 40"/>
                  <a:gd name="T97" fmla="*/ 145 h 196"/>
                  <a:gd name="T98" fmla="*/ 2 w 40"/>
                  <a:gd name="T99" fmla="*/ 138 h 196"/>
                  <a:gd name="T100" fmla="*/ 2 w 40"/>
                  <a:gd name="T101" fmla="*/ 130 h 196"/>
                  <a:gd name="T102" fmla="*/ 2 w 40"/>
                  <a:gd name="T103" fmla="*/ 122 h 196"/>
                  <a:gd name="T104" fmla="*/ 0 w 40"/>
                  <a:gd name="T105" fmla="*/ 115 h 196"/>
                  <a:gd name="T106" fmla="*/ 0 w 40"/>
                  <a:gd name="T107" fmla="*/ 107 h 196"/>
                  <a:gd name="T108" fmla="*/ 0 w 40"/>
                  <a:gd name="T109" fmla="*/ 100 h 196"/>
                  <a:gd name="T110" fmla="*/ 2 w 40"/>
                  <a:gd name="T111" fmla="*/ 94 h 196"/>
                  <a:gd name="T112" fmla="*/ 2 w 40"/>
                  <a:gd name="T113" fmla="*/ 87 h 1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0" h="196">
                    <a:moveTo>
                      <a:pt x="2" y="87"/>
                    </a:moveTo>
                    <a:lnTo>
                      <a:pt x="2" y="85"/>
                    </a:lnTo>
                    <a:lnTo>
                      <a:pt x="2" y="83"/>
                    </a:lnTo>
                    <a:lnTo>
                      <a:pt x="2" y="81"/>
                    </a:lnTo>
                    <a:lnTo>
                      <a:pt x="2" y="79"/>
                    </a:lnTo>
                    <a:lnTo>
                      <a:pt x="2" y="77"/>
                    </a:lnTo>
                    <a:lnTo>
                      <a:pt x="2" y="75"/>
                    </a:lnTo>
                    <a:lnTo>
                      <a:pt x="2" y="71"/>
                    </a:lnTo>
                    <a:lnTo>
                      <a:pt x="4" y="70"/>
                    </a:lnTo>
                    <a:lnTo>
                      <a:pt x="4" y="68"/>
                    </a:lnTo>
                    <a:lnTo>
                      <a:pt x="4" y="64"/>
                    </a:lnTo>
                    <a:lnTo>
                      <a:pt x="4" y="62"/>
                    </a:lnTo>
                    <a:lnTo>
                      <a:pt x="6" y="58"/>
                    </a:lnTo>
                    <a:lnTo>
                      <a:pt x="6" y="56"/>
                    </a:lnTo>
                    <a:lnTo>
                      <a:pt x="6" y="53"/>
                    </a:lnTo>
                    <a:lnTo>
                      <a:pt x="6" y="51"/>
                    </a:lnTo>
                    <a:lnTo>
                      <a:pt x="8" y="47"/>
                    </a:lnTo>
                    <a:lnTo>
                      <a:pt x="8" y="45"/>
                    </a:lnTo>
                    <a:lnTo>
                      <a:pt x="8" y="41"/>
                    </a:lnTo>
                    <a:lnTo>
                      <a:pt x="9" y="39"/>
                    </a:lnTo>
                    <a:lnTo>
                      <a:pt x="9" y="36"/>
                    </a:lnTo>
                    <a:lnTo>
                      <a:pt x="11" y="34"/>
                    </a:lnTo>
                    <a:lnTo>
                      <a:pt x="11" y="30"/>
                    </a:lnTo>
                    <a:lnTo>
                      <a:pt x="11" y="28"/>
                    </a:lnTo>
                    <a:lnTo>
                      <a:pt x="13" y="24"/>
                    </a:lnTo>
                    <a:lnTo>
                      <a:pt x="13" y="22"/>
                    </a:lnTo>
                    <a:lnTo>
                      <a:pt x="15" y="19"/>
                    </a:lnTo>
                    <a:lnTo>
                      <a:pt x="15" y="17"/>
                    </a:lnTo>
                    <a:lnTo>
                      <a:pt x="17" y="15"/>
                    </a:lnTo>
                    <a:lnTo>
                      <a:pt x="17" y="13"/>
                    </a:lnTo>
                    <a:lnTo>
                      <a:pt x="19" y="9"/>
                    </a:lnTo>
                    <a:lnTo>
                      <a:pt x="19" y="7"/>
                    </a:lnTo>
                    <a:lnTo>
                      <a:pt x="21" y="5"/>
                    </a:lnTo>
                    <a:lnTo>
                      <a:pt x="21" y="7"/>
                    </a:lnTo>
                    <a:lnTo>
                      <a:pt x="21" y="9"/>
                    </a:lnTo>
                    <a:lnTo>
                      <a:pt x="23" y="9"/>
                    </a:lnTo>
                    <a:lnTo>
                      <a:pt x="25" y="9"/>
                    </a:lnTo>
                    <a:lnTo>
                      <a:pt x="26" y="9"/>
                    </a:lnTo>
                    <a:lnTo>
                      <a:pt x="28" y="9"/>
                    </a:lnTo>
                    <a:lnTo>
                      <a:pt x="28" y="7"/>
                    </a:lnTo>
                    <a:lnTo>
                      <a:pt x="30" y="7"/>
                    </a:lnTo>
                    <a:lnTo>
                      <a:pt x="32" y="7"/>
                    </a:lnTo>
                    <a:lnTo>
                      <a:pt x="32" y="5"/>
                    </a:lnTo>
                    <a:lnTo>
                      <a:pt x="34" y="5"/>
                    </a:lnTo>
                    <a:lnTo>
                      <a:pt x="34" y="3"/>
                    </a:lnTo>
                    <a:lnTo>
                      <a:pt x="36" y="3"/>
                    </a:lnTo>
                    <a:lnTo>
                      <a:pt x="36" y="2"/>
                    </a:lnTo>
                    <a:lnTo>
                      <a:pt x="38" y="2"/>
                    </a:lnTo>
                    <a:lnTo>
                      <a:pt x="38" y="0"/>
                    </a:lnTo>
                    <a:lnTo>
                      <a:pt x="40" y="0"/>
                    </a:lnTo>
                    <a:lnTo>
                      <a:pt x="40" y="5"/>
                    </a:lnTo>
                    <a:lnTo>
                      <a:pt x="40" y="13"/>
                    </a:lnTo>
                    <a:lnTo>
                      <a:pt x="40" y="19"/>
                    </a:lnTo>
                    <a:lnTo>
                      <a:pt x="38" y="24"/>
                    </a:lnTo>
                    <a:lnTo>
                      <a:pt x="38" y="28"/>
                    </a:lnTo>
                    <a:lnTo>
                      <a:pt x="36" y="34"/>
                    </a:lnTo>
                    <a:lnTo>
                      <a:pt x="36" y="37"/>
                    </a:lnTo>
                    <a:lnTo>
                      <a:pt x="34" y="41"/>
                    </a:lnTo>
                    <a:lnTo>
                      <a:pt x="34" y="47"/>
                    </a:lnTo>
                    <a:lnTo>
                      <a:pt x="32" y="51"/>
                    </a:lnTo>
                    <a:lnTo>
                      <a:pt x="32" y="54"/>
                    </a:lnTo>
                    <a:lnTo>
                      <a:pt x="30" y="58"/>
                    </a:lnTo>
                    <a:lnTo>
                      <a:pt x="28" y="62"/>
                    </a:lnTo>
                    <a:lnTo>
                      <a:pt x="28" y="66"/>
                    </a:lnTo>
                    <a:lnTo>
                      <a:pt x="26" y="70"/>
                    </a:lnTo>
                    <a:lnTo>
                      <a:pt x="25" y="73"/>
                    </a:lnTo>
                    <a:lnTo>
                      <a:pt x="25" y="79"/>
                    </a:lnTo>
                    <a:lnTo>
                      <a:pt x="23" y="83"/>
                    </a:lnTo>
                    <a:lnTo>
                      <a:pt x="23" y="88"/>
                    </a:lnTo>
                    <a:lnTo>
                      <a:pt x="21" y="92"/>
                    </a:lnTo>
                    <a:lnTo>
                      <a:pt x="21" y="98"/>
                    </a:lnTo>
                    <a:lnTo>
                      <a:pt x="21" y="105"/>
                    </a:lnTo>
                    <a:lnTo>
                      <a:pt x="19" y="111"/>
                    </a:lnTo>
                    <a:lnTo>
                      <a:pt x="19" y="119"/>
                    </a:lnTo>
                    <a:lnTo>
                      <a:pt x="19" y="124"/>
                    </a:lnTo>
                    <a:lnTo>
                      <a:pt x="19" y="134"/>
                    </a:lnTo>
                    <a:lnTo>
                      <a:pt x="19" y="141"/>
                    </a:lnTo>
                    <a:lnTo>
                      <a:pt x="19" y="151"/>
                    </a:lnTo>
                    <a:lnTo>
                      <a:pt x="21" y="160"/>
                    </a:lnTo>
                    <a:lnTo>
                      <a:pt x="21" y="172"/>
                    </a:lnTo>
                    <a:lnTo>
                      <a:pt x="23" y="183"/>
                    </a:lnTo>
                    <a:lnTo>
                      <a:pt x="25" y="196"/>
                    </a:lnTo>
                    <a:lnTo>
                      <a:pt x="23" y="194"/>
                    </a:lnTo>
                    <a:lnTo>
                      <a:pt x="21" y="190"/>
                    </a:lnTo>
                    <a:lnTo>
                      <a:pt x="19" y="189"/>
                    </a:lnTo>
                    <a:lnTo>
                      <a:pt x="17" y="185"/>
                    </a:lnTo>
                    <a:lnTo>
                      <a:pt x="15" y="183"/>
                    </a:lnTo>
                    <a:lnTo>
                      <a:pt x="13" y="179"/>
                    </a:lnTo>
                    <a:lnTo>
                      <a:pt x="11" y="177"/>
                    </a:lnTo>
                    <a:lnTo>
                      <a:pt x="11" y="173"/>
                    </a:lnTo>
                    <a:lnTo>
                      <a:pt x="9" y="170"/>
                    </a:lnTo>
                    <a:lnTo>
                      <a:pt x="9" y="168"/>
                    </a:lnTo>
                    <a:lnTo>
                      <a:pt x="8" y="164"/>
                    </a:lnTo>
                    <a:lnTo>
                      <a:pt x="6" y="160"/>
                    </a:lnTo>
                    <a:lnTo>
                      <a:pt x="6" y="156"/>
                    </a:lnTo>
                    <a:lnTo>
                      <a:pt x="6" y="153"/>
                    </a:lnTo>
                    <a:lnTo>
                      <a:pt x="4" y="149"/>
                    </a:lnTo>
                    <a:lnTo>
                      <a:pt x="4" y="145"/>
                    </a:lnTo>
                    <a:lnTo>
                      <a:pt x="4" y="141"/>
                    </a:lnTo>
                    <a:lnTo>
                      <a:pt x="2" y="138"/>
                    </a:lnTo>
                    <a:lnTo>
                      <a:pt x="2" y="134"/>
                    </a:lnTo>
                    <a:lnTo>
                      <a:pt x="2" y="130"/>
                    </a:lnTo>
                    <a:lnTo>
                      <a:pt x="2" y="126"/>
                    </a:lnTo>
                    <a:lnTo>
                      <a:pt x="2" y="122"/>
                    </a:lnTo>
                    <a:lnTo>
                      <a:pt x="0" y="119"/>
                    </a:lnTo>
                    <a:lnTo>
                      <a:pt x="0" y="115"/>
                    </a:lnTo>
                    <a:lnTo>
                      <a:pt x="0" y="111"/>
                    </a:lnTo>
                    <a:lnTo>
                      <a:pt x="0" y="107"/>
                    </a:lnTo>
                    <a:lnTo>
                      <a:pt x="0" y="104"/>
                    </a:lnTo>
                    <a:lnTo>
                      <a:pt x="0" y="100"/>
                    </a:lnTo>
                    <a:lnTo>
                      <a:pt x="2" y="96"/>
                    </a:lnTo>
                    <a:lnTo>
                      <a:pt x="2" y="94"/>
                    </a:lnTo>
                    <a:lnTo>
                      <a:pt x="2" y="90"/>
                    </a:lnTo>
                    <a:lnTo>
                      <a:pt x="2" y="87"/>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1" name="Freeform 187">
                <a:extLst>
                  <a:ext uri="{FF2B5EF4-FFF2-40B4-BE49-F238E27FC236}">
                    <a16:creationId xmlns:a16="http://schemas.microsoft.com/office/drawing/2014/main" id="{CAFA98B0-0C49-4D76-0931-FF70A035EF8C}"/>
                  </a:ext>
                </a:extLst>
              </p:cNvPr>
              <p:cNvSpPr>
                <a:spLocks/>
              </p:cNvSpPr>
              <p:nvPr/>
            </p:nvSpPr>
            <p:spPr bwMode="auto">
              <a:xfrm>
                <a:off x="2716" y="1665"/>
                <a:ext cx="38" cy="51"/>
              </a:xfrm>
              <a:custGeom>
                <a:avLst/>
                <a:gdLst>
                  <a:gd name="T0" fmla="*/ 2 w 38"/>
                  <a:gd name="T1" fmla="*/ 0 h 51"/>
                  <a:gd name="T2" fmla="*/ 8 w 38"/>
                  <a:gd name="T3" fmla="*/ 1 h 51"/>
                  <a:gd name="T4" fmla="*/ 11 w 38"/>
                  <a:gd name="T5" fmla="*/ 3 h 51"/>
                  <a:gd name="T6" fmla="*/ 15 w 38"/>
                  <a:gd name="T7" fmla="*/ 7 h 51"/>
                  <a:gd name="T8" fmla="*/ 19 w 38"/>
                  <a:gd name="T9" fmla="*/ 9 h 51"/>
                  <a:gd name="T10" fmla="*/ 23 w 38"/>
                  <a:gd name="T11" fmla="*/ 13 h 51"/>
                  <a:gd name="T12" fmla="*/ 25 w 38"/>
                  <a:gd name="T13" fmla="*/ 17 h 51"/>
                  <a:gd name="T14" fmla="*/ 28 w 38"/>
                  <a:gd name="T15" fmla="*/ 20 h 51"/>
                  <a:gd name="T16" fmla="*/ 30 w 38"/>
                  <a:gd name="T17" fmla="*/ 24 h 51"/>
                  <a:gd name="T18" fmla="*/ 32 w 38"/>
                  <a:gd name="T19" fmla="*/ 28 h 51"/>
                  <a:gd name="T20" fmla="*/ 34 w 38"/>
                  <a:gd name="T21" fmla="*/ 32 h 51"/>
                  <a:gd name="T22" fmla="*/ 36 w 38"/>
                  <a:gd name="T23" fmla="*/ 35 h 51"/>
                  <a:gd name="T24" fmla="*/ 38 w 38"/>
                  <a:gd name="T25" fmla="*/ 39 h 51"/>
                  <a:gd name="T26" fmla="*/ 38 w 38"/>
                  <a:gd name="T27" fmla="*/ 43 h 51"/>
                  <a:gd name="T28" fmla="*/ 38 w 38"/>
                  <a:gd name="T29" fmla="*/ 47 h 51"/>
                  <a:gd name="T30" fmla="*/ 38 w 38"/>
                  <a:gd name="T31" fmla="*/ 51 h 51"/>
                  <a:gd name="T32" fmla="*/ 36 w 38"/>
                  <a:gd name="T33" fmla="*/ 49 h 51"/>
                  <a:gd name="T34" fmla="*/ 32 w 38"/>
                  <a:gd name="T35" fmla="*/ 49 h 51"/>
                  <a:gd name="T36" fmla="*/ 28 w 38"/>
                  <a:gd name="T37" fmla="*/ 47 h 51"/>
                  <a:gd name="T38" fmla="*/ 25 w 38"/>
                  <a:gd name="T39" fmla="*/ 47 h 51"/>
                  <a:gd name="T40" fmla="*/ 21 w 38"/>
                  <a:gd name="T41" fmla="*/ 47 h 51"/>
                  <a:gd name="T42" fmla="*/ 19 w 38"/>
                  <a:gd name="T43" fmla="*/ 45 h 51"/>
                  <a:gd name="T44" fmla="*/ 17 w 38"/>
                  <a:gd name="T45" fmla="*/ 41 h 51"/>
                  <a:gd name="T46" fmla="*/ 15 w 38"/>
                  <a:gd name="T47" fmla="*/ 37 h 51"/>
                  <a:gd name="T48" fmla="*/ 13 w 38"/>
                  <a:gd name="T49" fmla="*/ 34 h 51"/>
                  <a:gd name="T50" fmla="*/ 11 w 38"/>
                  <a:gd name="T51" fmla="*/ 30 h 51"/>
                  <a:gd name="T52" fmla="*/ 10 w 38"/>
                  <a:gd name="T53" fmla="*/ 26 h 51"/>
                  <a:gd name="T54" fmla="*/ 8 w 38"/>
                  <a:gd name="T55" fmla="*/ 22 h 51"/>
                  <a:gd name="T56" fmla="*/ 8 w 38"/>
                  <a:gd name="T57" fmla="*/ 18 h 51"/>
                  <a:gd name="T58" fmla="*/ 6 w 38"/>
                  <a:gd name="T59" fmla="*/ 17 h 51"/>
                  <a:gd name="T60" fmla="*/ 4 w 38"/>
                  <a:gd name="T61" fmla="*/ 13 h 51"/>
                  <a:gd name="T62" fmla="*/ 4 w 38"/>
                  <a:gd name="T63" fmla="*/ 9 h 51"/>
                  <a:gd name="T64" fmla="*/ 2 w 38"/>
                  <a:gd name="T65" fmla="*/ 5 h 51"/>
                  <a:gd name="T66" fmla="*/ 2 w 38"/>
                  <a:gd name="T67" fmla="*/ 1 h 51"/>
                  <a:gd name="T68" fmla="*/ 0 w 38"/>
                  <a:gd name="T69" fmla="*/ 0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1">
                    <a:moveTo>
                      <a:pt x="0" y="0"/>
                    </a:moveTo>
                    <a:lnTo>
                      <a:pt x="2" y="0"/>
                    </a:lnTo>
                    <a:lnTo>
                      <a:pt x="6" y="1"/>
                    </a:lnTo>
                    <a:lnTo>
                      <a:pt x="8" y="1"/>
                    </a:lnTo>
                    <a:lnTo>
                      <a:pt x="10" y="3"/>
                    </a:lnTo>
                    <a:lnTo>
                      <a:pt x="11" y="3"/>
                    </a:lnTo>
                    <a:lnTo>
                      <a:pt x="13" y="5"/>
                    </a:lnTo>
                    <a:lnTo>
                      <a:pt x="15" y="7"/>
                    </a:lnTo>
                    <a:lnTo>
                      <a:pt x="17" y="9"/>
                    </a:lnTo>
                    <a:lnTo>
                      <a:pt x="19" y="9"/>
                    </a:lnTo>
                    <a:lnTo>
                      <a:pt x="21" y="11"/>
                    </a:lnTo>
                    <a:lnTo>
                      <a:pt x="23" y="13"/>
                    </a:lnTo>
                    <a:lnTo>
                      <a:pt x="23" y="15"/>
                    </a:lnTo>
                    <a:lnTo>
                      <a:pt x="25" y="17"/>
                    </a:lnTo>
                    <a:lnTo>
                      <a:pt x="27" y="18"/>
                    </a:lnTo>
                    <a:lnTo>
                      <a:pt x="28" y="20"/>
                    </a:lnTo>
                    <a:lnTo>
                      <a:pt x="28" y="22"/>
                    </a:lnTo>
                    <a:lnTo>
                      <a:pt x="30" y="24"/>
                    </a:lnTo>
                    <a:lnTo>
                      <a:pt x="32" y="26"/>
                    </a:lnTo>
                    <a:lnTo>
                      <a:pt x="32" y="28"/>
                    </a:lnTo>
                    <a:lnTo>
                      <a:pt x="34" y="30"/>
                    </a:lnTo>
                    <a:lnTo>
                      <a:pt x="34" y="32"/>
                    </a:lnTo>
                    <a:lnTo>
                      <a:pt x="36" y="34"/>
                    </a:lnTo>
                    <a:lnTo>
                      <a:pt x="36" y="35"/>
                    </a:lnTo>
                    <a:lnTo>
                      <a:pt x="36" y="37"/>
                    </a:lnTo>
                    <a:lnTo>
                      <a:pt x="38" y="39"/>
                    </a:lnTo>
                    <a:lnTo>
                      <a:pt x="38" y="41"/>
                    </a:lnTo>
                    <a:lnTo>
                      <a:pt x="38" y="43"/>
                    </a:lnTo>
                    <a:lnTo>
                      <a:pt x="38" y="45"/>
                    </a:lnTo>
                    <a:lnTo>
                      <a:pt x="38" y="47"/>
                    </a:lnTo>
                    <a:lnTo>
                      <a:pt x="38" y="49"/>
                    </a:lnTo>
                    <a:lnTo>
                      <a:pt x="38" y="51"/>
                    </a:lnTo>
                    <a:lnTo>
                      <a:pt x="36" y="51"/>
                    </a:lnTo>
                    <a:lnTo>
                      <a:pt x="36" y="49"/>
                    </a:lnTo>
                    <a:lnTo>
                      <a:pt x="34" y="49"/>
                    </a:lnTo>
                    <a:lnTo>
                      <a:pt x="32" y="49"/>
                    </a:lnTo>
                    <a:lnTo>
                      <a:pt x="30" y="49"/>
                    </a:lnTo>
                    <a:lnTo>
                      <a:pt x="28" y="47"/>
                    </a:lnTo>
                    <a:lnTo>
                      <a:pt x="27" y="47"/>
                    </a:lnTo>
                    <a:lnTo>
                      <a:pt x="25" y="47"/>
                    </a:lnTo>
                    <a:lnTo>
                      <a:pt x="23" y="47"/>
                    </a:lnTo>
                    <a:lnTo>
                      <a:pt x="21" y="47"/>
                    </a:lnTo>
                    <a:lnTo>
                      <a:pt x="19" y="47"/>
                    </a:lnTo>
                    <a:lnTo>
                      <a:pt x="19" y="45"/>
                    </a:lnTo>
                    <a:lnTo>
                      <a:pt x="17" y="43"/>
                    </a:lnTo>
                    <a:lnTo>
                      <a:pt x="17" y="41"/>
                    </a:lnTo>
                    <a:lnTo>
                      <a:pt x="17" y="39"/>
                    </a:lnTo>
                    <a:lnTo>
                      <a:pt x="15" y="37"/>
                    </a:lnTo>
                    <a:lnTo>
                      <a:pt x="15" y="35"/>
                    </a:lnTo>
                    <a:lnTo>
                      <a:pt x="13" y="34"/>
                    </a:lnTo>
                    <a:lnTo>
                      <a:pt x="13" y="32"/>
                    </a:lnTo>
                    <a:lnTo>
                      <a:pt x="11" y="30"/>
                    </a:lnTo>
                    <a:lnTo>
                      <a:pt x="11" y="28"/>
                    </a:lnTo>
                    <a:lnTo>
                      <a:pt x="10" y="26"/>
                    </a:lnTo>
                    <a:lnTo>
                      <a:pt x="10" y="24"/>
                    </a:lnTo>
                    <a:lnTo>
                      <a:pt x="8" y="22"/>
                    </a:lnTo>
                    <a:lnTo>
                      <a:pt x="8" y="20"/>
                    </a:lnTo>
                    <a:lnTo>
                      <a:pt x="8" y="18"/>
                    </a:lnTo>
                    <a:lnTo>
                      <a:pt x="6" y="18"/>
                    </a:lnTo>
                    <a:lnTo>
                      <a:pt x="6" y="17"/>
                    </a:lnTo>
                    <a:lnTo>
                      <a:pt x="6" y="15"/>
                    </a:lnTo>
                    <a:lnTo>
                      <a:pt x="4" y="13"/>
                    </a:lnTo>
                    <a:lnTo>
                      <a:pt x="4" y="11"/>
                    </a:lnTo>
                    <a:lnTo>
                      <a:pt x="4" y="9"/>
                    </a:lnTo>
                    <a:lnTo>
                      <a:pt x="2" y="7"/>
                    </a:lnTo>
                    <a:lnTo>
                      <a:pt x="2" y="5"/>
                    </a:lnTo>
                    <a:lnTo>
                      <a:pt x="2" y="3"/>
                    </a:lnTo>
                    <a:lnTo>
                      <a:pt x="2" y="1"/>
                    </a:lnTo>
                    <a:lnTo>
                      <a:pt x="0" y="1"/>
                    </a:lnTo>
                    <a:lnTo>
                      <a:pt x="0"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2" name="Freeform 188">
                <a:extLst>
                  <a:ext uri="{FF2B5EF4-FFF2-40B4-BE49-F238E27FC236}">
                    <a16:creationId xmlns:a16="http://schemas.microsoft.com/office/drawing/2014/main" id="{98342269-CA8B-78B5-CFF4-77D2DB2BD767}"/>
                  </a:ext>
                </a:extLst>
              </p:cNvPr>
              <p:cNvSpPr>
                <a:spLocks/>
              </p:cNvSpPr>
              <p:nvPr/>
            </p:nvSpPr>
            <p:spPr bwMode="auto">
              <a:xfrm>
                <a:off x="2724" y="1867"/>
                <a:ext cx="30" cy="71"/>
              </a:xfrm>
              <a:custGeom>
                <a:avLst/>
                <a:gdLst>
                  <a:gd name="T0" fmla="*/ 13 w 30"/>
                  <a:gd name="T1" fmla="*/ 0 h 71"/>
                  <a:gd name="T2" fmla="*/ 15 w 30"/>
                  <a:gd name="T3" fmla="*/ 3 h 71"/>
                  <a:gd name="T4" fmla="*/ 13 w 30"/>
                  <a:gd name="T5" fmla="*/ 7 h 71"/>
                  <a:gd name="T6" fmla="*/ 13 w 30"/>
                  <a:gd name="T7" fmla="*/ 11 h 71"/>
                  <a:gd name="T8" fmla="*/ 13 w 30"/>
                  <a:gd name="T9" fmla="*/ 15 h 71"/>
                  <a:gd name="T10" fmla="*/ 11 w 30"/>
                  <a:gd name="T11" fmla="*/ 19 h 71"/>
                  <a:gd name="T12" fmla="*/ 11 w 30"/>
                  <a:gd name="T13" fmla="*/ 22 h 71"/>
                  <a:gd name="T14" fmla="*/ 11 w 30"/>
                  <a:gd name="T15" fmla="*/ 26 h 71"/>
                  <a:gd name="T16" fmla="*/ 11 w 30"/>
                  <a:gd name="T17" fmla="*/ 30 h 71"/>
                  <a:gd name="T18" fmla="*/ 9 w 30"/>
                  <a:gd name="T19" fmla="*/ 32 h 71"/>
                  <a:gd name="T20" fmla="*/ 9 w 30"/>
                  <a:gd name="T21" fmla="*/ 36 h 71"/>
                  <a:gd name="T22" fmla="*/ 9 w 30"/>
                  <a:gd name="T23" fmla="*/ 39 h 71"/>
                  <a:gd name="T24" fmla="*/ 9 w 30"/>
                  <a:gd name="T25" fmla="*/ 43 h 71"/>
                  <a:gd name="T26" fmla="*/ 9 w 30"/>
                  <a:gd name="T27" fmla="*/ 47 h 71"/>
                  <a:gd name="T28" fmla="*/ 11 w 30"/>
                  <a:gd name="T29" fmla="*/ 49 h 71"/>
                  <a:gd name="T30" fmla="*/ 13 w 30"/>
                  <a:gd name="T31" fmla="*/ 47 h 71"/>
                  <a:gd name="T32" fmla="*/ 13 w 30"/>
                  <a:gd name="T33" fmla="*/ 43 h 71"/>
                  <a:gd name="T34" fmla="*/ 15 w 30"/>
                  <a:gd name="T35" fmla="*/ 39 h 71"/>
                  <a:gd name="T36" fmla="*/ 17 w 30"/>
                  <a:gd name="T37" fmla="*/ 36 h 71"/>
                  <a:gd name="T38" fmla="*/ 17 w 30"/>
                  <a:gd name="T39" fmla="*/ 32 h 71"/>
                  <a:gd name="T40" fmla="*/ 19 w 30"/>
                  <a:gd name="T41" fmla="*/ 28 h 71"/>
                  <a:gd name="T42" fmla="*/ 20 w 30"/>
                  <a:gd name="T43" fmla="*/ 24 h 71"/>
                  <a:gd name="T44" fmla="*/ 20 w 30"/>
                  <a:gd name="T45" fmla="*/ 20 h 71"/>
                  <a:gd name="T46" fmla="*/ 22 w 30"/>
                  <a:gd name="T47" fmla="*/ 17 h 71"/>
                  <a:gd name="T48" fmla="*/ 22 w 30"/>
                  <a:gd name="T49" fmla="*/ 13 h 71"/>
                  <a:gd name="T50" fmla="*/ 24 w 30"/>
                  <a:gd name="T51" fmla="*/ 9 h 71"/>
                  <a:gd name="T52" fmla="*/ 26 w 30"/>
                  <a:gd name="T53" fmla="*/ 5 h 71"/>
                  <a:gd name="T54" fmla="*/ 28 w 30"/>
                  <a:gd name="T55" fmla="*/ 3 h 71"/>
                  <a:gd name="T56" fmla="*/ 30 w 30"/>
                  <a:gd name="T57" fmla="*/ 7 h 71"/>
                  <a:gd name="T58" fmla="*/ 30 w 30"/>
                  <a:gd name="T59" fmla="*/ 13 h 71"/>
                  <a:gd name="T60" fmla="*/ 30 w 30"/>
                  <a:gd name="T61" fmla="*/ 19 h 71"/>
                  <a:gd name="T62" fmla="*/ 30 w 30"/>
                  <a:gd name="T63" fmla="*/ 24 h 71"/>
                  <a:gd name="T64" fmla="*/ 30 w 30"/>
                  <a:gd name="T65" fmla="*/ 32 h 71"/>
                  <a:gd name="T66" fmla="*/ 28 w 30"/>
                  <a:gd name="T67" fmla="*/ 37 h 71"/>
                  <a:gd name="T68" fmla="*/ 26 w 30"/>
                  <a:gd name="T69" fmla="*/ 43 h 71"/>
                  <a:gd name="T70" fmla="*/ 24 w 30"/>
                  <a:gd name="T71" fmla="*/ 47 h 71"/>
                  <a:gd name="T72" fmla="*/ 22 w 30"/>
                  <a:gd name="T73" fmla="*/ 53 h 71"/>
                  <a:gd name="T74" fmla="*/ 19 w 30"/>
                  <a:gd name="T75" fmla="*/ 58 h 71"/>
                  <a:gd name="T76" fmla="*/ 17 w 30"/>
                  <a:gd name="T77" fmla="*/ 62 h 71"/>
                  <a:gd name="T78" fmla="*/ 15 w 30"/>
                  <a:gd name="T79" fmla="*/ 66 h 71"/>
                  <a:gd name="T80" fmla="*/ 11 w 30"/>
                  <a:gd name="T81" fmla="*/ 68 h 71"/>
                  <a:gd name="T82" fmla="*/ 9 w 30"/>
                  <a:gd name="T83" fmla="*/ 70 h 71"/>
                  <a:gd name="T84" fmla="*/ 7 w 30"/>
                  <a:gd name="T85" fmla="*/ 71 h 71"/>
                  <a:gd name="T86" fmla="*/ 3 w 30"/>
                  <a:gd name="T87" fmla="*/ 70 h 71"/>
                  <a:gd name="T88" fmla="*/ 3 w 30"/>
                  <a:gd name="T89" fmla="*/ 66 h 71"/>
                  <a:gd name="T90" fmla="*/ 2 w 30"/>
                  <a:gd name="T91" fmla="*/ 62 h 71"/>
                  <a:gd name="T92" fmla="*/ 2 w 30"/>
                  <a:gd name="T93" fmla="*/ 56 h 71"/>
                  <a:gd name="T94" fmla="*/ 2 w 30"/>
                  <a:gd name="T95" fmla="*/ 53 h 71"/>
                  <a:gd name="T96" fmla="*/ 0 w 30"/>
                  <a:gd name="T97" fmla="*/ 47 h 71"/>
                  <a:gd name="T98" fmla="*/ 0 w 30"/>
                  <a:gd name="T99" fmla="*/ 41 h 71"/>
                  <a:gd name="T100" fmla="*/ 0 w 30"/>
                  <a:gd name="T101" fmla="*/ 36 h 71"/>
                  <a:gd name="T102" fmla="*/ 2 w 30"/>
                  <a:gd name="T103" fmla="*/ 30 h 71"/>
                  <a:gd name="T104" fmla="*/ 2 w 30"/>
                  <a:gd name="T105" fmla="*/ 24 h 71"/>
                  <a:gd name="T106" fmla="*/ 3 w 30"/>
                  <a:gd name="T107" fmla="*/ 19 h 71"/>
                  <a:gd name="T108" fmla="*/ 3 w 30"/>
                  <a:gd name="T109" fmla="*/ 13 h 71"/>
                  <a:gd name="T110" fmla="*/ 5 w 30"/>
                  <a:gd name="T111" fmla="*/ 7 h 71"/>
                  <a:gd name="T112" fmla="*/ 9 w 30"/>
                  <a:gd name="T113" fmla="*/ 3 h 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 h="71">
                    <a:moveTo>
                      <a:pt x="11" y="0"/>
                    </a:moveTo>
                    <a:lnTo>
                      <a:pt x="13" y="0"/>
                    </a:lnTo>
                    <a:lnTo>
                      <a:pt x="15" y="2"/>
                    </a:lnTo>
                    <a:lnTo>
                      <a:pt x="15" y="3"/>
                    </a:lnTo>
                    <a:lnTo>
                      <a:pt x="13" y="5"/>
                    </a:lnTo>
                    <a:lnTo>
                      <a:pt x="13" y="7"/>
                    </a:lnTo>
                    <a:lnTo>
                      <a:pt x="13" y="9"/>
                    </a:lnTo>
                    <a:lnTo>
                      <a:pt x="13" y="11"/>
                    </a:lnTo>
                    <a:lnTo>
                      <a:pt x="13" y="13"/>
                    </a:lnTo>
                    <a:lnTo>
                      <a:pt x="13" y="15"/>
                    </a:lnTo>
                    <a:lnTo>
                      <a:pt x="13" y="17"/>
                    </a:lnTo>
                    <a:lnTo>
                      <a:pt x="11" y="19"/>
                    </a:lnTo>
                    <a:lnTo>
                      <a:pt x="11" y="20"/>
                    </a:lnTo>
                    <a:lnTo>
                      <a:pt x="11" y="22"/>
                    </a:lnTo>
                    <a:lnTo>
                      <a:pt x="11" y="24"/>
                    </a:lnTo>
                    <a:lnTo>
                      <a:pt x="11" y="26"/>
                    </a:lnTo>
                    <a:lnTo>
                      <a:pt x="11" y="28"/>
                    </a:lnTo>
                    <a:lnTo>
                      <a:pt x="11" y="30"/>
                    </a:lnTo>
                    <a:lnTo>
                      <a:pt x="9" y="30"/>
                    </a:lnTo>
                    <a:lnTo>
                      <a:pt x="9" y="32"/>
                    </a:lnTo>
                    <a:lnTo>
                      <a:pt x="9" y="34"/>
                    </a:lnTo>
                    <a:lnTo>
                      <a:pt x="9" y="36"/>
                    </a:lnTo>
                    <a:lnTo>
                      <a:pt x="9" y="37"/>
                    </a:lnTo>
                    <a:lnTo>
                      <a:pt x="9" y="39"/>
                    </a:lnTo>
                    <a:lnTo>
                      <a:pt x="9" y="41"/>
                    </a:lnTo>
                    <a:lnTo>
                      <a:pt x="9" y="43"/>
                    </a:lnTo>
                    <a:lnTo>
                      <a:pt x="9" y="45"/>
                    </a:lnTo>
                    <a:lnTo>
                      <a:pt x="9" y="47"/>
                    </a:lnTo>
                    <a:lnTo>
                      <a:pt x="9" y="49"/>
                    </a:lnTo>
                    <a:lnTo>
                      <a:pt x="11" y="49"/>
                    </a:lnTo>
                    <a:lnTo>
                      <a:pt x="11" y="47"/>
                    </a:lnTo>
                    <a:lnTo>
                      <a:pt x="13" y="47"/>
                    </a:lnTo>
                    <a:lnTo>
                      <a:pt x="13" y="45"/>
                    </a:lnTo>
                    <a:lnTo>
                      <a:pt x="13" y="43"/>
                    </a:lnTo>
                    <a:lnTo>
                      <a:pt x="15" y="41"/>
                    </a:lnTo>
                    <a:lnTo>
                      <a:pt x="15" y="39"/>
                    </a:lnTo>
                    <a:lnTo>
                      <a:pt x="15" y="37"/>
                    </a:lnTo>
                    <a:lnTo>
                      <a:pt x="17" y="36"/>
                    </a:lnTo>
                    <a:lnTo>
                      <a:pt x="17" y="34"/>
                    </a:lnTo>
                    <a:lnTo>
                      <a:pt x="17" y="32"/>
                    </a:lnTo>
                    <a:lnTo>
                      <a:pt x="19" y="30"/>
                    </a:lnTo>
                    <a:lnTo>
                      <a:pt x="19" y="28"/>
                    </a:lnTo>
                    <a:lnTo>
                      <a:pt x="19" y="26"/>
                    </a:lnTo>
                    <a:lnTo>
                      <a:pt x="20" y="24"/>
                    </a:lnTo>
                    <a:lnTo>
                      <a:pt x="20" y="22"/>
                    </a:lnTo>
                    <a:lnTo>
                      <a:pt x="20" y="20"/>
                    </a:lnTo>
                    <a:lnTo>
                      <a:pt x="20" y="19"/>
                    </a:lnTo>
                    <a:lnTo>
                      <a:pt x="22" y="17"/>
                    </a:lnTo>
                    <a:lnTo>
                      <a:pt x="22" y="15"/>
                    </a:lnTo>
                    <a:lnTo>
                      <a:pt x="22" y="13"/>
                    </a:lnTo>
                    <a:lnTo>
                      <a:pt x="24" y="11"/>
                    </a:lnTo>
                    <a:lnTo>
                      <a:pt x="24" y="9"/>
                    </a:lnTo>
                    <a:lnTo>
                      <a:pt x="24" y="7"/>
                    </a:lnTo>
                    <a:lnTo>
                      <a:pt x="26" y="5"/>
                    </a:lnTo>
                    <a:lnTo>
                      <a:pt x="26" y="3"/>
                    </a:lnTo>
                    <a:lnTo>
                      <a:pt x="28" y="3"/>
                    </a:lnTo>
                    <a:lnTo>
                      <a:pt x="28" y="5"/>
                    </a:lnTo>
                    <a:lnTo>
                      <a:pt x="30" y="7"/>
                    </a:lnTo>
                    <a:lnTo>
                      <a:pt x="30" y="11"/>
                    </a:lnTo>
                    <a:lnTo>
                      <a:pt x="30" y="13"/>
                    </a:lnTo>
                    <a:lnTo>
                      <a:pt x="30" y="17"/>
                    </a:lnTo>
                    <a:lnTo>
                      <a:pt x="30" y="19"/>
                    </a:lnTo>
                    <a:lnTo>
                      <a:pt x="30" y="22"/>
                    </a:lnTo>
                    <a:lnTo>
                      <a:pt x="30" y="24"/>
                    </a:lnTo>
                    <a:lnTo>
                      <a:pt x="30" y="28"/>
                    </a:lnTo>
                    <a:lnTo>
                      <a:pt x="30" y="32"/>
                    </a:lnTo>
                    <a:lnTo>
                      <a:pt x="28" y="34"/>
                    </a:lnTo>
                    <a:lnTo>
                      <a:pt x="28" y="37"/>
                    </a:lnTo>
                    <a:lnTo>
                      <a:pt x="26" y="39"/>
                    </a:lnTo>
                    <a:lnTo>
                      <a:pt x="26" y="43"/>
                    </a:lnTo>
                    <a:lnTo>
                      <a:pt x="24" y="45"/>
                    </a:lnTo>
                    <a:lnTo>
                      <a:pt x="24" y="47"/>
                    </a:lnTo>
                    <a:lnTo>
                      <a:pt x="22" y="51"/>
                    </a:lnTo>
                    <a:lnTo>
                      <a:pt x="22" y="53"/>
                    </a:lnTo>
                    <a:lnTo>
                      <a:pt x="20" y="54"/>
                    </a:lnTo>
                    <a:lnTo>
                      <a:pt x="19" y="58"/>
                    </a:lnTo>
                    <a:lnTo>
                      <a:pt x="19" y="60"/>
                    </a:lnTo>
                    <a:lnTo>
                      <a:pt x="17" y="62"/>
                    </a:lnTo>
                    <a:lnTo>
                      <a:pt x="15" y="64"/>
                    </a:lnTo>
                    <a:lnTo>
                      <a:pt x="15" y="66"/>
                    </a:lnTo>
                    <a:lnTo>
                      <a:pt x="13" y="66"/>
                    </a:lnTo>
                    <a:lnTo>
                      <a:pt x="11" y="68"/>
                    </a:lnTo>
                    <a:lnTo>
                      <a:pt x="11" y="70"/>
                    </a:lnTo>
                    <a:lnTo>
                      <a:pt x="9" y="70"/>
                    </a:lnTo>
                    <a:lnTo>
                      <a:pt x="9" y="71"/>
                    </a:lnTo>
                    <a:lnTo>
                      <a:pt x="7" y="71"/>
                    </a:lnTo>
                    <a:lnTo>
                      <a:pt x="5" y="71"/>
                    </a:lnTo>
                    <a:lnTo>
                      <a:pt x="3" y="70"/>
                    </a:lnTo>
                    <a:lnTo>
                      <a:pt x="3" y="68"/>
                    </a:lnTo>
                    <a:lnTo>
                      <a:pt x="3" y="66"/>
                    </a:lnTo>
                    <a:lnTo>
                      <a:pt x="2" y="64"/>
                    </a:lnTo>
                    <a:lnTo>
                      <a:pt x="2" y="62"/>
                    </a:lnTo>
                    <a:lnTo>
                      <a:pt x="2" y="60"/>
                    </a:lnTo>
                    <a:lnTo>
                      <a:pt x="2" y="56"/>
                    </a:lnTo>
                    <a:lnTo>
                      <a:pt x="2" y="54"/>
                    </a:lnTo>
                    <a:lnTo>
                      <a:pt x="2" y="53"/>
                    </a:lnTo>
                    <a:lnTo>
                      <a:pt x="0" y="51"/>
                    </a:lnTo>
                    <a:lnTo>
                      <a:pt x="0" y="47"/>
                    </a:lnTo>
                    <a:lnTo>
                      <a:pt x="0" y="45"/>
                    </a:lnTo>
                    <a:lnTo>
                      <a:pt x="0" y="41"/>
                    </a:lnTo>
                    <a:lnTo>
                      <a:pt x="0" y="39"/>
                    </a:lnTo>
                    <a:lnTo>
                      <a:pt x="0" y="36"/>
                    </a:lnTo>
                    <a:lnTo>
                      <a:pt x="0" y="34"/>
                    </a:lnTo>
                    <a:lnTo>
                      <a:pt x="2" y="30"/>
                    </a:lnTo>
                    <a:lnTo>
                      <a:pt x="2" y="26"/>
                    </a:lnTo>
                    <a:lnTo>
                      <a:pt x="2" y="24"/>
                    </a:lnTo>
                    <a:lnTo>
                      <a:pt x="2" y="20"/>
                    </a:lnTo>
                    <a:lnTo>
                      <a:pt x="3" y="19"/>
                    </a:lnTo>
                    <a:lnTo>
                      <a:pt x="3" y="15"/>
                    </a:lnTo>
                    <a:lnTo>
                      <a:pt x="3" y="13"/>
                    </a:lnTo>
                    <a:lnTo>
                      <a:pt x="5" y="11"/>
                    </a:lnTo>
                    <a:lnTo>
                      <a:pt x="5" y="7"/>
                    </a:lnTo>
                    <a:lnTo>
                      <a:pt x="7" y="5"/>
                    </a:lnTo>
                    <a:lnTo>
                      <a:pt x="9" y="3"/>
                    </a:lnTo>
                    <a:lnTo>
                      <a:pt x="11"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3" name="Freeform 189">
                <a:extLst>
                  <a:ext uri="{FF2B5EF4-FFF2-40B4-BE49-F238E27FC236}">
                    <a16:creationId xmlns:a16="http://schemas.microsoft.com/office/drawing/2014/main" id="{44438092-C3A7-14E8-D8EC-125B62E1082F}"/>
                  </a:ext>
                </a:extLst>
              </p:cNvPr>
              <p:cNvSpPr>
                <a:spLocks/>
              </p:cNvSpPr>
              <p:nvPr/>
            </p:nvSpPr>
            <p:spPr bwMode="auto">
              <a:xfrm>
                <a:off x="2729" y="1925"/>
                <a:ext cx="44" cy="208"/>
              </a:xfrm>
              <a:custGeom>
                <a:avLst/>
                <a:gdLst>
                  <a:gd name="T0" fmla="*/ 23 w 44"/>
                  <a:gd name="T1" fmla="*/ 13 h 208"/>
                  <a:gd name="T2" fmla="*/ 25 w 44"/>
                  <a:gd name="T3" fmla="*/ 10 h 208"/>
                  <a:gd name="T4" fmla="*/ 29 w 44"/>
                  <a:gd name="T5" fmla="*/ 6 h 208"/>
                  <a:gd name="T6" fmla="*/ 31 w 44"/>
                  <a:gd name="T7" fmla="*/ 2 h 208"/>
                  <a:gd name="T8" fmla="*/ 34 w 44"/>
                  <a:gd name="T9" fmla="*/ 10 h 208"/>
                  <a:gd name="T10" fmla="*/ 36 w 44"/>
                  <a:gd name="T11" fmla="*/ 27 h 208"/>
                  <a:gd name="T12" fmla="*/ 36 w 44"/>
                  <a:gd name="T13" fmla="*/ 44 h 208"/>
                  <a:gd name="T14" fmla="*/ 34 w 44"/>
                  <a:gd name="T15" fmla="*/ 61 h 208"/>
                  <a:gd name="T16" fmla="*/ 32 w 44"/>
                  <a:gd name="T17" fmla="*/ 80 h 208"/>
                  <a:gd name="T18" fmla="*/ 31 w 44"/>
                  <a:gd name="T19" fmla="*/ 98 h 208"/>
                  <a:gd name="T20" fmla="*/ 29 w 44"/>
                  <a:gd name="T21" fmla="*/ 115 h 208"/>
                  <a:gd name="T22" fmla="*/ 29 w 44"/>
                  <a:gd name="T23" fmla="*/ 132 h 208"/>
                  <a:gd name="T24" fmla="*/ 31 w 44"/>
                  <a:gd name="T25" fmla="*/ 149 h 208"/>
                  <a:gd name="T26" fmla="*/ 36 w 44"/>
                  <a:gd name="T27" fmla="*/ 165 h 208"/>
                  <a:gd name="T28" fmla="*/ 44 w 44"/>
                  <a:gd name="T29" fmla="*/ 180 h 208"/>
                  <a:gd name="T30" fmla="*/ 38 w 44"/>
                  <a:gd name="T31" fmla="*/ 180 h 208"/>
                  <a:gd name="T32" fmla="*/ 32 w 44"/>
                  <a:gd name="T33" fmla="*/ 178 h 208"/>
                  <a:gd name="T34" fmla="*/ 29 w 44"/>
                  <a:gd name="T35" fmla="*/ 176 h 208"/>
                  <a:gd name="T36" fmla="*/ 25 w 44"/>
                  <a:gd name="T37" fmla="*/ 170 h 208"/>
                  <a:gd name="T38" fmla="*/ 21 w 44"/>
                  <a:gd name="T39" fmla="*/ 166 h 208"/>
                  <a:gd name="T40" fmla="*/ 19 w 44"/>
                  <a:gd name="T41" fmla="*/ 161 h 208"/>
                  <a:gd name="T42" fmla="*/ 17 w 44"/>
                  <a:gd name="T43" fmla="*/ 157 h 208"/>
                  <a:gd name="T44" fmla="*/ 15 w 44"/>
                  <a:gd name="T45" fmla="*/ 161 h 208"/>
                  <a:gd name="T46" fmla="*/ 15 w 44"/>
                  <a:gd name="T47" fmla="*/ 166 h 208"/>
                  <a:gd name="T48" fmla="*/ 15 w 44"/>
                  <a:gd name="T49" fmla="*/ 172 h 208"/>
                  <a:gd name="T50" fmla="*/ 17 w 44"/>
                  <a:gd name="T51" fmla="*/ 178 h 208"/>
                  <a:gd name="T52" fmla="*/ 19 w 44"/>
                  <a:gd name="T53" fmla="*/ 183 h 208"/>
                  <a:gd name="T54" fmla="*/ 19 w 44"/>
                  <a:gd name="T55" fmla="*/ 189 h 208"/>
                  <a:gd name="T56" fmla="*/ 21 w 44"/>
                  <a:gd name="T57" fmla="*/ 195 h 208"/>
                  <a:gd name="T58" fmla="*/ 23 w 44"/>
                  <a:gd name="T59" fmla="*/ 200 h 208"/>
                  <a:gd name="T60" fmla="*/ 25 w 44"/>
                  <a:gd name="T61" fmla="*/ 206 h 208"/>
                  <a:gd name="T62" fmla="*/ 21 w 44"/>
                  <a:gd name="T63" fmla="*/ 206 h 208"/>
                  <a:gd name="T64" fmla="*/ 15 w 44"/>
                  <a:gd name="T65" fmla="*/ 202 h 208"/>
                  <a:gd name="T66" fmla="*/ 12 w 44"/>
                  <a:gd name="T67" fmla="*/ 199 h 208"/>
                  <a:gd name="T68" fmla="*/ 8 w 44"/>
                  <a:gd name="T69" fmla="*/ 193 h 208"/>
                  <a:gd name="T70" fmla="*/ 4 w 44"/>
                  <a:gd name="T71" fmla="*/ 185 h 208"/>
                  <a:gd name="T72" fmla="*/ 2 w 44"/>
                  <a:gd name="T73" fmla="*/ 176 h 208"/>
                  <a:gd name="T74" fmla="*/ 2 w 44"/>
                  <a:gd name="T75" fmla="*/ 166 h 208"/>
                  <a:gd name="T76" fmla="*/ 0 w 44"/>
                  <a:gd name="T77" fmla="*/ 155 h 208"/>
                  <a:gd name="T78" fmla="*/ 0 w 44"/>
                  <a:gd name="T79" fmla="*/ 144 h 208"/>
                  <a:gd name="T80" fmla="*/ 2 w 44"/>
                  <a:gd name="T81" fmla="*/ 132 h 208"/>
                  <a:gd name="T82" fmla="*/ 2 w 44"/>
                  <a:gd name="T83" fmla="*/ 119 h 208"/>
                  <a:gd name="T84" fmla="*/ 4 w 44"/>
                  <a:gd name="T85" fmla="*/ 108 h 208"/>
                  <a:gd name="T86" fmla="*/ 6 w 44"/>
                  <a:gd name="T87" fmla="*/ 100 h 208"/>
                  <a:gd name="T88" fmla="*/ 8 w 44"/>
                  <a:gd name="T89" fmla="*/ 91 h 208"/>
                  <a:gd name="T90" fmla="*/ 10 w 44"/>
                  <a:gd name="T91" fmla="*/ 81 h 208"/>
                  <a:gd name="T92" fmla="*/ 12 w 44"/>
                  <a:gd name="T93" fmla="*/ 74 h 208"/>
                  <a:gd name="T94" fmla="*/ 15 w 44"/>
                  <a:gd name="T95" fmla="*/ 64 h 208"/>
                  <a:gd name="T96" fmla="*/ 17 w 44"/>
                  <a:gd name="T97" fmla="*/ 55 h 208"/>
                  <a:gd name="T98" fmla="*/ 17 w 44"/>
                  <a:gd name="T99" fmla="*/ 46 h 208"/>
                  <a:gd name="T100" fmla="*/ 19 w 44"/>
                  <a:gd name="T101" fmla="*/ 36 h 208"/>
                  <a:gd name="T102" fmla="*/ 19 w 44"/>
                  <a:gd name="T103" fmla="*/ 25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4" h="208">
                    <a:moveTo>
                      <a:pt x="19" y="17"/>
                    </a:moveTo>
                    <a:lnTo>
                      <a:pt x="21" y="15"/>
                    </a:lnTo>
                    <a:lnTo>
                      <a:pt x="23" y="13"/>
                    </a:lnTo>
                    <a:lnTo>
                      <a:pt x="23" y="12"/>
                    </a:lnTo>
                    <a:lnTo>
                      <a:pt x="25" y="12"/>
                    </a:lnTo>
                    <a:lnTo>
                      <a:pt x="25" y="10"/>
                    </a:lnTo>
                    <a:lnTo>
                      <a:pt x="27" y="8"/>
                    </a:lnTo>
                    <a:lnTo>
                      <a:pt x="27" y="6"/>
                    </a:lnTo>
                    <a:lnTo>
                      <a:pt x="29" y="6"/>
                    </a:lnTo>
                    <a:lnTo>
                      <a:pt x="29" y="4"/>
                    </a:lnTo>
                    <a:lnTo>
                      <a:pt x="29" y="2"/>
                    </a:lnTo>
                    <a:lnTo>
                      <a:pt x="31" y="2"/>
                    </a:lnTo>
                    <a:lnTo>
                      <a:pt x="31" y="0"/>
                    </a:lnTo>
                    <a:lnTo>
                      <a:pt x="32" y="4"/>
                    </a:lnTo>
                    <a:lnTo>
                      <a:pt x="34" y="10"/>
                    </a:lnTo>
                    <a:lnTo>
                      <a:pt x="34" y="15"/>
                    </a:lnTo>
                    <a:lnTo>
                      <a:pt x="34" y="21"/>
                    </a:lnTo>
                    <a:lnTo>
                      <a:pt x="36" y="27"/>
                    </a:lnTo>
                    <a:lnTo>
                      <a:pt x="36" y="32"/>
                    </a:lnTo>
                    <a:lnTo>
                      <a:pt x="36" y="38"/>
                    </a:lnTo>
                    <a:lnTo>
                      <a:pt x="36" y="44"/>
                    </a:lnTo>
                    <a:lnTo>
                      <a:pt x="36" y="49"/>
                    </a:lnTo>
                    <a:lnTo>
                      <a:pt x="34" y="55"/>
                    </a:lnTo>
                    <a:lnTo>
                      <a:pt x="34" y="61"/>
                    </a:lnTo>
                    <a:lnTo>
                      <a:pt x="34" y="68"/>
                    </a:lnTo>
                    <a:lnTo>
                      <a:pt x="32" y="74"/>
                    </a:lnTo>
                    <a:lnTo>
                      <a:pt x="32" y="80"/>
                    </a:lnTo>
                    <a:lnTo>
                      <a:pt x="32" y="85"/>
                    </a:lnTo>
                    <a:lnTo>
                      <a:pt x="31" y="91"/>
                    </a:lnTo>
                    <a:lnTo>
                      <a:pt x="31" y="98"/>
                    </a:lnTo>
                    <a:lnTo>
                      <a:pt x="31" y="104"/>
                    </a:lnTo>
                    <a:lnTo>
                      <a:pt x="29" y="110"/>
                    </a:lnTo>
                    <a:lnTo>
                      <a:pt x="29" y="115"/>
                    </a:lnTo>
                    <a:lnTo>
                      <a:pt x="29" y="121"/>
                    </a:lnTo>
                    <a:lnTo>
                      <a:pt x="29" y="127"/>
                    </a:lnTo>
                    <a:lnTo>
                      <a:pt x="29" y="132"/>
                    </a:lnTo>
                    <a:lnTo>
                      <a:pt x="29" y="138"/>
                    </a:lnTo>
                    <a:lnTo>
                      <a:pt x="31" y="144"/>
                    </a:lnTo>
                    <a:lnTo>
                      <a:pt x="31" y="149"/>
                    </a:lnTo>
                    <a:lnTo>
                      <a:pt x="32" y="155"/>
                    </a:lnTo>
                    <a:lnTo>
                      <a:pt x="34" y="159"/>
                    </a:lnTo>
                    <a:lnTo>
                      <a:pt x="36" y="165"/>
                    </a:lnTo>
                    <a:lnTo>
                      <a:pt x="38" y="170"/>
                    </a:lnTo>
                    <a:lnTo>
                      <a:pt x="42" y="174"/>
                    </a:lnTo>
                    <a:lnTo>
                      <a:pt x="44" y="180"/>
                    </a:lnTo>
                    <a:lnTo>
                      <a:pt x="42" y="180"/>
                    </a:lnTo>
                    <a:lnTo>
                      <a:pt x="40" y="180"/>
                    </a:lnTo>
                    <a:lnTo>
                      <a:pt x="38" y="180"/>
                    </a:lnTo>
                    <a:lnTo>
                      <a:pt x="36" y="180"/>
                    </a:lnTo>
                    <a:lnTo>
                      <a:pt x="34" y="180"/>
                    </a:lnTo>
                    <a:lnTo>
                      <a:pt x="32" y="178"/>
                    </a:lnTo>
                    <a:lnTo>
                      <a:pt x="31" y="178"/>
                    </a:lnTo>
                    <a:lnTo>
                      <a:pt x="31" y="176"/>
                    </a:lnTo>
                    <a:lnTo>
                      <a:pt x="29" y="176"/>
                    </a:lnTo>
                    <a:lnTo>
                      <a:pt x="27" y="174"/>
                    </a:lnTo>
                    <a:lnTo>
                      <a:pt x="25" y="172"/>
                    </a:lnTo>
                    <a:lnTo>
                      <a:pt x="25" y="170"/>
                    </a:lnTo>
                    <a:lnTo>
                      <a:pt x="23" y="170"/>
                    </a:lnTo>
                    <a:lnTo>
                      <a:pt x="23" y="168"/>
                    </a:lnTo>
                    <a:lnTo>
                      <a:pt x="21" y="166"/>
                    </a:lnTo>
                    <a:lnTo>
                      <a:pt x="21" y="165"/>
                    </a:lnTo>
                    <a:lnTo>
                      <a:pt x="19" y="163"/>
                    </a:lnTo>
                    <a:lnTo>
                      <a:pt x="19" y="161"/>
                    </a:lnTo>
                    <a:lnTo>
                      <a:pt x="17" y="161"/>
                    </a:lnTo>
                    <a:lnTo>
                      <a:pt x="17" y="159"/>
                    </a:lnTo>
                    <a:lnTo>
                      <a:pt x="17" y="157"/>
                    </a:lnTo>
                    <a:lnTo>
                      <a:pt x="15" y="157"/>
                    </a:lnTo>
                    <a:lnTo>
                      <a:pt x="15" y="159"/>
                    </a:lnTo>
                    <a:lnTo>
                      <a:pt x="15" y="161"/>
                    </a:lnTo>
                    <a:lnTo>
                      <a:pt x="15" y="163"/>
                    </a:lnTo>
                    <a:lnTo>
                      <a:pt x="15" y="165"/>
                    </a:lnTo>
                    <a:lnTo>
                      <a:pt x="15" y="166"/>
                    </a:lnTo>
                    <a:lnTo>
                      <a:pt x="15" y="168"/>
                    </a:lnTo>
                    <a:lnTo>
                      <a:pt x="15" y="170"/>
                    </a:lnTo>
                    <a:lnTo>
                      <a:pt x="15" y="172"/>
                    </a:lnTo>
                    <a:lnTo>
                      <a:pt x="17" y="174"/>
                    </a:lnTo>
                    <a:lnTo>
                      <a:pt x="17" y="176"/>
                    </a:lnTo>
                    <a:lnTo>
                      <a:pt x="17" y="178"/>
                    </a:lnTo>
                    <a:lnTo>
                      <a:pt x="17" y="180"/>
                    </a:lnTo>
                    <a:lnTo>
                      <a:pt x="17" y="182"/>
                    </a:lnTo>
                    <a:lnTo>
                      <a:pt x="19" y="183"/>
                    </a:lnTo>
                    <a:lnTo>
                      <a:pt x="19" y="185"/>
                    </a:lnTo>
                    <a:lnTo>
                      <a:pt x="19" y="187"/>
                    </a:lnTo>
                    <a:lnTo>
                      <a:pt x="19" y="189"/>
                    </a:lnTo>
                    <a:lnTo>
                      <a:pt x="21" y="191"/>
                    </a:lnTo>
                    <a:lnTo>
                      <a:pt x="21" y="193"/>
                    </a:lnTo>
                    <a:lnTo>
                      <a:pt x="21" y="195"/>
                    </a:lnTo>
                    <a:lnTo>
                      <a:pt x="23" y="197"/>
                    </a:lnTo>
                    <a:lnTo>
                      <a:pt x="23" y="199"/>
                    </a:lnTo>
                    <a:lnTo>
                      <a:pt x="23" y="200"/>
                    </a:lnTo>
                    <a:lnTo>
                      <a:pt x="23" y="202"/>
                    </a:lnTo>
                    <a:lnTo>
                      <a:pt x="25" y="204"/>
                    </a:lnTo>
                    <a:lnTo>
                      <a:pt x="25" y="206"/>
                    </a:lnTo>
                    <a:lnTo>
                      <a:pt x="25" y="208"/>
                    </a:lnTo>
                    <a:lnTo>
                      <a:pt x="23" y="206"/>
                    </a:lnTo>
                    <a:lnTo>
                      <a:pt x="21" y="206"/>
                    </a:lnTo>
                    <a:lnTo>
                      <a:pt x="19" y="206"/>
                    </a:lnTo>
                    <a:lnTo>
                      <a:pt x="17" y="204"/>
                    </a:lnTo>
                    <a:lnTo>
                      <a:pt x="15" y="202"/>
                    </a:lnTo>
                    <a:lnTo>
                      <a:pt x="14" y="202"/>
                    </a:lnTo>
                    <a:lnTo>
                      <a:pt x="12" y="200"/>
                    </a:lnTo>
                    <a:lnTo>
                      <a:pt x="12" y="199"/>
                    </a:lnTo>
                    <a:lnTo>
                      <a:pt x="10" y="197"/>
                    </a:lnTo>
                    <a:lnTo>
                      <a:pt x="8" y="195"/>
                    </a:lnTo>
                    <a:lnTo>
                      <a:pt x="8" y="193"/>
                    </a:lnTo>
                    <a:lnTo>
                      <a:pt x="6" y="189"/>
                    </a:lnTo>
                    <a:lnTo>
                      <a:pt x="6" y="187"/>
                    </a:lnTo>
                    <a:lnTo>
                      <a:pt x="4" y="185"/>
                    </a:lnTo>
                    <a:lnTo>
                      <a:pt x="4" y="182"/>
                    </a:lnTo>
                    <a:lnTo>
                      <a:pt x="4" y="180"/>
                    </a:lnTo>
                    <a:lnTo>
                      <a:pt x="2" y="176"/>
                    </a:lnTo>
                    <a:lnTo>
                      <a:pt x="2" y="172"/>
                    </a:lnTo>
                    <a:lnTo>
                      <a:pt x="2" y="170"/>
                    </a:lnTo>
                    <a:lnTo>
                      <a:pt x="2" y="166"/>
                    </a:lnTo>
                    <a:lnTo>
                      <a:pt x="2" y="163"/>
                    </a:lnTo>
                    <a:lnTo>
                      <a:pt x="0" y="159"/>
                    </a:lnTo>
                    <a:lnTo>
                      <a:pt x="0" y="155"/>
                    </a:lnTo>
                    <a:lnTo>
                      <a:pt x="0" y="151"/>
                    </a:lnTo>
                    <a:lnTo>
                      <a:pt x="0" y="148"/>
                    </a:lnTo>
                    <a:lnTo>
                      <a:pt x="0" y="144"/>
                    </a:lnTo>
                    <a:lnTo>
                      <a:pt x="0" y="140"/>
                    </a:lnTo>
                    <a:lnTo>
                      <a:pt x="2" y="136"/>
                    </a:lnTo>
                    <a:lnTo>
                      <a:pt x="2" y="132"/>
                    </a:lnTo>
                    <a:lnTo>
                      <a:pt x="2" y="127"/>
                    </a:lnTo>
                    <a:lnTo>
                      <a:pt x="2" y="123"/>
                    </a:lnTo>
                    <a:lnTo>
                      <a:pt x="2" y="119"/>
                    </a:lnTo>
                    <a:lnTo>
                      <a:pt x="4" y="115"/>
                    </a:lnTo>
                    <a:lnTo>
                      <a:pt x="4" y="112"/>
                    </a:lnTo>
                    <a:lnTo>
                      <a:pt x="4" y="108"/>
                    </a:lnTo>
                    <a:lnTo>
                      <a:pt x="4" y="106"/>
                    </a:lnTo>
                    <a:lnTo>
                      <a:pt x="6" y="102"/>
                    </a:lnTo>
                    <a:lnTo>
                      <a:pt x="6" y="100"/>
                    </a:lnTo>
                    <a:lnTo>
                      <a:pt x="6" y="97"/>
                    </a:lnTo>
                    <a:lnTo>
                      <a:pt x="8" y="93"/>
                    </a:lnTo>
                    <a:lnTo>
                      <a:pt x="8" y="91"/>
                    </a:lnTo>
                    <a:lnTo>
                      <a:pt x="10" y="87"/>
                    </a:lnTo>
                    <a:lnTo>
                      <a:pt x="10" y="85"/>
                    </a:lnTo>
                    <a:lnTo>
                      <a:pt x="10" y="81"/>
                    </a:lnTo>
                    <a:lnTo>
                      <a:pt x="12" y="80"/>
                    </a:lnTo>
                    <a:lnTo>
                      <a:pt x="12" y="76"/>
                    </a:lnTo>
                    <a:lnTo>
                      <a:pt x="12" y="74"/>
                    </a:lnTo>
                    <a:lnTo>
                      <a:pt x="14" y="70"/>
                    </a:lnTo>
                    <a:lnTo>
                      <a:pt x="14" y="66"/>
                    </a:lnTo>
                    <a:lnTo>
                      <a:pt x="15" y="64"/>
                    </a:lnTo>
                    <a:lnTo>
                      <a:pt x="15" y="61"/>
                    </a:lnTo>
                    <a:lnTo>
                      <a:pt x="15" y="59"/>
                    </a:lnTo>
                    <a:lnTo>
                      <a:pt x="17" y="55"/>
                    </a:lnTo>
                    <a:lnTo>
                      <a:pt x="17" y="53"/>
                    </a:lnTo>
                    <a:lnTo>
                      <a:pt x="17" y="49"/>
                    </a:lnTo>
                    <a:lnTo>
                      <a:pt x="17" y="46"/>
                    </a:lnTo>
                    <a:lnTo>
                      <a:pt x="19" y="44"/>
                    </a:lnTo>
                    <a:lnTo>
                      <a:pt x="19" y="40"/>
                    </a:lnTo>
                    <a:lnTo>
                      <a:pt x="19" y="36"/>
                    </a:lnTo>
                    <a:lnTo>
                      <a:pt x="19" y="32"/>
                    </a:lnTo>
                    <a:lnTo>
                      <a:pt x="19" y="29"/>
                    </a:lnTo>
                    <a:lnTo>
                      <a:pt x="19" y="25"/>
                    </a:lnTo>
                    <a:lnTo>
                      <a:pt x="19" y="21"/>
                    </a:lnTo>
                    <a:lnTo>
                      <a:pt x="19" y="17"/>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4" name="Freeform 190">
                <a:extLst>
                  <a:ext uri="{FF2B5EF4-FFF2-40B4-BE49-F238E27FC236}">
                    <a16:creationId xmlns:a16="http://schemas.microsoft.com/office/drawing/2014/main" id="{C27309F0-9CAC-C7EF-57B2-DCF08CF9B66B}"/>
                  </a:ext>
                </a:extLst>
              </p:cNvPr>
              <p:cNvSpPr>
                <a:spLocks/>
              </p:cNvSpPr>
              <p:nvPr/>
            </p:nvSpPr>
            <p:spPr bwMode="auto">
              <a:xfrm>
                <a:off x="2735" y="1789"/>
                <a:ext cx="36" cy="57"/>
              </a:xfrm>
              <a:custGeom>
                <a:avLst/>
                <a:gdLst>
                  <a:gd name="T0" fmla="*/ 30 w 36"/>
                  <a:gd name="T1" fmla="*/ 0 h 57"/>
                  <a:gd name="T2" fmla="*/ 34 w 36"/>
                  <a:gd name="T3" fmla="*/ 0 h 57"/>
                  <a:gd name="T4" fmla="*/ 34 w 36"/>
                  <a:gd name="T5" fmla="*/ 4 h 57"/>
                  <a:gd name="T6" fmla="*/ 32 w 36"/>
                  <a:gd name="T7" fmla="*/ 6 h 57"/>
                  <a:gd name="T8" fmla="*/ 32 w 36"/>
                  <a:gd name="T9" fmla="*/ 10 h 57"/>
                  <a:gd name="T10" fmla="*/ 30 w 36"/>
                  <a:gd name="T11" fmla="*/ 12 h 57"/>
                  <a:gd name="T12" fmla="*/ 30 w 36"/>
                  <a:gd name="T13" fmla="*/ 15 h 57"/>
                  <a:gd name="T14" fmla="*/ 28 w 36"/>
                  <a:gd name="T15" fmla="*/ 19 h 57"/>
                  <a:gd name="T16" fmla="*/ 28 w 36"/>
                  <a:gd name="T17" fmla="*/ 23 h 57"/>
                  <a:gd name="T18" fmla="*/ 28 w 36"/>
                  <a:gd name="T19" fmla="*/ 27 h 57"/>
                  <a:gd name="T20" fmla="*/ 28 w 36"/>
                  <a:gd name="T21" fmla="*/ 30 h 57"/>
                  <a:gd name="T22" fmla="*/ 30 w 36"/>
                  <a:gd name="T23" fmla="*/ 34 h 57"/>
                  <a:gd name="T24" fmla="*/ 30 w 36"/>
                  <a:gd name="T25" fmla="*/ 38 h 57"/>
                  <a:gd name="T26" fmla="*/ 32 w 36"/>
                  <a:gd name="T27" fmla="*/ 42 h 57"/>
                  <a:gd name="T28" fmla="*/ 34 w 36"/>
                  <a:gd name="T29" fmla="*/ 44 h 57"/>
                  <a:gd name="T30" fmla="*/ 36 w 36"/>
                  <a:gd name="T31" fmla="*/ 46 h 57"/>
                  <a:gd name="T32" fmla="*/ 36 w 36"/>
                  <a:gd name="T33" fmla="*/ 49 h 57"/>
                  <a:gd name="T34" fmla="*/ 34 w 36"/>
                  <a:gd name="T35" fmla="*/ 51 h 57"/>
                  <a:gd name="T36" fmla="*/ 32 w 36"/>
                  <a:gd name="T37" fmla="*/ 53 h 57"/>
                  <a:gd name="T38" fmla="*/ 30 w 36"/>
                  <a:gd name="T39" fmla="*/ 55 h 57"/>
                  <a:gd name="T40" fmla="*/ 28 w 36"/>
                  <a:gd name="T41" fmla="*/ 55 h 57"/>
                  <a:gd name="T42" fmla="*/ 19 w 36"/>
                  <a:gd name="T43" fmla="*/ 40 h 57"/>
                  <a:gd name="T44" fmla="*/ 15 w 36"/>
                  <a:gd name="T45" fmla="*/ 40 h 57"/>
                  <a:gd name="T46" fmla="*/ 11 w 36"/>
                  <a:gd name="T47" fmla="*/ 40 h 57"/>
                  <a:gd name="T48" fmla="*/ 9 w 36"/>
                  <a:gd name="T49" fmla="*/ 42 h 57"/>
                  <a:gd name="T50" fmla="*/ 6 w 36"/>
                  <a:gd name="T51" fmla="*/ 42 h 57"/>
                  <a:gd name="T52" fmla="*/ 2 w 36"/>
                  <a:gd name="T53" fmla="*/ 42 h 57"/>
                  <a:gd name="T54" fmla="*/ 0 w 36"/>
                  <a:gd name="T55" fmla="*/ 40 h 57"/>
                  <a:gd name="T56" fmla="*/ 0 w 36"/>
                  <a:gd name="T57" fmla="*/ 36 h 57"/>
                  <a:gd name="T58" fmla="*/ 2 w 36"/>
                  <a:gd name="T59" fmla="*/ 34 h 57"/>
                  <a:gd name="T60" fmla="*/ 6 w 36"/>
                  <a:gd name="T61" fmla="*/ 34 h 57"/>
                  <a:gd name="T62" fmla="*/ 8 w 36"/>
                  <a:gd name="T63" fmla="*/ 32 h 57"/>
                  <a:gd name="T64" fmla="*/ 9 w 36"/>
                  <a:gd name="T65" fmla="*/ 30 h 57"/>
                  <a:gd name="T66" fmla="*/ 11 w 36"/>
                  <a:gd name="T67" fmla="*/ 29 h 57"/>
                  <a:gd name="T68" fmla="*/ 13 w 36"/>
                  <a:gd name="T69" fmla="*/ 27 h 57"/>
                  <a:gd name="T70" fmla="*/ 15 w 36"/>
                  <a:gd name="T71" fmla="*/ 25 h 57"/>
                  <a:gd name="T72" fmla="*/ 17 w 36"/>
                  <a:gd name="T73" fmla="*/ 23 h 57"/>
                  <a:gd name="T74" fmla="*/ 19 w 36"/>
                  <a:gd name="T75" fmla="*/ 21 h 57"/>
                  <a:gd name="T76" fmla="*/ 21 w 36"/>
                  <a:gd name="T77" fmla="*/ 17 h 57"/>
                  <a:gd name="T78" fmla="*/ 23 w 36"/>
                  <a:gd name="T79" fmla="*/ 13 h 57"/>
                  <a:gd name="T80" fmla="*/ 25 w 36"/>
                  <a:gd name="T81" fmla="*/ 10 h 57"/>
                  <a:gd name="T82" fmla="*/ 26 w 36"/>
                  <a:gd name="T83" fmla="*/ 6 h 57"/>
                  <a:gd name="T84" fmla="*/ 28 w 36"/>
                  <a:gd name="T85" fmla="*/ 4 h 57"/>
                  <a:gd name="T86" fmla="*/ 28 w 36"/>
                  <a:gd name="T87" fmla="*/ 0 h 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 h="57">
                    <a:moveTo>
                      <a:pt x="28" y="0"/>
                    </a:moveTo>
                    <a:lnTo>
                      <a:pt x="30" y="0"/>
                    </a:lnTo>
                    <a:lnTo>
                      <a:pt x="32" y="0"/>
                    </a:lnTo>
                    <a:lnTo>
                      <a:pt x="34" y="0"/>
                    </a:lnTo>
                    <a:lnTo>
                      <a:pt x="34" y="2"/>
                    </a:lnTo>
                    <a:lnTo>
                      <a:pt x="34" y="4"/>
                    </a:lnTo>
                    <a:lnTo>
                      <a:pt x="34" y="6"/>
                    </a:lnTo>
                    <a:lnTo>
                      <a:pt x="32" y="6"/>
                    </a:lnTo>
                    <a:lnTo>
                      <a:pt x="32" y="8"/>
                    </a:lnTo>
                    <a:lnTo>
                      <a:pt x="32" y="10"/>
                    </a:lnTo>
                    <a:lnTo>
                      <a:pt x="32" y="12"/>
                    </a:lnTo>
                    <a:lnTo>
                      <a:pt x="30" y="12"/>
                    </a:lnTo>
                    <a:lnTo>
                      <a:pt x="30" y="13"/>
                    </a:lnTo>
                    <a:lnTo>
                      <a:pt x="30" y="15"/>
                    </a:lnTo>
                    <a:lnTo>
                      <a:pt x="30" y="17"/>
                    </a:lnTo>
                    <a:lnTo>
                      <a:pt x="28" y="19"/>
                    </a:lnTo>
                    <a:lnTo>
                      <a:pt x="28" y="21"/>
                    </a:lnTo>
                    <a:lnTo>
                      <a:pt x="28" y="23"/>
                    </a:lnTo>
                    <a:lnTo>
                      <a:pt x="28" y="25"/>
                    </a:lnTo>
                    <a:lnTo>
                      <a:pt x="28" y="27"/>
                    </a:lnTo>
                    <a:lnTo>
                      <a:pt x="28" y="29"/>
                    </a:lnTo>
                    <a:lnTo>
                      <a:pt x="28" y="30"/>
                    </a:lnTo>
                    <a:lnTo>
                      <a:pt x="28" y="32"/>
                    </a:lnTo>
                    <a:lnTo>
                      <a:pt x="30" y="34"/>
                    </a:lnTo>
                    <a:lnTo>
                      <a:pt x="30" y="36"/>
                    </a:lnTo>
                    <a:lnTo>
                      <a:pt x="30" y="38"/>
                    </a:lnTo>
                    <a:lnTo>
                      <a:pt x="32" y="40"/>
                    </a:lnTo>
                    <a:lnTo>
                      <a:pt x="32" y="42"/>
                    </a:lnTo>
                    <a:lnTo>
                      <a:pt x="34" y="42"/>
                    </a:lnTo>
                    <a:lnTo>
                      <a:pt x="34" y="44"/>
                    </a:lnTo>
                    <a:lnTo>
                      <a:pt x="34" y="46"/>
                    </a:lnTo>
                    <a:lnTo>
                      <a:pt x="36" y="46"/>
                    </a:lnTo>
                    <a:lnTo>
                      <a:pt x="36" y="47"/>
                    </a:lnTo>
                    <a:lnTo>
                      <a:pt x="36" y="49"/>
                    </a:lnTo>
                    <a:lnTo>
                      <a:pt x="36" y="51"/>
                    </a:lnTo>
                    <a:lnTo>
                      <a:pt x="34" y="51"/>
                    </a:lnTo>
                    <a:lnTo>
                      <a:pt x="34" y="53"/>
                    </a:lnTo>
                    <a:lnTo>
                      <a:pt x="32" y="53"/>
                    </a:lnTo>
                    <a:lnTo>
                      <a:pt x="32" y="55"/>
                    </a:lnTo>
                    <a:lnTo>
                      <a:pt x="30" y="55"/>
                    </a:lnTo>
                    <a:lnTo>
                      <a:pt x="30" y="57"/>
                    </a:lnTo>
                    <a:lnTo>
                      <a:pt x="28" y="55"/>
                    </a:lnTo>
                    <a:lnTo>
                      <a:pt x="21" y="42"/>
                    </a:lnTo>
                    <a:lnTo>
                      <a:pt x="19" y="40"/>
                    </a:lnTo>
                    <a:lnTo>
                      <a:pt x="17" y="40"/>
                    </a:lnTo>
                    <a:lnTo>
                      <a:pt x="15" y="40"/>
                    </a:lnTo>
                    <a:lnTo>
                      <a:pt x="13" y="40"/>
                    </a:lnTo>
                    <a:lnTo>
                      <a:pt x="11" y="40"/>
                    </a:lnTo>
                    <a:lnTo>
                      <a:pt x="9" y="40"/>
                    </a:lnTo>
                    <a:lnTo>
                      <a:pt x="9" y="42"/>
                    </a:lnTo>
                    <a:lnTo>
                      <a:pt x="8" y="42"/>
                    </a:lnTo>
                    <a:lnTo>
                      <a:pt x="6" y="42"/>
                    </a:lnTo>
                    <a:lnTo>
                      <a:pt x="4" y="42"/>
                    </a:lnTo>
                    <a:lnTo>
                      <a:pt x="2" y="42"/>
                    </a:lnTo>
                    <a:lnTo>
                      <a:pt x="2" y="40"/>
                    </a:lnTo>
                    <a:lnTo>
                      <a:pt x="0" y="40"/>
                    </a:lnTo>
                    <a:lnTo>
                      <a:pt x="0" y="38"/>
                    </a:lnTo>
                    <a:lnTo>
                      <a:pt x="0" y="36"/>
                    </a:lnTo>
                    <a:lnTo>
                      <a:pt x="0" y="34"/>
                    </a:lnTo>
                    <a:lnTo>
                      <a:pt x="2" y="34"/>
                    </a:lnTo>
                    <a:lnTo>
                      <a:pt x="4" y="34"/>
                    </a:lnTo>
                    <a:lnTo>
                      <a:pt x="6" y="34"/>
                    </a:lnTo>
                    <a:lnTo>
                      <a:pt x="6" y="32"/>
                    </a:lnTo>
                    <a:lnTo>
                      <a:pt x="8" y="32"/>
                    </a:lnTo>
                    <a:lnTo>
                      <a:pt x="9" y="32"/>
                    </a:lnTo>
                    <a:lnTo>
                      <a:pt x="9" y="30"/>
                    </a:lnTo>
                    <a:lnTo>
                      <a:pt x="11" y="30"/>
                    </a:lnTo>
                    <a:lnTo>
                      <a:pt x="11" y="29"/>
                    </a:lnTo>
                    <a:lnTo>
                      <a:pt x="13" y="29"/>
                    </a:lnTo>
                    <a:lnTo>
                      <a:pt x="13" y="27"/>
                    </a:lnTo>
                    <a:lnTo>
                      <a:pt x="15" y="27"/>
                    </a:lnTo>
                    <a:lnTo>
                      <a:pt x="15" y="25"/>
                    </a:lnTo>
                    <a:lnTo>
                      <a:pt x="17" y="25"/>
                    </a:lnTo>
                    <a:lnTo>
                      <a:pt x="17" y="23"/>
                    </a:lnTo>
                    <a:lnTo>
                      <a:pt x="19" y="23"/>
                    </a:lnTo>
                    <a:lnTo>
                      <a:pt x="19" y="21"/>
                    </a:lnTo>
                    <a:lnTo>
                      <a:pt x="21" y="19"/>
                    </a:lnTo>
                    <a:lnTo>
                      <a:pt x="21" y="17"/>
                    </a:lnTo>
                    <a:lnTo>
                      <a:pt x="23" y="15"/>
                    </a:lnTo>
                    <a:lnTo>
                      <a:pt x="23" y="13"/>
                    </a:lnTo>
                    <a:lnTo>
                      <a:pt x="25" y="12"/>
                    </a:lnTo>
                    <a:lnTo>
                      <a:pt x="25" y="10"/>
                    </a:lnTo>
                    <a:lnTo>
                      <a:pt x="26" y="8"/>
                    </a:lnTo>
                    <a:lnTo>
                      <a:pt x="26" y="6"/>
                    </a:lnTo>
                    <a:lnTo>
                      <a:pt x="26" y="4"/>
                    </a:lnTo>
                    <a:lnTo>
                      <a:pt x="28" y="4"/>
                    </a:lnTo>
                    <a:lnTo>
                      <a:pt x="28" y="2"/>
                    </a:lnTo>
                    <a:lnTo>
                      <a:pt x="28"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5" name="Freeform 191">
                <a:extLst>
                  <a:ext uri="{FF2B5EF4-FFF2-40B4-BE49-F238E27FC236}">
                    <a16:creationId xmlns:a16="http://schemas.microsoft.com/office/drawing/2014/main" id="{3E629DFC-12D1-DE95-A183-E79924604EDD}"/>
                  </a:ext>
                </a:extLst>
              </p:cNvPr>
              <p:cNvSpPr>
                <a:spLocks/>
              </p:cNvSpPr>
              <p:nvPr/>
            </p:nvSpPr>
            <p:spPr bwMode="auto">
              <a:xfrm>
                <a:off x="2748" y="1653"/>
                <a:ext cx="38" cy="74"/>
              </a:xfrm>
              <a:custGeom>
                <a:avLst/>
                <a:gdLst>
                  <a:gd name="T0" fmla="*/ 2 w 38"/>
                  <a:gd name="T1" fmla="*/ 2 h 74"/>
                  <a:gd name="T2" fmla="*/ 6 w 38"/>
                  <a:gd name="T3" fmla="*/ 4 h 74"/>
                  <a:gd name="T4" fmla="*/ 10 w 38"/>
                  <a:gd name="T5" fmla="*/ 6 h 74"/>
                  <a:gd name="T6" fmla="*/ 12 w 38"/>
                  <a:gd name="T7" fmla="*/ 8 h 74"/>
                  <a:gd name="T8" fmla="*/ 15 w 38"/>
                  <a:gd name="T9" fmla="*/ 10 h 74"/>
                  <a:gd name="T10" fmla="*/ 17 w 38"/>
                  <a:gd name="T11" fmla="*/ 13 h 74"/>
                  <a:gd name="T12" fmla="*/ 21 w 38"/>
                  <a:gd name="T13" fmla="*/ 15 h 74"/>
                  <a:gd name="T14" fmla="*/ 23 w 38"/>
                  <a:gd name="T15" fmla="*/ 19 h 74"/>
                  <a:gd name="T16" fmla="*/ 27 w 38"/>
                  <a:gd name="T17" fmla="*/ 21 h 74"/>
                  <a:gd name="T18" fmla="*/ 29 w 38"/>
                  <a:gd name="T19" fmla="*/ 23 h 74"/>
                  <a:gd name="T20" fmla="*/ 30 w 38"/>
                  <a:gd name="T21" fmla="*/ 27 h 74"/>
                  <a:gd name="T22" fmla="*/ 32 w 38"/>
                  <a:gd name="T23" fmla="*/ 29 h 74"/>
                  <a:gd name="T24" fmla="*/ 34 w 38"/>
                  <a:gd name="T25" fmla="*/ 32 h 74"/>
                  <a:gd name="T26" fmla="*/ 34 w 38"/>
                  <a:gd name="T27" fmla="*/ 36 h 74"/>
                  <a:gd name="T28" fmla="*/ 38 w 38"/>
                  <a:gd name="T29" fmla="*/ 40 h 74"/>
                  <a:gd name="T30" fmla="*/ 38 w 38"/>
                  <a:gd name="T31" fmla="*/ 44 h 74"/>
                  <a:gd name="T32" fmla="*/ 36 w 38"/>
                  <a:gd name="T33" fmla="*/ 46 h 74"/>
                  <a:gd name="T34" fmla="*/ 36 w 38"/>
                  <a:gd name="T35" fmla="*/ 49 h 74"/>
                  <a:gd name="T36" fmla="*/ 34 w 38"/>
                  <a:gd name="T37" fmla="*/ 51 h 74"/>
                  <a:gd name="T38" fmla="*/ 34 w 38"/>
                  <a:gd name="T39" fmla="*/ 55 h 74"/>
                  <a:gd name="T40" fmla="*/ 32 w 38"/>
                  <a:gd name="T41" fmla="*/ 59 h 74"/>
                  <a:gd name="T42" fmla="*/ 32 w 38"/>
                  <a:gd name="T43" fmla="*/ 63 h 74"/>
                  <a:gd name="T44" fmla="*/ 30 w 38"/>
                  <a:gd name="T45" fmla="*/ 64 h 74"/>
                  <a:gd name="T46" fmla="*/ 30 w 38"/>
                  <a:gd name="T47" fmla="*/ 68 h 74"/>
                  <a:gd name="T48" fmla="*/ 30 w 38"/>
                  <a:gd name="T49" fmla="*/ 72 h 74"/>
                  <a:gd name="T50" fmla="*/ 29 w 38"/>
                  <a:gd name="T51" fmla="*/ 74 h 74"/>
                  <a:gd name="T52" fmla="*/ 27 w 38"/>
                  <a:gd name="T53" fmla="*/ 72 h 74"/>
                  <a:gd name="T54" fmla="*/ 23 w 38"/>
                  <a:gd name="T55" fmla="*/ 70 h 74"/>
                  <a:gd name="T56" fmla="*/ 21 w 38"/>
                  <a:gd name="T57" fmla="*/ 68 h 74"/>
                  <a:gd name="T58" fmla="*/ 19 w 38"/>
                  <a:gd name="T59" fmla="*/ 66 h 74"/>
                  <a:gd name="T60" fmla="*/ 17 w 38"/>
                  <a:gd name="T61" fmla="*/ 64 h 74"/>
                  <a:gd name="T62" fmla="*/ 15 w 38"/>
                  <a:gd name="T63" fmla="*/ 61 h 74"/>
                  <a:gd name="T64" fmla="*/ 13 w 38"/>
                  <a:gd name="T65" fmla="*/ 55 h 74"/>
                  <a:gd name="T66" fmla="*/ 12 w 38"/>
                  <a:gd name="T67" fmla="*/ 51 h 74"/>
                  <a:gd name="T68" fmla="*/ 10 w 38"/>
                  <a:gd name="T69" fmla="*/ 47 h 74"/>
                  <a:gd name="T70" fmla="*/ 10 w 38"/>
                  <a:gd name="T71" fmla="*/ 44 h 74"/>
                  <a:gd name="T72" fmla="*/ 8 w 38"/>
                  <a:gd name="T73" fmla="*/ 40 h 74"/>
                  <a:gd name="T74" fmla="*/ 8 w 38"/>
                  <a:gd name="T75" fmla="*/ 36 h 74"/>
                  <a:gd name="T76" fmla="*/ 6 w 38"/>
                  <a:gd name="T77" fmla="*/ 32 h 74"/>
                  <a:gd name="T78" fmla="*/ 6 w 38"/>
                  <a:gd name="T79" fmla="*/ 27 h 74"/>
                  <a:gd name="T80" fmla="*/ 4 w 38"/>
                  <a:gd name="T81" fmla="*/ 23 h 74"/>
                  <a:gd name="T82" fmla="*/ 4 w 38"/>
                  <a:gd name="T83" fmla="*/ 19 h 74"/>
                  <a:gd name="T84" fmla="*/ 2 w 38"/>
                  <a:gd name="T85" fmla="*/ 15 h 74"/>
                  <a:gd name="T86" fmla="*/ 2 w 38"/>
                  <a:gd name="T87" fmla="*/ 12 h 74"/>
                  <a:gd name="T88" fmla="*/ 2 w 38"/>
                  <a:gd name="T89" fmla="*/ 8 h 74"/>
                  <a:gd name="T90" fmla="*/ 0 w 38"/>
                  <a:gd name="T91" fmla="*/ 2 h 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 h="74">
                    <a:moveTo>
                      <a:pt x="0" y="0"/>
                    </a:moveTo>
                    <a:lnTo>
                      <a:pt x="2" y="2"/>
                    </a:lnTo>
                    <a:lnTo>
                      <a:pt x="4" y="2"/>
                    </a:lnTo>
                    <a:lnTo>
                      <a:pt x="6" y="4"/>
                    </a:lnTo>
                    <a:lnTo>
                      <a:pt x="8" y="4"/>
                    </a:lnTo>
                    <a:lnTo>
                      <a:pt x="10" y="6"/>
                    </a:lnTo>
                    <a:lnTo>
                      <a:pt x="10" y="8"/>
                    </a:lnTo>
                    <a:lnTo>
                      <a:pt x="12" y="8"/>
                    </a:lnTo>
                    <a:lnTo>
                      <a:pt x="13" y="10"/>
                    </a:lnTo>
                    <a:lnTo>
                      <a:pt x="15" y="10"/>
                    </a:lnTo>
                    <a:lnTo>
                      <a:pt x="17" y="12"/>
                    </a:lnTo>
                    <a:lnTo>
                      <a:pt x="17" y="13"/>
                    </a:lnTo>
                    <a:lnTo>
                      <a:pt x="19" y="13"/>
                    </a:lnTo>
                    <a:lnTo>
                      <a:pt x="21" y="15"/>
                    </a:lnTo>
                    <a:lnTo>
                      <a:pt x="23" y="17"/>
                    </a:lnTo>
                    <a:lnTo>
                      <a:pt x="23" y="19"/>
                    </a:lnTo>
                    <a:lnTo>
                      <a:pt x="25" y="19"/>
                    </a:lnTo>
                    <a:lnTo>
                      <a:pt x="27" y="21"/>
                    </a:lnTo>
                    <a:lnTo>
                      <a:pt x="27" y="23"/>
                    </a:lnTo>
                    <a:lnTo>
                      <a:pt x="29" y="23"/>
                    </a:lnTo>
                    <a:lnTo>
                      <a:pt x="29" y="25"/>
                    </a:lnTo>
                    <a:lnTo>
                      <a:pt x="30" y="27"/>
                    </a:lnTo>
                    <a:lnTo>
                      <a:pt x="30" y="29"/>
                    </a:lnTo>
                    <a:lnTo>
                      <a:pt x="32" y="29"/>
                    </a:lnTo>
                    <a:lnTo>
                      <a:pt x="32" y="30"/>
                    </a:lnTo>
                    <a:lnTo>
                      <a:pt x="34" y="32"/>
                    </a:lnTo>
                    <a:lnTo>
                      <a:pt x="34" y="34"/>
                    </a:lnTo>
                    <a:lnTo>
                      <a:pt x="34" y="36"/>
                    </a:lnTo>
                    <a:lnTo>
                      <a:pt x="36" y="38"/>
                    </a:lnTo>
                    <a:lnTo>
                      <a:pt x="38" y="40"/>
                    </a:lnTo>
                    <a:lnTo>
                      <a:pt x="38" y="42"/>
                    </a:lnTo>
                    <a:lnTo>
                      <a:pt x="38" y="44"/>
                    </a:lnTo>
                    <a:lnTo>
                      <a:pt x="38" y="46"/>
                    </a:lnTo>
                    <a:lnTo>
                      <a:pt x="36" y="46"/>
                    </a:lnTo>
                    <a:lnTo>
                      <a:pt x="36" y="47"/>
                    </a:lnTo>
                    <a:lnTo>
                      <a:pt x="36" y="49"/>
                    </a:lnTo>
                    <a:lnTo>
                      <a:pt x="36" y="51"/>
                    </a:lnTo>
                    <a:lnTo>
                      <a:pt x="34" y="51"/>
                    </a:lnTo>
                    <a:lnTo>
                      <a:pt x="34" y="53"/>
                    </a:lnTo>
                    <a:lnTo>
                      <a:pt x="34" y="55"/>
                    </a:lnTo>
                    <a:lnTo>
                      <a:pt x="34" y="57"/>
                    </a:lnTo>
                    <a:lnTo>
                      <a:pt x="32" y="59"/>
                    </a:lnTo>
                    <a:lnTo>
                      <a:pt x="32" y="61"/>
                    </a:lnTo>
                    <a:lnTo>
                      <a:pt x="32" y="63"/>
                    </a:lnTo>
                    <a:lnTo>
                      <a:pt x="32" y="64"/>
                    </a:lnTo>
                    <a:lnTo>
                      <a:pt x="30" y="64"/>
                    </a:lnTo>
                    <a:lnTo>
                      <a:pt x="30" y="66"/>
                    </a:lnTo>
                    <a:lnTo>
                      <a:pt x="30" y="68"/>
                    </a:lnTo>
                    <a:lnTo>
                      <a:pt x="30" y="70"/>
                    </a:lnTo>
                    <a:lnTo>
                      <a:pt x="30" y="72"/>
                    </a:lnTo>
                    <a:lnTo>
                      <a:pt x="30" y="74"/>
                    </a:lnTo>
                    <a:lnTo>
                      <a:pt x="29" y="74"/>
                    </a:lnTo>
                    <a:lnTo>
                      <a:pt x="29" y="72"/>
                    </a:lnTo>
                    <a:lnTo>
                      <a:pt x="27" y="72"/>
                    </a:lnTo>
                    <a:lnTo>
                      <a:pt x="25" y="70"/>
                    </a:lnTo>
                    <a:lnTo>
                      <a:pt x="23" y="70"/>
                    </a:lnTo>
                    <a:lnTo>
                      <a:pt x="23" y="68"/>
                    </a:lnTo>
                    <a:lnTo>
                      <a:pt x="21" y="68"/>
                    </a:lnTo>
                    <a:lnTo>
                      <a:pt x="19" y="68"/>
                    </a:lnTo>
                    <a:lnTo>
                      <a:pt x="19" y="66"/>
                    </a:lnTo>
                    <a:lnTo>
                      <a:pt x="17" y="66"/>
                    </a:lnTo>
                    <a:lnTo>
                      <a:pt x="17" y="64"/>
                    </a:lnTo>
                    <a:lnTo>
                      <a:pt x="15" y="63"/>
                    </a:lnTo>
                    <a:lnTo>
                      <a:pt x="15" y="61"/>
                    </a:lnTo>
                    <a:lnTo>
                      <a:pt x="13" y="57"/>
                    </a:lnTo>
                    <a:lnTo>
                      <a:pt x="13" y="55"/>
                    </a:lnTo>
                    <a:lnTo>
                      <a:pt x="12" y="53"/>
                    </a:lnTo>
                    <a:lnTo>
                      <a:pt x="12" y="51"/>
                    </a:lnTo>
                    <a:lnTo>
                      <a:pt x="12" y="49"/>
                    </a:lnTo>
                    <a:lnTo>
                      <a:pt x="10" y="47"/>
                    </a:lnTo>
                    <a:lnTo>
                      <a:pt x="10" y="46"/>
                    </a:lnTo>
                    <a:lnTo>
                      <a:pt x="10" y="44"/>
                    </a:lnTo>
                    <a:lnTo>
                      <a:pt x="10" y="42"/>
                    </a:lnTo>
                    <a:lnTo>
                      <a:pt x="8" y="40"/>
                    </a:lnTo>
                    <a:lnTo>
                      <a:pt x="8" y="38"/>
                    </a:lnTo>
                    <a:lnTo>
                      <a:pt x="8" y="36"/>
                    </a:lnTo>
                    <a:lnTo>
                      <a:pt x="6" y="34"/>
                    </a:lnTo>
                    <a:lnTo>
                      <a:pt x="6" y="32"/>
                    </a:lnTo>
                    <a:lnTo>
                      <a:pt x="6" y="29"/>
                    </a:lnTo>
                    <a:lnTo>
                      <a:pt x="6" y="27"/>
                    </a:lnTo>
                    <a:lnTo>
                      <a:pt x="4" y="25"/>
                    </a:lnTo>
                    <a:lnTo>
                      <a:pt x="4" y="23"/>
                    </a:lnTo>
                    <a:lnTo>
                      <a:pt x="4" y="21"/>
                    </a:lnTo>
                    <a:lnTo>
                      <a:pt x="4" y="19"/>
                    </a:lnTo>
                    <a:lnTo>
                      <a:pt x="4" y="17"/>
                    </a:lnTo>
                    <a:lnTo>
                      <a:pt x="2" y="15"/>
                    </a:lnTo>
                    <a:lnTo>
                      <a:pt x="2" y="13"/>
                    </a:lnTo>
                    <a:lnTo>
                      <a:pt x="2" y="12"/>
                    </a:lnTo>
                    <a:lnTo>
                      <a:pt x="2" y="10"/>
                    </a:lnTo>
                    <a:lnTo>
                      <a:pt x="2" y="8"/>
                    </a:lnTo>
                    <a:lnTo>
                      <a:pt x="0" y="4"/>
                    </a:lnTo>
                    <a:lnTo>
                      <a:pt x="0" y="2"/>
                    </a:lnTo>
                    <a:lnTo>
                      <a:pt x="0"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6" name="Freeform 192">
                <a:extLst>
                  <a:ext uri="{FF2B5EF4-FFF2-40B4-BE49-F238E27FC236}">
                    <a16:creationId xmlns:a16="http://schemas.microsoft.com/office/drawing/2014/main" id="{4C61C55F-0755-2D7F-F673-2E550098BC65}"/>
                  </a:ext>
                </a:extLst>
              </p:cNvPr>
              <p:cNvSpPr>
                <a:spLocks/>
              </p:cNvSpPr>
              <p:nvPr/>
            </p:nvSpPr>
            <p:spPr bwMode="auto">
              <a:xfrm>
                <a:off x="2752" y="1789"/>
                <a:ext cx="77" cy="106"/>
              </a:xfrm>
              <a:custGeom>
                <a:avLst/>
                <a:gdLst>
                  <a:gd name="T0" fmla="*/ 6 w 77"/>
                  <a:gd name="T1" fmla="*/ 57 h 106"/>
                  <a:gd name="T2" fmla="*/ 9 w 77"/>
                  <a:gd name="T3" fmla="*/ 63 h 106"/>
                  <a:gd name="T4" fmla="*/ 17 w 77"/>
                  <a:gd name="T5" fmla="*/ 63 h 106"/>
                  <a:gd name="T6" fmla="*/ 25 w 77"/>
                  <a:gd name="T7" fmla="*/ 59 h 106"/>
                  <a:gd name="T8" fmla="*/ 26 w 77"/>
                  <a:gd name="T9" fmla="*/ 51 h 106"/>
                  <a:gd name="T10" fmla="*/ 23 w 77"/>
                  <a:gd name="T11" fmla="*/ 46 h 106"/>
                  <a:gd name="T12" fmla="*/ 21 w 77"/>
                  <a:gd name="T13" fmla="*/ 36 h 106"/>
                  <a:gd name="T14" fmla="*/ 19 w 77"/>
                  <a:gd name="T15" fmla="*/ 29 h 106"/>
                  <a:gd name="T16" fmla="*/ 19 w 77"/>
                  <a:gd name="T17" fmla="*/ 19 h 106"/>
                  <a:gd name="T18" fmla="*/ 21 w 77"/>
                  <a:gd name="T19" fmla="*/ 10 h 106"/>
                  <a:gd name="T20" fmla="*/ 26 w 77"/>
                  <a:gd name="T21" fmla="*/ 4 h 106"/>
                  <a:gd name="T22" fmla="*/ 30 w 77"/>
                  <a:gd name="T23" fmla="*/ 10 h 106"/>
                  <a:gd name="T24" fmla="*/ 32 w 77"/>
                  <a:gd name="T25" fmla="*/ 17 h 106"/>
                  <a:gd name="T26" fmla="*/ 32 w 77"/>
                  <a:gd name="T27" fmla="*/ 25 h 106"/>
                  <a:gd name="T28" fmla="*/ 34 w 77"/>
                  <a:gd name="T29" fmla="*/ 34 h 106"/>
                  <a:gd name="T30" fmla="*/ 40 w 77"/>
                  <a:gd name="T31" fmla="*/ 38 h 106"/>
                  <a:gd name="T32" fmla="*/ 47 w 77"/>
                  <a:gd name="T33" fmla="*/ 36 h 106"/>
                  <a:gd name="T34" fmla="*/ 49 w 77"/>
                  <a:gd name="T35" fmla="*/ 29 h 106"/>
                  <a:gd name="T36" fmla="*/ 49 w 77"/>
                  <a:gd name="T37" fmla="*/ 19 h 106"/>
                  <a:gd name="T38" fmla="*/ 51 w 77"/>
                  <a:gd name="T39" fmla="*/ 12 h 106"/>
                  <a:gd name="T40" fmla="*/ 57 w 77"/>
                  <a:gd name="T41" fmla="*/ 6 h 106"/>
                  <a:gd name="T42" fmla="*/ 64 w 77"/>
                  <a:gd name="T43" fmla="*/ 2 h 106"/>
                  <a:gd name="T44" fmla="*/ 70 w 77"/>
                  <a:gd name="T45" fmla="*/ 4 h 106"/>
                  <a:gd name="T46" fmla="*/ 72 w 77"/>
                  <a:gd name="T47" fmla="*/ 12 h 106"/>
                  <a:gd name="T48" fmla="*/ 76 w 77"/>
                  <a:gd name="T49" fmla="*/ 17 h 106"/>
                  <a:gd name="T50" fmla="*/ 76 w 77"/>
                  <a:gd name="T51" fmla="*/ 25 h 106"/>
                  <a:gd name="T52" fmla="*/ 72 w 77"/>
                  <a:gd name="T53" fmla="*/ 32 h 106"/>
                  <a:gd name="T54" fmla="*/ 70 w 77"/>
                  <a:gd name="T55" fmla="*/ 40 h 106"/>
                  <a:gd name="T56" fmla="*/ 66 w 77"/>
                  <a:gd name="T57" fmla="*/ 47 h 106"/>
                  <a:gd name="T58" fmla="*/ 64 w 77"/>
                  <a:gd name="T59" fmla="*/ 57 h 106"/>
                  <a:gd name="T60" fmla="*/ 60 w 77"/>
                  <a:gd name="T61" fmla="*/ 66 h 106"/>
                  <a:gd name="T62" fmla="*/ 57 w 77"/>
                  <a:gd name="T63" fmla="*/ 74 h 106"/>
                  <a:gd name="T64" fmla="*/ 49 w 77"/>
                  <a:gd name="T65" fmla="*/ 80 h 106"/>
                  <a:gd name="T66" fmla="*/ 42 w 77"/>
                  <a:gd name="T67" fmla="*/ 87 h 106"/>
                  <a:gd name="T68" fmla="*/ 32 w 77"/>
                  <a:gd name="T69" fmla="*/ 93 h 106"/>
                  <a:gd name="T70" fmla="*/ 21 w 77"/>
                  <a:gd name="T71" fmla="*/ 98 h 106"/>
                  <a:gd name="T72" fmla="*/ 9 w 77"/>
                  <a:gd name="T73" fmla="*/ 106 h 106"/>
                  <a:gd name="T74" fmla="*/ 9 w 77"/>
                  <a:gd name="T75" fmla="*/ 97 h 106"/>
                  <a:gd name="T76" fmla="*/ 9 w 77"/>
                  <a:gd name="T77" fmla="*/ 87 h 106"/>
                  <a:gd name="T78" fmla="*/ 13 w 77"/>
                  <a:gd name="T79" fmla="*/ 81 h 106"/>
                  <a:gd name="T80" fmla="*/ 23 w 77"/>
                  <a:gd name="T81" fmla="*/ 81 h 106"/>
                  <a:gd name="T82" fmla="*/ 28 w 77"/>
                  <a:gd name="T83" fmla="*/ 78 h 106"/>
                  <a:gd name="T84" fmla="*/ 38 w 77"/>
                  <a:gd name="T85" fmla="*/ 78 h 106"/>
                  <a:gd name="T86" fmla="*/ 43 w 77"/>
                  <a:gd name="T87" fmla="*/ 74 h 106"/>
                  <a:gd name="T88" fmla="*/ 42 w 77"/>
                  <a:gd name="T89" fmla="*/ 66 h 106"/>
                  <a:gd name="T90" fmla="*/ 36 w 77"/>
                  <a:gd name="T91" fmla="*/ 61 h 106"/>
                  <a:gd name="T92" fmla="*/ 30 w 77"/>
                  <a:gd name="T93" fmla="*/ 64 h 106"/>
                  <a:gd name="T94" fmla="*/ 26 w 77"/>
                  <a:gd name="T95" fmla="*/ 70 h 106"/>
                  <a:gd name="T96" fmla="*/ 19 w 77"/>
                  <a:gd name="T97" fmla="*/ 72 h 106"/>
                  <a:gd name="T98" fmla="*/ 9 w 77"/>
                  <a:gd name="T99" fmla="*/ 72 h 106"/>
                  <a:gd name="T100" fmla="*/ 0 w 77"/>
                  <a:gd name="T101" fmla="*/ 66 h 106"/>
                  <a:gd name="T102" fmla="*/ 0 w 77"/>
                  <a:gd name="T103" fmla="*/ 5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 h="106">
                    <a:moveTo>
                      <a:pt x="2" y="53"/>
                    </a:moveTo>
                    <a:lnTo>
                      <a:pt x="4" y="53"/>
                    </a:lnTo>
                    <a:lnTo>
                      <a:pt x="4" y="55"/>
                    </a:lnTo>
                    <a:lnTo>
                      <a:pt x="6" y="55"/>
                    </a:lnTo>
                    <a:lnTo>
                      <a:pt x="6" y="57"/>
                    </a:lnTo>
                    <a:lnTo>
                      <a:pt x="6" y="59"/>
                    </a:lnTo>
                    <a:lnTo>
                      <a:pt x="8" y="59"/>
                    </a:lnTo>
                    <a:lnTo>
                      <a:pt x="8" y="61"/>
                    </a:lnTo>
                    <a:lnTo>
                      <a:pt x="9" y="61"/>
                    </a:lnTo>
                    <a:lnTo>
                      <a:pt x="9" y="63"/>
                    </a:lnTo>
                    <a:lnTo>
                      <a:pt x="11" y="63"/>
                    </a:lnTo>
                    <a:lnTo>
                      <a:pt x="11" y="64"/>
                    </a:lnTo>
                    <a:lnTo>
                      <a:pt x="13" y="64"/>
                    </a:lnTo>
                    <a:lnTo>
                      <a:pt x="15" y="64"/>
                    </a:lnTo>
                    <a:lnTo>
                      <a:pt x="17" y="63"/>
                    </a:lnTo>
                    <a:lnTo>
                      <a:pt x="19" y="63"/>
                    </a:lnTo>
                    <a:lnTo>
                      <a:pt x="19" y="61"/>
                    </a:lnTo>
                    <a:lnTo>
                      <a:pt x="21" y="61"/>
                    </a:lnTo>
                    <a:lnTo>
                      <a:pt x="23" y="59"/>
                    </a:lnTo>
                    <a:lnTo>
                      <a:pt x="25" y="59"/>
                    </a:lnTo>
                    <a:lnTo>
                      <a:pt x="25" y="57"/>
                    </a:lnTo>
                    <a:lnTo>
                      <a:pt x="26" y="57"/>
                    </a:lnTo>
                    <a:lnTo>
                      <a:pt x="26" y="55"/>
                    </a:lnTo>
                    <a:lnTo>
                      <a:pt x="26" y="53"/>
                    </a:lnTo>
                    <a:lnTo>
                      <a:pt x="26" y="51"/>
                    </a:lnTo>
                    <a:lnTo>
                      <a:pt x="25" y="51"/>
                    </a:lnTo>
                    <a:lnTo>
                      <a:pt x="25" y="49"/>
                    </a:lnTo>
                    <a:lnTo>
                      <a:pt x="25" y="47"/>
                    </a:lnTo>
                    <a:lnTo>
                      <a:pt x="25" y="46"/>
                    </a:lnTo>
                    <a:lnTo>
                      <a:pt x="23" y="46"/>
                    </a:lnTo>
                    <a:lnTo>
                      <a:pt x="23" y="44"/>
                    </a:lnTo>
                    <a:lnTo>
                      <a:pt x="23" y="42"/>
                    </a:lnTo>
                    <a:lnTo>
                      <a:pt x="21" y="40"/>
                    </a:lnTo>
                    <a:lnTo>
                      <a:pt x="21" y="38"/>
                    </a:lnTo>
                    <a:lnTo>
                      <a:pt x="21" y="36"/>
                    </a:lnTo>
                    <a:lnTo>
                      <a:pt x="21" y="34"/>
                    </a:lnTo>
                    <a:lnTo>
                      <a:pt x="21" y="32"/>
                    </a:lnTo>
                    <a:lnTo>
                      <a:pt x="21" y="30"/>
                    </a:lnTo>
                    <a:lnTo>
                      <a:pt x="19" y="30"/>
                    </a:lnTo>
                    <a:lnTo>
                      <a:pt x="19" y="29"/>
                    </a:lnTo>
                    <a:lnTo>
                      <a:pt x="19" y="27"/>
                    </a:lnTo>
                    <a:lnTo>
                      <a:pt x="19" y="25"/>
                    </a:lnTo>
                    <a:lnTo>
                      <a:pt x="19" y="23"/>
                    </a:lnTo>
                    <a:lnTo>
                      <a:pt x="19" y="21"/>
                    </a:lnTo>
                    <a:lnTo>
                      <a:pt x="19" y="19"/>
                    </a:lnTo>
                    <a:lnTo>
                      <a:pt x="21" y="17"/>
                    </a:lnTo>
                    <a:lnTo>
                      <a:pt x="21" y="15"/>
                    </a:lnTo>
                    <a:lnTo>
                      <a:pt x="21" y="13"/>
                    </a:lnTo>
                    <a:lnTo>
                      <a:pt x="21" y="12"/>
                    </a:lnTo>
                    <a:lnTo>
                      <a:pt x="21" y="10"/>
                    </a:lnTo>
                    <a:lnTo>
                      <a:pt x="23" y="8"/>
                    </a:lnTo>
                    <a:lnTo>
                      <a:pt x="23" y="6"/>
                    </a:lnTo>
                    <a:lnTo>
                      <a:pt x="25" y="6"/>
                    </a:lnTo>
                    <a:lnTo>
                      <a:pt x="25" y="4"/>
                    </a:lnTo>
                    <a:lnTo>
                      <a:pt x="26" y="4"/>
                    </a:lnTo>
                    <a:lnTo>
                      <a:pt x="28" y="4"/>
                    </a:lnTo>
                    <a:lnTo>
                      <a:pt x="28" y="6"/>
                    </a:lnTo>
                    <a:lnTo>
                      <a:pt x="30" y="6"/>
                    </a:lnTo>
                    <a:lnTo>
                      <a:pt x="30" y="8"/>
                    </a:lnTo>
                    <a:lnTo>
                      <a:pt x="30" y="10"/>
                    </a:lnTo>
                    <a:lnTo>
                      <a:pt x="32" y="10"/>
                    </a:lnTo>
                    <a:lnTo>
                      <a:pt x="32" y="12"/>
                    </a:lnTo>
                    <a:lnTo>
                      <a:pt x="32" y="13"/>
                    </a:lnTo>
                    <a:lnTo>
                      <a:pt x="32" y="15"/>
                    </a:lnTo>
                    <a:lnTo>
                      <a:pt x="32" y="17"/>
                    </a:lnTo>
                    <a:lnTo>
                      <a:pt x="32" y="19"/>
                    </a:lnTo>
                    <a:lnTo>
                      <a:pt x="30" y="21"/>
                    </a:lnTo>
                    <a:lnTo>
                      <a:pt x="30" y="23"/>
                    </a:lnTo>
                    <a:lnTo>
                      <a:pt x="30" y="25"/>
                    </a:lnTo>
                    <a:lnTo>
                      <a:pt x="32" y="25"/>
                    </a:lnTo>
                    <a:lnTo>
                      <a:pt x="32" y="27"/>
                    </a:lnTo>
                    <a:lnTo>
                      <a:pt x="32" y="29"/>
                    </a:lnTo>
                    <a:lnTo>
                      <a:pt x="32" y="30"/>
                    </a:lnTo>
                    <a:lnTo>
                      <a:pt x="34" y="32"/>
                    </a:lnTo>
                    <a:lnTo>
                      <a:pt x="34" y="34"/>
                    </a:lnTo>
                    <a:lnTo>
                      <a:pt x="36" y="34"/>
                    </a:lnTo>
                    <a:lnTo>
                      <a:pt x="36" y="36"/>
                    </a:lnTo>
                    <a:lnTo>
                      <a:pt x="38" y="36"/>
                    </a:lnTo>
                    <a:lnTo>
                      <a:pt x="40" y="36"/>
                    </a:lnTo>
                    <a:lnTo>
                      <a:pt x="40" y="38"/>
                    </a:lnTo>
                    <a:lnTo>
                      <a:pt x="42" y="38"/>
                    </a:lnTo>
                    <a:lnTo>
                      <a:pt x="43" y="38"/>
                    </a:lnTo>
                    <a:lnTo>
                      <a:pt x="45" y="38"/>
                    </a:lnTo>
                    <a:lnTo>
                      <a:pt x="47" y="38"/>
                    </a:lnTo>
                    <a:lnTo>
                      <a:pt x="47" y="36"/>
                    </a:lnTo>
                    <a:lnTo>
                      <a:pt x="49" y="36"/>
                    </a:lnTo>
                    <a:lnTo>
                      <a:pt x="49" y="34"/>
                    </a:lnTo>
                    <a:lnTo>
                      <a:pt x="49" y="32"/>
                    </a:lnTo>
                    <a:lnTo>
                      <a:pt x="49" y="30"/>
                    </a:lnTo>
                    <a:lnTo>
                      <a:pt x="49" y="29"/>
                    </a:lnTo>
                    <a:lnTo>
                      <a:pt x="49" y="27"/>
                    </a:lnTo>
                    <a:lnTo>
                      <a:pt x="49" y="25"/>
                    </a:lnTo>
                    <a:lnTo>
                      <a:pt x="49" y="23"/>
                    </a:lnTo>
                    <a:lnTo>
                      <a:pt x="49" y="21"/>
                    </a:lnTo>
                    <a:lnTo>
                      <a:pt x="49" y="19"/>
                    </a:lnTo>
                    <a:lnTo>
                      <a:pt x="49" y="17"/>
                    </a:lnTo>
                    <a:lnTo>
                      <a:pt x="49" y="15"/>
                    </a:lnTo>
                    <a:lnTo>
                      <a:pt x="51" y="15"/>
                    </a:lnTo>
                    <a:lnTo>
                      <a:pt x="51" y="13"/>
                    </a:lnTo>
                    <a:lnTo>
                      <a:pt x="51" y="12"/>
                    </a:lnTo>
                    <a:lnTo>
                      <a:pt x="53" y="12"/>
                    </a:lnTo>
                    <a:lnTo>
                      <a:pt x="53" y="10"/>
                    </a:lnTo>
                    <a:lnTo>
                      <a:pt x="55" y="10"/>
                    </a:lnTo>
                    <a:lnTo>
                      <a:pt x="55" y="8"/>
                    </a:lnTo>
                    <a:lnTo>
                      <a:pt x="57" y="6"/>
                    </a:lnTo>
                    <a:lnTo>
                      <a:pt x="59" y="4"/>
                    </a:lnTo>
                    <a:lnTo>
                      <a:pt x="60" y="4"/>
                    </a:lnTo>
                    <a:lnTo>
                      <a:pt x="60" y="2"/>
                    </a:lnTo>
                    <a:lnTo>
                      <a:pt x="62" y="2"/>
                    </a:lnTo>
                    <a:lnTo>
                      <a:pt x="64" y="2"/>
                    </a:lnTo>
                    <a:lnTo>
                      <a:pt x="66" y="0"/>
                    </a:lnTo>
                    <a:lnTo>
                      <a:pt x="68" y="0"/>
                    </a:lnTo>
                    <a:lnTo>
                      <a:pt x="70" y="0"/>
                    </a:lnTo>
                    <a:lnTo>
                      <a:pt x="70" y="2"/>
                    </a:lnTo>
                    <a:lnTo>
                      <a:pt x="70" y="4"/>
                    </a:lnTo>
                    <a:lnTo>
                      <a:pt x="70" y="6"/>
                    </a:lnTo>
                    <a:lnTo>
                      <a:pt x="70" y="8"/>
                    </a:lnTo>
                    <a:lnTo>
                      <a:pt x="70" y="10"/>
                    </a:lnTo>
                    <a:lnTo>
                      <a:pt x="72" y="10"/>
                    </a:lnTo>
                    <a:lnTo>
                      <a:pt x="72" y="12"/>
                    </a:lnTo>
                    <a:lnTo>
                      <a:pt x="72" y="13"/>
                    </a:lnTo>
                    <a:lnTo>
                      <a:pt x="74" y="13"/>
                    </a:lnTo>
                    <a:lnTo>
                      <a:pt x="74" y="15"/>
                    </a:lnTo>
                    <a:lnTo>
                      <a:pt x="76" y="15"/>
                    </a:lnTo>
                    <a:lnTo>
                      <a:pt x="76" y="17"/>
                    </a:lnTo>
                    <a:lnTo>
                      <a:pt x="77" y="19"/>
                    </a:lnTo>
                    <a:lnTo>
                      <a:pt x="77" y="21"/>
                    </a:lnTo>
                    <a:lnTo>
                      <a:pt x="77" y="23"/>
                    </a:lnTo>
                    <a:lnTo>
                      <a:pt x="76" y="23"/>
                    </a:lnTo>
                    <a:lnTo>
                      <a:pt x="76" y="25"/>
                    </a:lnTo>
                    <a:lnTo>
                      <a:pt x="76" y="27"/>
                    </a:lnTo>
                    <a:lnTo>
                      <a:pt x="74" y="27"/>
                    </a:lnTo>
                    <a:lnTo>
                      <a:pt x="74" y="29"/>
                    </a:lnTo>
                    <a:lnTo>
                      <a:pt x="74" y="30"/>
                    </a:lnTo>
                    <a:lnTo>
                      <a:pt x="72" y="32"/>
                    </a:lnTo>
                    <a:lnTo>
                      <a:pt x="72" y="34"/>
                    </a:lnTo>
                    <a:lnTo>
                      <a:pt x="72" y="36"/>
                    </a:lnTo>
                    <a:lnTo>
                      <a:pt x="70" y="36"/>
                    </a:lnTo>
                    <a:lnTo>
                      <a:pt x="70" y="38"/>
                    </a:lnTo>
                    <a:lnTo>
                      <a:pt x="70" y="40"/>
                    </a:lnTo>
                    <a:lnTo>
                      <a:pt x="68" y="42"/>
                    </a:lnTo>
                    <a:lnTo>
                      <a:pt x="68" y="44"/>
                    </a:lnTo>
                    <a:lnTo>
                      <a:pt x="68" y="46"/>
                    </a:lnTo>
                    <a:lnTo>
                      <a:pt x="68" y="47"/>
                    </a:lnTo>
                    <a:lnTo>
                      <a:pt x="66" y="47"/>
                    </a:lnTo>
                    <a:lnTo>
                      <a:pt x="66" y="49"/>
                    </a:lnTo>
                    <a:lnTo>
                      <a:pt x="66" y="51"/>
                    </a:lnTo>
                    <a:lnTo>
                      <a:pt x="66" y="53"/>
                    </a:lnTo>
                    <a:lnTo>
                      <a:pt x="64" y="55"/>
                    </a:lnTo>
                    <a:lnTo>
                      <a:pt x="64" y="57"/>
                    </a:lnTo>
                    <a:lnTo>
                      <a:pt x="64" y="59"/>
                    </a:lnTo>
                    <a:lnTo>
                      <a:pt x="62" y="61"/>
                    </a:lnTo>
                    <a:lnTo>
                      <a:pt x="62" y="63"/>
                    </a:lnTo>
                    <a:lnTo>
                      <a:pt x="62" y="64"/>
                    </a:lnTo>
                    <a:lnTo>
                      <a:pt x="60" y="66"/>
                    </a:lnTo>
                    <a:lnTo>
                      <a:pt x="60" y="68"/>
                    </a:lnTo>
                    <a:lnTo>
                      <a:pt x="59" y="70"/>
                    </a:lnTo>
                    <a:lnTo>
                      <a:pt x="59" y="72"/>
                    </a:lnTo>
                    <a:lnTo>
                      <a:pt x="57" y="72"/>
                    </a:lnTo>
                    <a:lnTo>
                      <a:pt x="57" y="74"/>
                    </a:lnTo>
                    <a:lnTo>
                      <a:pt x="55" y="76"/>
                    </a:lnTo>
                    <a:lnTo>
                      <a:pt x="53" y="76"/>
                    </a:lnTo>
                    <a:lnTo>
                      <a:pt x="53" y="78"/>
                    </a:lnTo>
                    <a:lnTo>
                      <a:pt x="51" y="80"/>
                    </a:lnTo>
                    <a:lnTo>
                      <a:pt x="49" y="80"/>
                    </a:lnTo>
                    <a:lnTo>
                      <a:pt x="47" y="81"/>
                    </a:lnTo>
                    <a:lnTo>
                      <a:pt x="47" y="83"/>
                    </a:lnTo>
                    <a:lnTo>
                      <a:pt x="45" y="83"/>
                    </a:lnTo>
                    <a:lnTo>
                      <a:pt x="43" y="85"/>
                    </a:lnTo>
                    <a:lnTo>
                      <a:pt x="42" y="87"/>
                    </a:lnTo>
                    <a:lnTo>
                      <a:pt x="40" y="87"/>
                    </a:lnTo>
                    <a:lnTo>
                      <a:pt x="38" y="89"/>
                    </a:lnTo>
                    <a:lnTo>
                      <a:pt x="36" y="91"/>
                    </a:lnTo>
                    <a:lnTo>
                      <a:pt x="34" y="91"/>
                    </a:lnTo>
                    <a:lnTo>
                      <a:pt x="32" y="93"/>
                    </a:lnTo>
                    <a:lnTo>
                      <a:pt x="30" y="95"/>
                    </a:lnTo>
                    <a:lnTo>
                      <a:pt x="26" y="95"/>
                    </a:lnTo>
                    <a:lnTo>
                      <a:pt x="25" y="97"/>
                    </a:lnTo>
                    <a:lnTo>
                      <a:pt x="23" y="98"/>
                    </a:lnTo>
                    <a:lnTo>
                      <a:pt x="21" y="98"/>
                    </a:lnTo>
                    <a:lnTo>
                      <a:pt x="19" y="100"/>
                    </a:lnTo>
                    <a:lnTo>
                      <a:pt x="17" y="102"/>
                    </a:lnTo>
                    <a:lnTo>
                      <a:pt x="15" y="104"/>
                    </a:lnTo>
                    <a:lnTo>
                      <a:pt x="13" y="104"/>
                    </a:lnTo>
                    <a:lnTo>
                      <a:pt x="9" y="106"/>
                    </a:lnTo>
                    <a:lnTo>
                      <a:pt x="9" y="104"/>
                    </a:lnTo>
                    <a:lnTo>
                      <a:pt x="9" y="102"/>
                    </a:lnTo>
                    <a:lnTo>
                      <a:pt x="9" y="100"/>
                    </a:lnTo>
                    <a:lnTo>
                      <a:pt x="9" y="98"/>
                    </a:lnTo>
                    <a:lnTo>
                      <a:pt x="9" y="97"/>
                    </a:lnTo>
                    <a:lnTo>
                      <a:pt x="9" y="95"/>
                    </a:lnTo>
                    <a:lnTo>
                      <a:pt x="9" y="93"/>
                    </a:lnTo>
                    <a:lnTo>
                      <a:pt x="9" y="91"/>
                    </a:lnTo>
                    <a:lnTo>
                      <a:pt x="9" y="89"/>
                    </a:lnTo>
                    <a:lnTo>
                      <a:pt x="9" y="87"/>
                    </a:lnTo>
                    <a:lnTo>
                      <a:pt x="9" y="85"/>
                    </a:lnTo>
                    <a:lnTo>
                      <a:pt x="8" y="83"/>
                    </a:lnTo>
                    <a:lnTo>
                      <a:pt x="9" y="81"/>
                    </a:lnTo>
                    <a:lnTo>
                      <a:pt x="11" y="81"/>
                    </a:lnTo>
                    <a:lnTo>
                      <a:pt x="13" y="81"/>
                    </a:lnTo>
                    <a:lnTo>
                      <a:pt x="15" y="81"/>
                    </a:lnTo>
                    <a:lnTo>
                      <a:pt x="17" y="81"/>
                    </a:lnTo>
                    <a:lnTo>
                      <a:pt x="19" y="81"/>
                    </a:lnTo>
                    <a:lnTo>
                      <a:pt x="21" y="81"/>
                    </a:lnTo>
                    <a:lnTo>
                      <a:pt x="23" y="81"/>
                    </a:lnTo>
                    <a:lnTo>
                      <a:pt x="25" y="81"/>
                    </a:lnTo>
                    <a:lnTo>
                      <a:pt x="25" y="80"/>
                    </a:lnTo>
                    <a:lnTo>
                      <a:pt x="26" y="80"/>
                    </a:lnTo>
                    <a:lnTo>
                      <a:pt x="26" y="78"/>
                    </a:lnTo>
                    <a:lnTo>
                      <a:pt x="28" y="78"/>
                    </a:lnTo>
                    <a:lnTo>
                      <a:pt x="30" y="78"/>
                    </a:lnTo>
                    <a:lnTo>
                      <a:pt x="32" y="78"/>
                    </a:lnTo>
                    <a:lnTo>
                      <a:pt x="34" y="78"/>
                    </a:lnTo>
                    <a:lnTo>
                      <a:pt x="36" y="78"/>
                    </a:lnTo>
                    <a:lnTo>
                      <a:pt x="38" y="78"/>
                    </a:lnTo>
                    <a:lnTo>
                      <a:pt x="40" y="78"/>
                    </a:lnTo>
                    <a:lnTo>
                      <a:pt x="40" y="76"/>
                    </a:lnTo>
                    <a:lnTo>
                      <a:pt x="42" y="76"/>
                    </a:lnTo>
                    <a:lnTo>
                      <a:pt x="42" y="74"/>
                    </a:lnTo>
                    <a:lnTo>
                      <a:pt x="43" y="74"/>
                    </a:lnTo>
                    <a:lnTo>
                      <a:pt x="43" y="72"/>
                    </a:lnTo>
                    <a:lnTo>
                      <a:pt x="43" y="70"/>
                    </a:lnTo>
                    <a:lnTo>
                      <a:pt x="43" y="68"/>
                    </a:lnTo>
                    <a:lnTo>
                      <a:pt x="43" y="66"/>
                    </a:lnTo>
                    <a:lnTo>
                      <a:pt x="42" y="66"/>
                    </a:lnTo>
                    <a:lnTo>
                      <a:pt x="42" y="64"/>
                    </a:lnTo>
                    <a:lnTo>
                      <a:pt x="42" y="63"/>
                    </a:lnTo>
                    <a:lnTo>
                      <a:pt x="40" y="63"/>
                    </a:lnTo>
                    <a:lnTo>
                      <a:pt x="38" y="61"/>
                    </a:lnTo>
                    <a:lnTo>
                      <a:pt x="36" y="61"/>
                    </a:lnTo>
                    <a:lnTo>
                      <a:pt x="34" y="61"/>
                    </a:lnTo>
                    <a:lnTo>
                      <a:pt x="34" y="63"/>
                    </a:lnTo>
                    <a:lnTo>
                      <a:pt x="32" y="63"/>
                    </a:lnTo>
                    <a:lnTo>
                      <a:pt x="32" y="64"/>
                    </a:lnTo>
                    <a:lnTo>
                      <a:pt x="30" y="64"/>
                    </a:lnTo>
                    <a:lnTo>
                      <a:pt x="30" y="66"/>
                    </a:lnTo>
                    <a:lnTo>
                      <a:pt x="30" y="68"/>
                    </a:lnTo>
                    <a:lnTo>
                      <a:pt x="28" y="68"/>
                    </a:lnTo>
                    <a:lnTo>
                      <a:pt x="28" y="70"/>
                    </a:lnTo>
                    <a:lnTo>
                      <a:pt x="26" y="70"/>
                    </a:lnTo>
                    <a:lnTo>
                      <a:pt x="26" y="72"/>
                    </a:lnTo>
                    <a:lnTo>
                      <a:pt x="25" y="72"/>
                    </a:lnTo>
                    <a:lnTo>
                      <a:pt x="23" y="72"/>
                    </a:lnTo>
                    <a:lnTo>
                      <a:pt x="21" y="72"/>
                    </a:lnTo>
                    <a:lnTo>
                      <a:pt x="19" y="72"/>
                    </a:lnTo>
                    <a:lnTo>
                      <a:pt x="17" y="72"/>
                    </a:lnTo>
                    <a:lnTo>
                      <a:pt x="15" y="72"/>
                    </a:lnTo>
                    <a:lnTo>
                      <a:pt x="13" y="72"/>
                    </a:lnTo>
                    <a:lnTo>
                      <a:pt x="11" y="72"/>
                    </a:lnTo>
                    <a:lnTo>
                      <a:pt x="9" y="72"/>
                    </a:lnTo>
                    <a:lnTo>
                      <a:pt x="8" y="70"/>
                    </a:lnTo>
                    <a:lnTo>
                      <a:pt x="6" y="70"/>
                    </a:lnTo>
                    <a:lnTo>
                      <a:pt x="4" y="68"/>
                    </a:lnTo>
                    <a:lnTo>
                      <a:pt x="2" y="68"/>
                    </a:lnTo>
                    <a:lnTo>
                      <a:pt x="0" y="66"/>
                    </a:lnTo>
                    <a:lnTo>
                      <a:pt x="0" y="64"/>
                    </a:lnTo>
                    <a:lnTo>
                      <a:pt x="0" y="63"/>
                    </a:lnTo>
                    <a:lnTo>
                      <a:pt x="0" y="61"/>
                    </a:lnTo>
                    <a:lnTo>
                      <a:pt x="0" y="59"/>
                    </a:lnTo>
                    <a:lnTo>
                      <a:pt x="0" y="57"/>
                    </a:lnTo>
                    <a:lnTo>
                      <a:pt x="0" y="55"/>
                    </a:lnTo>
                    <a:lnTo>
                      <a:pt x="2" y="55"/>
                    </a:lnTo>
                    <a:lnTo>
                      <a:pt x="2" y="53"/>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7" name="Freeform 193">
                <a:extLst>
                  <a:ext uri="{FF2B5EF4-FFF2-40B4-BE49-F238E27FC236}">
                    <a16:creationId xmlns:a16="http://schemas.microsoft.com/office/drawing/2014/main" id="{679F3505-F419-6E01-8E44-CCD37183B448}"/>
                  </a:ext>
                </a:extLst>
              </p:cNvPr>
              <p:cNvSpPr>
                <a:spLocks/>
              </p:cNvSpPr>
              <p:nvPr/>
            </p:nvSpPr>
            <p:spPr bwMode="auto">
              <a:xfrm>
                <a:off x="2765" y="1899"/>
                <a:ext cx="30" cy="174"/>
              </a:xfrm>
              <a:custGeom>
                <a:avLst/>
                <a:gdLst>
                  <a:gd name="T0" fmla="*/ 4 w 30"/>
                  <a:gd name="T1" fmla="*/ 9 h 174"/>
                  <a:gd name="T2" fmla="*/ 8 w 30"/>
                  <a:gd name="T3" fmla="*/ 7 h 174"/>
                  <a:gd name="T4" fmla="*/ 12 w 30"/>
                  <a:gd name="T5" fmla="*/ 5 h 174"/>
                  <a:gd name="T6" fmla="*/ 15 w 30"/>
                  <a:gd name="T7" fmla="*/ 2 h 174"/>
                  <a:gd name="T8" fmla="*/ 21 w 30"/>
                  <a:gd name="T9" fmla="*/ 0 h 174"/>
                  <a:gd name="T10" fmla="*/ 23 w 30"/>
                  <a:gd name="T11" fmla="*/ 5 h 174"/>
                  <a:gd name="T12" fmla="*/ 25 w 30"/>
                  <a:gd name="T13" fmla="*/ 13 h 174"/>
                  <a:gd name="T14" fmla="*/ 27 w 30"/>
                  <a:gd name="T15" fmla="*/ 21 h 174"/>
                  <a:gd name="T16" fmla="*/ 29 w 30"/>
                  <a:gd name="T17" fmla="*/ 28 h 174"/>
                  <a:gd name="T18" fmla="*/ 29 w 30"/>
                  <a:gd name="T19" fmla="*/ 38 h 174"/>
                  <a:gd name="T20" fmla="*/ 30 w 30"/>
                  <a:gd name="T21" fmla="*/ 47 h 174"/>
                  <a:gd name="T22" fmla="*/ 30 w 30"/>
                  <a:gd name="T23" fmla="*/ 56 h 174"/>
                  <a:gd name="T24" fmla="*/ 30 w 30"/>
                  <a:gd name="T25" fmla="*/ 64 h 174"/>
                  <a:gd name="T26" fmla="*/ 30 w 30"/>
                  <a:gd name="T27" fmla="*/ 72 h 174"/>
                  <a:gd name="T28" fmla="*/ 30 w 30"/>
                  <a:gd name="T29" fmla="*/ 77 h 174"/>
                  <a:gd name="T30" fmla="*/ 30 w 30"/>
                  <a:gd name="T31" fmla="*/ 87 h 174"/>
                  <a:gd name="T32" fmla="*/ 29 w 30"/>
                  <a:gd name="T33" fmla="*/ 94 h 174"/>
                  <a:gd name="T34" fmla="*/ 29 w 30"/>
                  <a:gd name="T35" fmla="*/ 104 h 174"/>
                  <a:gd name="T36" fmla="*/ 29 w 30"/>
                  <a:gd name="T37" fmla="*/ 111 h 174"/>
                  <a:gd name="T38" fmla="*/ 27 w 30"/>
                  <a:gd name="T39" fmla="*/ 119 h 174"/>
                  <a:gd name="T40" fmla="*/ 27 w 30"/>
                  <a:gd name="T41" fmla="*/ 126 h 174"/>
                  <a:gd name="T42" fmla="*/ 27 w 30"/>
                  <a:gd name="T43" fmla="*/ 136 h 174"/>
                  <a:gd name="T44" fmla="*/ 27 w 30"/>
                  <a:gd name="T45" fmla="*/ 143 h 174"/>
                  <a:gd name="T46" fmla="*/ 27 w 30"/>
                  <a:gd name="T47" fmla="*/ 153 h 174"/>
                  <a:gd name="T48" fmla="*/ 29 w 30"/>
                  <a:gd name="T49" fmla="*/ 162 h 174"/>
                  <a:gd name="T50" fmla="*/ 30 w 30"/>
                  <a:gd name="T51" fmla="*/ 174 h 174"/>
                  <a:gd name="T52" fmla="*/ 27 w 30"/>
                  <a:gd name="T53" fmla="*/ 170 h 174"/>
                  <a:gd name="T54" fmla="*/ 21 w 30"/>
                  <a:gd name="T55" fmla="*/ 164 h 174"/>
                  <a:gd name="T56" fmla="*/ 19 w 30"/>
                  <a:gd name="T57" fmla="*/ 160 h 174"/>
                  <a:gd name="T58" fmla="*/ 15 w 30"/>
                  <a:gd name="T59" fmla="*/ 155 h 174"/>
                  <a:gd name="T60" fmla="*/ 13 w 30"/>
                  <a:gd name="T61" fmla="*/ 149 h 174"/>
                  <a:gd name="T62" fmla="*/ 12 w 30"/>
                  <a:gd name="T63" fmla="*/ 143 h 174"/>
                  <a:gd name="T64" fmla="*/ 10 w 30"/>
                  <a:gd name="T65" fmla="*/ 138 h 174"/>
                  <a:gd name="T66" fmla="*/ 8 w 30"/>
                  <a:gd name="T67" fmla="*/ 132 h 174"/>
                  <a:gd name="T68" fmla="*/ 6 w 30"/>
                  <a:gd name="T69" fmla="*/ 124 h 174"/>
                  <a:gd name="T70" fmla="*/ 6 w 30"/>
                  <a:gd name="T71" fmla="*/ 115 h 174"/>
                  <a:gd name="T72" fmla="*/ 6 w 30"/>
                  <a:gd name="T73" fmla="*/ 106 h 174"/>
                  <a:gd name="T74" fmla="*/ 6 w 30"/>
                  <a:gd name="T75" fmla="*/ 96 h 174"/>
                  <a:gd name="T76" fmla="*/ 6 w 30"/>
                  <a:gd name="T77" fmla="*/ 85 h 174"/>
                  <a:gd name="T78" fmla="*/ 8 w 30"/>
                  <a:gd name="T79" fmla="*/ 75 h 174"/>
                  <a:gd name="T80" fmla="*/ 8 w 30"/>
                  <a:gd name="T81" fmla="*/ 66 h 174"/>
                  <a:gd name="T82" fmla="*/ 8 w 30"/>
                  <a:gd name="T83" fmla="*/ 56 h 174"/>
                  <a:gd name="T84" fmla="*/ 8 w 30"/>
                  <a:gd name="T85" fmla="*/ 47 h 174"/>
                  <a:gd name="T86" fmla="*/ 6 w 30"/>
                  <a:gd name="T87" fmla="*/ 38 h 174"/>
                  <a:gd name="T88" fmla="*/ 2 w 30"/>
                  <a:gd name="T89" fmla="*/ 28 h 174"/>
                  <a:gd name="T90" fmla="*/ 0 w 30"/>
                  <a:gd name="T91" fmla="*/ 21 h 174"/>
                  <a:gd name="T92" fmla="*/ 0 w 30"/>
                  <a:gd name="T93" fmla="*/ 15 h 174"/>
                  <a:gd name="T94" fmla="*/ 2 w 30"/>
                  <a:gd name="T95" fmla="*/ 11 h 1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 h="174">
                    <a:moveTo>
                      <a:pt x="2" y="11"/>
                    </a:moveTo>
                    <a:lnTo>
                      <a:pt x="4" y="11"/>
                    </a:lnTo>
                    <a:lnTo>
                      <a:pt x="4" y="9"/>
                    </a:lnTo>
                    <a:lnTo>
                      <a:pt x="6" y="9"/>
                    </a:lnTo>
                    <a:lnTo>
                      <a:pt x="6" y="7"/>
                    </a:lnTo>
                    <a:lnTo>
                      <a:pt x="8" y="7"/>
                    </a:lnTo>
                    <a:lnTo>
                      <a:pt x="10" y="7"/>
                    </a:lnTo>
                    <a:lnTo>
                      <a:pt x="10" y="5"/>
                    </a:lnTo>
                    <a:lnTo>
                      <a:pt x="12" y="5"/>
                    </a:lnTo>
                    <a:lnTo>
                      <a:pt x="13" y="4"/>
                    </a:lnTo>
                    <a:lnTo>
                      <a:pt x="15" y="4"/>
                    </a:lnTo>
                    <a:lnTo>
                      <a:pt x="15" y="2"/>
                    </a:lnTo>
                    <a:lnTo>
                      <a:pt x="17" y="2"/>
                    </a:lnTo>
                    <a:lnTo>
                      <a:pt x="19" y="2"/>
                    </a:lnTo>
                    <a:lnTo>
                      <a:pt x="21" y="0"/>
                    </a:lnTo>
                    <a:lnTo>
                      <a:pt x="21" y="2"/>
                    </a:lnTo>
                    <a:lnTo>
                      <a:pt x="23" y="4"/>
                    </a:lnTo>
                    <a:lnTo>
                      <a:pt x="23" y="5"/>
                    </a:lnTo>
                    <a:lnTo>
                      <a:pt x="23" y="7"/>
                    </a:lnTo>
                    <a:lnTo>
                      <a:pt x="25" y="11"/>
                    </a:lnTo>
                    <a:lnTo>
                      <a:pt x="25" y="13"/>
                    </a:lnTo>
                    <a:lnTo>
                      <a:pt x="25" y="15"/>
                    </a:lnTo>
                    <a:lnTo>
                      <a:pt x="27" y="19"/>
                    </a:lnTo>
                    <a:lnTo>
                      <a:pt x="27" y="21"/>
                    </a:lnTo>
                    <a:lnTo>
                      <a:pt x="27" y="22"/>
                    </a:lnTo>
                    <a:lnTo>
                      <a:pt x="27" y="26"/>
                    </a:lnTo>
                    <a:lnTo>
                      <a:pt x="29" y="28"/>
                    </a:lnTo>
                    <a:lnTo>
                      <a:pt x="29" y="32"/>
                    </a:lnTo>
                    <a:lnTo>
                      <a:pt x="29" y="36"/>
                    </a:lnTo>
                    <a:lnTo>
                      <a:pt x="29" y="38"/>
                    </a:lnTo>
                    <a:lnTo>
                      <a:pt x="29" y="41"/>
                    </a:lnTo>
                    <a:lnTo>
                      <a:pt x="29" y="43"/>
                    </a:lnTo>
                    <a:lnTo>
                      <a:pt x="30" y="47"/>
                    </a:lnTo>
                    <a:lnTo>
                      <a:pt x="30" y="49"/>
                    </a:lnTo>
                    <a:lnTo>
                      <a:pt x="30" y="53"/>
                    </a:lnTo>
                    <a:lnTo>
                      <a:pt x="30" y="56"/>
                    </a:lnTo>
                    <a:lnTo>
                      <a:pt x="30" y="58"/>
                    </a:lnTo>
                    <a:lnTo>
                      <a:pt x="30" y="60"/>
                    </a:lnTo>
                    <a:lnTo>
                      <a:pt x="30" y="64"/>
                    </a:lnTo>
                    <a:lnTo>
                      <a:pt x="30" y="66"/>
                    </a:lnTo>
                    <a:lnTo>
                      <a:pt x="30" y="68"/>
                    </a:lnTo>
                    <a:lnTo>
                      <a:pt x="30" y="72"/>
                    </a:lnTo>
                    <a:lnTo>
                      <a:pt x="30" y="73"/>
                    </a:lnTo>
                    <a:lnTo>
                      <a:pt x="30" y="75"/>
                    </a:lnTo>
                    <a:lnTo>
                      <a:pt x="30" y="77"/>
                    </a:lnTo>
                    <a:lnTo>
                      <a:pt x="30" y="79"/>
                    </a:lnTo>
                    <a:lnTo>
                      <a:pt x="30" y="83"/>
                    </a:lnTo>
                    <a:lnTo>
                      <a:pt x="30" y="87"/>
                    </a:lnTo>
                    <a:lnTo>
                      <a:pt x="30" y="89"/>
                    </a:lnTo>
                    <a:lnTo>
                      <a:pt x="29" y="92"/>
                    </a:lnTo>
                    <a:lnTo>
                      <a:pt x="29" y="94"/>
                    </a:lnTo>
                    <a:lnTo>
                      <a:pt x="29" y="98"/>
                    </a:lnTo>
                    <a:lnTo>
                      <a:pt x="29" y="100"/>
                    </a:lnTo>
                    <a:lnTo>
                      <a:pt x="29" y="104"/>
                    </a:lnTo>
                    <a:lnTo>
                      <a:pt x="29" y="106"/>
                    </a:lnTo>
                    <a:lnTo>
                      <a:pt x="29" y="109"/>
                    </a:lnTo>
                    <a:lnTo>
                      <a:pt x="29" y="111"/>
                    </a:lnTo>
                    <a:lnTo>
                      <a:pt x="29" y="113"/>
                    </a:lnTo>
                    <a:lnTo>
                      <a:pt x="27" y="117"/>
                    </a:lnTo>
                    <a:lnTo>
                      <a:pt x="27" y="119"/>
                    </a:lnTo>
                    <a:lnTo>
                      <a:pt x="27" y="123"/>
                    </a:lnTo>
                    <a:lnTo>
                      <a:pt x="27" y="124"/>
                    </a:lnTo>
                    <a:lnTo>
                      <a:pt x="27" y="126"/>
                    </a:lnTo>
                    <a:lnTo>
                      <a:pt x="27" y="130"/>
                    </a:lnTo>
                    <a:lnTo>
                      <a:pt x="27" y="132"/>
                    </a:lnTo>
                    <a:lnTo>
                      <a:pt x="27" y="136"/>
                    </a:lnTo>
                    <a:lnTo>
                      <a:pt x="27" y="138"/>
                    </a:lnTo>
                    <a:lnTo>
                      <a:pt x="27" y="141"/>
                    </a:lnTo>
                    <a:lnTo>
                      <a:pt x="27" y="143"/>
                    </a:lnTo>
                    <a:lnTo>
                      <a:pt x="27" y="147"/>
                    </a:lnTo>
                    <a:lnTo>
                      <a:pt x="27" y="149"/>
                    </a:lnTo>
                    <a:lnTo>
                      <a:pt x="27" y="153"/>
                    </a:lnTo>
                    <a:lnTo>
                      <a:pt x="27" y="157"/>
                    </a:lnTo>
                    <a:lnTo>
                      <a:pt x="29" y="158"/>
                    </a:lnTo>
                    <a:lnTo>
                      <a:pt x="29" y="162"/>
                    </a:lnTo>
                    <a:lnTo>
                      <a:pt x="29" y="166"/>
                    </a:lnTo>
                    <a:lnTo>
                      <a:pt x="29" y="170"/>
                    </a:lnTo>
                    <a:lnTo>
                      <a:pt x="30" y="174"/>
                    </a:lnTo>
                    <a:lnTo>
                      <a:pt x="29" y="172"/>
                    </a:lnTo>
                    <a:lnTo>
                      <a:pt x="27" y="172"/>
                    </a:lnTo>
                    <a:lnTo>
                      <a:pt x="27" y="170"/>
                    </a:lnTo>
                    <a:lnTo>
                      <a:pt x="25" y="168"/>
                    </a:lnTo>
                    <a:lnTo>
                      <a:pt x="23" y="166"/>
                    </a:lnTo>
                    <a:lnTo>
                      <a:pt x="21" y="164"/>
                    </a:lnTo>
                    <a:lnTo>
                      <a:pt x="21" y="162"/>
                    </a:lnTo>
                    <a:lnTo>
                      <a:pt x="19" y="162"/>
                    </a:lnTo>
                    <a:lnTo>
                      <a:pt x="19" y="160"/>
                    </a:lnTo>
                    <a:lnTo>
                      <a:pt x="17" y="158"/>
                    </a:lnTo>
                    <a:lnTo>
                      <a:pt x="17" y="157"/>
                    </a:lnTo>
                    <a:lnTo>
                      <a:pt x="15" y="155"/>
                    </a:lnTo>
                    <a:lnTo>
                      <a:pt x="15" y="153"/>
                    </a:lnTo>
                    <a:lnTo>
                      <a:pt x="13" y="151"/>
                    </a:lnTo>
                    <a:lnTo>
                      <a:pt x="13" y="149"/>
                    </a:lnTo>
                    <a:lnTo>
                      <a:pt x="12" y="147"/>
                    </a:lnTo>
                    <a:lnTo>
                      <a:pt x="12" y="145"/>
                    </a:lnTo>
                    <a:lnTo>
                      <a:pt x="12" y="143"/>
                    </a:lnTo>
                    <a:lnTo>
                      <a:pt x="10" y="141"/>
                    </a:lnTo>
                    <a:lnTo>
                      <a:pt x="10" y="140"/>
                    </a:lnTo>
                    <a:lnTo>
                      <a:pt x="10" y="138"/>
                    </a:lnTo>
                    <a:lnTo>
                      <a:pt x="8" y="136"/>
                    </a:lnTo>
                    <a:lnTo>
                      <a:pt x="8" y="134"/>
                    </a:lnTo>
                    <a:lnTo>
                      <a:pt x="8" y="132"/>
                    </a:lnTo>
                    <a:lnTo>
                      <a:pt x="8" y="130"/>
                    </a:lnTo>
                    <a:lnTo>
                      <a:pt x="6" y="128"/>
                    </a:lnTo>
                    <a:lnTo>
                      <a:pt x="6" y="124"/>
                    </a:lnTo>
                    <a:lnTo>
                      <a:pt x="6" y="123"/>
                    </a:lnTo>
                    <a:lnTo>
                      <a:pt x="6" y="119"/>
                    </a:lnTo>
                    <a:lnTo>
                      <a:pt x="6" y="115"/>
                    </a:lnTo>
                    <a:lnTo>
                      <a:pt x="6" y="111"/>
                    </a:lnTo>
                    <a:lnTo>
                      <a:pt x="6" y="109"/>
                    </a:lnTo>
                    <a:lnTo>
                      <a:pt x="6" y="106"/>
                    </a:lnTo>
                    <a:lnTo>
                      <a:pt x="6" y="102"/>
                    </a:lnTo>
                    <a:lnTo>
                      <a:pt x="6" y="98"/>
                    </a:lnTo>
                    <a:lnTo>
                      <a:pt x="6" y="96"/>
                    </a:lnTo>
                    <a:lnTo>
                      <a:pt x="6" y="92"/>
                    </a:lnTo>
                    <a:lnTo>
                      <a:pt x="6" y="89"/>
                    </a:lnTo>
                    <a:lnTo>
                      <a:pt x="6" y="85"/>
                    </a:lnTo>
                    <a:lnTo>
                      <a:pt x="6" y="83"/>
                    </a:lnTo>
                    <a:lnTo>
                      <a:pt x="8" y="79"/>
                    </a:lnTo>
                    <a:lnTo>
                      <a:pt x="8" y="75"/>
                    </a:lnTo>
                    <a:lnTo>
                      <a:pt x="8" y="72"/>
                    </a:lnTo>
                    <a:lnTo>
                      <a:pt x="8" y="70"/>
                    </a:lnTo>
                    <a:lnTo>
                      <a:pt x="8" y="66"/>
                    </a:lnTo>
                    <a:lnTo>
                      <a:pt x="8" y="62"/>
                    </a:lnTo>
                    <a:lnTo>
                      <a:pt x="8" y="58"/>
                    </a:lnTo>
                    <a:lnTo>
                      <a:pt x="8" y="56"/>
                    </a:lnTo>
                    <a:lnTo>
                      <a:pt x="8" y="53"/>
                    </a:lnTo>
                    <a:lnTo>
                      <a:pt x="8" y="49"/>
                    </a:lnTo>
                    <a:lnTo>
                      <a:pt x="8" y="47"/>
                    </a:lnTo>
                    <a:lnTo>
                      <a:pt x="6" y="43"/>
                    </a:lnTo>
                    <a:lnTo>
                      <a:pt x="6" y="39"/>
                    </a:lnTo>
                    <a:lnTo>
                      <a:pt x="6" y="38"/>
                    </a:lnTo>
                    <a:lnTo>
                      <a:pt x="4" y="34"/>
                    </a:lnTo>
                    <a:lnTo>
                      <a:pt x="4" y="30"/>
                    </a:lnTo>
                    <a:lnTo>
                      <a:pt x="2" y="28"/>
                    </a:lnTo>
                    <a:lnTo>
                      <a:pt x="2" y="24"/>
                    </a:lnTo>
                    <a:lnTo>
                      <a:pt x="2" y="22"/>
                    </a:lnTo>
                    <a:lnTo>
                      <a:pt x="0" y="21"/>
                    </a:lnTo>
                    <a:lnTo>
                      <a:pt x="0" y="19"/>
                    </a:lnTo>
                    <a:lnTo>
                      <a:pt x="0" y="17"/>
                    </a:lnTo>
                    <a:lnTo>
                      <a:pt x="0" y="15"/>
                    </a:lnTo>
                    <a:lnTo>
                      <a:pt x="0" y="13"/>
                    </a:lnTo>
                    <a:lnTo>
                      <a:pt x="0" y="11"/>
                    </a:lnTo>
                    <a:lnTo>
                      <a:pt x="2" y="11"/>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8" name="Freeform 194">
                <a:extLst>
                  <a:ext uri="{FF2B5EF4-FFF2-40B4-BE49-F238E27FC236}">
                    <a16:creationId xmlns:a16="http://schemas.microsoft.com/office/drawing/2014/main" id="{70FDF533-F3A2-0A64-8E71-F0D6E5FFFF52}"/>
                  </a:ext>
                </a:extLst>
              </p:cNvPr>
              <p:cNvSpPr>
                <a:spLocks/>
              </p:cNvSpPr>
              <p:nvPr/>
            </p:nvSpPr>
            <p:spPr bwMode="auto">
              <a:xfrm>
                <a:off x="2775" y="1748"/>
                <a:ext cx="79" cy="54"/>
              </a:xfrm>
              <a:custGeom>
                <a:avLst/>
                <a:gdLst>
                  <a:gd name="T0" fmla="*/ 26 w 79"/>
                  <a:gd name="T1" fmla="*/ 0 h 54"/>
                  <a:gd name="T2" fmla="*/ 32 w 79"/>
                  <a:gd name="T3" fmla="*/ 2 h 54"/>
                  <a:gd name="T4" fmla="*/ 37 w 79"/>
                  <a:gd name="T5" fmla="*/ 3 h 54"/>
                  <a:gd name="T6" fmla="*/ 41 w 79"/>
                  <a:gd name="T7" fmla="*/ 7 h 54"/>
                  <a:gd name="T8" fmla="*/ 45 w 79"/>
                  <a:gd name="T9" fmla="*/ 13 h 54"/>
                  <a:gd name="T10" fmla="*/ 49 w 79"/>
                  <a:gd name="T11" fmla="*/ 17 h 54"/>
                  <a:gd name="T12" fmla="*/ 51 w 79"/>
                  <a:gd name="T13" fmla="*/ 22 h 54"/>
                  <a:gd name="T14" fmla="*/ 54 w 79"/>
                  <a:gd name="T15" fmla="*/ 24 h 54"/>
                  <a:gd name="T16" fmla="*/ 58 w 79"/>
                  <a:gd name="T17" fmla="*/ 22 h 54"/>
                  <a:gd name="T18" fmla="*/ 64 w 79"/>
                  <a:gd name="T19" fmla="*/ 22 h 54"/>
                  <a:gd name="T20" fmla="*/ 70 w 79"/>
                  <a:gd name="T21" fmla="*/ 22 h 54"/>
                  <a:gd name="T22" fmla="*/ 73 w 79"/>
                  <a:gd name="T23" fmla="*/ 24 h 54"/>
                  <a:gd name="T24" fmla="*/ 75 w 79"/>
                  <a:gd name="T25" fmla="*/ 28 h 54"/>
                  <a:gd name="T26" fmla="*/ 79 w 79"/>
                  <a:gd name="T27" fmla="*/ 30 h 54"/>
                  <a:gd name="T28" fmla="*/ 79 w 79"/>
                  <a:gd name="T29" fmla="*/ 36 h 54"/>
                  <a:gd name="T30" fmla="*/ 79 w 79"/>
                  <a:gd name="T31" fmla="*/ 41 h 54"/>
                  <a:gd name="T32" fmla="*/ 77 w 79"/>
                  <a:gd name="T33" fmla="*/ 45 h 54"/>
                  <a:gd name="T34" fmla="*/ 75 w 79"/>
                  <a:gd name="T35" fmla="*/ 49 h 54"/>
                  <a:gd name="T36" fmla="*/ 71 w 79"/>
                  <a:gd name="T37" fmla="*/ 51 h 54"/>
                  <a:gd name="T38" fmla="*/ 68 w 79"/>
                  <a:gd name="T39" fmla="*/ 53 h 54"/>
                  <a:gd name="T40" fmla="*/ 64 w 79"/>
                  <a:gd name="T41" fmla="*/ 54 h 54"/>
                  <a:gd name="T42" fmla="*/ 58 w 79"/>
                  <a:gd name="T43" fmla="*/ 53 h 54"/>
                  <a:gd name="T44" fmla="*/ 54 w 79"/>
                  <a:gd name="T45" fmla="*/ 51 h 54"/>
                  <a:gd name="T46" fmla="*/ 53 w 79"/>
                  <a:gd name="T47" fmla="*/ 47 h 54"/>
                  <a:gd name="T48" fmla="*/ 53 w 79"/>
                  <a:gd name="T49" fmla="*/ 41 h 54"/>
                  <a:gd name="T50" fmla="*/ 53 w 79"/>
                  <a:gd name="T51" fmla="*/ 36 h 54"/>
                  <a:gd name="T52" fmla="*/ 51 w 79"/>
                  <a:gd name="T53" fmla="*/ 32 h 54"/>
                  <a:gd name="T54" fmla="*/ 45 w 79"/>
                  <a:gd name="T55" fmla="*/ 32 h 54"/>
                  <a:gd name="T56" fmla="*/ 39 w 79"/>
                  <a:gd name="T57" fmla="*/ 34 h 54"/>
                  <a:gd name="T58" fmla="*/ 34 w 79"/>
                  <a:gd name="T59" fmla="*/ 34 h 54"/>
                  <a:gd name="T60" fmla="*/ 30 w 79"/>
                  <a:gd name="T61" fmla="*/ 36 h 54"/>
                  <a:gd name="T62" fmla="*/ 24 w 79"/>
                  <a:gd name="T63" fmla="*/ 36 h 54"/>
                  <a:gd name="T64" fmla="*/ 19 w 79"/>
                  <a:gd name="T65" fmla="*/ 37 h 54"/>
                  <a:gd name="T66" fmla="*/ 13 w 79"/>
                  <a:gd name="T67" fmla="*/ 37 h 54"/>
                  <a:gd name="T68" fmla="*/ 7 w 79"/>
                  <a:gd name="T69" fmla="*/ 37 h 54"/>
                  <a:gd name="T70" fmla="*/ 2 w 79"/>
                  <a:gd name="T71" fmla="*/ 34 h 54"/>
                  <a:gd name="T72" fmla="*/ 2 w 79"/>
                  <a:gd name="T73" fmla="*/ 30 h 54"/>
                  <a:gd name="T74" fmla="*/ 2 w 79"/>
                  <a:gd name="T75" fmla="*/ 24 h 54"/>
                  <a:gd name="T76" fmla="*/ 5 w 79"/>
                  <a:gd name="T77" fmla="*/ 19 h 54"/>
                  <a:gd name="T78" fmla="*/ 7 w 79"/>
                  <a:gd name="T79" fmla="*/ 13 h 54"/>
                  <a:gd name="T80" fmla="*/ 11 w 79"/>
                  <a:gd name="T81" fmla="*/ 9 h 54"/>
                  <a:gd name="T82" fmla="*/ 13 w 79"/>
                  <a:gd name="T83" fmla="*/ 5 h 54"/>
                  <a:gd name="T84" fmla="*/ 17 w 79"/>
                  <a:gd name="T85" fmla="*/ 3 h 54"/>
                  <a:gd name="T86" fmla="*/ 20 w 79"/>
                  <a:gd name="T87" fmla="*/ 0 h 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9" h="54">
                    <a:moveTo>
                      <a:pt x="22" y="0"/>
                    </a:moveTo>
                    <a:lnTo>
                      <a:pt x="24" y="0"/>
                    </a:lnTo>
                    <a:lnTo>
                      <a:pt x="26" y="0"/>
                    </a:lnTo>
                    <a:lnTo>
                      <a:pt x="28" y="0"/>
                    </a:lnTo>
                    <a:lnTo>
                      <a:pt x="30" y="0"/>
                    </a:lnTo>
                    <a:lnTo>
                      <a:pt x="32" y="2"/>
                    </a:lnTo>
                    <a:lnTo>
                      <a:pt x="34" y="2"/>
                    </a:lnTo>
                    <a:lnTo>
                      <a:pt x="36" y="3"/>
                    </a:lnTo>
                    <a:lnTo>
                      <a:pt x="37" y="3"/>
                    </a:lnTo>
                    <a:lnTo>
                      <a:pt x="37" y="5"/>
                    </a:lnTo>
                    <a:lnTo>
                      <a:pt x="39" y="5"/>
                    </a:lnTo>
                    <a:lnTo>
                      <a:pt x="41" y="7"/>
                    </a:lnTo>
                    <a:lnTo>
                      <a:pt x="43" y="9"/>
                    </a:lnTo>
                    <a:lnTo>
                      <a:pt x="45" y="11"/>
                    </a:lnTo>
                    <a:lnTo>
                      <a:pt x="45" y="13"/>
                    </a:lnTo>
                    <a:lnTo>
                      <a:pt x="47" y="13"/>
                    </a:lnTo>
                    <a:lnTo>
                      <a:pt x="47" y="15"/>
                    </a:lnTo>
                    <a:lnTo>
                      <a:pt x="49" y="17"/>
                    </a:lnTo>
                    <a:lnTo>
                      <a:pt x="49" y="19"/>
                    </a:lnTo>
                    <a:lnTo>
                      <a:pt x="51" y="20"/>
                    </a:lnTo>
                    <a:lnTo>
                      <a:pt x="51" y="22"/>
                    </a:lnTo>
                    <a:lnTo>
                      <a:pt x="51" y="24"/>
                    </a:lnTo>
                    <a:lnTo>
                      <a:pt x="53" y="24"/>
                    </a:lnTo>
                    <a:lnTo>
                      <a:pt x="54" y="24"/>
                    </a:lnTo>
                    <a:lnTo>
                      <a:pt x="56" y="24"/>
                    </a:lnTo>
                    <a:lnTo>
                      <a:pt x="56" y="22"/>
                    </a:lnTo>
                    <a:lnTo>
                      <a:pt x="58" y="22"/>
                    </a:lnTo>
                    <a:lnTo>
                      <a:pt x="60" y="22"/>
                    </a:lnTo>
                    <a:lnTo>
                      <a:pt x="62" y="22"/>
                    </a:lnTo>
                    <a:lnTo>
                      <a:pt x="64" y="22"/>
                    </a:lnTo>
                    <a:lnTo>
                      <a:pt x="66" y="22"/>
                    </a:lnTo>
                    <a:lnTo>
                      <a:pt x="68" y="22"/>
                    </a:lnTo>
                    <a:lnTo>
                      <a:pt x="70" y="22"/>
                    </a:lnTo>
                    <a:lnTo>
                      <a:pt x="71" y="22"/>
                    </a:lnTo>
                    <a:lnTo>
                      <a:pt x="71" y="24"/>
                    </a:lnTo>
                    <a:lnTo>
                      <a:pt x="73" y="24"/>
                    </a:lnTo>
                    <a:lnTo>
                      <a:pt x="73" y="26"/>
                    </a:lnTo>
                    <a:lnTo>
                      <a:pt x="75" y="26"/>
                    </a:lnTo>
                    <a:lnTo>
                      <a:pt x="75" y="28"/>
                    </a:lnTo>
                    <a:lnTo>
                      <a:pt x="77" y="28"/>
                    </a:lnTo>
                    <a:lnTo>
                      <a:pt x="77" y="30"/>
                    </a:lnTo>
                    <a:lnTo>
                      <a:pt x="79" y="30"/>
                    </a:lnTo>
                    <a:lnTo>
                      <a:pt x="79" y="32"/>
                    </a:lnTo>
                    <a:lnTo>
                      <a:pt x="79" y="34"/>
                    </a:lnTo>
                    <a:lnTo>
                      <a:pt x="79" y="36"/>
                    </a:lnTo>
                    <a:lnTo>
                      <a:pt x="79" y="37"/>
                    </a:lnTo>
                    <a:lnTo>
                      <a:pt x="79" y="39"/>
                    </a:lnTo>
                    <a:lnTo>
                      <a:pt x="79" y="41"/>
                    </a:lnTo>
                    <a:lnTo>
                      <a:pt x="79" y="43"/>
                    </a:lnTo>
                    <a:lnTo>
                      <a:pt x="79" y="45"/>
                    </a:lnTo>
                    <a:lnTo>
                      <a:pt x="77" y="45"/>
                    </a:lnTo>
                    <a:lnTo>
                      <a:pt x="77" y="47"/>
                    </a:lnTo>
                    <a:lnTo>
                      <a:pt x="75" y="47"/>
                    </a:lnTo>
                    <a:lnTo>
                      <a:pt x="75" y="49"/>
                    </a:lnTo>
                    <a:lnTo>
                      <a:pt x="73" y="49"/>
                    </a:lnTo>
                    <a:lnTo>
                      <a:pt x="73" y="51"/>
                    </a:lnTo>
                    <a:lnTo>
                      <a:pt x="71" y="51"/>
                    </a:lnTo>
                    <a:lnTo>
                      <a:pt x="71" y="53"/>
                    </a:lnTo>
                    <a:lnTo>
                      <a:pt x="70" y="53"/>
                    </a:lnTo>
                    <a:lnTo>
                      <a:pt x="68" y="53"/>
                    </a:lnTo>
                    <a:lnTo>
                      <a:pt x="68" y="54"/>
                    </a:lnTo>
                    <a:lnTo>
                      <a:pt x="66" y="54"/>
                    </a:lnTo>
                    <a:lnTo>
                      <a:pt x="64" y="54"/>
                    </a:lnTo>
                    <a:lnTo>
                      <a:pt x="62" y="54"/>
                    </a:lnTo>
                    <a:lnTo>
                      <a:pt x="60" y="54"/>
                    </a:lnTo>
                    <a:lnTo>
                      <a:pt x="58" y="53"/>
                    </a:lnTo>
                    <a:lnTo>
                      <a:pt x="56" y="53"/>
                    </a:lnTo>
                    <a:lnTo>
                      <a:pt x="56" y="51"/>
                    </a:lnTo>
                    <a:lnTo>
                      <a:pt x="54" y="51"/>
                    </a:lnTo>
                    <a:lnTo>
                      <a:pt x="54" y="49"/>
                    </a:lnTo>
                    <a:lnTo>
                      <a:pt x="54" y="47"/>
                    </a:lnTo>
                    <a:lnTo>
                      <a:pt x="53" y="47"/>
                    </a:lnTo>
                    <a:lnTo>
                      <a:pt x="53" y="45"/>
                    </a:lnTo>
                    <a:lnTo>
                      <a:pt x="53" y="43"/>
                    </a:lnTo>
                    <a:lnTo>
                      <a:pt x="53" y="41"/>
                    </a:lnTo>
                    <a:lnTo>
                      <a:pt x="53" y="39"/>
                    </a:lnTo>
                    <a:lnTo>
                      <a:pt x="53" y="37"/>
                    </a:lnTo>
                    <a:lnTo>
                      <a:pt x="53" y="36"/>
                    </a:lnTo>
                    <a:lnTo>
                      <a:pt x="53" y="34"/>
                    </a:lnTo>
                    <a:lnTo>
                      <a:pt x="51" y="34"/>
                    </a:lnTo>
                    <a:lnTo>
                      <a:pt x="51" y="32"/>
                    </a:lnTo>
                    <a:lnTo>
                      <a:pt x="49" y="32"/>
                    </a:lnTo>
                    <a:lnTo>
                      <a:pt x="47" y="32"/>
                    </a:lnTo>
                    <a:lnTo>
                      <a:pt x="45" y="32"/>
                    </a:lnTo>
                    <a:lnTo>
                      <a:pt x="43" y="32"/>
                    </a:lnTo>
                    <a:lnTo>
                      <a:pt x="41" y="32"/>
                    </a:lnTo>
                    <a:lnTo>
                      <a:pt x="39" y="34"/>
                    </a:lnTo>
                    <a:lnTo>
                      <a:pt x="37" y="34"/>
                    </a:lnTo>
                    <a:lnTo>
                      <a:pt x="36" y="34"/>
                    </a:lnTo>
                    <a:lnTo>
                      <a:pt x="34" y="34"/>
                    </a:lnTo>
                    <a:lnTo>
                      <a:pt x="32" y="34"/>
                    </a:lnTo>
                    <a:lnTo>
                      <a:pt x="32" y="36"/>
                    </a:lnTo>
                    <a:lnTo>
                      <a:pt x="30" y="36"/>
                    </a:lnTo>
                    <a:lnTo>
                      <a:pt x="28" y="36"/>
                    </a:lnTo>
                    <a:lnTo>
                      <a:pt x="26" y="36"/>
                    </a:lnTo>
                    <a:lnTo>
                      <a:pt x="24" y="36"/>
                    </a:lnTo>
                    <a:lnTo>
                      <a:pt x="22" y="36"/>
                    </a:lnTo>
                    <a:lnTo>
                      <a:pt x="20" y="37"/>
                    </a:lnTo>
                    <a:lnTo>
                      <a:pt x="19" y="37"/>
                    </a:lnTo>
                    <a:lnTo>
                      <a:pt x="17" y="37"/>
                    </a:lnTo>
                    <a:lnTo>
                      <a:pt x="15" y="37"/>
                    </a:lnTo>
                    <a:lnTo>
                      <a:pt x="13" y="37"/>
                    </a:lnTo>
                    <a:lnTo>
                      <a:pt x="11" y="37"/>
                    </a:lnTo>
                    <a:lnTo>
                      <a:pt x="9" y="37"/>
                    </a:lnTo>
                    <a:lnTo>
                      <a:pt x="7" y="37"/>
                    </a:lnTo>
                    <a:lnTo>
                      <a:pt x="5" y="36"/>
                    </a:lnTo>
                    <a:lnTo>
                      <a:pt x="3" y="36"/>
                    </a:lnTo>
                    <a:lnTo>
                      <a:pt x="2" y="34"/>
                    </a:lnTo>
                    <a:lnTo>
                      <a:pt x="0" y="34"/>
                    </a:lnTo>
                    <a:lnTo>
                      <a:pt x="0" y="32"/>
                    </a:lnTo>
                    <a:lnTo>
                      <a:pt x="2" y="30"/>
                    </a:lnTo>
                    <a:lnTo>
                      <a:pt x="2" y="28"/>
                    </a:lnTo>
                    <a:lnTo>
                      <a:pt x="2" y="26"/>
                    </a:lnTo>
                    <a:lnTo>
                      <a:pt x="2" y="24"/>
                    </a:lnTo>
                    <a:lnTo>
                      <a:pt x="3" y="22"/>
                    </a:lnTo>
                    <a:lnTo>
                      <a:pt x="3" y="20"/>
                    </a:lnTo>
                    <a:lnTo>
                      <a:pt x="5" y="19"/>
                    </a:lnTo>
                    <a:lnTo>
                      <a:pt x="5" y="17"/>
                    </a:lnTo>
                    <a:lnTo>
                      <a:pt x="7" y="15"/>
                    </a:lnTo>
                    <a:lnTo>
                      <a:pt x="7" y="13"/>
                    </a:lnTo>
                    <a:lnTo>
                      <a:pt x="9" y="11"/>
                    </a:lnTo>
                    <a:lnTo>
                      <a:pt x="9" y="9"/>
                    </a:lnTo>
                    <a:lnTo>
                      <a:pt x="11" y="9"/>
                    </a:lnTo>
                    <a:lnTo>
                      <a:pt x="11" y="7"/>
                    </a:lnTo>
                    <a:lnTo>
                      <a:pt x="13" y="7"/>
                    </a:lnTo>
                    <a:lnTo>
                      <a:pt x="13" y="5"/>
                    </a:lnTo>
                    <a:lnTo>
                      <a:pt x="15" y="5"/>
                    </a:lnTo>
                    <a:lnTo>
                      <a:pt x="15" y="3"/>
                    </a:lnTo>
                    <a:lnTo>
                      <a:pt x="17" y="3"/>
                    </a:lnTo>
                    <a:lnTo>
                      <a:pt x="17" y="2"/>
                    </a:lnTo>
                    <a:lnTo>
                      <a:pt x="19" y="2"/>
                    </a:lnTo>
                    <a:lnTo>
                      <a:pt x="20" y="0"/>
                    </a:lnTo>
                    <a:lnTo>
                      <a:pt x="22"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9" name="Freeform 195">
                <a:extLst>
                  <a:ext uri="{FF2B5EF4-FFF2-40B4-BE49-F238E27FC236}">
                    <a16:creationId xmlns:a16="http://schemas.microsoft.com/office/drawing/2014/main" id="{D0935D2D-CAB0-CEB2-2081-0E3BF16D0F4F}"/>
                  </a:ext>
                </a:extLst>
              </p:cNvPr>
              <p:cNvSpPr>
                <a:spLocks/>
              </p:cNvSpPr>
              <p:nvPr/>
            </p:nvSpPr>
            <p:spPr bwMode="auto">
              <a:xfrm>
                <a:off x="2788" y="1672"/>
                <a:ext cx="60" cy="61"/>
              </a:xfrm>
              <a:custGeom>
                <a:avLst/>
                <a:gdLst>
                  <a:gd name="T0" fmla="*/ 45 w 60"/>
                  <a:gd name="T1" fmla="*/ 0 h 61"/>
                  <a:gd name="T2" fmla="*/ 49 w 60"/>
                  <a:gd name="T3" fmla="*/ 0 h 61"/>
                  <a:gd name="T4" fmla="*/ 53 w 60"/>
                  <a:gd name="T5" fmla="*/ 0 h 61"/>
                  <a:gd name="T6" fmla="*/ 57 w 60"/>
                  <a:gd name="T7" fmla="*/ 0 h 61"/>
                  <a:gd name="T8" fmla="*/ 60 w 60"/>
                  <a:gd name="T9" fmla="*/ 0 h 61"/>
                  <a:gd name="T10" fmla="*/ 58 w 60"/>
                  <a:gd name="T11" fmla="*/ 2 h 61"/>
                  <a:gd name="T12" fmla="*/ 58 w 60"/>
                  <a:gd name="T13" fmla="*/ 6 h 61"/>
                  <a:gd name="T14" fmla="*/ 57 w 60"/>
                  <a:gd name="T15" fmla="*/ 8 h 61"/>
                  <a:gd name="T16" fmla="*/ 53 w 60"/>
                  <a:gd name="T17" fmla="*/ 10 h 61"/>
                  <a:gd name="T18" fmla="*/ 49 w 60"/>
                  <a:gd name="T19" fmla="*/ 11 h 61"/>
                  <a:gd name="T20" fmla="*/ 47 w 60"/>
                  <a:gd name="T21" fmla="*/ 15 h 61"/>
                  <a:gd name="T22" fmla="*/ 43 w 60"/>
                  <a:gd name="T23" fmla="*/ 19 h 61"/>
                  <a:gd name="T24" fmla="*/ 41 w 60"/>
                  <a:gd name="T25" fmla="*/ 21 h 61"/>
                  <a:gd name="T26" fmla="*/ 38 w 60"/>
                  <a:gd name="T27" fmla="*/ 25 h 61"/>
                  <a:gd name="T28" fmla="*/ 36 w 60"/>
                  <a:gd name="T29" fmla="*/ 28 h 61"/>
                  <a:gd name="T30" fmla="*/ 34 w 60"/>
                  <a:gd name="T31" fmla="*/ 32 h 61"/>
                  <a:gd name="T32" fmla="*/ 30 w 60"/>
                  <a:gd name="T33" fmla="*/ 36 h 61"/>
                  <a:gd name="T34" fmla="*/ 28 w 60"/>
                  <a:gd name="T35" fmla="*/ 40 h 61"/>
                  <a:gd name="T36" fmla="*/ 24 w 60"/>
                  <a:gd name="T37" fmla="*/ 42 h 61"/>
                  <a:gd name="T38" fmla="*/ 23 w 60"/>
                  <a:gd name="T39" fmla="*/ 45 h 61"/>
                  <a:gd name="T40" fmla="*/ 21 w 60"/>
                  <a:gd name="T41" fmla="*/ 49 h 61"/>
                  <a:gd name="T42" fmla="*/ 17 w 60"/>
                  <a:gd name="T43" fmla="*/ 53 h 61"/>
                  <a:gd name="T44" fmla="*/ 15 w 60"/>
                  <a:gd name="T45" fmla="*/ 57 h 61"/>
                  <a:gd name="T46" fmla="*/ 13 w 60"/>
                  <a:gd name="T47" fmla="*/ 61 h 61"/>
                  <a:gd name="T48" fmla="*/ 0 w 60"/>
                  <a:gd name="T49" fmla="*/ 57 h 61"/>
                  <a:gd name="T50" fmla="*/ 0 w 60"/>
                  <a:gd name="T51" fmla="*/ 53 h 61"/>
                  <a:gd name="T52" fmla="*/ 0 w 60"/>
                  <a:gd name="T53" fmla="*/ 47 h 61"/>
                  <a:gd name="T54" fmla="*/ 2 w 60"/>
                  <a:gd name="T55" fmla="*/ 44 h 61"/>
                  <a:gd name="T56" fmla="*/ 4 w 60"/>
                  <a:gd name="T57" fmla="*/ 38 h 61"/>
                  <a:gd name="T58" fmla="*/ 6 w 60"/>
                  <a:gd name="T59" fmla="*/ 34 h 61"/>
                  <a:gd name="T60" fmla="*/ 7 w 60"/>
                  <a:gd name="T61" fmla="*/ 28 h 61"/>
                  <a:gd name="T62" fmla="*/ 9 w 60"/>
                  <a:gd name="T63" fmla="*/ 25 h 61"/>
                  <a:gd name="T64" fmla="*/ 11 w 60"/>
                  <a:gd name="T65" fmla="*/ 21 h 61"/>
                  <a:gd name="T66" fmla="*/ 15 w 60"/>
                  <a:gd name="T67" fmla="*/ 15 h 61"/>
                  <a:gd name="T68" fmla="*/ 17 w 60"/>
                  <a:gd name="T69" fmla="*/ 11 h 61"/>
                  <a:gd name="T70" fmla="*/ 21 w 60"/>
                  <a:gd name="T71" fmla="*/ 10 h 61"/>
                  <a:gd name="T72" fmla="*/ 24 w 60"/>
                  <a:gd name="T73" fmla="*/ 6 h 61"/>
                  <a:gd name="T74" fmla="*/ 30 w 60"/>
                  <a:gd name="T75" fmla="*/ 4 h 61"/>
                  <a:gd name="T76" fmla="*/ 34 w 60"/>
                  <a:gd name="T77" fmla="*/ 2 h 61"/>
                  <a:gd name="T78" fmla="*/ 40 w 60"/>
                  <a:gd name="T79" fmla="*/ 0 h 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0" h="61">
                    <a:moveTo>
                      <a:pt x="43" y="0"/>
                    </a:moveTo>
                    <a:lnTo>
                      <a:pt x="45" y="0"/>
                    </a:lnTo>
                    <a:lnTo>
                      <a:pt x="47" y="0"/>
                    </a:lnTo>
                    <a:lnTo>
                      <a:pt x="49" y="0"/>
                    </a:lnTo>
                    <a:lnTo>
                      <a:pt x="51" y="0"/>
                    </a:lnTo>
                    <a:lnTo>
                      <a:pt x="53" y="0"/>
                    </a:lnTo>
                    <a:lnTo>
                      <a:pt x="55" y="0"/>
                    </a:lnTo>
                    <a:lnTo>
                      <a:pt x="57" y="0"/>
                    </a:lnTo>
                    <a:lnTo>
                      <a:pt x="58" y="0"/>
                    </a:lnTo>
                    <a:lnTo>
                      <a:pt x="60" y="0"/>
                    </a:lnTo>
                    <a:lnTo>
                      <a:pt x="60" y="2"/>
                    </a:lnTo>
                    <a:lnTo>
                      <a:pt x="58" y="2"/>
                    </a:lnTo>
                    <a:lnTo>
                      <a:pt x="58" y="4"/>
                    </a:lnTo>
                    <a:lnTo>
                      <a:pt x="58" y="6"/>
                    </a:lnTo>
                    <a:lnTo>
                      <a:pt x="57" y="6"/>
                    </a:lnTo>
                    <a:lnTo>
                      <a:pt x="57" y="8"/>
                    </a:lnTo>
                    <a:lnTo>
                      <a:pt x="55" y="8"/>
                    </a:lnTo>
                    <a:lnTo>
                      <a:pt x="53" y="10"/>
                    </a:lnTo>
                    <a:lnTo>
                      <a:pt x="51" y="11"/>
                    </a:lnTo>
                    <a:lnTo>
                      <a:pt x="49" y="11"/>
                    </a:lnTo>
                    <a:lnTo>
                      <a:pt x="49" y="13"/>
                    </a:lnTo>
                    <a:lnTo>
                      <a:pt x="47" y="15"/>
                    </a:lnTo>
                    <a:lnTo>
                      <a:pt x="45" y="17"/>
                    </a:lnTo>
                    <a:lnTo>
                      <a:pt x="43" y="19"/>
                    </a:lnTo>
                    <a:lnTo>
                      <a:pt x="43" y="21"/>
                    </a:lnTo>
                    <a:lnTo>
                      <a:pt x="41" y="21"/>
                    </a:lnTo>
                    <a:lnTo>
                      <a:pt x="40" y="23"/>
                    </a:lnTo>
                    <a:lnTo>
                      <a:pt x="38" y="25"/>
                    </a:lnTo>
                    <a:lnTo>
                      <a:pt x="38" y="27"/>
                    </a:lnTo>
                    <a:lnTo>
                      <a:pt x="36" y="28"/>
                    </a:lnTo>
                    <a:lnTo>
                      <a:pt x="34" y="30"/>
                    </a:lnTo>
                    <a:lnTo>
                      <a:pt x="34" y="32"/>
                    </a:lnTo>
                    <a:lnTo>
                      <a:pt x="32" y="34"/>
                    </a:lnTo>
                    <a:lnTo>
                      <a:pt x="30" y="36"/>
                    </a:lnTo>
                    <a:lnTo>
                      <a:pt x="28" y="38"/>
                    </a:lnTo>
                    <a:lnTo>
                      <a:pt x="28" y="40"/>
                    </a:lnTo>
                    <a:lnTo>
                      <a:pt x="26" y="42"/>
                    </a:lnTo>
                    <a:lnTo>
                      <a:pt x="24" y="42"/>
                    </a:lnTo>
                    <a:lnTo>
                      <a:pt x="24" y="44"/>
                    </a:lnTo>
                    <a:lnTo>
                      <a:pt x="23" y="45"/>
                    </a:lnTo>
                    <a:lnTo>
                      <a:pt x="21" y="47"/>
                    </a:lnTo>
                    <a:lnTo>
                      <a:pt x="21" y="49"/>
                    </a:lnTo>
                    <a:lnTo>
                      <a:pt x="19" y="51"/>
                    </a:lnTo>
                    <a:lnTo>
                      <a:pt x="17" y="53"/>
                    </a:lnTo>
                    <a:lnTo>
                      <a:pt x="17" y="55"/>
                    </a:lnTo>
                    <a:lnTo>
                      <a:pt x="15" y="57"/>
                    </a:lnTo>
                    <a:lnTo>
                      <a:pt x="13" y="59"/>
                    </a:lnTo>
                    <a:lnTo>
                      <a:pt x="13" y="61"/>
                    </a:lnTo>
                    <a:lnTo>
                      <a:pt x="0" y="59"/>
                    </a:lnTo>
                    <a:lnTo>
                      <a:pt x="0" y="57"/>
                    </a:lnTo>
                    <a:lnTo>
                      <a:pt x="0" y="55"/>
                    </a:lnTo>
                    <a:lnTo>
                      <a:pt x="0" y="53"/>
                    </a:lnTo>
                    <a:lnTo>
                      <a:pt x="0" y="51"/>
                    </a:lnTo>
                    <a:lnTo>
                      <a:pt x="0" y="47"/>
                    </a:lnTo>
                    <a:lnTo>
                      <a:pt x="2" y="45"/>
                    </a:lnTo>
                    <a:lnTo>
                      <a:pt x="2" y="44"/>
                    </a:lnTo>
                    <a:lnTo>
                      <a:pt x="2" y="42"/>
                    </a:lnTo>
                    <a:lnTo>
                      <a:pt x="4" y="38"/>
                    </a:lnTo>
                    <a:lnTo>
                      <a:pt x="4" y="36"/>
                    </a:lnTo>
                    <a:lnTo>
                      <a:pt x="6" y="34"/>
                    </a:lnTo>
                    <a:lnTo>
                      <a:pt x="6" y="32"/>
                    </a:lnTo>
                    <a:lnTo>
                      <a:pt x="7" y="28"/>
                    </a:lnTo>
                    <a:lnTo>
                      <a:pt x="7" y="27"/>
                    </a:lnTo>
                    <a:lnTo>
                      <a:pt x="9" y="25"/>
                    </a:lnTo>
                    <a:lnTo>
                      <a:pt x="9" y="23"/>
                    </a:lnTo>
                    <a:lnTo>
                      <a:pt x="11" y="21"/>
                    </a:lnTo>
                    <a:lnTo>
                      <a:pt x="13" y="17"/>
                    </a:lnTo>
                    <a:lnTo>
                      <a:pt x="15" y="15"/>
                    </a:lnTo>
                    <a:lnTo>
                      <a:pt x="17" y="13"/>
                    </a:lnTo>
                    <a:lnTo>
                      <a:pt x="17" y="11"/>
                    </a:lnTo>
                    <a:lnTo>
                      <a:pt x="19" y="10"/>
                    </a:lnTo>
                    <a:lnTo>
                      <a:pt x="21" y="10"/>
                    </a:lnTo>
                    <a:lnTo>
                      <a:pt x="23" y="8"/>
                    </a:lnTo>
                    <a:lnTo>
                      <a:pt x="24" y="6"/>
                    </a:lnTo>
                    <a:lnTo>
                      <a:pt x="28" y="4"/>
                    </a:lnTo>
                    <a:lnTo>
                      <a:pt x="30" y="4"/>
                    </a:lnTo>
                    <a:lnTo>
                      <a:pt x="32" y="2"/>
                    </a:lnTo>
                    <a:lnTo>
                      <a:pt x="34" y="2"/>
                    </a:lnTo>
                    <a:lnTo>
                      <a:pt x="38" y="0"/>
                    </a:lnTo>
                    <a:lnTo>
                      <a:pt x="40" y="0"/>
                    </a:lnTo>
                    <a:lnTo>
                      <a:pt x="43"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0" name="Freeform 196">
                <a:extLst>
                  <a:ext uri="{FF2B5EF4-FFF2-40B4-BE49-F238E27FC236}">
                    <a16:creationId xmlns:a16="http://schemas.microsoft.com/office/drawing/2014/main" id="{0BA2EBB4-DD98-3F0C-5F0E-DE2E4C24C41F}"/>
                  </a:ext>
                </a:extLst>
              </p:cNvPr>
              <p:cNvSpPr>
                <a:spLocks/>
              </p:cNvSpPr>
              <p:nvPr/>
            </p:nvSpPr>
            <p:spPr bwMode="auto">
              <a:xfrm>
                <a:off x="2792" y="2284"/>
                <a:ext cx="30" cy="19"/>
              </a:xfrm>
              <a:custGeom>
                <a:avLst/>
                <a:gdLst>
                  <a:gd name="T0" fmla="*/ 30 w 30"/>
                  <a:gd name="T1" fmla="*/ 0 h 19"/>
                  <a:gd name="T2" fmla="*/ 30 w 30"/>
                  <a:gd name="T3" fmla="*/ 2 h 19"/>
                  <a:gd name="T4" fmla="*/ 30 w 30"/>
                  <a:gd name="T5" fmla="*/ 4 h 19"/>
                  <a:gd name="T6" fmla="*/ 30 w 30"/>
                  <a:gd name="T7" fmla="*/ 6 h 19"/>
                  <a:gd name="T8" fmla="*/ 30 w 30"/>
                  <a:gd name="T9" fmla="*/ 8 h 19"/>
                  <a:gd name="T10" fmla="*/ 30 w 30"/>
                  <a:gd name="T11" fmla="*/ 10 h 19"/>
                  <a:gd name="T12" fmla="*/ 28 w 30"/>
                  <a:gd name="T13" fmla="*/ 10 h 19"/>
                  <a:gd name="T14" fmla="*/ 28 w 30"/>
                  <a:gd name="T15" fmla="*/ 11 h 19"/>
                  <a:gd name="T16" fmla="*/ 28 w 30"/>
                  <a:gd name="T17" fmla="*/ 13 h 19"/>
                  <a:gd name="T18" fmla="*/ 28 w 30"/>
                  <a:gd name="T19" fmla="*/ 15 h 19"/>
                  <a:gd name="T20" fmla="*/ 30 w 30"/>
                  <a:gd name="T21" fmla="*/ 17 h 19"/>
                  <a:gd name="T22" fmla="*/ 30 w 30"/>
                  <a:gd name="T23" fmla="*/ 19 h 19"/>
                  <a:gd name="T24" fmla="*/ 28 w 30"/>
                  <a:gd name="T25" fmla="*/ 19 h 19"/>
                  <a:gd name="T26" fmla="*/ 26 w 30"/>
                  <a:gd name="T27" fmla="*/ 19 h 19"/>
                  <a:gd name="T28" fmla="*/ 24 w 30"/>
                  <a:gd name="T29" fmla="*/ 19 h 19"/>
                  <a:gd name="T30" fmla="*/ 24 w 30"/>
                  <a:gd name="T31" fmla="*/ 17 h 19"/>
                  <a:gd name="T32" fmla="*/ 22 w 30"/>
                  <a:gd name="T33" fmla="*/ 17 h 19"/>
                  <a:gd name="T34" fmla="*/ 20 w 30"/>
                  <a:gd name="T35" fmla="*/ 17 h 19"/>
                  <a:gd name="T36" fmla="*/ 19 w 30"/>
                  <a:gd name="T37" fmla="*/ 17 h 19"/>
                  <a:gd name="T38" fmla="*/ 17 w 30"/>
                  <a:gd name="T39" fmla="*/ 15 h 19"/>
                  <a:gd name="T40" fmla="*/ 15 w 30"/>
                  <a:gd name="T41" fmla="*/ 15 h 19"/>
                  <a:gd name="T42" fmla="*/ 13 w 30"/>
                  <a:gd name="T43" fmla="*/ 15 h 19"/>
                  <a:gd name="T44" fmla="*/ 11 w 30"/>
                  <a:gd name="T45" fmla="*/ 15 h 19"/>
                  <a:gd name="T46" fmla="*/ 9 w 30"/>
                  <a:gd name="T47" fmla="*/ 15 h 19"/>
                  <a:gd name="T48" fmla="*/ 7 w 30"/>
                  <a:gd name="T49" fmla="*/ 15 h 19"/>
                  <a:gd name="T50" fmla="*/ 5 w 30"/>
                  <a:gd name="T51" fmla="*/ 15 h 19"/>
                  <a:gd name="T52" fmla="*/ 5 w 30"/>
                  <a:gd name="T53" fmla="*/ 17 h 19"/>
                  <a:gd name="T54" fmla="*/ 3 w 30"/>
                  <a:gd name="T55" fmla="*/ 17 h 19"/>
                  <a:gd name="T56" fmla="*/ 2 w 30"/>
                  <a:gd name="T57" fmla="*/ 17 h 19"/>
                  <a:gd name="T58" fmla="*/ 0 w 30"/>
                  <a:gd name="T59" fmla="*/ 17 h 19"/>
                  <a:gd name="T60" fmla="*/ 0 w 30"/>
                  <a:gd name="T61" fmla="*/ 19 h 19"/>
                  <a:gd name="T62" fmla="*/ 0 w 30"/>
                  <a:gd name="T63" fmla="*/ 17 h 19"/>
                  <a:gd name="T64" fmla="*/ 0 w 30"/>
                  <a:gd name="T65" fmla="*/ 15 h 19"/>
                  <a:gd name="T66" fmla="*/ 2 w 30"/>
                  <a:gd name="T67" fmla="*/ 13 h 19"/>
                  <a:gd name="T68" fmla="*/ 2 w 30"/>
                  <a:gd name="T69" fmla="*/ 11 h 19"/>
                  <a:gd name="T70" fmla="*/ 3 w 30"/>
                  <a:gd name="T71" fmla="*/ 11 h 19"/>
                  <a:gd name="T72" fmla="*/ 3 w 30"/>
                  <a:gd name="T73" fmla="*/ 10 h 19"/>
                  <a:gd name="T74" fmla="*/ 5 w 30"/>
                  <a:gd name="T75" fmla="*/ 8 h 19"/>
                  <a:gd name="T76" fmla="*/ 7 w 30"/>
                  <a:gd name="T77" fmla="*/ 6 h 19"/>
                  <a:gd name="T78" fmla="*/ 9 w 30"/>
                  <a:gd name="T79" fmla="*/ 6 h 19"/>
                  <a:gd name="T80" fmla="*/ 9 w 30"/>
                  <a:gd name="T81" fmla="*/ 4 h 19"/>
                  <a:gd name="T82" fmla="*/ 11 w 30"/>
                  <a:gd name="T83" fmla="*/ 4 h 19"/>
                  <a:gd name="T84" fmla="*/ 13 w 30"/>
                  <a:gd name="T85" fmla="*/ 4 h 19"/>
                  <a:gd name="T86" fmla="*/ 13 w 30"/>
                  <a:gd name="T87" fmla="*/ 2 h 19"/>
                  <a:gd name="T88" fmla="*/ 15 w 30"/>
                  <a:gd name="T89" fmla="*/ 2 h 19"/>
                  <a:gd name="T90" fmla="*/ 17 w 30"/>
                  <a:gd name="T91" fmla="*/ 2 h 19"/>
                  <a:gd name="T92" fmla="*/ 19 w 30"/>
                  <a:gd name="T93" fmla="*/ 0 h 19"/>
                  <a:gd name="T94" fmla="*/ 20 w 30"/>
                  <a:gd name="T95" fmla="*/ 0 h 19"/>
                  <a:gd name="T96" fmla="*/ 22 w 30"/>
                  <a:gd name="T97" fmla="*/ 0 h 19"/>
                  <a:gd name="T98" fmla="*/ 24 w 30"/>
                  <a:gd name="T99" fmla="*/ 0 h 19"/>
                  <a:gd name="T100" fmla="*/ 26 w 30"/>
                  <a:gd name="T101" fmla="*/ 0 h 19"/>
                  <a:gd name="T102" fmla="*/ 28 w 30"/>
                  <a:gd name="T103" fmla="*/ 0 h 19"/>
                  <a:gd name="T104" fmla="*/ 30 w 30"/>
                  <a:gd name="T105" fmla="*/ 0 h 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 h="19">
                    <a:moveTo>
                      <a:pt x="30" y="0"/>
                    </a:moveTo>
                    <a:lnTo>
                      <a:pt x="30" y="2"/>
                    </a:lnTo>
                    <a:lnTo>
                      <a:pt x="30" y="4"/>
                    </a:lnTo>
                    <a:lnTo>
                      <a:pt x="30" y="6"/>
                    </a:lnTo>
                    <a:lnTo>
                      <a:pt x="30" y="8"/>
                    </a:lnTo>
                    <a:lnTo>
                      <a:pt x="30" y="10"/>
                    </a:lnTo>
                    <a:lnTo>
                      <a:pt x="28" y="10"/>
                    </a:lnTo>
                    <a:lnTo>
                      <a:pt x="28" y="11"/>
                    </a:lnTo>
                    <a:lnTo>
                      <a:pt x="28" y="13"/>
                    </a:lnTo>
                    <a:lnTo>
                      <a:pt x="28" y="15"/>
                    </a:lnTo>
                    <a:lnTo>
                      <a:pt x="30" y="17"/>
                    </a:lnTo>
                    <a:lnTo>
                      <a:pt x="30" y="19"/>
                    </a:lnTo>
                    <a:lnTo>
                      <a:pt x="28" y="19"/>
                    </a:lnTo>
                    <a:lnTo>
                      <a:pt x="26" y="19"/>
                    </a:lnTo>
                    <a:lnTo>
                      <a:pt x="24" y="19"/>
                    </a:lnTo>
                    <a:lnTo>
                      <a:pt x="24" y="17"/>
                    </a:lnTo>
                    <a:lnTo>
                      <a:pt x="22" y="17"/>
                    </a:lnTo>
                    <a:lnTo>
                      <a:pt x="20" y="17"/>
                    </a:lnTo>
                    <a:lnTo>
                      <a:pt x="19" y="17"/>
                    </a:lnTo>
                    <a:lnTo>
                      <a:pt x="17" y="15"/>
                    </a:lnTo>
                    <a:lnTo>
                      <a:pt x="15" y="15"/>
                    </a:lnTo>
                    <a:lnTo>
                      <a:pt x="13" y="15"/>
                    </a:lnTo>
                    <a:lnTo>
                      <a:pt x="11" y="15"/>
                    </a:lnTo>
                    <a:lnTo>
                      <a:pt x="9" y="15"/>
                    </a:lnTo>
                    <a:lnTo>
                      <a:pt x="7" y="15"/>
                    </a:lnTo>
                    <a:lnTo>
                      <a:pt x="5" y="15"/>
                    </a:lnTo>
                    <a:lnTo>
                      <a:pt x="5" y="17"/>
                    </a:lnTo>
                    <a:lnTo>
                      <a:pt x="3" y="17"/>
                    </a:lnTo>
                    <a:lnTo>
                      <a:pt x="2" y="17"/>
                    </a:lnTo>
                    <a:lnTo>
                      <a:pt x="0" y="17"/>
                    </a:lnTo>
                    <a:lnTo>
                      <a:pt x="0" y="19"/>
                    </a:lnTo>
                    <a:lnTo>
                      <a:pt x="0" y="17"/>
                    </a:lnTo>
                    <a:lnTo>
                      <a:pt x="0" y="15"/>
                    </a:lnTo>
                    <a:lnTo>
                      <a:pt x="2" y="13"/>
                    </a:lnTo>
                    <a:lnTo>
                      <a:pt x="2" y="11"/>
                    </a:lnTo>
                    <a:lnTo>
                      <a:pt x="3" y="11"/>
                    </a:lnTo>
                    <a:lnTo>
                      <a:pt x="3" y="10"/>
                    </a:lnTo>
                    <a:lnTo>
                      <a:pt x="5" y="8"/>
                    </a:lnTo>
                    <a:lnTo>
                      <a:pt x="7" y="6"/>
                    </a:lnTo>
                    <a:lnTo>
                      <a:pt x="9" y="6"/>
                    </a:lnTo>
                    <a:lnTo>
                      <a:pt x="9" y="4"/>
                    </a:lnTo>
                    <a:lnTo>
                      <a:pt x="11" y="4"/>
                    </a:lnTo>
                    <a:lnTo>
                      <a:pt x="13" y="4"/>
                    </a:lnTo>
                    <a:lnTo>
                      <a:pt x="13" y="2"/>
                    </a:lnTo>
                    <a:lnTo>
                      <a:pt x="15" y="2"/>
                    </a:lnTo>
                    <a:lnTo>
                      <a:pt x="17" y="2"/>
                    </a:lnTo>
                    <a:lnTo>
                      <a:pt x="19" y="0"/>
                    </a:lnTo>
                    <a:lnTo>
                      <a:pt x="20" y="0"/>
                    </a:lnTo>
                    <a:lnTo>
                      <a:pt x="22" y="0"/>
                    </a:lnTo>
                    <a:lnTo>
                      <a:pt x="24" y="0"/>
                    </a:lnTo>
                    <a:lnTo>
                      <a:pt x="26" y="0"/>
                    </a:lnTo>
                    <a:lnTo>
                      <a:pt x="28" y="0"/>
                    </a:lnTo>
                    <a:lnTo>
                      <a:pt x="30"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1" name="Freeform 197">
                <a:extLst>
                  <a:ext uri="{FF2B5EF4-FFF2-40B4-BE49-F238E27FC236}">
                    <a16:creationId xmlns:a16="http://schemas.microsoft.com/office/drawing/2014/main" id="{2CCD1861-B1C7-C9D1-8710-E90F572087C7}"/>
                  </a:ext>
                </a:extLst>
              </p:cNvPr>
              <p:cNvSpPr>
                <a:spLocks/>
              </p:cNvSpPr>
              <p:nvPr/>
            </p:nvSpPr>
            <p:spPr bwMode="auto">
              <a:xfrm>
                <a:off x="2792" y="1882"/>
                <a:ext cx="36" cy="143"/>
              </a:xfrm>
              <a:custGeom>
                <a:avLst/>
                <a:gdLst>
                  <a:gd name="T0" fmla="*/ 20 w 36"/>
                  <a:gd name="T1" fmla="*/ 4 h 143"/>
                  <a:gd name="T2" fmla="*/ 22 w 36"/>
                  <a:gd name="T3" fmla="*/ 9 h 143"/>
                  <a:gd name="T4" fmla="*/ 24 w 36"/>
                  <a:gd name="T5" fmla="*/ 17 h 143"/>
                  <a:gd name="T6" fmla="*/ 26 w 36"/>
                  <a:gd name="T7" fmla="*/ 22 h 143"/>
                  <a:gd name="T8" fmla="*/ 28 w 36"/>
                  <a:gd name="T9" fmla="*/ 30 h 143"/>
                  <a:gd name="T10" fmla="*/ 28 w 36"/>
                  <a:gd name="T11" fmla="*/ 38 h 143"/>
                  <a:gd name="T12" fmla="*/ 30 w 36"/>
                  <a:gd name="T13" fmla="*/ 43 h 143"/>
                  <a:gd name="T14" fmla="*/ 32 w 36"/>
                  <a:gd name="T15" fmla="*/ 51 h 143"/>
                  <a:gd name="T16" fmla="*/ 32 w 36"/>
                  <a:gd name="T17" fmla="*/ 58 h 143"/>
                  <a:gd name="T18" fmla="*/ 32 w 36"/>
                  <a:gd name="T19" fmla="*/ 64 h 143"/>
                  <a:gd name="T20" fmla="*/ 34 w 36"/>
                  <a:gd name="T21" fmla="*/ 72 h 143"/>
                  <a:gd name="T22" fmla="*/ 34 w 36"/>
                  <a:gd name="T23" fmla="*/ 79 h 143"/>
                  <a:gd name="T24" fmla="*/ 36 w 36"/>
                  <a:gd name="T25" fmla="*/ 85 h 143"/>
                  <a:gd name="T26" fmla="*/ 36 w 36"/>
                  <a:gd name="T27" fmla="*/ 92 h 143"/>
                  <a:gd name="T28" fmla="*/ 36 w 36"/>
                  <a:gd name="T29" fmla="*/ 98 h 143"/>
                  <a:gd name="T30" fmla="*/ 34 w 36"/>
                  <a:gd name="T31" fmla="*/ 106 h 143"/>
                  <a:gd name="T32" fmla="*/ 34 w 36"/>
                  <a:gd name="T33" fmla="*/ 113 h 143"/>
                  <a:gd name="T34" fmla="*/ 32 w 36"/>
                  <a:gd name="T35" fmla="*/ 119 h 143"/>
                  <a:gd name="T36" fmla="*/ 32 w 36"/>
                  <a:gd name="T37" fmla="*/ 126 h 143"/>
                  <a:gd name="T38" fmla="*/ 30 w 36"/>
                  <a:gd name="T39" fmla="*/ 132 h 143"/>
                  <a:gd name="T40" fmla="*/ 30 w 36"/>
                  <a:gd name="T41" fmla="*/ 140 h 143"/>
                  <a:gd name="T42" fmla="*/ 26 w 36"/>
                  <a:gd name="T43" fmla="*/ 141 h 143"/>
                  <a:gd name="T44" fmla="*/ 22 w 36"/>
                  <a:gd name="T45" fmla="*/ 134 h 143"/>
                  <a:gd name="T46" fmla="*/ 19 w 36"/>
                  <a:gd name="T47" fmla="*/ 124 h 143"/>
                  <a:gd name="T48" fmla="*/ 15 w 36"/>
                  <a:gd name="T49" fmla="*/ 117 h 143"/>
                  <a:gd name="T50" fmla="*/ 15 w 36"/>
                  <a:gd name="T51" fmla="*/ 107 h 143"/>
                  <a:gd name="T52" fmla="*/ 13 w 36"/>
                  <a:gd name="T53" fmla="*/ 98 h 143"/>
                  <a:gd name="T54" fmla="*/ 13 w 36"/>
                  <a:gd name="T55" fmla="*/ 89 h 143"/>
                  <a:gd name="T56" fmla="*/ 13 w 36"/>
                  <a:gd name="T57" fmla="*/ 79 h 143"/>
                  <a:gd name="T58" fmla="*/ 13 w 36"/>
                  <a:gd name="T59" fmla="*/ 70 h 143"/>
                  <a:gd name="T60" fmla="*/ 11 w 36"/>
                  <a:gd name="T61" fmla="*/ 60 h 143"/>
                  <a:gd name="T62" fmla="*/ 11 w 36"/>
                  <a:gd name="T63" fmla="*/ 51 h 143"/>
                  <a:gd name="T64" fmla="*/ 9 w 36"/>
                  <a:gd name="T65" fmla="*/ 47 h 143"/>
                  <a:gd name="T66" fmla="*/ 9 w 36"/>
                  <a:gd name="T67" fmla="*/ 41 h 143"/>
                  <a:gd name="T68" fmla="*/ 7 w 36"/>
                  <a:gd name="T69" fmla="*/ 36 h 143"/>
                  <a:gd name="T70" fmla="*/ 5 w 36"/>
                  <a:gd name="T71" fmla="*/ 30 h 143"/>
                  <a:gd name="T72" fmla="*/ 5 w 36"/>
                  <a:gd name="T73" fmla="*/ 24 h 143"/>
                  <a:gd name="T74" fmla="*/ 3 w 36"/>
                  <a:gd name="T75" fmla="*/ 21 h 143"/>
                  <a:gd name="T76" fmla="*/ 2 w 36"/>
                  <a:gd name="T77" fmla="*/ 15 h 143"/>
                  <a:gd name="T78" fmla="*/ 2 w 36"/>
                  <a:gd name="T79" fmla="*/ 9 h 143"/>
                  <a:gd name="T80" fmla="*/ 7 w 36"/>
                  <a:gd name="T81" fmla="*/ 7 h 143"/>
                  <a:gd name="T82" fmla="*/ 11 w 36"/>
                  <a:gd name="T83" fmla="*/ 5 h 143"/>
                  <a:gd name="T84" fmla="*/ 13 w 36"/>
                  <a:gd name="T85" fmla="*/ 2 h 143"/>
                  <a:gd name="T86" fmla="*/ 17 w 36"/>
                  <a:gd name="T87" fmla="*/ 0 h 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 h="143">
                    <a:moveTo>
                      <a:pt x="19" y="0"/>
                    </a:moveTo>
                    <a:lnTo>
                      <a:pt x="19" y="2"/>
                    </a:lnTo>
                    <a:lnTo>
                      <a:pt x="20" y="4"/>
                    </a:lnTo>
                    <a:lnTo>
                      <a:pt x="20" y="5"/>
                    </a:lnTo>
                    <a:lnTo>
                      <a:pt x="22" y="7"/>
                    </a:lnTo>
                    <a:lnTo>
                      <a:pt x="22" y="9"/>
                    </a:lnTo>
                    <a:lnTo>
                      <a:pt x="22" y="13"/>
                    </a:lnTo>
                    <a:lnTo>
                      <a:pt x="24" y="15"/>
                    </a:lnTo>
                    <a:lnTo>
                      <a:pt x="24" y="17"/>
                    </a:lnTo>
                    <a:lnTo>
                      <a:pt x="24" y="19"/>
                    </a:lnTo>
                    <a:lnTo>
                      <a:pt x="26" y="21"/>
                    </a:lnTo>
                    <a:lnTo>
                      <a:pt x="26" y="22"/>
                    </a:lnTo>
                    <a:lnTo>
                      <a:pt x="26" y="26"/>
                    </a:lnTo>
                    <a:lnTo>
                      <a:pt x="28" y="28"/>
                    </a:lnTo>
                    <a:lnTo>
                      <a:pt x="28" y="30"/>
                    </a:lnTo>
                    <a:lnTo>
                      <a:pt x="28" y="32"/>
                    </a:lnTo>
                    <a:lnTo>
                      <a:pt x="28" y="34"/>
                    </a:lnTo>
                    <a:lnTo>
                      <a:pt x="28" y="38"/>
                    </a:lnTo>
                    <a:lnTo>
                      <a:pt x="30" y="39"/>
                    </a:lnTo>
                    <a:lnTo>
                      <a:pt x="30" y="41"/>
                    </a:lnTo>
                    <a:lnTo>
                      <a:pt x="30" y="43"/>
                    </a:lnTo>
                    <a:lnTo>
                      <a:pt x="30" y="45"/>
                    </a:lnTo>
                    <a:lnTo>
                      <a:pt x="30" y="49"/>
                    </a:lnTo>
                    <a:lnTo>
                      <a:pt x="32" y="51"/>
                    </a:lnTo>
                    <a:lnTo>
                      <a:pt x="32" y="53"/>
                    </a:lnTo>
                    <a:lnTo>
                      <a:pt x="32" y="55"/>
                    </a:lnTo>
                    <a:lnTo>
                      <a:pt x="32" y="58"/>
                    </a:lnTo>
                    <a:lnTo>
                      <a:pt x="32" y="60"/>
                    </a:lnTo>
                    <a:lnTo>
                      <a:pt x="32" y="62"/>
                    </a:lnTo>
                    <a:lnTo>
                      <a:pt x="32" y="64"/>
                    </a:lnTo>
                    <a:lnTo>
                      <a:pt x="34" y="68"/>
                    </a:lnTo>
                    <a:lnTo>
                      <a:pt x="34" y="70"/>
                    </a:lnTo>
                    <a:lnTo>
                      <a:pt x="34" y="72"/>
                    </a:lnTo>
                    <a:lnTo>
                      <a:pt x="34" y="73"/>
                    </a:lnTo>
                    <a:lnTo>
                      <a:pt x="34" y="75"/>
                    </a:lnTo>
                    <a:lnTo>
                      <a:pt x="34" y="79"/>
                    </a:lnTo>
                    <a:lnTo>
                      <a:pt x="36" y="81"/>
                    </a:lnTo>
                    <a:lnTo>
                      <a:pt x="36" y="83"/>
                    </a:lnTo>
                    <a:lnTo>
                      <a:pt x="36" y="85"/>
                    </a:lnTo>
                    <a:lnTo>
                      <a:pt x="36" y="87"/>
                    </a:lnTo>
                    <a:lnTo>
                      <a:pt x="36" y="90"/>
                    </a:lnTo>
                    <a:lnTo>
                      <a:pt x="36" y="92"/>
                    </a:lnTo>
                    <a:lnTo>
                      <a:pt x="36" y="94"/>
                    </a:lnTo>
                    <a:lnTo>
                      <a:pt x="36" y="96"/>
                    </a:lnTo>
                    <a:lnTo>
                      <a:pt x="36" y="98"/>
                    </a:lnTo>
                    <a:lnTo>
                      <a:pt x="36" y="102"/>
                    </a:lnTo>
                    <a:lnTo>
                      <a:pt x="34" y="104"/>
                    </a:lnTo>
                    <a:lnTo>
                      <a:pt x="34" y="106"/>
                    </a:lnTo>
                    <a:lnTo>
                      <a:pt x="34" y="107"/>
                    </a:lnTo>
                    <a:lnTo>
                      <a:pt x="34" y="109"/>
                    </a:lnTo>
                    <a:lnTo>
                      <a:pt x="34" y="113"/>
                    </a:lnTo>
                    <a:lnTo>
                      <a:pt x="34" y="115"/>
                    </a:lnTo>
                    <a:lnTo>
                      <a:pt x="34" y="117"/>
                    </a:lnTo>
                    <a:lnTo>
                      <a:pt x="32" y="119"/>
                    </a:lnTo>
                    <a:lnTo>
                      <a:pt x="32" y="121"/>
                    </a:lnTo>
                    <a:lnTo>
                      <a:pt x="32" y="123"/>
                    </a:lnTo>
                    <a:lnTo>
                      <a:pt x="32" y="126"/>
                    </a:lnTo>
                    <a:lnTo>
                      <a:pt x="32" y="128"/>
                    </a:lnTo>
                    <a:lnTo>
                      <a:pt x="32" y="130"/>
                    </a:lnTo>
                    <a:lnTo>
                      <a:pt x="30" y="132"/>
                    </a:lnTo>
                    <a:lnTo>
                      <a:pt x="30" y="134"/>
                    </a:lnTo>
                    <a:lnTo>
                      <a:pt x="30" y="136"/>
                    </a:lnTo>
                    <a:lnTo>
                      <a:pt x="30" y="140"/>
                    </a:lnTo>
                    <a:lnTo>
                      <a:pt x="30" y="141"/>
                    </a:lnTo>
                    <a:lnTo>
                      <a:pt x="30" y="143"/>
                    </a:lnTo>
                    <a:lnTo>
                      <a:pt x="26" y="141"/>
                    </a:lnTo>
                    <a:lnTo>
                      <a:pt x="24" y="138"/>
                    </a:lnTo>
                    <a:lnTo>
                      <a:pt x="24" y="136"/>
                    </a:lnTo>
                    <a:lnTo>
                      <a:pt x="22" y="134"/>
                    </a:lnTo>
                    <a:lnTo>
                      <a:pt x="20" y="130"/>
                    </a:lnTo>
                    <a:lnTo>
                      <a:pt x="19" y="128"/>
                    </a:lnTo>
                    <a:lnTo>
                      <a:pt x="19" y="124"/>
                    </a:lnTo>
                    <a:lnTo>
                      <a:pt x="17" y="123"/>
                    </a:lnTo>
                    <a:lnTo>
                      <a:pt x="17" y="119"/>
                    </a:lnTo>
                    <a:lnTo>
                      <a:pt x="15" y="117"/>
                    </a:lnTo>
                    <a:lnTo>
                      <a:pt x="15" y="113"/>
                    </a:lnTo>
                    <a:lnTo>
                      <a:pt x="15" y="111"/>
                    </a:lnTo>
                    <a:lnTo>
                      <a:pt x="15" y="107"/>
                    </a:lnTo>
                    <a:lnTo>
                      <a:pt x="13" y="104"/>
                    </a:lnTo>
                    <a:lnTo>
                      <a:pt x="13" y="102"/>
                    </a:lnTo>
                    <a:lnTo>
                      <a:pt x="13" y="98"/>
                    </a:lnTo>
                    <a:lnTo>
                      <a:pt x="13" y="94"/>
                    </a:lnTo>
                    <a:lnTo>
                      <a:pt x="13" y="92"/>
                    </a:lnTo>
                    <a:lnTo>
                      <a:pt x="13" y="89"/>
                    </a:lnTo>
                    <a:lnTo>
                      <a:pt x="13" y="85"/>
                    </a:lnTo>
                    <a:lnTo>
                      <a:pt x="13" y="83"/>
                    </a:lnTo>
                    <a:lnTo>
                      <a:pt x="13" y="79"/>
                    </a:lnTo>
                    <a:lnTo>
                      <a:pt x="13" y="75"/>
                    </a:lnTo>
                    <a:lnTo>
                      <a:pt x="13" y="73"/>
                    </a:lnTo>
                    <a:lnTo>
                      <a:pt x="13" y="70"/>
                    </a:lnTo>
                    <a:lnTo>
                      <a:pt x="13" y="66"/>
                    </a:lnTo>
                    <a:lnTo>
                      <a:pt x="13" y="64"/>
                    </a:lnTo>
                    <a:lnTo>
                      <a:pt x="11" y="60"/>
                    </a:lnTo>
                    <a:lnTo>
                      <a:pt x="11" y="56"/>
                    </a:lnTo>
                    <a:lnTo>
                      <a:pt x="11" y="55"/>
                    </a:lnTo>
                    <a:lnTo>
                      <a:pt x="11" y="51"/>
                    </a:lnTo>
                    <a:lnTo>
                      <a:pt x="11" y="49"/>
                    </a:lnTo>
                    <a:lnTo>
                      <a:pt x="11" y="47"/>
                    </a:lnTo>
                    <a:lnTo>
                      <a:pt x="9" y="47"/>
                    </a:lnTo>
                    <a:lnTo>
                      <a:pt x="9" y="45"/>
                    </a:lnTo>
                    <a:lnTo>
                      <a:pt x="9" y="43"/>
                    </a:lnTo>
                    <a:lnTo>
                      <a:pt x="9" y="41"/>
                    </a:lnTo>
                    <a:lnTo>
                      <a:pt x="9" y="39"/>
                    </a:lnTo>
                    <a:lnTo>
                      <a:pt x="7" y="38"/>
                    </a:lnTo>
                    <a:lnTo>
                      <a:pt x="7" y="36"/>
                    </a:lnTo>
                    <a:lnTo>
                      <a:pt x="7" y="34"/>
                    </a:lnTo>
                    <a:lnTo>
                      <a:pt x="7" y="32"/>
                    </a:lnTo>
                    <a:lnTo>
                      <a:pt x="5" y="30"/>
                    </a:lnTo>
                    <a:lnTo>
                      <a:pt x="5" y="28"/>
                    </a:lnTo>
                    <a:lnTo>
                      <a:pt x="5" y="26"/>
                    </a:lnTo>
                    <a:lnTo>
                      <a:pt x="5" y="24"/>
                    </a:lnTo>
                    <a:lnTo>
                      <a:pt x="3" y="24"/>
                    </a:lnTo>
                    <a:lnTo>
                      <a:pt x="3" y="22"/>
                    </a:lnTo>
                    <a:lnTo>
                      <a:pt x="3" y="21"/>
                    </a:lnTo>
                    <a:lnTo>
                      <a:pt x="2" y="19"/>
                    </a:lnTo>
                    <a:lnTo>
                      <a:pt x="2" y="17"/>
                    </a:lnTo>
                    <a:lnTo>
                      <a:pt x="2" y="15"/>
                    </a:lnTo>
                    <a:lnTo>
                      <a:pt x="0" y="13"/>
                    </a:lnTo>
                    <a:lnTo>
                      <a:pt x="2" y="11"/>
                    </a:lnTo>
                    <a:lnTo>
                      <a:pt x="2" y="9"/>
                    </a:lnTo>
                    <a:lnTo>
                      <a:pt x="3" y="9"/>
                    </a:lnTo>
                    <a:lnTo>
                      <a:pt x="5" y="7"/>
                    </a:lnTo>
                    <a:lnTo>
                      <a:pt x="7" y="7"/>
                    </a:lnTo>
                    <a:lnTo>
                      <a:pt x="7" y="5"/>
                    </a:lnTo>
                    <a:lnTo>
                      <a:pt x="9" y="5"/>
                    </a:lnTo>
                    <a:lnTo>
                      <a:pt x="11" y="5"/>
                    </a:lnTo>
                    <a:lnTo>
                      <a:pt x="11" y="4"/>
                    </a:lnTo>
                    <a:lnTo>
                      <a:pt x="13" y="4"/>
                    </a:lnTo>
                    <a:lnTo>
                      <a:pt x="13" y="2"/>
                    </a:lnTo>
                    <a:lnTo>
                      <a:pt x="15" y="2"/>
                    </a:lnTo>
                    <a:lnTo>
                      <a:pt x="17" y="2"/>
                    </a:lnTo>
                    <a:lnTo>
                      <a:pt x="17" y="0"/>
                    </a:lnTo>
                    <a:lnTo>
                      <a:pt x="19"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2" name="Freeform 198">
                <a:extLst>
                  <a:ext uri="{FF2B5EF4-FFF2-40B4-BE49-F238E27FC236}">
                    <a16:creationId xmlns:a16="http://schemas.microsoft.com/office/drawing/2014/main" id="{0B5418BC-308B-D18A-6A6B-6D3B790ABBCC}"/>
                  </a:ext>
                </a:extLst>
              </p:cNvPr>
              <p:cNvSpPr>
                <a:spLocks/>
              </p:cNvSpPr>
              <p:nvPr/>
            </p:nvSpPr>
            <p:spPr bwMode="auto">
              <a:xfrm>
                <a:off x="2799" y="2352"/>
                <a:ext cx="30" cy="27"/>
              </a:xfrm>
              <a:custGeom>
                <a:avLst/>
                <a:gdLst>
                  <a:gd name="T0" fmla="*/ 29 w 30"/>
                  <a:gd name="T1" fmla="*/ 2 h 27"/>
                  <a:gd name="T2" fmla="*/ 29 w 30"/>
                  <a:gd name="T3" fmla="*/ 4 h 27"/>
                  <a:gd name="T4" fmla="*/ 29 w 30"/>
                  <a:gd name="T5" fmla="*/ 6 h 27"/>
                  <a:gd name="T6" fmla="*/ 29 w 30"/>
                  <a:gd name="T7" fmla="*/ 8 h 27"/>
                  <a:gd name="T8" fmla="*/ 29 w 30"/>
                  <a:gd name="T9" fmla="*/ 10 h 27"/>
                  <a:gd name="T10" fmla="*/ 29 w 30"/>
                  <a:gd name="T11" fmla="*/ 11 h 27"/>
                  <a:gd name="T12" fmla="*/ 30 w 30"/>
                  <a:gd name="T13" fmla="*/ 11 h 27"/>
                  <a:gd name="T14" fmla="*/ 30 w 30"/>
                  <a:gd name="T15" fmla="*/ 13 h 27"/>
                  <a:gd name="T16" fmla="*/ 30 w 30"/>
                  <a:gd name="T17" fmla="*/ 15 h 27"/>
                  <a:gd name="T18" fmla="*/ 30 w 30"/>
                  <a:gd name="T19" fmla="*/ 17 h 27"/>
                  <a:gd name="T20" fmla="*/ 29 w 30"/>
                  <a:gd name="T21" fmla="*/ 19 h 27"/>
                  <a:gd name="T22" fmla="*/ 27 w 30"/>
                  <a:gd name="T23" fmla="*/ 19 h 27"/>
                  <a:gd name="T24" fmla="*/ 25 w 30"/>
                  <a:gd name="T25" fmla="*/ 19 h 27"/>
                  <a:gd name="T26" fmla="*/ 23 w 30"/>
                  <a:gd name="T27" fmla="*/ 19 h 27"/>
                  <a:gd name="T28" fmla="*/ 21 w 30"/>
                  <a:gd name="T29" fmla="*/ 19 h 27"/>
                  <a:gd name="T30" fmla="*/ 19 w 30"/>
                  <a:gd name="T31" fmla="*/ 19 h 27"/>
                  <a:gd name="T32" fmla="*/ 17 w 30"/>
                  <a:gd name="T33" fmla="*/ 19 h 27"/>
                  <a:gd name="T34" fmla="*/ 15 w 30"/>
                  <a:gd name="T35" fmla="*/ 19 h 27"/>
                  <a:gd name="T36" fmla="*/ 13 w 30"/>
                  <a:gd name="T37" fmla="*/ 19 h 27"/>
                  <a:gd name="T38" fmla="*/ 12 w 30"/>
                  <a:gd name="T39" fmla="*/ 19 h 27"/>
                  <a:gd name="T40" fmla="*/ 10 w 30"/>
                  <a:gd name="T41" fmla="*/ 21 h 27"/>
                  <a:gd name="T42" fmla="*/ 8 w 30"/>
                  <a:gd name="T43" fmla="*/ 21 h 27"/>
                  <a:gd name="T44" fmla="*/ 6 w 30"/>
                  <a:gd name="T45" fmla="*/ 21 h 27"/>
                  <a:gd name="T46" fmla="*/ 6 w 30"/>
                  <a:gd name="T47" fmla="*/ 23 h 27"/>
                  <a:gd name="T48" fmla="*/ 4 w 30"/>
                  <a:gd name="T49" fmla="*/ 23 h 27"/>
                  <a:gd name="T50" fmla="*/ 4 w 30"/>
                  <a:gd name="T51" fmla="*/ 25 h 27"/>
                  <a:gd name="T52" fmla="*/ 2 w 30"/>
                  <a:gd name="T53" fmla="*/ 25 h 27"/>
                  <a:gd name="T54" fmla="*/ 0 w 30"/>
                  <a:gd name="T55" fmla="*/ 27 h 27"/>
                  <a:gd name="T56" fmla="*/ 0 w 30"/>
                  <a:gd name="T57" fmla="*/ 25 h 27"/>
                  <a:gd name="T58" fmla="*/ 2 w 30"/>
                  <a:gd name="T59" fmla="*/ 23 h 27"/>
                  <a:gd name="T60" fmla="*/ 2 w 30"/>
                  <a:gd name="T61" fmla="*/ 21 h 27"/>
                  <a:gd name="T62" fmla="*/ 2 w 30"/>
                  <a:gd name="T63" fmla="*/ 19 h 27"/>
                  <a:gd name="T64" fmla="*/ 4 w 30"/>
                  <a:gd name="T65" fmla="*/ 19 h 27"/>
                  <a:gd name="T66" fmla="*/ 4 w 30"/>
                  <a:gd name="T67" fmla="*/ 17 h 27"/>
                  <a:gd name="T68" fmla="*/ 4 w 30"/>
                  <a:gd name="T69" fmla="*/ 15 h 27"/>
                  <a:gd name="T70" fmla="*/ 6 w 30"/>
                  <a:gd name="T71" fmla="*/ 15 h 27"/>
                  <a:gd name="T72" fmla="*/ 6 w 30"/>
                  <a:gd name="T73" fmla="*/ 13 h 27"/>
                  <a:gd name="T74" fmla="*/ 8 w 30"/>
                  <a:gd name="T75" fmla="*/ 11 h 27"/>
                  <a:gd name="T76" fmla="*/ 10 w 30"/>
                  <a:gd name="T77" fmla="*/ 10 h 27"/>
                  <a:gd name="T78" fmla="*/ 12 w 30"/>
                  <a:gd name="T79" fmla="*/ 8 h 27"/>
                  <a:gd name="T80" fmla="*/ 13 w 30"/>
                  <a:gd name="T81" fmla="*/ 6 h 27"/>
                  <a:gd name="T82" fmla="*/ 15 w 30"/>
                  <a:gd name="T83" fmla="*/ 6 h 27"/>
                  <a:gd name="T84" fmla="*/ 15 w 30"/>
                  <a:gd name="T85" fmla="*/ 4 h 27"/>
                  <a:gd name="T86" fmla="*/ 17 w 30"/>
                  <a:gd name="T87" fmla="*/ 4 h 27"/>
                  <a:gd name="T88" fmla="*/ 19 w 30"/>
                  <a:gd name="T89" fmla="*/ 2 h 27"/>
                  <a:gd name="T90" fmla="*/ 21 w 30"/>
                  <a:gd name="T91" fmla="*/ 2 h 27"/>
                  <a:gd name="T92" fmla="*/ 23 w 30"/>
                  <a:gd name="T93" fmla="*/ 2 h 27"/>
                  <a:gd name="T94" fmla="*/ 25 w 30"/>
                  <a:gd name="T95" fmla="*/ 0 h 27"/>
                  <a:gd name="T96" fmla="*/ 27 w 30"/>
                  <a:gd name="T97" fmla="*/ 2 h 27"/>
                  <a:gd name="T98" fmla="*/ 29 w 30"/>
                  <a:gd name="T99" fmla="*/ 2 h 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 h="27">
                    <a:moveTo>
                      <a:pt x="29" y="2"/>
                    </a:moveTo>
                    <a:lnTo>
                      <a:pt x="29" y="4"/>
                    </a:lnTo>
                    <a:lnTo>
                      <a:pt x="29" y="6"/>
                    </a:lnTo>
                    <a:lnTo>
                      <a:pt x="29" y="8"/>
                    </a:lnTo>
                    <a:lnTo>
                      <a:pt x="29" y="10"/>
                    </a:lnTo>
                    <a:lnTo>
                      <a:pt x="29" y="11"/>
                    </a:lnTo>
                    <a:lnTo>
                      <a:pt x="30" y="11"/>
                    </a:lnTo>
                    <a:lnTo>
                      <a:pt x="30" y="13"/>
                    </a:lnTo>
                    <a:lnTo>
                      <a:pt x="30" y="15"/>
                    </a:lnTo>
                    <a:lnTo>
                      <a:pt x="30" y="17"/>
                    </a:lnTo>
                    <a:lnTo>
                      <a:pt x="29" y="19"/>
                    </a:lnTo>
                    <a:lnTo>
                      <a:pt x="27" y="19"/>
                    </a:lnTo>
                    <a:lnTo>
                      <a:pt x="25" y="19"/>
                    </a:lnTo>
                    <a:lnTo>
                      <a:pt x="23" y="19"/>
                    </a:lnTo>
                    <a:lnTo>
                      <a:pt x="21" y="19"/>
                    </a:lnTo>
                    <a:lnTo>
                      <a:pt x="19" y="19"/>
                    </a:lnTo>
                    <a:lnTo>
                      <a:pt x="17" y="19"/>
                    </a:lnTo>
                    <a:lnTo>
                      <a:pt x="15" y="19"/>
                    </a:lnTo>
                    <a:lnTo>
                      <a:pt x="13" y="19"/>
                    </a:lnTo>
                    <a:lnTo>
                      <a:pt x="12" y="19"/>
                    </a:lnTo>
                    <a:lnTo>
                      <a:pt x="10" y="21"/>
                    </a:lnTo>
                    <a:lnTo>
                      <a:pt x="8" y="21"/>
                    </a:lnTo>
                    <a:lnTo>
                      <a:pt x="6" y="21"/>
                    </a:lnTo>
                    <a:lnTo>
                      <a:pt x="6" y="23"/>
                    </a:lnTo>
                    <a:lnTo>
                      <a:pt x="4" y="23"/>
                    </a:lnTo>
                    <a:lnTo>
                      <a:pt x="4" y="25"/>
                    </a:lnTo>
                    <a:lnTo>
                      <a:pt x="2" y="25"/>
                    </a:lnTo>
                    <a:lnTo>
                      <a:pt x="0" y="27"/>
                    </a:lnTo>
                    <a:lnTo>
                      <a:pt x="0" y="25"/>
                    </a:lnTo>
                    <a:lnTo>
                      <a:pt x="2" y="23"/>
                    </a:lnTo>
                    <a:lnTo>
                      <a:pt x="2" y="21"/>
                    </a:lnTo>
                    <a:lnTo>
                      <a:pt x="2" y="19"/>
                    </a:lnTo>
                    <a:lnTo>
                      <a:pt x="4" y="19"/>
                    </a:lnTo>
                    <a:lnTo>
                      <a:pt x="4" y="17"/>
                    </a:lnTo>
                    <a:lnTo>
                      <a:pt x="4" y="15"/>
                    </a:lnTo>
                    <a:lnTo>
                      <a:pt x="6" y="15"/>
                    </a:lnTo>
                    <a:lnTo>
                      <a:pt x="6" y="13"/>
                    </a:lnTo>
                    <a:lnTo>
                      <a:pt x="8" y="11"/>
                    </a:lnTo>
                    <a:lnTo>
                      <a:pt x="10" y="10"/>
                    </a:lnTo>
                    <a:lnTo>
                      <a:pt x="12" y="8"/>
                    </a:lnTo>
                    <a:lnTo>
                      <a:pt x="13" y="6"/>
                    </a:lnTo>
                    <a:lnTo>
                      <a:pt x="15" y="6"/>
                    </a:lnTo>
                    <a:lnTo>
                      <a:pt x="15" y="4"/>
                    </a:lnTo>
                    <a:lnTo>
                      <a:pt x="17" y="4"/>
                    </a:lnTo>
                    <a:lnTo>
                      <a:pt x="19" y="2"/>
                    </a:lnTo>
                    <a:lnTo>
                      <a:pt x="21" y="2"/>
                    </a:lnTo>
                    <a:lnTo>
                      <a:pt x="23" y="2"/>
                    </a:lnTo>
                    <a:lnTo>
                      <a:pt x="25" y="0"/>
                    </a:lnTo>
                    <a:lnTo>
                      <a:pt x="27" y="2"/>
                    </a:lnTo>
                    <a:lnTo>
                      <a:pt x="29" y="2"/>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3" name="Freeform 199">
                <a:extLst>
                  <a:ext uri="{FF2B5EF4-FFF2-40B4-BE49-F238E27FC236}">
                    <a16:creationId xmlns:a16="http://schemas.microsoft.com/office/drawing/2014/main" id="{CE28C938-1F92-C0A3-6DED-0B578750BA66}"/>
                  </a:ext>
                </a:extLst>
              </p:cNvPr>
              <p:cNvSpPr>
                <a:spLocks/>
              </p:cNvSpPr>
              <p:nvPr/>
            </p:nvSpPr>
            <p:spPr bwMode="auto">
              <a:xfrm>
                <a:off x="2812" y="2222"/>
                <a:ext cx="27" cy="22"/>
              </a:xfrm>
              <a:custGeom>
                <a:avLst/>
                <a:gdLst>
                  <a:gd name="T0" fmla="*/ 27 w 27"/>
                  <a:gd name="T1" fmla="*/ 4 h 22"/>
                  <a:gd name="T2" fmla="*/ 27 w 27"/>
                  <a:gd name="T3" fmla="*/ 5 h 22"/>
                  <a:gd name="T4" fmla="*/ 27 w 27"/>
                  <a:gd name="T5" fmla="*/ 7 h 22"/>
                  <a:gd name="T6" fmla="*/ 27 w 27"/>
                  <a:gd name="T7" fmla="*/ 9 h 22"/>
                  <a:gd name="T8" fmla="*/ 25 w 27"/>
                  <a:gd name="T9" fmla="*/ 9 h 22"/>
                  <a:gd name="T10" fmla="*/ 25 w 27"/>
                  <a:gd name="T11" fmla="*/ 11 h 22"/>
                  <a:gd name="T12" fmla="*/ 25 w 27"/>
                  <a:gd name="T13" fmla="*/ 13 h 22"/>
                  <a:gd name="T14" fmla="*/ 25 w 27"/>
                  <a:gd name="T15" fmla="*/ 15 h 22"/>
                  <a:gd name="T16" fmla="*/ 23 w 27"/>
                  <a:gd name="T17" fmla="*/ 15 h 22"/>
                  <a:gd name="T18" fmla="*/ 23 w 27"/>
                  <a:gd name="T19" fmla="*/ 17 h 22"/>
                  <a:gd name="T20" fmla="*/ 23 w 27"/>
                  <a:gd name="T21" fmla="*/ 19 h 22"/>
                  <a:gd name="T22" fmla="*/ 23 w 27"/>
                  <a:gd name="T23" fmla="*/ 21 h 22"/>
                  <a:gd name="T24" fmla="*/ 21 w 27"/>
                  <a:gd name="T25" fmla="*/ 22 h 22"/>
                  <a:gd name="T26" fmla="*/ 19 w 27"/>
                  <a:gd name="T27" fmla="*/ 22 h 22"/>
                  <a:gd name="T28" fmla="*/ 19 w 27"/>
                  <a:gd name="T29" fmla="*/ 21 h 22"/>
                  <a:gd name="T30" fmla="*/ 17 w 27"/>
                  <a:gd name="T31" fmla="*/ 21 h 22"/>
                  <a:gd name="T32" fmla="*/ 16 w 27"/>
                  <a:gd name="T33" fmla="*/ 19 h 22"/>
                  <a:gd name="T34" fmla="*/ 14 w 27"/>
                  <a:gd name="T35" fmla="*/ 19 h 22"/>
                  <a:gd name="T36" fmla="*/ 14 w 27"/>
                  <a:gd name="T37" fmla="*/ 17 h 22"/>
                  <a:gd name="T38" fmla="*/ 12 w 27"/>
                  <a:gd name="T39" fmla="*/ 17 h 22"/>
                  <a:gd name="T40" fmla="*/ 12 w 27"/>
                  <a:gd name="T41" fmla="*/ 15 h 22"/>
                  <a:gd name="T42" fmla="*/ 10 w 27"/>
                  <a:gd name="T43" fmla="*/ 15 h 22"/>
                  <a:gd name="T44" fmla="*/ 8 w 27"/>
                  <a:gd name="T45" fmla="*/ 15 h 22"/>
                  <a:gd name="T46" fmla="*/ 8 w 27"/>
                  <a:gd name="T47" fmla="*/ 13 h 22"/>
                  <a:gd name="T48" fmla="*/ 6 w 27"/>
                  <a:gd name="T49" fmla="*/ 13 h 22"/>
                  <a:gd name="T50" fmla="*/ 4 w 27"/>
                  <a:gd name="T51" fmla="*/ 13 h 22"/>
                  <a:gd name="T52" fmla="*/ 2 w 27"/>
                  <a:gd name="T53" fmla="*/ 13 h 22"/>
                  <a:gd name="T54" fmla="*/ 0 w 27"/>
                  <a:gd name="T55" fmla="*/ 13 h 22"/>
                  <a:gd name="T56" fmla="*/ 0 w 27"/>
                  <a:gd name="T57" fmla="*/ 11 h 22"/>
                  <a:gd name="T58" fmla="*/ 2 w 27"/>
                  <a:gd name="T59" fmla="*/ 9 h 22"/>
                  <a:gd name="T60" fmla="*/ 2 w 27"/>
                  <a:gd name="T61" fmla="*/ 7 h 22"/>
                  <a:gd name="T62" fmla="*/ 4 w 27"/>
                  <a:gd name="T63" fmla="*/ 7 h 22"/>
                  <a:gd name="T64" fmla="*/ 6 w 27"/>
                  <a:gd name="T65" fmla="*/ 5 h 22"/>
                  <a:gd name="T66" fmla="*/ 8 w 27"/>
                  <a:gd name="T67" fmla="*/ 4 h 22"/>
                  <a:gd name="T68" fmla="*/ 10 w 27"/>
                  <a:gd name="T69" fmla="*/ 4 h 22"/>
                  <a:gd name="T70" fmla="*/ 10 w 27"/>
                  <a:gd name="T71" fmla="*/ 2 h 22"/>
                  <a:gd name="T72" fmla="*/ 12 w 27"/>
                  <a:gd name="T73" fmla="*/ 2 h 22"/>
                  <a:gd name="T74" fmla="*/ 14 w 27"/>
                  <a:gd name="T75" fmla="*/ 2 h 22"/>
                  <a:gd name="T76" fmla="*/ 16 w 27"/>
                  <a:gd name="T77" fmla="*/ 0 h 22"/>
                  <a:gd name="T78" fmla="*/ 17 w 27"/>
                  <a:gd name="T79" fmla="*/ 0 h 22"/>
                  <a:gd name="T80" fmla="*/ 19 w 27"/>
                  <a:gd name="T81" fmla="*/ 0 h 22"/>
                  <a:gd name="T82" fmla="*/ 21 w 27"/>
                  <a:gd name="T83" fmla="*/ 0 h 22"/>
                  <a:gd name="T84" fmla="*/ 23 w 27"/>
                  <a:gd name="T85" fmla="*/ 0 h 22"/>
                  <a:gd name="T86" fmla="*/ 25 w 27"/>
                  <a:gd name="T87" fmla="*/ 0 h 22"/>
                  <a:gd name="T88" fmla="*/ 25 w 27"/>
                  <a:gd name="T89" fmla="*/ 2 h 22"/>
                  <a:gd name="T90" fmla="*/ 27 w 27"/>
                  <a:gd name="T91" fmla="*/ 2 h 22"/>
                  <a:gd name="T92" fmla="*/ 27 w 27"/>
                  <a:gd name="T93" fmla="*/ 4 h 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22">
                    <a:moveTo>
                      <a:pt x="27" y="4"/>
                    </a:moveTo>
                    <a:lnTo>
                      <a:pt x="27" y="5"/>
                    </a:lnTo>
                    <a:lnTo>
                      <a:pt x="27" y="7"/>
                    </a:lnTo>
                    <a:lnTo>
                      <a:pt x="27" y="9"/>
                    </a:lnTo>
                    <a:lnTo>
                      <a:pt x="25" y="9"/>
                    </a:lnTo>
                    <a:lnTo>
                      <a:pt x="25" y="11"/>
                    </a:lnTo>
                    <a:lnTo>
                      <a:pt x="25" y="13"/>
                    </a:lnTo>
                    <a:lnTo>
                      <a:pt x="25" y="15"/>
                    </a:lnTo>
                    <a:lnTo>
                      <a:pt x="23" y="15"/>
                    </a:lnTo>
                    <a:lnTo>
                      <a:pt x="23" y="17"/>
                    </a:lnTo>
                    <a:lnTo>
                      <a:pt x="23" y="19"/>
                    </a:lnTo>
                    <a:lnTo>
                      <a:pt x="23" y="21"/>
                    </a:lnTo>
                    <a:lnTo>
                      <a:pt x="21" y="22"/>
                    </a:lnTo>
                    <a:lnTo>
                      <a:pt x="19" y="22"/>
                    </a:lnTo>
                    <a:lnTo>
                      <a:pt x="19" y="21"/>
                    </a:lnTo>
                    <a:lnTo>
                      <a:pt x="17" y="21"/>
                    </a:lnTo>
                    <a:lnTo>
                      <a:pt x="16" y="19"/>
                    </a:lnTo>
                    <a:lnTo>
                      <a:pt x="14" y="19"/>
                    </a:lnTo>
                    <a:lnTo>
                      <a:pt x="14" y="17"/>
                    </a:lnTo>
                    <a:lnTo>
                      <a:pt x="12" y="17"/>
                    </a:lnTo>
                    <a:lnTo>
                      <a:pt x="12" y="15"/>
                    </a:lnTo>
                    <a:lnTo>
                      <a:pt x="10" y="15"/>
                    </a:lnTo>
                    <a:lnTo>
                      <a:pt x="8" y="15"/>
                    </a:lnTo>
                    <a:lnTo>
                      <a:pt x="8" y="13"/>
                    </a:lnTo>
                    <a:lnTo>
                      <a:pt x="6" y="13"/>
                    </a:lnTo>
                    <a:lnTo>
                      <a:pt x="4" y="13"/>
                    </a:lnTo>
                    <a:lnTo>
                      <a:pt x="2" y="13"/>
                    </a:lnTo>
                    <a:lnTo>
                      <a:pt x="0" y="13"/>
                    </a:lnTo>
                    <a:lnTo>
                      <a:pt x="0" y="11"/>
                    </a:lnTo>
                    <a:lnTo>
                      <a:pt x="2" y="9"/>
                    </a:lnTo>
                    <a:lnTo>
                      <a:pt x="2" y="7"/>
                    </a:lnTo>
                    <a:lnTo>
                      <a:pt x="4" y="7"/>
                    </a:lnTo>
                    <a:lnTo>
                      <a:pt x="6" y="5"/>
                    </a:lnTo>
                    <a:lnTo>
                      <a:pt x="8" y="4"/>
                    </a:lnTo>
                    <a:lnTo>
                      <a:pt x="10" y="4"/>
                    </a:lnTo>
                    <a:lnTo>
                      <a:pt x="10" y="2"/>
                    </a:lnTo>
                    <a:lnTo>
                      <a:pt x="12" y="2"/>
                    </a:lnTo>
                    <a:lnTo>
                      <a:pt x="14" y="2"/>
                    </a:lnTo>
                    <a:lnTo>
                      <a:pt x="16" y="0"/>
                    </a:lnTo>
                    <a:lnTo>
                      <a:pt x="17" y="0"/>
                    </a:lnTo>
                    <a:lnTo>
                      <a:pt x="19" y="0"/>
                    </a:lnTo>
                    <a:lnTo>
                      <a:pt x="21" y="0"/>
                    </a:lnTo>
                    <a:lnTo>
                      <a:pt x="23" y="0"/>
                    </a:lnTo>
                    <a:lnTo>
                      <a:pt x="25" y="0"/>
                    </a:lnTo>
                    <a:lnTo>
                      <a:pt x="25" y="2"/>
                    </a:lnTo>
                    <a:lnTo>
                      <a:pt x="27" y="2"/>
                    </a:lnTo>
                    <a:lnTo>
                      <a:pt x="27" y="4"/>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4" name="Freeform 200">
                <a:extLst>
                  <a:ext uri="{FF2B5EF4-FFF2-40B4-BE49-F238E27FC236}">
                    <a16:creationId xmlns:a16="http://schemas.microsoft.com/office/drawing/2014/main" id="{B37E9697-C31E-270E-5B99-307C317C5C25}"/>
                  </a:ext>
                </a:extLst>
              </p:cNvPr>
              <p:cNvSpPr>
                <a:spLocks/>
              </p:cNvSpPr>
              <p:nvPr/>
            </p:nvSpPr>
            <p:spPr bwMode="auto">
              <a:xfrm>
                <a:off x="2814" y="1691"/>
                <a:ext cx="89" cy="51"/>
              </a:xfrm>
              <a:custGeom>
                <a:avLst/>
                <a:gdLst>
                  <a:gd name="T0" fmla="*/ 46 w 89"/>
                  <a:gd name="T1" fmla="*/ 2 h 51"/>
                  <a:gd name="T2" fmla="*/ 50 w 89"/>
                  <a:gd name="T3" fmla="*/ 2 h 51"/>
                  <a:gd name="T4" fmla="*/ 51 w 89"/>
                  <a:gd name="T5" fmla="*/ 0 h 51"/>
                  <a:gd name="T6" fmla="*/ 55 w 89"/>
                  <a:gd name="T7" fmla="*/ 0 h 51"/>
                  <a:gd name="T8" fmla="*/ 59 w 89"/>
                  <a:gd name="T9" fmla="*/ 2 h 51"/>
                  <a:gd name="T10" fmla="*/ 63 w 89"/>
                  <a:gd name="T11" fmla="*/ 2 h 51"/>
                  <a:gd name="T12" fmla="*/ 67 w 89"/>
                  <a:gd name="T13" fmla="*/ 2 h 51"/>
                  <a:gd name="T14" fmla="*/ 70 w 89"/>
                  <a:gd name="T15" fmla="*/ 2 h 51"/>
                  <a:gd name="T16" fmla="*/ 74 w 89"/>
                  <a:gd name="T17" fmla="*/ 2 h 51"/>
                  <a:gd name="T18" fmla="*/ 78 w 89"/>
                  <a:gd name="T19" fmla="*/ 4 h 51"/>
                  <a:gd name="T20" fmla="*/ 82 w 89"/>
                  <a:gd name="T21" fmla="*/ 2 h 51"/>
                  <a:gd name="T22" fmla="*/ 85 w 89"/>
                  <a:gd name="T23" fmla="*/ 2 h 51"/>
                  <a:gd name="T24" fmla="*/ 89 w 89"/>
                  <a:gd name="T25" fmla="*/ 2 h 51"/>
                  <a:gd name="T26" fmla="*/ 87 w 89"/>
                  <a:gd name="T27" fmla="*/ 6 h 51"/>
                  <a:gd name="T28" fmla="*/ 84 w 89"/>
                  <a:gd name="T29" fmla="*/ 9 h 51"/>
                  <a:gd name="T30" fmla="*/ 80 w 89"/>
                  <a:gd name="T31" fmla="*/ 11 h 51"/>
                  <a:gd name="T32" fmla="*/ 76 w 89"/>
                  <a:gd name="T33" fmla="*/ 11 h 51"/>
                  <a:gd name="T34" fmla="*/ 72 w 89"/>
                  <a:gd name="T35" fmla="*/ 11 h 51"/>
                  <a:gd name="T36" fmla="*/ 68 w 89"/>
                  <a:gd name="T37" fmla="*/ 11 h 51"/>
                  <a:gd name="T38" fmla="*/ 65 w 89"/>
                  <a:gd name="T39" fmla="*/ 13 h 51"/>
                  <a:gd name="T40" fmla="*/ 61 w 89"/>
                  <a:gd name="T41" fmla="*/ 13 h 51"/>
                  <a:gd name="T42" fmla="*/ 57 w 89"/>
                  <a:gd name="T43" fmla="*/ 15 h 51"/>
                  <a:gd name="T44" fmla="*/ 51 w 89"/>
                  <a:gd name="T45" fmla="*/ 15 h 51"/>
                  <a:gd name="T46" fmla="*/ 48 w 89"/>
                  <a:gd name="T47" fmla="*/ 17 h 51"/>
                  <a:gd name="T48" fmla="*/ 44 w 89"/>
                  <a:gd name="T49" fmla="*/ 17 h 51"/>
                  <a:gd name="T50" fmla="*/ 40 w 89"/>
                  <a:gd name="T51" fmla="*/ 19 h 51"/>
                  <a:gd name="T52" fmla="*/ 36 w 89"/>
                  <a:gd name="T53" fmla="*/ 21 h 51"/>
                  <a:gd name="T54" fmla="*/ 32 w 89"/>
                  <a:gd name="T55" fmla="*/ 23 h 51"/>
                  <a:gd name="T56" fmla="*/ 31 w 89"/>
                  <a:gd name="T57" fmla="*/ 26 h 51"/>
                  <a:gd name="T58" fmla="*/ 27 w 89"/>
                  <a:gd name="T59" fmla="*/ 28 h 51"/>
                  <a:gd name="T60" fmla="*/ 23 w 89"/>
                  <a:gd name="T61" fmla="*/ 32 h 51"/>
                  <a:gd name="T62" fmla="*/ 21 w 89"/>
                  <a:gd name="T63" fmla="*/ 34 h 51"/>
                  <a:gd name="T64" fmla="*/ 19 w 89"/>
                  <a:gd name="T65" fmla="*/ 38 h 51"/>
                  <a:gd name="T66" fmla="*/ 15 w 89"/>
                  <a:gd name="T67" fmla="*/ 42 h 51"/>
                  <a:gd name="T68" fmla="*/ 14 w 89"/>
                  <a:gd name="T69" fmla="*/ 45 h 51"/>
                  <a:gd name="T70" fmla="*/ 10 w 89"/>
                  <a:gd name="T71" fmla="*/ 49 h 51"/>
                  <a:gd name="T72" fmla="*/ 6 w 89"/>
                  <a:gd name="T73" fmla="*/ 51 h 51"/>
                  <a:gd name="T74" fmla="*/ 4 w 89"/>
                  <a:gd name="T75" fmla="*/ 49 h 51"/>
                  <a:gd name="T76" fmla="*/ 2 w 89"/>
                  <a:gd name="T77" fmla="*/ 47 h 51"/>
                  <a:gd name="T78" fmla="*/ 0 w 89"/>
                  <a:gd name="T79" fmla="*/ 43 h 51"/>
                  <a:gd name="T80" fmla="*/ 2 w 89"/>
                  <a:gd name="T81" fmla="*/ 38 h 51"/>
                  <a:gd name="T82" fmla="*/ 4 w 89"/>
                  <a:gd name="T83" fmla="*/ 34 h 51"/>
                  <a:gd name="T84" fmla="*/ 6 w 89"/>
                  <a:gd name="T85" fmla="*/ 28 h 51"/>
                  <a:gd name="T86" fmla="*/ 8 w 89"/>
                  <a:gd name="T87" fmla="*/ 25 h 51"/>
                  <a:gd name="T88" fmla="*/ 12 w 89"/>
                  <a:gd name="T89" fmla="*/ 21 h 51"/>
                  <a:gd name="T90" fmla="*/ 14 w 89"/>
                  <a:gd name="T91" fmla="*/ 17 h 51"/>
                  <a:gd name="T92" fmla="*/ 17 w 89"/>
                  <a:gd name="T93" fmla="*/ 15 h 51"/>
                  <a:gd name="T94" fmla="*/ 19 w 89"/>
                  <a:gd name="T95" fmla="*/ 13 h 51"/>
                  <a:gd name="T96" fmla="*/ 23 w 89"/>
                  <a:gd name="T97" fmla="*/ 9 h 51"/>
                  <a:gd name="T98" fmla="*/ 27 w 89"/>
                  <a:gd name="T99" fmla="*/ 8 h 51"/>
                  <a:gd name="T100" fmla="*/ 31 w 89"/>
                  <a:gd name="T101" fmla="*/ 8 h 51"/>
                  <a:gd name="T102" fmla="*/ 34 w 89"/>
                  <a:gd name="T103" fmla="*/ 6 h 51"/>
                  <a:gd name="T104" fmla="*/ 38 w 89"/>
                  <a:gd name="T105" fmla="*/ 4 h 51"/>
                  <a:gd name="T106" fmla="*/ 42 w 89"/>
                  <a:gd name="T107" fmla="*/ 4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9" h="51">
                    <a:moveTo>
                      <a:pt x="44" y="2"/>
                    </a:moveTo>
                    <a:lnTo>
                      <a:pt x="46" y="2"/>
                    </a:lnTo>
                    <a:lnTo>
                      <a:pt x="48" y="2"/>
                    </a:lnTo>
                    <a:lnTo>
                      <a:pt x="50" y="2"/>
                    </a:lnTo>
                    <a:lnTo>
                      <a:pt x="51" y="2"/>
                    </a:lnTo>
                    <a:lnTo>
                      <a:pt x="51" y="0"/>
                    </a:lnTo>
                    <a:lnTo>
                      <a:pt x="53" y="0"/>
                    </a:lnTo>
                    <a:lnTo>
                      <a:pt x="55" y="0"/>
                    </a:lnTo>
                    <a:lnTo>
                      <a:pt x="57" y="0"/>
                    </a:lnTo>
                    <a:lnTo>
                      <a:pt x="59" y="2"/>
                    </a:lnTo>
                    <a:lnTo>
                      <a:pt x="61" y="2"/>
                    </a:lnTo>
                    <a:lnTo>
                      <a:pt x="63" y="2"/>
                    </a:lnTo>
                    <a:lnTo>
                      <a:pt x="65" y="2"/>
                    </a:lnTo>
                    <a:lnTo>
                      <a:pt x="67" y="2"/>
                    </a:lnTo>
                    <a:lnTo>
                      <a:pt x="68" y="2"/>
                    </a:lnTo>
                    <a:lnTo>
                      <a:pt x="70" y="2"/>
                    </a:lnTo>
                    <a:lnTo>
                      <a:pt x="72" y="2"/>
                    </a:lnTo>
                    <a:lnTo>
                      <a:pt x="74" y="2"/>
                    </a:lnTo>
                    <a:lnTo>
                      <a:pt x="76" y="4"/>
                    </a:lnTo>
                    <a:lnTo>
                      <a:pt x="78" y="4"/>
                    </a:lnTo>
                    <a:lnTo>
                      <a:pt x="80" y="2"/>
                    </a:lnTo>
                    <a:lnTo>
                      <a:pt x="82" y="2"/>
                    </a:lnTo>
                    <a:lnTo>
                      <a:pt x="84" y="2"/>
                    </a:lnTo>
                    <a:lnTo>
                      <a:pt x="85" y="2"/>
                    </a:lnTo>
                    <a:lnTo>
                      <a:pt x="87" y="2"/>
                    </a:lnTo>
                    <a:lnTo>
                      <a:pt x="89" y="2"/>
                    </a:lnTo>
                    <a:lnTo>
                      <a:pt x="89" y="4"/>
                    </a:lnTo>
                    <a:lnTo>
                      <a:pt x="87" y="6"/>
                    </a:lnTo>
                    <a:lnTo>
                      <a:pt x="85" y="8"/>
                    </a:lnTo>
                    <a:lnTo>
                      <a:pt x="84" y="9"/>
                    </a:lnTo>
                    <a:lnTo>
                      <a:pt x="82" y="9"/>
                    </a:lnTo>
                    <a:lnTo>
                      <a:pt x="80" y="11"/>
                    </a:lnTo>
                    <a:lnTo>
                      <a:pt x="78" y="11"/>
                    </a:lnTo>
                    <a:lnTo>
                      <a:pt x="76" y="11"/>
                    </a:lnTo>
                    <a:lnTo>
                      <a:pt x="74" y="11"/>
                    </a:lnTo>
                    <a:lnTo>
                      <a:pt x="72" y="11"/>
                    </a:lnTo>
                    <a:lnTo>
                      <a:pt x="70" y="11"/>
                    </a:lnTo>
                    <a:lnTo>
                      <a:pt x="68" y="11"/>
                    </a:lnTo>
                    <a:lnTo>
                      <a:pt x="67" y="13"/>
                    </a:lnTo>
                    <a:lnTo>
                      <a:pt x="65" y="13"/>
                    </a:lnTo>
                    <a:lnTo>
                      <a:pt x="63" y="13"/>
                    </a:lnTo>
                    <a:lnTo>
                      <a:pt x="61" y="13"/>
                    </a:lnTo>
                    <a:lnTo>
                      <a:pt x="59" y="13"/>
                    </a:lnTo>
                    <a:lnTo>
                      <a:pt x="57" y="15"/>
                    </a:lnTo>
                    <a:lnTo>
                      <a:pt x="53" y="15"/>
                    </a:lnTo>
                    <a:lnTo>
                      <a:pt x="51" y="15"/>
                    </a:lnTo>
                    <a:lnTo>
                      <a:pt x="50" y="15"/>
                    </a:lnTo>
                    <a:lnTo>
                      <a:pt x="48" y="17"/>
                    </a:lnTo>
                    <a:lnTo>
                      <a:pt x="46" y="17"/>
                    </a:lnTo>
                    <a:lnTo>
                      <a:pt x="44" y="17"/>
                    </a:lnTo>
                    <a:lnTo>
                      <a:pt x="42" y="19"/>
                    </a:lnTo>
                    <a:lnTo>
                      <a:pt x="40" y="19"/>
                    </a:lnTo>
                    <a:lnTo>
                      <a:pt x="38" y="21"/>
                    </a:lnTo>
                    <a:lnTo>
                      <a:pt x="36" y="21"/>
                    </a:lnTo>
                    <a:lnTo>
                      <a:pt x="34" y="23"/>
                    </a:lnTo>
                    <a:lnTo>
                      <a:pt x="32" y="23"/>
                    </a:lnTo>
                    <a:lnTo>
                      <a:pt x="32" y="25"/>
                    </a:lnTo>
                    <a:lnTo>
                      <a:pt x="31" y="26"/>
                    </a:lnTo>
                    <a:lnTo>
                      <a:pt x="29" y="26"/>
                    </a:lnTo>
                    <a:lnTo>
                      <a:pt x="27" y="28"/>
                    </a:lnTo>
                    <a:lnTo>
                      <a:pt x="25" y="30"/>
                    </a:lnTo>
                    <a:lnTo>
                      <a:pt x="23" y="32"/>
                    </a:lnTo>
                    <a:lnTo>
                      <a:pt x="23" y="34"/>
                    </a:lnTo>
                    <a:lnTo>
                      <a:pt x="21" y="34"/>
                    </a:lnTo>
                    <a:lnTo>
                      <a:pt x="19" y="36"/>
                    </a:lnTo>
                    <a:lnTo>
                      <a:pt x="19" y="38"/>
                    </a:lnTo>
                    <a:lnTo>
                      <a:pt x="17" y="40"/>
                    </a:lnTo>
                    <a:lnTo>
                      <a:pt x="15" y="42"/>
                    </a:lnTo>
                    <a:lnTo>
                      <a:pt x="15" y="43"/>
                    </a:lnTo>
                    <a:lnTo>
                      <a:pt x="14" y="45"/>
                    </a:lnTo>
                    <a:lnTo>
                      <a:pt x="12" y="47"/>
                    </a:lnTo>
                    <a:lnTo>
                      <a:pt x="10" y="49"/>
                    </a:lnTo>
                    <a:lnTo>
                      <a:pt x="8" y="51"/>
                    </a:lnTo>
                    <a:lnTo>
                      <a:pt x="6" y="51"/>
                    </a:lnTo>
                    <a:lnTo>
                      <a:pt x="4" y="51"/>
                    </a:lnTo>
                    <a:lnTo>
                      <a:pt x="4" y="49"/>
                    </a:lnTo>
                    <a:lnTo>
                      <a:pt x="2" y="49"/>
                    </a:lnTo>
                    <a:lnTo>
                      <a:pt x="2" y="47"/>
                    </a:lnTo>
                    <a:lnTo>
                      <a:pt x="0" y="47"/>
                    </a:lnTo>
                    <a:lnTo>
                      <a:pt x="0" y="43"/>
                    </a:lnTo>
                    <a:lnTo>
                      <a:pt x="2" y="42"/>
                    </a:lnTo>
                    <a:lnTo>
                      <a:pt x="2" y="38"/>
                    </a:lnTo>
                    <a:lnTo>
                      <a:pt x="4" y="36"/>
                    </a:lnTo>
                    <a:lnTo>
                      <a:pt x="4" y="34"/>
                    </a:lnTo>
                    <a:lnTo>
                      <a:pt x="6" y="30"/>
                    </a:lnTo>
                    <a:lnTo>
                      <a:pt x="6" y="28"/>
                    </a:lnTo>
                    <a:lnTo>
                      <a:pt x="8" y="26"/>
                    </a:lnTo>
                    <a:lnTo>
                      <a:pt x="8" y="25"/>
                    </a:lnTo>
                    <a:lnTo>
                      <a:pt x="10" y="23"/>
                    </a:lnTo>
                    <a:lnTo>
                      <a:pt x="12" y="21"/>
                    </a:lnTo>
                    <a:lnTo>
                      <a:pt x="14" y="19"/>
                    </a:lnTo>
                    <a:lnTo>
                      <a:pt x="14" y="17"/>
                    </a:lnTo>
                    <a:lnTo>
                      <a:pt x="15" y="17"/>
                    </a:lnTo>
                    <a:lnTo>
                      <a:pt x="17" y="15"/>
                    </a:lnTo>
                    <a:lnTo>
                      <a:pt x="17" y="13"/>
                    </a:lnTo>
                    <a:lnTo>
                      <a:pt x="19" y="13"/>
                    </a:lnTo>
                    <a:lnTo>
                      <a:pt x="21" y="11"/>
                    </a:lnTo>
                    <a:lnTo>
                      <a:pt x="23" y="9"/>
                    </a:lnTo>
                    <a:lnTo>
                      <a:pt x="25" y="9"/>
                    </a:lnTo>
                    <a:lnTo>
                      <a:pt x="27" y="8"/>
                    </a:lnTo>
                    <a:lnTo>
                      <a:pt x="29" y="8"/>
                    </a:lnTo>
                    <a:lnTo>
                      <a:pt x="31" y="8"/>
                    </a:lnTo>
                    <a:lnTo>
                      <a:pt x="32" y="6"/>
                    </a:lnTo>
                    <a:lnTo>
                      <a:pt x="34" y="6"/>
                    </a:lnTo>
                    <a:lnTo>
                      <a:pt x="36" y="6"/>
                    </a:lnTo>
                    <a:lnTo>
                      <a:pt x="38" y="4"/>
                    </a:lnTo>
                    <a:lnTo>
                      <a:pt x="40" y="4"/>
                    </a:lnTo>
                    <a:lnTo>
                      <a:pt x="42" y="4"/>
                    </a:lnTo>
                    <a:lnTo>
                      <a:pt x="44" y="2"/>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5" name="Freeform 201">
                <a:extLst>
                  <a:ext uri="{FF2B5EF4-FFF2-40B4-BE49-F238E27FC236}">
                    <a16:creationId xmlns:a16="http://schemas.microsoft.com/office/drawing/2014/main" id="{DAE25B99-FF2D-8DC7-0901-A70D4E16A6EF}"/>
                  </a:ext>
                </a:extLst>
              </p:cNvPr>
              <p:cNvSpPr>
                <a:spLocks/>
              </p:cNvSpPr>
              <p:nvPr/>
            </p:nvSpPr>
            <p:spPr bwMode="auto">
              <a:xfrm>
                <a:off x="2816" y="1857"/>
                <a:ext cx="49" cy="129"/>
              </a:xfrm>
              <a:custGeom>
                <a:avLst/>
                <a:gdLst>
                  <a:gd name="T0" fmla="*/ 6 w 49"/>
                  <a:gd name="T1" fmla="*/ 13 h 129"/>
                  <a:gd name="T2" fmla="*/ 8 w 49"/>
                  <a:gd name="T3" fmla="*/ 10 h 129"/>
                  <a:gd name="T4" fmla="*/ 8 w 49"/>
                  <a:gd name="T5" fmla="*/ 6 h 129"/>
                  <a:gd name="T6" fmla="*/ 10 w 49"/>
                  <a:gd name="T7" fmla="*/ 4 h 129"/>
                  <a:gd name="T8" fmla="*/ 10 w 49"/>
                  <a:gd name="T9" fmla="*/ 0 h 129"/>
                  <a:gd name="T10" fmla="*/ 13 w 49"/>
                  <a:gd name="T11" fmla="*/ 2 h 129"/>
                  <a:gd name="T12" fmla="*/ 15 w 49"/>
                  <a:gd name="T13" fmla="*/ 6 h 129"/>
                  <a:gd name="T14" fmla="*/ 17 w 49"/>
                  <a:gd name="T15" fmla="*/ 10 h 129"/>
                  <a:gd name="T16" fmla="*/ 19 w 49"/>
                  <a:gd name="T17" fmla="*/ 13 h 129"/>
                  <a:gd name="T18" fmla="*/ 21 w 49"/>
                  <a:gd name="T19" fmla="*/ 19 h 129"/>
                  <a:gd name="T20" fmla="*/ 23 w 49"/>
                  <a:gd name="T21" fmla="*/ 23 h 129"/>
                  <a:gd name="T22" fmla="*/ 25 w 49"/>
                  <a:gd name="T23" fmla="*/ 29 h 129"/>
                  <a:gd name="T24" fmla="*/ 27 w 49"/>
                  <a:gd name="T25" fmla="*/ 32 h 129"/>
                  <a:gd name="T26" fmla="*/ 29 w 49"/>
                  <a:gd name="T27" fmla="*/ 38 h 129"/>
                  <a:gd name="T28" fmla="*/ 30 w 49"/>
                  <a:gd name="T29" fmla="*/ 44 h 129"/>
                  <a:gd name="T30" fmla="*/ 30 w 49"/>
                  <a:gd name="T31" fmla="*/ 47 h 129"/>
                  <a:gd name="T32" fmla="*/ 32 w 49"/>
                  <a:gd name="T33" fmla="*/ 53 h 129"/>
                  <a:gd name="T34" fmla="*/ 32 w 49"/>
                  <a:gd name="T35" fmla="*/ 59 h 129"/>
                  <a:gd name="T36" fmla="*/ 34 w 49"/>
                  <a:gd name="T37" fmla="*/ 64 h 129"/>
                  <a:gd name="T38" fmla="*/ 34 w 49"/>
                  <a:gd name="T39" fmla="*/ 70 h 129"/>
                  <a:gd name="T40" fmla="*/ 36 w 49"/>
                  <a:gd name="T41" fmla="*/ 78 h 129"/>
                  <a:gd name="T42" fmla="*/ 36 w 49"/>
                  <a:gd name="T43" fmla="*/ 83 h 129"/>
                  <a:gd name="T44" fmla="*/ 36 w 49"/>
                  <a:gd name="T45" fmla="*/ 89 h 129"/>
                  <a:gd name="T46" fmla="*/ 38 w 49"/>
                  <a:gd name="T47" fmla="*/ 95 h 129"/>
                  <a:gd name="T48" fmla="*/ 40 w 49"/>
                  <a:gd name="T49" fmla="*/ 100 h 129"/>
                  <a:gd name="T50" fmla="*/ 40 w 49"/>
                  <a:gd name="T51" fmla="*/ 104 h 129"/>
                  <a:gd name="T52" fmla="*/ 42 w 49"/>
                  <a:gd name="T53" fmla="*/ 108 h 129"/>
                  <a:gd name="T54" fmla="*/ 44 w 49"/>
                  <a:gd name="T55" fmla="*/ 112 h 129"/>
                  <a:gd name="T56" fmla="*/ 44 w 49"/>
                  <a:gd name="T57" fmla="*/ 115 h 129"/>
                  <a:gd name="T58" fmla="*/ 46 w 49"/>
                  <a:gd name="T59" fmla="*/ 119 h 129"/>
                  <a:gd name="T60" fmla="*/ 48 w 49"/>
                  <a:gd name="T61" fmla="*/ 121 h 129"/>
                  <a:gd name="T62" fmla="*/ 49 w 49"/>
                  <a:gd name="T63" fmla="*/ 125 h 129"/>
                  <a:gd name="T64" fmla="*/ 49 w 49"/>
                  <a:gd name="T65" fmla="*/ 129 h 129"/>
                  <a:gd name="T66" fmla="*/ 48 w 49"/>
                  <a:gd name="T67" fmla="*/ 127 h 129"/>
                  <a:gd name="T68" fmla="*/ 44 w 49"/>
                  <a:gd name="T69" fmla="*/ 127 h 129"/>
                  <a:gd name="T70" fmla="*/ 40 w 49"/>
                  <a:gd name="T71" fmla="*/ 125 h 129"/>
                  <a:gd name="T72" fmla="*/ 36 w 49"/>
                  <a:gd name="T73" fmla="*/ 121 h 129"/>
                  <a:gd name="T74" fmla="*/ 34 w 49"/>
                  <a:gd name="T75" fmla="*/ 119 h 129"/>
                  <a:gd name="T76" fmla="*/ 32 w 49"/>
                  <a:gd name="T77" fmla="*/ 117 h 129"/>
                  <a:gd name="T78" fmla="*/ 30 w 49"/>
                  <a:gd name="T79" fmla="*/ 115 h 129"/>
                  <a:gd name="T80" fmla="*/ 29 w 49"/>
                  <a:gd name="T81" fmla="*/ 114 h 129"/>
                  <a:gd name="T82" fmla="*/ 27 w 49"/>
                  <a:gd name="T83" fmla="*/ 110 h 129"/>
                  <a:gd name="T84" fmla="*/ 25 w 49"/>
                  <a:gd name="T85" fmla="*/ 106 h 129"/>
                  <a:gd name="T86" fmla="*/ 23 w 49"/>
                  <a:gd name="T87" fmla="*/ 102 h 129"/>
                  <a:gd name="T88" fmla="*/ 21 w 49"/>
                  <a:gd name="T89" fmla="*/ 98 h 129"/>
                  <a:gd name="T90" fmla="*/ 21 w 49"/>
                  <a:gd name="T91" fmla="*/ 95 h 129"/>
                  <a:gd name="T92" fmla="*/ 19 w 49"/>
                  <a:gd name="T93" fmla="*/ 89 h 129"/>
                  <a:gd name="T94" fmla="*/ 19 w 49"/>
                  <a:gd name="T95" fmla="*/ 85 h 129"/>
                  <a:gd name="T96" fmla="*/ 17 w 49"/>
                  <a:gd name="T97" fmla="*/ 81 h 129"/>
                  <a:gd name="T98" fmla="*/ 17 w 49"/>
                  <a:gd name="T99" fmla="*/ 76 h 129"/>
                  <a:gd name="T100" fmla="*/ 15 w 49"/>
                  <a:gd name="T101" fmla="*/ 70 h 129"/>
                  <a:gd name="T102" fmla="*/ 13 w 49"/>
                  <a:gd name="T103" fmla="*/ 64 h 129"/>
                  <a:gd name="T104" fmla="*/ 12 w 49"/>
                  <a:gd name="T105" fmla="*/ 59 h 129"/>
                  <a:gd name="T106" fmla="*/ 10 w 49"/>
                  <a:gd name="T107" fmla="*/ 51 h 129"/>
                  <a:gd name="T108" fmla="*/ 8 w 49"/>
                  <a:gd name="T109" fmla="*/ 44 h 129"/>
                  <a:gd name="T110" fmla="*/ 6 w 49"/>
                  <a:gd name="T111" fmla="*/ 36 h 129"/>
                  <a:gd name="T112" fmla="*/ 4 w 49"/>
                  <a:gd name="T113" fmla="*/ 29 h 129"/>
                  <a:gd name="T114" fmla="*/ 0 w 49"/>
                  <a:gd name="T115" fmla="*/ 19 h 129"/>
                  <a:gd name="T116" fmla="*/ 2 w 49"/>
                  <a:gd name="T117" fmla="*/ 17 h 129"/>
                  <a:gd name="T118" fmla="*/ 4 w 49"/>
                  <a:gd name="T119" fmla="*/ 15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9" h="129">
                    <a:moveTo>
                      <a:pt x="6" y="15"/>
                    </a:moveTo>
                    <a:lnTo>
                      <a:pt x="6" y="13"/>
                    </a:lnTo>
                    <a:lnTo>
                      <a:pt x="8" y="12"/>
                    </a:lnTo>
                    <a:lnTo>
                      <a:pt x="8" y="10"/>
                    </a:lnTo>
                    <a:lnTo>
                      <a:pt x="8" y="8"/>
                    </a:lnTo>
                    <a:lnTo>
                      <a:pt x="8" y="6"/>
                    </a:lnTo>
                    <a:lnTo>
                      <a:pt x="10" y="6"/>
                    </a:lnTo>
                    <a:lnTo>
                      <a:pt x="10" y="4"/>
                    </a:lnTo>
                    <a:lnTo>
                      <a:pt x="10" y="2"/>
                    </a:lnTo>
                    <a:lnTo>
                      <a:pt x="10" y="0"/>
                    </a:lnTo>
                    <a:lnTo>
                      <a:pt x="12" y="0"/>
                    </a:lnTo>
                    <a:lnTo>
                      <a:pt x="13" y="2"/>
                    </a:lnTo>
                    <a:lnTo>
                      <a:pt x="13" y="4"/>
                    </a:lnTo>
                    <a:lnTo>
                      <a:pt x="15" y="6"/>
                    </a:lnTo>
                    <a:lnTo>
                      <a:pt x="17" y="8"/>
                    </a:lnTo>
                    <a:lnTo>
                      <a:pt x="17" y="10"/>
                    </a:lnTo>
                    <a:lnTo>
                      <a:pt x="19" y="12"/>
                    </a:lnTo>
                    <a:lnTo>
                      <a:pt x="19" y="13"/>
                    </a:lnTo>
                    <a:lnTo>
                      <a:pt x="21" y="15"/>
                    </a:lnTo>
                    <a:lnTo>
                      <a:pt x="21" y="19"/>
                    </a:lnTo>
                    <a:lnTo>
                      <a:pt x="23" y="21"/>
                    </a:lnTo>
                    <a:lnTo>
                      <a:pt x="23" y="23"/>
                    </a:lnTo>
                    <a:lnTo>
                      <a:pt x="25" y="25"/>
                    </a:lnTo>
                    <a:lnTo>
                      <a:pt x="25" y="29"/>
                    </a:lnTo>
                    <a:lnTo>
                      <a:pt x="27" y="30"/>
                    </a:lnTo>
                    <a:lnTo>
                      <a:pt x="27" y="32"/>
                    </a:lnTo>
                    <a:lnTo>
                      <a:pt x="27" y="34"/>
                    </a:lnTo>
                    <a:lnTo>
                      <a:pt x="29" y="38"/>
                    </a:lnTo>
                    <a:lnTo>
                      <a:pt x="29" y="40"/>
                    </a:lnTo>
                    <a:lnTo>
                      <a:pt x="30" y="44"/>
                    </a:lnTo>
                    <a:lnTo>
                      <a:pt x="30" y="46"/>
                    </a:lnTo>
                    <a:lnTo>
                      <a:pt x="30" y="47"/>
                    </a:lnTo>
                    <a:lnTo>
                      <a:pt x="32" y="51"/>
                    </a:lnTo>
                    <a:lnTo>
                      <a:pt x="32" y="53"/>
                    </a:lnTo>
                    <a:lnTo>
                      <a:pt x="32" y="57"/>
                    </a:lnTo>
                    <a:lnTo>
                      <a:pt x="32" y="59"/>
                    </a:lnTo>
                    <a:lnTo>
                      <a:pt x="34" y="63"/>
                    </a:lnTo>
                    <a:lnTo>
                      <a:pt x="34" y="64"/>
                    </a:lnTo>
                    <a:lnTo>
                      <a:pt x="34" y="68"/>
                    </a:lnTo>
                    <a:lnTo>
                      <a:pt x="34" y="70"/>
                    </a:lnTo>
                    <a:lnTo>
                      <a:pt x="34" y="74"/>
                    </a:lnTo>
                    <a:lnTo>
                      <a:pt x="36" y="78"/>
                    </a:lnTo>
                    <a:lnTo>
                      <a:pt x="36" y="80"/>
                    </a:lnTo>
                    <a:lnTo>
                      <a:pt x="36" y="83"/>
                    </a:lnTo>
                    <a:lnTo>
                      <a:pt x="36" y="85"/>
                    </a:lnTo>
                    <a:lnTo>
                      <a:pt x="36" y="89"/>
                    </a:lnTo>
                    <a:lnTo>
                      <a:pt x="38" y="91"/>
                    </a:lnTo>
                    <a:lnTo>
                      <a:pt x="38" y="95"/>
                    </a:lnTo>
                    <a:lnTo>
                      <a:pt x="38" y="97"/>
                    </a:lnTo>
                    <a:lnTo>
                      <a:pt x="40" y="100"/>
                    </a:lnTo>
                    <a:lnTo>
                      <a:pt x="40" y="102"/>
                    </a:lnTo>
                    <a:lnTo>
                      <a:pt x="40" y="104"/>
                    </a:lnTo>
                    <a:lnTo>
                      <a:pt x="42" y="106"/>
                    </a:lnTo>
                    <a:lnTo>
                      <a:pt x="42" y="108"/>
                    </a:lnTo>
                    <a:lnTo>
                      <a:pt x="42" y="112"/>
                    </a:lnTo>
                    <a:lnTo>
                      <a:pt x="44" y="112"/>
                    </a:lnTo>
                    <a:lnTo>
                      <a:pt x="44" y="114"/>
                    </a:lnTo>
                    <a:lnTo>
                      <a:pt x="44" y="115"/>
                    </a:lnTo>
                    <a:lnTo>
                      <a:pt x="46" y="117"/>
                    </a:lnTo>
                    <a:lnTo>
                      <a:pt x="46" y="119"/>
                    </a:lnTo>
                    <a:lnTo>
                      <a:pt x="46" y="121"/>
                    </a:lnTo>
                    <a:lnTo>
                      <a:pt x="48" y="121"/>
                    </a:lnTo>
                    <a:lnTo>
                      <a:pt x="48" y="123"/>
                    </a:lnTo>
                    <a:lnTo>
                      <a:pt x="49" y="125"/>
                    </a:lnTo>
                    <a:lnTo>
                      <a:pt x="49" y="127"/>
                    </a:lnTo>
                    <a:lnTo>
                      <a:pt x="49" y="129"/>
                    </a:lnTo>
                    <a:lnTo>
                      <a:pt x="48" y="129"/>
                    </a:lnTo>
                    <a:lnTo>
                      <a:pt x="48" y="127"/>
                    </a:lnTo>
                    <a:lnTo>
                      <a:pt x="46" y="127"/>
                    </a:lnTo>
                    <a:lnTo>
                      <a:pt x="44" y="127"/>
                    </a:lnTo>
                    <a:lnTo>
                      <a:pt x="42" y="125"/>
                    </a:lnTo>
                    <a:lnTo>
                      <a:pt x="40" y="125"/>
                    </a:lnTo>
                    <a:lnTo>
                      <a:pt x="38" y="123"/>
                    </a:lnTo>
                    <a:lnTo>
                      <a:pt x="36" y="121"/>
                    </a:lnTo>
                    <a:lnTo>
                      <a:pt x="34" y="121"/>
                    </a:lnTo>
                    <a:lnTo>
                      <a:pt x="34" y="119"/>
                    </a:lnTo>
                    <a:lnTo>
                      <a:pt x="32" y="119"/>
                    </a:lnTo>
                    <a:lnTo>
                      <a:pt x="32" y="117"/>
                    </a:lnTo>
                    <a:lnTo>
                      <a:pt x="30" y="117"/>
                    </a:lnTo>
                    <a:lnTo>
                      <a:pt x="30" y="115"/>
                    </a:lnTo>
                    <a:lnTo>
                      <a:pt x="29" y="115"/>
                    </a:lnTo>
                    <a:lnTo>
                      <a:pt x="29" y="114"/>
                    </a:lnTo>
                    <a:lnTo>
                      <a:pt x="27" y="112"/>
                    </a:lnTo>
                    <a:lnTo>
                      <a:pt x="27" y="110"/>
                    </a:lnTo>
                    <a:lnTo>
                      <a:pt x="25" y="108"/>
                    </a:lnTo>
                    <a:lnTo>
                      <a:pt x="25" y="106"/>
                    </a:lnTo>
                    <a:lnTo>
                      <a:pt x="25" y="104"/>
                    </a:lnTo>
                    <a:lnTo>
                      <a:pt x="23" y="102"/>
                    </a:lnTo>
                    <a:lnTo>
                      <a:pt x="23" y="100"/>
                    </a:lnTo>
                    <a:lnTo>
                      <a:pt x="21" y="98"/>
                    </a:lnTo>
                    <a:lnTo>
                      <a:pt x="21" y="97"/>
                    </a:lnTo>
                    <a:lnTo>
                      <a:pt x="21" y="95"/>
                    </a:lnTo>
                    <a:lnTo>
                      <a:pt x="21" y="93"/>
                    </a:lnTo>
                    <a:lnTo>
                      <a:pt x="19" y="89"/>
                    </a:lnTo>
                    <a:lnTo>
                      <a:pt x="19" y="87"/>
                    </a:lnTo>
                    <a:lnTo>
                      <a:pt x="19" y="85"/>
                    </a:lnTo>
                    <a:lnTo>
                      <a:pt x="17" y="83"/>
                    </a:lnTo>
                    <a:lnTo>
                      <a:pt x="17" y="81"/>
                    </a:lnTo>
                    <a:lnTo>
                      <a:pt x="17" y="78"/>
                    </a:lnTo>
                    <a:lnTo>
                      <a:pt x="17" y="76"/>
                    </a:lnTo>
                    <a:lnTo>
                      <a:pt x="15" y="72"/>
                    </a:lnTo>
                    <a:lnTo>
                      <a:pt x="15" y="70"/>
                    </a:lnTo>
                    <a:lnTo>
                      <a:pt x="13" y="66"/>
                    </a:lnTo>
                    <a:lnTo>
                      <a:pt x="13" y="64"/>
                    </a:lnTo>
                    <a:lnTo>
                      <a:pt x="13" y="61"/>
                    </a:lnTo>
                    <a:lnTo>
                      <a:pt x="12" y="59"/>
                    </a:lnTo>
                    <a:lnTo>
                      <a:pt x="12" y="55"/>
                    </a:lnTo>
                    <a:lnTo>
                      <a:pt x="10" y="51"/>
                    </a:lnTo>
                    <a:lnTo>
                      <a:pt x="10" y="47"/>
                    </a:lnTo>
                    <a:lnTo>
                      <a:pt x="8" y="44"/>
                    </a:lnTo>
                    <a:lnTo>
                      <a:pt x="8" y="40"/>
                    </a:lnTo>
                    <a:lnTo>
                      <a:pt x="6" y="36"/>
                    </a:lnTo>
                    <a:lnTo>
                      <a:pt x="4" y="32"/>
                    </a:lnTo>
                    <a:lnTo>
                      <a:pt x="4" y="29"/>
                    </a:lnTo>
                    <a:lnTo>
                      <a:pt x="2" y="23"/>
                    </a:lnTo>
                    <a:lnTo>
                      <a:pt x="0" y="19"/>
                    </a:lnTo>
                    <a:lnTo>
                      <a:pt x="2" y="19"/>
                    </a:lnTo>
                    <a:lnTo>
                      <a:pt x="2" y="17"/>
                    </a:lnTo>
                    <a:lnTo>
                      <a:pt x="4" y="17"/>
                    </a:lnTo>
                    <a:lnTo>
                      <a:pt x="4" y="15"/>
                    </a:lnTo>
                    <a:lnTo>
                      <a:pt x="6" y="15"/>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6" name="Freeform 202">
                <a:extLst>
                  <a:ext uri="{FF2B5EF4-FFF2-40B4-BE49-F238E27FC236}">
                    <a16:creationId xmlns:a16="http://schemas.microsoft.com/office/drawing/2014/main" id="{89084616-D423-1DC4-A55A-E2AD00A80DE0}"/>
                  </a:ext>
                </a:extLst>
              </p:cNvPr>
              <p:cNvSpPr>
                <a:spLocks/>
              </p:cNvSpPr>
              <p:nvPr/>
            </p:nvSpPr>
            <p:spPr bwMode="auto">
              <a:xfrm>
                <a:off x="2828" y="1708"/>
                <a:ext cx="77" cy="47"/>
              </a:xfrm>
              <a:custGeom>
                <a:avLst/>
                <a:gdLst>
                  <a:gd name="T0" fmla="*/ 3 w 77"/>
                  <a:gd name="T1" fmla="*/ 34 h 47"/>
                  <a:gd name="T2" fmla="*/ 9 w 77"/>
                  <a:gd name="T3" fmla="*/ 26 h 47"/>
                  <a:gd name="T4" fmla="*/ 13 w 77"/>
                  <a:gd name="T5" fmla="*/ 21 h 47"/>
                  <a:gd name="T6" fmla="*/ 18 w 77"/>
                  <a:gd name="T7" fmla="*/ 17 h 47"/>
                  <a:gd name="T8" fmla="*/ 24 w 77"/>
                  <a:gd name="T9" fmla="*/ 13 h 47"/>
                  <a:gd name="T10" fmla="*/ 28 w 77"/>
                  <a:gd name="T11" fmla="*/ 11 h 47"/>
                  <a:gd name="T12" fmla="*/ 32 w 77"/>
                  <a:gd name="T13" fmla="*/ 8 h 47"/>
                  <a:gd name="T14" fmla="*/ 36 w 77"/>
                  <a:gd name="T15" fmla="*/ 8 h 47"/>
                  <a:gd name="T16" fmla="*/ 41 w 77"/>
                  <a:gd name="T17" fmla="*/ 6 h 47"/>
                  <a:gd name="T18" fmla="*/ 45 w 77"/>
                  <a:gd name="T19" fmla="*/ 4 h 47"/>
                  <a:gd name="T20" fmla="*/ 49 w 77"/>
                  <a:gd name="T21" fmla="*/ 4 h 47"/>
                  <a:gd name="T22" fmla="*/ 53 w 77"/>
                  <a:gd name="T23" fmla="*/ 4 h 47"/>
                  <a:gd name="T24" fmla="*/ 58 w 77"/>
                  <a:gd name="T25" fmla="*/ 4 h 47"/>
                  <a:gd name="T26" fmla="*/ 62 w 77"/>
                  <a:gd name="T27" fmla="*/ 2 h 47"/>
                  <a:gd name="T28" fmla="*/ 68 w 77"/>
                  <a:gd name="T29" fmla="*/ 2 h 47"/>
                  <a:gd name="T30" fmla="*/ 71 w 77"/>
                  <a:gd name="T31" fmla="*/ 0 h 47"/>
                  <a:gd name="T32" fmla="*/ 77 w 77"/>
                  <a:gd name="T33" fmla="*/ 0 h 47"/>
                  <a:gd name="T34" fmla="*/ 77 w 77"/>
                  <a:gd name="T35" fmla="*/ 4 h 47"/>
                  <a:gd name="T36" fmla="*/ 75 w 77"/>
                  <a:gd name="T37" fmla="*/ 8 h 47"/>
                  <a:gd name="T38" fmla="*/ 75 w 77"/>
                  <a:gd name="T39" fmla="*/ 11 h 47"/>
                  <a:gd name="T40" fmla="*/ 73 w 77"/>
                  <a:gd name="T41" fmla="*/ 15 h 47"/>
                  <a:gd name="T42" fmla="*/ 71 w 77"/>
                  <a:gd name="T43" fmla="*/ 19 h 47"/>
                  <a:gd name="T44" fmla="*/ 70 w 77"/>
                  <a:gd name="T45" fmla="*/ 21 h 47"/>
                  <a:gd name="T46" fmla="*/ 68 w 77"/>
                  <a:gd name="T47" fmla="*/ 25 h 47"/>
                  <a:gd name="T48" fmla="*/ 66 w 77"/>
                  <a:gd name="T49" fmla="*/ 26 h 47"/>
                  <a:gd name="T50" fmla="*/ 62 w 77"/>
                  <a:gd name="T51" fmla="*/ 28 h 47"/>
                  <a:gd name="T52" fmla="*/ 58 w 77"/>
                  <a:gd name="T53" fmla="*/ 30 h 47"/>
                  <a:gd name="T54" fmla="*/ 54 w 77"/>
                  <a:gd name="T55" fmla="*/ 30 h 47"/>
                  <a:gd name="T56" fmla="*/ 51 w 77"/>
                  <a:gd name="T57" fmla="*/ 30 h 47"/>
                  <a:gd name="T58" fmla="*/ 47 w 77"/>
                  <a:gd name="T59" fmla="*/ 32 h 47"/>
                  <a:gd name="T60" fmla="*/ 43 w 77"/>
                  <a:gd name="T61" fmla="*/ 32 h 47"/>
                  <a:gd name="T62" fmla="*/ 39 w 77"/>
                  <a:gd name="T63" fmla="*/ 32 h 47"/>
                  <a:gd name="T64" fmla="*/ 36 w 77"/>
                  <a:gd name="T65" fmla="*/ 34 h 47"/>
                  <a:gd name="T66" fmla="*/ 32 w 77"/>
                  <a:gd name="T67" fmla="*/ 34 h 47"/>
                  <a:gd name="T68" fmla="*/ 30 w 77"/>
                  <a:gd name="T69" fmla="*/ 36 h 47"/>
                  <a:gd name="T70" fmla="*/ 28 w 77"/>
                  <a:gd name="T71" fmla="*/ 38 h 47"/>
                  <a:gd name="T72" fmla="*/ 24 w 77"/>
                  <a:gd name="T73" fmla="*/ 38 h 47"/>
                  <a:gd name="T74" fmla="*/ 20 w 77"/>
                  <a:gd name="T75" fmla="*/ 42 h 47"/>
                  <a:gd name="T76" fmla="*/ 17 w 77"/>
                  <a:gd name="T77" fmla="*/ 43 h 47"/>
                  <a:gd name="T78" fmla="*/ 15 w 77"/>
                  <a:gd name="T79" fmla="*/ 45 h 47"/>
                  <a:gd name="T80" fmla="*/ 11 w 77"/>
                  <a:gd name="T81" fmla="*/ 45 h 47"/>
                  <a:gd name="T82" fmla="*/ 7 w 77"/>
                  <a:gd name="T83" fmla="*/ 45 h 47"/>
                  <a:gd name="T84" fmla="*/ 7 w 77"/>
                  <a:gd name="T85" fmla="*/ 45 h 47"/>
                  <a:gd name="T86" fmla="*/ 5 w 77"/>
                  <a:gd name="T87" fmla="*/ 43 h 47"/>
                  <a:gd name="T88" fmla="*/ 1 w 77"/>
                  <a:gd name="T89" fmla="*/ 42 h 47"/>
                  <a:gd name="T90" fmla="*/ 0 w 77"/>
                  <a:gd name="T91" fmla="*/ 40 h 47"/>
                  <a:gd name="T92" fmla="*/ 0 w 77"/>
                  <a:gd name="T93" fmla="*/ 36 h 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7" h="47">
                    <a:moveTo>
                      <a:pt x="0" y="36"/>
                    </a:moveTo>
                    <a:lnTo>
                      <a:pt x="3" y="34"/>
                    </a:lnTo>
                    <a:lnTo>
                      <a:pt x="5" y="30"/>
                    </a:lnTo>
                    <a:lnTo>
                      <a:pt x="9" y="26"/>
                    </a:lnTo>
                    <a:lnTo>
                      <a:pt x="11" y="25"/>
                    </a:lnTo>
                    <a:lnTo>
                      <a:pt x="13" y="21"/>
                    </a:lnTo>
                    <a:lnTo>
                      <a:pt x="17" y="19"/>
                    </a:lnTo>
                    <a:lnTo>
                      <a:pt x="18" y="17"/>
                    </a:lnTo>
                    <a:lnTo>
                      <a:pt x="20" y="15"/>
                    </a:lnTo>
                    <a:lnTo>
                      <a:pt x="24" y="13"/>
                    </a:lnTo>
                    <a:lnTo>
                      <a:pt x="26" y="11"/>
                    </a:lnTo>
                    <a:lnTo>
                      <a:pt x="28" y="11"/>
                    </a:lnTo>
                    <a:lnTo>
                      <a:pt x="30" y="9"/>
                    </a:lnTo>
                    <a:lnTo>
                      <a:pt x="32" y="8"/>
                    </a:lnTo>
                    <a:lnTo>
                      <a:pt x="34" y="8"/>
                    </a:lnTo>
                    <a:lnTo>
                      <a:pt x="36" y="8"/>
                    </a:lnTo>
                    <a:lnTo>
                      <a:pt x="39" y="6"/>
                    </a:lnTo>
                    <a:lnTo>
                      <a:pt x="41" y="6"/>
                    </a:lnTo>
                    <a:lnTo>
                      <a:pt x="43" y="6"/>
                    </a:lnTo>
                    <a:lnTo>
                      <a:pt x="45" y="4"/>
                    </a:lnTo>
                    <a:lnTo>
                      <a:pt x="47" y="4"/>
                    </a:lnTo>
                    <a:lnTo>
                      <a:pt x="49" y="4"/>
                    </a:lnTo>
                    <a:lnTo>
                      <a:pt x="51" y="4"/>
                    </a:lnTo>
                    <a:lnTo>
                      <a:pt x="53" y="4"/>
                    </a:lnTo>
                    <a:lnTo>
                      <a:pt x="56" y="4"/>
                    </a:lnTo>
                    <a:lnTo>
                      <a:pt x="58" y="4"/>
                    </a:lnTo>
                    <a:lnTo>
                      <a:pt x="60" y="2"/>
                    </a:lnTo>
                    <a:lnTo>
                      <a:pt x="62" y="2"/>
                    </a:lnTo>
                    <a:lnTo>
                      <a:pt x="64" y="2"/>
                    </a:lnTo>
                    <a:lnTo>
                      <a:pt x="68" y="2"/>
                    </a:lnTo>
                    <a:lnTo>
                      <a:pt x="70" y="2"/>
                    </a:lnTo>
                    <a:lnTo>
                      <a:pt x="71" y="0"/>
                    </a:lnTo>
                    <a:lnTo>
                      <a:pt x="75" y="0"/>
                    </a:lnTo>
                    <a:lnTo>
                      <a:pt x="77" y="0"/>
                    </a:lnTo>
                    <a:lnTo>
                      <a:pt x="77" y="2"/>
                    </a:lnTo>
                    <a:lnTo>
                      <a:pt x="77" y="4"/>
                    </a:lnTo>
                    <a:lnTo>
                      <a:pt x="77" y="6"/>
                    </a:lnTo>
                    <a:lnTo>
                      <a:pt x="75" y="8"/>
                    </a:lnTo>
                    <a:lnTo>
                      <a:pt x="75" y="9"/>
                    </a:lnTo>
                    <a:lnTo>
                      <a:pt x="75" y="11"/>
                    </a:lnTo>
                    <a:lnTo>
                      <a:pt x="73" y="13"/>
                    </a:lnTo>
                    <a:lnTo>
                      <a:pt x="73" y="15"/>
                    </a:lnTo>
                    <a:lnTo>
                      <a:pt x="73" y="17"/>
                    </a:lnTo>
                    <a:lnTo>
                      <a:pt x="71" y="19"/>
                    </a:lnTo>
                    <a:lnTo>
                      <a:pt x="71" y="21"/>
                    </a:lnTo>
                    <a:lnTo>
                      <a:pt x="70" y="21"/>
                    </a:lnTo>
                    <a:lnTo>
                      <a:pt x="70" y="23"/>
                    </a:lnTo>
                    <a:lnTo>
                      <a:pt x="68" y="25"/>
                    </a:lnTo>
                    <a:lnTo>
                      <a:pt x="68" y="26"/>
                    </a:lnTo>
                    <a:lnTo>
                      <a:pt x="66" y="26"/>
                    </a:lnTo>
                    <a:lnTo>
                      <a:pt x="64" y="28"/>
                    </a:lnTo>
                    <a:lnTo>
                      <a:pt x="62" y="28"/>
                    </a:lnTo>
                    <a:lnTo>
                      <a:pt x="60" y="30"/>
                    </a:lnTo>
                    <a:lnTo>
                      <a:pt x="58" y="30"/>
                    </a:lnTo>
                    <a:lnTo>
                      <a:pt x="56" y="30"/>
                    </a:lnTo>
                    <a:lnTo>
                      <a:pt x="54" y="30"/>
                    </a:lnTo>
                    <a:lnTo>
                      <a:pt x="53" y="30"/>
                    </a:lnTo>
                    <a:lnTo>
                      <a:pt x="51" y="30"/>
                    </a:lnTo>
                    <a:lnTo>
                      <a:pt x="49" y="32"/>
                    </a:lnTo>
                    <a:lnTo>
                      <a:pt x="47" y="32"/>
                    </a:lnTo>
                    <a:lnTo>
                      <a:pt x="45" y="32"/>
                    </a:lnTo>
                    <a:lnTo>
                      <a:pt x="43" y="32"/>
                    </a:lnTo>
                    <a:lnTo>
                      <a:pt x="41" y="32"/>
                    </a:lnTo>
                    <a:lnTo>
                      <a:pt x="39" y="32"/>
                    </a:lnTo>
                    <a:lnTo>
                      <a:pt x="37" y="34"/>
                    </a:lnTo>
                    <a:lnTo>
                      <a:pt x="36" y="34"/>
                    </a:lnTo>
                    <a:lnTo>
                      <a:pt x="34" y="34"/>
                    </a:lnTo>
                    <a:lnTo>
                      <a:pt x="32" y="34"/>
                    </a:lnTo>
                    <a:lnTo>
                      <a:pt x="32" y="36"/>
                    </a:lnTo>
                    <a:lnTo>
                      <a:pt x="30" y="36"/>
                    </a:lnTo>
                    <a:lnTo>
                      <a:pt x="28" y="36"/>
                    </a:lnTo>
                    <a:lnTo>
                      <a:pt x="28" y="38"/>
                    </a:lnTo>
                    <a:lnTo>
                      <a:pt x="26" y="38"/>
                    </a:lnTo>
                    <a:lnTo>
                      <a:pt x="24" y="38"/>
                    </a:lnTo>
                    <a:lnTo>
                      <a:pt x="22" y="40"/>
                    </a:lnTo>
                    <a:lnTo>
                      <a:pt x="20" y="42"/>
                    </a:lnTo>
                    <a:lnTo>
                      <a:pt x="18" y="43"/>
                    </a:lnTo>
                    <a:lnTo>
                      <a:pt x="17" y="43"/>
                    </a:lnTo>
                    <a:lnTo>
                      <a:pt x="17" y="45"/>
                    </a:lnTo>
                    <a:lnTo>
                      <a:pt x="15" y="45"/>
                    </a:lnTo>
                    <a:lnTo>
                      <a:pt x="13" y="45"/>
                    </a:lnTo>
                    <a:lnTo>
                      <a:pt x="11" y="45"/>
                    </a:lnTo>
                    <a:lnTo>
                      <a:pt x="9" y="45"/>
                    </a:lnTo>
                    <a:lnTo>
                      <a:pt x="7" y="45"/>
                    </a:lnTo>
                    <a:lnTo>
                      <a:pt x="7" y="47"/>
                    </a:lnTo>
                    <a:lnTo>
                      <a:pt x="7" y="45"/>
                    </a:lnTo>
                    <a:lnTo>
                      <a:pt x="5" y="45"/>
                    </a:lnTo>
                    <a:lnTo>
                      <a:pt x="5" y="43"/>
                    </a:lnTo>
                    <a:lnTo>
                      <a:pt x="3" y="43"/>
                    </a:lnTo>
                    <a:lnTo>
                      <a:pt x="1" y="42"/>
                    </a:lnTo>
                    <a:lnTo>
                      <a:pt x="1" y="40"/>
                    </a:lnTo>
                    <a:lnTo>
                      <a:pt x="0" y="40"/>
                    </a:lnTo>
                    <a:lnTo>
                      <a:pt x="0" y="38"/>
                    </a:lnTo>
                    <a:lnTo>
                      <a:pt x="0" y="36"/>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7" name="Freeform 203">
                <a:extLst>
                  <a:ext uri="{FF2B5EF4-FFF2-40B4-BE49-F238E27FC236}">
                    <a16:creationId xmlns:a16="http://schemas.microsoft.com/office/drawing/2014/main" id="{002B42B2-94D1-6EBC-FA36-EBED7E5DB267}"/>
                  </a:ext>
                </a:extLst>
              </p:cNvPr>
              <p:cNvSpPr>
                <a:spLocks/>
              </p:cNvSpPr>
              <p:nvPr/>
            </p:nvSpPr>
            <p:spPr bwMode="auto">
              <a:xfrm>
                <a:off x="2831" y="2120"/>
                <a:ext cx="276" cy="276"/>
              </a:xfrm>
              <a:custGeom>
                <a:avLst/>
                <a:gdLst>
                  <a:gd name="T0" fmla="*/ 34 w 276"/>
                  <a:gd name="T1" fmla="*/ 160 h 276"/>
                  <a:gd name="T2" fmla="*/ 38 w 276"/>
                  <a:gd name="T3" fmla="*/ 138 h 276"/>
                  <a:gd name="T4" fmla="*/ 15 w 276"/>
                  <a:gd name="T5" fmla="*/ 132 h 276"/>
                  <a:gd name="T6" fmla="*/ 23 w 276"/>
                  <a:gd name="T7" fmla="*/ 104 h 276"/>
                  <a:gd name="T8" fmla="*/ 42 w 276"/>
                  <a:gd name="T9" fmla="*/ 104 h 276"/>
                  <a:gd name="T10" fmla="*/ 53 w 276"/>
                  <a:gd name="T11" fmla="*/ 123 h 276"/>
                  <a:gd name="T12" fmla="*/ 78 w 276"/>
                  <a:gd name="T13" fmla="*/ 134 h 276"/>
                  <a:gd name="T14" fmla="*/ 95 w 276"/>
                  <a:gd name="T15" fmla="*/ 162 h 276"/>
                  <a:gd name="T16" fmla="*/ 133 w 276"/>
                  <a:gd name="T17" fmla="*/ 172 h 276"/>
                  <a:gd name="T18" fmla="*/ 178 w 276"/>
                  <a:gd name="T19" fmla="*/ 162 h 276"/>
                  <a:gd name="T20" fmla="*/ 206 w 276"/>
                  <a:gd name="T21" fmla="*/ 126 h 276"/>
                  <a:gd name="T22" fmla="*/ 184 w 276"/>
                  <a:gd name="T23" fmla="*/ 90 h 276"/>
                  <a:gd name="T24" fmla="*/ 152 w 276"/>
                  <a:gd name="T25" fmla="*/ 87 h 276"/>
                  <a:gd name="T26" fmla="*/ 116 w 276"/>
                  <a:gd name="T27" fmla="*/ 85 h 276"/>
                  <a:gd name="T28" fmla="*/ 89 w 276"/>
                  <a:gd name="T29" fmla="*/ 66 h 276"/>
                  <a:gd name="T30" fmla="*/ 89 w 276"/>
                  <a:gd name="T31" fmla="*/ 30 h 276"/>
                  <a:gd name="T32" fmla="*/ 112 w 276"/>
                  <a:gd name="T33" fmla="*/ 15 h 276"/>
                  <a:gd name="T34" fmla="*/ 135 w 276"/>
                  <a:gd name="T35" fmla="*/ 0 h 276"/>
                  <a:gd name="T36" fmla="*/ 127 w 276"/>
                  <a:gd name="T37" fmla="*/ 28 h 276"/>
                  <a:gd name="T38" fmla="*/ 123 w 276"/>
                  <a:gd name="T39" fmla="*/ 53 h 276"/>
                  <a:gd name="T40" fmla="*/ 142 w 276"/>
                  <a:gd name="T41" fmla="*/ 30 h 276"/>
                  <a:gd name="T42" fmla="*/ 163 w 276"/>
                  <a:gd name="T43" fmla="*/ 7 h 276"/>
                  <a:gd name="T44" fmla="*/ 184 w 276"/>
                  <a:gd name="T45" fmla="*/ 19 h 276"/>
                  <a:gd name="T46" fmla="*/ 210 w 276"/>
                  <a:gd name="T47" fmla="*/ 7 h 276"/>
                  <a:gd name="T48" fmla="*/ 231 w 276"/>
                  <a:gd name="T49" fmla="*/ 24 h 276"/>
                  <a:gd name="T50" fmla="*/ 246 w 276"/>
                  <a:gd name="T51" fmla="*/ 47 h 276"/>
                  <a:gd name="T52" fmla="*/ 240 w 276"/>
                  <a:gd name="T53" fmla="*/ 75 h 276"/>
                  <a:gd name="T54" fmla="*/ 238 w 276"/>
                  <a:gd name="T55" fmla="*/ 104 h 276"/>
                  <a:gd name="T56" fmla="*/ 246 w 276"/>
                  <a:gd name="T57" fmla="*/ 128 h 276"/>
                  <a:gd name="T58" fmla="*/ 265 w 276"/>
                  <a:gd name="T59" fmla="*/ 141 h 276"/>
                  <a:gd name="T60" fmla="*/ 276 w 276"/>
                  <a:gd name="T61" fmla="*/ 162 h 276"/>
                  <a:gd name="T62" fmla="*/ 267 w 276"/>
                  <a:gd name="T63" fmla="*/ 183 h 276"/>
                  <a:gd name="T64" fmla="*/ 252 w 276"/>
                  <a:gd name="T65" fmla="*/ 215 h 276"/>
                  <a:gd name="T66" fmla="*/ 252 w 276"/>
                  <a:gd name="T67" fmla="*/ 251 h 276"/>
                  <a:gd name="T68" fmla="*/ 237 w 276"/>
                  <a:gd name="T69" fmla="*/ 223 h 276"/>
                  <a:gd name="T70" fmla="*/ 246 w 276"/>
                  <a:gd name="T71" fmla="*/ 185 h 276"/>
                  <a:gd name="T72" fmla="*/ 227 w 276"/>
                  <a:gd name="T73" fmla="*/ 219 h 276"/>
                  <a:gd name="T74" fmla="*/ 220 w 276"/>
                  <a:gd name="T75" fmla="*/ 255 h 276"/>
                  <a:gd name="T76" fmla="*/ 212 w 276"/>
                  <a:gd name="T77" fmla="*/ 236 h 276"/>
                  <a:gd name="T78" fmla="*/ 218 w 276"/>
                  <a:gd name="T79" fmla="*/ 204 h 276"/>
                  <a:gd name="T80" fmla="*/ 208 w 276"/>
                  <a:gd name="T81" fmla="*/ 208 h 276"/>
                  <a:gd name="T82" fmla="*/ 193 w 276"/>
                  <a:gd name="T83" fmla="*/ 240 h 276"/>
                  <a:gd name="T84" fmla="*/ 182 w 276"/>
                  <a:gd name="T85" fmla="*/ 249 h 276"/>
                  <a:gd name="T86" fmla="*/ 184 w 276"/>
                  <a:gd name="T87" fmla="*/ 215 h 276"/>
                  <a:gd name="T88" fmla="*/ 174 w 276"/>
                  <a:gd name="T89" fmla="*/ 217 h 276"/>
                  <a:gd name="T90" fmla="*/ 161 w 276"/>
                  <a:gd name="T91" fmla="*/ 247 h 276"/>
                  <a:gd name="T92" fmla="*/ 150 w 276"/>
                  <a:gd name="T93" fmla="*/ 260 h 276"/>
                  <a:gd name="T94" fmla="*/ 146 w 276"/>
                  <a:gd name="T95" fmla="*/ 234 h 276"/>
                  <a:gd name="T96" fmla="*/ 140 w 276"/>
                  <a:gd name="T97" fmla="*/ 232 h 276"/>
                  <a:gd name="T98" fmla="*/ 133 w 276"/>
                  <a:gd name="T99" fmla="*/ 262 h 276"/>
                  <a:gd name="T100" fmla="*/ 119 w 276"/>
                  <a:gd name="T101" fmla="*/ 266 h 276"/>
                  <a:gd name="T102" fmla="*/ 121 w 276"/>
                  <a:gd name="T103" fmla="*/ 242 h 276"/>
                  <a:gd name="T104" fmla="*/ 93 w 276"/>
                  <a:gd name="T105" fmla="*/ 215 h 276"/>
                  <a:gd name="T106" fmla="*/ 57 w 276"/>
                  <a:gd name="T107" fmla="*/ 226 h 276"/>
                  <a:gd name="T108" fmla="*/ 31 w 276"/>
                  <a:gd name="T109" fmla="*/ 253 h 276"/>
                  <a:gd name="T110" fmla="*/ 12 w 276"/>
                  <a:gd name="T111" fmla="*/ 240 h 276"/>
                  <a:gd name="T112" fmla="*/ 12 w 276"/>
                  <a:gd name="T113" fmla="*/ 215 h 276"/>
                  <a:gd name="T114" fmla="*/ 33 w 276"/>
                  <a:gd name="T115" fmla="*/ 208 h 276"/>
                  <a:gd name="T116" fmla="*/ 29 w 276"/>
                  <a:gd name="T117" fmla="*/ 185 h 276"/>
                  <a:gd name="T118" fmla="*/ 6 w 276"/>
                  <a:gd name="T119" fmla="*/ 192 h 276"/>
                  <a:gd name="T120" fmla="*/ 2 w 276"/>
                  <a:gd name="T121" fmla="*/ 168 h 276"/>
                  <a:gd name="T122" fmla="*/ 17 w 276"/>
                  <a:gd name="T123" fmla="*/ 151 h 2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6" h="276">
                    <a:moveTo>
                      <a:pt x="19" y="153"/>
                    </a:moveTo>
                    <a:lnTo>
                      <a:pt x="21" y="153"/>
                    </a:lnTo>
                    <a:lnTo>
                      <a:pt x="21" y="155"/>
                    </a:lnTo>
                    <a:lnTo>
                      <a:pt x="21" y="157"/>
                    </a:lnTo>
                    <a:lnTo>
                      <a:pt x="23" y="157"/>
                    </a:lnTo>
                    <a:lnTo>
                      <a:pt x="23" y="158"/>
                    </a:lnTo>
                    <a:lnTo>
                      <a:pt x="23" y="160"/>
                    </a:lnTo>
                    <a:lnTo>
                      <a:pt x="25" y="160"/>
                    </a:lnTo>
                    <a:lnTo>
                      <a:pt x="25" y="162"/>
                    </a:lnTo>
                    <a:lnTo>
                      <a:pt x="27" y="162"/>
                    </a:lnTo>
                    <a:lnTo>
                      <a:pt x="29" y="162"/>
                    </a:lnTo>
                    <a:lnTo>
                      <a:pt x="31" y="162"/>
                    </a:lnTo>
                    <a:lnTo>
                      <a:pt x="33" y="162"/>
                    </a:lnTo>
                    <a:lnTo>
                      <a:pt x="34" y="162"/>
                    </a:lnTo>
                    <a:lnTo>
                      <a:pt x="34" y="160"/>
                    </a:lnTo>
                    <a:lnTo>
                      <a:pt x="36" y="160"/>
                    </a:lnTo>
                    <a:lnTo>
                      <a:pt x="36" y="158"/>
                    </a:lnTo>
                    <a:lnTo>
                      <a:pt x="38" y="158"/>
                    </a:lnTo>
                    <a:lnTo>
                      <a:pt x="38" y="157"/>
                    </a:lnTo>
                    <a:lnTo>
                      <a:pt x="40" y="157"/>
                    </a:lnTo>
                    <a:lnTo>
                      <a:pt x="40" y="155"/>
                    </a:lnTo>
                    <a:lnTo>
                      <a:pt x="40" y="153"/>
                    </a:lnTo>
                    <a:lnTo>
                      <a:pt x="40" y="151"/>
                    </a:lnTo>
                    <a:lnTo>
                      <a:pt x="40" y="149"/>
                    </a:lnTo>
                    <a:lnTo>
                      <a:pt x="40" y="147"/>
                    </a:lnTo>
                    <a:lnTo>
                      <a:pt x="40" y="145"/>
                    </a:lnTo>
                    <a:lnTo>
                      <a:pt x="40" y="143"/>
                    </a:lnTo>
                    <a:lnTo>
                      <a:pt x="40" y="141"/>
                    </a:lnTo>
                    <a:lnTo>
                      <a:pt x="38" y="140"/>
                    </a:lnTo>
                    <a:lnTo>
                      <a:pt x="38" y="138"/>
                    </a:lnTo>
                    <a:lnTo>
                      <a:pt x="36" y="138"/>
                    </a:lnTo>
                    <a:lnTo>
                      <a:pt x="36" y="136"/>
                    </a:lnTo>
                    <a:lnTo>
                      <a:pt x="34" y="136"/>
                    </a:lnTo>
                    <a:lnTo>
                      <a:pt x="33" y="134"/>
                    </a:lnTo>
                    <a:lnTo>
                      <a:pt x="31" y="134"/>
                    </a:lnTo>
                    <a:lnTo>
                      <a:pt x="29" y="134"/>
                    </a:lnTo>
                    <a:lnTo>
                      <a:pt x="29" y="136"/>
                    </a:lnTo>
                    <a:lnTo>
                      <a:pt x="27" y="136"/>
                    </a:lnTo>
                    <a:lnTo>
                      <a:pt x="25" y="136"/>
                    </a:lnTo>
                    <a:lnTo>
                      <a:pt x="23" y="136"/>
                    </a:lnTo>
                    <a:lnTo>
                      <a:pt x="21" y="136"/>
                    </a:lnTo>
                    <a:lnTo>
                      <a:pt x="19" y="136"/>
                    </a:lnTo>
                    <a:lnTo>
                      <a:pt x="17" y="134"/>
                    </a:lnTo>
                    <a:lnTo>
                      <a:pt x="15" y="134"/>
                    </a:lnTo>
                    <a:lnTo>
                      <a:pt x="15" y="132"/>
                    </a:lnTo>
                    <a:lnTo>
                      <a:pt x="15" y="130"/>
                    </a:lnTo>
                    <a:lnTo>
                      <a:pt x="14" y="128"/>
                    </a:lnTo>
                    <a:lnTo>
                      <a:pt x="14" y="126"/>
                    </a:lnTo>
                    <a:lnTo>
                      <a:pt x="14" y="124"/>
                    </a:lnTo>
                    <a:lnTo>
                      <a:pt x="15" y="123"/>
                    </a:lnTo>
                    <a:lnTo>
                      <a:pt x="15" y="121"/>
                    </a:lnTo>
                    <a:lnTo>
                      <a:pt x="15" y="119"/>
                    </a:lnTo>
                    <a:lnTo>
                      <a:pt x="15" y="117"/>
                    </a:lnTo>
                    <a:lnTo>
                      <a:pt x="15" y="115"/>
                    </a:lnTo>
                    <a:lnTo>
                      <a:pt x="17" y="113"/>
                    </a:lnTo>
                    <a:lnTo>
                      <a:pt x="17" y="111"/>
                    </a:lnTo>
                    <a:lnTo>
                      <a:pt x="19" y="109"/>
                    </a:lnTo>
                    <a:lnTo>
                      <a:pt x="19" y="107"/>
                    </a:lnTo>
                    <a:lnTo>
                      <a:pt x="21" y="106"/>
                    </a:lnTo>
                    <a:lnTo>
                      <a:pt x="23" y="104"/>
                    </a:lnTo>
                    <a:lnTo>
                      <a:pt x="23" y="102"/>
                    </a:lnTo>
                    <a:lnTo>
                      <a:pt x="25" y="102"/>
                    </a:lnTo>
                    <a:lnTo>
                      <a:pt x="27" y="100"/>
                    </a:lnTo>
                    <a:lnTo>
                      <a:pt x="29" y="100"/>
                    </a:lnTo>
                    <a:lnTo>
                      <a:pt x="29" y="98"/>
                    </a:lnTo>
                    <a:lnTo>
                      <a:pt x="31" y="98"/>
                    </a:lnTo>
                    <a:lnTo>
                      <a:pt x="33" y="98"/>
                    </a:lnTo>
                    <a:lnTo>
                      <a:pt x="34" y="98"/>
                    </a:lnTo>
                    <a:lnTo>
                      <a:pt x="36" y="98"/>
                    </a:lnTo>
                    <a:lnTo>
                      <a:pt x="36" y="100"/>
                    </a:lnTo>
                    <a:lnTo>
                      <a:pt x="38" y="100"/>
                    </a:lnTo>
                    <a:lnTo>
                      <a:pt x="38" y="102"/>
                    </a:lnTo>
                    <a:lnTo>
                      <a:pt x="40" y="102"/>
                    </a:lnTo>
                    <a:lnTo>
                      <a:pt x="40" y="104"/>
                    </a:lnTo>
                    <a:lnTo>
                      <a:pt x="42" y="104"/>
                    </a:lnTo>
                    <a:lnTo>
                      <a:pt x="42" y="106"/>
                    </a:lnTo>
                    <a:lnTo>
                      <a:pt x="42" y="107"/>
                    </a:lnTo>
                    <a:lnTo>
                      <a:pt x="44" y="107"/>
                    </a:lnTo>
                    <a:lnTo>
                      <a:pt x="44" y="109"/>
                    </a:lnTo>
                    <a:lnTo>
                      <a:pt x="44" y="111"/>
                    </a:lnTo>
                    <a:lnTo>
                      <a:pt x="44" y="113"/>
                    </a:lnTo>
                    <a:lnTo>
                      <a:pt x="46" y="113"/>
                    </a:lnTo>
                    <a:lnTo>
                      <a:pt x="46" y="115"/>
                    </a:lnTo>
                    <a:lnTo>
                      <a:pt x="46" y="117"/>
                    </a:lnTo>
                    <a:lnTo>
                      <a:pt x="48" y="117"/>
                    </a:lnTo>
                    <a:lnTo>
                      <a:pt x="48" y="119"/>
                    </a:lnTo>
                    <a:lnTo>
                      <a:pt x="50" y="121"/>
                    </a:lnTo>
                    <a:lnTo>
                      <a:pt x="50" y="123"/>
                    </a:lnTo>
                    <a:lnTo>
                      <a:pt x="51" y="123"/>
                    </a:lnTo>
                    <a:lnTo>
                      <a:pt x="53" y="123"/>
                    </a:lnTo>
                    <a:lnTo>
                      <a:pt x="53" y="124"/>
                    </a:lnTo>
                    <a:lnTo>
                      <a:pt x="55" y="124"/>
                    </a:lnTo>
                    <a:lnTo>
                      <a:pt x="57" y="124"/>
                    </a:lnTo>
                    <a:lnTo>
                      <a:pt x="59" y="126"/>
                    </a:lnTo>
                    <a:lnTo>
                      <a:pt x="61" y="126"/>
                    </a:lnTo>
                    <a:lnTo>
                      <a:pt x="63" y="126"/>
                    </a:lnTo>
                    <a:lnTo>
                      <a:pt x="65" y="126"/>
                    </a:lnTo>
                    <a:lnTo>
                      <a:pt x="65" y="128"/>
                    </a:lnTo>
                    <a:lnTo>
                      <a:pt x="67" y="128"/>
                    </a:lnTo>
                    <a:lnTo>
                      <a:pt x="68" y="128"/>
                    </a:lnTo>
                    <a:lnTo>
                      <a:pt x="70" y="130"/>
                    </a:lnTo>
                    <a:lnTo>
                      <a:pt x="72" y="130"/>
                    </a:lnTo>
                    <a:lnTo>
                      <a:pt x="74" y="132"/>
                    </a:lnTo>
                    <a:lnTo>
                      <a:pt x="76" y="132"/>
                    </a:lnTo>
                    <a:lnTo>
                      <a:pt x="78" y="134"/>
                    </a:lnTo>
                    <a:lnTo>
                      <a:pt x="80" y="134"/>
                    </a:lnTo>
                    <a:lnTo>
                      <a:pt x="80" y="136"/>
                    </a:lnTo>
                    <a:lnTo>
                      <a:pt x="82" y="138"/>
                    </a:lnTo>
                    <a:lnTo>
                      <a:pt x="82" y="140"/>
                    </a:lnTo>
                    <a:lnTo>
                      <a:pt x="84" y="141"/>
                    </a:lnTo>
                    <a:lnTo>
                      <a:pt x="84" y="143"/>
                    </a:lnTo>
                    <a:lnTo>
                      <a:pt x="84" y="145"/>
                    </a:lnTo>
                    <a:lnTo>
                      <a:pt x="85" y="147"/>
                    </a:lnTo>
                    <a:lnTo>
                      <a:pt x="85" y="151"/>
                    </a:lnTo>
                    <a:lnTo>
                      <a:pt x="87" y="153"/>
                    </a:lnTo>
                    <a:lnTo>
                      <a:pt x="89" y="155"/>
                    </a:lnTo>
                    <a:lnTo>
                      <a:pt x="89" y="157"/>
                    </a:lnTo>
                    <a:lnTo>
                      <a:pt x="91" y="158"/>
                    </a:lnTo>
                    <a:lnTo>
                      <a:pt x="93" y="160"/>
                    </a:lnTo>
                    <a:lnTo>
                      <a:pt x="95" y="162"/>
                    </a:lnTo>
                    <a:lnTo>
                      <a:pt x="97" y="164"/>
                    </a:lnTo>
                    <a:lnTo>
                      <a:pt x="99" y="166"/>
                    </a:lnTo>
                    <a:lnTo>
                      <a:pt x="102" y="166"/>
                    </a:lnTo>
                    <a:lnTo>
                      <a:pt x="104" y="168"/>
                    </a:lnTo>
                    <a:lnTo>
                      <a:pt x="106" y="168"/>
                    </a:lnTo>
                    <a:lnTo>
                      <a:pt x="108" y="170"/>
                    </a:lnTo>
                    <a:lnTo>
                      <a:pt x="112" y="170"/>
                    </a:lnTo>
                    <a:lnTo>
                      <a:pt x="114" y="170"/>
                    </a:lnTo>
                    <a:lnTo>
                      <a:pt x="118" y="172"/>
                    </a:lnTo>
                    <a:lnTo>
                      <a:pt x="119" y="172"/>
                    </a:lnTo>
                    <a:lnTo>
                      <a:pt x="121" y="172"/>
                    </a:lnTo>
                    <a:lnTo>
                      <a:pt x="125" y="172"/>
                    </a:lnTo>
                    <a:lnTo>
                      <a:pt x="127" y="172"/>
                    </a:lnTo>
                    <a:lnTo>
                      <a:pt x="131" y="172"/>
                    </a:lnTo>
                    <a:lnTo>
                      <a:pt x="133" y="172"/>
                    </a:lnTo>
                    <a:lnTo>
                      <a:pt x="136" y="172"/>
                    </a:lnTo>
                    <a:lnTo>
                      <a:pt x="138" y="172"/>
                    </a:lnTo>
                    <a:lnTo>
                      <a:pt x="140" y="172"/>
                    </a:lnTo>
                    <a:lnTo>
                      <a:pt x="144" y="172"/>
                    </a:lnTo>
                    <a:lnTo>
                      <a:pt x="146" y="170"/>
                    </a:lnTo>
                    <a:lnTo>
                      <a:pt x="148" y="170"/>
                    </a:lnTo>
                    <a:lnTo>
                      <a:pt x="152" y="170"/>
                    </a:lnTo>
                    <a:lnTo>
                      <a:pt x="153" y="170"/>
                    </a:lnTo>
                    <a:lnTo>
                      <a:pt x="155" y="170"/>
                    </a:lnTo>
                    <a:lnTo>
                      <a:pt x="159" y="168"/>
                    </a:lnTo>
                    <a:lnTo>
                      <a:pt x="163" y="168"/>
                    </a:lnTo>
                    <a:lnTo>
                      <a:pt x="167" y="166"/>
                    </a:lnTo>
                    <a:lnTo>
                      <a:pt x="170" y="164"/>
                    </a:lnTo>
                    <a:lnTo>
                      <a:pt x="174" y="164"/>
                    </a:lnTo>
                    <a:lnTo>
                      <a:pt x="178" y="162"/>
                    </a:lnTo>
                    <a:lnTo>
                      <a:pt x="182" y="160"/>
                    </a:lnTo>
                    <a:lnTo>
                      <a:pt x="184" y="158"/>
                    </a:lnTo>
                    <a:lnTo>
                      <a:pt x="187" y="157"/>
                    </a:lnTo>
                    <a:lnTo>
                      <a:pt x="189" y="155"/>
                    </a:lnTo>
                    <a:lnTo>
                      <a:pt x="191" y="153"/>
                    </a:lnTo>
                    <a:lnTo>
                      <a:pt x="195" y="151"/>
                    </a:lnTo>
                    <a:lnTo>
                      <a:pt x="197" y="147"/>
                    </a:lnTo>
                    <a:lnTo>
                      <a:pt x="199" y="145"/>
                    </a:lnTo>
                    <a:lnTo>
                      <a:pt x="201" y="143"/>
                    </a:lnTo>
                    <a:lnTo>
                      <a:pt x="203" y="140"/>
                    </a:lnTo>
                    <a:lnTo>
                      <a:pt x="203" y="138"/>
                    </a:lnTo>
                    <a:lnTo>
                      <a:pt x="204" y="136"/>
                    </a:lnTo>
                    <a:lnTo>
                      <a:pt x="204" y="132"/>
                    </a:lnTo>
                    <a:lnTo>
                      <a:pt x="206" y="130"/>
                    </a:lnTo>
                    <a:lnTo>
                      <a:pt x="206" y="126"/>
                    </a:lnTo>
                    <a:lnTo>
                      <a:pt x="206" y="124"/>
                    </a:lnTo>
                    <a:lnTo>
                      <a:pt x="206" y="121"/>
                    </a:lnTo>
                    <a:lnTo>
                      <a:pt x="206" y="119"/>
                    </a:lnTo>
                    <a:lnTo>
                      <a:pt x="204" y="115"/>
                    </a:lnTo>
                    <a:lnTo>
                      <a:pt x="204" y="113"/>
                    </a:lnTo>
                    <a:lnTo>
                      <a:pt x="203" y="109"/>
                    </a:lnTo>
                    <a:lnTo>
                      <a:pt x="201" y="107"/>
                    </a:lnTo>
                    <a:lnTo>
                      <a:pt x="199" y="104"/>
                    </a:lnTo>
                    <a:lnTo>
                      <a:pt x="197" y="102"/>
                    </a:lnTo>
                    <a:lnTo>
                      <a:pt x="195" y="98"/>
                    </a:lnTo>
                    <a:lnTo>
                      <a:pt x="191" y="96"/>
                    </a:lnTo>
                    <a:lnTo>
                      <a:pt x="189" y="94"/>
                    </a:lnTo>
                    <a:lnTo>
                      <a:pt x="187" y="92"/>
                    </a:lnTo>
                    <a:lnTo>
                      <a:pt x="186" y="92"/>
                    </a:lnTo>
                    <a:lnTo>
                      <a:pt x="184" y="90"/>
                    </a:lnTo>
                    <a:lnTo>
                      <a:pt x="182" y="90"/>
                    </a:lnTo>
                    <a:lnTo>
                      <a:pt x="180" y="89"/>
                    </a:lnTo>
                    <a:lnTo>
                      <a:pt x="178" y="89"/>
                    </a:lnTo>
                    <a:lnTo>
                      <a:pt x="176" y="89"/>
                    </a:lnTo>
                    <a:lnTo>
                      <a:pt x="174" y="89"/>
                    </a:lnTo>
                    <a:lnTo>
                      <a:pt x="172" y="87"/>
                    </a:lnTo>
                    <a:lnTo>
                      <a:pt x="170" y="87"/>
                    </a:lnTo>
                    <a:lnTo>
                      <a:pt x="167" y="87"/>
                    </a:lnTo>
                    <a:lnTo>
                      <a:pt x="165" y="87"/>
                    </a:lnTo>
                    <a:lnTo>
                      <a:pt x="163" y="87"/>
                    </a:lnTo>
                    <a:lnTo>
                      <a:pt x="161" y="87"/>
                    </a:lnTo>
                    <a:lnTo>
                      <a:pt x="159" y="87"/>
                    </a:lnTo>
                    <a:lnTo>
                      <a:pt x="155" y="87"/>
                    </a:lnTo>
                    <a:lnTo>
                      <a:pt x="153" y="87"/>
                    </a:lnTo>
                    <a:lnTo>
                      <a:pt x="152" y="87"/>
                    </a:lnTo>
                    <a:lnTo>
                      <a:pt x="150" y="87"/>
                    </a:lnTo>
                    <a:lnTo>
                      <a:pt x="148" y="87"/>
                    </a:lnTo>
                    <a:lnTo>
                      <a:pt x="144" y="87"/>
                    </a:lnTo>
                    <a:lnTo>
                      <a:pt x="142" y="87"/>
                    </a:lnTo>
                    <a:lnTo>
                      <a:pt x="140" y="87"/>
                    </a:lnTo>
                    <a:lnTo>
                      <a:pt x="138" y="87"/>
                    </a:lnTo>
                    <a:lnTo>
                      <a:pt x="136" y="87"/>
                    </a:lnTo>
                    <a:lnTo>
                      <a:pt x="133" y="87"/>
                    </a:lnTo>
                    <a:lnTo>
                      <a:pt x="131" y="87"/>
                    </a:lnTo>
                    <a:lnTo>
                      <a:pt x="129" y="87"/>
                    </a:lnTo>
                    <a:lnTo>
                      <a:pt x="127" y="87"/>
                    </a:lnTo>
                    <a:lnTo>
                      <a:pt x="125" y="87"/>
                    </a:lnTo>
                    <a:lnTo>
                      <a:pt x="121" y="87"/>
                    </a:lnTo>
                    <a:lnTo>
                      <a:pt x="119" y="87"/>
                    </a:lnTo>
                    <a:lnTo>
                      <a:pt x="116" y="85"/>
                    </a:lnTo>
                    <a:lnTo>
                      <a:pt x="114" y="85"/>
                    </a:lnTo>
                    <a:lnTo>
                      <a:pt x="112" y="83"/>
                    </a:lnTo>
                    <a:lnTo>
                      <a:pt x="108" y="83"/>
                    </a:lnTo>
                    <a:lnTo>
                      <a:pt x="106" y="81"/>
                    </a:lnTo>
                    <a:lnTo>
                      <a:pt x="104" y="81"/>
                    </a:lnTo>
                    <a:lnTo>
                      <a:pt x="102" y="79"/>
                    </a:lnTo>
                    <a:lnTo>
                      <a:pt x="101" y="79"/>
                    </a:lnTo>
                    <a:lnTo>
                      <a:pt x="99" y="77"/>
                    </a:lnTo>
                    <a:lnTo>
                      <a:pt x="97" y="75"/>
                    </a:lnTo>
                    <a:lnTo>
                      <a:pt x="95" y="75"/>
                    </a:lnTo>
                    <a:lnTo>
                      <a:pt x="93" y="73"/>
                    </a:lnTo>
                    <a:lnTo>
                      <a:pt x="93" y="72"/>
                    </a:lnTo>
                    <a:lnTo>
                      <a:pt x="91" y="70"/>
                    </a:lnTo>
                    <a:lnTo>
                      <a:pt x="91" y="68"/>
                    </a:lnTo>
                    <a:lnTo>
                      <a:pt x="89" y="66"/>
                    </a:lnTo>
                    <a:lnTo>
                      <a:pt x="89" y="64"/>
                    </a:lnTo>
                    <a:lnTo>
                      <a:pt x="87" y="62"/>
                    </a:lnTo>
                    <a:lnTo>
                      <a:pt x="87" y="60"/>
                    </a:lnTo>
                    <a:lnTo>
                      <a:pt x="87" y="58"/>
                    </a:lnTo>
                    <a:lnTo>
                      <a:pt x="87" y="56"/>
                    </a:lnTo>
                    <a:lnTo>
                      <a:pt x="87" y="55"/>
                    </a:lnTo>
                    <a:lnTo>
                      <a:pt x="87" y="53"/>
                    </a:lnTo>
                    <a:lnTo>
                      <a:pt x="87" y="49"/>
                    </a:lnTo>
                    <a:lnTo>
                      <a:pt x="87" y="47"/>
                    </a:lnTo>
                    <a:lnTo>
                      <a:pt x="87" y="45"/>
                    </a:lnTo>
                    <a:lnTo>
                      <a:pt x="87" y="41"/>
                    </a:lnTo>
                    <a:lnTo>
                      <a:pt x="87" y="39"/>
                    </a:lnTo>
                    <a:lnTo>
                      <a:pt x="89" y="36"/>
                    </a:lnTo>
                    <a:lnTo>
                      <a:pt x="89" y="34"/>
                    </a:lnTo>
                    <a:lnTo>
                      <a:pt x="89" y="30"/>
                    </a:lnTo>
                    <a:lnTo>
                      <a:pt x="91" y="28"/>
                    </a:lnTo>
                    <a:lnTo>
                      <a:pt x="91" y="26"/>
                    </a:lnTo>
                    <a:lnTo>
                      <a:pt x="93" y="26"/>
                    </a:lnTo>
                    <a:lnTo>
                      <a:pt x="95" y="24"/>
                    </a:lnTo>
                    <a:lnTo>
                      <a:pt x="97" y="24"/>
                    </a:lnTo>
                    <a:lnTo>
                      <a:pt x="99" y="22"/>
                    </a:lnTo>
                    <a:lnTo>
                      <a:pt x="101" y="21"/>
                    </a:lnTo>
                    <a:lnTo>
                      <a:pt x="102" y="21"/>
                    </a:lnTo>
                    <a:lnTo>
                      <a:pt x="104" y="21"/>
                    </a:lnTo>
                    <a:lnTo>
                      <a:pt x="104" y="19"/>
                    </a:lnTo>
                    <a:lnTo>
                      <a:pt x="106" y="19"/>
                    </a:lnTo>
                    <a:lnTo>
                      <a:pt x="108" y="17"/>
                    </a:lnTo>
                    <a:lnTo>
                      <a:pt x="110" y="17"/>
                    </a:lnTo>
                    <a:lnTo>
                      <a:pt x="110" y="15"/>
                    </a:lnTo>
                    <a:lnTo>
                      <a:pt x="112" y="15"/>
                    </a:lnTo>
                    <a:lnTo>
                      <a:pt x="114" y="15"/>
                    </a:lnTo>
                    <a:lnTo>
                      <a:pt x="114" y="13"/>
                    </a:lnTo>
                    <a:lnTo>
                      <a:pt x="116" y="13"/>
                    </a:lnTo>
                    <a:lnTo>
                      <a:pt x="118" y="11"/>
                    </a:lnTo>
                    <a:lnTo>
                      <a:pt x="119" y="9"/>
                    </a:lnTo>
                    <a:lnTo>
                      <a:pt x="121" y="9"/>
                    </a:lnTo>
                    <a:lnTo>
                      <a:pt x="123" y="7"/>
                    </a:lnTo>
                    <a:lnTo>
                      <a:pt x="125" y="5"/>
                    </a:lnTo>
                    <a:lnTo>
                      <a:pt x="127" y="5"/>
                    </a:lnTo>
                    <a:lnTo>
                      <a:pt x="127" y="4"/>
                    </a:lnTo>
                    <a:lnTo>
                      <a:pt x="129" y="4"/>
                    </a:lnTo>
                    <a:lnTo>
                      <a:pt x="129" y="2"/>
                    </a:lnTo>
                    <a:lnTo>
                      <a:pt x="131" y="2"/>
                    </a:lnTo>
                    <a:lnTo>
                      <a:pt x="133" y="0"/>
                    </a:lnTo>
                    <a:lnTo>
                      <a:pt x="135" y="0"/>
                    </a:lnTo>
                    <a:lnTo>
                      <a:pt x="135" y="2"/>
                    </a:lnTo>
                    <a:lnTo>
                      <a:pt x="135" y="4"/>
                    </a:lnTo>
                    <a:lnTo>
                      <a:pt x="133" y="5"/>
                    </a:lnTo>
                    <a:lnTo>
                      <a:pt x="133" y="7"/>
                    </a:lnTo>
                    <a:lnTo>
                      <a:pt x="133" y="9"/>
                    </a:lnTo>
                    <a:lnTo>
                      <a:pt x="133" y="11"/>
                    </a:lnTo>
                    <a:lnTo>
                      <a:pt x="131" y="13"/>
                    </a:lnTo>
                    <a:lnTo>
                      <a:pt x="131" y="15"/>
                    </a:lnTo>
                    <a:lnTo>
                      <a:pt x="131" y="17"/>
                    </a:lnTo>
                    <a:lnTo>
                      <a:pt x="129" y="19"/>
                    </a:lnTo>
                    <a:lnTo>
                      <a:pt x="129" y="21"/>
                    </a:lnTo>
                    <a:lnTo>
                      <a:pt x="129" y="22"/>
                    </a:lnTo>
                    <a:lnTo>
                      <a:pt x="127" y="24"/>
                    </a:lnTo>
                    <a:lnTo>
                      <a:pt x="127" y="26"/>
                    </a:lnTo>
                    <a:lnTo>
                      <a:pt x="127" y="28"/>
                    </a:lnTo>
                    <a:lnTo>
                      <a:pt x="125" y="30"/>
                    </a:lnTo>
                    <a:lnTo>
                      <a:pt x="125" y="32"/>
                    </a:lnTo>
                    <a:lnTo>
                      <a:pt x="125" y="34"/>
                    </a:lnTo>
                    <a:lnTo>
                      <a:pt x="123" y="36"/>
                    </a:lnTo>
                    <a:lnTo>
                      <a:pt x="123" y="38"/>
                    </a:lnTo>
                    <a:lnTo>
                      <a:pt x="123" y="39"/>
                    </a:lnTo>
                    <a:lnTo>
                      <a:pt x="121" y="41"/>
                    </a:lnTo>
                    <a:lnTo>
                      <a:pt x="121" y="43"/>
                    </a:lnTo>
                    <a:lnTo>
                      <a:pt x="119" y="45"/>
                    </a:lnTo>
                    <a:lnTo>
                      <a:pt x="119" y="47"/>
                    </a:lnTo>
                    <a:lnTo>
                      <a:pt x="119" y="49"/>
                    </a:lnTo>
                    <a:lnTo>
                      <a:pt x="119" y="51"/>
                    </a:lnTo>
                    <a:lnTo>
                      <a:pt x="121" y="51"/>
                    </a:lnTo>
                    <a:lnTo>
                      <a:pt x="121" y="53"/>
                    </a:lnTo>
                    <a:lnTo>
                      <a:pt x="123" y="53"/>
                    </a:lnTo>
                    <a:lnTo>
                      <a:pt x="123" y="55"/>
                    </a:lnTo>
                    <a:lnTo>
                      <a:pt x="125" y="55"/>
                    </a:lnTo>
                    <a:lnTo>
                      <a:pt x="127" y="55"/>
                    </a:lnTo>
                    <a:lnTo>
                      <a:pt x="129" y="51"/>
                    </a:lnTo>
                    <a:lnTo>
                      <a:pt x="131" y="49"/>
                    </a:lnTo>
                    <a:lnTo>
                      <a:pt x="133" y="47"/>
                    </a:lnTo>
                    <a:lnTo>
                      <a:pt x="133" y="45"/>
                    </a:lnTo>
                    <a:lnTo>
                      <a:pt x="135" y="43"/>
                    </a:lnTo>
                    <a:lnTo>
                      <a:pt x="136" y="41"/>
                    </a:lnTo>
                    <a:lnTo>
                      <a:pt x="136" y="39"/>
                    </a:lnTo>
                    <a:lnTo>
                      <a:pt x="138" y="38"/>
                    </a:lnTo>
                    <a:lnTo>
                      <a:pt x="138" y="36"/>
                    </a:lnTo>
                    <a:lnTo>
                      <a:pt x="140" y="34"/>
                    </a:lnTo>
                    <a:lnTo>
                      <a:pt x="142" y="32"/>
                    </a:lnTo>
                    <a:lnTo>
                      <a:pt x="142" y="30"/>
                    </a:lnTo>
                    <a:lnTo>
                      <a:pt x="144" y="30"/>
                    </a:lnTo>
                    <a:lnTo>
                      <a:pt x="144" y="28"/>
                    </a:lnTo>
                    <a:lnTo>
                      <a:pt x="146" y="26"/>
                    </a:lnTo>
                    <a:lnTo>
                      <a:pt x="146" y="24"/>
                    </a:lnTo>
                    <a:lnTo>
                      <a:pt x="148" y="22"/>
                    </a:lnTo>
                    <a:lnTo>
                      <a:pt x="150" y="21"/>
                    </a:lnTo>
                    <a:lnTo>
                      <a:pt x="150" y="19"/>
                    </a:lnTo>
                    <a:lnTo>
                      <a:pt x="152" y="17"/>
                    </a:lnTo>
                    <a:lnTo>
                      <a:pt x="153" y="17"/>
                    </a:lnTo>
                    <a:lnTo>
                      <a:pt x="153" y="15"/>
                    </a:lnTo>
                    <a:lnTo>
                      <a:pt x="155" y="13"/>
                    </a:lnTo>
                    <a:lnTo>
                      <a:pt x="157" y="11"/>
                    </a:lnTo>
                    <a:lnTo>
                      <a:pt x="159" y="11"/>
                    </a:lnTo>
                    <a:lnTo>
                      <a:pt x="161" y="9"/>
                    </a:lnTo>
                    <a:lnTo>
                      <a:pt x="163" y="7"/>
                    </a:lnTo>
                    <a:lnTo>
                      <a:pt x="165" y="5"/>
                    </a:lnTo>
                    <a:lnTo>
                      <a:pt x="167" y="4"/>
                    </a:lnTo>
                    <a:lnTo>
                      <a:pt x="169" y="2"/>
                    </a:lnTo>
                    <a:lnTo>
                      <a:pt x="170" y="0"/>
                    </a:lnTo>
                    <a:lnTo>
                      <a:pt x="172" y="4"/>
                    </a:lnTo>
                    <a:lnTo>
                      <a:pt x="172" y="5"/>
                    </a:lnTo>
                    <a:lnTo>
                      <a:pt x="174" y="7"/>
                    </a:lnTo>
                    <a:lnTo>
                      <a:pt x="174" y="9"/>
                    </a:lnTo>
                    <a:lnTo>
                      <a:pt x="176" y="11"/>
                    </a:lnTo>
                    <a:lnTo>
                      <a:pt x="176" y="13"/>
                    </a:lnTo>
                    <a:lnTo>
                      <a:pt x="178" y="15"/>
                    </a:lnTo>
                    <a:lnTo>
                      <a:pt x="180" y="15"/>
                    </a:lnTo>
                    <a:lnTo>
                      <a:pt x="182" y="17"/>
                    </a:lnTo>
                    <a:lnTo>
                      <a:pt x="182" y="19"/>
                    </a:lnTo>
                    <a:lnTo>
                      <a:pt x="184" y="19"/>
                    </a:lnTo>
                    <a:lnTo>
                      <a:pt x="186" y="19"/>
                    </a:lnTo>
                    <a:lnTo>
                      <a:pt x="187" y="21"/>
                    </a:lnTo>
                    <a:lnTo>
                      <a:pt x="189" y="21"/>
                    </a:lnTo>
                    <a:lnTo>
                      <a:pt x="191" y="21"/>
                    </a:lnTo>
                    <a:lnTo>
                      <a:pt x="193" y="21"/>
                    </a:lnTo>
                    <a:lnTo>
                      <a:pt x="195" y="21"/>
                    </a:lnTo>
                    <a:lnTo>
                      <a:pt x="197" y="21"/>
                    </a:lnTo>
                    <a:lnTo>
                      <a:pt x="199" y="19"/>
                    </a:lnTo>
                    <a:lnTo>
                      <a:pt x="201" y="19"/>
                    </a:lnTo>
                    <a:lnTo>
                      <a:pt x="203" y="17"/>
                    </a:lnTo>
                    <a:lnTo>
                      <a:pt x="204" y="15"/>
                    </a:lnTo>
                    <a:lnTo>
                      <a:pt x="206" y="13"/>
                    </a:lnTo>
                    <a:lnTo>
                      <a:pt x="208" y="11"/>
                    </a:lnTo>
                    <a:lnTo>
                      <a:pt x="208" y="9"/>
                    </a:lnTo>
                    <a:lnTo>
                      <a:pt x="210" y="7"/>
                    </a:lnTo>
                    <a:lnTo>
                      <a:pt x="210" y="5"/>
                    </a:lnTo>
                    <a:lnTo>
                      <a:pt x="212" y="4"/>
                    </a:lnTo>
                    <a:lnTo>
                      <a:pt x="212" y="0"/>
                    </a:lnTo>
                    <a:lnTo>
                      <a:pt x="214" y="2"/>
                    </a:lnTo>
                    <a:lnTo>
                      <a:pt x="216" y="4"/>
                    </a:lnTo>
                    <a:lnTo>
                      <a:pt x="216" y="5"/>
                    </a:lnTo>
                    <a:lnTo>
                      <a:pt x="218" y="7"/>
                    </a:lnTo>
                    <a:lnTo>
                      <a:pt x="220" y="11"/>
                    </a:lnTo>
                    <a:lnTo>
                      <a:pt x="221" y="13"/>
                    </a:lnTo>
                    <a:lnTo>
                      <a:pt x="223" y="15"/>
                    </a:lnTo>
                    <a:lnTo>
                      <a:pt x="223" y="17"/>
                    </a:lnTo>
                    <a:lnTo>
                      <a:pt x="225" y="19"/>
                    </a:lnTo>
                    <a:lnTo>
                      <a:pt x="227" y="21"/>
                    </a:lnTo>
                    <a:lnTo>
                      <a:pt x="229" y="22"/>
                    </a:lnTo>
                    <a:lnTo>
                      <a:pt x="231" y="24"/>
                    </a:lnTo>
                    <a:lnTo>
                      <a:pt x="231" y="26"/>
                    </a:lnTo>
                    <a:lnTo>
                      <a:pt x="233" y="28"/>
                    </a:lnTo>
                    <a:lnTo>
                      <a:pt x="235" y="30"/>
                    </a:lnTo>
                    <a:lnTo>
                      <a:pt x="235" y="32"/>
                    </a:lnTo>
                    <a:lnTo>
                      <a:pt x="237" y="34"/>
                    </a:lnTo>
                    <a:lnTo>
                      <a:pt x="238" y="36"/>
                    </a:lnTo>
                    <a:lnTo>
                      <a:pt x="238" y="38"/>
                    </a:lnTo>
                    <a:lnTo>
                      <a:pt x="240" y="38"/>
                    </a:lnTo>
                    <a:lnTo>
                      <a:pt x="240" y="39"/>
                    </a:lnTo>
                    <a:lnTo>
                      <a:pt x="242" y="41"/>
                    </a:lnTo>
                    <a:lnTo>
                      <a:pt x="242" y="43"/>
                    </a:lnTo>
                    <a:lnTo>
                      <a:pt x="244" y="43"/>
                    </a:lnTo>
                    <a:lnTo>
                      <a:pt x="244" y="45"/>
                    </a:lnTo>
                    <a:lnTo>
                      <a:pt x="244" y="47"/>
                    </a:lnTo>
                    <a:lnTo>
                      <a:pt x="246" y="47"/>
                    </a:lnTo>
                    <a:lnTo>
                      <a:pt x="246" y="49"/>
                    </a:lnTo>
                    <a:lnTo>
                      <a:pt x="246" y="51"/>
                    </a:lnTo>
                    <a:lnTo>
                      <a:pt x="246" y="53"/>
                    </a:lnTo>
                    <a:lnTo>
                      <a:pt x="246" y="55"/>
                    </a:lnTo>
                    <a:lnTo>
                      <a:pt x="246" y="56"/>
                    </a:lnTo>
                    <a:lnTo>
                      <a:pt x="244" y="58"/>
                    </a:lnTo>
                    <a:lnTo>
                      <a:pt x="244" y="60"/>
                    </a:lnTo>
                    <a:lnTo>
                      <a:pt x="244" y="62"/>
                    </a:lnTo>
                    <a:lnTo>
                      <a:pt x="244" y="64"/>
                    </a:lnTo>
                    <a:lnTo>
                      <a:pt x="242" y="66"/>
                    </a:lnTo>
                    <a:lnTo>
                      <a:pt x="242" y="68"/>
                    </a:lnTo>
                    <a:lnTo>
                      <a:pt x="242" y="70"/>
                    </a:lnTo>
                    <a:lnTo>
                      <a:pt x="242" y="72"/>
                    </a:lnTo>
                    <a:lnTo>
                      <a:pt x="242" y="73"/>
                    </a:lnTo>
                    <a:lnTo>
                      <a:pt x="240" y="75"/>
                    </a:lnTo>
                    <a:lnTo>
                      <a:pt x="240" y="77"/>
                    </a:lnTo>
                    <a:lnTo>
                      <a:pt x="240" y="79"/>
                    </a:lnTo>
                    <a:lnTo>
                      <a:pt x="240" y="81"/>
                    </a:lnTo>
                    <a:lnTo>
                      <a:pt x="240" y="83"/>
                    </a:lnTo>
                    <a:lnTo>
                      <a:pt x="240" y="85"/>
                    </a:lnTo>
                    <a:lnTo>
                      <a:pt x="240" y="87"/>
                    </a:lnTo>
                    <a:lnTo>
                      <a:pt x="238" y="89"/>
                    </a:lnTo>
                    <a:lnTo>
                      <a:pt x="238" y="90"/>
                    </a:lnTo>
                    <a:lnTo>
                      <a:pt x="238" y="92"/>
                    </a:lnTo>
                    <a:lnTo>
                      <a:pt x="238" y="94"/>
                    </a:lnTo>
                    <a:lnTo>
                      <a:pt x="238" y="96"/>
                    </a:lnTo>
                    <a:lnTo>
                      <a:pt x="238" y="98"/>
                    </a:lnTo>
                    <a:lnTo>
                      <a:pt x="238" y="100"/>
                    </a:lnTo>
                    <a:lnTo>
                      <a:pt x="238" y="102"/>
                    </a:lnTo>
                    <a:lnTo>
                      <a:pt x="238" y="104"/>
                    </a:lnTo>
                    <a:lnTo>
                      <a:pt x="238" y="106"/>
                    </a:lnTo>
                    <a:lnTo>
                      <a:pt x="238" y="107"/>
                    </a:lnTo>
                    <a:lnTo>
                      <a:pt x="238" y="109"/>
                    </a:lnTo>
                    <a:lnTo>
                      <a:pt x="238" y="111"/>
                    </a:lnTo>
                    <a:lnTo>
                      <a:pt x="238" y="113"/>
                    </a:lnTo>
                    <a:lnTo>
                      <a:pt x="240" y="115"/>
                    </a:lnTo>
                    <a:lnTo>
                      <a:pt x="240" y="117"/>
                    </a:lnTo>
                    <a:lnTo>
                      <a:pt x="240" y="119"/>
                    </a:lnTo>
                    <a:lnTo>
                      <a:pt x="240" y="121"/>
                    </a:lnTo>
                    <a:lnTo>
                      <a:pt x="242" y="121"/>
                    </a:lnTo>
                    <a:lnTo>
                      <a:pt x="242" y="123"/>
                    </a:lnTo>
                    <a:lnTo>
                      <a:pt x="242" y="124"/>
                    </a:lnTo>
                    <a:lnTo>
                      <a:pt x="244" y="124"/>
                    </a:lnTo>
                    <a:lnTo>
                      <a:pt x="244" y="126"/>
                    </a:lnTo>
                    <a:lnTo>
                      <a:pt x="246" y="128"/>
                    </a:lnTo>
                    <a:lnTo>
                      <a:pt x="246" y="130"/>
                    </a:lnTo>
                    <a:lnTo>
                      <a:pt x="248" y="130"/>
                    </a:lnTo>
                    <a:lnTo>
                      <a:pt x="248" y="132"/>
                    </a:lnTo>
                    <a:lnTo>
                      <a:pt x="250" y="132"/>
                    </a:lnTo>
                    <a:lnTo>
                      <a:pt x="250" y="134"/>
                    </a:lnTo>
                    <a:lnTo>
                      <a:pt x="252" y="134"/>
                    </a:lnTo>
                    <a:lnTo>
                      <a:pt x="254" y="136"/>
                    </a:lnTo>
                    <a:lnTo>
                      <a:pt x="255" y="136"/>
                    </a:lnTo>
                    <a:lnTo>
                      <a:pt x="255" y="138"/>
                    </a:lnTo>
                    <a:lnTo>
                      <a:pt x="257" y="138"/>
                    </a:lnTo>
                    <a:lnTo>
                      <a:pt x="259" y="140"/>
                    </a:lnTo>
                    <a:lnTo>
                      <a:pt x="261" y="140"/>
                    </a:lnTo>
                    <a:lnTo>
                      <a:pt x="261" y="141"/>
                    </a:lnTo>
                    <a:lnTo>
                      <a:pt x="263" y="141"/>
                    </a:lnTo>
                    <a:lnTo>
                      <a:pt x="265" y="141"/>
                    </a:lnTo>
                    <a:lnTo>
                      <a:pt x="265" y="143"/>
                    </a:lnTo>
                    <a:lnTo>
                      <a:pt x="267" y="143"/>
                    </a:lnTo>
                    <a:lnTo>
                      <a:pt x="269" y="145"/>
                    </a:lnTo>
                    <a:lnTo>
                      <a:pt x="271" y="147"/>
                    </a:lnTo>
                    <a:lnTo>
                      <a:pt x="271" y="149"/>
                    </a:lnTo>
                    <a:lnTo>
                      <a:pt x="272" y="149"/>
                    </a:lnTo>
                    <a:lnTo>
                      <a:pt x="272" y="151"/>
                    </a:lnTo>
                    <a:lnTo>
                      <a:pt x="274" y="151"/>
                    </a:lnTo>
                    <a:lnTo>
                      <a:pt x="274" y="153"/>
                    </a:lnTo>
                    <a:lnTo>
                      <a:pt x="274" y="155"/>
                    </a:lnTo>
                    <a:lnTo>
                      <a:pt x="276" y="155"/>
                    </a:lnTo>
                    <a:lnTo>
                      <a:pt x="276" y="157"/>
                    </a:lnTo>
                    <a:lnTo>
                      <a:pt x="276" y="158"/>
                    </a:lnTo>
                    <a:lnTo>
                      <a:pt x="276" y="160"/>
                    </a:lnTo>
                    <a:lnTo>
                      <a:pt x="276" y="162"/>
                    </a:lnTo>
                    <a:lnTo>
                      <a:pt x="276" y="164"/>
                    </a:lnTo>
                    <a:lnTo>
                      <a:pt x="276" y="166"/>
                    </a:lnTo>
                    <a:lnTo>
                      <a:pt x="276" y="168"/>
                    </a:lnTo>
                    <a:lnTo>
                      <a:pt x="276" y="170"/>
                    </a:lnTo>
                    <a:lnTo>
                      <a:pt x="276" y="172"/>
                    </a:lnTo>
                    <a:lnTo>
                      <a:pt x="276" y="174"/>
                    </a:lnTo>
                    <a:lnTo>
                      <a:pt x="274" y="174"/>
                    </a:lnTo>
                    <a:lnTo>
                      <a:pt x="274" y="175"/>
                    </a:lnTo>
                    <a:lnTo>
                      <a:pt x="274" y="177"/>
                    </a:lnTo>
                    <a:lnTo>
                      <a:pt x="272" y="177"/>
                    </a:lnTo>
                    <a:lnTo>
                      <a:pt x="272" y="179"/>
                    </a:lnTo>
                    <a:lnTo>
                      <a:pt x="271" y="179"/>
                    </a:lnTo>
                    <a:lnTo>
                      <a:pt x="271" y="181"/>
                    </a:lnTo>
                    <a:lnTo>
                      <a:pt x="269" y="181"/>
                    </a:lnTo>
                    <a:lnTo>
                      <a:pt x="267" y="183"/>
                    </a:lnTo>
                    <a:lnTo>
                      <a:pt x="267" y="185"/>
                    </a:lnTo>
                    <a:lnTo>
                      <a:pt x="265" y="187"/>
                    </a:lnTo>
                    <a:lnTo>
                      <a:pt x="263" y="187"/>
                    </a:lnTo>
                    <a:lnTo>
                      <a:pt x="261" y="189"/>
                    </a:lnTo>
                    <a:lnTo>
                      <a:pt x="261" y="191"/>
                    </a:lnTo>
                    <a:lnTo>
                      <a:pt x="259" y="192"/>
                    </a:lnTo>
                    <a:lnTo>
                      <a:pt x="257" y="196"/>
                    </a:lnTo>
                    <a:lnTo>
                      <a:pt x="257" y="198"/>
                    </a:lnTo>
                    <a:lnTo>
                      <a:pt x="255" y="200"/>
                    </a:lnTo>
                    <a:lnTo>
                      <a:pt x="255" y="202"/>
                    </a:lnTo>
                    <a:lnTo>
                      <a:pt x="254" y="206"/>
                    </a:lnTo>
                    <a:lnTo>
                      <a:pt x="254" y="208"/>
                    </a:lnTo>
                    <a:lnTo>
                      <a:pt x="252" y="209"/>
                    </a:lnTo>
                    <a:lnTo>
                      <a:pt x="252" y="213"/>
                    </a:lnTo>
                    <a:lnTo>
                      <a:pt x="252" y="215"/>
                    </a:lnTo>
                    <a:lnTo>
                      <a:pt x="252" y="219"/>
                    </a:lnTo>
                    <a:lnTo>
                      <a:pt x="252" y="221"/>
                    </a:lnTo>
                    <a:lnTo>
                      <a:pt x="252" y="225"/>
                    </a:lnTo>
                    <a:lnTo>
                      <a:pt x="252" y="226"/>
                    </a:lnTo>
                    <a:lnTo>
                      <a:pt x="252" y="230"/>
                    </a:lnTo>
                    <a:lnTo>
                      <a:pt x="252" y="234"/>
                    </a:lnTo>
                    <a:lnTo>
                      <a:pt x="254" y="236"/>
                    </a:lnTo>
                    <a:lnTo>
                      <a:pt x="254" y="240"/>
                    </a:lnTo>
                    <a:lnTo>
                      <a:pt x="255" y="242"/>
                    </a:lnTo>
                    <a:lnTo>
                      <a:pt x="257" y="245"/>
                    </a:lnTo>
                    <a:lnTo>
                      <a:pt x="259" y="249"/>
                    </a:lnTo>
                    <a:lnTo>
                      <a:pt x="261" y="253"/>
                    </a:lnTo>
                    <a:lnTo>
                      <a:pt x="257" y="253"/>
                    </a:lnTo>
                    <a:lnTo>
                      <a:pt x="255" y="251"/>
                    </a:lnTo>
                    <a:lnTo>
                      <a:pt x="252" y="251"/>
                    </a:lnTo>
                    <a:lnTo>
                      <a:pt x="250" y="249"/>
                    </a:lnTo>
                    <a:lnTo>
                      <a:pt x="248" y="247"/>
                    </a:lnTo>
                    <a:lnTo>
                      <a:pt x="246" y="247"/>
                    </a:lnTo>
                    <a:lnTo>
                      <a:pt x="244" y="245"/>
                    </a:lnTo>
                    <a:lnTo>
                      <a:pt x="242" y="243"/>
                    </a:lnTo>
                    <a:lnTo>
                      <a:pt x="240" y="242"/>
                    </a:lnTo>
                    <a:lnTo>
                      <a:pt x="240" y="240"/>
                    </a:lnTo>
                    <a:lnTo>
                      <a:pt x="238" y="238"/>
                    </a:lnTo>
                    <a:lnTo>
                      <a:pt x="238" y="236"/>
                    </a:lnTo>
                    <a:lnTo>
                      <a:pt x="238" y="234"/>
                    </a:lnTo>
                    <a:lnTo>
                      <a:pt x="237" y="232"/>
                    </a:lnTo>
                    <a:lnTo>
                      <a:pt x="237" y="230"/>
                    </a:lnTo>
                    <a:lnTo>
                      <a:pt x="237" y="228"/>
                    </a:lnTo>
                    <a:lnTo>
                      <a:pt x="237" y="225"/>
                    </a:lnTo>
                    <a:lnTo>
                      <a:pt x="237" y="223"/>
                    </a:lnTo>
                    <a:lnTo>
                      <a:pt x="237" y="221"/>
                    </a:lnTo>
                    <a:lnTo>
                      <a:pt x="237" y="217"/>
                    </a:lnTo>
                    <a:lnTo>
                      <a:pt x="237" y="215"/>
                    </a:lnTo>
                    <a:lnTo>
                      <a:pt x="238" y="213"/>
                    </a:lnTo>
                    <a:lnTo>
                      <a:pt x="238" y="209"/>
                    </a:lnTo>
                    <a:lnTo>
                      <a:pt x="238" y="208"/>
                    </a:lnTo>
                    <a:lnTo>
                      <a:pt x="240" y="206"/>
                    </a:lnTo>
                    <a:lnTo>
                      <a:pt x="240" y="202"/>
                    </a:lnTo>
                    <a:lnTo>
                      <a:pt x="240" y="200"/>
                    </a:lnTo>
                    <a:lnTo>
                      <a:pt x="242" y="198"/>
                    </a:lnTo>
                    <a:lnTo>
                      <a:pt x="242" y="194"/>
                    </a:lnTo>
                    <a:lnTo>
                      <a:pt x="244" y="192"/>
                    </a:lnTo>
                    <a:lnTo>
                      <a:pt x="244" y="191"/>
                    </a:lnTo>
                    <a:lnTo>
                      <a:pt x="246" y="187"/>
                    </a:lnTo>
                    <a:lnTo>
                      <a:pt x="246" y="185"/>
                    </a:lnTo>
                    <a:lnTo>
                      <a:pt x="244" y="185"/>
                    </a:lnTo>
                    <a:lnTo>
                      <a:pt x="242" y="187"/>
                    </a:lnTo>
                    <a:lnTo>
                      <a:pt x="240" y="189"/>
                    </a:lnTo>
                    <a:lnTo>
                      <a:pt x="238" y="191"/>
                    </a:lnTo>
                    <a:lnTo>
                      <a:pt x="237" y="194"/>
                    </a:lnTo>
                    <a:lnTo>
                      <a:pt x="235" y="196"/>
                    </a:lnTo>
                    <a:lnTo>
                      <a:pt x="233" y="198"/>
                    </a:lnTo>
                    <a:lnTo>
                      <a:pt x="233" y="200"/>
                    </a:lnTo>
                    <a:lnTo>
                      <a:pt x="231" y="204"/>
                    </a:lnTo>
                    <a:lnTo>
                      <a:pt x="231" y="206"/>
                    </a:lnTo>
                    <a:lnTo>
                      <a:pt x="229" y="208"/>
                    </a:lnTo>
                    <a:lnTo>
                      <a:pt x="229" y="211"/>
                    </a:lnTo>
                    <a:lnTo>
                      <a:pt x="227" y="213"/>
                    </a:lnTo>
                    <a:lnTo>
                      <a:pt x="227" y="215"/>
                    </a:lnTo>
                    <a:lnTo>
                      <a:pt x="227" y="219"/>
                    </a:lnTo>
                    <a:lnTo>
                      <a:pt x="225" y="221"/>
                    </a:lnTo>
                    <a:lnTo>
                      <a:pt x="225" y="223"/>
                    </a:lnTo>
                    <a:lnTo>
                      <a:pt x="225" y="225"/>
                    </a:lnTo>
                    <a:lnTo>
                      <a:pt x="225" y="228"/>
                    </a:lnTo>
                    <a:lnTo>
                      <a:pt x="225" y="230"/>
                    </a:lnTo>
                    <a:lnTo>
                      <a:pt x="223" y="232"/>
                    </a:lnTo>
                    <a:lnTo>
                      <a:pt x="223" y="236"/>
                    </a:lnTo>
                    <a:lnTo>
                      <a:pt x="223" y="238"/>
                    </a:lnTo>
                    <a:lnTo>
                      <a:pt x="223" y="240"/>
                    </a:lnTo>
                    <a:lnTo>
                      <a:pt x="221" y="243"/>
                    </a:lnTo>
                    <a:lnTo>
                      <a:pt x="221" y="245"/>
                    </a:lnTo>
                    <a:lnTo>
                      <a:pt x="221" y="247"/>
                    </a:lnTo>
                    <a:lnTo>
                      <a:pt x="221" y="249"/>
                    </a:lnTo>
                    <a:lnTo>
                      <a:pt x="220" y="253"/>
                    </a:lnTo>
                    <a:lnTo>
                      <a:pt x="220" y="255"/>
                    </a:lnTo>
                    <a:lnTo>
                      <a:pt x="220" y="257"/>
                    </a:lnTo>
                    <a:lnTo>
                      <a:pt x="218" y="259"/>
                    </a:lnTo>
                    <a:lnTo>
                      <a:pt x="218" y="262"/>
                    </a:lnTo>
                    <a:lnTo>
                      <a:pt x="216" y="259"/>
                    </a:lnTo>
                    <a:lnTo>
                      <a:pt x="216" y="257"/>
                    </a:lnTo>
                    <a:lnTo>
                      <a:pt x="214" y="255"/>
                    </a:lnTo>
                    <a:lnTo>
                      <a:pt x="214" y="253"/>
                    </a:lnTo>
                    <a:lnTo>
                      <a:pt x="214" y="251"/>
                    </a:lnTo>
                    <a:lnTo>
                      <a:pt x="212" y="249"/>
                    </a:lnTo>
                    <a:lnTo>
                      <a:pt x="212" y="247"/>
                    </a:lnTo>
                    <a:lnTo>
                      <a:pt x="212" y="243"/>
                    </a:lnTo>
                    <a:lnTo>
                      <a:pt x="212" y="242"/>
                    </a:lnTo>
                    <a:lnTo>
                      <a:pt x="212" y="240"/>
                    </a:lnTo>
                    <a:lnTo>
                      <a:pt x="212" y="238"/>
                    </a:lnTo>
                    <a:lnTo>
                      <a:pt x="212" y="236"/>
                    </a:lnTo>
                    <a:lnTo>
                      <a:pt x="212" y="232"/>
                    </a:lnTo>
                    <a:lnTo>
                      <a:pt x="212" y="230"/>
                    </a:lnTo>
                    <a:lnTo>
                      <a:pt x="212" y="228"/>
                    </a:lnTo>
                    <a:lnTo>
                      <a:pt x="212" y="226"/>
                    </a:lnTo>
                    <a:lnTo>
                      <a:pt x="212" y="225"/>
                    </a:lnTo>
                    <a:lnTo>
                      <a:pt x="212" y="221"/>
                    </a:lnTo>
                    <a:lnTo>
                      <a:pt x="212" y="219"/>
                    </a:lnTo>
                    <a:lnTo>
                      <a:pt x="214" y="217"/>
                    </a:lnTo>
                    <a:lnTo>
                      <a:pt x="214" y="215"/>
                    </a:lnTo>
                    <a:lnTo>
                      <a:pt x="214" y="213"/>
                    </a:lnTo>
                    <a:lnTo>
                      <a:pt x="214" y="211"/>
                    </a:lnTo>
                    <a:lnTo>
                      <a:pt x="216" y="209"/>
                    </a:lnTo>
                    <a:lnTo>
                      <a:pt x="216" y="208"/>
                    </a:lnTo>
                    <a:lnTo>
                      <a:pt x="216" y="206"/>
                    </a:lnTo>
                    <a:lnTo>
                      <a:pt x="218" y="204"/>
                    </a:lnTo>
                    <a:lnTo>
                      <a:pt x="218" y="202"/>
                    </a:lnTo>
                    <a:lnTo>
                      <a:pt x="218" y="200"/>
                    </a:lnTo>
                    <a:lnTo>
                      <a:pt x="220" y="198"/>
                    </a:lnTo>
                    <a:lnTo>
                      <a:pt x="220" y="196"/>
                    </a:lnTo>
                    <a:lnTo>
                      <a:pt x="221" y="194"/>
                    </a:lnTo>
                    <a:lnTo>
                      <a:pt x="220" y="194"/>
                    </a:lnTo>
                    <a:lnTo>
                      <a:pt x="218" y="194"/>
                    </a:lnTo>
                    <a:lnTo>
                      <a:pt x="218" y="196"/>
                    </a:lnTo>
                    <a:lnTo>
                      <a:pt x="216" y="196"/>
                    </a:lnTo>
                    <a:lnTo>
                      <a:pt x="214" y="198"/>
                    </a:lnTo>
                    <a:lnTo>
                      <a:pt x="212" y="200"/>
                    </a:lnTo>
                    <a:lnTo>
                      <a:pt x="212" y="202"/>
                    </a:lnTo>
                    <a:lnTo>
                      <a:pt x="210" y="204"/>
                    </a:lnTo>
                    <a:lnTo>
                      <a:pt x="208" y="206"/>
                    </a:lnTo>
                    <a:lnTo>
                      <a:pt x="208" y="208"/>
                    </a:lnTo>
                    <a:lnTo>
                      <a:pt x="206" y="209"/>
                    </a:lnTo>
                    <a:lnTo>
                      <a:pt x="206" y="211"/>
                    </a:lnTo>
                    <a:lnTo>
                      <a:pt x="204" y="213"/>
                    </a:lnTo>
                    <a:lnTo>
                      <a:pt x="203" y="215"/>
                    </a:lnTo>
                    <a:lnTo>
                      <a:pt x="203" y="217"/>
                    </a:lnTo>
                    <a:lnTo>
                      <a:pt x="201" y="219"/>
                    </a:lnTo>
                    <a:lnTo>
                      <a:pt x="201" y="223"/>
                    </a:lnTo>
                    <a:lnTo>
                      <a:pt x="199" y="225"/>
                    </a:lnTo>
                    <a:lnTo>
                      <a:pt x="199" y="226"/>
                    </a:lnTo>
                    <a:lnTo>
                      <a:pt x="197" y="228"/>
                    </a:lnTo>
                    <a:lnTo>
                      <a:pt x="197" y="232"/>
                    </a:lnTo>
                    <a:lnTo>
                      <a:pt x="195" y="234"/>
                    </a:lnTo>
                    <a:lnTo>
                      <a:pt x="195" y="236"/>
                    </a:lnTo>
                    <a:lnTo>
                      <a:pt x="195" y="238"/>
                    </a:lnTo>
                    <a:lnTo>
                      <a:pt x="193" y="240"/>
                    </a:lnTo>
                    <a:lnTo>
                      <a:pt x="193" y="243"/>
                    </a:lnTo>
                    <a:lnTo>
                      <a:pt x="191" y="245"/>
                    </a:lnTo>
                    <a:lnTo>
                      <a:pt x="191" y="247"/>
                    </a:lnTo>
                    <a:lnTo>
                      <a:pt x="191" y="249"/>
                    </a:lnTo>
                    <a:lnTo>
                      <a:pt x="189" y="251"/>
                    </a:lnTo>
                    <a:lnTo>
                      <a:pt x="189" y="253"/>
                    </a:lnTo>
                    <a:lnTo>
                      <a:pt x="189" y="255"/>
                    </a:lnTo>
                    <a:lnTo>
                      <a:pt x="187" y="257"/>
                    </a:lnTo>
                    <a:lnTo>
                      <a:pt x="187" y="259"/>
                    </a:lnTo>
                    <a:lnTo>
                      <a:pt x="186" y="259"/>
                    </a:lnTo>
                    <a:lnTo>
                      <a:pt x="186" y="257"/>
                    </a:lnTo>
                    <a:lnTo>
                      <a:pt x="184" y="255"/>
                    </a:lnTo>
                    <a:lnTo>
                      <a:pt x="184" y="253"/>
                    </a:lnTo>
                    <a:lnTo>
                      <a:pt x="184" y="251"/>
                    </a:lnTo>
                    <a:lnTo>
                      <a:pt x="182" y="249"/>
                    </a:lnTo>
                    <a:lnTo>
                      <a:pt x="182" y="247"/>
                    </a:lnTo>
                    <a:lnTo>
                      <a:pt x="182" y="245"/>
                    </a:lnTo>
                    <a:lnTo>
                      <a:pt x="182" y="243"/>
                    </a:lnTo>
                    <a:lnTo>
                      <a:pt x="182" y="242"/>
                    </a:lnTo>
                    <a:lnTo>
                      <a:pt x="182" y="238"/>
                    </a:lnTo>
                    <a:lnTo>
                      <a:pt x="182" y="236"/>
                    </a:lnTo>
                    <a:lnTo>
                      <a:pt x="182" y="234"/>
                    </a:lnTo>
                    <a:lnTo>
                      <a:pt x="182" y="232"/>
                    </a:lnTo>
                    <a:lnTo>
                      <a:pt x="182" y="228"/>
                    </a:lnTo>
                    <a:lnTo>
                      <a:pt x="182" y="226"/>
                    </a:lnTo>
                    <a:lnTo>
                      <a:pt x="182" y="225"/>
                    </a:lnTo>
                    <a:lnTo>
                      <a:pt x="182" y="223"/>
                    </a:lnTo>
                    <a:lnTo>
                      <a:pt x="182" y="221"/>
                    </a:lnTo>
                    <a:lnTo>
                      <a:pt x="182" y="217"/>
                    </a:lnTo>
                    <a:lnTo>
                      <a:pt x="184" y="215"/>
                    </a:lnTo>
                    <a:lnTo>
                      <a:pt x="184" y="213"/>
                    </a:lnTo>
                    <a:lnTo>
                      <a:pt x="184" y="211"/>
                    </a:lnTo>
                    <a:lnTo>
                      <a:pt x="184" y="209"/>
                    </a:lnTo>
                    <a:lnTo>
                      <a:pt x="184" y="208"/>
                    </a:lnTo>
                    <a:lnTo>
                      <a:pt x="186" y="206"/>
                    </a:lnTo>
                    <a:lnTo>
                      <a:pt x="186" y="204"/>
                    </a:lnTo>
                    <a:lnTo>
                      <a:pt x="184" y="204"/>
                    </a:lnTo>
                    <a:lnTo>
                      <a:pt x="182" y="204"/>
                    </a:lnTo>
                    <a:lnTo>
                      <a:pt x="182" y="206"/>
                    </a:lnTo>
                    <a:lnTo>
                      <a:pt x="180" y="208"/>
                    </a:lnTo>
                    <a:lnTo>
                      <a:pt x="178" y="209"/>
                    </a:lnTo>
                    <a:lnTo>
                      <a:pt x="178" y="211"/>
                    </a:lnTo>
                    <a:lnTo>
                      <a:pt x="176" y="213"/>
                    </a:lnTo>
                    <a:lnTo>
                      <a:pt x="174" y="215"/>
                    </a:lnTo>
                    <a:lnTo>
                      <a:pt x="174" y="217"/>
                    </a:lnTo>
                    <a:lnTo>
                      <a:pt x="172" y="219"/>
                    </a:lnTo>
                    <a:lnTo>
                      <a:pt x="172" y="221"/>
                    </a:lnTo>
                    <a:lnTo>
                      <a:pt x="170" y="223"/>
                    </a:lnTo>
                    <a:lnTo>
                      <a:pt x="170" y="225"/>
                    </a:lnTo>
                    <a:lnTo>
                      <a:pt x="169" y="226"/>
                    </a:lnTo>
                    <a:lnTo>
                      <a:pt x="169" y="228"/>
                    </a:lnTo>
                    <a:lnTo>
                      <a:pt x="167" y="230"/>
                    </a:lnTo>
                    <a:lnTo>
                      <a:pt x="167" y="232"/>
                    </a:lnTo>
                    <a:lnTo>
                      <a:pt x="165" y="234"/>
                    </a:lnTo>
                    <a:lnTo>
                      <a:pt x="165" y="236"/>
                    </a:lnTo>
                    <a:lnTo>
                      <a:pt x="163" y="238"/>
                    </a:lnTo>
                    <a:lnTo>
                      <a:pt x="163" y="240"/>
                    </a:lnTo>
                    <a:lnTo>
                      <a:pt x="161" y="242"/>
                    </a:lnTo>
                    <a:lnTo>
                      <a:pt x="161" y="245"/>
                    </a:lnTo>
                    <a:lnTo>
                      <a:pt x="161" y="247"/>
                    </a:lnTo>
                    <a:lnTo>
                      <a:pt x="159" y="249"/>
                    </a:lnTo>
                    <a:lnTo>
                      <a:pt x="159" y="251"/>
                    </a:lnTo>
                    <a:lnTo>
                      <a:pt x="159" y="253"/>
                    </a:lnTo>
                    <a:lnTo>
                      <a:pt x="157" y="255"/>
                    </a:lnTo>
                    <a:lnTo>
                      <a:pt x="157" y="257"/>
                    </a:lnTo>
                    <a:lnTo>
                      <a:pt x="157" y="259"/>
                    </a:lnTo>
                    <a:lnTo>
                      <a:pt x="155" y="260"/>
                    </a:lnTo>
                    <a:lnTo>
                      <a:pt x="155" y="262"/>
                    </a:lnTo>
                    <a:lnTo>
                      <a:pt x="155" y="266"/>
                    </a:lnTo>
                    <a:lnTo>
                      <a:pt x="153" y="268"/>
                    </a:lnTo>
                    <a:lnTo>
                      <a:pt x="153" y="266"/>
                    </a:lnTo>
                    <a:lnTo>
                      <a:pt x="152" y="266"/>
                    </a:lnTo>
                    <a:lnTo>
                      <a:pt x="152" y="264"/>
                    </a:lnTo>
                    <a:lnTo>
                      <a:pt x="150" y="262"/>
                    </a:lnTo>
                    <a:lnTo>
                      <a:pt x="150" y="260"/>
                    </a:lnTo>
                    <a:lnTo>
                      <a:pt x="148" y="259"/>
                    </a:lnTo>
                    <a:lnTo>
                      <a:pt x="148" y="257"/>
                    </a:lnTo>
                    <a:lnTo>
                      <a:pt x="148" y="255"/>
                    </a:lnTo>
                    <a:lnTo>
                      <a:pt x="146" y="255"/>
                    </a:lnTo>
                    <a:lnTo>
                      <a:pt x="146" y="253"/>
                    </a:lnTo>
                    <a:lnTo>
                      <a:pt x="146" y="251"/>
                    </a:lnTo>
                    <a:lnTo>
                      <a:pt x="146" y="249"/>
                    </a:lnTo>
                    <a:lnTo>
                      <a:pt x="146" y="247"/>
                    </a:lnTo>
                    <a:lnTo>
                      <a:pt x="146" y="245"/>
                    </a:lnTo>
                    <a:lnTo>
                      <a:pt x="146" y="243"/>
                    </a:lnTo>
                    <a:lnTo>
                      <a:pt x="146" y="242"/>
                    </a:lnTo>
                    <a:lnTo>
                      <a:pt x="146" y="240"/>
                    </a:lnTo>
                    <a:lnTo>
                      <a:pt x="146" y="238"/>
                    </a:lnTo>
                    <a:lnTo>
                      <a:pt x="146" y="236"/>
                    </a:lnTo>
                    <a:lnTo>
                      <a:pt x="146" y="234"/>
                    </a:lnTo>
                    <a:lnTo>
                      <a:pt x="146" y="232"/>
                    </a:lnTo>
                    <a:lnTo>
                      <a:pt x="146" y="230"/>
                    </a:lnTo>
                    <a:lnTo>
                      <a:pt x="146" y="228"/>
                    </a:lnTo>
                    <a:lnTo>
                      <a:pt x="146" y="226"/>
                    </a:lnTo>
                    <a:lnTo>
                      <a:pt x="146" y="225"/>
                    </a:lnTo>
                    <a:lnTo>
                      <a:pt x="146" y="223"/>
                    </a:lnTo>
                    <a:lnTo>
                      <a:pt x="146" y="221"/>
                    </a:lnTo>
                    <a:lnTo>
                      <a:pt x="144" y="221"/>
                    </a:lnTo>
                    <a:lnTo>
                      <a:pt x="144" y="223"/>
                    </a:lnTo>
                    <a:lnTo>
                      <a:pt x="142" y="223"/>
                    </a:lnTo>
                    <a:lnTo>
                      <a:pt x="142" y="225"/>
                    </a:lnTo>
                    <a:lnTo>
                      <a:pt x="142" y="226"/>
                    </a:lnTo>
                    <a:lnTo>
                      <a:pt x="140" y="228"/>
                    </a:lnTo>
                    <a:lnTo>
                      <a:pt x="140" y="230"/>
                    </a:lnTo>
                    <a:lnTo>
                      <a:pt x="140" y="232"/>
                    </a:lnTo>
                    <a:lnTo>
                      <a:pt x="140" y="234"/>
                    </a:lnTo>
                    <a:lnTo>
                      <a:pt x="140" y="236"/>
                    </a:lnTo>
                    <a:lnTo>
                      <a:pt x="140" y="238"/>
                    </a:lnTo>
                    <a:lnTo>
                      <a:pt x="138" y="240"/>
                    </a:lnTo>
                    <a:lnTo>
                      <a:pt x="138" y="242"/>
                    </a:lnTo>
                    <a:lnTo>
                      <a:pt x="138" y="245"/>
                    </a:lnTo>
                    <a:lnTo>
                      <a:pt x="138" y="247"/>
                    </a:lnTo>
                    <a:lnTo>
                      <a:pt x="138" y="249"/>
                    </a:lnTo>
                    <a:lnTo>
                      <a:pt x="138" y="251"/>
                    </a:lnTo>
                    <a:lnTo>
                      <a:pt x="136" y="253"/>
                    </a:lnTo>
                    <a:lnTo>
                      <a:pt x="136" y="255"/>
                    </a:lnTo>
                    <a:lnTo>
                      <a:pt x="136" y="257"/>
                    </a:lnTo>
                    <a:lnTo>
                      <a:pt x="135" y="259"/>
                    </a:lnTo>
                    <a:lnTo>
                      <a:pt x="135" y="260"/>
                    </a:lnTo>
                    <a:lnTo>
                      <a:pt x="133" y="262"/>
                    </a:lnTo>
                    <a:lnTo>
                      <a:pt x="133" y="264"/>
                    </a:lnTo>
                    <a:lnTo>
                      <a:pt x="131" y="266"/>
                    </a:lnTo>
                    <a:lnTo>
                      <a:pt x="129" y="268"/>
                    </a:lnTo>
                    <a:lnTo>
                      <a:pt x="129" y="270"/>
                    </a:lnTo>
                    <a:lnTo>
                      <a:pt x="127" y="272"/>
                    </a:lnTo>
                    <a:lnTo>
                      <a:pt x="125" y="274"/>
                    </a:lnTo>
                    <a:lnTo>
                      <a:pt x="123" y="274"/>
                    </a:lnTo>
                    <a:lnTo>
                      <a:pt x="121" y="276"/>
                    </a:lnTo>
                    <a:lnTo>
                      <a:pt x="118" y="276"/>
                    </a:lnTo>
                    <a:lnTo>
                      <a:pt x="118" y="274"/>
                    </a:lnTo>
                    <a:lnTo>
                      <a:pt x="118" y="272"/>
                    </a:lnTo>
                    <a:lnTo>
                      <a:pt x="118" y="270"/>
                    </a:lnTo>
                    <a:lnTo>
                      <a:pt x="119" y="270"/>
                    </a:lnTo>
                    <a:lnTo>
                      <a:pt x="119" y="268"/>
                    </a:lnTo>
                    <a:lnTo>
                      <a:pt x="119" y="266"/>
                    </a:lnTo>
                    <a:lnTo>
                      <a:pt x="121" y="266"/>
                    </a:lnTo>
                    <a:lnTo>
                      <a:pt x="121" y="264"/>
                    </a:lnTo>
                    <a:lnTo>
                      <a:pt x="121" y="262"/>
                    </a:lnTo>
                    <a:lnTo>
                      <a:pt x="121" y="260"/>
                    </a:lnTo>
                    <a:lnTo>
                      <a:pt x="123" y="259"/>
                    </a:lnTo>
                    <a:lnTo>
                      <a:pt x="123" y="257"/>
                    </a:lnTo>
                    <a:lnTo>
                      <a:pt x="123" y="255"/>
                    </a:lnTo>
                    <a:lnTo>
                      <a:pt x="123" y="253"/>
                    </a:lnTo>
                    <a:lnTo>
                      <a:pt x="123" y="251"/>
                    </a:lnTo>
                    <a:lnTo>
                      <a:pt x="123" y="249"/>
                    </a:lnTo>
                    <a:lnTo>
                      <a:pt x="123" y="247"/>
                    </a:lnTo>
                    <a:lnTo>
                      <a:pt x="123" y="245"/>
                    </a:lnTo>
                    <a:lnTo>
                      <a:pt x="123" y="243"/>
                    </a:lnTo>
                    <a:lnTo>
                      <a:pt x="121" y="243"/>
                    </a:lnTo>
                    <a:lnTo>
                      <a:pt x="121" y="242"/>
                    </a:lnTo>
                    <a:lnTo>
                      <a:pt x="121" y="240"/>
                    </a:lnTo>
                    <a:lnTo>
                      <a:pt x="121" y="238"/>
                    </a:lnTo>
                    <a:lnTo>
                      <a:pt x="119" y="236"/>
                    </a:lnTo>
                    <a:lnTo>
                      <a:pt x="119" y="234"/>
                    </a:lnTo>
                    <a:lnTo>
                      <a:pt x="118" y="234"/>
                    </a:lnTo>
                    <a:lnTo>
                      <a:pt x="118" y="232"/>
                    </a:lnTo>
                    <a:lnTo>
                      <a:pt x="114" y="228"/>
                    </a:lnTo>
                    <a:lnTo>
                      <a:pt x="112" y="226"/>
                    </a:lnTo>
                    <a:lnTo>
                      <a:pt x="110" y="225"/>
                    </a:lnTo>
                    <a:lnTo>
                      <a:pt x="106" y="223"/>
                    </a:lnTo>
                    <a:lnTo>
                      <a:pt x="104" y="221"/>
                    </a:lnTo>
                    <a:lnTo>
                      <a:pt x="101" y="219"/>
                    </a:lnTo>
                    <a:lnTo>
                      <a:pt x="99" y="219"/>
                    </a:lnTo>
                    <a:lnTo>
                      <a:pt x="97" y="217"/>
                    </a:lnTo>
                    <a:lnTo>
                      <a:pt x="93" y="215"/>
                    </a:lnTo>
                    <a:lnTo>
                      <a:pt x="91" y="215"/>
                    </a:lnTo>
                    <a:lnTo>
                      <a:pt x="89" y="215"/>
                    </a:lnTo>
                    <a:lnTo>
                      <a:pt x="85" y="215"/>
                    </a:lnTo>
                    <a:lnTo>
                      <a:pt x="84" y="215"/>
                    </a:lnTo>
                    <a:lnTo>
                      <a:pt x="80" y="215"/>
                    </a:lnTo>
                    <a:lnTo>
                      <a:pt x="78" y="215"/>
                    </a:lnTo>
                    <a:lnTo>
                      <a:pt x="76" y="215"/>
                    </a:lnTo>
                    <a:lnTo>
                      <a:pt x="72" y="217"/>
                    </a:lnTo>
                    <a:lnTo>
                      <a:pt x="70" y="217"/>
                    </a:lnTo>
                    <a:lnTo>
                      <a:pt x="68" y="219"/>
                    </a:lnTo>
                    <a:lnTo>
                      <a:pt x="67" y="219"/>
                    </a:lnTo>
                    <a:lnTo>
                      <a:pt x="63" y="221"/>
                    </a:lnTo>
                    <a:lnTo>
                      <a:pt x="61" y="223"/>
                    </a:lnTo>
                    <a:lnTo>
                      <a:pt x="59" y="225"/>
                    </a:lnTo>
                    <a:lnTo>
                      <a:pt x="57" y="226"/>
                    </a:lnTo>
                    <a:lnTo>
                      <a:pt x="55" y="228"/>
                    </a:lnTo>
                    <a:lnTo>
                      <a:pt x="53" y="230"/>
                    </a:lnTo>
                    <a:lnTo>
                      <a:pt x="50" y="232"/>
                    </a:lnTo>
                    <a:lnTo>
                      <a:pt x="48" y="236"/>
                    </a:lnTo>
                    <a:lnTo>
                      <a:pt x="46" y="238"/>
                    </a:lnTo>
                    <a:lnTo>
                      <a:pt x="44" y="242"/>
                    </a:lnTo>
                    <a:lnTo>
                      <a:pt x="42" y="243"/>
                    </a:lnTo>
                    <a:lnTo>
                      <a:pt x="40" y="247"/>
                    </a:lnTo>
                    <a:lnTo>
                      <a:pt x="40" y="249"/>
                    </a:lnTo>
                    <a:lnTo>
                      <a:pt x="38" y="249"/>
                    </a:lnTo>
                    <a:lnTo>
                      <a:pt x="36" y="251"/>
                    </a:lnTo>
                    <a:lnTo>
                      <a:pt x="34" y="251"/>
                    </a:lnTo>
                    <a:lnTo>
                      <a:pt x="34" y="253"/>
                    </a:lnTo>
                    <a:lnTo>
                      <a:pt x="33" y="253"/>
                    </a:lnTo>
                    <a:lnTo>
                      <a:pt x="31" y="253"/>
                    </a:lnTo>
                    <a:lnTo>
                      <a:pt x="29" y="253"/>
                    </a:lnTo>
                    <a:lnTo>
                      <a:pt x="27" y="253"/>
                    </a:lnTo>
                    <a:lnTo>
                      <a:pt x="25" y="253"/>
                    </a:lnTo>
                    <a:lnTo>
                      <a:pt x="23" y="253"/>
                    </a:lnTo>
                    <a:lnTo>
                      <a:pt x="21" y="253"/>
                    </a:lnTo>
                    <a:lnTo>
                      <a:pt x="21" y="251"/>
                    </a:lnTo>
                    <a:lnTo>
                      <a:pt x="19" y="251"/>
                    </a:lnTo>
                    <a:lnTo>
                      <a:pt x="19" y="249"/>
                    </a:lnTo>
                    <a:lnTo>
                      <a:pt x="17" y="249"/>
                    </a:lnTo>
                    <a:lnTo>
                      <a:pt x="17" y="247"/>
                    </a:lnTo>
                    <a:lnTo>
                      <a:pt x="15" y="247"/>
                    </a:lnTo>
                    <a:lnTo>
                      <a:pt x="15" y="245"/>
                    </a:lnTo>
                    <a:lnTo>
                      <a:pt x="14" y="243"/>
                    </a:lnTo>
                    <a:lnTo>
                      <a:pt x="12" y="242"/>
                    </a:lnTo>
                    <a:lnTo>
                      <a:pt x="12" y="240"/>
                    </a:lnTo>
                    <a:lnTo>
                      <a:pt x="12" y="238"/>
                    </a:lnTo>
                    <a:lnTo>
                      <a:pt x="10" y="236"/>
                    </a:lnTo>
                    <a:lnTo>
                      <a:pt x="10" y="234"/>
                    </a:lnTo>
                    <a:lnTo>
                      <a:pt x="10" y="232"/>
                    </a:lnTo>
                    <a:lnTo>
                      <a:pt x="8" y="230"/>
                    </a:lnTo>
                    <a:lnTo>
                      <a:pt x="8" y="228"/>
                    </a:lnTo>
                    <a:lnTo>
                      <a:pt x="8" y="226"/>
                    </a:lnTo>
                    <a:lnTo>
                      <a:pt x="8" y="225"/>
                    </a:lnTo>
                    <a:lnTo>
                      <a:pt x="8" y="223"/>
                    </a:lnTo>
                    <a:lnTo>
                      <a:pt x="8" y="221"/>
                    </a:lnTo>
                    <a:lnTo>
                      <a:pt x="8" y="219"/>
                    </a:lnTo>
                    <a:lnTo>
                      <a:pt x="10" y="219"/>
                    </a:lnTo>
                    <a:lnTo>
                      <a:pt x="10" y="217"/>
                    </a:lnTo>
                    <a:lnTo>
                      <a:pt x="10" y="215"/>
                    </a:lnTo>
                    <a:lnTo>
                      <a:pt x="12" y="215"/>
                    </a:lnTo>
                    <a:lnTo>
                      <a:pt x="12" y="213"/>
                    </a:lnTo>
                    <a:lnTo>
                      <a:pt x="14" y="211"/>
                    </a:lnTo>
                    <a:lnTo>
                      <a:pt x="15" y="211"/>
                    </a:lnTo>
                    <a:lnTo>
                      <a:pt x="15" y="209"/>
                    </a:lnTo>
                    <a:lnTo>
                      <a:pt x="17" y="209"/>
                    </a:lnTo>
                    <a:lnTo>
                      <a:pt x="19" y="209"/>
                    </a:lnTo>
                    <a:lnTo>
                      <a:pt x="21" y="211"/>
                    </a:lnTo>
                    <a:lnTo>
                      <a:pt x="23" y="211"/>
                    </a:lnTo>
                    <a:lnTo>
                      <a:pt x="25" y="213"/>
                    </a:lnTo>
                    <a:lnTo>
                      <a:pt x="27" y="213"/>
                    </a:lnTo>
                    <a:lnTo>
                      <a:pt x="29" y="213"/>
                    </a:lnTo>
                    <a:lnTo>
                      <a:pt x="29" y="211"/>
                    </a:lnTo>
                    <a:lnTo>
                      <a:pt x="31" y="211"/>
                    </a:lnTo>
                    <a:lnTo>
                      <a:pt x="33" y="209"/>
                    </a:lnTo>
                    <a:lnTo>
                      <a:pt x="33" y="208"/>
                    </a:lnTo>
                    <a:lnTo>
                      <a:pt x="34" y="208"/>
                    </a:lnTo>
                    <a:lnTo>
                      <a:pt x="34" y="206"/>
                    </a:lnTo>
                    <a:lnTo>
                      <a:pt x="34" y="204"/>
                    </a:lnTo>
                    <a:lnTo>
                      <a:pt x="34" y="202"/>
                    </a:lnTo>
                    <a:lnTo>
                      <a:pt x="34" y="200"/>
                    </a:lnTo>
                    <a:lnTo>
                      <a:pt x="34" y="198"/>
                    </a:lnTo>
                    <a:lnTo>
                      <a:pt x="34" y="196"/>
                    </a:lnTo>
                    <a:lnTo>
                      <a:pt x="34" y="194"/>
                    </a:lnTo>
                    <a:lnTo>
                      <a:pt x="34" y="192"/>
                    </a:lnTo>
                    <a:lnTo>
                      <a:pt x="33" y="191"/>
                    </a:lnTo>
                    <a:lnTo>
                      <a:pt x="33" y="189"/>
                    </a:lnTo>
                    <a:lnTo>
                      <a:pt x="31" y="189"/>
                    </a:lnTo>
                    <a:lnTo>
                      <a:pt x="31" y="187"/>
                    </a:lnTo>
                    <a:lnTo>
                      <a:pt x="29" y="187"/>
                    </a:lnTo>
                    <a:lnTo>
                      <a:pt x="29" y="185"/>
                    </a:lnTo>
                    <a:lnTo>
                      <a:pt x="27" y="185"/>
                    </a:lnTo>
                    <a:lnTo>
                      <a:pt x="25" y="185"/>
                    </a:lnTo>
                    <a:lnTo>
                      <a:pt x="23" y="185"/>
                    </a:lnTo>
                    <a:lnTo>
                      <a:pt x="21" y="185"/>
                    </a:lnTo>
                    <a:lnTo>
                      <a:pt x="19" y="185"/>
                    </a:lnTo>
                    <a:lnTo>
                      <a:pt x="17" y="187"/>
                    </a:lnTo>
                    <a:lnTo>
                      <a:pt x="15" y="189"/>
                    </a:lnTo>
                    <a:lnTo>
                      <a:pt x="14" y="191"/>
                    </a:lnTo>
                    <a:lnTo>
                      <a:pt x="12" y="191"/>
                    </a:lnTo>
                    <a:lnTo>
                      <a:pt x="12" y="192"/>
                    </a:lnTo>
                    <a:lnTo>
                      <a:pt x="10" y="192"/>
                    </a:lnTo>
                    <a:lnTo>
                      <a:pt x="10" y="194"/>
                    </a:lnTo>
                    <a:lnTo>
                      <a:pt x="8" y="194"/>
                    </a:lnTo>
                    <a:lnTo>
                      <a:pt x="6" y="194"/>
                    </a:lnTo>
                    <a:lnTo>
                      <a:pt x="6" y="192"/>
                    </a:lnTo>
                    <a:lnTo>
                      <a:pt x="4" y="192"/>
                    </a:lnTo>
                    <a:lnTo>
                      <a:pt x="4" y="191"/>
                    </a:lnTo>
                    <a:lnTo>
                      <a:pt x="2" y="191"/>
                    </a:lnTo>
                    <a:lnTo>
                      <a:pt x="2" y="189"/>
                    </a:lnTo>
                    <a:lnTo>
                      <a:pt x="2" y="187"/>
                    </a:lnTo>
                    <a:lnTo>
                      <a:pt x="2" y="185"/>
                    </a:lnTo>
                    <a:lnTo>
                      <a:pt x="2" y="183"/>
                    </a:lnTo>
                    <a:lnTo>
                      <a:pt x="0" y="181"/>
                    </a:lnTo>
                    <a:lnTo>
                      <a:pt x="0" y="179"/>
                    </a:lnTo>
                    <a:lnTo>
                      <a:pt x="2" y="177"/>
                    </a:lnTo>
                    <a:lnTo>
                      <a:pt x="2" y="175"/>
                    </a:lnTo>
                    <a:lnTo>
                      <a:pt x="2" y="174"/>
                    </a:lnTo>
                    <a:lnTo>
                      <a:pt x="2" y="172"/>
                    </a:lnTo>
                    <a:lnTo>
                      <a:pt x="2" y="170"/>
                    </a:lnTo>
                    <a:lnTo>
                      <a:pt x="2" y="168"/>
                    </a:lnTo>
                    <a:lnTo>
                      <a:pt x="2" y="166"/>
                    </a:lnTo>
                    <a:lnTo>
                      <a:pt x="4" y="166"/>
                    </a:lnTo>
                    <a:lnTo>
                      <a:pt x="4" y="164"/>
                    </a:lnTo>
                    <a:lnTo>
                      <a:pt x="4" y="162"/>
                    </a:lnTo>
                    <a:lnTo>
                      <a:pt x="6" y="160"/>
                    </a:lnTo>
                    <a:lnTo>
                      <a:pt x="6" y="158"/>
                    </a:lnTo>
                    <a:lnTo>
                      <a:pt x="8" y="157"/>
                    </a:lnTo>
                    <a:lnTo>
                      <a:pt x="8" y="155"/>
                    </a:lnTo>
                    <a:lnTo>
                      <a:pt x="10" y="155"/>
                    </a:lnTo>
                    <a:lnTo>
                      <a:pt x="10" y="153"/>
                    </a:lnTo>
                    <a:lnTo>
                      <a:pt x="12" y="153"/>
                    </a:lnTo>
                    <a:lnTo>
                      <a:pt x="14" y="153"/>
                    </a:lnTo>
                    <a:lnTo>
                      <a:pt x="14" y="151"/>
                    </a:lnTo>
                    <a:lnTo>
                      <a:pt x="15" y="151"/>
                    </a:lnTo>
                    <a:lnTo>
                      <a:pt x="17" y="151"/>
                    </a:lnTo>
                    <a:lnTo>
                      <a:pt x="19" y="153"/>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8" name="Freeform 204">
                <a:extLst>
                  <a:ext uri="{FF2B5EF4-FFF2-40B4-BE49-F238E27FC236}">
                    <a16:creationId xmlns:a16="http://schemas.microsoft.com/office/drawing/2014/main" id="{EEBFC1E5-1316-2943-0929-BB95A29729A3}"/>
                  </a:ext>
                </a:extLst>
              </p:cNvPr>
              <p:cNvSpPr>
                <a:spLocks/>
              </p:cNvSpPr>
              <p:nvPr/>
            </p:nvSpPr>
            <p:spPr bwMode="auto">
              <a:xfrm>
                <a:off x="2833" y="1827"/>
                <a:ext cx="61" cy="144"/>
              </a:xfrm>
              <a:custGeom>
                <a:avLst/>
                <a:gdLst>
                  <a:gd name="T0" fmla="*/ 6 w 61"/>
                  <a:gd name="T1" fmla="*/ 0 h 144"/>
                  <a:gd name="T2" fmla="*/ 8 w 61"/>
                  <a:gd name="T3" fmla="*/ 2 h 144"/>
                  <a:gd name="T4" fmla="*/ 10 w 61"/>
                  <a:gd name="T5" fmla="*/ 4 h 144"/>
                  <a:gd name="T6" fmla="*/ 15 w 61"/>
                  <a:gd name="T7" fmla="*/ 8 h 144"/>
                  <a:gd name="T8" fmla="*/ 21 w 61"/>
                  <a:gd name="T9" fmla="*/ 15 h 144"/>
                  <a:gd name="T10" fmla="*/ 25 w 61"/>
                  <a:gd name="T11" fmla="*/ 23 h 144"/>
                  <a:gd name="T12" fmla="*/ 29 w 61"/>
                  <a:gd name="T13" fmla="*/ 30 h 144"/>
                  <a:gd name="T14" fmla="*/ 31 w 61"/>
                  <a:gd name="T15" fmla="*/ 40 h 144"/>
                  <a:gd name="T16" fmla="*/ 32 w 61"/>
                  <a:gd name="T17" fmla="*/ 49 h 144"/>
                  <a:gd name="T18" fmla="*/ 34 w 61"/>
                  <a:gd name="T19" fmla="*/ 59 h 144"/>
                  <a:gd name="T20" fmla="*/ 36 w 61"/>
                  <a:gd name="T21" fmla="*/ 68 h 144"/>
                  <a:gd name="T22" fmla="*/ 38 w 61"/>
                  <a:gd name="T23" fmla="*/ 77 h 144"/>
                  <a:gd name="T24" fmla="*/ 38 w 61"/>
                  <a:gd name="T25" fmla="*/ 87 h 144"/>
                  <a:gd name="T26" fmla="*/ 40 w 61"/>
                  <a:gd name="T27" fmla="*/ 96 h 144"/>
                  <a:gd name="T28" fmla="*/ 44 w 61"/>
                  <a:gd name="T29" fmla="*/ 106 h 144"/>
                  <a:gd name="T30" fmla="*/ 46 w 61"/>
                  <a:gd name="T31" fmla="*/ 113 h 144"/>
                  <a:gd name="T32" fmla="*/ 49 w 61"/>
                  <a:gd name="T33" fmla="*/ 123 h 144"/>
                  <a:gd name="T34" fmla="*/ 53 w 61"/>
                  <a:gd name="T35" fmla="*/ 130 h 144"/>
                  <a:gd name="T36" fmla="*/ 59 w 61"/>
                  <a:gd name="T37" fmla="*/ 138 h 144"/>
                  <a:gd name="T38" fmla="*/ 61 w 61"/>
                  <a:gd name="T39" fmla="*/ 144 h 144"/>
                  <a:gd name="T40" fmla="*/ 57 w 61"/>
                  <a:gd name="T41" fmla="*/ 144 h 144"/>
                  <a:gd name="T42" fmla="*/ 53 w 61"/>
                  <a:gd name="T43" fmla="*/ 144 h 144"/>
                  <a:gd name="T44" fmla="*/ 49 w 61"/>
                  <a:gd name="T45" fmla="*/ 142 h 144"/>
                  <a:gd name="T46" fmla="*/ 48 w 61"/>
                  <a:gd name="T47" fmla="*/ 140 h 144"/>
                  <a:gd name="T48" fmla="*/ 44 w 61"/>
                  <a:gd name="T49" fmla="*/ 140 h 144"/>
                  <a:gd name="T50" fmla="*/ 42 w 61"/>
                  <a:gd name="T51" fmla="*/ 138 h 144"/>
                  <a:gd name="T52" fmla="*/ 38 w 61"/>
                  <a:gd name="T53" fmla="*/ 134 h 144"/>
                  <a:gd name="T54" fmla="*/ 36 w 61"/>
                  <a:gd name="T55" fmla="*/ 130 h 144"/>
                  <a:gd name="T56" fmla="*/ 32 w 61"/>
                  <a:gd name="T57" fmla="*/ 125 h 144"/>
                  <a:gd name="T58" fmla="*/ 31 w 61"/>
                  <a:gd name="T59" fmla="*/ 117 h 144"/>
                  <a:gd name="T60" fmla="*/ 29 w 61"/>
                  <a:gd name="T61" fmla="*/ 111 h 144"/>
                  <a:gd name="T62" fmla="*/ 27 w 61"/>
                  <a:gd name="T63" fmla="*/ 104 h 144"/>
                  <a:gd name="T64" fmla="*/ 25 w 61"/>
                  <a:gd name="T65" fmla="*/ 98 h 144"/>
                  <a:gd name="T66" fmla="*/ 25 w 61"/>
                  <a:gd name="T67" fmla="*/ 93 h 144"/>
                  <a:gd name="T68" fmla="*/ 23 w 61"/>
                  <a:gd name="T69" fmla="*/ 85 h 144"/>
                  <a:gd name="T70" fmla="*/ 21 w 61"/>
                  <a:gd name="T71" fmla="*/ 79 h 144"/>
                  <a:gd name="T72" fmla="*/ 21 w 61"/>
                  <a:gd name="T73" fmla="*/ 72 h 144"/>
                  <a:gd name="T74" fmla="*/ 19 w 61"/>
                  <a:gd name="T75" fmla="*/ 66 h 144"/>
                  <a:gd name="T76" fmla="*/ 17 w 61"/>
                  <a:gd name="T77" fmla="*/ 59 h 144"/>
                  <a:gd name="T78" fmla="*/ 15 w 61"/>
                  <a:gd name="T79" fmla="*/ 51 h 144"/>
                  <a:gd name="T80" fmla="*/ 12 w 61"/>
                  <a:gd name="T81" fmla="*/ 43 h 144"/>
                  <a:gd name="T82" fmla="*/ 8 w 61"/>
                  <a:gd name="T83" fmla="*/ 36 h 144"/>
                  <a:gd name="T84" fmla="*/ 4 w 61"/>
                  <a:gd name="T85" fmla="*/ 28 h 144"/>
                  <a:gd name="T86" fmla="*/ 0 w 61"/>
                  <a:gd name="T87" fmla="*/ 19 h 144"/>
                  <a:gd name="T88" fmla="*/ 0 w 61"/>
                  <a:gd name="T89" fmla="*/ 15 h 144"/>
                  <a:gd name="T90" fmla="*/ 0 w 61"/>
                  <a:gd name="T91" fmla="*/ 11 h 144"/>
                  <a:gd name="T92" fmla="*/ 2 w 61"/>
                  <a:gd name="T93" fmla="*/ 9 h 144"/>
                  <a:gd name="T94" fmla="*/ 2 w 61"/>
                  <a:gd name="T95" fmla="*/ 6 h 144"/>
                  <a:gd name="T96" fmla="*/ 2 w 61"/>
                  <a:gd name="T97" fmla="*/ 2 h 144"/>
                  <a:gd name="T98" fmla="*/ 4 w 61"/>
                  <a:gd name="T99" fmla="*/ 0 h 1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 h="144">
                    <a:moveTo>
                      <a:pt x="4" y="0"/>
                    </a:moveTo>
                    <a:lnTo>
                      <a:pt x="6" y="0"/>
                    </a:lnTo>
                    <a:lnTo>
                      <a:pt x="8" y="0"/>
                    </a:lnTo>
                    <a:lnTo>
                      <a:pt x="8" y="2"/>
                    </a:lnTo>
                    <a:lnTo>
                      <a:pt x="10" y="2"/>
                    </a:lnTo>
                    <a:lnTo>
                      <a:pt x="10" y="4"/>
                    </a:lnTo>
                    <a:lnTo>
                      <a:pt x="12" y="4"/>
                    </a:lnTo>
                    <a:lnTo>
                      <a:pt x="15" y="8"/>
                    </a:lnTo>
                    <a:lnTo>
                      <a:pt x="17" y="11"/>
                    </a:lnTo>
                    <a:lnTo>
                      <a:pt x="21" y="15"/>
                    </a:lnTo>
                    <a:lnTo>
                      <a:pt x="23" y="19"/>
                    </a:lnTo>
                    <a:lnTo>
                      <a:pt x="25" y="23"/>
                    </a:lnTo>
                    <a:lnTo>
                      <a:pt x="27" y="26"/>
                    </a:lnTo>
                    <a:lnTo>
                      <a:pt x="29" y="30"/>
                    </a:lnTo>
                    <a:lnTo>
                      <a:pt x="29" y="36"/>
                    </a:lnTo>
                    <a:lnTo>
                      <a:pt x="31" y="40"/>
                    </a:lnTo>
                    <a:lnTo>
                      <a:pt x="32" y="43"/>
                    </a:lnTo>
                    <a:lnTo>
                      <a:pt x="32" y="49"/>
                    </a:lnTo>
                    <a:lnTo>
                      <a:pt x="34" y="53"/>
                    </a:lnTo>
                    <a:lnTo>
                      <a:pt x="34" y="59"/>
                    </a:lnTo>
                    <a:lnTo>
                      <a:pt x="36" y="62"/>
                    </a:lnTo>
                    <a:lnTo>
                      <a:pt x="36" y="68"/>
                    </a:lnTo>
                    <a:lnTo>
                      <a:pt x="36" y="72"/>
                    </a:lnTo>
                    <a:lnTo>
                      <a:pt x="38" y="77"/>
                    </a:lnTo>
                    <a:lnTo>
                      <a:pt x="38" y="81"/>
                    </a:lnTo>
                    <a:lnTo>
                      <a:pt x="38" y="87"/>
                    </a:lnTo>
                    <a:lnTo>
                      <a:pt x="40" y="91"/>
                    </a:lnTo>
                    <a:lnTo>
                      <a:pt x="40" y="96"/>
                    </a:lnTo>
                    <a:lnTo>
                      <a:pt x="42" y="100"/>
                    </a:lnTo>
                    <a:lnTo>
                      <a:pt x="44" y="106"/>
                    </a:lnTo>
                    <a:lnTo>
                      <a:pt x="44" y="110"/>
                    </a:lnTo>
                    <a:lnTo>
                      <a:pt x="46" y="113"/>
                    </a:lnTo>
                    <a:lnTo>
                      <a:pt x="48" y="119"/>
                    </a:lnTo>
                    <a:lnTo>
                      <a:pt x="49" y="123"/>
                    </a:lnTo>
                    <a:lnTo>
                      <a:pt x="51" y="127"/>
                    </a:lnTo>
                    <a:lnTo>
                      <a:pt x="53" y="130"/>
                    </a:lnTo>
                    <a:lnTo>
                      <a:pt x="55" y="134"/>
                    </a:lnTo>
                    <a:lnTo>
                      <a:pt x="59" y="138"/>
                    </a:lnTo>
                    <a:lnTo>
                      <a:pt x="61" y="142"/>
                    </a:lnTo>
                    <a:lnTo>
                      <a:pt x="61" y="144"/>
                    </a:lnTo>
                    <a:lnTo>
                      <a:pt x="59" y="144"/>
                    </a:lnTo>
                    <a:lnTo>
                      <a:pt x="57" y="144"/>
                    </a:lnTo>
                    <a:lnTo>
                      <a:pt x="55" y="144"/>
                    </a:lnTo>
                    <a:lnTo>
                      <a:pt x="53" y="144"/>
                    </a:lnTo>
                    <a:lnTo>
                      <a:pt x="51" y="144"/>
                    </a:lnTo>
                    <a:lnTo>
                      <a:pt x="49" y="142"/>
                    </a:lnTo>
                    <a:lnTo>
                      <a:pt x="48" y="142"/>
                    </a:lnTo>
                    <a:lnTo>
                      <a:pt x="48" y="140"/>
                    </a:lnTo>
                    <a:lnTo>
                      <a:pt x="46" y="140"/>
                    </a:lnTo>
                    <a:lnTo>
                      <a:pt x="44" y="140"/>
                    </a:lnTo>
                    <a:lnTo>
                      <a:pt x="44" y="138"/>
                    </a:lnTo>
                    <a:lnTo>
                      <a:pt x="42" y="138"/>
                    </a:lnTo>
                    <a:lnTo>
                      <a:pt x="40" y="136"/>
                    </a:lnTo>
                    <a:lnTo>
                      <a:pt x="38" y="134"/>
                    </a:lnTo>
                    <a:lnTo>
                      <a:pt x="36" y="132"/>
                    </a:lnTo>
                    <a:lnTo>
                      <a:pt x="36" y="130"/>
                    </a:lnTo>
                    <a:lnTo>
                      <a:pt x="34" y="127"/>
                    </a:lnTo>
                    <a:lnTo>
                      <a:pt x="32" y="125"/>
                    </a:lnTo>
                    <a:lnTo>
                      <a:pt x="32" y="121"/>
                    </a:lnTo>
                    <a:lnTo>
                      <a:pt x="31" y="117"/>
                    </a:lnTo>
                    <a:lnTo>
                      <a:pt x="29" y="113"/>
                    </a:lnTo>
                    <a:lnTo>
                      <a:pt x="29" y="111"/>
                    </a:lnTo>
                    <a:lnTo>
                      <a:pt x="27" y="108"/>
                    </a:lnTo>
                    <a:lnTo>
                      <a:pt x="27" y="104"/>
                    </a:lnTo>
                    <a:lnTo>
                      <a:pt x="27" y="102"/>
                    </a:lnTo>
                    <a:lnTo>
                      <a:pt x="25" y="98"/>
                    </a:lnTo>
                    <a:lnTo>
                      <a:pt x="25" y="94"/>
                    </a:lnTo>
                    <a:lnTo>
                      <a:pt x="25" y="93"/>
                    </a:lnTo>
                    <a:lnTo>
                      <a:pt x="23" y="89"/>
                    </a:lnTo>
                    <a:lnTo>
                      <a:pt x="23" y="85"/>
                    </a:lnTo>
                    <a:lnTo>
                      <a:pt x="23" y="81"/>
                    </a:lnTo>
                    <a:lnTo>
                      <a:pt x="21" y="79"/>
                    </a:lnTo>
                    <a:lnTo>
                      <a:pt x="21" y="76"/>
                    </a:lnTo>
                    <a:lnTo>
                      <a:pt x="21" y="72"/>
                    </a:lnTo>
                    <a:lnTo>
                      <a:pt x="19" y="68"/>
                    </a:lnTo>
                    <a:lnTo>
                      <a:pt x="19" y="66"/>
                    </a:lnTo>
                    <a:lnTo>
                      <a:pt x="17" y="62"/>
                    </a:lnTo>
                    <a:lnTo>
                      <a:pt x="17" y="59"/>
                    </a:lnTo>
                    <a:lnTo>
                      <a:pt x="15" y="55"/>
                    </a:lnTo>
                    <a:lnTo>
                      <a:pt x="15" y="51"/>
                    </a:lnTo>
                    <a:lnTo>
                      <a:pt x="13" y="47"/>
                    </a:lnTo>
                    <a:lnTo>
                      <a:pt x="12" y="43"/>
                    </a:lnTo>
                    <a:lnTo>
                      <a:pt x="10" y="40"/>
                    </a:lnTo>
                    <a:lnTo>
                      <a:pt x="8" y="36"/>
                    </a:lnTo>
                    <a:lnTo>
                      <a:pt x="6" y="32"/>
                    </a:lnTo>
                    <a:lnTo>
                      <a:pt x="4" y="28"/>
                    </a:lnTo>
                    <a:lnTo>
                      <a:pt x="2" y="23"/>
                    </a:lnTo>
                    <a:lnTo>
                      <a:pt x="0" y="19"/>
                    </a:lnTo>
                    <a:lnTo>
                      <a:pt x="0" y="17"/>
                    </a:lnTo>
                    <a:lnTo>
                      <a:pt x="0" y="15"/>
                    </a:lnTo>
                    <a:lnTo>
                      <a:pt x="0" y="13"/>
                    </a:lnTo>
                    <a:lnTo>
                      <a:pt x="0" y="11"/>
                    </a:lnTo>
                    <a:lnTo>
                      <a:pt x="0" y="9"/>
                    </a:lnTo>
                    <a:lnTo>
                      <a:pt x="2" y="9"/>
                    </a:lnTo>
                    <a:lnTo>
                      <a:pt x="2" y="8"/>
                    </a:lnTo>
                    <a:lnTo>
                      <a:pt x="2" y="6"/>
                    </a:lnTo>
                    <a:lnTo>
                      <a:pt x="2" y="4"/>
                    </a:lnTo>
                    <a:lnTo>
                      <a:pt x="2" y="2"/>
                    </a:lnTo>
                    <a:lnTo>
                      <a:pt x="4" y="2"/>
                    </a:lnTo>
                    <a:lnTo>
                      <a:pt x="4"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9" name="Freeform 205">
                <a:extLst>
                  <a:ext uri="{FF2B5EF4-FFF2-40B4-BE49-F238E27FC236}">
                    <a16:creationId xmlns:a16="http://schemas.microsoft.com/office/drawing/2014/main" id="{90EE46ED-5F11-AC60-6031-B38F0526C054}"/>
                  </a:ext>
                </a:extLst>
              </p:cNvPr>
              <p:cNvSpPr>
                <a:spLocks/>
              </p:cNvSpPr>
              <p:nvPr/>
            </p:nvSpPr>
            <p:spPr bwMode="auto">
              <a:xfrm>
                <a:off x="2845" y="1810"/>
                <a:ext cx="62" cy="155"/>
              </a:xfrm>
              <a:custGeom>
                <a:avLst/>
                <a:gdLst>
                  <a:gd name="T0" fmla="*/ 20 w 62"/>
                  <a:gd name="T1" fmla="*/ 0 h 155"/>
                  <a:gd name="T2" fmla="*/ 24 w 62"/>
                  <a:gd name="T3" fmla="*/ 2 h 155"/>
                  <a:gd name="T4" fmla="*/ 28 w 62"/>
                  <a:gd name="T5" fmla="*/ 4 h 155"/>
                  <a:gd name="T6" fmla="*/ 30 w 62"/>
                  <a:gd name="T7" fmla="*/ 8 h 155"/>
                  <a:gd name="T8" fmla="*/ 34 w 62"/>
                  <a:gd name="T9" fmla="*/ 9 h 155"/>
                  <a:gd name="T10" fmla="*/ 37 w 62"/>
                  <a:gd name="T11" fmla="*/ 13 h 155"/>
                  <a:gd name="T12" fmla="*/ 41 w 62"/>
                  <a:gd name="T13" fmla="*/ 19 h 155"/>
                  <a:gd name="T14" fmla="*/ 43 w 62"/>
                  <a:gd name="T15" fmla="*/ 25 h 155"/>
                  <a:gd name="T16" fmla="*/ 47 w 62"/>
                  <a:gd name="T17" fmla="*/ 34 h 155"/>
                  <a:gd name="T18" fmla="*/ 49 w 62"/>
                  <a:gd name="T19" fmla="*/ 45 h 155"/>
                  <a:gd name="T20" fmla="*/ 51 w 62"/>
                  <a:gd name="T21" fmla="*/ 55 h 155"/>
                  <a:gd name="T22" fmla="*/ 51 w 62"/>
                  <a:gd name="T23" fmla="*/ 66 h 155"/>
                  <a:gd name="T24" fmla="*/ 53 w 62"/>
                  <a:gd name="T25" fmla="*/ 76 h 155"/>
                  <a:gd name="T26" fmla="*/ 53 w 62"/>
                  <a:gd name="T27" fmla="*/ 87 h 155"/>
                  <a:gd name="T28" fmla="*/ 53 w 62"/>
                  <a:gd name="T29" fmla="*/ 98 h 155"/>
                  <a:gd name="T30" fmla="*/ 54 w 62"/>
                  <a:gd name="T31" fmla="*/ 110 h 155"/>
                  <a:gd name="T32" fmla="*/ 56 w 62"/>
                  <a:gd name="T33" fmla="*/ 123 h 155"/>
                  <a:gd name="T34" fmla="*/ 58 w 62"/>
                  <a:gd name="T35" fmla="*/ 138 h 155"/>
                  <a:gd name="T36" fmla="*/ 62 w 62"/>
                  <a:gd name="T37" fmla="*/ 155 h 155"/>
                  <a:gd name="T38" fmla="*/ 56 w 62"/>
                  <a:gd name="T39" fmla="*/ 151 h 155"/>
                  <a:gd name="T40" fmla="*/ 51 w 62"/>
                  <a:gd name="T41" fmla="*/ 147 h 155"/>
                  <a:gd name="T42" fmla="*/ 47 w 62"/>
                  <a:gd name="T43" fmla="*/ 140 h 155"/>
                  <a:gd name="T44" fmla="*/ 43 w 62"/>
                  <a:gd name="T45" fmla="*/ 130 h 155"/>
                  <a:gd name="T46" fmla="*/ 41 w 62"/>
                  <a:gd name="T47" fmla="*/ 119 h 155"/>
                  <a:gd name="T48" fmla="*/ 37 w 62"/>
                  <a:gd name="T49" fmla="*/ 108 h 155"/>
                  <a:gd name="T50" fmla="*/ 36 w 62"/>
                  <a:gd name="T51" fmla="*/ 94 h 155"/>
                  <a:gd name="T52" fmla="*/ 34 w 62"/>
                  <a:gd name="T53" fmla="*/ 83 h 155"/>
                  <a:gd name="T54" fmla="*/ 32 w 62"/>
                  <a:gd name="T55" fmla="*/ 72 h 155"/>
                  <a:gd name="T56" fmla="*/ 28 w 62"/>
                  <a:gd name="T57" fmla="*/ 62 h 155"/>
                  <a:gd name="T58" fmla="*/ 26 w 62"/>
                  <a:gd name="T59" fmla="*/ 55 h 155"/>
                  <a:gd name="T60" fmla="*/ 24 w 62"/>
                  <a:gd name="T61" fmla="*/ 49 h 155"/>
                  <a:gd name="T62" fmla="*/ 22 w 62"/>
                  <a:gd name="T63" fmla="*/ 43 h 155"/>
                  <a:gd name="T64" fmla="*/ 19 w 62"/>
                  <a:gd name="T65" fmla="*/ 38 h 155"/>
                  <a:gd name="T66" fmla="*/ 17 w 62"/>
                  <a:gd name="T67" fmla="*/ 32 h 155"/>
                  <a:gd name="T68" fmla="*/ 15 w 62"/>
                  <a:gd name="T69" fmla="*/ 28 h 155"/>
                  <a:gd name="T70" fmla="*/ 11 w 62"/>
                  <a:gd name="T71" fmla="*/ 25 h 155"/>
                  <a:gd name="T72" fmla="*/ 9 w 62"/>
                  <a:gd name="T73" fmla="*/ 19 h 155"/>
                  <a:gd name="T74" fmla="*/ 5 w 62"/>
                  <a:gd name="T75" fmla="*/ 15 h 155"/>
                  <a:gd name="T76" fmla="*/ 0 w 62"/>
                  <a:gd name="T77" fmla="*/ 9 h 155"/>
                  <a:gd name="T78" fmla="*/ 5 w 62"/>
                  <a:gd name="T79" fmla="*/ 8 h 155"/>
                  <a:gd name="T80" fmla="*/ 11 w 62"/>
                  <a:gd name="T81" fmla="*/ 6 h 155"/>
                  <a:gd name="T82" fmla="*/ 15 w 62"/>
                  <a:gd name="T83" fmla="*/ 4 h 155"/>
                  <a:gd name="T84" fmla="*/ 17 w 6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 h="155">
                    <a:moveTo>
                      <a:pt x="17" y="0"/>
                    </a:moveTo>
                    <a:lnTo>
                      <a:pt x="19" y="0"/>
                    </a:lnTo>
                    <a:lnTo>
                      <a:pt x="20" y="0"/>
                    </a:lnTo>
                    <a:lnTo>
                      <a:pt x="20" y="2"/>
                    </a:lnTo>
                    <a:lnTo>
                      <a:pt x="22" y="2"/>
                    </a:lnTo>
                    <a:lnTo>
                      <a:pt x="24" y="2"/>
                    </a:lnTo>
                    <a:lnTo>
                      <a:pt x="24" y="4"/>
                    </a:lnTo>
                    <a:lnTo>
                      <a:pt x="26" y="4"/>
                    </a:lnTo>
                    <a:lnTo>
                      <a:pt x="28" y="4"/>
                    </a:lnTo>
                    <a:lnTo>
                      <a:pt x="28" y="6"/>
                    </a:lnTo>
                    <a:lnTo>
                      <a:pt x="30" y="6"/>
                    </a:lnTo>
                    <a:lnTo>
                      <a:pt x="30" y="8"/>
                    </a:lnTo>
                    <a:lnTo>
                      <a:pt x="32" y="8"/>
                    </a:lnTo>
                    <a:lnTo>
                      <a:pt x="34" y="8"/>
                    </a:lnTo>
                    <a:lnTo>
                      <a:pt x="34" y="9"/>
                    </a:lnTo>
                    <a:lnTo>
                      <a:pt x="36" y="9"/>
                    </a:lnTo>
                    <a:lnTo>
                      <a:pt x="36" y="11"/>
                    </a:lnTo>
                    <a:lnTo>
                      <a:pt x="37" y="13"/>
                    </a:lnTo>
                    <a:lnTo>
                      <a:pt x="39" y="15"/>
                    </a:lnTo>
                    <a:lnTo>
                      <a:pt x="41" y="17"/>
                    </a:lnTo>
                    <a:lnTo>
                      <a:pt x="41" y="19"/>
                    </a:lnTo>
                    <a:lnTo>
                      <a:pt x="43" y="21"/>
                    </a:lnTo>
                    <a:lnTo>
                      <a:pt x="43" y="23"/>
                    </a:lnTo>
                    <a:lnTo>
                      <a:pt x="43" y="25"/>
                    </a:lnTo>
                    <a:lnTo>
                      <a:pt x="45" y="26"/>
                    </a:lnTo>
                    <a:lnTo>
                      <a:pt x="45" y="30"/>
                    </a:lnTo>
                    <a:lnTo>
                      <a:pt x="47" y="34"/>
                    </a:lnTo>
                    <a:lnTo>
                      <a:pt x="47" y="38"/>
                    </a:lnTo>
                    <a:lnTo>
                      <a:pt x="47" y="42"/>
                    </a:lnTo>
                    <a:lnTo>
                      <a:pt x="49" y="45"/>
                    </a:lnTo>
                    <a:lnTo>
                      <a:pt x="49" y="49"/>
                    </a:lnTo>
                    <a:lnTo>
                      <a:pt x="49" y="53"/>
                    </a:lnTo>
                    <a:lnTo>
                      <a:pt x="51" y="55"/>
                    </a:lnTo>
                    <a:lnTo>
                      <a:pt x="51" y="59"/>
                    </a:lnTo>
                    <a:lnTo>
                      <a:pt x="51" y="62"/>
                    </a:lnTo>
                    <a:lnTo>
                      <a:pt x="51" y="66"/>
                    </a:lnTo>
                    <a:lnTo>
                      <a:pt x="51" y="70"/>
                    </a:lnTo>
                    <a:lnTo>
                      <a:pt x="53" y="74"/>
                    </a:lnTo>
                    <a:lnTo>
                      <a:pt x="53" y="76"/>
                    </a:lnTo>
                    <a:lnTo>
                      <a:pt x="53" y="79"/>
                    </a:lnTo>
                    <a:lnTo>
                      <a:pt x="53" y="83"/>
                    </a:lnTo>
                    <a:lnTo>
                      <a:pt x="53" y="87"/>
                    </a:lnTo>
                    <a:lnTo>
                      <a:pt x="53" y="91"/>
                    </a:lnTo>
                    <a:lnTo>
                      <a:pt x="53" y="94"/>
                    </a:lnTo>
                    <a:lnTo>
                      <a:pt x="53" y="98"/>
                    </a:lnTo>
                    <a:lnTo>
                      <a:pt x="54" y="102"/>
                    </a:lnTo>
                    <a:lnTo>
                      <a:pt x="54" y="106"/>
                    </a:lnTo>
                    <a:lnTo>
                      <a:pt x="54" y="110"/>
                    </a:lnTo>
                    <a:lnTo>
                      <a:pt x="54" y="115"/>
                    </a:lnTo>
                    <a:lnTo>
                      <a:pt x="56" y="119"/>
                    </a:lnTo>
                    <a:lnTo>
                      <a:pt x="56" y="123"/>
                    </a:lnTo>
                    <a:lnTo>
                      <a:pt x="56" y="128"/>
                    </a:lnTo>
                    <a:lnTo>
                      <a:pt x="58" y="132"/>
                    </a:lnTo>
                    <a:lnTo>
                      <a:pt x="58" y="138"/>
                    </a:lnTo>
                    <a:lnTo>
                      <a:pt x="60" y="144"/>
                    </a:lnTo>
                    <a:lnTo>
                      <a:pt x="60" y="149"/>
                    </a:lnTo>
                    <a:lnTo>
                      <a:pt x="62" y="155"/>
                    </a:lnTo>
                    <a:lnTo>
                      <a:pt x="60" y="155"/>
                    </a:lnTo>
                    <a:lnTo>
                      <a:pt x="58" y="153"/>
                    </a:lnTo>
                    <a:lnTo>
                      <a:pt x="56" y="151"/>
                    </a:lnTo>
                    <a:lnTo>
                      <a:pt x="54" y="151"/>
                    </a:lnTo>
                    <a:lnTo>
                      <a:pt x="53" y="149"/>
                    </a:lnTo>
                    <a:lnTo>
                      <a:pt x="51" y="147"/>
                    </a:lnTo>
                    <a:lnTo>
                      <a:pt x="51" y="144"/>
                    </a:lnTo>
                    <a:lnTo>
                      <a:pt x="49" y="142"/>
                    </a:lnTo>
                    <a:lnTo>
                      <a:pt x="47" y="140"/>
                    </a:lnTo>
                    <a:lnTo>
                      <a:pt x="47" y="136"/>
                    </a:lnTo>
                    <a:lnTo>
                      <a:pt x="45" y="132"/>
                    </a:lnTo>
                    <a:lnTo>
                      <a:pt x="43" y="130"/>
                    </a:lnTo>
                    <a:lnTo>
                      <a:pt x="43" y="127"/>
                    </a:lnTo>
                    <a:lnTo>
                      <a:pt x="41" y="123"/>
                    </a:lnTo>
                    <a:lnTo>
                      <a:pt x="41" y="119"/>
                    </a:lnTo>
                    <a:lnTo>
                      <a:pt x="39" y="115"/>
                    </a:lnTo>
                    <a:lnTo>
                      <a:pt x="39" y="111"/>
                    </a:lnTo>
                    <a:lnTo>
                      <a:pt x="37" y="108"/>
                    </a:lnTo>
                    <a:lnTo>
                      <a:pt x="37" y="104"/>
                    </a:lnTo>
                    <a:lnTo>
                      <a:pt x="36" y="100"/>
                    </a:lnTo>
                    <a:lnTo>
                      <a:pt x="36" y="94"/>
                    </a:lnTo>
                    <a:lnTo>
                      <a:pt x="36" y="91"/>
                    </a:lnTo>
                    <a:lnTo>
                      <a:pt x="34" y="87"/>
                    </a:lnTo>
                    <a:lnTo>
                      <a:pt x="34" y="83"/>
                    </a:lnTo>
                    <a:lnTo>
                      <a:pt x="32" y="79"/>
                    </a:lnTo>
                    <a:lnTo>
                      <a:pt x="32" y="76"/>
                    </a:lnTo>
                    <a:lnTo>
                      <a:pt x="32" y="72"/>
                    </a:lnTo>
                    <a:lnTo>
                      <a:pt x="30" y="68"/>
                    </a:lnTo>
                    <a:lnTo>
                      <a:pt x="30" y="66"/>
                    </a:lnTo>
                    <a:lnTo>
                      <a:pt x="28" y="62"/>
                    </a:lnTo>
                    <a:lnTo>
                      <a:pt x="28" y="59"/>
                    </a:lnTo>
                    <a:lnTo>
                      <a:pt x="26" y="57"/>
                    </a:lnTo>
                    <a:lnTo>
                      <a:pt x="26" y="55"/>
                    </a:lnTo>
                    <a:lnTo>
                      <a:pt x="26" y="53"/>
                    </a:lnTo>
                    <a:lnTo>
                      <a:pt x="26" y="51"/>
                    </a:lnTo>
                    <a:lnTo>
                      <a:pt x="24" y="49"/>
                    </a:lnTo>
                    <a:lnTo>
                      <a:pt x="24" y="47"/>
                    </a:lnTo>
                    <a:lnTo>
                      <a:pt x="22" y="45"/>
                    </a:lnTo>
                    <a:lnTo>
                      <a:pt x="22" y="43"/>
                    </a:lnTo>
                    <a:lnTo>
                      <a:pt x="22" y="42"/>
                    </a:lnTo>
                    <a:lnTo>
                      <a:pt x="20" y="40"/>
                    </a:lnTo>
                    <a:lnTo>
                      <a:pt x="19" y="38"/>
                    </a:lnTo>
                    <a:lnTo>
                      <a:pt x="19" y="36"/>
                    </a:lnTo>
                    <a:lnTo>
                      <a:pt x="17" y="34"/>
                    </a:lnTo>
                    <a:lnTo>
                      <a:pt x="17" y="32"/>
                    </a:lnTo>
                    <a:lnTo>
                      <a:pt x="17" y="30"/>
                    </a:lnTo>
                    <a:lnTo>
                      <a:pt x="15" y="30"/>
                    </a:lnTo>
                    <a:lnTo>
                      <a:pt x="15" y="28"/>
                    </a:lnTo>
                    <a:lnTo>
                      <a:pt x="13" y="26"/>
                    </a:lnTo>
                    <a:lnTo>
                      <a:pt x="13" y="25"/>
                    </a:lnTo>
                    <a:lnTo>
                      <a:pt x="11" y="25"/>
                    </a:lnTo>
                    <a:lnTo>
                      <a:pt x="11" y="23"/>
                    </a:lnTo>
                    <a:lnTo>
                      <a:pt x="9" y="21"/>
                    </a:lnTo>
                    <a:lnTo>
                      <a:pt x="9" y="19"/>
                    </a:lnTo>
                    <a:lnTo>
                      <a:pt x="7" y="19"/>
                    </a:lnTo>
                    <a:lnTo>
                      <a:pt x="7" y="17"/>
                    </a:lnTo>
                    <a:lnTo>
                      <a:pt x="5" y="15"/>
                    </a:lnTo>
                    <a:lnTo>
                      <a:pt x="3" y="13"/>
                    </a:lnTo>
                    <a:lnTo>
                      <a:pt x="1" y="11"/>
                    </a:lnTo>
                    <a:lnTo>
                      <a:pt x="0" y="9"/>
                    </a:lnTo>
                    <a:lnTo>
                      <a:pt x="1" y="9"/>
                    </a:lnTo>
                    <a:lnTo>
                      <a:pt x="3" y="8"/>
                    </a:lnTo>
                    <a:lnTo>
                      <a:pt x="5" y="8"/>
                    </a:lnTo>
                    <a:lnTo>
                      <a:pt x="7" y="8"/>
                    </a:lnTo>
                    <a:lnTo>
                      <a:pt x="9" y="6"/>
                    </a:lnTo>
                    <a:lnTo>
                      <a:pt x="11" y="6"/>
                    </a:lnTo>
                    <a:lnTo>
                      <a:pt x="11" y="4"/>
                    </a:lnTo>
                    <a:lnTo>
                      <a:pt x="13" y="4"/>
                    </a:lnTo>
                    <a:lnTo>
                      <a:pt x="15" y="4"/>
                    </a:lnTo>
                    <a:lnTo>
                      <a:pt x="15" y="2"/>
                    </a:lnTo>
                    <a:lnTo>
                      <a:pt x="17" y="2"/>
                    </a:lnTo>
                    <a:lnTo>
                      <a:pt x="17" y="0"/>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0" name="Freeform 206">
                <a:extLst>
                  <a:ext uri="{FF2B5EF4-FFF2-40B4-BE49-F238E27FC236}">
                    <a16:creationId xmlns:a16="http://schemas.microsoft.com/office/drawing/2014/main" id="{325C67B8-F8BC-72FA-747A-CF6930DE4F33}"/>
                  </a:ext>
                </a:extLst>
              </p:cNvPr>
              <p:cNvSpPr>
                <a:spLocks/>
              </p:cNvSpPr>
              <p:nvPr/>
            </p:nvSpPr>
            <p:spPr bwMode="auto">
              <a:xfrm>
                <a:off x="2852" y="1748"/>
                <a:ext cx="53" cy="22"/>
              </a:xfrm>
              <a:custGeom>
                <a:avLst/>
                <a:gdLst>
                  <a:gd name="T0" fmla="*/ 53 w 53"/>
                  <a:gd name="T1" fmla="*/ 17 h 22"/>
                  <a:gd name="T2" fmla="*/ 49 w 53"/>
                  <a:gd name="T3" fmla="*/ 19 h 22"/>
                  <a:gd name="T4" fmla="*/ 46 w 53"/>
                  <a:gd name="T5" fmla="*/ 19 h 22"/>
                  <a:gd name="T6" fmla="*/ 44 w 53"/>
                  <a:gd name="T7" fmla="*/ 20 h 22"/>
                  <a:gd name="T8" fmla="*/ 40 w 53"/>
                  <a:gd name="T9" fmla="*/ 20 h 22"/>
                  <a:gd name="T10" fmla="*/ 36 w 53"/>
                  <a:gd name="T11" fmla="*/ 20 h 22"/>
                  <a:gd name="T12" fmla="*/ 34 w 53"/>
                  <a:gd name="T13" fmla="*/ 19 h 22"/>
                  <a:gd name="T14" fmla="*/ 30 w 53"/>
                  <a:gd name="T15" fmla="*/ 19 h 22"/>
                  <a:gd name="T16" fmla="*/ 27 w 53"/>
                  <a:gd name="T17" fmla="*/ 19 h 22"/>
                  <a:gd name="T18" fmla="*/ 23 w 53"/>
                  <a:gd name="T19" fmla="*/ 19 h 22"/>
                  <a:gd name="T20" fmla="*/ 19 w 53"/>
                  <a:gd name="T21" fmla="*/ 20 h 22"/>
                  <a:gd name="T22" fmla="*/ 17 w 53"/>
                  <a:gd name="T23" fmla="*/ 22 h 22"/>
                  <a:gd name="T24" fmla="*/ 13 w 53"/>
                  <a:gd name="T25" fmla="*/ 22 h 22"/>
                  <a:gd name="T26" fmla="*/ 12 w 53"/>
                  <a:gd name="T27" fmla="*/ 20 h 22"/>
                  <a:gd name="T28" fmla="*/ 12 w 53"/>
                  <a:gd name="T29" fmla="*/ 17 h 22"/>
                  <a:gd name="T30" fmla="*/ 10 w 53"/>
                  <a:gd name="T31" fmla="*/ 15 h 22"/>
                  <a:gd name="T32" fmla="*/ 8 w 53"/>
                  <a:gd name="T33" fmla="*/ 13 h 22"/>
                  <a:gd name="T34" fmla="*/ 4 w 53"/>
                  <a:gd name="T35" fmla="*/ 13 h 22"/>
                  <a:gd name="T36" fmla="*/ 2 w 53"/>
                  <a:gd name="T37" fmla="*/ 11 h 22"/>
                  <a:gd name="T38" fmla="*/ 0 w 53"/>
                  <a:gd name="T39" fmla="*/ 9 h 22"/>
                  <a:gd name="T40" fmla="*/ 4 w 53"/>
                  <a:gd name="T41" fmla="*/ 7 h 22"/>
                  <a:gd name="T42" fmla="*/ 8 w 53"/>
                  <a:gd name="T43" fmla="*/ 5 h 22"/>
                  <a:gd name="T44" fmla="*/ 12 w 53"/>
                  <a:gd name="T45" fmla="*/ 3 h 22"/>
                  <a:gd name="T46" fmla="*/ 13 w 53"/>
                  <a:gd name="T47" fmla="*/ 2 h 22"/>
                  <a:gd name="T48" fmla="*/ 17 w 53"/>
                  <a:gd name="T49" fmla="*/ 2 h 22"/>
                  <a:gd name="T50" fmla="*/ 21 w 53"/>
                  <a:gd name="T51" fmla="*/ 2 h 22"/>
                  <a:gd name="T52" fmla="*/ 25 w 53"/>
                  <a:gd name="T53" fmla="*/ 0 h 22"/>
                  <a:gd name="T54" fmla="*/ 29 w 53"/>
                  <a:gd name="T55" fmla="*/ 0 h 22"/>
                  <a:gd name="T56" fmla="*/ 32 w 53"/>
                  <a:gd name="T57" fmla="*/ 2 h 22"/>
                  <a:gd name="T58" fmla="*/ 36 w 53"/>
                  <a:gd name="T59" fmla="*/ 2 h 22"/>
                  <a:gd name="T60" fmla="*/ 40 w 53"/>
                  <a:gd name="T61" fmla="*/ 3 h 22"/>
                  <a:gd name="T62" fmla="*/ 44 w 53"/>
                  <a:gd name="T63" fmla="*/ 5 h 22"/>
                  <a:gd name="T64" fmla="*/ 47 w 53"/>
                  <a:gd name="T65" fmla="*/ 9 h 22"/>
                  <a:gd name="T66" fmla="*/ 51 w 53"/>
                  <a:gd name="T67" fmla="*/ 13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 h="22">
                    <a:moveTo>
                      <a:pt x="53" y="15"/>
                    </a:moveTo>
                    <a:lnTo>
                      <a:pt x="53" y="17"/>
                    </a:lnTo>
                    <a:lnTo>
                      <a:pt x="51" y="19"/>
                    </a:lnTo>
                    <a:lnTo>
                      <a:pt x="49" y="19"/>
                    </a:lnTo>
                    <a:lnTo>
                      <a:pt x="47" y="19"/>
                    </a:lnTo>
                    <a:lnTo>
                      <a:pt x="46" y="19"/>
                    </a:lnTo>
                    <a:lnTo>
                      <a:pt x="44" y="19"/>
                    </a:lnTo>
                    <a:lnTo>
                      <a:pt x="44" y="20"/>
                    </a:lnTo>
                    <a:lnTo>
                      <a:pt x="42" y="20"/>
                    </a:lnTo>
                    <a:lnTo>
                      <a:pt x="40" y="20"/>
                    </a:lnTo>
                    <a:lnTo>
                      <a:pt x="38" y="20"/>
                    </a:lnTo>
                    <a:lnTo>
                      <a:pt x="36" y="20"/>
                    </a:lnTo>
                    <a:lnTo>
                      <a:pt x="36" y="19"/>
                    </a:lnTo>
                    <a:lnTo>
                      <a:pt x="34" y="19"/>
                    </a:lnTo>
                    <a:lnTo>
                      <a:pt x="32" y="19"/>
                    </a:lnTo>
                    <a:lnTo>
                      <a:pt x="30" y="19"/>
                    </a:lnTo>
                    <a:lnTo>
                      <a:pt x="29" y="19"/>
                    </a:lnTo>
                    <a:lnTo>
                      <a:pt x="27" y="19"/>
                    </a:lnTo>
                    <a:lnTo>
                      <a:pt x="25" y="19"/>
                    </a:lnTo>
                    <a:lnTo>
                      <a:pt x="23" y="19"/>
                    </a:lnTo>
                    <a:lnTo>
                      <a:pt x="21" y="20"/>
                    </a:lnTo>
                    <a:lnTo>
                      <a:pt x="19" y="20"/>
                    </a:lnTo>
                    <a:lnTo>
                      <a:pt x="17" y="20"/>
                    </a:lnTo>
                    <a:lnTo>
                      <a:pt x="17" y="22"/>
                    </a:lnTo>
                    <a:lnTo>
                      <a:pt x="15" y="22"/>
                    </a:lnTo>
                    <a:lnTo>
                      <a:pt x="13" y="22"/>
                    </a:lnTo>
                    <a:lnTo>
                      <a:pt x="13" y="20"/>
                    </a:lnTo>
                    <a:lnTo>
                      <a:pt x="12" y="20"/>
                    </a:lnTo>
                    <a:lnTo>
                      <a:pt x="12" y="19"/>
                    </a:lnTo>
                    <a:lnTo>
                      <a:pt x="12" y="17"/>
                    </a:lnTo>
                    <a:lnTo>
                      <a:pt x="10" y="17"/>
                    </a:lnTo>
                    <a:lnTo>
                      <a:pt x="10" y="15"/>
                    </a:lnTo>
                    <a:lnTo>
                      <a:pt x="8" y="15"/>
                    </a:lnTo>
                    <a:lnTo>
                      <a:pt x="8" y="13"/>
                    </a:lnTo>
                    <a:lnTo>
                      <a:pt x="6" y="13"/>
                    </a:lnTo>
                    <a:lnTo>
                      <a:pt x="4" y="13"/>
                    </a:lnTo>
                    <a:lnTo>
                      <a:pt x="4" y="11"/>
                    </a:lnTo>
                    <a:lnTo>
                      <a:pt x="2" y="11"/>
                    </a:lnTo>
                    <a:lnTo>
                      <a:pt x="2" y="9"/>
                    </a:lnTo>
                    <a:lnTo>
                      <a:pt x="0" y="9"/>
                    </a:lnTo>
                    <a:lnTo>
                      <a:pt x="2" y="9"/>
                    </a:lnTo>
                    <a:lnTo>
                      <a:pt x="4" y="7"/>
                    </a:lnTo>
                    <a:lnTo>
                      <a:pt x="6" y="5"/>
                    </a:lnTo>
                    <a:lnTo>
                      <a:pt x="8" y="5"/>
                    </a:lnTo>
                    <a:lnTo>
                      <a:pt x="10" y="5"/>
                    </a:lnTo>
                    <a:lnTo>
                      <a:pt x="12" y="3"/>
                    </a:lnTo>
                    <a:lnTo>
                      <a:pt x="13" y="3"/>
                    </a:lnTo>
                    <a:lnTo>
                      <a:pt x="13" y="2"/>
                    </a:lnTo>
                    <a:lnTo>
                      <a:pt x="15" y="2"/>
                    </a:lnTo>
                    <a:lnTo>
                      <a:pt x="17" y="2"/>
                    </a:lnTo>
                    <a:lnTo>
                      <a:pt x="19" y="2"/>
                    </a:lnTo>
                    <a:lnTo>
                      <a:pt x="21" y="2"/>
                    </a:lnTo>
                    <a:lnTo>
                      <a:pt x="23" y="0"/>
                    </a:lnTo>
                    <a:lnTo>
                      <a:pt x="25" y="0"/>
                    </a:lnTo>
                    <a:lnTo>
                      <a:pt x="27" y="0"/>
                    </a:lnTo>
                    <a:lnTo>
                      <a:pt x="29" y="0"/>
                    </a:lnTo>
                    <a:lnTo>
                      <a:pt x="30" y="0"/>
                    </a:lnTo>
                    <a:lnTo>
                      <a:pt x="32" y="2"/>
                    </a:lnTo>
                    <a:lnTo>
                      <a:pt x="34" y="2"/>
                    </a:lnTo>
                    <a:lnTo>
                      <a:pt x="36" y="2"/>
                    </a:lnTo>
                    <a:lnTo>
                      <a:pt x="38" y="3"/>
                    </a:lnTo>
                    <a:lnTo>
                      <a:pt x="40" y="3"/>
                    </a:lnTo>
                    <a:lnTo>
                      <a:pt x="42" y="5"/>
                    </a:lnTo>
                    <a:lnTo>
                      <a:pt x="44" y="5"/>
                    </a:lnTo>
                    <a:lnTo>
                      <a:pt x="46" y="7"/>
                    </a:lnTo>
                    <a:lnTo>
                      <a:pt x="47" y="9"/>
                    </a:lnTo>
                    <a:lnTo>
                      <a:pt x="49" y="11"/>
                    </a:lnTo>
                    <a:lnTo>
                      <a:pt x="51" y="13"/>
                    </a:lnTo>
                    <a:lnTo>
                      <a:pt x="53" y="15"/>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1" name="Freeform 207">
                <a:extLst>
                  <a:ext uri="{FF2B5EF4-FFF2-40B4-BE49-F238E27FC236}">
                    <a16:creationId xmlns:a16="http://schemas.microsoft.com/office/drawing/2014/main" id="{890FF787-8B6B-1512-CF04-D4A82118F3F8}"/>
                  </a:ext>
                </a:extLst>
              </p:cNvPr>
              <p:cNvSpPr>
                <a:spLocks/>
              </p:cNvSpPr>
              <p:nvPr/>
            </p:nvSpPr>
            <p:spPr bwMode="auto">
              <a:xfrm>
                <a:off x="2867" y="1774"/>
                <a:ext cx="46" cy="78"/>
              </a:xfrm>
              <a:custGeom>
                <a:avLst/>
                <a:gdLst>
                  <a:gd name="T0" fmla="*/ 2 w 46"/>
                  <a:gd name="T1" fmla="*/ 0 h 78"/>
                  <a:gd name="T2" fmla="*/ 6 w 46"/>
                  <a:gd name="T3" fmla="*/ 0 h 78"/>
                  <a:gd name="T4" fmla="*/ 10 w 46"/>
                  <a:gd name="T5" fmla="*/ 0 h 78"/>
                  <a:gd name="T6" fmla="*/ 14 w 46"/>
                  <a:gd name="T7" fmla="*/ 0 h 78"/>
                  <a:gd name="T8" fmla="*/ 17 w 46"/>
                  <a:gd name="T9" fmla="*/ 0 h 78"/>
                  <a:gd name="T10" fmla="*/ 21 w 46"/>
                  <a:gd name="T11" fmla="*/ 0 h 78"/>
                  <a:gd name="T12" fmla="*/ 23 w 46"/>
                  <a:gd name="T13" fmla="*/ 2 h 78"/>
                  <a:gd name="T14" fmla="*/ 25 w 46"/>
                  <a:gd name="T15" fmla="*/ 4 h 78"/>
                  <a:gd name="T16" fmla="*/ 27 w 46"/>
                  <a:gd name="T17" fmla="*/ 6 h 78"/>
                  <a:gd name="T18" fmla="*/ 29 w 46"/>
                  <a:gd name="T19" fmla="*/ 8 h 78"/>
                  <a:gd name="T20" fmla="*/ 31 w 46"/>
                  <a:gd name="T21" fmla="*/ 10 h 78"/>
                  <a:gd name="T22" fmla="*/ 31 w 46"/>
                  <a:gd name="T23" fmla="*/ 13 h 78"/>
                  <a:gd name="T24" fmla="*/ 32 w 46"/>
                  <a:gd name="T25" fmla="*/ 15 h 78"/>
                  <a:gd name="T26" fmla="*/ 32 w 46"/>
                  <a:gd name="T27" fmla="*/ 19 h 78"/>
                  <a:gd name="T28" fmla="*/ 32 w 46"/>
                  <a:gd name="T29" fmla="*/ 23 h 78"/>
                  <a:gd name="T30" fmla="*/ 32 w 46"/>
                  <a:gd name="T31" fmla="*/ 27 h 78"/>
                  <a:gd name="T32" fmla="*/ 34 w 46"/>
                  <a:gd name="T33" fmla="*/ 32 h 78"/>
                  <a:gd name="T34" fmla="*/ 34 w 46"/>
                  <a:gd name="T35" fmla="*/ 36 h 78"/>
                  <a:gd name="T36" fmla="*/ 36 w 46"/>
                  <a:gd name="T37" fmla="*/ 42 h 78"/>
                  <a:gd name="T38" fmla="*/ 36 w 46"/>
                  <a:gd name="T39" fmla="*/ 45 h 78"/>
                  <a:gd name="T40" fmla="*/ 38 w 46"/>
                  <a:gd name="T41" fmla="*/ 51 h 78"/>
                  <a:gd name="T42" fmla="*/ 40 w 46"/>
                  <a:gd name="T43" fmla="*/ 57 h 78"/>
                  <a:gd name="T44" fmla="*/ 42 w 46"/>
                  <a:gd name="T45" fmla="*/ 64 h 78"/>
                  <a:gd name="T46" fmla="*/ 44 w 46"/>
                  <a:gd name="T47" fmla="*/ 70 h 78"/>
                  <a:gd name="T48" fmla="*/ 46 w 46"/>
                  <a:gd name="T49" fmla="*/ 76 h 78"/>
                  <a:gd name="T50" fmla="*/ 44 w 46"/>
                  <a:gd name="T51" fmla="*/ 78 h 78"/>
                  <a:gd name="T52" fmla="*/ 42 w 46"/>
                  <a:gd name="T53" fmla="*/ 76 h 78"/>
                  <a:gd name="T54" fmla="*/ 38 w 46"/>
                  <a:gd name="T55" fmla="*/ 76 h 78"/>
                  <a:gd name="T56" fmla="*/ 36 w 46"/>
                  <a:gd name="T57" fmla="*/ 74 h 78"/>
                  <a:gd name="T58" fmla="*/ 34 w 46"/>
                  <a:gd name="T59" fmla="*/ 70 h 78"/>
                  <a:gd name="T60" fmla="*/ 32 w 46"/>
                  <a:gd name="T61" fmla="*/ 66 h 78"/>
                  <a:gd name="T62" fmla="*/ 31 w 46"/>
                  <a:gd name="T63" fmla="*/ 62 h 78"/>
                  <a:gd name="T64" fmla="*/ 31 w 46"/>
                  <a:gd name="T65" fmla="*/ 59 h 78"/>
                  <a:gd name="T66" fmla="*/ 29 w 46"/>
                  <a:gd name="T67" fmla="*/ 57 h 78"/>
                  <a:gd name="T68" fmla="*/ 29 w 46"/>
                  <a:gd name="T69" fmla="*/ 53 h 78"/>
                  <a:gd name="T70" fmla="*/ 27 w 46"/>
                  <a:gd name="T71" fmla="*/ 49 h 78"/>
                  <a:gd name="T72" fmla="*/ 25 w 46"/>
                  <a:gd name="T73" fmla="*/ 45 h 78"/>
                  <a:gd name="T74" fmla="*/ 23 w 46"/>
                  <a:gd name="T75" fmla="*/ 42 h 78"/>
                  <a:gd name="T76" fmla="*/ 21 w 46"/>
                  <a:gd name="T77" fmla="*/ 40 h 78"/>
                  <a:gd name="T78" fmla="*/ 17 w 46"/>
                  <a:gd name="T79" fmla="*/ 36 h 78"/>
                  <a:gd name="T80" fmla="*/ 14 w 46"/>
                  <a:gd name="T81" fmla="*/ 32 h 78"/>
                  <a:gd name="T82" fmla="*/ 10 w 46"/>
                  <a:gd name="T83" fmla="*/ 30 h 78"/>
                  <a:gd name="T84" fmla="*/ 6 w 46"/>
                  <a:gd name="T85" fmla="*/ 28 h 78"/>
                  <a:gd name="T86" fmla="*/ 2 w 46"/>
                  <a:gd name="T87" fmla="*/ 27 h 78"/>
                  <a:gd name="T88" fmla="*/ 0 w 46"/>
                  <a:gd name="T89" fmla="*/ 25 h 78"/>
                  <a:gd name="T90" fmla="*/ 2 w 46"/>
                  <a:gd name="T91" fmla="*/ 21 h 78"/>
                  <a:gd name="T92" fmla="*/ 2 w 46"/>
                  <a:gd name="T93" fmla="*/ 17 h 78"/>
                  <a:gd name="T94" fmla="*/ 2 w 46"/>
                  <a:gd name="T95" fmla="*/ 13 h 78"/>
                  <a:gd name="T96" fmla="*/ 2 w 46"/>
                  <a:gd name="T97" fmla="*/ 10 h 78"/>
                  <a:gd name="T98" fmla="*/ 2 w 46"/>
                  <a:gd name="T99" fmla="*/ 6 h 78"/>
                  <a:gd name="T100" fmla="*/ 2 w 46"/>
                  <a:gd name="T101" fmla="*/ 2 h 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 h="78">
                    <a:moveTo>
                      <a:pt x="2" y="2"/>
                    </a:moveTo>
                    <a:lnTo>
                      <a:pt x="2" y="0"/>
                    </a:lnTo>
                    <a:lnTo>
                      <a:pt x="4" y="0"/>
                    </a:lnTo>
                    <a:lnTo>
                      <a:pt x="6" y="0"/>
                    </a:lnTo>
                    <a:lnTo>
                      <a:pt x="8" y="0"/>
                    </a:lnTo>
                    <a:lnTo>
                      <a:pt x="10" y="0"/>
                    </a:lnTo>
                    <a:lnTo>
                      <a:pt x="12" y="0"/>
                    </a:lnTo>
                    <a:lnTo>
                      <a:pt x="14" y="0"/>
                    </a:lnTo>
                    <a:lnTo>
                      <a:pt x="15" y="0"/>
                    </a:lnTo>
                    <a:lnTo>
                      <a:pt x="17" y="0"/>
                    </a:lnTo>
                    <a:lnTo>
                      <a:pt x="19" y="0"/>
                    </a:lnTo>
                    <a:lnTo>
                      <a:pt x="21" y="0"/>
                    </a:lnTo>
                    <a:lnTo>
                      <a:pt x="21" y="2"/>
                    </a:lnTo>
                    <a:lnTo>
                      <a:pt x="23" y="2"/>
                    </a:lnTo>
                    <a:lnTo>
                      <a:pt x="25" y="2"/>
                    </a:lnTo>
                    <a:lnTo>
                      <a:pt x="25" y="4"/>
                    </a:lnTo>
                    <a:lnTo>
                      <a:pt x="27" y="4"/>
                    </a:lnTo>
                    <a:lnTo>
                      <a:pt x="27" y="6"/>
                    </a:lnTo>
                    <a:lnTo>
                      <a:pt x="29" y="6"/>
                    </a:lnTo>
                    <a:lnTo>
                      <a:pt x="29" y="8"/>
                    </a:lnTo>
                    <a:lnTo>
                      <a:pt x="29" y="10"/>
                    </a:lnTo>
                    <a:lnTo>
                      <a:pt x="31" y="10"/>
                    </a:lnTo>
                    <a:lnTo>
                      <a:pt x="31" y="11"/>
                    </a:lnTo>
                    <a:lnTo>
                      <a:pt x="31" y="13"/>
                    </a:lnTo>
                    <a:lnTo>
                      <a:pt x="31" y="15"/>
                    </a:lnTo>
                    <a:lnTo>
                      <a:pt x="32" y="15"/>
                    </a:lnTo>
                    <a:lnTo>
                      <a:pt x="32" y="17"/>
                    </a:lnTo>
                    <a:lnTo>
                      <a:pt x="32" y="19"/>
                    </a:lnTo>
                    <a:lnTo>
                      <a:pt x="32" y="21"/>
                    </a:lnTo>
                    <a:lnTo>
                      <a:pt x="32" y="23"/>
                    </a:lnTo>
                    <a:lnTo>
                      <a:pt x="32" y="25"/>
                    </a:lnTo>
                    <a:lnTo>
                      <a:pt x="32" y="27"/>
                    </a:lnTo>
                    <a:lnTo>
                      <a:pt x="34" y="28"/>
                    </a:lnTo>
                    <a:lnTo>
                      <a:pt x="34" y="32"/>
                    </a:lnTo>
                    <a:lnTo>
                      <a:pt x="34" y="34"/>
                    </a:lnTo>
                    <a:lnTo>
                      <a:pt x="34" y="36"/>
                    </a:lnTo>
                    <a:lnTo>
                      <a:pt x="34" y="38"/>
                    </a:lnTo>
                    <a:lnTo>
                      <a:pt x="36" y="42"/>
                    </a:lnTo>
                    <a:lnTo>
                      <a:pt x="36" y="44"/>
                    </a:lnTo>
                    <a:lnTo>
                      <a:pt x="36" y="45"/>
                    </a:lnTo>
                    <a:lnTo>
                      <a:pt x="38" y="49"/>
                    </a:lnTo>
                    <a:lnTo>
                      <a:pt x="38" y="51"/>
                    </a:lnTo>
                    <a:lnTo>
                      <a:pt x="38" y="55"/>
                    </a:lnTo>
                    <a:lnTo>
                      <a:pt x="40" y="57"/>
                    </a:lnTo>
                    <a:lnTo>
                      <a:pt x="40" y="61"/>
                    </a:lnTo>
                    <a:lnTo>
                      <a:pt x="42" y="64"/>
                    </a:lnTo>
                    <a:lnTo>
                      <a:pt x="44" y="66"/>
                    </a:lnTo>
                    <a:lnTo>
                      <a:pt x="44" y="70"/>
                    </a:lnTo>
                    <a:lnTo>
                      <a:pt x="46" y="74"/>
                    </a:lnTo>
                    <a:lnTo>
                      <a:pt x="46" y="76"/>
                    </a:lnTo>
                    <a:lnTo>
                      <a:pt x="44" y="76"/>
                    </a:lnTo>
                    <a:lnTo>
                      <a:pt x="44" y="78"/>
                    </a:lnTo>
                    <a:lnTo>
                      <a:pt x="42" y="78"/>
                    </a:lnTo>
                    <a:lnTo>
                      <a:pt x="42" y="76"/>
                    </a:lnTo>
                    <a:lnTo>
                      <a:pt x="40" y="76"/>
                    </a:lnTo>
                    <a:lnTo>
                      <a:pt x="38" y="76"/>
                    </a:lnTo>
                    <a:lnTo>
                      <a:pt x="38" y="74"/>
                    </a:lnTo>
                    <a:lnTo>
                      <a:pt x="36" y="74"/>
                    </a:lnTo>
                    <a:lnTo>
                      <a:pt x="34" y="72"/>
                    </a:lnTo>
                    <a:lnTo>
                      <a:pt x="34" y="70"/>
                    </a:lnTo>
                    <a:lnTo>
                      <a:pt x="32" y="68"/>
                    </a:lnTo>
                    <a:lnTo>
                      <a:pt x="32" y="66"/>
                    </a:lnTo>
                    <a:lnTo>
                      <a:pt x="31" y="64"/>
                    </a:lnTo>
                    <a:lnTo>
                      <a:pt x="31" y="62"/>
                    </a:lnTo>
                    <a:lnTo>
                      <a:pt x="31" y="61"/>
                    </a:lnTo>
                    <a:lnTo>
                      <a:pt x="31" y="59"/>
                    </a:lnTo>
                    <a:lnTo>
                      <a:pt x="29" y="59"/>
                    </a:lnTo>
                    <a:lnTo>
                      <a:pt x="29" y="57"/>
                    </a:lnTo>
                    <a:lnTo>
                      <a:pt x="29" y="55"/>
                    </a:lnTo>
                    <a:lnTo>
                      <a:pt x="29" y="53"/>
                    </a:lnTo>
                    <a:lnTo>
                      <a:pt x="27" y="51"/>
                    </a:lnTo>
                    <a:lnTo>
                      <a:pt x="27" y="49"/>
                    </a:lnTo>
                    <a:lnTo>
                      <a:pt x="25" y="47"/>
                    </a:lnTo>
                    <a:lnTo>
                      <a:pt x="25" y="45"/>
                    </a:lnTo>
                    <a:lnTo>
                      <a:pt x="23" y="44"/>
                    </a:lnTo>
                    <a:lnTo>
                      <a:pt x="23" y="42"/>
                    </a:lnTo>
                    <a:lnTo>
                      <a:pt x="21" y="42"/>
                    </a:lnTo>
                    <a:lnTo>
                      <a:pt x="21" y="40"/>
                    </a:lnTo>
                    <a:lnTo>
                      <a:pt x="19" y="38"/>
                    </a:lnTo>
                    <a:lnTo>
                      <a:pt x="17" y="36"/>
                    </a:lnTo>
                    <a:lnTo>
                      <a:pt x="15" y="34"/>
                    </a:lnTo>
                    <a:lnTo>
                      <a:pt x="14" y="32"/>
                    </a:lnTo>
                    <a:lnTo>
                      <a:pt x="12" y="30"/>
                    </a:lnTo>
                    <a:lnTo>
                      <a:pt x="10" y="30"/>
                    </a:lnTo>
                    <a:lnTo>
                      <a:pt x="8" y="28"/>
                    </a:lnTo>
                    <a:lnTo>
                      <a:pt x="6" y="28"/>
                    </a:lnTo>
                    <a:lnTo>
                      <a:pt x="4" y="27"/>
                    </a:lnTo>
                    <a:lnTo>
                      <a:pt x="2" y="27"/>
                    </a:lnTo>
                    <a:lnTo>
                      <a:pt x="0" y="27"/>
                    </a:lnTo>
                    <a:lnTo>
                      <a:pt x="0" y="25"/>
                    </a:lnTo>
                    <a:lnTo>
                      <a:pt x="2" y="23"/>
                    </a:lnTo>
                    <a:lnTo>
                      <a:pt x="2" y="21"/>
                    </a:lnTo>
                    <a:lnTo>
                      <a:pt x="2" y="19"/>
                    </a:lnTo>
                    <a:lnTo>
                      <a:pt x="2" y="17"/>
                    </a:lnTo>
                    <a:lnTo>
                      <a:pt x="2" y="15"/>
                    </a:lnTo>
                    <a:lnTo>
                      <a:pt x="2" y="13"/>
                    </a:lnTo>
                    <a:lnTo>
                      <a:pt x="2" y="11"/>
                    </a:lnTo>
                    <a:lnTo>
                      <a:pt x="2" y="10"/>
                    </a:lnTo>
                    <a:lnTo>
                      <a:pt x="2" y="8"/>
                    </a:lnTo>
                    <a:lnTo>
                      <a:pt x="2" y="6"/>
                    </a:lnTo>
                    <a:lnTo>
                      <a:pt x="2" y="4"/>
                    </a:lnTo>
                    <a:lnTo>
                      <a:pt x="2" y="2"/>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2" name="Freeform 208">
                <a:extLst>
                  <a:ext uri="{FF2B5EF4-FFF2-40B4-BE49-F238E27FC236}">
                    <a16:creationId xmlns:a16="http://schemas.microsoft.com/office/drawing/2014/main" id="{1091F523-45F4-FF0D-53F1-74F0D08D18F8}"/>
                  </a:ext>
                </a:extLst>
              </p:cNvPr>
              <p:cNvSpPr>
                <a:spLocks/>
              </p:cNvSpPr>
              <p:nvPr/>
            </p:nvSpPr>
            <p:spPr bwMode="auto">
              <a:xfrm>
                <a:off x="2911" y="2350"/>
                <a:ext cx="28" cy="34"/>
              </a:xfrm>
              <a:custGeom>
                <a:avLst/>
                <a:gdLst>
                  <a:gd name="T0" fmla="*/ 15 w 28"/>
                  <a:gd name="T1" fmla="*/ 2 h 34"/>
                  <a:gd name="T2" fmla="*/ 15 w 28"/>
                  <a:gd name="T3" fmla="*/ 0 h 34"/>
                  <a:gd name="T4" fmla="*/ 17 w 28"/>
                  <a:gd name="T5" fmla="*/ 0 h 34"/>
                  <a:gd name="T6" fmla="*/ 19 w 28"/>
                  <a:gd name="T7" fmla="*/ 0 h 34"/>
                  <a:gd name="T8" fmla="*/ 19 w 28"/>
                  <a:gd name="T9" fmla="*/ 2 h 34"/>
                  <a:gd name="T10" fmla="*/ 21 w 28"/>
                  <a:gd name="T11" fmla="*/ 2 h 34"/>
                  <a:gd name="T12" fmla="*/ 22 w 28"/>
                  <a:gd name="T13" fmla="*/ 2 h 34"/>
                  <a:gd name="T14" fmla="*/ 22 w 28"/>
                  <a:gd name="T15" fmla="*/ 4 h 34"/>
                  <a:gd name="T16" fmla="*/ 24 w 28"/>
                  <a:gd name="T17" fmla="*/ 4 h 34"/>
                  <a:gd name="T18" fmla="*/ 24 w 28"/>
                  <a:gd name="T19" fmla="*/ 6 h 34"/>
                  <a:gd name="T20" fmla="*/ 26 w 28"/>
                  <a:gd name="T21" fmla="*/ 6 h 34"/>
                  <a:gd name="T22" fmla="*/ 26 w 28"/>
                  <a:gd name="T23" fmla="*/ 8 h 34"/>
                  <a:gd name="T24" fmla="*/ 28 w 28"/>
                  <a:gd name="T25" fmla="*/ 8 h 34"/>
                  <a:gd name="T26" fmla="*/ 28 w 28"/>
                  <a:gd name="T27" fmla="*/ 10 h 34"/>
                  <a:gd name="T28" fmla="*/ 28 w 28"/>
                  <a:gd name="T29" fmla="*/ 12 h 34"/>
                  <a:gd name="T30" fmla="*/ 28 w 28"/>
                  <a:gd name="T31" fmla="*/ 13 h 34"/>
                  <a:gd name="T32" fmla="*/ 28 w 28"/>
                  <a:gd name="T33" fmla="*/ 15 h 34"/>
                  <a:gd name="T34" fmla="*/ 26 w 28"/>
                  <a:gd name="T35" fmla="*/ 17 h 34"/>
                  <a:gd name="T36" fmla="*/ 26 w 28"/>
                  <a:gd name="T37" fmla="*/ 19 h 34"/>
                  <a:gd name="T38" fmla="*/ 24 w 28"/>
                  <a:gd name="T39" fmla="*/ 21 h 34"/>
                  <a:gd name="T40" fmla="*/ 24 w 28"/>
                  <a:gd name="T41" fmla="*/ 23 h 34"/>
                  <a:gd name="T42" fmla="*/ 22 w 28"/>
                  <a:gd name="T43" fmla="*/ 23 h 34"/>
                  <a:gd name="T44" fmla="*/ 21 w 28"/>
                  <a:gd name="T45" fmla="*/ 25 h 34"/>
                  <a:gd name="T46" fmla="*/ 19 w 28"/>
                  <a:gd name="T47" fmla="*/ 27 h 34"/>
                  <a:gd name="T48" fmla="*/ 17 w 28"/>
                  <a:gd name="T49" fmla="*/ 29 h 34"/>
                  <a:gd name="T50" fmla="*/ 15 w 28"/>
                  <a:gd name="T51" fmla="*/ 29 h 34"/>
                  <a:gd name="T52" fmla="*/ 15 w 28"/>
                  <a:gd name="T53" fmla="*/ 30 h 34"/>
                  <a:gd name="T54" fmla="*/ 13 w 28"/>
                  <a:gd name="T55" fmla="*/ 30 h 34"/>
                  <a:gd name="T56" fmla="*/ 11 w 28"/>
                  <a:gd name="T57" fmla="*/ 32 h 34"/>
                  <a:gd name="T58" fmla="*/ 9 w 28"/>
                  <a:gd name="T59" fmla="*/ 32 h 34"/>
                  <a:gd name="T60" fmla="*/ 7 w 28"/>
                  <a:gd name="T61" fmla="*/ 34 h 34"/>
                  <a:gd name="T62" fmla="*/ 5 w 28"/>
                  <a:gd name="T63" fmla="*/ 34 h 34"/>
                  <a:gd name="T64" fmla="*/ 4 w 28"/>
                  <a:gd name="T65" fmla="*/ 34 h 34"/>
                  <a:gd name="T66" fmla="*/ 2 w 28"/>
                  <a:gd name="T67" fmla="*/ 34 h 34"/>
                  <a:gd name="T68" fmla="*/ 0 w 28"/>
                  <a:gd name="T69" fmla="*/ 34 h 34"/>
                  <a:gd name="T70" fmla="*/ 0 w 28"/>
                  <a:gd name="T71" fmla="*/ 32 h 34"/>
                  <a:gd name="T72" fmla="*/ 2 w 28"/>
                  <a:gd name="T73" fmla="*/ 30 h 34"/>
                  <a:gd name="T74" fmla="*/ 2 w 28"/>
                  <a:gd name="T75" fmla="*/ 29 h 34"/>
                  <a:gd name="T76" fmla="*/ 4 w 28"/>
                  <a:gd name="T77" fmla="*/ 29 h 34"/>
                  <a:gd name="T78" fmla="*/ 4 w 28"/>
                  <a:gd name="T79" fmla="*/ 27 h 34"/>
                  <a:gd name="T80" fmla="*/ 5 w 28"/>
                  <a:gd name="T81" fmla="*/ 25 h 34"/>
                  <a:gd name="T82" fmla="*/ 5 w 28"/>
                  <a:gd name="T83" fmla="*/ 23 h 34"/>
                  <a:gd name="T84" fmla="*/ 7 w 28"/>
                  <a:gd name="T85" fmla="*/ 23 h 34"/>
                  <a:gd name="T86" fmla="*/ 7 w 28"/>
                  <a:gd name="T87" fmla="*/ 21 h 34"/>
                  <a:gd name="T88" fmla="*/ 7 w 28"/>
                  <a:gd name="T89" fmla="*/ 19 h 34"/>
                  <a:gd name="T90" fmla="*/ 9 w 28"/>
                  <a:gd name="T91" fmla="*/ 19 h 34"/>
                  <a:gd name="T92" fmla="*/ 9 w 28"/>
                  <a:gd name="T93" fmla="*/ 17 h 34"/>
                  <a:gd name="T94" fmla="*/ 9 w 28"/>
                  <a:gd name="T95" fmla="*/ 15 h 34"/>
                  <a:gd name="T96" fmla="*/ 11 w 28"/>
                  <a:gd name="T97" fmla="*/ 13 h 34"/>
                  <a:gd name="T98" fmla="*/ 11 w 28"/>
                  <a:gd name="T99" fmla="*/ 12 h 34"/>
                  <a:gd name="T100" fmla="*/ 11 w 28"/>
                  <a:gd name="T101" fmla="*/ 10 h 34"/>
                  <a:gd name="T102" fmla="*/ 13 w 28"/>
                  <a:gd name="T103" fmla="*/ 10 h 34"/>
                  <a:gd name="T104" fmla="*/ 13 w 28"/>
                  <a:gd name="T105" fmla="*/ 8 h 34"/>
                  <a:gd name="T106" fmla="*/ 13 w 28"/>
                  <a:gd name="T107" fmla="*/ 6 h 34"/>
                  <a:gd name="T108" fmla="*/ 13 w 28"/>
                  <a:gd name="T109" fmla="*/ 4 h 34"/>
                  <a:gd name="T110" fmla="*/ 15 w 28"/>
                  <a:gd name="T111" fmla="*/ 2 h 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 h="34">
                    <a:moveTo>
                      <a:pt x="15" y="2"/>
                    </a:moveTo>
                    <a:lnTo>
                      <a:pt x="15" y="0"/>
                    </a:lnTo>
                    <a:lnTo>
                      <a:pt x="17" y="0"/>
                    </a:lnTo>
                    <a:lnTo>
                      <a:pt x="19" y="0"/>
                    </a:lnTo>
                    <a:lnTo>
                      <a:pt x="19" y="2"/>
                    </a:lnTo>
                    <a:lnTo>
                      <a:pt x="21" y="2"/>
                    </a:lnTo>
                    <a:lnTo>
                      <a:pt x="22" y="2"/>
                    </a:lnTo>
                    <a:lnTo>
                      <a:pt x="22" y="4"/>
                    </a:lnTo>
                    <a:lnTo>
                      <a:pt x="24" y="4"/>
                    </a:lnTo>
                    <a:lnTo>
                      <a:pt x="24" y="6"/>
                    </a:lnTo>
                    <a:lnTo>
                      <a:pt x="26" y="6"/>
                    </a:lnTo>
                    <a:lnTo>
                      <a:pt x="26" y="8"/>
                    </a:lnTo>
                    <a:lnTo>
                      <a:pt x="28" y="8"/>
                    </a:lnTo>
                    <a:lnTo>
                      <a:pt x="28" y="10"/>
                    </a:lnTo>
                    <a:lnTo>
                      <a:pt x="28" y="12"/>
                    </a:lnTo>
                    <a:lnTo>
                      <a:pt x="28" y="13"/>
                    </a:lnTo>
                    <a:lnTo>
                      <a:pt x="28" y="15"/>
                    </a:lnTo>
                    <a:lnTo>
                      <a:pt x="26" y="17"/>
                    </a:lnTo>
                    <a:lnTo>
                      <a:pt x="26" y="19"/>
                    </a:lnTo>
                    <a:lnTo>
                      <a:pt x="24" y="21"/>
                    </a:lnTo>
                    <a:lnTo>
                      <a:pt x="24" y="23"/>
                    </a:lnTo>
                    <a:lnTo>
                      <a:pt x="22" y="23"/>
                    </a:lnTo>
                    <a:lnTo>
                      <a:pt x="21" y="25"/>
                    </a:lnTo>
                    <a:lnTo>
                      <a:pt x="19" y="27"/>
                    </a:lnTo>
                    <a:lnTo>
                      <a:pt x="17" y="29"/>
                    </a:lnTo>
                    <a:lnTo>
                      <a:pt x="15" y="29"/>
                    </a:lnTo>
                    <a:lnTo>
                      <a:pt x="15" y="30"/>
                    </a:lnTo>
                    <a:lnTo>
                      <a:pt x="13" y="30"/>
                    </a:lnTo>
                    <a:lnTo>
                      <a:pt x="11" y="32"/>
                    </a:lnTo>
                    <a:lnTo>
                      <a:pt x="9" y="32"/>
                    </a:lnTo>
                    <a:lnTo>
                      <a:pt x="7" y="34"/>
                    </a:lnTo>
                    <a:lnTo>
                      <a:pt x="5" y="34"/>
                    </a:lnTo>
                    <a:lnTo>
                      <a:pt x="4" y="34"/>
                    </a:lnTo>
                    <a:lnTo>
                      <a:pt x="2" y="34"/>
                    </a:lnTo>
                    <a:lnTo>
                      <a:pt x="0" y="34"/>
                    </a:lnTo>
                    <a:lnTo>
                      <a:pt x="0" y="32"/>
                    </a:lnTo>
                    <a:lnTo>
                      <a:pt x="2" y="30"/>
                    </a:lnTo>
                    <a:lnTo>
                      <a:pt x="2" y="29"/>
                    </a:lnTo>
                    <a:lnTo>
                      <a:pt x="4" y="29"/>
                    </a:lnTo>
                    <a:lnTo>
                      <a:pt x="4" y="27"/>
                    </a:lnTo>
                    <a:lnTo>
                      <a:pt x="5" y="25"/>
                    </a:lnTo>
                    <a:lnTo>
                      <a:pt x="5" y="23"/>
                    </a:lnTo>
                    <a:lnTo>
                      <a:pt x="7" y="23"/>
                    </a:lnTo>
                    <a:lnTo>
                      <a:pt x="7" y="21"/>
                    </a:lnTo>
                    <a:lnTo>
                      <a:pt x="7" y="19"/>
                    </a:lnTo>
                    <a:lnTo>
                      <a:pt x="9" y="19"/>
                    </a:lnTo>
                    <a:lnTo>
                      <a:pt x="9" y="17"/>
                    </a:lnTo>
                    <a:lnTo>
                      <a:pt x="9" y="15"/>
                    </a:lnTo>
                    <a:lnTo>
                      <a:pt x="11" y="13"/>
                    </a:lnTo>
                    <a:lnTo>
                      <a:pt x="11" y="12"/>
                    </a:lnTo>
                    <a:lnTo>
                      <a:pt x="11" y="10"/>
                    </a:lnTo>
                    <a:lnTo>
                      <a:pt x="13" y="10"/>
                    </a:lnTo>
                    <a:lnTo>
                      <a:pt x="13" y="8"/>
                    </a:lnTo>
                    <a:lnTo>
                      <a:pt x="13" y="6"/>
                    </a:lnTo>
                    <a:lnTo>
                      <a:pt x="13" y="4"/>
                    </a:lnTo>
                    <a:lnTo>
                      <a:pt x="15" y="2"/>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3" name="Freeform 209">
                <a:extLst>
                  <a:ext uri="{FF2B5EF4-FFF2-40B4-BE49-F238E27FC236}">
                    <a16:creationId xmlns:a16="http://schemas.microsoft.com/office/drawing/2014/main" id="{CCC65422-66EB-FCBF-E70C-652FF6DB1D51}"/>
                  </a:ext>
                </a:extLst>
              </p:cNvPr>
              <p:cNvSpPr>
                <a:spLocks/>
              </p:cNvSpPr>
              <p:nvPr/>
            </p:nvSpPr>
            <p:spPr bwMode="auto">
              <a:xfrm>
                <a:off x="2915" y="1857"/>
                <a:ext cx="359" cy="121"/>
              </a:xfrm>
              <a:custGeom>
                <a:avLst/>
                <a:gdLst>
                  <a:gd name="T0" fmla="*/ 5 w 359"/>
                  <a:gd name="T1" fmla="*/ 23 h 121"/>
                  <a:gd name="T2" fmla="*/ 15 w 359"/>
                  <a:gd name="T3" fmla="*/ 38 h 121"/>
                  <a:gd name="T4" fmla="*/ 28 w 359"/>
                  <a:gd name="T5" fmla="*/ 49 h 121"/>
                  <a:gd name="T6" fmla="*/ 41 w 359"/>
                  <a:gd name="T7" fmla="*/ 57 h 121"/>
                  <a:gd name="T8" fmla="*/ 58 w 359"/>
                  <a:gd name="T9" fmla="*/ 61 h 121"/>
                  <a:gd name="T10" fmla="*/ 73 w 359"/>
                  <a:gd name="T11" fmla="*/ 61 h 121"/>
                  <a:gd name="T12" fmla="*/ 90 w 359"/>
                  <a:gd name="T13" fmla="*/ 59 h 121"/>
                  <a:gd name="T14" fmla="*/ 117 w 359"/>
                  <a:gd name="T15" fmla="*/ 53 h 121"/>
                  <a:gd name="T16" fmla="*/ 151 w 359"/>
                  <a:gd name="T17" fmla="*/ 42 h 121"/>
                  <a:gd name="T18" fmla="*/ 185 w 359"/>
                  <a:gd name="T19" fmla="*/ 30 h 121"/>
                  <a:gd name="T20" fmla="*/ 217 w 359"/>
                  <a:gd name="T21" fmla="*/ 17 h 121"/>
                  <a:gd name="T22" fmla="*/ 249 w 359"/>
                  <a:gd name="T23" fmla="*/ 8 h 121"/>
                  <a:gd name="T24" fmla="*/ 279 w 359"/>
                  <a:gd name="T25" fmla="*/ 2 h 121"/>
                  <a:gd name="T26" fmla="*/ 298 w 359"/>
                  <a:gd name="T27" fmla="*/ 0 h 121"/>
                  <a:gd name="T28" fmla="*/ 309 w 359"/>
                  <a:gd name="T29" fmla="*/ 2 h 121"/>
                  <a:gd name="T30" fmla="*/ 323 w 359"/>
                  <a:gd name="T31" fmla="*/ 6 h 121"/>
                  <a:gd name="T32" fmla="*/ 336 w 359"/>
                  <a:gd name="T33" fmla="*/ 13 h 121"/>
                  <a:gd name="T34" fmla="*/ 347 w 359"/>
                  <a:gd name="T35" fmla="*/ 21 h 121"/>
                  <a:gd name="T36" fmla="*/ 357 w 359"/>
                  <a:gd name="T37" fmla="*/ 32 h 121"/>
                  <a:gd name="T38" fmla="*/ 359 w 359"/>
                  <a:gd name="T39" fmla="*/ 47 h 121"/>
                  <a:gd name="T40" fmla="*/ 359 w 359"/>
                  <a:gd name="T41" fmla="*/ 59 h 121"/>
                  <a:gd name="T42" fmla="*/ 357 w 359"/>
                  <a:gd name="T43" fmla="*/ 68 h 121"/>
                  <a:gd name="T44" fmla="*/ 355 w 359"/>
                  <a:gd name="T45" fmla="*/ 78 h 121"/>
                  <a:gd name="T46" fmla="*/ 351 w 359"/>
                  <a:gd name="T47" fmla="*/ 85 h 121"/>
                  <a:gd name="T48" fmla="*/ 345 w 359"/>
                  <a:gd name="T49" fmla="*/ 91 h 121"/>
                  <a:gd name="T50" fmla="*/ 338 w 359"/>
                  <a:gd name="T51" fmla="*/ 98 h 121"/>
                  <a:gd name="T52" fmla="*/ 328 w 359"/>
                  <a:gd name="T53" fmla="*/ 106 h 121"/>
                  <a:gd name="T54" fmla="*/ 315 w 359"/>
                  <a:gd name="T55" fmla="*/ 112 h 121"/>
                  <a:gd name="T56" fmla="*/ 300 w 359"/>
                  <a:gd name="T57" fmla="*/ 115 h 121"/>
                  <a:gd name="T58" fmla="*/ 285 w 359"/>
                  <a:gd name="T59" fmla="*/ 119 h 121"/>
                  <a:gd name="T60" fmla="*/ 270 w 359"/>
                  <a:gd name="T61" fmla="*/ 121 h 121"/>
                  <a:gd name="T62" fmla="*/ 258 w 359"/>
                  <a:gd name="T63" fmla="*/ 121 h 121"/>
                  <a:gd name="T64" fmla="*/ 249 w 359"/>
                  <a:gd name="T65" fmla="*/ 121 h 121"/>
                  <a:gd name="T66" fmla="*/ 238 w 359"/>
                  <a:gd name="T67" fmla="*/ 121 h 121"/>
                  <a:gd name="T68" fmla="*/ 224 w 359"/>
                  <a:gd name="T69" fmla="*/ 119 h 121"/>
                  <a:gd name="T70" fmla="*/ 211 w 359"/>
                  <a:gd name="T71" fmla="*/ 115 h 121"/>
                  <a:gd name="T72" fmla="*/ 196 w 359"/>
                  <a:gd name="T73" fmla="*/ 112 h 121"/>
                  <a:gd name="T74" fmla="*/ 187 w 359"/>
                  <a:gd name="T75" fmla="*/ 104 h 121"/>
                  <a:gd name="T76" fmla="*/ 179 w 359"/>
                  <a:gd name="T77" fmla="*/ 95 h 121"/>
                  <a:gd name="T78" fmla="*/ 171 w 359"/>
                  <a:gd name="T79" fmla="*/ 89 h 121"/>
                  <a:gd name="T80" fmla="*/ 162 w 359"/>
                  <a:gd name="T81" fmla="*/ 87 h 121"/>
                  <a:gd name="T82" fmla="*/ 153 w 359"/>
                  <a:gd name="T83" fmla="*/ 83 h 121"/>
                  <a:gd name="T84" fmla="*/ 143 w 359"/>
                  <a:gd name="T85" fmla="*/ 83 h 121"/>
                  <a:gd name="T86" fmla="*/ 122 w 359"/>
                  <a:gd name="T87" fmla="*/ 85 h 121"/>
                  <a:gd name="T88" fmla="*/ 102 w 359"/>
                  <a:gd name="T89" fmla="*/ 91 h 121"/>
                  <a:gd name="T90" fmla="*/ 79 w 359"/>
                  <a:gd name="T91" fmla="*/ 97 h 121"/>
                  <a:gd name="T92" fmla="*/ 58 w 359"/>
                  <a:gd name="T93" fmla="*/ 104 h 121"/>
                  <a:gd name="T94" fmla="*/ 37 w 359"/>
                  <a:gd name="T95" fmla="*/ 110 h 121"/>
                  <a:gd name="T96" fmla="*/ 18 w 359"/>
                  <a:gd name="T97" fmla="*/ 114 h 121"/>
                  <a:gd name="T98" fmla="*/ 7 w 359"/>
                  <a:gd name="T99" fmla="*/ 110 h 121"/>
                  <a:gd name="T100" fmla="*/ 5 w 359"/>
                  <a:gd name="T101" fmla="*/ 97 h 121"/>
                  <a:gd name="T102" fmla="*/ 3 w 359"/>
                  <a:gd name="T103" fmla="*/ 80 h 121"/>
                  <a:gd name="T104" fmla="*/ 1 w 359"/>
                  <a:gd name="T105" fmla="*/ 61 h 121"/>
                  <a:gd name="T106" fmla="*/ 0 w 359"/>
                  <a:gd name="T107" fmla="*/ 42 h 121"/>
                  <a:gd name="T108" fmla="*/ 1 w 359"/>
                  <a:gd name="T109" fmla="*/ 27 h 1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9" h="121">
                    <a:moveTo>
                      <a:pt x="1" y="23"/>
                    </a:moveTo>
                    <a:lnTo>
                      <a:pt x="1" y="21"/>
                    </a:lnTo>
                    <a:lnTo>
                      <a:pt x="1" y="19"/>
                    </a:lnTo>
                    <a:lnTo>
                      <a:pt x="3" y="19"/>
                    </a:lnTo>
                    <a:lnTo>
                      <a:pt x="5" y="23"/>
                    </a:lnTo>
                    <a:lnTo>
                      <a:pt x="7" y="27"/>
                    </a:lnTo>
                    <a:lnTo>
                      <a:pt x="9" y="30"/>
                    </a:lnTo>
                    <a:lnTo>
                      <a:pt x="11" y="32"/>
                    </a:lnTo>
                    <a:lnTo>
                      <a:pt x="13" y="36"/>
                    </a:lnTo>
                    <a:lnTo>
                      <a:pt x="15" y="38"/>
                    </a:lnTo>
                    <a:lnTo>
                      <a:pt x="17" y="42"/>
                    </a:lnTo>
                    <a:lnTo>
                      <a:pt x="20" y="44"/>
                    </a:lnTo>
                    <a:lnTo>
                      <a:pt x="22" y="46"/>
                    </a:lnTo>
                    <a:lnTo>
                      <a:pt x="24" y="47"/>
                    </a:lnTo>
                    <a:lnTo>
                      <a:pt x="28" y="49"/>
                    </a:lnTo>
                    <a:lnTo>
                      <a:pt x="30" y="51"/>
                    </a:lnTo>
                    <a:lnTo>
                      <a:pt x="34" y="53"/>
                    </a:lnTo>
                    <a:lnTo>
                      <a:pt x="35" y="55"/>
                    </a:lnTo>
                    <a:lnTo>
                      <a:pt x="39" y="55"/>
                    </a:lnTo>
                    <a:lnTo>
                      <a:pt x="41" y="57"/>
                    </a:lnTo>
                    <a:lnTo>
                      <a:pt x="45" y="59"/>
                    </a:lnTo>
                    <a:lnTo>
                      <a:pt x="49" y="59"/>
                    </a:lnTo>
                    <a:lnTo>
                      <a:pt x="51" y="59"/>
                    </a:lnTo>
                    <a:lnTo>
                      <a:pt x="54" y="61"/>
                    </a:lnTo>
                    <a:lnTo>
                      <a:pt x="58" y="61"/>
                    </a:lnTo>
                    <a:lnTo>
                      <a:pt x="60" y="61"/>
                    </a:lnTo>
                    <a:lnTo>
                      <a:pt x="64" y="61"/>
                    </a:lnTo>
                    <a:lnTo>
                      <a:pt x="68" y="61"/>
                    </a:lnTo>
                    <a:lnTo>
                      <a:pt x="69" y="61"/>
                    </a:lnTo>
                    <a:lnTo>
                      <a:pt x="73" y="61"/>
                    </a:lnTo>
                    <a:lnTo>
                      <a:pt x="77" y="61"/>
                    </a:lnTo>
                    <a:lnTo>
                      <a:pt x="79" y="61"/>
                    </a:lnTo>
                    <a:lnTo>
                      <a:pt x="83" y="61"/>
                    </a:lnTo>
                    <a:lnTo>
                      <a:pt x="86" y="59"/>
                    </a:lnTo>
                    <a:lnTo>
                      <a:pt x="90" y="59"/>
                    </a:lnTo>
                    <a:lnTo>
                      <a:pt x="92" y="59"/>
                    </a:lnTo>
                    <a:lnTo>
                      <a:pt x="98" y="57"/>
                    </a:lnTo>
                    <a:lnTo>
                      <a:pt x="105" y="55"/>
                    </a:lnTo>
                    <a:lnTo>
                      <a:pt x="111" y="55"/>
                    </a:lnTo>
                    <a:lnTo>
                      <a:pt x="117" y="53"/>
                    </a:lnTo>
                    <a:lnTo>
                      <a:pt x="124" y="51"/>
                    </a:lnTo>
                    <a:lnTo>
                      <a:pt x="130" y="49"/>
                    </a:lnTo>
                    <a:lnTo>
                      <a:pt x="137" y="46"/>
                    </a:lnTo>
                    <a:lnTo>
                      <a:pt x="143" y="44"/>
                    </a:lnTo>
                    <a:lnTo>
                      <a:pt x="151" y="42"/>
                    </a:lnTo>
                    <a:lnTo>
                      <a:pt x="156" y="40"/>
                    </a:lnTo>
                    <a:lnTo>
                      <a:pt x="164" y="36"/>
                    </a:lnTo>
                    <a:lnTo>
                      <a:pt x="171" y="34"/>
                    </a:lnTo>
                    <a:lnTo>
                      <a:pt x="177" y="32"/>
                    </a:lnTo>
                    <a:lnTo>
                      <a:pt x="185" y="30"/>
                    </a:lnTo>
                    <a:lnTo>
                      <a:pt x="190" y="27"/>
                    </a:lnTo>
                    <a:lnTo>
                      <a:pt x="198" y="25"/>
                    </a:lnTo>
                    <a:lnTo>
                      <a:pt x="204" y="23"/>
                    </a:lnTo>
                    <a:lnTo>
                      <a:pt x="211" y="21"/>
                    </a:lnTo>
                    <a:lnTo>
                      <a:pt x="217" y="17"/>
                    </a:lnTo>
                    <a:lnTo>
                      <a:pt x="224" y="15"/>
                    </a:lnTo>
                    <a:lnTo>
                      <a:pt x="230" y="13"/>
                    </a:lnTo>
                    <a:lnTo>
                      <a:pt x="238" y="12"/>
                    </a:lnTo>
                    <a:lnTo>
                      <a:pt x="243" y="10"/>
                    </a:lnTo>
                    <a:lnTo>
                      <a:pt x="249" y="8"/>
                    </a:lnTo>
                    <a:lnTo>
                      <a:pt x="256" y="6"/>
                    </a:lnTo>
                    <a:lnTo>
                      <a:pt x="262" y="6"/>
                    </a:lnTo>
                    <a:lnTo>
                      <a:pt x="268" y="4"/>
                    </a:lnTo>
                    <a:lnTo>
                      <a:pt x="274" y="2"/>
                    </a:lnTo>
                    <a:lnTo>
                      <a:pt x="279" y="2"/>
                    </a:lnTo>
                    <a:lnTo>
                      <a:pt x="285" y="2"/>
                    </a:lnTo>
                    <a:lnTo>
                      <a:pt x="291" y="0"/>
                    </a:lnTo>
                    <a:lnTo>
                      <a:pt x="294" y="0"/>
                    </a:lnTo>
                    <a:lnTo>
                      <a:pt x="296" y="0"/>
                    </a:lnTo>
                    <a:lnTo>
                      <a:pt x="298" y="0"/>
                    </a:lnTo>
                    <a:lnTo>
                      <a:pt x="300" y="0"/>
                    </a:lnTo>
                    <a:lnTo>
                      <a:pt x="302" y="2"/>
                    </a:lnTo>
                    <a:lnTo>
                      <a:pt x="306" y="2"/>
                    </a:lnTo>
                    <a:lnTo>
                      <a:pt x="308" y="2"/>
                    </a:lnTo>
                    <a:lnTo>
                      <a:pt x="309" y="2"/>
                    </a:lnTo>
                    <a:lnTo>
                      <a:pt x="313" y="4"/>
                    </a:lnTo>
                    <a:lnTo>
                      <a:pt x="315" y="4"/>
                    </a:lnTo>
                    <a:lnTo>
                      <a:pt x="317" y="4"/>
                    </a:lnTo>
                    <a:lnTo>
                      <a:pt x="321" y="6"/>
                    </a:lnTo>
                    <a:lnTo>
                      <a:pt x="323" y="6"/>
                    </a:lnTo>
                    <a:lnTo>
                      <a:pt x="326" y="8"/>
                    </a:lnTo>
                    <a:lnTo>
                      <a:pt x="328" y="8"/>
                    </a:lnTo>
                    <a:lnTo>
                      <a:pt x="332" y="10"/>
                    </a:lnTo>
                    <a:lnTo>
                      <a:pt x="334" y="12"/>
                    </a:lnTo>
                    <a:lnTo>
                      <a:pt x="336" y="13"/>
                    </a:lnTo>
                    <a:lnTo>
                      <a:pt x="340" y="13"/>
                    </a:lnTo>
                    <a:lnTo>
                      <a:pt x="342" y="15"/>
                    </a:lnTo>
                    <a:lnTo>
                      <a:pt x="343" y="17"/>
                    </a:lnTo>
                    <a:lnTo>
                      <a:pt x="345" y="19"/>
                    </a:lnTo>
                    <a:lnTo>
                      <a:pt x="347" y="21"/>
                    </a:lnTo>
                    <a:lnTo>
                      <a:pt x="349" y="23"/>
                    </a:lnTo>
                    <a:lnTo>
                      <a:pt x="351" y="27"/>
                    </a:lnTo>
                    <a:lnTo>
                      <a:pt x="353" y="29"/>
                    </a:lnTo>
                    <a:lnTo>
                      <a:pt x="355" y="30"/>
                    </a:lnTo>
                    <a:lnTo>
                      <a:pt x="357" y="32"/>
                    </a:lnTo>
                    <a:lnTo>
                      <a:pt x="357" y="36"/>
                    </a:lnTo>
                    <a:lnTo>
                      <a:pt x="359" y="38"/>
                    </a:lnTo>
                    <a:lnTo>
                      <a:pt x="359" y="42"/>
                    </a:lnTo>
                    <a:lnTo>
                      <a:pt x="359" y="46"/>
                    </a:lnTo>
                    <a:lnTo>
                      <a:pt x="359" y="47"/>
                    </a:lnTo>
                    <a:lnTo>
                      <a:pt x="359" y="49"/>
                    </a:lnTo>
                    <a:lnTo>
                      <a:pt x="359" y="53"/>
                    </a:lnTo>
                    <a:lnTo>
                      <a:pt x="359" y="55"/>
                    </a:lnTo>
                    <a:lnTo>
                      <a:pt x="359" y="57"/>
                    </a:lnTo>
                    <a:lnTo>
                      <a:pt x="359" y="59"/>
                    </a:lnTo>
                    <a:lnTo>
                      <a:pt x="359" y="61"/>
                    </a:lnTo>
                    <a:lnTo>
                      <a:pt x="359" y="63"/>
                    </a:lnTo>
                    <a:lnTo>
                      <a:pt x="359" y="64"/>
                    </a:lnTo>
                    <a:lnTo>
                      <a:pt x="359" y="66"/>
                    </a:lnTo>
                    <a:lnTo>
                      <a:pt x="357" y="68"/>
                    </a:lnTo>
                    <a:lnTo>
                      <a:pt x="357" y="70"/>
                    </a:lnTo>
                    <a:lnTo>
                      <a:pt x="357" y="72"/>
                    </a:lnTo>
                    <a:lnTo>
                      <a:pt x="357" y="74"/>
                    </a:lnTo>
                    <a:lnTo>
                      <a:pt x="355" y="76"/>
                    </a:lnTo>
                    <a:lnTo>
                      <a:pt x="355" y="78"/>
                    </a:lnTo>
                    <a:lnTo>
                      <a:pt x="355" y="80"/>
                    </a:lnTo>
                    <a:lnTo>
                      <a:pt x="353" y="80"/>
                    </a:lnTo>
                    <a:lnTo>
                      <a:pt x="353" y="81"/>
                    </a:lnTo>
                    <a:lnTo>
                      <a:pt x="351" y="83"/>
                    </a:lnTo>
                    <a:lnTo>
                      <a:pt x="351" y="85"/>
                    </a:lnTo>
                    <a:lnTo>
                      <a:pt x="349" y="85"/>
                    </a:lnTo>
                    <a:lnTo>
                      <a:pt x="349" y="87"/>
                    </a:lnTo>
                    <a:lnTo>
                      <a:pt x="347" y="89"/>
                    </a:lnTo>
                    <a:lnTo>
                      <a:pt x="347" y="91"/>
                    </a:lnTo>
                    <a:lnTo>
                      <a:pt x="345" y="91"/>
                    </a:lnTo>
                    <a:lnTo>
                      <a:pt x="345" y="93"/>
                    </a:lnTo>
                    <a:lnTo>
                      <a:pt x="343" y="95"/>
                    </a:lnTo>
                    <a:lnTo>
                      <a:pt x="342" y="97"/>
                    </a:lnTo>
                    <a:lnTo>
                      <a:pt x="340" y="98"/>
                    </a:lnTo>
                    <a:lnTo>
                      <a:pt x="338" y="98"/>
                    </a:lnTo>
                    <a:lnTo>
                      <a:pt x="336" y="100"/>
                    </a:lnTo>
                    <a:lnTo>
                      <a:pt x="334" y="102"/>
                    </a:lnTo>
                    <a:lnTo>
                      <a:pt x="332" y="104"/>
                    </a:lnTo>
                    <a:lnTo>
                      <a:pt x="330" y="104"/>
                    </a:lnTo>
                    <a:lnTo>
                      <a:pt x="328" y="106"/>
                    </a:lnTo>
                    <a:lnTo>
                      <a:pt x="325" y="108"/>
                    </a:lnTo>
                    <a:lnTo>
                      <a:pt x="323" y="108"/>
                    </a:lnTo>
                    <a:lnTo>
                      <a:pt x="321" y="110"/>
                    </a:lnTo>
                    <a:lnTo>
                      <a:pt x="317" y="110"/>
                    </a:lnTo>
                    <a:lnTo>
                      <a:pt x="315" y="112"/>
                    </a:lnTo>
                    <a:lnTo>
                      <a:pt x="311" y="112"/>
                    </a:lnTo>
                    <a:lnTo>
                      <a:pt x="309" y="114"/>
                    </a:lnTo>
                    <a:lnTo>
                      <a:pt x="306" y="114"/>
                    </a:lnTo>
                    <a:lnTo>
                      <a:pt x="302" y="115"/>
                    </a:lnTo>
                    <a:lnTo>
                      <a:pt x="300" y="115"/>
                    </a:lnTo>
                    <a:lnTo>
                      <a:pt x="296" y="115"/>
                    </a:lnTo>
                    <a:lnTo>
                      <a:pt x="294" y="117"/>
                    </a:lnTo>
                    <a:lnTo>
                      <a:pt x="291" y="117"/>
                    </a:lnTo>
                    <a:lnTo>
                      <a:pt x="287" y="117"/>
                    </a:lnTo>
                    <a:lnTo>
                      <a:pt x="285" y="119"/>
                    </a:lnTo>
                    <a:lnTo>
                      <a:pt x="281" y="119"/>
                    </a:lnTo>
                    <a:lnTo>
                      <a:pt x="279" y="119"/>
                    </a:lnTo>
                    <a:lnTo>
                      <a:pt x="275" y="119"/>
                    </a:lnTo>
                    <a:lnTo>
                      <a:pt x="274" y="119"/>
                    </a:lnTo>
                    <a:lnTo>
                      <a:pt x="270" y="121"/>
                    </a:lnTo>
                    <a:lnTo>
                      <a:pt x="268" y="121"/>
                    </a:lnTo>
                    <a:lnTo>
                      <a:pt x="266" y="121"/>
                    </a:lnTo>
                    <a:lnTo>
                      <a:pt x="262" y="121"/>
                    </a:lnTo>
                    <a:lnTo>
                      <a:pt x="260" y="121"/>
                    </a:lnTo>
                    <a:lnTo>
                      <a:pt x="258" y="121"/>
                    </a:lnTo>
                    <a:lnTo>
                      <a:pt x="256" y="121"/>
                    </a:lnTo>
                    <a:lnTo>
                      <a:pt x="255" y="121"/>
                    </a:lnTo>
                    <a:lnTo>
                      <a:pt x="253" y="121"/>
                    </a:lnTo>
                    <a:lnTo>
                      <a:pt x="251" y="121"/>
                    </a:lnTo>
                    <a:lnTo>
                      <a:pt x="249" y="121"/>
                    </a:lnTo>
                    <a:lnTo>
                      <a:pt x="247" y="121"/>
                    </a:lnTo>
                    <a:lnTo>
                      <a:pt x="245" y="121"/>
                    </a:lnTo>
                    <a:lnTo>
                      <a:pt x="243" y="121"/>
                    </a:lnTo>
                    <a:lnTo>
                      <a:pt x="241" y="121"/>
                    </a:lnTo>
                    <a:lnTo>
                      <a:pt x="238" y="121"/>
                    </a:lnTo>
                    <a:lnTo>
                      <a:pt x="236" y="121"/>
                    </a:lnTo>
                    <a:lnTo>
                      <a:pt x="232" y="119"/>
                    </a:lnTo>
                    <a:lnTo>
                      <a:pt x="230" y="119"/>
                    </a:lnTo>
                    <a:lnTo>
                      <a:pt x="228" y="119"/>
                    </a:lnTo>
                    <a:lnTo>
                      <a:pt x="224" y="119"/>
                    </a:lnTo>
                    <a:lnTo>
                      <a:pt x="222" y="119"/>
                    </a:lnTo>
                    <a:lnTo>
                      <a:pt x="219" y="117"/>
                    </a:lnTo>
                    <a:lnTo>
                      <a:pt x="217" y="117"/>
                    </a:lnTo>
                    <a:lnTo>
                      <a:pt x="213" y="117"/>
                    </a:lnTo>
                    <a:lnTo>
                      <a:pt x="211" y="115"/>
                    </a:lnTo>
                    <a:lnTo>
                      <a:pt x="207" y="115"/>
                    </a:lnTo>
                    <a:lnTo>
                      <a:pt x="205" y="114"/>
                    </a:lnTo>
                    <a:lnTo>
                      <a:pt x="202" y="114"/>
                    </a:lnTo>
                    <a:lnTo>
                      <a:pt x="200" y="112"/>
                    </a:lnTo>
                    <a:lnTo>
                      <a:pt x="196" y="112"/>
                    </a:lnTo>
                    <a:lnTo>
                      <a:pt x="194" y="110"/>
                    </a:lnTo>
                    <a:lnTo>
                      <a:pt x="192" y="108"/>
                    </a:lnTo>
                    <a:lnTo>
                      <a:pt x="190" y="106"/>
                    </a:lnTo>
                    <a:lnTo>
                      <a:pt x="188" y="106"/>
                    </a:lnTo>
                    <a:lnTo>
                      <a:pt x="187" y="104"/>
                    </a:lnTo>
                    <a:lnTo>
                      <a:pt x="185" y="102"/>
                    </a:lnTo>
                    <a:lnTo>
                      <a:pt x="183" y="100"/>
                    </a:lnTo>
                    <a:lnTo>
                      <a:pt x="181" y="98"/>
                    </a:lnTo>
                    <a:lnTo>
                      <a:pt x="181" y="95"/>
                    </a:lnTo>
                    <a:lnTo>
                      <a:pt x="179" y="95"/>
                    </a:lnTo>
                    <a:lnTo>
                      <a:pt x="177" y="93"/>
                    </a:lnTo>
                    <a:lnTo>
                      <a:pt x="175" y="93"/>
                    </a:lnTo>
                    <a:lnTo>
                      <a:pt x="173" y="91"/>
                    </a:lnTo>
                    <a:lnTo>
                      <a:pt x="171" y="91"/>
                    </a:lnTo>
                    <a:lnTo>
                      <a:pt x="171" y="89"/>
                    </a:lnTo>
                    <a:lnTo>
                      <a:pt x="170" y="89"/>
                    </a:lnTo>
                    <a:lnTo>
                      <a:pt x="168" y="89"/>
                    </a:lnTo>
                    <a:lnTo>
                      <a:pt x="166" y="87"/>
                    </a:lnTo>
                    <a:lnTo>
                      <a:pt x="164" y="87"/>
                    </a:lnTo>
                    <a:lnTo>
                      <a:pt x="162" y="87"/>
                    </a:lnTo>
                    <a:lnTo>
                      <a:pt x="160" y="85"/>
                    </a:lnTo>
                    <a:lnTo>
                      <a:pt x="158" y="85"/>
                    </a:lnTo>
                    <a:lnTo>
                      <a:pt x="156" y="85"/>
                    </a:lnTo>
                    <a:lnTo>
                      <a:pt x="154" y="85"/>
                    </a:lnTo>
                    <a:lnTo>
                      <a:pt x="153" y="83"/>
                    </a:lnTo>
                    <a:lnTo>
                      <a:pt x="151" y="83"/>
                    </a:lnTo>
                    <a:lnTo>
                      <a:pt x="149" y="83"/>
                    </a:lnTo>
                    <a:lnTo>
                      <a:pt x="147" y="83"/>
                    </a:lnTo>
                    <a:lnTo>
                      <a:pt x="145" y="83"/>
                    </a:lnTo>
                    <a:lnTo>
                      <a:pt x="143" y="83"/>
                    </a:lnTo>
                    <a:lnTo>
                      <a:pt x="139" y="83"/>
                    </a:lnTo>
                    <a:lnTo>
                      <a:pt x="136" y="83"/>
                    </a:lnTo>
                    <a:lnTo>
                      <a:pt x="132" y="85"/>
                    </a:lnTo>
                    <a:lnTo>
                      <a:pt x="126" y="85"/>
                    </a:lnTo>
                    <a:lnTo>
                      <a:pt x="122" y="85"/>
                    </a:lnTo>
                    <a:lnTo>
                      <a:pt x="119" y="87"/>
                    </a:lnTo>
                    <a:lnTo>
                      <a:pt x="113" y="87"/>
                    </a:lnTo>
                    <a:lnTo>
                      <a:pt x="109" y="89"/>
                    </a:lnTo>
                    <a:lnTo>
                      <a:pt x="105" y="89"/>
                    </a:lnTo>
                    <a:lnTo>
                      <a:pt x="102" y="91"/>
                    </a:lnTo>
                    <a:lnTo>
                      <a:pt x="96" y="91"/>
                    </a:lnTo>
                    <a:lnTo>
                      <a:pt x="92" y="93"/>
                    </a:lnTo>
                    <a:lnTo>
                      <a:pt x="88" y="95"/>
                    </a:lnTo>
                    <a:lnTo>
                      <a:pt x="83" y="97"/>
                    </a:lnTo>
                    <a:lnTo>
                      <a:pt x="79" y="97"/>
                    </a:lnTo>
                    <a:lnTo>
                      <a:pt x="75" y="98"/>
                    </a:lnTo>
                    <a:lnTo>
                      <a:pt x="71" y="100"/>
                    </a:lnTo>
                    <a:lnTo>
                      <a:pt x="66" y="102"/>
                    </a:lnTo>
                    <a:lnTo>
                      <a:pt x="62" y="102"/>
                    </a:lnTo>
                    <a:lnTo>
                      <a:pt x="58" y="104"/>
                    </a:lnTo>
                    <a:lnTo>
                      <a:pt x="54" y="106"/>
                    </a:lnTo>
                    <a:lnTo>
                      <a:pt x="49" y="106"/>
                    </a:lnTo>
                    <a:lnTo>
                      <a:pt x="45" y="108"/>
                    </a:lnTo>
                    <a:lnTo>
                      <a:pt x="41" y="110"/>
                    </a:lnTo>
                    <a:lnTo>
                      <a:pt x="37" y="110"/>
                    </a:lnTo>
                    <a:lnTo>
                      <a:pt x="34" y="112"/>
                    </a:lnTo>
                    <a:lnTo>
                      <a:pt x="30" y="112"/>
                    </a:lnTo>
                    <a:lnTo>
                      <a:pt x="26" y="112"/>
                    </a:lnTo>
                    <a:lnTo>
                      <a:pt x="22" y="114"/>
                    </a:lnTo>
                    <a:lnTo>
                      <a:pt x="18" y="114"/>
                    </a:lnTo>
                    <a:lnTo>
                      <a:pt x="15" y="114"/>
                    </a:lnTo>
                    <a:lnTo>
                      <a:pt x="11" y="114"/>
                    </a:lnTo>
                    <a:lnTo>
                      <a:pt x="9" y="114"/>
                    </a:lnTo>
                    <a:lnTo>
                      <a:pt x="9" y="112"/>
                    </a:lnTo>
                    <a:lnTo>
                      <a:pt x="7" y="110"/>
                    </a:lnTo>
                    <a:lnTo>
                      <a:pt x="7" y="108"/>
                    </a:lnTo>
                    <a:lnTo>
                      <a:pt x="5" y="104"/>
                    </a:lnTo>
                    <a:lnTo>
                      <a:pt x="5" y="102"/>
                    </a:lnTo>
                    <a:lnTo>
                      <a:pt x="5" y="100"/>
                    </a:lnTo>
                    <a:lnTo>
                      <a:pt x="5" y="97"/>
                    </a:lnTo>
                    <a:lnTo>
                      <a:pt x="3" y="95"/>
                    </a:lnTo>
                    <a:lnTo>
                      <a:pt x="3" y="91"/>
                    </a:lnTo>
                    <a:lnTo>
                      <a:pt x="3" y="87"/>
                    </a:lnTo>
                    <a:lnTo>
                      <a:pt x="3" y="83"/>
                    </a:lnTo>
                    <a:lnTo>
                      <a:pt x="3" y="80"/>
                    </a:lnTo>
                    <a:lnTo>
                      <a:pt x="1" y="76"/>
                    </a:lnTo>
                    <a:lnTo>
                      <a:pt x="1" y="72"/>
                    </a:lnTo>
                    <a:lnTo>
                      <a:pt x="1" y="68"/>
                    </a:lnTo>
                    <a:lnTo>
                      <a:pt x="1" y="64"/>
                    </a:lnTo>
                    <a:lnTo>
                      <a:pt x="1" y="61"/>
                    </a:lnTo>
                    <a:lnTo>
                      <a:pt x="1" y="57"/>
                    </a:lnTo>
                    <a:lnTo>
                      <a:pt x="1" y="53"/>
                    </a:lnTo>
                    <a:lnTo>
                      <a:pt x="1" y="49"/>
                    </a:lnTo>
                    <a:lnTo>
                      <a:pt x="1" y="46"/>
                    </a:lnTo>
                    <a:lnTo>
                      <a:pt x="0" y="42"/>
                    </a:lnTo>
                    <a:lnTo>
                      <a:pt x="0" y="40"/>
                    </a:lnTo>
                    <a:lnTo>
                      <a:pt x="0" y="36"/>
                    </a:lnTo>
                    <a:lnTo>
                      <a:pt x="1" y="32"/>
                    </a:lnTo>
                    <a:lnTo>
                      <a:pt x="1" y="30"/>
                    </a:lnTo>
                    <a:lnTo>
                      <a:pt x="1" y="27"/>
                    </a:lnTo>
                    <a:lnTo>
                      <a:pt x="1" y="25"/>
                    </a:lnTo>
                    <a:lnTo>
                      <a:pt x="1" y="2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4" name="Freeform 210">
                <a:extLst>
                  <a:ext uri="{FF2B5EF4-FFF2-40B4-BE49-F238E27FC236}">
                    <a16:creationId xmlns:a16="http://schemas.microsoft.com/office/drawing/2014/main" id="{0EF45B30-00BF-15C6-D97E-5449C25CD8C1}"/>
                  </a:ext>
                </a:extLst>
              </p:cNvPr>
              <p:cNvSpPr>
                <a:spLocks/>
              </p:cNvSpPr>
              <p:nvPr/>
            </p:nvSpPr>
            <p:spPr bwMode="auto">
              <a:xfrm>
                <a:off x="2920" y="1653"/>
                <a:ext cx="422" cy="361"/>
              </a:xfrm>
              <a:custGeom>
                <a:avLst/>
                <a:gdLst>
                  <a:gd name="T0" fmla="*/ 61 w 422"/>
                  <a:gd name="T1" fmla="*/ 85 h 361"/>
                  <a:gd name="T2" fmla="*/ 80 w 422"/>
                  <a:gd name="T3" fmla="*/ 51 h 361"/>
                  <a:gd name="T4" fmla="*/ 55 w 422"/>
                  <a:gd name="T5" fmla="*/ 23 h 361"/>
                  <a:gd name="T6" fmla="*/ 80 w 422"/>
                  <a:gd name="T7" fmla="*/ 27 h 361"/>
                  <a:gd name="T8" fmla="*/ 93 w 422"/>
                  <a:gd name="T9" fmla="*/ 25 h 361"/>
                  <a:gd name="T10" fmla="*/ 95 w 422"/>
                  <a:gd name="T11" fmla="*/ 4 h 361"/>
                  <a:gd name="T12" fmla="*/ 115 w 422"/>
                  <a:gd name="T13" fmla="*/ 49 h 361"/>
                  <a:gd name="T14" fmla="*/ 115 w 422"/>
                  <a:gd name="T15" fmla="*/ 78 h 361"/>
                  <a:gd name="T16" fmla="*/ 151 w 422"/>
                  <a:gd name="T17" fmla="*/ 51 h 361"/>
                  <a:gd name="T18" fmla="*/ 182 w 422"/>
                  <a:gd name="T19" fmla="*/ 49 h 361"/>
                  <a:gd name="T20" fmla="*/ 193 w 422"/>
                  <a:gd name="T21" fmla="*/ 64 h 361"/>
                  <a:gd name="T22" fmla="*/ 238 w 422"/>
                  <a:gd name="T23" fmla="*/ 49 h 361"/>
                  <a:gd name="T24" fmla="*/ 223 w 422"/>
                  <a:gd name="T25" fmla="*/ 68 h 361"/>
                  <a:gd name="T26" fmla="*/ 176 w 422"/>
                  <a:gd name="T27" fmla="*/ 102 h 361"/>
                  <a:gd name="T28" fmla="*/ 185 w 422"/>
                  <a:gd name="T29" fmla="*/ 132 h 361"/>
                  <a:gd name="T30" fmla="*/ 165 w 422"/>
                  <a:gd name="T31" fmla="*/ 125 h 361"/>
                  <a:gd name="T32" fmla="*/ 153 w 422"/>
                  <a:gd name="T33" fmla="*/ 119 h 361"/>
                  <a:gd name="T34" fmla="*/ 172 w 422"/>
                  <a:gd name="T35" fmla="*/ 166 h 361"/>
                  <a:gd name="T36" fmla="*/ 176 w 422"/>
                  <a:gd name="T37" fmla="*/ 182 h 361"/>
                  <a:gd name="T38" fmla="*/ 117 w 422"/>
                  <a:gd name="T39" fmla="*/ 129 h 361"/>
                  <a:gd name="T40" fmla="*/ 63 w 422"/>
                  <a:gd name="T41" fmla="*/ 114 h 361"/>
                  <a:gd name="T42" fmla="*/ 30 w 422"/>
                  <a:gd name="T43" fmla="*/ 146 h 361"/>
                  <a:gd name="T44" fmla="*/ 27 w 422"/>
                  <a:gd name="T45" fmla="*/ 189 h 361"/>
                  <a:gd name="T46" fmla="*/ 47 w 422"/>
                  <a:gd name="T47" fmla="*/ 219 h 361"/>
                  <a:gd name="T48" fmla="*/ 114 w 422"/>
                  <a:gd name="T49" fmla="*/ 217 h 361"/>
                  <a:gd name="T50" fmla="*/ 174 w 422"/>
                  <a:gd name="T51" fmla="*/ 193 h 361"/>
                  <a:gd name="T52" fmla="*/ 204 w 422"/>
                  <a:gd name="T53" fmla="*/ 189 h 361"/>
                  <a:gd name="T54" fmla="*/ 200 w 422"/>
                  <a:gd name="T55" fmla="*/ 174 h 361"/>
                  <a:gd name="T56" fmla="*/ 227 w 422"/>
                  <a:gd name="T57" fmla="*/ 157 h 361"/>
                  <a:gd name="T58" fmla="*/ 236 w 422"/>
                  <a:gd name="T59" fmla="*/ 127 h 361"/>
                  <a:gd name="T60" fmla="*/ 263 w 422"/>
                  <a:gd name="T61" fmla="*/ 153 h 361"/>
                  <a:gd name="T62" fmla="*/ 261 w 422"/>
                  <a:gd name="T63" fmla="*/ 131 h 361"/>
                  <a:gd name="T64" fmla="*/ 272 w 422"/>
                  <a:gd name="T65" fmla="*/ 123 h 361"/>
                  <a:gd name="T66" fmla="*/ 299 w 422"/>
                  <a:gd name="T67" fmla="*/ 149 h 361"/>
                  <a:gd name="T68" fmla="*/ 297 w 422"/>
                  <a:gd name="T69" fmla="*/ 121 h 361"/>
                  <a:gd name="T70" fmla="*/ 316 w 422"/>
                  <a:gd name="T71" fmla="*/ 127 h 361"/>
                  <a:gd name="T72" fmla="*/ 331 w 422"/>
                  <a:gd name="T73" fmla="*/ 153 h 361"/>
                  <a:gd name="T74" fmla="*/ 335 w 422"/>
                  <a:gd name="T75" fmla="*/ 121 h 361"/>
                  <a:gd name="T76" fmla="*/ 359 w 422"/>
                  <a:gd name="T77" fmla="*/ 140 h 361"/>
                  <a:gd name="T78" fmla="*/ 367 w 422"/>
                  <a:gd name="T79" fmla="*/ 168 h 361"/>
                  <a:gd name="T80" fmla="*/ 382 w 422"/>
                  <a:gd name="T81" fmla="*/ 149 h 361"/>
                  <a:gd name="T82" fmla="*/ 391 w 422"/>
                  <a:gd name="T83" fmla="*/ 180 h 361"/>
                  <a:gd name="T84" fmla="*/ 395 w 422"/>
                  <a:gd name="T85" fmla="*/ 200 h 361"/>
                  <a:gd name="T86" fmla="*/ 410 w 422"/>
                  <a:gd name="T87" fmla="*/ 170 h 361"/>
                  <a:gd name="T88" fmla="*/ 422 w 422"/>
                  <a:gd name="T89" fmla="*/ 197 h 361"/>
                  <a:gd name="T90" fmla="*/ 393 w 422"/>
                  <a:gd name="T91" fmla="*/ 234 h 361"/>
                  <a:gd name="T92" fmla="*/ 382 w 422"/>
                  <a:gd name="T93" fmla="*/ 267 h 361"/>
                  <a:gd name="T94" fmla="*/ 374 w 422"/>
                  <a:gd name="T95" fmla="*/ 301 h 361"/>
                  <a:gd name="T96" fmla="*/ 350 w 422"/>
                  <a:gd name="T97" fmla="*/ 336 h 361"/>
                  <a:gd name="T98" fmla="*/ 310 w 422"/>
                  <a:gd name="T99" fmla="*/ 357 h 361"/>
                  <a:gd name="T100" fmla="*/ 234 w 422"/>
                  <a:gd name="T101" fmla="*/ 355 h 361"/>
                  <a:gd name="T102" fmla="*/ 197 w 422"/>
                  <a:gd name="T103" fmla="*/ 331 h 361"/>
                  <a:gd name="T104" fmla="*/ 287 w 422"/>
                  <a:gd name="T105" fmla="*/ 335 h 361"/>
                  <a:gd name="T106" fmla="*/ 367 w 422"/>
                  <a:gd name="T107" fmla="*/ 268 h 361"/>
                  <a:gd name="T108" fmla="*/ 344 w 422"/>
                  <a:gd name="T109" fmla="*/ 204 h 361"/>
                  <a:gd name="T110" fmla="*/ 272 w 422"/>
                  <a:gd name="T111" fmla="*/ 187 h 361"/>
                  <a:gd name="T112" fmla="*/ 163 w 422"/>
                  <a:gd name="T113" fmla="*/ 221 h 361"/>
                  <a:gd name="T114" fmla="*/ 64 w 422"/>
                  <a:gd name="T115" fmla="*/ 251 h 361"/>
                  <a:gd name="T116" fmla="*/ 4 w 422"/>
                  <a:gd name="T117" fmla="*/ 210 h 361"/>
                  <a:gd name="T118" fmla="*/ 4 w 422"/>
                  <a:gd name="T119" fmla="*/ 153 h 361"/>
                  <a:gd name="T120" fmla="*/ 23 w 422"/>
                  <a:gd name="T121" fmla="*/ 115 h 3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22" h="361">
                    <a:moveTo>
                      <a:pt x="23" y="115"/>
                    </a:moveTo>
                    <a:lnTo>
                      <a:pt x="25" y="114"/>
                    </a:lnTo>
                    <a:lnTo>
                      <a:pt x="27" y="112"/>
                    </a:lnTo>
                    <a:lnTo>
                      <a:pt x="30" y="110"/>
                    </a:lnTo>
                    <a:lnTo>
                      <a:pt x="32" y="108"/>
                    </a:lnTo>
                    <a:lnTo>
                      <a:pt x="34" y="106"/>
                    </a:lnTo>
                    <a:lnTo>
                      <a:pt x="36" y="104"/>
                    </a:lnTo>
                    <a:lnTo>
                      <a:pt x="38" y="102"/>
                    </a:lnTo>
                    <a:lnTo>
                      <a:pt x="40" y="100"/>
                    </a:lnTo>
                    <a:lnTo>
                      <a:pt x="44" y="98"/>
                    </a:lnTo>
                    <a:lnTo>
                      <a:pt x="46" y="97"/>
                    </a:lnTo>
                    <a:lnTo>
                      <a:pt x="47" y="95"/>
                    </a:lnTo>
                    <a:lnTo>
                      <a:pt x="49" y="93"/>
                    </a:lnTo>
                    <a:lnTo>
                      <a:pt x="51" y="91"/>
                    </a:lnTo>
                    <a:lnTo>
                      <a:pt x="55" y="89"/>
                    </a:lnTo>
                    <a:lnTo>
                      <a:pt x="57" y="89"/>
                    </a:lnTo>
                    <a:lnTo>
                      <a:pt x="59" y="87"/>
                    </a:lnTo>
                    <a:lnTo>
                      <a:pt x="61" y="85"/>
                    </a:lnTo>
                    <a:lnTo>
                      <a:pt x="63" y="83"/>
                    </a:lnTo>
                    <a:lnTo>
                      <a:pt x="64" y="81"/>
                    </a:lnTo>
                    <a:lnTo>
                      <a:pt x="66" y="80"/>
                    </a:lnTo>
                    <a:lnTo>
                      <a:pt x="68" y="78"/>
                    </a:lnTo>
                    <a:lnTo>
                      <a:pt x="70" y="76"/>
                    </a:lnTo>
                    <a:lnTo>
                      <a:pt x="72" y="74"/>
                    </a:lnTo>
                    <a:lnTo>
                      <a:pt x="74" y="74"/>
                    </a:lnTo>
                    <a:lnTo>
                      <a:pt x="74" y="72"/>
                    </a:lnTo>
                    <a:lnTo>
                      <a:pt x="76" y="70"/>
                    </a:lnTo>
                    <a:lnTo>
                      <a:pt x="76" y="68"/>
                    </a:lnTo>
                    <a:lnTo>
                      <a:pt x="78" y="66"/>
                    </a:lnTo>
                    <a:lnTo>
                      <a:pt x="78" y="64"/>
                    </a:lnTo>
                    <a:lnTo>
                      <a:pt x="80" y="63"/>
                    </a:lnTo>
                    <a:lnTo>
                      <a:pt x="80" y="61"/>
                    </a:lnTo>
                    <a:lnTo>
                      <a:pt x="80" y="59"/>
                    </a:lnTo>
                    <a:lnTo>
                      <a:pt x="80" y="55"/>
                    </a:lnTo>
                    <a:lnTo>
                      <a:pt x="80" y="53"/>
                    </a:lnTo>
                    <a:lnTo>
                      <a:pt x="80" y="51"/>
                    </a:lnTo>
                    <a:lnTo>
                      <a:pt x="80" y="47"/>
                    </a:lnTo>
                    <a:lnTo>
                      <a:pt x="78" y="46"/>
                    </a:lnTo>
                    <a:lnTo>
                      <a:pt x="78" y="44"/>
                    </a:lnTo>
                    <a:lnTo>
                      <a:pt x="78" y="42"/>
                    </a:lnTo>
                    <a:lnTo>
                      <a:pt x="76" y="40"/>
                    </a:lnTo>
                    <a:lnTo>
                      <a:pt x="74" y="38"/>
                    </a:lnTo>
                    <a:lnTo>
                      <a:pt x="74" y="36"/>
                    </a:lnTo>
                    <a:lnTo>
                      <a:pt x="72" y="36"/>
                    </a:lnTo>
                    <a:lnTo>
                      <a:pt x="70" y="34"/>
                    </a:lnTo>
                    <a:lnTo>
                      <a:pt x="70" y="32"/>
                    </a:lnTo>
                    <a:lnTo>
                      <a:pt x="68" y="32"/>
                    </a:lnTo>
                    <a:lnTo>
                      <a:pt x="66" y="30"/>
                    </a:lnTo>
                    <a:lnTo>
                      <a:pt x="64" y="29"/>
                    </a:lnTo>
                    <a:lnTo>
                      <a:pt x="63" y="27"/>
                    </a:lnTo>
                    <a:lnTo>
                      <a:pt x="61" y="27"/>
                    </a:lnTo>
                    <a:lnTo>
                      <a:pt x="59" y="25"/>
                    </a:lnTo>
                    <a:lnTo>
                      <a:pt x="57" y="25"/>
                    </a:lnTo>
                    <a:lnTo>
                      <a:pt x="55" y="23"/>
                    </a:lnTo>
                    <a:lnTo>
                      <a:pt x="53" y="23"/>
                    </a:lnTo>
                    <a:lnTo>
                      <a:pt x="51" y="21"/>
                    </a:lnTo>
                    <a:lnTo>
                      <a:pt x="53" y="21"/>
                    </a:lnTo>
                    <a:lnTo>
                      <a:pt x="53" y="19"/>
                    </a:lnTo>
                    <a:lnTo>
                      <a:pt x="55" y="19"/>
                    </a:lnTo>
                    <a:lnTo>
                      <a:pt x="57" y="19"/>
                    </a:lnTo>
                    <a:lnTo>
                      <a:pt x="59" y="19"/>
                    </a:lnTo>
                    <a:lnTo>
                      <a:pt x="61" y="19"/>
                    </a:lnTo>
                    <a:lnTo>
                      <a:pt x="63" y="19"/>
                    </a:lnTo>
                    <a:lnTo>
                      <a:pt x="64" y="19"/>
                    </a:lnTo>
                    <a:lnTo>
                      <a:pt x="66" y="19"/>
                    </a:lnTo>
                    <a:lnTo>
                      <a:pt x="68" y="21"/>
                    </a:lnTo>
                    <a:lnTo>
                      <a:pt x="70" y="21"/>
                    </a:lnTo>
                    <a:lnTo>
                      <a:pt x="72" y="21"/>
                    </a:lnTo>
                    <a:lnTo>
                      <a:pt x="74" y="23"/>
                    </a:lnTo>
                    <a:lnTo>
                      <a:pt x="76" y="25"/>
                    </a:lnTo>
                    <a:lnTo>
                      <a:pt x="78" y="25"/>
                    </a:lnTo>
                    <a:lnTo>
                      <a:pt x="80" y="27"/>
                    </a:lnTo>
                    <a:lnTo>
                      <a:pt x="81" y="29"/>
                    </a:lnTo>
                    <a:lnTo>
                      <a:pt x="83" y="29"/>
                    </a:lnTo>
                    <a:lnTo>
                      <a:pt x="85" y="30"/>
                    </a:lnTo>
                    <a:lnTo>
                      <a:pt x="85" y="32"/>
                    </a:lnTo>
                    <a:lnTo>
                      <a:pt x="87" y="32"/>
                    </a:lnTo>
                    <a:lnTo>
                      <a:pt x="87" y="34"/>
                    </a:lnTo>
                    <a:lnTo>
                      <a:pt x="89" y="36"/>
                    </a:lnTo>
                    <a:lnTo>
                      <a:pt x="91" y="38"/>
                    </a:lnTo>
                    <a:lnTo>
                      <a:pt x="91" y="40"/>
                    </a:lnTo>
                    <a:lnTo>
                      <a:pt x="93" y="40"/>
                    </a:lnTo>
                    <a:lnTo>
                      <a:pt x="93" y="38"/>
                    </a:lnTo>
                    <a:lnTo>
                      <a:pt x="93" y="36"/>
                    </a:lnTo>
                    <a:lnTo>
                      <a:pt x="93" y="34"/>
                    </a:lnTo>
                    <a:lnTo>
                      <a:pt x="93" y="32"/>
                    </a:lnTo>
                    <a:lnTo>
                      <a:pt x="93" y="30"/>
                    </a:lnTo>
                    <a:lnTo>
                      <a:pt x="93" y="29"/>
                    </a:lnTo>
                    <a:lnTo>
                      <a:pt x="93" y="27"/>
                    </a:lnTo>
                    <a:lnTo>
                      <a:pt x="93" y="25"/>
                    </a:lnTo>
                    <a:lnTo>
                      <a:pt x="93" y="23"/>
                    </a:lnTo>
                    <a:lnTo>
                      <a:pt x="93" y="21"/>
                    </a:lnTo>
                    <a:lnTo>
                      <a:pt x="93" y="19"/>
                    </a:lnTo>
                    <a:lnTo>
                      <a:pt x="91" y="17"/>
                    </a:lnTo>
                    <a:lnTo>
                      <a:pt x="91" y="15"/>
                    </a:lnTo>
                    <a:lnTo>
                      <a:pt x="91" y="13"/>
                    </a:lnTo>
                    <a:lnTo>
                      <a:pt x="91" y="12"/>
                    </a:lnTo>
                    <a:lnTo>
                      <a:pt x="91" y="10"/>
                    </a:lnTo>
                    <a:lnTo>
                      <a:pt x="91" y="8"/>
                    </a:lnTo>
                    <a:lnTo>
                      <a:pt x="89" y="8"/>
                    </a:lnTo>
                    <a:lnTo>
                      <a:pt x="89" y="6"/>
                    </a:lnTo>
                    <a:lnTo>
                      <a:pt x="89" y="4"/>
                    </a:lnTo>
                    <a:lnTo>
                      <a:pt x="87" y="2"/>
                    </a:lnTo>
                    <a:lnTo>
                      <a:pt x="87" y="0"/>
                    </a:lnTo>
                    <a:lnTo>
                      <a:pt x="89" y="0"/>
                    </a:lnTo>
                    <a:lnTo>
                      <a:pt x="91" y="0"/>
                    </a:lnTo>
                    <a:lnTo>
                      <a:pt x="93" y="2"/>
                    </a:lnTo>
                    <a:lnTo>
                      <a:pt x="95" y="4"/>
                    </a:lnTo>
                    <a:lnTo>
                      <a:pt x="98" y="6"/>
                    </a:lnTo>
                    <a:lnTo>
                      <a:pt x="100" y="10"/>
                    </a:lnTo>
                    <a:lnTo>
                      <a:pt x="102" y="12"/>
                    </a:lnTo>
                    <a:lnTo>
                      <a:pt x="104" y="13"/>
                    </a:lnTo>
                    <a:lnTo>
                      <a:pt x="106" y="15"/>
                    </a:lnTo>
                    <a:lnTo>
                      <a:pt x="108" y="17"/>
                    </a:lnTo>
                    <a:lnTo>
                      <a:pt x="108" y="21"/>
                    </a:lnTo>
                    <a:lnTo>
                      <a:pt x="110" y="23"/>
                    </a:lnTo>
                    <a:lnTo>
                      <a:pt x="112" y="25"/>
                    </a:lnTo>
                    <a:lnTo>
                      <a:pt x="112" y="29"/>
                    </a:lnTo>
                    <a:lnTo>
                      <a:pt x="114" y="30"/>
                    </a:lnTo>
                    <a:lnTo>
                      <a:pt x="114" y="32"/>
                    </a:lnTo>
                    <a:lnTo>
                      <a:pt x="114" y="36"/>
                    </a:lnTo>
                    <a:lnTo>
                      <a:pt x="115" y="38"/>
                    </a:lnTo>
                    <a:lnTo>
                      <a:pt x="115" y="40"/>
                    </a:lnTo>
                    <a:lnTo>
                      <a:pt x="115" y="44"/>
                    </a:lnTo>
                    <a:lnTo>
                      <a:pt x="115" y="46"/>
                    </a:lnTo>
                    <a:lnTo>
                      <a:pt x="115" y="49"/>
                    </a:lnTo>
                    <a:lnTo>
                      <a:pt x="115" y="51"/>
                    </a:lnTo>
                    <a:lnTo>
                      <a:pt x="115" y="53"/>
                    </a:lnTo>
                    <a:lnTo>
                      <a:pt x="115" y="57"/>
                    </a:lnTo>
                    <a:lnTo>
                      <a:pt x="115" y="59"/>
                    </a:lnTo>
                    <a:lnTo>
                      <a:pt x="115" y="61"/>
                    </a:lnTo>
                    <a:lnTo>
                      <a:pt x="115" y="64"/>
                    </a:lnTo>
                    <a:lnTo>
                      <a:pt x="115" y="66"/>
                    </a:lnTo>
                    <a:lnTo>
                      <a:pt x="114" y="68"/>
                    </a:lnTo>
                    <a:lnTo>
                      <a:pt x="114" y="72"/>
                    </a:lnTo>
                    <a:lnTo>
                      <a:pt x="114" y="74"/>
                    </a:lnTo>
                    <a:lnTo>
                      <a:pt x="112" y="76"/>
                    </a:lnTo>
                    <a:lnTo>
                      <a:pt x="112" y="78"/>
                    </a:lnTo>
                    <a:lnTo>
                      <a:pt x="112" y="80"/>
                    </a:lnTo>
                    <a:lnTo>
                      <a:pt x="112" y="81"/>
                    </a:lnTo>
                    <a:lnTo>
                      <a:pt x="114" y="81"/>
                    </a:lnTo>
                    <a:lnTo>
                      <a:pt x="115" y="81"/>
                    </a:lnTo>
                    <a:lnTo>
                      <a:pt x="115" y="80"/>
                    </a:lnTo>
                    <a:lnTo>
                      <a:pt x="115" y="78"/>
                    </a:lnTo>
                    <a:lnTo>
                      <a:pt x="117" y="74"/>
                    </a:lnTo>
                    <a:lnTo>
                      <a:pt x="119" y="72"/>
                    </a:lnTo>
                    <a:lnTo>
                      <a:pt x="121" y="70"/>
                    </a:lnTo>
                    <a:lnTo>
                      <a:pt x="123" y="68"/>
                    </a:lnTo>
                    <a:lnTo>
                      <a:pt x="123" y="66"/>
                    </a:lnTo>
                    <a:lnTo>
                      <a:pt x="125" y="64"/>
                    </a:lnTo>
                    <a:lnTo>
                      <a:pt x="127" y="63"/>
                    </a:lnTo>
                    <a:lnTo>
                      <a:pt x="129" y="61"/>
                    </a:lnTo>
                    <a:lnTo>
                      <a:pt x="132" y="59"/>
                    </a:lnTo>
                    <a:lnTo>
                      <a:pt x="134" y="59"/>
                    </a:lnTo>
                    <a:lnTo>
                      <a:pt x="136" y="57"/>
                    </a:lnTo>
                    <a:lnTo>
                      <a:pt x="138" y="57"/>
                    </a:lnTo>
                    <a:lnTo>
                      <a:pt x="140" y="55"/>
                    </a:lnTo>
                    <a:lnTo>
                      <a:pt x="142" y="55"/>
                    </a:lnTo>
                    <a:lnTo>
                      <a:pt x="146" y="53"/>
                    </a:lnTo>
                    <a:lnTo>
                      <a:pt x="148" y="53"/>
                    </a:lnTo>
                    <a:lnTo>
                      <a:pt x="149" y="53"/>
                    </a:lnTo>
                    <a:lnTo>
                      <a:pt x="151" y="51"/>
                    </a:lnTo>
                    <a:lnTo>
                      <a:pt x="155" y="51"/>
                    </a:lnTo>
                    <a:lnTo>
                      <a:pt x="157" y="51"/>
                    </a:lnTo>
                    <a:lnTo>
                      <a:pt x="159" y="49"/>
                    </a:lnTo>
                    <a:lnTo>
                      <a:pt x="163" y="49"/>
                    </a:lnTo>
                    <a:lnTo>
                      <a:pt x="165" y="49"/>
                    </a:lnTo>
                    <a:lnTo>
                      <a:pt x="166" y="47"/>
                    </a:lnTo>
                    <a:lnTo>
                      <a:pt x="168" y="47"/>
                    </a:lnTo>
                    <a:lnTo>
                      <a:pt x="172" y="47"/>
                    </a:lnTo>
                    <a:lnTo>
                      <a:pt x="174" y="46"/>
                    </a:lnTo>
                    <a:lnTo>
                      <a:pt x="176" y="46"/>
                    </a:lnTo>
                    <a:lnTo>
                      <a:pt x="178" y="44"/>
                    </a:lnTo>
                    <a:lnTo>
                      <a:pt x="180" y="44"/>
                    </a:lnTo>
                    <a:lnTo>
                      <a:pt x="183" y="42"/>
                    </a:lnTo>
                    <a:lnTo>
                      <a:pt x="183" y="44"/>
                    </a:lnTo>
                    <a:lnTo>
                      <a:pt x="183" y="46"/>
                    </a:lnTo>
                    <a:lnTo>
                      <a:pt x="183" y="47"/>
                    </a:lnTo>
                    <a:lnTo>
                      <a:pt x="182" y="47"/>
                    </a:lnTo>
                    <a:lnTo>
                      <a:pt x="182" y="49"/>
                    </a:lnTo>
                    <a:lnTo>
                      <a:pt x="182" y="51"/>
                    </a:lnTo>
                    <a:lnTo>
                      <a:pt x="180" y="51"/>
                    </a:lnTo>
                    <a:lnTo>
                      <a:pt x="180" y="53"/>
                    </a:lnTo>
                    <a:lnTo>
                      <a:pt x="178" y="55"/>
                    </a:lnTo>
                    <a:lnTo>
                      <a:pt x="178" y="57"/>
                    </a:lnTo>
                    <a:lnTo>
                      <a:pt x="176" y="57"/>
                    </a:lnTo>
                    <a:lnTo>
                      <a:pt x="176" y="59"/>
                    </a:lnTo>
                    <a:lnTo>
                      <a:pt x="174" y="59"/>
                    </a:lnTo>
                    <a:lnTo>
                      <a:pt x="174" y="61"/>
                    </a:lnTo>
                    <a:lnTo>
                      <a:pt x="174" y="63"/>
                    </a:lnTo>
                    <a:lnTo>
                      <a:pt x="176" y="63"/>
                    </a:lnTo>
                    <a:lnTo>
                      <a:pt x="176" y="64"/>
                    </a:lnTo>
                    <a:lnTo>
                      <a:pt x="178" y="64"/>
                    </a:lnTo>
                    <a:lnTo>
                      <a:pt x="180" y="64"/>
                    </a:lnTo>
                    <a:lnTo>
                      <a:pt x="183" y="64"/>
                    </a:lnTo>
                    <a:lnTo>
                      <a:pt x="187" y="64"/>
                    </a:lnTo>
                    <a:lnTo>
                      <a:pt x="191" y="64"/>
                    </a:lnTo>
                    <a:lnTo>
                      <a:pt x="193" y="64"/>
                    </a:lnTo>
                    <a:lnTo>
                      <a:pt x="197" y="63"/>
                    </a:lnTo>
                    <a:lnTo>
                      <a:pt x="200" y="63"/>
                    </a:lnTo>
                    <a:lnTo>
                      <a:pt x="204" y="63"/>
                    </a:lnTo>
                    <a:lnTo>
                      <a:pt x="206" y="63"/>
                    </a:lnTo>
                    <a:lnTo>
                      <a:pt x="210" y="61"/>
                    </a:lnTo>
                    <a:lnTo>
                      <a:pt x="212" y="61"/>
                    </a:lnTo>
                    <a:lnTo>
                      <a:pt x="216" y="59"/>
                    </a:lnTo>
                    <a:lnTo>
                      <a:pt x="217" y="59"/>
                    </a:lnTo>
                    <a:lnTo>
                      <a:pt x="221" y="57"/>
                    </a:lnTo>
                    <a:lnTo>
                      <a:pt x="223" y="57"/>
                    </a:lnTo>
                    <a:lnTo>
                      <a:pt x="225" y="55"/>
                    </a:lnTo>
                    <a:lnTo>
                      <a:pt x="227" y="55"/>
                    </a:lnTo>
                    <a:lnTo>
                      <a:pt x="229" y="53"/>
                    </a:lnTo>
                    <a:lnTo>
                      <a:pt x="231" y="53"/>
                    </a:lnTo>
                    <a:lnTo>
                      <a:pt x="233" y="51"/>
                    </a:lnTo>
                    <a:lnTo>
                      <a:pt x="234" y="51"/>
                    </a:lnTo>
                    <a:lnTo>
                      <a:pt x="236" y="51"/>
                    </a:lnTo>
                    <a:lnTo>
                      <a:pt x="238" y="49"/>
                    </a:lnTo>
                    <a:lnTo>
                      <a:pt x="240" y="49"/>
                    </a:lnTo>
                    <a:lnTo>
                      <a:pt x="240" y="47"/>
                    </a:lnTo>
                    <a:lnTo>
                      <a:pt x="242" y="47"/>
                    </a:lnTo>
                    <a:lnTo>
                      <a:pt x="244" y="47"/>
                    </a:lnTo>
                    <a:lnTo>
                      <a:pt x="246" y="47"/>
                    </a:lnTo>
                    <a:lnTo>
                      <a:pt x="244" y="49"/>
                    </a:lnTo>
                    <a:lnTo>
                      <a:pt x="244" y="51"/>
                    </a:lnTo>
                    <a:lnTo>
                      <a:pt x="242" y="51"/>
                    </a:lnTo>
                    <a:lnTo>
                      <a:pt x="242" y="53"/>
                    </a:lnTo>
                    <a:lnTo>
                      <a:pt x="240" y="55"/>
                    </a:lnTo>
                    <a:lnTo>
                      <a:pt x="238" y="57"/>
                    </a:lnTo>
                    <a:lnTo>
                      <a:pt x="236" y="59"/>
                    </a:lnTo>
                    <a:lnTo>
                      <a:pt x="234" y="61"/>
                    </a:lnTo>
                    <a:lnTo>
                      <a:pt x="233" y="63"/>
                    </a:lnTo>
                    <a:lnTo>
                      <a:pt x="231" y="63"/>
                    </a:lnTo>
                    <a:lnTo>
                      <a:pt x="229" y="64"/>
                    </a:lnTo>
                    <a:lnTo>
                      <a:pt x="227" y="66"/>
                    </a:lnTo>
                    <a:lnTo>
                      <a:pt x="223" y="68"/>
                    </a:lnTo>
                    <a:lnTo>
                      <a:pt x="221" y="70"/>
                    </a:lnTo>
                    <a:lnTo>
                      <a:pt x="217" y="72"/>
                    </a:lnTo>
                    <a:lnTo>
                      <a:pt x="216" y="74"/>
                    </a:lnTo>
                    <a:lnTo>
                      <a:pt x="212" y="76"/>
                    </a:lnTo>
                    <a:lnTo>
                      <a:pt x="208" y="78"/>
                    </a:lnTo>
                    <a:lnTo>
                      <a:pt x="204" y="80"/>
                    </a:lnTo>
                    <a:lnTo>
                      <a:pt x="199" y="80"/>
                    </a:lnTo>
                    <a:lnTo>
                      <a:pt x="195" y="81"/>
                    </a:lnTo>
                    <a:lnTo>
                      <a:pt x="189" y="83"/>
                    </a:lnTo>
                    <a:lnTo>
                      <a:pt x="183" y="85"/>
                    </a:lnTo>
                    <a:lnTo>
                      <a:pt x="180" y="87"/>
                    </a:lnTo>
                    <a:lnTo>
                      <a:pt x="178" y="89"/>
                    </a:lnTo>
                    <a:lnTo>
                      <a:pt x="178" y="93"/>
                    </a:lnTo>
                    <a:lnTo>
                      <a:pt x="176" y="95"/>
                    </a:lnTo>
                    <a:lnTo>
                      <a:pt x="176" y="97"/>
                    </a:lnTo>
                    <a:lnTo>
                      <a:pt x="176" y="98"/>
                    </a:lnTo>
                    <a:lnTo>
                      <a:pt x="176" y="100"/>
                    </a:lnTo>
                    <a:lnTo>
                      <a:pt x="176" y="102"/>
                    </a:lnTo>
                    <a:lnTo>
                      <a:pt x="176" y="106"/>
                    </a:lnTo>
                    <a:lnTo>
                      <a:pt x="176" y="108"/>
                    </a:lnTo>
                    <a:lnTo>
                      <a:pt x="176" y="110"/>
                    </a:lnTo>
                    <a:lnTo>
                      <a:pt x="176" y="112"/>
                    </a:lnTo>
                    <a:lnTo>
                      <a:pt x="176" y="114"/>
                    </a:lnTo>
                    <a:lnTo>
                      <a:pt x="178" y="114"/>
                    </a:lnTo>
                    <a:lnTo>
                      <a:pt x="178" y="115"/>
                    </a:lnTo>
                    <a:lnTo>
                      <a:pt x="178" y="117"/>
                    </a:lnTo>
                    <a:lnTo>
                      <a:pt x="180" y="119"/>
                    </a:lnTo>
                    <a:lnTo>
                      <a:pt x="180" y="121"/>
                    </a:lnTo>
                    <a:lnTo>
                      <a:pt x="180" y="123"/>
                    </a:lnTo>
                    <a:lnTo>
                      <a:pt x="182" y="123"/>
                    </a:lnTo>
                    <a:lnTo>
                      <a:pt x="182" y="125"/>
                    </a:lnTo>
                    <a:lnTo>
                      <a:pt x="183" y="127"/>
                    </a:lnTo>
                    <a:lnTo>
                      <a:pt x="183" y="129"/>
                    </a:lnTo>
                    <a:lnTo>
                      <a:pt x="185" y="129"/>
                    </a:lnTo>
                    <a:lnTo>
                      <a:pt x="185" y="131"/>
                    </a:lnTo>
                    <a:lnTo>
                      <a:pt x="185" y="132"/>
                    </a:lnTo>
                    <a:lnTo>
                      <a:pt x="185" y="134"/>
                    </a:lnTo>
                    <a:lnTo>
                      <a:pt x="183" y="134"/>
                    </a:lnTo>
                    <a:lnTo>
                      <a:pt x="183" y="136"/>
                    </a:lnTo>
                    <a:lnTo>
                      <a:pt x="182" y="136"/>
                    </a:lnTo>
                    <a:lnTo>
                      <a:pt x="180" y="136"/>
                    </a:lnTo>
                    <a:lnTo>
                      <a:pt x="178" y="136"/>
                    </a:lnTo>
                    <a:lnTo>
                      <a:pt x="178" y="134"/>
                    </a:lnTo>
                    <a:lnTo>
                      <a:pt x="176" y="134"/>
                    </a:lnTo>
                    <a:lnTo>
                      <a:pt x="174" y="134"/>
                    </a:lnTo>
                    <a:lnTo>
                      <a:pt x="172" y="134"/>
                    </a:lnTo>
                    <a:lnTo>
                      <a:pt x="172" y="132"/>
                    </a:lnTo>
                    <a:lnTo>
                      <a:pt x="170" y="132"/>
                    </a:lnTo>
                    <a:lnTo>
                      <a:pt x="168" y="131"/>
                    </a:lnTo>
                    <a:lnTo>
                      <a:pt x="166" y="131"/>
                    </a:lnTo>
                    <a:lnTo>
                      <a:pt x="166" y="129"/>
                    </a:lnTo>
                    <a:lnTo>
                      <a:pt x="166" y="127"/>
                    </a:lnTo>
                    <a:lnTo>
                      <a:pt x="165" y="127"/>
                    </a:lnTo>
                    <a:lnTo>
                      <a:pt x="165" y="125"/>
                    </a:lnTo>
                    <a:lnTo>
                      <a:pt x="163" y="123"/>
                    </a:lnTo>
                    <a:lnTo>
                      <a:pt x="163" y="121"/>
                    </a:lnTo>
                    <a:lnTo>
                      <a:pt x="163" y="119"/>
                    </a:lnTo>
                    <a:lnTo>
                      <a:pt x="163" y="117"/>
                    </a:lnTo>
                    <a:lnTo>
                      <a:pt x="163" y="115"/>
                    </a:lnTo>
                    <a:lnTo>
                      <a:pt x="161" y="114"/>
                    </a:lnTo>
                    <a:lnTo>
                      <a:pt x="161" y="112"/>
                    </a:lnTo>
                    <a:lnTo>
                      <a:pt x="161" y="110"/>
                    </a:lnTo>
                    <a:lnTo>
                      <a:pt x="161" y="108"/>
                    </a:lnTo>
                    <a:lnTo>
                      <a:pt x="161" y="106"/>
                    </a:lnTo>
                    <a:lnTo>
                      <a:pt x="159" y="106"/>
                    </a:lnTo>
                    <a:lnTo>
                      <a:pt x="159" y="104"/>
                    </a:lnTo>
                    <a:lnTo>
                      <a:pt x="157" y="104"/>
                    </a:lnTo>
                    <a:lnTo>
                      <a:pt x="155" y="108"/>
                    </a:lnTo>
                    <a:lnTo>
                      <a:pt x="155" y="110"/>
                    </a:lnTo>
                    <a:lnTo>
                      <a:pt x="153" y="114"/>
                    </a:lnTo>
                    <a:lnTo>
                      <a:pt x="153" y="115"/>
                    </a:lnTo>
                    <a:lnTo>
                      <a:pt x="153" y="119"/>
                    </a:lnTo>
                    <a:lnTo>
                      <a:pt x="151" y="121"/>
                    </a:lnTo>
                    <a:lnTo>
                      <a:pt x="151" y="125"/>
                    </a:lnTo>
                    <a:lnTo>
                      <a:pt x="153" y="127"/>
                    </a:lnTo>
                    <a:lnTo>
                      <a:pt x="153" y="131"/>
                    </a:lnTo>
                    <a:lnTo>
                      <a:pt x="153" y="132"/>
                    </a:lnTo>
                    <a:lnTo>
                      <a:pt x="153" y="136"/>
                    </a:lnTo>
                    <a:lnTo>
                      <a:pt x="155" y="138"/>
                    </a:lnTo>
                    <a:lnTo>
                      <a:pt x="155" y="142"/>
                    </a:lnTo>
                    <a:lnTo>
                      <a:pt x="157" y="144"/>
                    </a:lnTo>
                    <a:lnTo>
                      <a:pt x="159" y="148"/>
                    </a:lnTo>
                    <a:lnTo>
                      <a:pt x="159" y="149"/>
                    </a:lnTo>
                    <a:lnTo>
                      <a:pt x="161" y="153"/>
                    </a:lnTo>
                    <a:lnTo>
                      <a:pt x="163" y="155"/>
                    </a:lnTo>
                    <a:lnTo>
                      <a:pt x="165" y="157"/>
                    </a:lnTo>
                    <a:lnTo>
                      <a:pt x="166" y="161"/>
                    </a:lnTo>
                    <a:lnTo>
                      <a:pt x="168" y="163"/>
                    </a:lnTo>
                    <a:lnTo>
                      <a:pt x="170" y="165"/>
                    </a:lnTo>
                    <a:lnTo>
                      <a:pt x="172" y="166"/>
                    </a:lnTo>
                    <a:lnTo>
                      <a:pt x="174" y="168"/>
                    </a:lnTo>
                    <a:lnTo>
                      <a:pt x="176" y="170"/>
                    </a:lnTo>
                    <a:lnTo>
                      <a:pt x="178" y="172"/>
                    </a:lnTo>
                    <a:lnTo>
                      <a:pt x="180" y="174"/>
                    </a:lnTo>
                    <a:lnTo>
                      <a:pt x="183" y="174"/>
                    </a:lnTo>
                    <a:lnTo>
                      <a:pt x="185" y="176"/>
                    </a:lnTo>
                    <a:lnTo>
                      <a:pt x="187" y="178"/>
                    </a:lnTo>
                    <a:lnTo>
                      <a:pt x="189" y="178"/>
                    </a:lnTo>
                    <a:lnTo>
                      <a:pt x="191" y="178"/>
                    </a:lnTo>
                    <a:lnTo>
                      <a:pt x="191" y="180"/>
                    </a:lnTo>
                    <a:lnTo>
                      <a:pt x="191" y="182"/>
                    </a:lnTo>
                    <a:lnTo>
                      <a:pt x="191" y="183"/>
                    </a:lnTo>
                    <a:lnTo>
                      <a:pt x="189" y="183"/>
                    </a:lnTo>
                    <a:lnTo>
                      <a:pt x="187" y="183"/>
                    </a:lnTo>
                    <a:lnTo>
                      <a:pt x="185" y="183"/>
                    </a:lnTo>
                    <a:lnTo>
                      <a:pt x="183" y="183"/>
                    </a:lnTo>
                    <a:lnTo>
                      <a:pt x="182" y="183"/>
                    </a:lnTo>
                    <a:lnTo>
                      <a:pt x="176" y="182"/>
                    </a:lnTo>
                    <a:lnTo>
                      <a:pt x="170" y="180"/>
                    </a:lnTo>
                    <a:lnTo>
                      <a:pt x="165" y="178"/>
                    </a:lnTo>
                    <a:lnTo>
                      <a:pt x="161" y="176"/>
                    </a:lnTo>
                    <a:lnTo>
                      <a:pt x="155" y="172"/>
                    </a:lnTo>
                    <a:lnTo>
                      <a:pt x="151" y="170"/>
                    </a:lnTo>
                    <a:lnTo>
                      <a:pt x="148" y="166"/>
                    </a:lnTo>
                    <a:lnTo>
                      <a:pt x="146" y="165"/>
                    </a:lnTo>
                    <a:lnTo>
                      <a:pt x="142" y="161"/>
                    </a:lnTo>
                    <a:lnTo>
                      <a:pt x="138" y="157"/>
                    </a:lnTo>
                    <a:lnTo>
                      <a:pt x="136" y="155"/>
                    </a:lnTo>
                    <a:lnTo>
                      <a:pt x="134" y="151"/>
                    </a:lnTo>
                    <a:lnTo>
                      <a:pt x="131" y="148"/>
                    </a:lnTo>
                    <a:lnTo>
                      <a:pt x="129" y="144"/>
                    </a:lnTo>
                    <a:lnTo>
                      <a:pt x="127" y="142"/>
                    </a:lnTo>
                    <a:lnTo>
                      <a:pt x="125" y="138"/>
                    </a:lnTo>
                    <a:lnTo>
                      <a:pt x="121" y="134"/>
                    </a:lnTo>
                    <a:lnTo>
                      <a:pt x="119" y="131"/>
                    </a:lnTo>
                    <a:lnTo>
                      <a:pt x="117" y="129"/>
                    </a:lnTo>
                    <a:lnTo>
                      <a:pt x="115" y="125"/>
                    </a:lnTo>
                    <a:lnTo>
                      <a:pt x="114" y="123"/>
                    </a:lnTo>
                    <a:lnTo>
                      <a:pt x="110" y="119"/>
                    </a:lnTo>
                    <a:lnTo>
                      <a:pt x="108" y="117"/>
                    </a:lnTo>
                    <a:lnTo>
                      <a:pt x="104" y="115"/>
                    </a:lnTo>
                    <a:lnTo>
                      <a:pt x="102" y="114"/>
                    </a:lnTo>
                    <a:lnTo>
                      <a:pt x="98" y="112"/>
                    </a:lnTo>
                    <a:lnTo>
                      <a:pt x="95" y="110"/>
                    </a:lnTo>
                    <a:lnTo>
                      <a:pt x="91" y="110"/>
                    </a:lnTo>
                    <a:lnTo>
                      <a:pt x="87" y="110"/>
                    </a:lnTo>
                    <a:lnTo>
                      <a:pt x="83" y="108"/>
                    </a:lnTo>
                    <a:lnTo>
                      <a:pt x="78" y="110"/>
                    </a:lnTo>
                    <a:lnTo>
                      <a:pt x="72" y="110"/>
                    </a:lnTo>
                    <a:lnTo>
                      <a:pt x="70" y="110"/>
                    </a:lnTo>
                    <a:lnTo>
                      <a:pt x="68" y="110"/>
                    </a:lnTo>
                    <a:lnTo>
                      <a:pt x="66" y="112"/>
                    </a:lnTo>
                    <a:lnTo>
                      <a:pt x="64" y="112"/>
                    </a:lnTo>
                    <a:lnTo>
                      <a:pt x="63" y="114"/>
                    </a:lnTo>
                    <a:lnTo>
                      <a:pt x="61" y="114"/>
                    </a:lnTo>
                    <a:lnTo>
                      <a:pt x="59" y="115"/>
                    </a:lnTo>
                    <a:lnTo>
                      <a:pt x="57" y="115"/>
                    </a:lnTo>
                    <a:lnTo>
                      <a:pt x="55" y="117"/>
                    </a:lnTo>
                    <a:lnTo>
                      <a:pt x="53" y="119"/>
                    </a:lnTo>
                    <a:lnTo>
                      <a:pt x="51" y="121"/>
                    </a:lnTo>
                    <a:lnTo>
                      <a:pt x="49" y="123"/>
                    </a:lnTo>
                    <a:lnTo>
                      <a:pt x="47" y="125"/>
                    </a:lnTo>
                    <a:lnTo>
                      <a:pt x="46" y="127"/>
                    </a:lnTo>
                    <a:lnTo>
                      <a:pt x="44" y="129"/>
                    </a:lnTo>
                    <a:lnTo>
                      <a:pt x="42" y="131"/>
                    </a:lnTo>
                    <a:lnTo>
                      <a:pt x="40" y="132"/>
                    </a:lnTo>
                    <a:lnTo>
                      <a:pt x="38" y="134"/>
                    </a:lnTo>
                    <a:lnTo>
                      <a:pt x="36" y="136"/>
                    </a:lnTo>
                    <a:lnTo>
                      <a:pt x="34" y="140"/>
                    </a:lnTo>
                    <a:lnTo>
                      <a:pt x="34" y="142"/>
                    </a:lnTo>
                    <a:lnTo>
                      <a:pt x="32" y="144"/>
                    </a:lnTo>
                    <a:lnTo>
                      <a:pt x="30" y="146"/>
                    </a:lnTo>
                    <a:lnTo>
                      <a:pt x="30" y="149"/>
                    </a:lnTo>
                    <a:lnTo>
                      <a:pt x="29" y="151"/>
                    </a:lnTo>
                    <a:lnTo>
                      <a:pt x="27" y="153"/>
                    </a:lnTo>
                    <a:lnTo>
                      <a:pt x="27" y="157"/>
                    </a:lnTo>
                    <a:lnTo>
                      <a:pt x="27" y="159"/>
                    </a:lnTo>
                    <a:lnTo>
                      <a:pt x="25" y="161"/>
                    </a:lnTo>
                    <a:lnTo>
                      <a:pt x="25" y="165"/>
                    </a:lnTo>
                    <a:lnTo>
                      <a:pt x="25" y="166"/>
                    </a:lnTo>
                    <a:lnTo>
                      <a:pt x="25" y="168"/>
                    </a:lnTo>
                    <a:lnTo>
                      <a:pt x="25" y="170"/>
                    </a:lnTo>
                    <a:lnTo>
                      <a:pt x="25" y="172"/>
                    </a:lnTo>
                    <a:lnTo>
                      <a:pt x="25" y="176"/>
                    </a:lnTo>
                    <a:lnTo>
                      <a:pt x="25" y="178"/>
                    </a:lnTo>
                    <a:lnTo>
                      <a:pt x="25" y="180"/>
                    </a:lnTo>
                    <a:lnTo>
                      <a:pt x="25" y="182"/>
                    </a:lnTo>
                    <a:lnTo>
                      <a:pt x="25" y="183"/>
                    </a:lnTo>
                    <a:lnTo>
                      <a:pt x="25" y="187"/>
                    </a:lnTo>
                    <a:lnTo>
                      <a:pt x="27" y="189"/>
                    </a:lnTo>
                    <a:lnTo>
                      <a:pt x="27" y="191"/>
                    </a:lnTo>
                    <a:lnTo>
                      <a:pt x="27" y="193"/>
                    </a:lnTo>
                    <a:lnTo>
                      <a:pt x="29" y="195"/>
                    </a:lnTo>
                    <a:lnTo>
                      <a:pt x="29" y="197"/>
                    </a:lnTo>
                    <a:lnTo>
                      <a:pt x="30" y="199"/>
                    </a:lnTo>
                    <a:lnTo>
                      <a:pt x="30" y="200"/>
                    </a:lnTo>
                    <a:lnTo>
                      <a:pt x="32" y="202"/>
                    </a:lnTo>
                    <a:lnTo>
                      <a:pt x="32" y="204"/>
                    </a:lnTo>
                    <a:lnTo>
                      <a:pt x="34" y="206"/>
                    </a:lnTo>
                    <a:lnTo>
                      <a:pt x="34" y="208"/>
                    </a:lnTo>
                    <a:lnTo>
                      <a:pt x="36" y="210"/>
                    </a:lnTo>
                    <a:lnTo>
                      <a:pt x="38" y="212"/>
                    </a:lnTo>
                    <a:lnTo>
                      <a:pt x="40" y="214"/>
                    </a:lnTo>
                    <a:lnTo>
                      <a:pt x="42" y="216"/>
                    </a:lnTo>
                    <a:lnTo>
                      <a:pt x="42" y="217"/>
                    </a:lnTo>
                    <a:lnTo>
                      <a:pt x="44" y="217"/>
                    </a:lnTo>
                    <a:lnTo>
                      <a:pt x="46" y="219"/>
                    </a:lnTo>
                    <a:lnTo>
                      <a:pt x="47" y="219"/>
                    </a:lnTo>
                    <a:lnTo>
                      <a:pt x="49" y="221"/>
                    </a:lnTo>
                    <a:lnTo>
                      <a:pt x="55" y="223"/>
                    </a:lnTo>
                    <a:lnTo>
                      <a:pt x="59" y="223"/>
                    </a:lnTo>
                    <a:lnTo>
                      <a:pt x="63" y="225"/>
                    </a:lnTo>
                    <a:lnTo>
                      <a:pt x="66" y="225"/>
                    </a:lnTo>
                    <a:lnTo>
                      <a:pt x="70" y="225"/>
                    </a:lnTo>
                    <a:lnTo>
                      <a:pt x="74" y="225"/>
                    </a:lnTo>
                    <a:lnTo>
                      <a:pt x="78" y="225"/>
                    </a:lnTo>
                    <a:lnTo>
                      <a:pt x="81" y="225"/>
                    </a:lnTo>
                    <a:lnTo>
                      <a:pt x="85" y="225"/>
                    </a:lnTo>
                    <a:lnTo>
                      <a:pt x="89" y="225"/>
                    </a:lnTo>
                    <a:lnTo>
                      <a:pt x="93" y="225"/>
                    </a:lnTo>
                    <a:lnTo>
                      <a:pt x="97" y="223"/>
                    </a:lnTo>
                    <a:lnTo>
                      <a:pt x="100" y="223"/>
                    </a:lnTo>
                    <a:lnTo>
                      <a:pt x="104" y="221"/>
                    </a:lnTo>
                    <a:lnTo>
                      <a:pt x="106" y="221"/>
                    </a:lnTo>
                    <a:lnTo>
                      <a:pt x="110" y="219"/>
                    </a:lnTo>
                    <a:lnTo>
                      <a:pt x="114" y="217"/>
                    </a:lnTo>
                    <a:lnTo>
                      <a:pt x="117" y="217"/>
                    </a:lnTo>
                    <a:lnTo>
                      <a:pt x="121" y="216"/>
                    </a:lnTo>
                    <a:lnTo>
                      <a:pt x="125" y="214"/>
                    </a:lnTo>
                    <a:lnTo>
                      <a:pt x="129" y="212"/>
                    </a:lnTo>
                    <a:lnTo>
                      <a:pt x="132" y="210"/>
                    </a:lnTo>
                    <a:lnTo>
                      <a:pt x="136" y="208"/>
                    </a:lnTo>
                    <a:lnTo>
                      <a:pt x="138" y="206"/>
                    </a:lnTo>
                    <a:lnTo>
                      <a:pt x="142" y="204"/>
                    </a:lnTo>
                    <a:lnTo>
                      <a:pt x="146" y="202"/>
                    </a:lnTo>
                    <a:lnTo>
                      <a:pt x="149" y="200"/>
                    </a:lnTo>
                    <a:lnTo>
                      <a:pt x="153" y="199"/>
                    </a:lnTo>
                    <a:lnTo>
                      <a:pt x="157" y="197"/>
                    </a:lnTo>
                    <a:lnTo>
                      <a:pt x="161" y="195"/>
                    </a:lnTo>
                    <a:lnTo>
                      <a:pt x="165" y="195"/>
                    </a:lnTo>
                    <a:lnTo>
                      <a:pt x="168" y="193"/>
                    </a:lnTo>
                    <a:lnTo>
                      <a:pt x="170" y="193"/>
                    </a:lnTo>
                    <a:lnTo>
                      <a:pt x="172" y="193"/>
                    </a:lnTo>
                    <a:lnTo>
                      <a:pt x="174" y="193"/>
                    </a:lnTo>
                    <a:lnTo>
                      <a:pt x="176" y="193"/>
                    </a:lnTo>
                    <a:lnTo>
                      <a:pt x="178" y="193"/>
                    </a:lnTo>
                    <a:lnTo>
                      <a:pt x="180" y="193"/>
                    </a:lnTo>
                    <a:lnTo>
                      <a:pt x="182" y="193"/>
                    </a:lnTo>
                    <a:lnTo>
                      <a:pt x="182" y="195"/>
                    </a:lnTo>
                    <a:lnTo>
                      <a:pt x="183" y="195"/>
                    </a:lnTo>
                    <a:lnTo>
                      <a:pt x="185" y="193"/>
                    </a:lnTo>
                    <a:lnTo>
                      <a:pt x="187" y="193"/>
                    </a:lnTo>
                    <a:lnTo>
                      <a:pt x="189" y="193"/>
                    </a:lnTo>
                    <a:lnTo>
                      <a:pt x="191" y="193"/>
                    </a:lnTo>
                    <a:lnTo>
                      <a:pt x="193" y="193"/>
                    </a:lnTo>
                    <a:lnTo>
                      <a:pt x="195" y="193"/>
                    </a:lnTo>
                    <a:lnTo>
                      <a:pt x="197" y="193"/>
                    </a:lnTo>
                    <a:lnTo>
                      <a:pt x="199" y="193"/>
                    </a:lnTo>
                    <a:lnTo>
                      <a:pt x="199" y="191"/>
                    </a:lnTo>
                    <a:lnTo>
                      <a:pt x="200" y="191"/>
                    </a:lnTo>
                    <a:lnTo>
                      <a:pt x="202" y="191"/>
                    </a:lnTo>
                    <a:lnTo>
                      <a:pt x="204" y="189"/>
                    </a:lnTo>
                    <a:lnTo>
                      <a:pt x="206" y="189"/>
                    </a:lnTo>
                    <a:lnTo>
                      <a:pt x="208" y="189"/>
                    </a:lnTo>
                    <a:lnTo>
                      <a:pt x="210" y="187"/>
                    </a:lnTo>
                    <a:lnTo>
                      <a:pt x="212" y="187"/>
                    </a:lnTo>
                    <a:lnTo>
                      <a:pt x="212" y="185"/>
                    </a:lnTo>
                    <a:lnTo>
                      <a:pt x="214" y="185"/>
                    </a:lnTo>
                    <a:lnTo>
                      <a:pt x="214" y="183"/>
                    </a:lnTo>
                    <a:lnTo>
                      <a:pt x="212" y="183"/>
                    </a:lnTo>
                    <a:lnTo>
                      <a:pt x="212" y="182"/>
                    </a:lnTo>
                    <a:lnTo>
                      <a:pt x="210" y="182"/>
                    </a:lnTo>
                    <a:lnTo>
                      <a:pt x="210" y="180"/>
                    </a:lnTo>
                    <a:lnTo>
                      <a:pt x="208" y="180"/>
                    </a:lnTo>
                    <a:lnTo>
                      <a:pt x="206" y="180"/>
                    </a:lnTo>
                    <a:lnTo>
                      <a:pt x="206" y="178"/>
                    </a:lnTo>
                    <a:lnTo>
                      <a:pt x="204" y="178"/>
                    </a:lnTo>
                    <a:lnTo>
                      <a:pt x="202" y="176"/>
                    </a:lnTo>
                    <a:lnTo>
                      <a:pt x="200" y="176"/>
                    </a:lnTo>
                    <a:lnTo>
                      <a:pt x="200" y="174"/>
                    </a:lnTo>
                    <a:lnTo>
                      <a:pt x="199" y="174"/>
                    </a:lnTo>
                    <a:lnTo>
                      <a:pt x="199" y="172"/>
                    </a:lnTo>
                    <a:lnTo>
                      <a:pt x="200" y="172"/>
                    </a:lnTo>
                    <a:lnTo>
                      <a:pt x="202" y="170"/>
                    </a:lnTo>
                    <a:lnTo>
                      <a:pt x="204" y="170"/>
                    </a:lnTo>
                    <a:lnTo>
                      <a:pt x="206" y="170"/>
                    </a:lnTo>
                    <a:lnTo>
                      <a:pt x="208" y="170"/>
                    </a:lnTo>
                    <a:lnTo>
                      <a:pt x="210" y="170"/>
                    </a:lnTo>
                    <a:lnTo>
                      <a:pt x="212" y="168"/>
                    </a:lnTo>
                    <a:lnTo>
                      <a:pt x="214" y="168"/>
                    </a:lnTo>
                    <a:lnTo>
                      <a:pt x="216" y="168"/>
                    </a:lnTo>
                    <a:lnTo>
                      <a:pt x="217" y="166"/>
                    </a:lnTo>
                    <a:lnTo>
                      <a:pt x="219" y="166"/>
                    </a:lnTo>
                    <a:lnTo>
                      <a:pt x="221" y="165"/>
                    </a:lnTo>
                    <a:lnTo>
                      <a:pt x="223" y="163"/>
                    </a:lnTo>
                    <a:lnTo>
                      <a:pt x="225" y="161"/>
                    </a:lnTo>
                    <a:lnTo>
                      <a:pt x="227" y="159"/>
                    </a:lnTo>
                    <a:lnTo>
                      <a:pt x="227" y="157"/>
                    </a:lnTo>
                    <a:lnTo>
                      <a:pt x="229" y="157"/>
                    </a:lnTo>
                    <a:lnTo>
                      <a:pt x="229" y="155"/>
                    </a:lnTo>
                    <a:lnTo>
                      <a:pt x="229" y="153"/>
                    </a:lnTo>
                    <a:lnTo>
                      <a:pt x="231" y="151"/>
                    </a:lnTo>
                    <a:lnTo>
                      <a:pt x="231" y="149"/>
                    </a:lnTo>
                    <a:lnTo>
                      <a:pt x="231" y="148"/>
                    </a:lnTo>
                    <a:lnTo>
                      <a:pt x="231" y="146"/>
                    </a:lnTo>
                    <a:lnTo>
                      <a:pt x="231" y="144"/>
                    </a:lnTo>
                    <a:lnTo>
                      <a:pt x="233" y="142"/>
                    </a:lnTo>
                    <a:lnTo>
                      <a:pt x="233" y="140"/>
                    </a:lnTo>
                    <a:lnTo>
                      <a:pt x="233" y="136"/>
                    </a:lnTo>
                    <a:lnTo>
                      <a:pt x="233" y="134"/>
                    </a:lnTo>
                    <a:lnTo>
                      <a:pt x="233" y="132"/>
                    </a:lnTo>
                    <a:lnTo>
                      <a:pt x="231" y="129"/>
                    </a:lnTo>
                    <a:lnTo>
                      <a:pt x="231" y="127"/>
                    </a:lnTo>
                    <a:lnTo>
                      <a:pt x="233" y="127"/>
                    </a:lnTo>
                    <a:lnTo>
                      <a:pt x="234" y="127"/>
                    </a:lnTo>
                    <a:lnTo>
                      <a:pt x="236" y="127"/>
                    </a:lnTo>
                    <a:lnTo>
                      <a:pt x="238" y="127"/>
                    </a:lnTo>
                    <a:lnTo>
                      <a:pt x="240" y="129"/>
                    </a:lnTo>
                    <a:lnTo>
                      <a:pt x="242" y="129"/>
                    </a:lnTo>
                    <a:lnTo>
                      <a:pt x="242" y="131"/>
                    </a:lnTo>
                    <a:lnTo>
                      <a:pt x="244" y="131"/>
                    </a:lnTo>
                    <a:lnTo>
                      <a:pt x="246" y="132"/>
                    </a:lnTo>
                    <a:lnTo>
                      <a:pt x="248" y="134"/>
                    </a:lnTo>
                    <a:lnTo>
                      <a:pt x="250" y="136"/>
                    </a:lnTo>
                    <a:lnTo>
                      <a:pt x="251" y="138"/>
                    </a:lnTo>
                    <a:lnTo>
                      <a:pt x="253" y="140"/>
                    </a:lnTo>
                    <a:lnTo>
                      <a:pt x="255" y="142"/>
                    </a:lnTo>
                    <a:lnTo>
                      <a:pt x="255" y="144"/>
                    </a:lnTo>
                    <a:lnTo>
                      <a:pt x="257" y="146"/>
                    </a:lnTo>
                    <a:lnTo>
                      <a:pt x="259" y="146"/>
                    </a:lnTo>
                    <a:lnTo>
                      <a:pt x="259" y="148"/>
                    </a:lnTo>
                    <a:lnTo>
                      <a:pt x="261" y="149"/>
                    </a:lnTo>
                    <a:lnTo>
                      <a:pt x="263" y="151"/>
                    </a:lnTo>
                    <a:lnTo>
                      <a:pt x="263" y="153"/>
                    </a:lnTo>
                    <a:lnTo>
                      <a:pt x="265" y="155"/>
                    </a:lnTo>
                    <a:lnTo>
                      <a:pt x="267" y="155"/>
                    </a:lnTo>
                    <a:lnTo>
                      <a:pt x="267" y="157"/>
                    </a:lnTo>
                    <a:lnTo>
                      <a:pt x="269" y="157"/>
                    </a:lnTo>
                    <a:lnTo>
                      <a:pt x="269" y="155"/>
                    </a:lnTo>
                    <a:lnTo>
                      <a:pt x="269" y="153"/>
                    </a:lnTo>
                    <a:lnTo>
                      <a:pt x="269" y="151"/>
                    </a:lnTo>
                    <a:lnTo>
                      <a:pt x="269" y="149"/>
                    </a:lnTo>
                    <a:lnTo>
                      <a:pt x="267" y="148"/>
                    </a:lnTo>
                    <a:lnTo>
                      <a:pt x="267" y="146"/>
                    </a:lnTo>
                    <a:lnTo>
                      <a:pt x="267" y="144"/>
                    </a:lnTo>
                    <a:lnTo>
                      <a:pt x="267" y="142"/>
                    </a:lnTo>
                    <a:lnTo>
                      <a:pt x="265" y="140"/>
                    </a:lnTo>
                    <a:lnTo>
                      <a:pt x="265" y="138"/>
                    </a:lnTo>
                    <a:lnTo>
                      <a:pt x="265" y="136"/>
                    </a:lnTo>
                    <a:lnTo>
                      <a:pt x="263" y="134"/>
                    </a:lnTo>
                    <a:lnTo>
                      <a:pt x="261" y="132"/>
                    </a:lnTo>
                    <a:lnTo>
                      <a:pt x="261" y="131"/>
                    </a:lnTo>
                    <a:lnTo>
                      <a:pt x="261" y="129"/>
                    </a:lnTo>
                    <a:lnTo>
                      <a:pt x="259" y="127"/>
                    </a:lnTo>
                    <a:lnTo>
                      <a:pt x="259" y="125"/>
                    </a:lnTo>
                    <a:lnTo>
                      <a:pt x="259" y="123"/>
                    </a:lnTo>
                    <a:lnTo>
                      <a:pt x="257" y="123"/>
                    </a:lnTo>
                    <a:lnTo>
                      <a:pt x="257" y="121"/>
                    </a:lnTo>
                    <a:lnTo>
                      <a:pt x="257" y="119"/>
                    </a:lnTo>
                    <a:lnTo>
                      <a:pt x="255" y="119"/>
                    </a:lnTo>
                    <a:lnTo>
                      <a:pt x="255" y="117"/>
                    </a:lnTo>
                    <a:lnTo>
                      <a:pt x="257" y="117"/>
                    </a:lnTo>
                    <a:lnTo>
                      <a:pt x="259" y="119"/>
                    </a:lnTo>
                    <a:lnTo>
                      <a:pt x="261" y="119"/>
                    </a:lnTo>
                    <a:lnTo>
                      <a:pt x="263" y="119"/>
                    </a:lnTo>
                    <a:lnTo>
                      <a:pt x="265" y="119"/>
                    </a:lnTo>
                    <a:lnTo>
                      <a:pt x="267" y="121"/>
                    </a:lnTo>
                    <a:lnTo>
                      <a:pt x="269" y="121"/>
                    </a:lnTo>
                    <a:lnTo>
                      <a:pt x="270" y="123"/>
                    </a:lnTo>
                    <a:lnTo>
                      <a:pt x="272" y="123"/>
                    </a:lnTo>
                    <a:lnTo>
                      <a:pt x="274" y="123"/>
                    </a:lnTo>
                    <a:lnTo>
                      <a:pt x="276" y="125"/>
                    </a:lnTo>
                    <a:lnTo>
                      <a:pt x="278" y="127"/>
                    </a:lnTo>
                    <a:lnTo>
                      <a:pt x="280" y="127"/>
                    </a:lnTo>
                    <a:lnTo>
                      <a:pt x="282" y="129"/>
                    </a:lnTo>
                    <a:lnTo>
                      <a:pt x="284" y="131"/>
                    </a:lnTo>
                    <a:lnTo>
                      <a:pt x="286" y="131"/>
                    </a:lnTo>
                    <a:lnTo>
                      <a:pt x="287" y="132"/>
                    </a:lnTo>
                    <a:lnTo>
                      <a:pt x="287" y="134"/>
                    </a:lnTo>
                    <a:lnTo>
                      <a:pt x="289" y="136"/>
                    </a:lnTo>
                    <a:lnTo>
                      <a:pt x="291" y="136"/>
                    </a:lnTo>
                    <a:lnTo>
                      <a:pt x="291" y="138"/>
                    </a:lnTo>
                    <a:lnTo>
                      <a:pt x="293" y="140"/>
                    </a:lnTo>
                    <a:lnTo>
                      <a:pt x="293" y="142"/>
                    </a:lnTo>
                    <a:lnTo>
                      <a:pt x="295" y="144"/>
                    </a:lnTo>
                    <a:lnTo>
                      <a:pt x="297" y="146"/>
                    </a:lnTo>
                    <a:lnTo>
                      <a:pt x="297" y="148"/>
                    </a:lnTo>
                    <a:lnTo>
                      <a:pt x="299" y="149"/>
                    </a:lnTo>
                    <a:lnTo>
                      <a:pt x="299" y="153"/>
                    </a:lnTo>
                    <a:lnTo>
                      <a:pt x="301" y="155"/>
                    </a:lnTo>
                    <a:lnTo>
                      <a:pt x="303" y="153"/>
                    </a:lnTo>
                    <a:lnTo>
                      <a:pt x="303" y="151"/>
                    </a:lnTo>
                    <a:lnTo>
                      <a:pt x="303" y="149"/>
                    </a:lnTo>
                    <a:lnTo>
                      <a:pt x="303" y="148"/>
                    </a:lnTo>
                    <a:lnTo>
                      <a:pt x="303" y="146"/>
                    </a:lnTo>
                    <a:lnTo>
                      <a:pt x="303" y="144"/>
                    </a:lnTo>
                    <a:lnTo>
                      <a:pt x="301" y="142"/>
                    </a:lnTo>
                    <a:lnTo>
                      <a:pt x="301" y="140"/>
                    </a:lnTo>
                    <a:lnTo>
                      <a:pt x="301" y="136"/>
                    </a:lnTo>
                    <a:lnTo>
                      <a:pt x="301" y="134"/>
                    </a:lnTo>
                    <a:lnTo>
                      <a:pt x="301" y="132"/>
                    </a:lnTo>
                    <a:lnTo>
                      <a:pt x="299" y="131"/>
                    </a:lnTo>
                    <a:lnTo>
                      <a:pt x="299" y="129"/>
                    </a:lnTo>
                    <a:lnTo>
                      <a:pt x="299" y="127"/>
                    </a:lnTo>
                    <a:lnTo>
                      <a:pt x="299" y="123"/>
                    </a:lnTo>
                    <a:lnTo>
                      <a:pt x="297" y="121"/>
                    </a:lnTo>
                    <a:lnTo>
                      <a:pt x="297" y="119"/>
                    </a:lnTo>
                    <a:lnTo>
                      <a:pt x="297" y="117"/>
                    </a:lnTo>
                    <a:lnTo>
                      <a:pt x="297" y="115"/>
                    </a:lnTo>
                    <a:lnTo>
                      <a:pt x="297" y="114"/>
                    </a:lnTo>
                    <a:lnTo>
                      <a:pt x="295" y="114"/>
                    </a:lnTo>
                    <a:lnTo>
                      <a:pt x="295" y="112"/>
                    </a:lnTo>
                    <a:lnTo>
                      <a:pt x="295" y="110"/>
                    </a:lnTo>
                    <a:lnTo>
                      <a:pt x="295" y="108"/>
                    </a:lnTo>
                    <a:lnTo>
                      <a:pt x="297" y="108"/>
                    </a:lnTo>
                    <a:lnTo>
                      <a:pt x="299" y="110"/>
                    </a:lnTo>
                    <a:lnTo>
                      <a:pt x="303" y="112"/>
                    </a:lnTo>
                    <a:lnTo>
                      <a:pt x="304" y="114"/>
                    </a:lnTo>
                    <a:lnTo>
                      <a:pt x="306" y="115"/>
                    </a:lnTo>
                    <a:lnTo>
                      <a:pt x="308" y="117"/>
                    </a:lnTo>
                    <a:lnTo>
                      <a:pt x="310" y="119"/>
                    </a:lnTo>
                    <a:lnTo>
                      <a:pt x="312" y="123"/>
                    </a:lnTo>
                    <a:lnTo>
                      <a:pt x="314" y="125"/>
                    </a:lnTo>
                    <a:lnTo>
                      <a:pt x="316" y="127"/>
                    </a:lnTo>
                    <a:lnTo>
                      <a:pt x="318" y="129"/>
                    </a:lnTo>
                    <a:lnTo>
                      <a:pt x="318" y="131"/>
                    </a:lnTo>
                    <a:lnTo>
                      <a:pt x="320" y="132"/>
                    </a:lnTo>
                    <a:lnTo>
                      <a:pt x="321" y="136"/>
                    </a:lnTo>
                    <a:lnTo>
                      <a:pt x="321" y="138"/>
                    </a:lnTo>
                    <a:lnTo>
                      <a:pt x="323" y="140"/>
                    </a:lnTo>
                    <a:lnTo>
                      <a:pt x="323" y="142"/>
                    </a:lnTo>
                    <a:lnTo>
                      <a:pt x="323" y="144"/>
                    </a:lnTo>
                    <a:lnTo>
                      <a:pt x="325" y="146"/>
                    </a:lnTo>
                    <a:lnTo>
                      <a:pt x="325" y="148"/>
                    </a:lnTo>
                    <a:lnTo>
                      <a:pt x="325" y="149"/>
                    </a:lnTo>
                    <a:lnTo>
                      <a:pt x="327" y="151"/>
                    </a:lnTo>
                    <a:lnTo>
                      <a:pt x="327" y="153"/>
                    </a:lnTo>
                    <a:lnTo>
                      <a:pt x="327" y="155"/>
                    </a:lnTo>
                    <a:lnTo>
                      <a:pt x="327" y="157"/>
                    </a:lnTo>
                    <a:lnTo>
                      <a:pt x="329" y="157"/>
                    </a:lnTo>
                    <a:lnTo>
                      <a:pt x="331" y="155"/>
                    </a:lnTo>
                    <a:lnTo>
                      <a:pt x="331" y="153"/>
                    </a:lnTo>
                    <a:lnTo>
                      <a:pt x="333" y="151"/>
                    </a:lnTo>
                    <a:lnTo>
                      <a:pt x="333" y="149"/>
                    </a:lnTo>
                    <a:lnTo>
                      <a:pt x="333" y="148"/>
                    </a:lnTo>
                    <a:lnTo>
                      <a:pt x="333" y="146"/>
                    </a:lnTo>
                    <a:lnTo>
                      <a:pt x="335" y="146"/>
                    </a:lnTo>
                    <a:lnTo>
                      <a:pt x="335" y="144"/>
                    </a:lnTo>
                    <a:lnTo>
                      <a:pt x="335" y="142"/>
                    </a:lnTo>
                    <a:lnTo>
                      <a:pt x="335" y="140"/>
                    </a:lnTo>
                    <a:lnTo>
                      <a:pt x="335" y="138"/>
                    </a:lnTo>
                    <a:lnTo>
                      <a:pt x="335" y="136"/>
                    </a:lnTo>
                    <a:lnTo>
                      <a:pt x="335" y="134"/>
                    </a:lnTo>
                    <a:lnTo>
                      <a:pt x="335" y="132"/>
                    </a:lnTo>
                    <a:lnTo>
                      <a:pt x="335" y="131"/>
                    </a:lnTo>
                    <a:lnTo>
                      <a:pt x="335" y="129"/>
                    </a:lnTo>
                    <a:lnTo>
                      <a:pt x="335" y="127"/>
                    </a:lnTo>
                    <a:lnTo>
                      <a:pt x="335" y="125"/>
                    </a:lnTo>
                    <a:lnTo>
                      <a:pt x="335" y="123"/>
                    </a:lnTo>
                    <a:lnTo>
                      <a:pt x="335" y="121"/>
                    </a:lnTo>
                    <a:lnTo>
                      <a:pt x="337" y="119"/>
                    </a:lnTo>
                    <a:lnTo>
                      <a:pt x="337" y="117"/>
                    </a:lnTo>
                    <a:lnTo>
                      <a:pt x="337" y="115"/>
                    </a:lnTo>
                    <a:lnTo>
                      <a:pt x="338" y="115"/>
                    </a:lnTo>
                    <a:lnTo>
                      <a:pt x="340" y="117"/>
                    </a:lnTo>
                    <a:lnTo>
                      <a:pt x="342" y="119"/>
                    </a:lnTo>
                    <a:lnTo>
                      <a:pt x="344" y="121"/>
                    </a:lnTo>
                    <a:lnTo>
                      <a:pt x="346" y="123"/>
                    </a:lnTo>
                    <a:lnTo>
                      <a:pt x="348" y="123"/>
                    </a:lnTo>
                    <a:lnTo>
                      <a:pt x="348" y="125"/>
                    </a:lnTo>
                    <a:lnTo>
                      <a:pt x="350" y="127"/>
                    </a:lnTo>
                    <a:lnTo>
                      <a:pt x="352" y="129"/>
                    </a:lnTo>
                    <a:lnTo>
                      <a:pt x="354" y="131"/>
                    </a:lnTo>
                    <a:lnTo>
                      <a:pt x="355" y="132"/>
                    </a:lnTo>
                    <a:lnTo>
                      <a:pt x="355" y="134"/>
                    </a:lnTo>
                    <a:lnTo>
                      <a:pt x="357" y="136"/>
                    </a:lnTo>
                    <a:lnTo>
                      <a:pt x="359" y="138"/>
                    </a:lnTo>
                    <a:lnTo>
                      <a:pt x="359" y="140"/>
                    </a:lnTo>
                    <a:lnTo>
                      <a:pt x="361" y="142"/>
                    </a:lnTo>
                    <a:lnTo>
                      <a:pt x="361" y="144"/>
                    </a:lnTo>
                    <a:lnTo>
                      <a:pt x="361" y="146"/>
                    </a:lnTo>
                    <a:lnTo>
                      <a:pt x="363" y="148"/>
                    </a:lnTo>
                    <a:lnTo>
                      <a:pt x="363" y="149"/>
                    </a:lnTo>
                    <a:lnTo>
                      <a:pt x="363" y="151"/>
                    </a:lnTo>
                    <a:lnTo>
                      <a:pt x="363" y="153"/>
                    </a:lnTo>
                    <a:lnTo>
                      <a:pt x="363" y="155"/>
                    </a:lnTo>
                    <a:lnTo>
                      <a:pt x="363" y="157"/>
                    </a:lnTo>
                    <a:lnTo>
                      <a:pt x="363" y="159"/>
                    </a:lnTo>
                    <a:lnTo>
                      <a:pt x="363" y="161"/>
                    </a:lnTo>
                    <a:lnTo>
                      <a:pt x="363" y="163"/>
                    </a:lnTo>
                    <a:lnTo>
                      <a:pt x="363" y="166"/>
                    </a:lnTo>
                    <a:lnTo>
                      <a:pt x="361" y="168"/>
                    </a:lnTo>
                    <a:lnTo>
                      <a:pt x="361" y="170"/>
                    </a:lnTo>
                    <a:lnTo>
                      <a:pt x="363" y="170"/>
                    </a:lnTo>
                    <a:lnTo>
                      <a:pt x="365" y="170"/>
                    </a:lnTo>
                    <a:lnTo>
                      <a:pt x="367" y="168"/>
                    </a:lnTo>
                    <a:lnTo>
                      <a:pt x="369" y="166"/>
                    </a:lnTo>
                    <a:lnTo>
                      <a:pt x="369" y="165"/>
                    </a:lnTo>
                    <a:lnTo>
                      <a:pt x="371" y="165"/>
                    </a:lnTo>
                    <a:lnTo>
                      <a:pt x="371" y="163"/>
                    </a:lnTo>
                    <a:lnTo>
                      <a:pt x="372" y="161"/>
                    </a:lnTo>
                    <a:lnTo>
                      <a:pt x="372" y="159"/>
                    </a:lnTo>
                    <a:lnTo>
                      <a:pt x="374" y="157"/>
                    </a:lnTo>
                    <a:lnTo>
                      <a:pt x="374" y="155"/>
                    </a:lnTo>
                    <a:lnTo>
                      <a:pt x="376" y="153"/>
                    </a:lnTo>
                    <a:lnTo>
                      <a:pt x="376" y="151"/>
                    </a:lnTo>
                    <a:lnTo>
                      <a:pt x="376" y="149"/>
                    </a:lnTo>
                    <a:lnTo>
                      <a:pt x="378" y="149"/>
                    </a:lnTo>
                    <a:lnTo>
                      <a:pt x="378" y="148"/>
                    </a:lnTo>
                    <a:lnTo>
                      <a:pt x="378" y="146"/>
                    </a:lnTo>
                    <a:lnTo>
                      <a:pt x="378" y="144"/>
                    </a:lnTo>
                    <a:lnTo>
                      <a:pt x="380" y="146"/>
                    </a:lnTo>
                    <a:lnTo>
                      <a:pt x="382" y="148"/>
                    </a:lnTo>
                    <a:lnTo>
                      <a:pt x="382" y="149"/>
                    </a:lnTo>
                    <a:lnTo>
                      <a:pt x="384" y="149"/>
                    </a:lnTo>
                    <a:lnTo>
                      <a:pt x="384" y="151"/>
                    </a:lnTo>
                    <a:lnTo>
                      <a:pt x="386" y="153"/>
                    </a:lnTo>
                    <a:lnTo>
                      <a:pt x="386" y="155"/>
                    </a:lnTo>
                    <a:lnTo>
                      <a:pt x="386" y="157"/>
                    </a:lnTo>
                    <a:lnTo>
                      <a:pt x="388" y="157"/>
                    </a:lnTo>
                    <a:lnTo>
                      <a:pt x="388" y="159"/>
                    </a:lnTo>
                    <a:lnTo>
                      <a:pt x="388" y="161"/>
                    </a:lnTo>
                    <a:lnTo>
                      <a:pt x="389" y="163"/>
                    </a:lnTo>
                    <a:lnTo>
                      <a:pt x="389" y="165"/>
                    </a:lnTo>
                    <a:lnTo>
                      <a:pt x="389" y="166"/>
                    </a:lnTo>
                    <a:lnTo>
                      <a:pt x="389" y="168"/>
                    </a:lnTo>
                    <a:lnTo>
                      <a:pt x="389" y="170"/>
                    </a:lnTo>
                    <a:lnTo>
                      <a:pt x="391" y="172"/>
                    </a:lnTo>
                    <a:lnTo>
                      <a:pt x="391" y="174"/>
                    </a:lnTo>
                    <a:lnTo>
                      <a:pt x="391" y="176"/>
                    </a:lnTo>
                    <a:lnTo>
                      <a:pt x="391" y="178"/>
                    </a:lnTo>
                    <a:lnTo>
                      <a:pt x="391" y="180"/>
                    </a:lnTo>
                    <a:lnTo>
                      <a:pt x="391" y="182"/>
                    </a:lnTo>
                    <a:lnTo>
                      <a:pt x="391" y="183"/>
                    </a:lnTo>
                    <a:lnTo>
                      <a:pt x="391" y="185"/>
                    </a:lnTo>
                    <a:lnTo>
                      <a:pt x="391" y="187"/>
                    </a:lnTo>
                    <a:lnTo>
                      <a:pt x="391" y="189"/>
                    </a:lnTo>
                    <a:lnTo>
                      <a:pt x="389" y="191"/>
                    </a:lnTo>
                    <a:lnTo>
                      <a:pt x="389" y="193"/>
                    </a:lnTo>
                    <a:lnTo>
                      <a:pt x="389" y="195"/>
                    </a:lnTo>
                    <a:lnTo>
                      <a:pt x="389" y="197"/>
                    </a:lnTo>
                    <a:lnTo>
                      <a:pt x="388" y="197"/>
                    </a:lnTo>
                    <a:lnTo>
                      <a:pt x="386" y="199"/>
                    </a:lnTo>
                    <a:lnTo>
                      <a:pt x="386" y="200"/>
                    </a:lnTo>
                    <a:lnTo>
                      <a:pt x="386" y="202"/>
                    </a:lnTo>
                    <a:lnTo>
                      <a:pt x="388" y="202"/>
                    </a:lnTo>
                    <a:lnTo>
                      <a:pt x="389" y="202"/>
                    </a:lnTo>
                    <a:lnTo>
                      <a:pt x="391" y="202"/>
                    </a:lnTo>
                    <a:lnTo>
                      <a:pt x="393" y="200"/>
                    </a:lnTo>
                    <a:lnTo>
                      <a:pt x="395" y="200"/>
                    </a:lnTo>
                    <a:lnTo>
                      <a:pt x="397" y="199"/>
                    </a:lnTo>
                    <a:lnTo>
                      <a:pt x="399" y="197"/>
                    </a:lnTo>
                    <a:lnTo>
                      <a:pt x="401" y="197"/>
                    </a:lnTo>
                    <a:lnTo>
                      <a:pt x="401" y="195"/>
                    </a:lnTo>
                    <a:lnTo>
                      <a:pt x="403" y="195"/>
                    </a:lnTo>
                    <a:lnTo>
                      <a:pt x="403" y="193"/>
                    </a:lnTo>
                    <a:lnTo>
                      <a:pt x="405" y="191"/>
                    </a:lnTo>
                    <a:lnTo>
                      <a:pt x="405" y="189"/>
                    </a:lnTo>
                    <a:lnTo>
                      <a:pt x="406" y="187"/>
                    </a:lnTo>
                    <a:lnTo>
                      <a:pt x="406" y="185"/>
                    </a:lnTo>
                    <a:lnTo>
                      <a:pt x="406" y="183"/>
                    </a:lnTo>
                    <a:lnTo>
                      <a:pt x="408" y="182"/>
                    </a:lnTo>
                    <a:lnTo>
                      <a:pt x="408" y="180"/>
                    </a:lnTo>
                    <a:lnTo>
                      <a:pt x="408" y="178"/>
                    </a:lnTo>
                    <a:lnTo>
                      <a:pt x="408" y="176"/>
                    </a:lnTo>
                    <a:lnTo>
                      <a:pt x="410" y="174"/>
                    </a:lnTo>
                    <a:lnTo>
                      <a:pt x="410" y="172"/>
                    </a:lnTo>
                    <a:lnTo>
                      <a:pt x="410" y="170"/>
                    </a:lnTo>
                    <a:lnTo>
                      <a:pt x="412" y="168"/>
                    </a:lnTo>
                    <a:lnTo>
                      <a:pt x="412" y="166"/>
                    </a:lnTo>
                    <a:lnTo>
                      <a:pt x="412" y="165"/>
                    </a:lnTo>
                    <a:lnTo>
                      <a:pt x="414" y="163"/>
                    </a:lnTo>
                    <a:lnTo>
                      <a:pt x="416" y="163"/>
                    </a:lnTo>
                    <a:lnTo>
                      <a:pt x="416" y="161"/>
                    </a:lnTo>
                    <a:lnTo>
                      <a:pt x="418" y="161"/>
                    </a:lnTo>
                    <a:lnTo>
                      <a:pt x="418" y="165"/>
                    </a:lnTo>
                    <a:lnTo>
                      <a:pt x="418" y="168"/>
                    </a:lnTo>
                    <a:lnTo>
                      <a:pt x="420" y="170"/>
                    </a:lnTo>
                    <a:lnTo>
                      <a:pt x="420" y="174"/>
                    </a:lnTo>
                    <a:lnTo>
                      <a:pt x="420" y="178"/>
                    </a:lnTo>
                    <a:lnTo>
                      <a:pt x="420" y="182"/>
                    </a:lnTo>
                    <a:lnTo>
                      <a:pt x="422" y="183"/>
                    </a:lnTo>
                    <a:lnTo>
                      <a:pt x="422" y="187"/>
                    </a:lnTo>
                    <a:lnTo>
                      <a:pt x="422" y="191"/>
                    </a:lnTo>
                    <a:lnTo>
                      <a:pt x="422" y="193"/>
                    </a:lnTo>
                    <a:lnTo>
                      <a:pt x="422" y="197"/>
                    </a:lnTo>
                    <a:lnTo>
                      <a:pt x="420" y="199"/>
                    </a:lnTo>
                    <a:lnTo>
                      <a:pt x="420" y="202"/>
                    </a:lnTo>
                    <a:lnTo>
                      <a:pt x="420" y="204"/>
                    </a:lnTo>
                    <a:lnTo>
                      <a:pt x="418" y="206"/>
                    </a:lnTo>
                    <a:lnTo>
                      <a:pt x="418" y="210"/>
                    </a:lnTo>
                    <a:lnTo>
                      <a:pt x="416" y="212"/>
                    </a:lnTo>
                    <a:lnTo>
                      <a:pt x="416" y="214"/>
                    </a:lnTo>
                    <a:lnTo>
                      <a:pt x="414" y="216"/>
                    </a:lnTo>
                    <a:lnTo>
                      <a:pt x="414" y="219"/>
                    </a:lnTo>
                    <a:lnTo>
                      <a:pt x="412" y="221"/>
                    </a:lnTo>
                    <a:lnTo>
                      <a:pt x="410" y="223"/>
                    </a:lnTo>
                    <a:lnTo>
                      <a:pt x="408" y="225"/>
                    </a:lnTo>
                    <a:lnTo>
                      <a:pt x="406" y="227"/>
                    </a:lnTo>
                    <a:lnTo>
                      <a:pt x="405" y="229"/>
                    </a:lnTo>
                    <a:lnTo>
                      <a:pt x="401" y="229"/>
                    </a:lnTo>
                    <a:lnTo>
                      <a:pt x="399" y="231"/>
                    </a:lnTo>
                    <a:lnTo>
                      <a:pt x="397" y="233"/>
                    </a:lnTo>
                    <a:lnTo>
                      <a:pt x="393" y="234"/>
                    </a:lnTo>
                    <a:lnTo>
                      <a:pt x="391" y="234"/>
                    </a:lnTo>
                    <a:lnTo>
                      <a:pt x="388" y="236"/>
                    </a:lnTo>
                    <a:lnTo>
                      <a:pt x="384" y="238"/>
                    </a:lnTo>
                    <a:lnTo>
                      <a:pt x="382" y="240"/>
                    </a:lnTo>
                    <a:lnTo>
                      <a:pt x="382" y="242"/>
                    </a:lnTo>
                    <a:lnTo>
                      <a:pt x="382" y="244"/>
                    </a:lnTo>
                    <a:lnTo>
                      <a:pt x="382" y="246"/>
                    </a:lnTo>
                    <a:lnTo>
                      <a:pt x="382" y="248"/>
                    </a:lnTo>
                    <a:lnTo>
                      <a:pt x="382" y="250"/>
                    </a:lnTo>
                    <a:lnTo>
                      <a:pt x="382" y="251"/>
                    </a:lnTo>
                    <a:lnTo>
                      <a:pt x="382" y="253"/>
                    </a:lnTo>
                    <a:lnTo>
                      <a:pt x="382" y="255"/>
                    </a:lnTo>
                    <a:lnTo>
                      <a:pt x="382" y="257"/>
                    </a:lnTo>
                    <a:lnTo>
                      <a:pt x="382" y="259"/>
                    </a:lnTo>
                    <a:lnTo>
                      <a:pt x="382" y="261"/>
                    </a:lnTo>
                    <a:lnTo>
                      <a:pt x="382" y="263"/>
                    </a:lnTo>
                    <a:lnTo>
                      <a:pt x="382" y="265"/>
                    </a:lnTo>
                    <a:lnTo>
                      <a:pt x="382" y="267"/>
                    </a:lnTo>
                    <a:lnTo>
                      <a:pt x="382" y="268"/>
                    </a:lnTo>
                    <a:lnTo>
                      <a:pt x="382" y="270"/>
                    </a:lnTo>
                    <a:lnTo>
                      <a:pt x="382" y="272"/>
                    </a:lnTo>
                    <a:lnTo>
                      <a:pt x="380" y="274"/>
                    </a:lnTo>
                    <a:lnTo>
                      <a:pt x="380" y="276"/>
                    </a:lnTo>
                    <a:lnTo>
                      <a:pt x="380" y="278"/>
                    </a:lnTo>
                    <a:lnTo>
                      <a:pt x="380" y="280"/>
                    </a:lnTo>
                    <a:lnTo>
                      <a:pt x="380" y="282"/>
                    </a:lnTo>
                    <a:lnTo>
                      <a:pt x="380" y="284"/>
                    </a:lnTo>
                    <a:lnTo>
                      <a:pt x="378" y="285"/>
                    </a:lnTo>
                    <a:lnTo>
                      <a:pt x="378" y="287"/>
                    </a:lnTo>
                    <a:lnTo>
                      <a:pt x="378" y="289"/>
                    </a:lnTo>
                    <a:lnTo>
                      <a:pt x="378" y="291"/>
                    </a:lnTo>
                    <a:lnTo>
                      <a:pt x="378" y="293"/>
                    </a:lnTo>
                    <a:lnTo>
                      <a:pt x="376" y="293"/>
                    </a:lnTo>
                    <a:lnTo>
                      <a:pt x="376" y="295"/>
                    </a:lnTo>
                    <a:lnTo>
                      <a:pt x="376" y="297"/>
                    </a:lnTo>
                    <a:lnTo>
                      <a:pt x="374" y="301"/>
                    </a:lnTo>
                    <a:lnTo>
                      <a:pt x="374" y="302"/>
                    </a:lnTo>
                    <a:lnTo>
                      <a:pt x="372" y="304"/>
                    </a:lnTo>
                    <a:lnTo>
                      <a:pt x="372" y="308"/>
                    </a:lnTo>
                    <a:lnTo>
                      <a:pt x="371" y="310"/>
                    </a:lnTo>
                    <a:lnTo>
                      <a:pt x="369" y="312"/>
                    </a:lnTo>
                    <a:lnTo>
                      <a:pt x="369" y="314"/>
                    </a:lnTo>
                    <a:lnTo>
                      <a:pt x="367" y="316"/>
                    </a:lnTo>
                    <a:lnTo>
                      <a:pt x="365" y="318"/>
                    </a:lnTo>
                    <a:lnTo>
                      <a:pt x="365" y="319"/>
                    </a:lnTo>
                    <a:lnTo>
                      <a:pt x="363" y="323"/>
                    </a:lnTo>
                    <a:lnTo>
                      <a:pt x="361" y="325"/>
                    </a:lnTo>
                    <a:lnTo>
                      <a:pt x="359" y="325"/>
                    </a:lnTo>
                    <a:lnTo>
                      <a:pt x="359" y="327"/>
                    </a:lnTo>
                    <a:lnTo>
                      <a:pt x="357" y="329"/>
                    </a:lnTo>
                    <a:lnTo>
                      <a:pt x="355" y="331"/>
                    </a:lnTo>
                    <a:lnTo>
                      <a:pt x="354" y="333"/>
                    </a:lnTo>
                    <a:lnTo>
                      <a:pt x="352" y="335"/>
                    </a:lnTo>
                    <a:lnTo>
                      <a:pt x="350" y="336"/>
                    </a:lnTo>
                    <a:lnTo>
                      <a:pt x="348" y="336"/>
                    </a:lnTo>
                    <a:lnTo>
                      <a:pt x="346" y="338"/>
                    </a:lnTo>
                    <a:lnTo>
                      <a:pt x="346" y="340"/>
                    </a:lnTo>
                    <a:lnTo>
                      <a:pt x="344" y="342"/>
                    </a:lnTo>
                    <a:lnTo>
                      <a:pt x="342" y="342"/>
                    </a:lnTo>
                    <a:lnTo>
                      <a:pt x="340" y="344"/>
                    </a:lnTo>
                    <a:lnTo>
                      <a:pt x="338" y="346"/>
                    </a:lnTo>
                    <a:lnTo>
                      <a:pt x="337" y="346"/>
                    </a:lnTo>
                    <a:lnTo>
                      <a:pt x="335" y="348"/>
                    </a:lnTo>
                    <a:lnTo>
                      <a:pt x="333" y="348"/>
                    </a:lnTo>
                    <a:lnTo>
                      <a:pt x="331" y="350"/>
                    </a:lnTo>
                    <a:lnTo>
                      <a:pt x="329" y="352"/>
                    </a:lnTo>
                    <a:lnTo>
                      <a:pt x="327" y="352"/>
                    </a:lnTo>
                    <a:lnTo>
                      <a:pt x="323" y="353"/>
                    </a:lnTo>
                    <a:lnTo>
                      <a:pt x="320" y="355"/>
                    </a:lnTo>
                    <a:lnTo>
                      <a:pt x="318" y="355"/>
                    </a:lnTo>
                    <a:lnTo>
                      <a:pt x="314" y="357"/>
                    </a:lnTo>
                    <a:lnTo>
                      <a:pt x="310" y="357"/>
                    </a:lnTo>
                    <a:lnTo>
                      <a:pt x="306" y="359"/>
                    </a:lnTo>
                    <a:lnTo>
                      <a:pt x="303" y="359"/>
                    </a:lnTo>
                    <a:lnTo>
                      <a:pt x="297" y="359"/>
                    </a:lnTo>
                    <a:lnTo>
                      <a:pt x="293" y="361"/>
                    </a:lnTo>
                    <a:lnTo>
                      <a:pt x="289" y="361"/>
                    </a:lnTo>
                    <a:lnTo>
                      <a:pt x="286" y="361"/>
                    </a:lnTo>
                    <a:lnTo>
                      <a:pt x="282" y="361"/>
                    </a:lnTo>
                    <a:lnTo>
                      <a:pt x="276" y="361"/>
                    </a:lnTo>
                    <a:lnTo>
                      <a:pt x="272" y="361"/>
                    </a:lnTo>
                    <a:lnTo>
                      <a:pt x="269" y="361"/>
                    </a:lnTo>
                    <a:lnTo>
                      <a:pt x="263" y="361"/>
                    </a:lnTo>
                    <a:lnTo>
                      <a:pt x="259" y="361"/>
                    </a:lnTo>
                    <a:lnTo>
                      <a:pt x="255" y="359"/>
                    </a:lnTo>
                    <a:lnTo>
                      <a:pt x="250" y="359"/>
                    </a:lnTo>
                    <a:lnTo>
                      <a:pt x="246" y="359"/>
                    </a:lnTo>
                    <a:lnTo>
                      <a:pt x="242" y="357"/>
                    </a:lnTo>
                    <a:lnTo>
                      <a:pt x="238" y="357"/>
                    </a:lnTo>
                    <a:lnTo>
                      <a:pt x="234" y="355"/>
                    </a:lnTo>
                    <a:lnTo>
                      <a:pt x="229" y="353"/>
                    </a:lnTo>
                    <a:lnTo>
                      <a:pt x="225" y="353"/>
                    </a:lnTo>
                    <a:lnTo>
                      <a:pt x="221" y="352"/>
                    </a:lnTo>
                    <a:lnTo>
                      <a:pt x="219" y="350"/>
                    </a:lnTo>
                    <a:lnTo>
                      <a:pt x="216" y="348"/>
                    </a:lnTo>
                    <a:lnTo>
                      <a:pt x="212" y="346"/>
                    </a:lnTo>
                    <a:lnTo>
                      <a:pt x="210" y="344"/>
                    </a:lnTo>
                    <a:lnTo>
                      <a:pt x="206" y="342"/>
                    </a:lnTo>
                    <a:lnTo>
                      <a:pt x="204" y="340"/>
                    </a:lnTo>
                    <a:lnTo>
                      <a:pt x="202" y="340"/>
                    </a:lnTo>
                    <a:lnTo>
                      <a:pt x="202" y="338"/>
                    </a:lnTo>
                    <a:lnTo>
                      <a:pt x="200" y="338"/>
                    </a:lnTo>
                    <a:lnTo>
                      <a:pt x="200" y="336"/>
                    </a:lnTo>
                    <a:lnTo>
                      <a:pt x="200" y="335"/>
                    </a:lnTo>
                    <a:lnTo>
                      <a:pt x="199" y="335"/>
                    </a:lnTo>
                    <a:lnTo>
                      <a:pt x="199" y="333"/>
                    </a:lnTo>
                    <a:lnTo>
                      <a:pt x="199" y="331"/>
                    </a:lnTo>
                    <a:lnTo>
                      <a:pt x="197" y="331"/>
                    </a:lnTo>
                    <a:lnTo>
                      <a:pt x="197" y="329"/>
                    </a:lnTo>
                    <a:lnTo>
                      <a:pt x="197" y="327"/>
                    </a:lnTo>
                    <a:lnTo>
                      <a:pt x="200" y="329"/>
                    </a:lnTo>
                    <a:lnTo>
                      <a:pt x="204" y="331"/>
                    </a:lnTo>
                    <a:lnTo>
                      <a:pt x="210" y="331"/>
                    </a:lnTo>
                    <a:lnTo>
                      <a:pt x="214" y="333"/>
                    </a:lnTo>
                    <a:lnTo>
                      <a:pt x="219" y="333"/>
                    </a:lnTo>
                    <a:lnTo>
                      <a:pt x="225" y="335"/>
                    </a:lnTo>
                    <a:lnTo>
                      <a:pt x="231" y="335"/>
                    </a:lnTo>
                    <a:lnTo>
                      <a:pt x="236" y="336"/>
                    </a:lnTo>
                    <a:lnTo>
                      <a:pt x="242" y="336"/>
                    </a:lnTo>
                    <a:lnTo>
                      <a:pt x="248" y="336"/>
                    </a:lnTo>
                    <a:lnTo>
                      <a:pt x="255" y="336"/>
                    </a:lnTo>
                    <a:lnTo>
                      <a:pt x="261" y="336"/>
                    </a:lnTo>
                    <a:lnTo>
                      <a:pt x="269" y="336"/>
                    </a:lnTo>
                    <a:lnTo>
                      <a:pt x="274" y="336"/>
                    </a:lnTo>
                    <a:lnTo>
                      <a:pt x="282" y="336"/>
                    </a:lnTo>
                    <a:lnTo>
                      <a:pt x="287" y="335"/>
                    </a:lnTo>
                    <a:lnTo>
                      <a:pt x="293" y="335"/>
                    </a:lnTo>
                    <a:lnTo>
                      <a:pt x="301" y="333"/>
                    </a:lnTo>
                    <a:lnTo>
                      <a:pt x="306" y="331"/>
                    </a:lnTo>
                    <a:lnTo>
                      <a:pt x="312" y="329"/>
                    </a:lnTo>
                    <a:lnTo>
                      <a:pt x="318" y="327"/>
                    </a:lnTo>
                    <a:lnTo>
                      <a:pt x="325" y="325"/>
                    </a:lnTo>
                    <a:lnTo>
                      <a:pt x="329" y="321"/>
                    </a:lnTo>
                    <a:lnTo>
                      <a:pt x="335" y="318"/>
                    </a:lnTo>
                    <a:lnTo>
                      <a:pt x="340" y="314"/>
                    </a:lnTo>
                    <a:lnTo>
                      <a:pt x="344" y="310"/>
                    </a:lnTo>
                    <a:lnTo>
                      <a:pt x="350" y="306"/>
                    </a:lnTo>
                    <a:lnTo>
                      <a:pt x="354" y="301"/>
                    </a:lnTo>
                    <a:lnTo>
                      <a:pt x="357" y="297"/>
                    </a:lnTo>
                    <a:lnTo>
                      <a:pt x="359" y="291"/>
                    </a:lnTo>
                    <a:lnTo>
                      <a:pt x="363" y="284"/>
                    </a:lnTo>
                    <a:lnTo>
                      <a:pt x="365" y="278"/>
                    </a:lnTo>
                    <a:lnTo>
                      <a:pt x="365" y="272"/>
                    </a:lnTo>
                    <a:lnTo>
                      <a:pt x="367" y="268"/>
                    </a:lnTo>
                    <a:lnTo>
                      <a:pt x="367" y="263"/>
                    </a:lnTo>
                    <a:lnTo>
                      <a:pt x="367" y="259"/>
                    </a:lnTo>
                    <a:lnTo>
                      <a:pt x="367" y="255"/>
                    </a:lnTo>
                    <a:lnTo>
                      <a:pt x="367" y="250"/>
                    </a:lnTo>
                    <a:lnTo>
                      <a:pt x="367" y="246"/>
                    </a:lnTo>
                    <a:lnTo>
                      <a:pt x="367" y="242"/>
                    </a:lnTo>
                    <a:lnTo>
                      <a:pt x="365" y="238"/>
                    </a:lnTo>
                    <a:lnTo>
                      <a:pt x="365" y="234"/>
                    </a:lnTo>
                    <a:lnTo>
                      <a:pt x="363" y="231"/>
                    </a:lnTo>
                    <a:lnTo>
                      <a:pt x="361" y="227"/>
                    </a:lnTo>
                    <a:lnTo>
                      <a:pt x="359" y="223"/>
                    </a:lnTo>
                    <a:lnTo>
                      <a:pt x="357" y="221"/>
                    </a:lnTo>
                    <a:lnTo>
                      <a:pt x="355" y="217"/>
                    </a:lnTo>
                    <a:lnTo>
                      <a:pt x="354" y="214"/>
                    </a:lnTo>
                    <a:lnTo>
                      <a:pt x="352" y="212"/>
                    </a:lnTo>
                    <a:lnTo>
                      <a:pt x="350" y="208"/>
                    </a:lnTo>
                    <a:lnTo>
                      <a:pt x="346" y="206"/>
                    </a:lnTo>
                    <a:lnTo>
                      <a:pt x="344" y="204"/>
                    </a:lnTo>
                    <a:lnTo>
                      <a:pt x="340" y="202"/>
                    </a:lnTo>
                    <a:lnTo>
                      <a:pt x="338" y="200"/>
                    </a:lnTo>
                    <a:lnTo>
                      <a:pt x="335" y="199"/>
                    </a:lnTo>
                    <a:lnTo>
                      <a:pt x="333" y="197"/>
                    </a:lnTo>
                    <a:lnTo>
                      <a:pt x="329" y="195"/>
                    </a:lnTo>
                    <a:lnTo>
                      <a:pt x="327" y="193"/>
                    </a:lnTo>
                    <a:lnTo>
                      <a:pt x="323" y="191"/>
                    </a:lnTo>
                    <a:lnTo>
                      <a:pt x="320" y="191"/>
                    </a:lnTo>
                    <a:lnTo>
                      <a:pt x="318" y="189"/>
                    </a:lnTo>
                    <a:lnTo>
                      <a:pt x="314" y="189"/>
                    </a:lnTo>
                    <a:lnTo>
                      <a:pt x="312" y="189"/>
                    </a:lnTo>
                    <a:lnTo>
                      <a:pt x="308" y="187"/>
                    </a:lnTo>
                    <a:lnTo>
                      <a:pt x="303" y="187"/>
                    </a:lnTo>
                    <a:lnTo>
                      <a:pt x="297" y="187"/>
                    </a:lnTo>
                    <a:lnTo>
                      <a:pt x="289" y="187"/>
                    </a:lnTo>
                    <a:lnTo>
                      <a:pt x="284" y="187"/>
                    </a:lnTo>
                    <a:lnTo>
                      <a:pt x="278" y="187"/>
                    </a:lnTo>
                    <a:lnTo>
                      <a:pt x="272" y="187"/>
                    </a:lnTo>
                    <a:lnTo>
                      <a:pt x="267" y="187"/>
                    </a:lnTo>
                    <a:lnTo>
                      <a:pt x="261" y="189"/>
                    </a:lnTo>
                    <a:lnTo>
                      <a:pt x="255" y="189"/>
                    </a:lnTo>
                    <a:lnTo>
                      <a:pt x="248" y="191"/>
                    </a:lnTo>
                    <a:lnTo>
                      <a:pt x="242" y="193"/>
                    </a:lnTo>
                    <a:lnTo>
                      <a:pt x="236" y="195"/>
                    </a:lnTo>
                    <a:lnTo>
                      <a:pt x="231" y="197"/>
                    </a:lnTo>
                    <a:lnTo>
                      <a:pt x="225" y="199"/>
                    </a:lnTo>
                    <a:lnTo>
                      <a:pt x="219" y="200"/>
                    </a:lnTo>
                    <a:lnTo>
                      <a:pt x="212" y="202"/>
                    </a:lnTo>
                    <a:lnTo>
                      <a:pt x="206" y="204"/>
                    </a:lnTo>
                    <a:lnTo>
                      <a:pt x="200" y="206"/>
                    </a:lnTo>
                    <a:lnTo>
                      <a:pt x="195" y="208"/>
                    </a:lnTo>
                    <a:lnTo>
                      <a:pt x="187" y="212"/>
                    </a:lnTo>
                    <a:lnTo>
                      <a:pt x="182" y="214"/>
                    </a:lnTo>
                    <a:lnTo>
                      <a:pt x="176" y="216"/>
                    </a:lnTo>
                    <a:lnTo>
                      <a:pt x="168" y="219"/>
                    </a:lnTo>
                    <a:lnTo>
                      <a:pt x="163" y="221"/>
                    </a:lnTo>
                    <a:lnTo>
                      <a:pt x="157" y="225"/>
                    </a:lnTo>
                    <a:lnTo>
                      <a:pt x="149" y="227"/>
                    </a:lnTo>
                    <a:lnTo>
                      <a:pt x="144" y="231"/>
                    </a:lnTo>
                    <a:lnTo>
                      <a:pt x="136" y="233"/>
                    </a:lnTo>
                    <a:lnTo>
                      <a:pt x="129" y="236"/>
                    </a:lnTo>
                    <a:lnTo>
                      <a:pt x="123" y="238"/>
                    </a:lnTo>
                    <a:lnTo>
                      <a:pt x="115" y="242"/>
                    </a:lnTo>
                    <a:lnTo>
                      <a:pt x="108" y="246"/>
                    </a:lnTo>
                    <a:lnTo>
                      <a:pt x="104" y="246"/>
                    </a:lnTo>
                    <a:lnTo>
                      <a:pt x="100" y="248"/>
                    </a:lnTo>
                    <a:lnTo>
                      <a:pt x="97" y="248"/>
                    </a:lnTo>
                    <a:lnTo>
                      <a:pt x="91" y="250"/>
                    </a:lnTo>
                    <a:lnTo>
                      <a:pt x="87" y="250"/>
                    </a:lnTo>
                    <a:lnTo>
                      <a:pt x="83" y="250"/>
                    </a:lnTo>
                    <a:lnTo>
                      <a:pt x="78" y="251"/>
                    </a:lnTo>
                    <a:lnTo>
                      <a:pt x="74" y="251"/>
                    </a:lnTo>
                    <a:lnTo>
                      <a:pt x="70" y="251"/>
                    </a:lnTo>
                    <a:lnTo>
                      <a:pt x="64" y="251"/>
                    </a:lnTo>
                    <a:lnTo>
                      <a:pt x="61" y="250"/>
                    </a:lnTo>
                    <a:lnTo>
                      <a:pt x="57" y="250"/>
                    </a:lnTo>
                    <a:lnTo>
                      <a:pt x="51" y="250"/>
                    </a:lnTo>
                    <a:lnTo>
                      <a:pt x="47" y="248"/>
                    </a:lnTo>
                    <a:lnTo>
                      <a:pt x="44" y="248"/>
                    </a:lnTo>
                    <a:lnTo>
                      <a:pt x="40" y="246"/>
                    </a:lnTo>
                    <a:lnTo>
                      <a:pt x="36" y="244"/>
                    </a:lnTo>
                    <a:lnTo>
                      <a:pt x="32" y="242"/>
                    </a:lnTo>
                    <a:lnTo>
                      <a:pt x="29" y="240"/>
                    </a:lnTo>
                    <a:lnTo>
                      <a:pt x="25" y="238"/>
                    </a:lnTo>
                    <a:lnTo>
                      <a:pt x="21" y="236"/>
                    </a:lnTo>
                    <a:lnTo>
                      <a:pt x="17" y="233"/>
                    </a:lnTo>
                    <a:lnTo>
                      <a:pt x="15" y="231"/>
                    </a:lnTo>
                    <a:lnTo>
                      <a:pt x="12" y="227"/>
                    </a:lnTo>
                    <a:lnTo>
                      <a:pt x="10" y="223"/>
                    </a:lnTo>
                    <a:lnTo>
                      <a:pt x="8" y="219"/>
                    </a:lnTo>
                    <a:lnTo>
                      <a:pt x="6" y="214"/>
                    </a:lnTo>
                    <a:lnTo>
                      <a:pt x="4" y="210"/>
                    </a:lnTo>
                    <a:lnTo>
                      <a:pt x="2" y="204"/>
                    </a:lnTo>
                    <a:lnTo>
                      <a:pt x="2" y="199"/>
                    </a:lnTo>
                    <a:lnTo>
                      <a:pt x="0" y="193"/>
                    </a:lnTo>
                    <a:lnTo>
                      <a:pt x="0" y="187"/>
                    </a:lnTo>
                    <a:lnTo>
                      <a:pt x="0" y="185"/>
                    </a:lnTo>
                    <a:lnTo>
                      <a:pt x="0" y="182"/>
                    </a:lnTo>
                    <a:lnTo>
                      <a:pt x="0" y="180"/>
                    </a:lnTo>
                    <a:lnTo>
                      <a:pt x="0" y="178"/>
                    </a:lnTo>
                    <a:lnTo>
                      <a:pt x="0" y="174"/>
                    </a:lnTo>
                    <a:lnTo>
                      <a:pt x="0" y="172"/>
                    </a:lnTo>
                    <a:lnTo>
                      <a:pt x="2" y="170"/>
                    </a:lnTo>
                    <a:lnTo>
                      <a:pt x="2" y="166"/>
                    </a:lnTo>
                    <a:lnTo>
                      <a:pt x="2" y="165"/>
                    </a:lnTo>
                    <a:lnTo>
                      <a:pt x="2" y="163"/>
                    </a:lnTo>
                    <a:lnTo>
                      <a:pt x="2" y="159"/>
                    </a:lnTo>
                    <a:lnTo>
                      <a:pt x="2" y="157"/>
                    </a:lnTo>
                    <a:lnTo>
                      <a:pt x="4" y="155"/>
                    </a:lnTo>
                    <a:lnTo>
                      <a:pt x="4" y="153"/>
                    </a:lnTo>
                    <a:lnTo>
                      <a:pt x="4" y="149"/>
                    </a:lnTo>
                    <a:lnTo>
                      <a:pt x="6" y="148"/>
                    </a:lnTo>
                    <a:lnTo>
                      <a:pt x="6" y="146"/>
                    </a:lnTo>
                    <a:lnTo>
                      <a:pt x="6" y="144"/>
                    </a:lnTo>
                    <a:lnTo>
                      <a:pt x="8" y="140"/>
                    </a:lnTo>
                    <a:lnTo>
                      <a:pt x="8" y="138"/>
                    </a:lnTo>
                    <a:lnTo>
                      <a:pt x="10" y="136"/>
                    </a:lnTo>
                    <a:lnTo>
                      <a:pt x="10" y="134"/>
                    </a:lnTo>
                    <a:lnTo>
                      <a:pt x="12" y="132"/>
                    </a:lnTo>
                    <a:lnTo>
                      <a:pt x="13" y="131"/>
                    </a:lnTo>
                    <a:lnTo>
                      <a:pt x="13" y="129"/>
                    </a:lnTo>
                    <a:lnTo>
                      <a:pt x="15" y="127"/>
                    </a:lnTo>
                    <a:lnTo>
                      <a:pt x="15" y="125"/>
                    </a:lnTo>
                    <a:lnTo>
                      <a:pt x="17" y="123"/>
                    </a:lnTo>
                    <a:lnTo>
                      <a:pt x="19" y="121"/>
                    </a:lnTo>
                    <a:lnTo>
                      <a:pt x="21" y="119"/>
                    </a:lnTo>
                    <a:lnTo>
                      <a:pt x="21" y="117"/>
                    </a:lnTo>
                    <a:lnTo>
                      <a:pt x="23" y="115"/>
                    </a:lnTo>
                    <a:close/>
                  </a:path>
                </a:pathLst>
              </a:custGeom>
              <a:solidFill>
                <a:srgbClr val="CC9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5" name="Freeform 211">
                <a:extLst>
                  <a:ext uri="{FF2B5EF4-FFF2-40B4-BE49-F238E27FC236}">
                    <a16:creationId xmlns:a16="http://schemas.microsoft.com/office/drawing/2014/main" id="{D8FEBB7D-9BFD-B97E-23EC-5B2F71B496DF}"/>
                  </a:ext>
                </a:extLst>
              </p:cNvPr>
              <p:cNvSpPr>
                <a:spLocks/>
              </p:cNvSpPr>
              <p:nvPr/>
            </p:nvSpPr>
            <p:spPr bwMode="auto">
              <a:xfrm>
                <a:off x="2958" y="1778"/>
                <a:ext cx="110" cy="87"/>
              </a:xfrm>
              <a:custGeom>
                <a:avLst/>
                <a:gdLst>
                  <a:gd name="T0" fmla="*/ 59 w 110"/>
                  <a:gd name="T1" fmla="*/ 6 h 87"/>
                  <a:gd name="T2" fmla="*/ 62 w 110"/>
                  <a:gd name="T3" fmla="*/ 9 h 87"/>
                  <a:gd name="T4" fmla="*/ 66 w 110"/>
                  <a:gd name="T5" fmla="*/ 13 h 87"/>
                  <a:gd name="T6" fmla="*/ 68 w 110"/>
                  <a:gd name="T7" fmla="*/ 17 h 87"/>
                  <a:gd name="T8" fmla="*/ 72 w 110"/>
                  <a:gd name="T9" fmla="*/ 21 h 87"/>
                  <a:gd name="T10" fmla="*/ 76 w 110"/>
                  <a:gd name="T11" fmla="*/ 24 h 87"/>
                  <a:gd name="T12" fmla="*/ 77 w 110"/>
                  <a:gd name="T13" fmla="*/ 28 h 87"/>
                  <a:gd name="T14" fmla="*/ 81 w 110"/>
                  <a:gd name="T15" fmla="*/ 32 h 87"/>
                  <a:gd name="T16" fmla="*/ 85 w 110"/>
                  <a:gd name="T17" fmla="*/ 38 h 87"/>
                  <a:gd name="T18" fmla="*/ 87 w 110"/>
                  <a:gd name="T19" fmla="*/ 41 h 87"/>
                  <a:gd name="T20" fmla="*/ 91 w 110"/>
                  <a:gd name="T21" fmla="*/ 45 h 87"/>
                  <a:gd name="T22" fmla="*/ 94 w 110"/>
                  <a:gd name="T23" fmla="*/ 49 h 87"/>
                  <a:gd name="T24" fmla="*/ 98 w 110"/>
                  <a:gd name="T25" fmla="*/ 53 h 87"/>
                  <a:gd name="T26" fmla="*/ 102 w 110"/>
                  <a:gd name="T27" fmla="*/ 55 h 87"/>
                  <a:gd name="T28" fmla="*/ 106 w 110"/>
                  <a:gd name="T29" fmla="*/ 58 h 87"/>
                  <a:gd name="T30" fmla="*/ 110 w 110"/>
                  <a:gd name="T31" fmla="*/ 60 h 87"/>
                  <a:gd name="T32" fmla="*/ 108 w 110"/>
                  <a:gd name="T33" fmla="*/ 64 h 87"/>
                  <a:gd name="T34" fmla="*/ 104 w 110"/>
                  <a:gd name="T35" fmla="*/ 66 h 87"/>
                  <a:gd name="T36" fmla="*/ 100 w 110"/>
                  <a:gd name="T37" fmla="*/ 68 h 87"/>
                  <a:gd name="T38" fmla="*/ 96 w 110"/>
                  <a:gd name="T39" fmla="*/ 70 h 87"/>
                  <a:gd name="T40" fmla="*/ 93 w 110"/>
                  <a:gd name="T41" fmla="*/ 72 h 87"/>
                  <a:gd name="T42" fmla="*/ 87 w 110"/>
                  <a:gd name="T43" fmla="*/ 74 h 87"/>
                  <a:gd name="T44" fmla="*/ 81 w 110"/>
                  <a:gd name="T45" fmla="*/ 77 h 87"/>
                  <a:gd name="T46" fmla="*/ 76 w 110"/>
                  <a:gd name="T47" fmla="*/ 79 h 87"/>
                  <a:gd name="T48" fmla="*/ 70 w 110"/>
                  <a:gd name="T49" fmla="*/ 81 h 87"/>
                  <a:gd name="T50" fmla="*/ 66 w 110"/>
                  <a:gd name="T51" fmla="*/ 83 h 87"/>
                  <a:gd name="T52" fmla="*/ 60 w 110"/>
                  <a:gd name="T53" fmla="*/ 83 h 87"/>
                  <a:gd name="T54" fmla="*/ 55 w 110"/>
                  <a:gd name="T55" fmla="*/ 85 h 87"/>
                  <a:gd name="T56" fmla="*/ 51 w 110"/>
                  <a:gd name="T57" fmla="*/ 87 h 87"/>
                  <a:gd name="T58" fmla="*/ 47 w 110"/>
                  <a:gd name="T59" fmla="*/ 87 h 87"/>
                  <a:gd name="T60" fmla="*/ 42 w 110"/>
                  <a:gd name="T61" fmla="*/ 87 h 87"/>
                  <a:gd name="T62" fmla="*/ 34 w 110"/>
                  <a:gd name="T63" fmla="*/ 87 h 87"/>
                  <a:gd name="T64" fmla="*/ 30 w 110"/>
                  <a:gd name="T65" fmla="*/ 85 h 87"/>
                  <a:gd name="T66" fmla="*/ 25 w 110"/>
                  <a:gd name="T67" fmla="*/ 83 h 87"/>
                  <a:gd name="T68" fmla="*/ 21 w 110"/>
                  <a:gd name="T69" fmla="*/ 81 h 87"/>
                  <a:gd name="T70" fmla="*/ 17 w 110"/>
                  <a:gd name="T71" fmla="*/ 79 h 87"/>
                  <a:gd name="T72" fmla="*/ 13 w 110"/>
                  <a:gd name="T73" fmla="*/ 77 h 87"/>
                  <a:gd name="T74" fmla="*/ 9 w 110"/>
                  <a:gd name="T75" fmla="*/ 75 h 87"/>
                  <a:gd name="T76" fmla="*/ 8 w 110"/>
                  <a:gd name="T77" fmla="*/ 72 h 87"/>
                  <a:gd name="T78" fmla="*/ 4 w 110"/>
                  <a:gd name="T79" fmla="*/ 68 h 87"/>
                  <a:gd name="T80" fmla="*/ 4 w 110"/>
                  <a:gd name="T81" fmla="*/ 64 h 87"/>
                  <a:gd name="T82" fmla="*/ 2 w 110"/>
                  <a:gd name="T83" fmla="*/ 60 h 87"/>
                  <a:gd name="T84" fmla="*/ 2 w 110"/>
                  <a:gd name="T85" fmla="*/ 57 h 87"/>
                  <a:gd name="T86" fmla="*/ 0 w 110"/>
                  <a:gd name="T87" fmla="*/ 53 h 87"/>
                  <a:gd name="T88" fmla="*/ 0 w 110"/>
                  <a:gd name="T89" fmla="*/ 49 h 87"/>
                  <a:gd name="T90" fmla="*/ 0 w 110"/>
                  <a:gd name="T91" fmla="*/ 45 h 87"/>
                  <a:gd name="T92" fmla="*/ 0 w 110"/>
                  <a:gd name="T93" fmla="*/ 41 h 87"/>
                  <a:gd name="T94" fmla="*/ 2 w 110"/>
                  <a:gd name="T95" fmla="*/ 38 h 87"/>
                  <a:gd name="T96" fmla="*/ 4 w 110"/>
                  <a:gd name="T97" fmla="*/ 32 h 87"/>
                  <a:gd name="T98" fmla="*/ 6 w 110"/>
                  <a:gd name="T99" fmla="*/ 28 h 87"/>
                  <a:gd name="T100" fmla="*/ 9 w 110"/>
                  <a:gd name="T101" fmla="*/ 23 h 87"/>
                  <a:gd name="T102" fmla="*/ 11 w 110"/>
                  <a:gd name="T103" fmla="*/ 19 h 87"/>
                  <a:gd name="T104" fmla="*/ 15 w 110"/>
                  <a:gd name="T105" fmla="*/ 15 h 87"/>
                  <a:gd name="T106" fmla="*/ 19 w 110"/>
                  <a:gd name="T107" fmla="*/ 11 h 87"/>
                  <a:gd name="T108" fmla="*/ 25 w 110"/>
                  <a:gd name="T109" fmla="*/ 7 h 87"/>
                  <a:gd name="T110" fmla="*/ 28 w 110"/>
                  <a:gd name="T111" fmla="*/ 4 h 87"/>
                  <a:gd name="T112" fmla="*/ 32 w 110"/>
                  <a:gd name="T113" fmla="*/ 2 h 87"/>
                  <a:gd name="T114" fmla="*/ 38 w 110"/>
                  <a:gd name="T115" fmla="*/ 0 h 87"/>
                  <a:gd name="T116" fmla="*/ 42 w 110"/>
                  <a:gd name="T117" fmla="*/ 0 h 87"/>
                  <a:gd name="T118" fmla="*/ 47 w 110"/>
                  <a:gd name="T119" fmla="*/ 0 h 87"/>
                  <a:gd name="T120" fmla="*/ 51 w 110"/>
                  <a:gd name="T121" fmla="*/ 2 h 87"/>
                  <a:gd name="T122" fmla="*/ 57 w 110"/>
                  <a:gd name="T123" fmla="*/ 4 h 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0" h="87">
                    <a:moveTo>
                      <a:pt x="57" y="4"/>
                    </a:moveTo>
                    <a:lnTo>
                      <a:pt x="59" y="6"/>
                    </a:lnTo>
                    <a:lnTo>
                      <a:pt x="60" y="7"/>
                    </a:lnTo>
                    <a:lnTo>
                      <a:pt x="62" y="9"/>
                    </a:lnTo>
                    <a:lnTo>
                      <a:pt x="64" y="11"/>
                    </a:lnTo>
                    <a:lnTo>
                      <a:pt x="66" y="13"/>
                    </a:lnTo>
                    <a:lnTo>
                      <a:pt x="68" y="15"/>
                    </a:lnTo>
                    <a:lnTo>
                      <a:pt x="68" y="17"/>
                    </a:lnTo>
                    <a:lnTo>
                      <a:pt x="70" y="19"/>
                    </a:lnTo>
                    <a:lnTo>
                      <a:pt x="72" y="21"/>
                    </a:lnTo>
                    <a:lnTo>
                      <a:pt x="74" y="23"/>
                    </a:lnTo>
                    <a:lnTo>
                      <a:pt x="76" y="24"/>
                    </a:lnTo>
                    <a:lnTo>
                      <a:pt x="77" y="26"/>
                    </a:lnTo>
                    <a:lnTo>
                      <a:pt x="77" y="28"/>
                    </a:lnTo>
                    <a:lnTo>
                      <a:pt x="79" y="30"/>
                    </a:lnTo>
                    <a:lnTo>
                      <a:pt x="81" y="32"/>
                    </a:lnTo>
                    <a:lnTo>
                      <a:pt x="83" y="34"/>
                    </a:lnTo>
                    <a:lnTo>
                      <a:pt x="85" y="38"/>
                    </a:lnTo>
                    <a:lnTo>
                      <a:pt x="87" y="40"/>
                    </a:lnTo>
                    <a:lnTo>
                      <a:pt x="87" y="41"/>
                    </a:lnTo>
                    <a:lnTo>
                      <a:pt x="89" y="43"/>
                    </a:lnTo>
                    <a:lnTo>
                      <a:pt x="91" y="45"/>
                    </a:lnTo>
                    <a:lnTo>
                      <a:pt x="93" y="47"/>
                    </a:lnTo>
                    <a:lnTo>
                      <a:pt x="94" y="49"/>
                    </a:lnTo>
                    <a:lnTo>
                      <a:pt x="96" y="51"/>
                    </a:lnTo>
                    <a:lnTo>
                      <a:pt x="98" y="53"/>
                    </a:lnTo>
                    <a:lnTo>
                      <a:pt x="100" y="53"/>
                    </a:lnTo>
                    <a:lnTo>
                      <a:pt x="102" y="55"/>
                    </a:lnTo>
                    <a:lnTo>
                      <a:pt x="104" y="57"/>
                    </a:lnTo>
                    <a:lnTo>
                      <a:pt x="106" y="58"/>
                    </a:lnTo>
                    <a:lnTo>
                      <a:pt x="108" y="60"/>
                    </a:lnTo>
                    <a:lnTo>
                      <a:pt x="110" y="60"/>
                    </a:lnTo>
                    <a:lnTo>
                      <a:pt x="110" y="62"/>
                    </a:lnTo>
                    <a:lnTo>
                      <a:pt x="108" y="64"/>
                    </a:lnTo>
                    <a:lnTo>
                      <a:pt x="106" y="64"/>
                    </a:lnTo>
                    <a:lnTo>
                      <a:pt x="104" y="66"/>
                    </a:lnTo>
                    <a:lnTo>
                      <a:pt x="102" y="66"/>
                    </a:lnTo>
                    <a:lnTo>
                      <a:pt x="100" y="68"/>
                    </a:lnTo>
                    <a:lnTo>
                      <a:pt x="98" y="68"/>
                    </a:lnTo>
                    <a:lnTo>
                      <a:pt x="96" y="70"/>
                    </a:lnTo>
                    <a:lnTo>
                      <a:pt x="94" y="72"/>
                    </a:lnTo>
                    <a:lnTo>
                      <a:pt x="93" y="72"/>
                    </a:lnTo>
                    <a:lnTo>
                      <a:pt x="91" y="74"/>
                    </a:lnTo>
                    <a:lnTo>
                      <a:pt x="87" y="74"/>
                    </a:lnTo>
                    <a:lnTo>
                      <a:pt x="85" y="75"/>
                    </a:lnTo>
                    <a:lnTo>
                      <a:pt x="81" y="77"/>
                    </a:lnTo>
                    <a:lnTo>
                      <a:pt x="79" y="77"/>
                    </a:lnTo>
                    <a:lnTo>
                      <a:pt x="76" y="79"/>
                    </a:lnTo>
                    <a:lnTo>
                      <a:pt x="74" y="79"/>
                    </a:lnTo>
                    <a:lnTo>
                      <a:pt x="70" y="81"/>
                    </a:lnTo>
                    <a:lnTo>
                      <a:pt x="68" y="81"/>
                    </a:lnTo>
                    <a:lnTo>
                      <a:pt x="66" y="83"/>
                    </a:lnTo>
                    <a:lnTo>
                      <a:pt x="62" y="83"/>
                    </a:lnTo>
                    <a:lnTo>
                      <a:pt x="60" y="83"/>
                    </a:lnTo>
                    <a:lnTo>
                      <a:pt x="57" y="85"/>
                    </a:lnTo>
                    <a:lnTo>
                      <a:pt x="55" y="85"/>
                    </a:lnTo>
                    <a:lnTo>
                      <a:pt x="53" y="85"/>
                    </a:lnTo>
                    <a:lnTo>
                      <a:pt x="51" y="87"/>
                    </a:lnTo>
                    <a:lnTo>
                      <a:pt x="49" y="87"/>
                    </a:lnTo>
                    <a:lnTo>
                      <a:pt x="47" y="87"/>
                    </a:lnTo>
                    <a:lnTo>
                      <a:pt x="45" y="87"/>
                    </a:lnTo>
                    <a:lnTo>
                      <a:pt x="42" y="87"/>
                    </a:lnTo>
                    <a:lnTo>
                      <a:pt x="38" y="87"/>
                    </a:lnTo>
                    <a:lnTo>
                      <a:pt x="34" y="87"/>
                    </a:lnTo>
                    <a:lnTo>
                      <a:pt x="32" y="85"/>
                    </a:lnTo>
                    <a:lnTo>
                      <a:pt x="30" y="85"/>
                    </a:lnTo>
                    <a:lnTo>
                      <a:pt x="26" y="85"/>
                    </a:lnTo>
                    <a:lnTo>
                      <a:pt x="25" y="83"/>
                    </a:lnTo>
                    <a:lnTo>
                      <a:pt x="23" y="83"/>
                    </a:lnTo>
                    <a:lnTo>
                      <a:pt x="21" y="81"/>
                    </a:lnTo>
                    <a:lnTo>
                      <a:pt x="19" y="81"/>
                    </a:lnTo>
                    <a:lnTo>
                      <a:pt x="17" y="79"/>
                    </a:lnTo>
                    <a:lnTo>
                      <a:pt x="15" y="79"/>
                    </a:lnTo>
                    <a:lnTo>
                      <a:pt x="13" y="77"/>
                    </a:lnTo>
                    <a:lnTo>
                      <a:pt x="11" y="75"/>
                    </a:lnTo>
                    <a:lnTo>
                      <a:pt x="9" y="75"/>
                    </a:lnTo>
                    <a:lnTo>
                      <a:pt x="9" y="74"/>
                    </a:lnTo>
                    <a:lnTo>
                      <a:pt x="8" y="72"/>
                    </a:lnTo>
                    <a:lnTo>
                      <a:pt x="6" y="70"/>
                    </a:lnTo>
                    <a:lnTo>
                      <a:pt x="4" y="68"/>
                    </a:lnTo>
                    <a:lnTo>
                      <a:pt x="4" y="66"/>
                    </a:lnTo>
                    <a:lnTo>
                      <a:pt x="4" y="64"/>
                    </a:lnTo>
                    <a:lnTo>
                      <a:pt x="2" y="62"/>
                    </a:lnTo>
                    <a:lnTo>
                      <a:pt x="2" y="60"/>
                    </a:lnTo>
                    <a:lnTo>
                      <a:pt x="2" y="58"/>
                    </a:lnTo>
                    <a:lnTo>
                      <a:pt x="2" y="57"/>
                    </a:lnTo>
                    <a:lnTo>
                      <a:pt x="2" y="55"/>
                    </a:lnTo>
                    <a:lnTo>
                      <a:pt x="0" y="53"/>
                    </a:lnTo>
                    <a:lnTo>
                      <a:pt x="0" y="51"/>
                    </a:lnTo>
                    <a:lnTo>
                      <a:pt x="0" y="49"/>
                    </a:lnTo>
                    <a:lnTo>
                      <a:pt x="0" y="47"/>
                    </a:lnTo>
                    <a:lnTo>
                      <a:pt x="0" y="45"/>
                    </a:lnTo>
                    <a:lnTo>
                      <a:pt x="0" y="43"/>
                    </a:lnTo>
                    <a:lnTo>
                      <a:pt x="0" y="41"/>
                    </a:lnTo>
                    <a:lnTo>
                      <a:pt x="2" y="40"/>
                    </a:lnTo>
                    <a:lnTo>
                      <a:pt x="2" y="38"/>
                    </a:lnTo>
                    <a:lnTo>
                      <a:pt x="2" y="34"/>
                    </a:lnTo>
                    <a:lnTo>
                      <a:pt x="4" y="32"/>
                    </a:lnTo>
                    <a:lnTo>
                      <a:pt x="4" y="30"/>
                    </a:lnTo>
                    <a:lnTo>
                      <a:pt x="6" y="28"/>
                    </a:lnTo>
                    <a:lnTo>
                      <a:pt x="8" y="26"/>
                    </a:lnTo>
                    <a:lnTo>
                      <a:pt x="9" y="23"/>
                    </a:lnTo>
                    <a:lnTo>
                      <a:pt x="9" y="21"/>
                    </a:lnTo>
                    <a:lnTo>
                      <a:pt x="11" y="19"/>
                    </a:lnTo>
                    <a:lnTo>
                      <a:pt x="13" y="17"/>
                    </a:lnTo>
                    <a:lnTo>
                      <a:pt x="15" y="15"/>
                    </a:lnTo>
                    <a:lnTo>
                      <a:pt x="17" y="13"/>
                    </a:lnTo>
                    <a:lnTo>
                      <a:pt x="19" y="11"/>
                    </a:lnTo>
                    <a:lnTo>
                      <a:pt x="21" y="9"/>
                    </a:lnTo>
                    <a:lnTo>
                      <a:pt x="25" y="7"/>
                    </a:lnTo>
                    <a:lnTo>
                      <a:pt x="26" y="6"/>
                    </a:lnTo>
                    <a:lnTo>
                      <a:pt x="28" y="4"/>
                    </a:lnTo>
                    <a:lnTo>
                      <a:pt x="30" y="4"/>
                    </a:lnTo>
                    <a:lnTo>
                      <a:pt x="32" y="2"/>
                    </a:lnTo>
                    <a:lnTo>
                      <a:pt x="36" y="2"/>
                    </a:lnTo>
                    <a:lnTo>
                      <a:pt x="38" y="0"/>
                    </a:lnTo>
                    <a:lnTo>
                      <a:pt x="40" y="0"/>
                    </a:lnTo>
                    <a:lnTo>
                      <a:pt x="42" y="0"/>
                    </a:lnTo>
                    <a:lnTo>
                      <a:pt x="45" y="0"/>
                    </a:lnTo>
                    <a:lnTo>
                      <a:pt x="47" y="0"/>
                    </a:lnTo>
                    <a:lnTo>
                      <a:pt x="49" y="0"/>
                    </a:lnTo>
                    <a:lnTo>
                      <a:pt x="51" y="2"/>
                    </a:lnTo>
                    <a:lnTo>
                      <a:pt x="53" y="2"/>
                    </a:lnTo>
                    <a:lnTo>
                      <a:pt x="57"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6" name="Freeform 212">
                <a:extLst>
                  <a:ext uri="{FF2B5EF4-FFF2-40B4-BE49-F238E27FC236}">
                    <a16:creationId xmlns:a16="http://schemas.microsoft.com/office/drawing/2014/main" id="{3F9EF36B-3124-03F2-21B0-8E9A2926BEC1}"/>
                  </a:ext>
                </a:extLst>
              </p:cNvPr>
              <p:cNvSpPr>
                <a:spLocks/>
              </p:cNvSpPr>
              <p:nvPr/>
            </p:nvSpPr>
            <p:spPr bwMode="auto">
              <a:xfrm>
                <a:off x="3143" y="2371"/>
                <a:ext cx="27" cy="30"/>
              </a:xfrm>
              <a:custGeom>
                <a:avLst/>
                <a:gdLst>
                  <a:gd name="T0" fmla="*/ 21 w 27"/>
                  <a:gd name="T1" fmla="*/ 0 h 30"/>
                  <a:gd name="T2" fmla="*/ 21 w 27"/>
                  <a:gd name="T3" fmla="*/ 2 h 30"/>
                  <a:gd name="T4" fmla="*/ 21 w 27"/>
                  <a:gd name="T5" fmla="*/ 4 h 30"/>
                  <a:gd name="T6" fmla="*/ 21 w 27"/>
                  <a:gd name="T7" fmla="*/ 6 h 30"/>
                  <a:gd name="T8" fmla="*/ 21 w 27"/>
                  <a:gd name="T9" fmla="*/ 8 h 30"/>
                  <a:gd name="T10" fmla="*/ 21 w 27"/>
                  <a:gd name="T11" fmla="*/ 9 h 30"/>
                  <a:gd name="T12" fmla="*/ 23 w 27"/>
                  <a:gd name="T13" fmla="*/ 9 h 30"/>
                  <a:gd name="T14" fmla="*/ 23 w 27"/>
                  <a:gd name="T15" fmla="*/ 11 h 30"/>
                  <a:gd name="T16" fmla="*/ 23 w 27"/>
                  <a:gd name="T17" fmla="*/ 13 h 30"/>
                  <a:gd name="T18" fmla="*/ 23 w 27"/>
                  <a:gd name="T19" fmla="*/ 15 h 30"/>
                  <a:gd name="T20" fmla="*/ 25 w 27"/>
                  <a:gd name="T21" fmla="*/ 15 h 30"/>
                  <a:gd name="T22" fmla="*/ 25 w 27"/>
                  <a:gd name="T23" fmla="*/ 17 h 30"/>
                  <a:gd name="T24" fmla="*/ 25 w 27"/>
                  <a:gd name="T25" fmla="*/ 19 h 30"/>
                  <a:gd name="T26" fmla="*/ 27 w 27"/>
                  <a:gd name="T27" fmla="*/ 21 h 30"/>
                  <a:gd name="T28" fmla="*/ 25 w 27"/>
                  <a:gd name="T29" fmla="*/ 21 h 30"/>
                  <a:gd name="T30" fmla="*/ 25 w 27"/>
                  <a:gd name="T31" fmla="*/ 23 h 30"/>
                  <a:gd name="T32" fmla="*/ 23 w 27"/>
                  <a:gd name="T33" fmla="*/ 23 h 30"/>
                  <a:gd name="T34" fmla="*/ 21 w 27"/>
                  <a:gd name="T35" fmla="*/ 23 h 30"/>
                  <a:gd name="T36" fmla="*/ 21 w 27"/>
                  <a:gd name="T37" fmla="*/ 25 h 30"/>
                  <a:gd name="T38" fmla="*/ 19 w 27"/>
                  <a:gd name="T39" fmla="*/ 25 h 30"/>
                  <a:gd name="T40" fmla="*/ 17 w 27"/>
                  <a:gd name="T41" fmla="*/ 25 h 30"/>
                  <a:gd name="T42" fmla="*/ 15 w 27"/>
                  <a:gd name="T43" fmla="*/ 25 h 30"/>
                  <a:gd name="T44" fmla="*/ 13 w 27"/>
                  <a:gd name="T45" fmla="*/ 25 h 30"/>
                  <a:gd name="T46" fmla="*/ 11 w 27"/>
                  <a:gd name="T47" fmla="*/ 26 h 30"/>
                  <a:gd name="T48" fmla="*/ 10 w 27"/>
                  <a:gd name="T49" fmla="*/ 26 h 30"/>
                  <a:gd name="T50" fmla="*/ 8 w 27"/>
                  <a:gd name="T51" fmla="*/ 26 h 30"/>
                  <a:gd name="T52" fmla="*/ 6 w 27"/>
                  <a:gd name="T53" fmla="*/ 26 h 30"/>
                  <a:gd name="T54" fmla="*/ 4 w 27"/>
                  <a:gd name="T55" fmla="*/ 28 h 30"/>
                  <a:gd name="T56" fmla="*/ 2 w 27"/>
                  <a:gd name="T57" fmla="*/ 28 h 30"/>
                  <a:gd name="T58" fmla="*/ 0 w 27"/>
                  <a:gd name="T59" fmla="*/ 30 h 30"/>
                  <a:gd name="T60" fmla="*/ 0 w 27"/>
                  <a:gd name="T61" fmla="*/ 28 h 30"/>
                  <a:gd name="T62" fmla="*/ 0 w 27"/>
                  <a:gd name="T63" fmla="*/ 26 h 30"/>
                  <a:gd name="T64" fmla="*/ 0 w 27"/>
                  <a:gd name="T65" fmla="*/ 25 h 30"/>
                  <a:gd name="T66" fmla="*/ 2 w 27"/>
                  <a:gd name="T67" fmla="*/ 23 h 30"/>
                  <a:gd name="T68" fmla="*/ 2 w 27"/>
                  <a:gd name="T69" fmla="*/ 21 h 30"/>
                  <a:gd name="T70" fmla="*/ 2 w 27"/>
                  <a:gd name="T71" fmla="*/ 19 h 30"/>
                  <a:gd name="T72" fmla="*/ 4 w 27"/>
                  <a:gd name="T73" fmla="*/ 17 h 30"/>
                  <a:gd name="T74" fmla="*/ 4 w 27"/>
                  <a:gd name="T75" fmla="*/ 15 h 30"/>
                  <a:gd name="T76" fmla="*/ 6 w 27"/>
                  <a:gd name="T77" fmla="*/ 13 h 30"/>
                  <a:gd name="T78" fmla="*/ 6 w 27"/>
                  <a:gd name="T79" fmla="*/ 11 h 30"/>
                  <a:gd name="T80" fmla="*/ 8 w 27"/>
                  <a:gd name="T81" fmla="*/ 9 h 30"/>
                  <a:gd name="T82" fmla="*/ 10 w 27"/>
                  <a:gd name="T83" fmla="*/ 8 h 30"/>
                  <a:gd name="T84" fmla="*/ 10 w 27"/>
                  <a:gd name="T85" fmla="*/ 6 h 30"/>
                  <a:gd name="T86" fmla="*/ 11 w 27"/>
                  <a:gd name="T87" fmla="*/ 4 h 30"/>
                  <a:gd name="T88" fmla="*/ 13 w 27"/>
                  <a:gd name="T89" fmla="*/ 2 h 30"/>
                  <a:gd name="T90" fmla="*/ 15 w 27"/>
                  <a:gd name="T91" fmla="*/ 2 h 30"/>
                  <a:gd name="T92" fmla="*/ 15 w 27"/>
                  <a:gd name="T93" fmla="*/ 0 h 30"/>
                  <a:gd name="T94" fmla="*/ 17 w 27"/>
                  <a:gd name="T95" fmla="*/ 0 h 30"/>
                  <a:gd name="T96" fmla="*/ 19 w 27"/>
                  <a:gd name="T97" fmla="*/ 0 h 30"/>
                  <a:gd name="T98" fmla="*/ 21 w 27"/>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30">
                    <a:moveTo>
                      <a:pt x="21" y="0"/>
                    </a:moveTo>
                    <a:lnTo>
                      <a:pt x="21" y="2"/>
                    </a:lnTo>
                    <a:lnTo>
                      <a:pt x="21" y="4"/>
                    </a:lnTo>
                    <a:lnTo>
                      <a:pt x="21" y="6"/>
                    </a:lnTo>
                    <a:lnTo>
                      <a:pt x="21" y="8"/>
                    </a:lnTo>
                    <a:lnTo>
                      <a:pt x="21" y="9"/>
                    </a:lnTo>
                    <a:lnTo>
                      <a:pt x="23" y="9"/>
                    </a:lnTo>
                    <a:lnTo>
                      <a:pt x="23" y="11"/>
                    </a:lnTo>
                    <a:lnTo>
                      <a:pt x="23" y="13"/>
                    </a:lnTo>
                    <a:lnTo>
                      <a:pt x="23" y="15"/>
                    </a:lnTo>
                    <a:lnTo>
                      <a:pt x="25" y="15"/>
                    </a:lnTo>
                    <a:lnTo>
                      <a:pt x="25" y="17"/>
                    </a:lnTo>
                    <a:lnTo>
                      <a:pt x="25" y="19"/>
                    </a:lnTo>
                    <a:lnTo>
                      <a:pt x="27" y="21"/>
                    </a:lnTo>
                    <a:lnTo>
                      <a:pt x="25" y="21"/>
                    </a:lnTo>
                    <a:lnTo>
                      <a:pt x="25" y="23"/>
                    </a:lnTo>
                    <a:lnTo>
                      <a:pt x="23" y="23"/>
                    </a:lnTo>
                    <a:lnTo>
                      <a:pt x="21" y="23"/>
                    </a:lnTo>
                    <a:lnTo>
                      <a:pt x="21" y="25"/>
                    </a:lnTo>
                    <a:lnTo>
                      <a:pt x="19" y="25"/>
                    </a:lnTo>
                    <a:lnTo>
                      <a:pt x="17" y="25"/>
                    </a:lnTo>
                    <a:lnTo>
                      <a:pt x="15" y="25"/>
                    </a:lnTo>
                    <a:lnTo>
                      <a:pt x="13" y="25"/>
                    </a:lnTo>
                    <a:lnTo>
                      <a:pt x="11" y="26"/>
                    </a:lnTo>
                    <a:lnTo>
                      <a:pt x="10" y="26"/>
                    </a:lnTo>
                    <a:lnTo>
                      <a:pt x="8" y="26"/>
                    </a:lnTo>
                    <a:lnTo>
                      <a:pt x="6" y="26"/>
                    </a:lnTo>
                    <a:lnTo>
                      <a:pt x="4" y="28"/>
                    </a:lnTo>
                    <a:lnTo>
                      <a:pt x="2" y="28"/>
                    </a:lnTo>
                    <a:lnTo>
                      <a:pt x="0" y="30"/>
                    </a:lnTo>
                    <a:lnTo>
                      <a:pt x="0" y="28"/>
                    </a:lnTo>
                    <a:lnTo>
                      <a:pt x="0" y="26"/>
                    </a:lnTo>
                    <a:lnTo>
                      <a:pt x="0" y="25"/>
                    </a:lnTo>
                    <a:lnTo>
                      <a:pt x="2" y="23"/>
                    </a:lnTo>
                    <a:lnTo>
                      <a:pt x="2" y="21"/>
                    </a:lnTo>
                    <a:lnTo>
                      <a:pt x="2" y="19"/>
                    </a:lnTo>
                    <a:lnTo>
                      <a:pt x="4" y="17"/>
                    </a:lnTo>
                    <a:lnTo>
                      <a:pt x="4" y="15"/>
                    </a:lnTo>
                    <a:lnTo>
                      <a:pt x="6" y="13"/>
                    </a:lnTo>
                    <a:lnTo>
                      <a:pt x="6" y="11"/>
                    </a:lnTo>
                    <a:lnTo>
                      <a:pt x="8" y="9"/>
                    </a:lnTo>
                    <a:lnTo>
                      <a:pt x="10" y="8"/>
                    </a:lnTo>
                    <a:lnTo>
                      <a:pt x="10" y="6"/>
                    </a:lnTo>
                    <a:lnTo>
                      <a:pt x="11" y="4"/>
                    </a:lnTo>
                    <a:lnTo>
                      <a:pt x="13" y="2"/>
                    </a:lnTo>
                    <a:lnTo>
                      <a:pt x="15" y="2"/>
                    </a:lnTo>
                    <a:lnTo>
                      <a:pt x="15" y="0"/>
                    </a:lnTo>
                    <a:lnTo>
                      <a:pt x="17" y="0"/>
                    </a:lnTo>
                    <a:lnTo>
                      <a:pt x="19" y="0"/>
                    </a:lnTo>
                    <a:lnTo>
                      <a:pt x="21"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7" name="Freeform 213">
                <a:extLst>
                  <a:ext uri="{FF2B5EF4-FFF2-40B4-BE49-F238E27FC236}">
                    <a16:creationId xmlns:a16="http://schemas.microsoft.com/office/drawing/2014/main" id="{19497A9E-9DD9-B4D2-6DD0-B6EDE63C6B0A}"/>
                  </a:ext>
                </a:extLst>
              </p:cNvPr>
              <p:cNvSpPr>
                <a:spLocks/>
              </p:cNvSpPr>
              <p:nvPr/>
            </p:nvSpPr>
            <p:spPr bwMode="auto">
              <a:xfrm>
                <a:off x="3145" y="2294"/>
                <a:ext cx="38" cy="24"/>
              </a:xfrm>
              <a:custGeom>
                <a:avLst/>
                <a:gdLst>
                  <a:gd name="T0" fmla="*/ 38 w 38"/>
                  <a:gd name="T1" fmla="*/ 5 h 24"/>
                  <a:gd name="T2" fmla="*/ 38 w 38"/>
                  <a:gd name="T3" fmla="*/ 7 h 24"/>
                  <a:gd name="T4" fmla="*/ 36 w 38"/>
                  <a:gd name="T5" fmla="*/ 7 h 24"/>
                  <a:gd name="T6" fmla="*/ 36 w 38"/>
                  <a:gd name="T7" fmla="*/ 9 h 24"/>
                  <a:gd name="T8" fmla="*/ 34 w 38"/>
                  <a:gd name="T9" fmla="*/ 11 h 24"/>
                  <a:gd name="T10" fmla="*/ 34 w 38"/>
                  <a:gd name="T11" fmla="*/ 13 h 24"/>
                  <a:gd name="T12" fmla="*/ 34 w 38"/>
                  <a:gd name="T13" fmla="*/ 15 h 24"/>
                  <a:gd name="T14" fmla="*/ 32 w 38"/>
                  <a:gd name="T15" fmla="*/ 17 h 24"/>
                  <a:gd name="T16" fmla="*/ 32 w 38"/>
                  <a:gd name="T17" fmla="*/ 18 h 24"/>
                  <a:gd name="T18" fmla="*/ 32 w 38"/>
                  <a:gd name="T19" fmla="*/ 20 h 24"/>
                  <a:gd name="T20" fmla="*/ 32 w 38"/>
                  <a:gd name="T21" fmla="*/ 22 h 24"/>
                  <a:gd name="T22" fmla="*/ 30 w 38"/>
                  <a:gd name="T23" fmla="*/ 22 h 24"/>
                  <a:gd name="T24" fmla="*/ 30 w 38"/>
                  <a:gd name="T25" fmla="*/ 24 h 24"/>
                  <a:gd name="T26" fmla="*/ 28 w 38"/>
                  <a:gd name="T27" fmla="*/ 22 h 24"/>
                  <a:gd name="T28" fmla="*/ 26 w 38"/>
                  <a:gd name="T29" fmla="*/ 20 h 24"/>
                  <a:gd name="T30" fmla="*/ 25 w 38"/>
                  <a:gd name="T31" fmla="*/ 20 h 24"/>
                  <a:gd name="T32" fmla="*/ 23 w 38"/>
                  <a:gd name="T33" fmla="*/ 18 h 24"/>
                  <a:gd name="T34" fmla="*/ 21 w 38"/>
                  <a:gd name="T35" fmla="*/ 18 h 24"/>
                  <a:gd name="T36" fmla="*/ 19 w 38"/>
                  <a:gd name="T37" fmla="*/ 18 h 24"/>
                  <a:gd name="T38" fmla="*/ 17 w 38"/>
                  <a:gd name="T39" fmla="*/ 18 h 24"/>
                  <a:gd name="T40" fmla="*/ 17 w 38"/>
                  <a:gd name="T41" fmla="*/ 17 h 24"/>
                  <a:gd name="T42" fmla="*/ 15 w 38"/>
                  <a:gd name="T43" fmla="*/ 17 h 24"/>
                  <a:gd name="T44" fmla="*/ 13 w 38"/>
                  <a:gd name="T45" fmla="*/ 17 h 24"/>
                  <a:gd name="T46" fmla="*/ 11 w 38"/>
                  <a:gd name="T47" fmla="*/ 17 h 24"/>
                  <a:gd name="T48" fmla="*/ 9 w 38"/>
                  <a:gd name="T49" fmla="*/ 17 h 24"/>
                  <a:gd name="T50" fmla="*/ 9 w 38"/>
                  <a:gd name="T51" fmla="*/ 18 h 24"/>
                  <a:gd name="T52" fmla="*/ 8 w 38"/>
                  <a:gd name="T53" fmla="*/ 18 h 24"/>
                  <a:gd name="T54" fmla="*/ 6 w 38"/>
                  <a:gd name="T55" fmla="*/ 18 h 24"/>
                  <a:gd name="T56" fmla="*/ 4 w 38"/>
                  <a:gd name="T57" fmla="*/ 18 h 24"/>
                  <a:gd name="T58" fmla="*/ 2 w 38"/>
                  <a:gd name="T59" fmla="*/ 18 h 24"/>
                  <a:gd name="T60" fmla="*/ 0 w 38"/>
                  <a:gd name="T61" fmla="*/ 18 h 24"/>
                  <a:gd name="T62" fmla="*/ 0 w 38"/>
                  <a:gd name="T63" fmla="*/ 17 h 24"/>
                  <a:gd name="T64" fmla="*/ 2 w 38"/>
                  <a:gd name="T65" fmla="*/ 15 h 24"/>
                  <a:gd name="T66" fmla="*/ 2 w 38"/>
                  <a:gd name="T67" fmla="*/ 13 h 24"/>
                  <a:gd name="T68" fmla="*/ 4 w 38"/>
                  <a:gd name="T69" fmla="*/ 13 h 24"/>
                  <a:gd name="T70" fmla="*/ 4 w 38"/>
                  <a:gd name="T71" fmla="*/ 11 h 24"/>
                  <a:gd name="T72" fmla="*/ 6 w 38"/>
                  <a:gd name="T73" fmla="*/ 11 h 24"/>
                  <a:gd name="T74" fmla="*/ 8 w 38"/>
                  <a:gd name="T75" fmla="*/ 9 h 24"/>
                  <a:gd name="T76" fmla="*/ 9 w 38"/>
                  <a:gd name="T77" fmla="*/ 7 h 24"/>
                  <a:gd name="T78" fmla="*/ 11 w 38"/>
                  <a:gd name="T79" fmla="*/ 5 h 24"/>
                  <a:gd name="T80" fmla="*/ 13 w 38"/>
                  <a:gd name="T81" fmla="*/ 5 h 24"/>
                  <a:gd name="T82" fmla="*/ 15 w 38"/>
                  <a:gd name="T83" fmla="*/ 3 h 24"/>
                  <a:gd name="T84" fmla="*/ 17 w 38"/>
                  <a:gd name="T85" fmla="*/ 1 h 24"/>
                  <a:gd name="T86" fmla="*/ 19 w 38"/>
                  <a:gd name="T87" fmla="*/ 1 h 24"/>
                  <a:gd name="T88" fmla="*/ 21 w 38"/>
                  <a:gd name="T89" fmla="*/ 1 h 24"/>
                  <a:gd name="T90" fmla="*/ 23 w 38"/>
                  <a:gd name="T91" fmla="*/ 1 h 24"/>
                  <a:gd name="T92" fmla="*/ 25 w 38"/>
                  <a:gd name="T93" fmla="*/ 0 h 24"/>
                  <a:gd name="T94" fmla="*/ 26 w 38"/>
                  <a:gd name="T95" fmla="*/ 0 h 24"/>
                  <a:gd name="T96" fmla="*/ 28 w 38"/>
                  <a:gd name="T97" fmla="*/ 0 h 24"/>
                  <a:gd name="T98" fmla="*/ 30 w 38"/>
                  <a:gd name="T99" fmla="*/ 1 h 24"/>
                  <a:gd name="T100" fmla="*/ 32 w 38"/>
                  <a:gd name="T101" fmla="*/ 1 h 24"/>
                  <a:gd name="T102" fmla="*/ 34 w 38"/>
                  <a:gd name="T103" fmla="*/ 3 h 24"/>
                  <a:gd name="T104" fmla="*/ 36 w 38"/>
                  <a:gd name="T105" fmla="*/ 3 h 24"/>
                  <a:gd name="T106" fmla="*/ 36 w 38"/>
                  <a:gd name="T107" fmla="*/ 5 h 24"/>
                  <a:gd name="T108" fmla="*/ 38 w 38"/>
                  <a:gd name="T109" fmla="*/ 5 h 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 h="24">
                    <a:moveTo>
                      <a:pt x="38" y="5"/>
                    </a:moveTo>
                    <a:lnTo>
                      <a:pt x="38" y="7"/>
                    </a:lnTo>
                    <a:lnTo>
                      <a:pt x="36" y="7"/>
                    </a:lnTo>
                    <a:lnTo>
                      <a:pt x="36" y="9"/>
                    </a:lnTo>
                    <a:lnTo>
                      <a:pt x="34" y="11"/>
                    </a:lnTo>
                    <a:lnTo>
                      <a:pt x="34" y="13"/>
                    </a:lnTo>
                    <a:lnTo>
                      <a:pt x="34" y="15"/>
                    </a:lnTo>
                    <a:lnTo>
                      <a:pt x="32" y="17"/>
                    </a:lnTo>
                    <a:lnTo>
                      <a:pt x="32" y="18"/>
                    </a:lnTo>
                    <a:lnTo>
                      <a:pt x="32" y="20"/>
                    </a:lnTo>
                    <a:lnTo>
                      <a:pt x="32" y="22"/>
                    </a:lnTo>
                    <a:lnTo>
                      <a:pt x="30" y="22"/>
                    </a:lnTo>
                    <a:lnTo>
                      <a:pt x="30" y="24"/>
                    </a:lnTo>
                    <a:lnTo>
                      <a:pt x="28" y="22"/>
                    </a:lnTo>
                    <a:lnTo>
                      <a:pt x="26" y="20"/>
                    </a:lnTo>
                    <a:lnTo>
                      <a:pt x="25" y="20"/>
                    </a:lnTo>
                    <a:lnTo>
                      <a:pt x="23" y="18"/>
                    </a:lnTo>
                    <a:lnTo>
                      <a:pt x="21" y="18"/>
                    </a:lnTo>
                    <a:lnTo>
                      <a:pt x="19" y="18"/>
                    </a:lnTo>
                    <a:lnTo>
                      <a:pt x="17" y="18"/>
                    </a:lnTo>
                    <a:lnTo>
                      <a:pt x="17" y="17"/>
                    </a:lnTo>
                    <a:lnTo>
                      <a:pt x="15" y="17"/>
                    </a:lnTo>
                    <a:lnTo>
                      <a:pt x="13" y="17"/>
                    </a:lnTo>
                    <a:lnTo>
                      <a:pt x="11" y="17"/>
                    </a:lnTo>
                    <a:lnTo>
                      <a:pt x="9" y="17"/>
                    </a:lnTo>
                    <a:lnTo>
                      <a:pt x="9" y="18"/>
                    </a:lnTo>
                    <a:lnTo>
                      <a:pt x="8" y="18"/>
                    </a:lnTo>
                    <a:lnTo>
                      <a:pt x="6" y="18"/>
                    </a:lnTo>
                    <a:lnTo>
                      <a:pt x="4" y="18"/>
                    </a:lnTo>
                    <a:lnTo>
                      <a:pt x="2" y="18"/>
                    </a:lnTo>
                    <a:lnTo>
                      <a:pt x="0" y="18"/>
                    </a:lnTo>
                    <a:lnTo>
                      <a:pt x="0" y="17"/>
                    </a:lnTo>
                    <a:lnTo>
                      <a:pt x="2" y="15"/>
                    </a:lnTo>
                    <a:lnTo>
                      <a:pt x="2" y="13"/>
                    </a:lnTo>
                    <a:lnTo>
                      <a:pt x="4" y="13"/>
                    </a:lnTo>
                    <a:lnTo>
                      <a:pt x="4" y="11"/>
                    </a:lnTo>
                    <a:lnTo>
                      <a:pt x="6" y="11"/>
                    </a:lnTo>
                    <a:lnTo>
                      <a:pt x="8" y="9"/>
                    </a:lnTo>
                    <a:lnTo>
                      <a:pt x="9" y="7"/>
                    </a:lnTo>
                    <a:lnTo>
                      <a:pt x="11" y="5"/>
                    </a:lnTo>
                    <a:lnTo>
                      <a:pt x="13" y="5"/>
                    </a:lnTo>
                    <a:lnTo>
                      <a:pt x="15" y="3"/>
                    </a:lnTo>
                    <a:lnTo>
                      <a:pt x="17" y="1"/>
                    </a:lnTo>
                    <a:lnTo>
                      <a:pt x="19" y="1"/>
                    </a:lnTo>
                    <a:lnTo>
                      <a:pt x="21" y="1"/>
                    </a:lnTo>
                    <a:lnTo>
                      <a:pt x="23" y="1"/>
                    </a:lnTo>
                    <a:lnTo>
                      <a:pt x="25" y="0"/>
                    </a:lnTo>
                    <a:lnTo>
                      <a:pt x="26" y="0"/>
                    </a:lnTo>
                    <a:lnTo>
                      <a:pt x="28" y="0"/>
                    </a:lnTo>
                    <a:lnTo>
                      <a:pt x="30" y="1"/>
                    </a:lnTo>
                    <a:lnTo>
                      <a:pt x="32" y="1"/>
                    </a:lnTo>
                    <a:lnTo>
                      <a:pt x="34" y="3"/>
                    </a:lnTo>
                    <a:lnTo>
                      <a:pt x="36" y="3"/>
                    </a:lnTo>
                    <a:lnTo>
                      <a:pt x="36" y="5"/>
                    </a:lnTo>
                    <a:lnTo>
                      <a:pt x="38" y="5"/>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8" name="Freeform 214">
                <a:extLst>
                  <a:ext uri="{FF2B5EF4-FFF2-40B4-BE49-F238E27FC236}">
                    <a16:creationId xmlns:a16="http://schemas.microsoft.com/office/drawing/2014/main" id="{FA36D257-6476-6A15-B1F1-A7A6D349BCE8}"/>
                  </a:ext>
                </a:extLst>
              </p:cNvPr>
              <p:cNvSpPr>
                <a:spLocks/>
              </p:cNvSpPr>
              <p:nvPr/>
            </p:nvSpPr>
            <p:spPr bwMode="auto">
              <a:xfrm>
                <a:off x="3166" y="2430"/>
                <a:ext cx="36" cy="18"/>
              </a:xfrm>
              <a:custGeom>
                <a:avLst/>
                <a:gdLst>
                  <a:gd name="T0" fmla="*/ 24 w 36"/>
                  <a:gd name="T1" fmla="*/ 0 h 18"/>
                  <a:gd name="T2" fmla="*/ 26 w 36"/>
                  <a:gd name="T3" fmla="*/ 1 h 18"/>
                  <a:gd name="T4" fmla="*/ 26 w 36"/>
                  <a:gd name="T5" fmla="*/ 3 h 18"/>
                  <a:gd name="T6" fmla="*/ 28 w 36"/>
                  <a:gd name="T7" fmla="*/ 3 h 18"/>
                  <a:gd name="T8" fmla="*/ 28 w 36"/>
                  <a:gd name="T9" fmla="*/ 5 h 18"/>
                  <a:gd name="T10" fmla="*/ 30 w 36"/>
                  <a:gd name="T11" fmla="*/ 5 h 18"/>
                  <a:gd name="T12" fmla="*/ 30 w 36"/>
                  <a:gd name="T13" fmla="*/ 7 h 18"/>
                  <a:gd name="T14" fmla="*/ 32 w 36"/>
                  <a:gd name="T15" fmla="*/ 9 h 18"/>
                  <a:gd name="T16" fmla="*/ 32 w 36"/>
                  <a:gd name="T17" fmla="*/ 11 h 18"/>
                  <a:gd name="T18" fmla="*/ 34 w 36"/>
                  <a:gd name="T19" fmla="*/ 11 h 18"/>
                  <a:gd name="T20" fmla="*/ 34 w 36"/>
                  <a:gd name="T21" fmla="*/ 13 h 18"/>
                  <a:gd name="T22" fmla="*/ 36 w 36"/>
                  <a:gd name="T23" fmla="*/ 13 h 18"/>
                  <a:gd name="T24" fmla="*/ 34 w 36"/>
                  <a:gd name="T25" fmla="*/ 13 h 18"/>
                  <a:gd name="T26" fmla="*/ 34 w 36"/>
                  <a:gd name="T27" fmla="*/ 15 h 18"/>
                  <a:gd name="T28" fmla="*/ 32 w 36"/>
                  <a:gd name="T29" fmla="*/ 15 h 18"/>
                  <a:gd name="T30" fmla="*/ 32 w 36"/>
                  <a:gd name="T31" fmla="*/ 17 h 18"/>
                  <a:gd name="T32" fmla="*/ 30 w 36"/>
                  <a:gd name="T33" fmla="*/ 17 h 18"/>
                  <a:gd name="T34" fmla="*/ 28 w 36"/>
                  <a:gd name="T35" fmla="*/ 17 h 18"/>
                  <a:gd name="T36" fmla="*/ 26 w 36"/>
                  <a:gd name="T37" fmla="*/ 17 h 18"/>
                  <a:gd name="T38" fmla="*/ 26 w 36"/>
                  <a:gd name="T39" fmla="*/ 18 h 18"/>
                  <a:gd name="T40" fmla="*/ 24 w 36"/>
                  <a:gd name="T41" fmla="*/ 18 h 18"/>
                  <a:gd name="T42" fmla="*/ 23 w 36"/>
                  <a:gd name="T43" fmla="*/ 18 h 18"/>
                  <a:gd name="T44" fmla="*/ 21 w 36"/>
                  <a:gd name="T45" fmla="*/ 18 h 18"/>
                  <a:gd name="T46" fmla="*/ 19 w 36"/>
                  <a:gd name="T47" fmla="*/ 18 h 18"/>
                  <a:gd name="T48" fmla="*/ 17 w 36"/>
                  <a:gd name="T49" fmla="*/ 18 h 18"/>
                  <a:gd name="T50" fmla="*/ 15 w 36"/>
                  <a:gd name="T51" fmla="*/ 18 h 18"/>
                  <a:gd name="T52" fmla="*/ 13 w 36"/>
                  <a:gd name="T53" fmla="*/ 18 h 18"/>
                  <a:gd name="T54" fmla="*/ 11 w 36"/>
                  <a:gd name="T55" fmla="*/ 18 h 18"/>
                  <a:gd name="T56" fmla="*/ 11 w 36"/>
                  <a:gd name="T57" fmla="*/ 17 h 18"/>
                  <a:gd name="T58" fmla="*/ 9 w 36"/>
                  <a:gd name="T59" fmla="*/ 17 h 18"/>
                  <a:gd name="T60" fmla="*/ 7 w 36"/>
                  <a:gd name="T61" fmla="*/ 17 h 18"/>
                  <a:gd name="T62" fmla="*/ 5 w 36"/>
                  <a:gd name="T63" fmla="*/ 15 h 18"/>
                  <a:gd name="T64" fmla="*/ 4 w 36"/>
                  <a:gd name="T65" fmla="*/ 15 h 18"/>
                  <a:gd name="T66" fmla="*/ 4 w 36"/>
                  <a:gd name="T67" fmla="*/ 13 h 18"/>
                  <a:gd name="T68" fmla="*/ 2 w 36"/>
                  <a:gd name="T69" fmla="*/ 11 h 18"/>
                  <a:gd name="T70" fmla="*/ 2 w 36"/>
                  <a:gd name="T71" fmla="*/ 9 h 18"/>
                  <a:gd name="T72" fmla="*/ 0 w 36"/>
                  <a:gd name="T73" fmla="*/ 9 h 18"/>
                  <a:gd name="T74" fmla="*/ 2 w 36"/>
                  <a:gd name="T75" fmla="*/ 9 h 18"/>
                  <a:gd name="T76" fmla="*/ 4 w 36"/>
                  <a:gd name="T77" fmla="*/ 9 h 18"/>
                  <a:gd name="T78" fmla="*/ 4 w 36"/>
                  <a:gd name="T79" fmla="*/ 7 h 18"/>
                  <a:gd name="T80" fmla="*/ 5 w 36"/>
                  <a:gd name="T81" fmla="*/ 7 h 18"/>
                  <a:gd name="T82" fmla="*/ 7 w 36"/>
                  <a:gd name="T83" fmla="*/ 7 h 18"/>
                  <a:gd name="T84" fmla="*/ 9 w 36"/>
                  <a:gd name="T85" fmla="*/ 7 h 18"/>
                  <a:gd name="T86" fmla="*/ 11 w 36"/>
                  <a:gd name="T87" fmla="*/ 7 h 18"/>
                  <a:gd name="T88" fmla="*/ 13 w 36"/>
                  <a:gd name="T89" fmla="*/ 7 h 18"/>
                  <a:gd name="T90" fmla="*/ 15 w 36"/>
                  <a:gd name="T91" fmla="*/ 7 h 18"/>
                  <a:gd name="T92" fmla="*/ 15 w 36"/>
                  <a:gd name="T93" fmla="*/ 5 h 18"/>
                  <a:gd name="T94" fmla="*/ 17 w 36"/>
                  <a:gd name="T95" fmla="*/ 5 h 18"/>
                  <a:gd name="T96" fmla="*/ 19 w 36"/>
                  <a:gd name="T97" fmla="*/ 5 h 18"/>
                  <a:gd name="T98" fmla="*/ 19 w 36"/>
                  <a:gd name="T99" fmla="*/ 3 h 18"/>
                  <a:gd name="T100" fmla="*/ 21 w 36"/>
                  <a:gd name="T101" fmla="*/ 3 h 18"/>
                  <a:gd name="T102" fmla="*/ 23 w 36"/>
                  <a:gd name="T103" fmla="*/ 1 h 18"/>
                  <a:gd name="T104" fmla="*/ 24 w 36"/>
                  <a:gd name="T105" fmla="*/ 1 h 18"/>
                  <a:gd name="T106" fmla="*/ 24 w 36"/>
                  <a:gd name="T107" fmla="*/ 0 h 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6" h="18">
                    <a:moveTo>
                      <a:pt x="24" y="0"/>
                    </a:moveTo>
                    <a:lnTo>
                      <a:pt x="26" y="1"/>
                    </a:lnTo>
                    <a:lnTo>
                      <a:pt x="26" y="3"/>
                    </a:lnTo>
                    <a:lnTo>
                      <a:pt x="28" y="3"/>
                    </a:lnTo>
                    <a:lnTo>
                      <a:pt x="28" y="5"/>
                    </a:lnTo>
                    <a:lnTo>
                      <a:pt x="30" y="5"/>
                    </a:lnTo>
                    <a:lnTo>
                      <a:pt x="30" y="7"/>
                    </a:lnTo>
                    <a:lnTo>
                      <a:pt x="32" y="9"/>
                    </a:lnTo>
                    <a:lnTo>
                      <a:pt x="32" y="11"/>
                    </a:lnTo>
                    <a:lnTo>
                      <a:pt x="34" y="11"/>
                    </a:lnTo>
                    <a:lnTo>
                      <a:pt x="34" y="13"/>
                    </a:lnTo>
                    <a:lnTo>
                      <a:pt x="36" y="13"/>
                    </a:lnTo>
                    <a:lnTo>
                      <a:pt x="34" y="13"/>
                    </a:lnTo>
                    <a:lnTo>
                      <a:pt x="34" y="15"/>
                    </a:lnTo>
                    <a:lnTo>
                      <a:pt x="32" y="15"/>
                    </a:lnTo>
                    <a:lnTo>
                      <a:pt x="32" y="17"/>
                    </a:lnTo>
                    <a:lnTo>
                      <a:pt x="30" y="17"/>
                    </a:lnTo>
                    <a:lnTo>
                      <a:pt x="28" y="17"/>
                    </a:lnTo>
                    <a:lnTo>
                      <a:pt x="26" y="17"/>
                    </a:lnTo>
                    <a:lnTo>
                      <a:pt x="26" y="18"/>
                    </a:lnTo>
                    <a:lnTo>
                      <a:pt x="24" y="18"/>
                    </a:lnTo>
                    <a:lnTo>
                      <a:pt x="23" y="18"/>
                    </a:lnTo>
                    <a:lnTo>
                      <a:pt x="21" y="18"/>
                    </a:lnTo>
                    <a:lnTo>
                      <a:pt x="19" y="18"/>
                    </a:lnTo>
                    <a:lnTo>
                      <a:pt x="17" y="18"/>
                    </a:lnTo>
                    <a:lnTo>
                      <a:pt x="15" y="18"/>
                    </a:lnTo>
                    <a:lnTo>
                      <a:pt x="13" y="18"/>
                    </a:lnTo>
                    <a:lnTo>
                      <a:pt x="11" y="18"/>
                    </a:lnTo>
                    <a:lnTo>
                      <a:pt x="11" y="17"/>
                    </a:lnTo>
                    <a:lnTo>
                      <a:pt x="9" y="17"/>
                    </a:lnTo>
                    <a:lnTo>
                      <a:pt x="7" y="17"/>
                    </a:lnTo>
                    <a:lnTo>
                      <a:pt x="5" y="15"/>
                    </a:lnTo>
                    <a:lnTo>
                      <a:pt x="4" y="15"/>
                    </a:lnTo>
                    <a:lnTo>
                      <a:pt x="4" y="13"/>
                    </a:lnTo>
                    <a:lnTo>
                      <a:pt x="2" y="11"/>
                    </a:lnTo>
                    <a:lnTo>
                      <a:pt x="2" y="9"/>
                    </a:lnTo>
                    <a:lnTo>
                      <a:pt x="0" y="9"/>
                    </a:lnTo>
                    <a:lnTo>
                      <a:pt x="2" y="9"/>
                    </a:lnTo>
                    <a:lnTo>
                      <a:pt x="4" y="9"/>
                    </a:lnTo>
                    <a:lnTo>
                      <a:pt x="4" y="7"/>
                    </a:lnTo>
                    <a:lnTo>
                      <a:pt x="5" y="7"/>
                    </a:lnTo>
                    <a:lnTo>
                      <a:pt x="7" y="7"/>
                    </a:lnTo>
                    <a:lnTo>
                      <a:pt x="9" y="7"/>
                    </a:lnTo>
                    <a:lnTo>
                      <a:pt x="11" y="7"/>
                    </a:lnTo>
                    <a:lnTo>
                      <a:pt x="13" y="7"/>
                    </a:lnTo>
                    <a:lnTo>
                      <a:pt x="15" y="7"/>
                    </a:lnTo>
                    <a:lnTo>
                      <a:pt x="15" y="5"/>
                    </a:lnTo>
                    <a:lnTo>
                      <a:pt x="17" y="5"/>
                    </a:lnTo>
                    <a:lnTo>
                      <a:pt x="19" y="5"/>
                    </a:lnTo>
                    <a:lnTo>
                      <a:pt x="19" y="3"/>
                    </a:lnTo>
                    <a:lnTo>
                      <a:pt x="21" y="3"/>
                    </a:lnTo>
                    <a:lnTo>
                      <a:pt x="23" y="1"/>
                    </a:lnTo>
                    <a:lnTo>
                      <a:pt x="24" y="1"/>
                    </a:lnTo>
                    <a:lnTo>
                      <a:pt x="24" y="0"/>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09" name="Freeform 215">
                <a:extLst>
                  <a:ext uri="{FF2B5EF4-FFF2-40B4-BE49-F238E27FC236}">
                    <a16:creationId xmlns:a16="http://schemas.microsoft.com/office/drawing/2014/main" id="{6FAD50BD-FDC5-AD71-EF53-C36D89D530EB}"/>
                  </a:ext>
                </a:extLst>
              </p:cNvPr>
              <p:cNvSpPr>
                <a:spLocks/>
              </p:cNvSpPr>
              <p:nvPr/>
            </p:nvSpPr>
            <p:spPr bwMode="auto">
              <a:xfrm>
                <a:off x="3270" y="2384"/>
                <a:ext cx="22" cy="36"/>
              </a:xfrm>
              <a:custGeom>
                <a:avLst/>
                <a:gdLst>
                  <a:gd name="T0" fmla="*/ 2 w 22"/>
                  <a:gd name="T1" fmla="*/ 2 h 36"/>
                  <a:gd name="T2" fmla="*/ 0 w 22"/>
                  <a:gd name="T3" fmla="*/ 2 h 36"/>
                  <a:gd name="T4" fmla="*/ 2 w 22"/>
                  <a:gd name="T5" fmla="*/ 0 h 36"/>
                  <a:gd name="T6" fmla="*/ 4 w 22"/>
                  <a:gd name="T7" fmla="*/ 0 h 36"/>
                  <a:gd name="T8" fmla="*/ 5 w 22"/>
                  <a:gd name="T9" fmla="*/ 0 h 36"/>
                  <a:gd name="T10" fmla="*/ 7 w 22"/>
                  <a:gd name="T11" fmla="*/ 0 h 36"/>
                  <a:gd name="T12" fmla="*/ 9 w 22"/>
                  <a:gd name="T13" fmla="*/ 0 h 36"/>
                  <a:gd name="T14" fmla="*/ 11 w 22"/>
                  <a:gd name="T15" fmla="*/ 2 h 36"/>
                  <a:gd name="T16" fmla="*/ 13 w 22"/>
                  <a:gd name="T17" fmla="*/ 2 h 36"/>
                  <a:gd name="T18" fmla="*/ 15 w 22"/>
                  <a:gd name="T19" fmla="*/ 2 h 36"/>
                  <a:gd name="T20" fmla="*/ 15 w 22"/>
                  <a:gd name="T21" fmla="*/ 4 h 36"/>
                  <a:gd name="T22" fmla="*/ 17 w 22"/>
                  <a:gd name="T23" fmla="*/ 4 h 36"/>
                  <a:gd name="T24" fmla="*/ 19 w 22"/>
                  <a:gd name="T25" fmla="*/ 4 h 36"/>
                  <a:gd name="T26" fmla="*/ 19 w 22"/>
                  <a:gd name="T27" fmla="*/ 6 h 36"/>
                  <a:gd name="T28" fmla="*/ 21 w 22"/>
                  <a:gd name="T29" fmla="*/ 6 h 36"/>
                  <a:gd name="T30" fmla="*/ 21 w 22"/>
                  <a:gd name="T31" fmla="*/ 8 h 36"/>
                  <a:gd name="T32" fmla="*/ 22 w 22"/>
                  <a:gd name="T33" fmla="*/ 8 h 36"/>
                  <a:gd name="T34" fmla="*/ 22 w 22"/>
                  <a:gd name="T35" fmla="*/ 10 h 36"/>
                  <a:gd name="T36" fmla="*/ 22 w 22"/>
                  <a:gd name="T37" fmla="*/ 12 h 36"/>
                  <a:gd name="T38" fmla="*/ 22 w 22"/>
                  <a:gd name="T39" fmla="*/ 13 h 36"/>
                  <a:gd name="T40" fmla="*/ 22 w 22"/>
                  <a:gd name="T41" fmla="*/ 15 h 36"/>
                  <a:gd name="T42" fmla="*/ 22 w 22"/>
                  <a:gd name="T43" fmla="*/ 17 h 36"/>
                  <a:gd name="T44" fmla="*/ 22 w 22"/>
                  <a:gd name="T45" fmla="*/ 19 h 36"/>
                  <a:gd name="T46" fmla="*/ 22 w 22"/>
                  <a:gd name="T47" fmla="*/ 21 h 36"/>
                  <a:gd name="T48" fmla="*/ 22 w 22"/>
                  <a:gd name="T49" fmla="*/ 23 h 36"/>
                  <a:gd name="T50" fmla="*/ 22 w 22"/>
                  <a:gd name="T51" fmla="*/ 25 h 36"/>
                  <a:gd name="T52" fmla="*/ 22 w 22"/>
                  <a:gd name="T53" fmla="*/ 27 h 36"/>
                  <a:gd name="T54" fmla="*/ 21 w 22"/>
                  <a:gd name="T55" fmla="*/ 27 h 36"/>
                  <a:gd name="T56" fmla="*/ 21 w 22"/>
                  <a:gd name="T57" fmla="*/ 29 h 36"/>
                  <a:gd name="T58" fmla="*/ 21 w 22"/>
                  <a:gd name="T59" fmla="*/ 30 h 36"/>
                  <a:gd name="T60" fmla="*/ 19 w 22"/>
                  <a:gd name="T61" fmla="*/ 30 h 36"/>
                  <a:gd name="T62" fmla="*/ 19 w 22"/>
                  <a:gd name="T63" fmla="*/ 32 h 36"/>
                  <a:gd name="T64" fmla="*/ 17 w 22"/>
                  <a:gd name="T65" fmla="*/ 32 h 36"/>
                  <a:gd name="T66" fmla="*/ 17 w 22"/>
                  <a:gd name="T67" fmla="*/ 34 h 36"/>
                  <a:gd name="T68" fmla="*/ 15 w 22"/>
                  <a:gd name="T69" fmla="*/ 34 h 36"/>
                  <a:gd name="T70" fmla="*/ 15 w 22"/>
                  <a:gd name="T71" fmla="*/ 36 h 36"/>
                  <a:gd name="T72" fmla="*/ 15 w 22"/>
                  <a:gd name="T73" fmla="*/ 34 h 36"/>
                  <a:gd name="T74" fmla="*/ 15 w 22"/>
                  <a:gd name="T75" fmla="*/ 32 h 36"/>
                  <a:gd name="T76" fmla="*/ 15 w 22"/>
                  <a:gd name="T77" fmla="*/ 30 h 36"/>
                  <a:gd name="T78" fmla="*/ 13 w 22"/>
                  <a:gd name="T79" fmla="*/ 29 h 36"/>
                  <a:gd name="T80" fmla="*/ 13 w 22"/>
                  <a:gd name="T81" fmla="*/ 27 h 36"/>
                  <a:gd name="T82" fmla="*/ 13 w 22"/>
                  <a:gd name="T83" fmla="*/ 25 h 36"/>
                  <a:gd name="T84" fmla="*/ 13 w 22"/>
                  <a:gd name="T85" fmla="*/ 23 h 36"/>
                  <a:gd name="T86" fmla="*/ 13 w 22"/>
                  <a:gd name="T87" fmla="*/ 21 h 36"/>
                  <a:gd name="T88" fmla="*/ 13 w 22"/>
                  <a:gd name="T89" fmla="*/ 19 h 36"/>
                  <a:gd name="T90" fmla="*/ 11 w 22"/>
                  <a:gd name="T91" fmla="*/ 17 h 36"/>
                  <a:gd name="T92" fmla="*/ 11 w 22"/>
                  <a:gd name="T93" fmla="*/ 15 h 36"/>
                  <a:gd name="T94" fmla="*/ 11 w 22"/>
                  <a:gd name="T95" fmla="*/ 13 h 36"/>
                  <a:gd name="T96" fmla="*/ 9 w 22"/>
                  <a:gd name="T97" fmla="*/ 13 h 36"/>
                  <a:gd name="T98" fmla="*/ 9 w 22"/>
                  <a:gd name="T99" fmla="*/ 12 h 36"/>
                  <a:gd name="T100" fmla="*/ 7 w 22"/>
                  <a:gd name="T101" fmla="*/ 10 h 36"/>
                  <a:gd name="T102" fmla="*/ 7 w 22"/>
                  <a:gd name="T103" fmla="*/ 8 h 36"/>
                  <a:gd name="T104" fmla="*/ 5 w 22"/>
                  <a:gd name="T105" fmla="*/ 8 h 36"/>
                  <a:gd name="T106" fmla="*/ 5 w 22"/>
                  <a:gd name="T107" fmla="*/ 6 h 36"/>
                  <a:gd name="T108" fmla="*/ 4 w 22"/>
                  <a:gd name="T109" fmla="*/ 6 h 36"/>
                  <a:gd name="T110" fmla="*/ 4 w 22"/>
                  <a:gd name="T111" fmla="*/ 4 h 36"/>
                  <a:gd name="T112" fmla="*/ 2 w 22"/>
                  <a:gd name="T113" fmla="*/ 4 h 36"/>
                  <a:gd name="T114" fmla="*/ 2 w 22"/>
                  <a:gd name="T115" fmla="*/ 2 h 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 h="36">
                    <a:moveTo>
                      <a:pt x="2" y="2"/>
                    </a:moveTo>
                    <a:lnTo>
                      <a:pt x="0" y="2"/>
                    </a:lnTo>
                    <a:lnTo>
                      <a:pt x="2" y="0"/>
                    </a:lnTo>
                    <a:lnTo>
                      <a:pt x="4" y="0"/>
                    </a:lnTo>
                    <a:lnTo>
                      <a:pt x="5" y="0"/>
                    </a:lnTo>
                    <a:lnTo>
                      <a:pt x="7" y="0"/>
                    </a:lnTo>
                    <a:lnTo>
                      <a:pt x="9" y="0"/>
                    </a:lnTo>
                    <a:lnTo>
                      <a:pt x="11" y="2"/>
                    </a:lnTo>
                    <a:lnTo>
                      <a:pt x="13" y="2"/>
                    </a:lnTo>
                    <a:lnTo>
                      <a:pt x="15" y="2"/>
                    </a:lnTo>
                    <a:lnTo>
                      <a:pt x="15" y="4"/>
                    </a:lnTo>
                    <a:lnTo>
                      <a:pt x="17" y="4"/>
                    </a:lnTo>
                    <a:lnTo>
                      <a:pt x="19" y="4"/>
                    </a:lnTo>
                    <a:lnTo>
                      <a:pt x="19" y="6"/>
                    </a:lnTo>
                    <a:lnTo>
                      <a:pt x="21" y="6"/>
                    </a:lnTo>
                    <a:lnTo>
                      <a:pt x="21" y="8"/>
                    </a:lnTo>
                    <a:lnTo>
                      <a:pt x="22" y="8"/>
                    </a:lnTo>
                    <a:lnTo>
                      <a:pt x="22" y="10"/>
                    </a:lnTo>
                    <a:lnTo>
                      <a:pt x="22" y="12"/>
                    </a:lnTo>
                    <a:lnTo>
                      <a:pt x="22" y="13"/>
                    </a:lnTo>
                    <a:lnTo>
                      <a:pt x="22" y="15"/>
                    </a:lnTo>
                    <a:lnTo>
                      <a:pt x="22" y="17"/>
                    </a:lnTo>
                    <a:lnTo>
                      <a:pt x="22" y="19"/>
                    </a:lnTo>
                    <a:lnTo>
                      <a:pt x="22" y="21"/>
                    </a:lnTo>
                    <a:lnTo>
                      <a:pt x="22" y="23"/>
                    </a:lnTo>
                    <a:lnTo>
                      <a:pt x="22" y="25"/>
                    </a:lnTo>
                    <a:lnTo>
                      <a:pt x="22" y="27"/>
                    </a:lnTo>
                    <a:lnTo>
                      <a:pt x="21" y="27"/>
                    </a:lnTo>
                    <a:lnTo>
                      <a:pt x="21" y="29"/>
                    </a:lnTo>
                    <a:lnTo>
                      <a:pt x="21" y="30"/>
                    </a:lnTo>
                    <a:lnTo>
                      <a:pt x="19" y="30"/>
                    </a:lnTo>
                    <a:lnTo>
                      <a:pt x="19" y="32"/>
                    </a:lnTo>
                    <a:lnTo>
                      <a:pt x="17" y="32"/>
                    </a:lnTo>
                    <a:lnTo>
                      <a:pt x="17" y="34"/>
                    </a:lnTo>
                    <a:lnTo>
                      <a:pt x="15" y="34"/>
                    </a:lnTo>
                    <a:lnTo>
                      <a:pt x="15" y="36"/>
                    </a:lnTo>
                    <a:lnTo>
                      <a:pt x="15" y="34"/>
                    </a:lnTo>
                    <a:lnTo>
                      <a:pt x="15" y="32"/>
                    </a:lnTo>
                    <a:lnTo>
                      <a:pt x="15" y="30"/>
                    </a:lnTo>
                    <a:lnTo>
                      <a:pt x="13" y="29"/>
                    </a:lnTo>
                    <a:lnTo>
                      <a:pt x="13" y="27"/>
                    </a:lnTo>
                    <a:lnTo>
                      <a:pt x="13" y="25"/>
                    </a:lnTo>
                    <a:lnTo>
                      <a:pt x="13" y="23"/>
                    </a:lnTo>
                    <a:lnTo>
                      <a:pt x="13" y="21"/>
                    </a:lnTo>
                    <a:lnTo>
                      <a:pt x="13" y="19"/>
                    </a:lnTo>
                    <a:lnTo>
                      <a:pt x="11" y="17"/>
                    </a:lnTo>
                    <a:lnTo>
                      <a:pt x="11" y="15"/>
                    </a:lnTo>
                    <a:lnTo>
                      <a:pt x="11" y="13"/>
                    </a:lnTo>
                    <a:lnTo>
                      <a:pt x="9" y="13"/>
                    </a:lnTo>
                    <a:lnTo>
                      <a:pt x="9" y="12"/>
                    </a:lnTo>
                    <a:lnTo>
                      <a:pt x="7" y="10"/>
                    </a:lnTo>
                    <a:lnTo>
                      <a:pt x="7" y="8"/>
                    </a:lnTo>
                    <a:lnTo>
                      <a:pt x="5" y="8"/>
                    </a:lnTo>
                    <a:lnTo>
                      <a:pt x="5" y="6"/>
                    </a:lnTo>
                    <a:lnTo>
                      <a:pt x="4" y="6"/>
                    </a:lnTo>
                    <a:lnTo>
                      <a:pt x="4" y="4"/>
                    </a:lnTo>
                    <a:lnTo>
                      <a:pt x="2" y="4"/>
                    </a:lnTo>
                    <a:lnTo>
                      <a:pt x="2" y="2"/>
                    </a:lnTo>
                    <a:close/>
                  </a:path>
                </a:pathLst>
              </a:custGeom>
              <a:solidFill>
                <a:srgbClr val="7D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grpSp>
      </p:grpSp>
      <p:pic>
        <p:nvPicPr>
          <p:cNvPr id="210" name="Picture 2">
            <a:extLst>
              <a:ext uri="{FF2B5EF4-FFF2-40B4-BE49-F238E27FC236}">
                <a16:creationId xmlns:a16="http://schemas.microsoft.com/office/drawing/2014/main" id="{15A75C4A-F181-CF1D-6EA8-1E51ED030E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49148" y="4770744"/>
            <a:ext cx="1894504" cy="754032"/>
          </a:xfrm>
          <a:prstGeom prst="rect">
            <a:avLst/>
          </a:prstGeom>
          <a:noFill/>
          <a:extLst>
            <a:ext uri="{909E8E84-426E-40DD-AFC4-6F175D3DCCD1}">
              <a14:hiddenFill xmlns:a14="http://schemas.microsoft.com/office/drawing/2010/main">
                <a:solidFill>
                  <a:srgbClr val="FFFFFF"/>
                </a:solidFill>
              </a14:hiddenFill>
            </a:ext>
          </a:extLst>
        </p:spPr>
      </p:pic>
      <p:pic>
        <p:nvPicPr>
          <p:cNvPr id="214" name="Google Shape;776;p35" descr="A picture containing drawing&#10;&#10;Description automatically generated">
            <a:extLst>
              <a:ext uri="{FF2B5EF4-FFF2-40B4-BE49-F238E27FC236}">
                <a16:creationId xmlns:a16="http://schemas.microsoft.com/office/drawing/2014/main" id="{C2E2A49B-E809-1C63-635B-887EFB4C37BE}"/>
              </a:ext>
            </a:extLst>
          </p:cNvPr>
          <p:cNvPicPr preferRelativeResize="0"/>
          <p:nvPr/>
        </p:nvPicPr>
        <p:blipFill rotWithShape="1">
          <a:blip r:embed="rId4">
            <a:alphaModFix/>
          </a:blip>
          <a:srcRect/>
          <a:stretch/>
        </p:blipFill>
        <p:spPr>
          <a:xfrm>
            <a:off x="2667495" y="5812122"/>
            <a:ext cx="1990979" cy="789095"/>
          </a:xfrm>
          <a:prstGeom prst="rect">
            <a:avLst/>
          </a:prstGeom>
          <a:noFill/>
          <a:ln>
            <a:noFill/>
          </a:ln>
        </p:spPr>
      </p:pic>
      <p:pic>
        <p:nvPicPr>
          <p:cNvPr id="215" name="Picture 6">
            <a:extLst>
              <a:ext uri="{FF2B5EF4-FFF2-40B4-BE49-F238E27FC236}">
                <a16:creationId xmlns:a16="http://schemas.microsoft.com/office/drawing/2014/main" id="{C32620E5-A1FA-0941-95BA-7408C94B9B0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3210" t="22835" r="14036" b="24747"/>
          <a:stretch/>
        </p:blipFill>
        <p:spPr bwMode="auto">
          <a:xfrm>
            <a:off x="5410243" y="4804728"/>
            <a:ext cx="1573089" cy="720048"/>
          </a:xfrm>
          <a:prstGeom prst="rect">
            <a:avLst/>
          </a:prstGeom>
          <a:noFill/>
          <a:extLst>
            <a:ext uri="{909E8E84-426E-40DD-AFC4-6F175D3DCCD1}">
              <a14:hiddenFill xmlns:a14="http://schemas.microsoft.com/office/drawing/2010/main">
                <a:solidFill>
                  <a:srgbClr val="FFFFFF"/>
                </a:solidFill>
              </a14:hiddenFill>
            </a:ext>
          </a:extLst>
        </p:spPr>
      </p:pic>
      <p:pic>
        <p:nvPicPr>
          <p:cNvPr id="216" name="Graphic 215">
            <a:extLst>
              <a:ext uri="{FF2B5EF4-FFF2-40B4-BE49-F238E27FC236}">
                <a16:creationId xmlns:a16="http://schemas.microsoft.com/office/drawing/2014/main" id="{88ABC819-8A47-2941-C73A-F5CDC6ECD2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9889" y="4735681"/>
            <a:ext cx="1804909" cy="789095"/>
          </a:xfrm>
          <a:prstGeom prst="rect">
            <a:avLst/>
          </a:prstGeom>
        </p:spPr>
      </p:pic>
      <p:pic>
        <p:nvPicPr>
          <p:cNvPr id="217" name="Google Shape;774;p35" descr="A close up of a sign&#10;&#10;Description automatically generated">
            <a:extLst>
              <a:ext uri="{FF2B5EF4-FFF2-40B4-BE49-F238E27FC236}">
                <a16:creationId xmlns:a16="http://schemas.microsoft.com/office/drawing/2014/main" id="{BED72797-F56E-305A-5C5C-E5E3132D6782}"/>
              </a:ext>
            </a:extLst>
          </p:cNvPr>
          <p:cNvPicPr preferRelativeResize="0"/>
          <p:nvPr/>
        </p:nvPicPr>
        <p:blipFill rotWithShape="1">
          <a:blip r:embed="rId8">
            <a:alphaModFix/>
          </a:blip>
          <a:srcRect/>
          <a:stretch/>
        </p:blipFill>
        <p:spPr>
          <a:xfrm>
            <a:off x="4908949" y="5643563"/>
            <a:ext cx="966935" cy="1040242"/>
          </a:xfrm>
          <a:prstGeom prst="rect">
            <a:avLst/>
          </a:prstGeom>
          <a:noFill/>
          <a:ln>
            <a:noFill/>
          </a:ln>
        </p:spPr>
      </p:pic>
      <p:pic>
        <p:nvPicPr>
          <p:cNvPr id="218" name="Picture 2">
            <a:extLst>
              <a:ext uri="{FF2B5EF4-FFF2-40B4-BE49-F238E27FC236}">
                <a16:creationId xmlns:a16="http://schemas.microsoft.com/office/drawing/2014/main" id="{025A7CE7-C401-69A2-11FB-93FA467D776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269475" y="4716873"/>
            <a:ext cx="1819436" cy="859968"/>
          </a:xfrm>
          <a:prstGeom prst="rect">
            <a:avLst/>
          </a:prstGeom>
          <a:noFill/>
          <a:extLst>
            <a:ext uri="{909E8E84-426E-40DD-AFC4-6F175D3DCCD1}">
              <a14:hiddenFill xmlns:a14="http://schemas.microsoft.com/office/drawing/2010/main">
                <a:solidFill>
                  <a:srgbClr val="FFFFFF"/>
                </a:solidFill>
              </a14:hiddenFill>
            </a:ext>
          </a:extLst>
        </p:spPr>
      </p:pic>
      <p:pic>
        <p:nvPicPr>
          <p:cNvPr id="219" name="Graphic 218">
            <a:extLst>
              <a:ext uri="{FF2B5EF4-FFF2-40B4-BE49-F238E27FC236}">
                <a16:creationId xmlns:a16="http://schemas.microsoft.com/office/drawing/2014/main" id="{D6B0318B-2D1D-1666-8508-8D732B71E8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30570" y="4869677"/>
            <a:ext cx="1819436" cy="554359"/>
          </a:xfrm>
          <a:prstGeom prst="rect">
            <a:avLst/>
          </a:prstGeom>
        </p:spPr>
      </p:pic>
      <p:pic>
        <p:nvPicPr>
          <p:cNvPr id="222" name="Picture 221">
            <a:extLst>
              <a:ext uri="{FF2B5EF4-FFF2-40B4-BE49-F238E27FC236}">
                <a16:creationId xmlns:a16="http://schemas.microsoft.com/office/drawing/2014/main" id="{19EA5B63-80AC-65E6-A118-26E03C0B4356}"/>
              </a:ext>
            </a:extLst>
          </p:cNvPr>
          <p:cNvPicPr>
            <a:picLocks noChangeAspect="1"/>
          </p:cNvPicPr>
          <p:nvPr/>
        </p:nvPicPr>
        <p:blipFill>
          <a:blip r:embed="rId12"/>
          <a:stretch>
            <a:fillRect/>
          </a:stretch>
        </p:blipFill>
        <p:spPr>
          <a:xfrm>
            <a:off x="7624579" y="5638338"/>
            <a:ext cx="1757403" cy="984146"/>
          </a:xfrm>
          <a:prstGeom prst="rect">
            <a:avLst/>
          </a:prstGeom>
        </p:spPr>
      </p:pic>
      <p:cxnSp>
        <p:nvCxnSpPr>
          <p:cNvPr id="5" name="Straight Connector 4">
            <a:extLst>
              <a:ext uri="{FF2B5EF4-FFF2-40B4-BE49-F238E27FC236}">
                <a16:creationId xmlns:a16="http://schemas.microsoft.com/office/drawing/2014/main" id="{3A0F7D5A-AE68-B2E6-CE84-70334802C296}"/>
              </a:ext>
            </a:extLst>
          </p:cNvPr>
          <p:cNvCxnSpPr>
            <a:cxnSpLocks/>
          </p:cNvCxnSpPr>
          <p:nvPr/>
        </p:nvCxnSpPr>
        <p:spPr>
          <a:xfrm>
            <a:off x="3344798" y="4593369"/>
            <a:ext cx="545147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45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B2A3-FC8C-E910-0605-81C5F6D353DF}"/>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11DD91D1-6B06-A8F6-8B04-5F2297531C2B}"/>
              </a:ext>
            </a:extLst>
          </p:cNvPr>
          <p:cNvGrpSpPr/>
          <p:nvPr/>
        </p:nvGrpSpPr>
        <p:grpSpPr>
          <a:xfrm>
            <a:off x="281048" y="1805018"/>
            <a:ext cx="6168078" cy="1683295"/>
            <a:chOff x="281048" y="1805018"/>
            <a:chExt cx="6168078" cy="1683295"/>
          </a:xfrm>
        </p:grpSpPr>
        <p:sp>
          <p:nvSpPr>
            <p:cNvPr id="9" name="Google Shape;334;p6">
              <a:extLst>
                <a:ext uri="{FF2B5EF4-FFF2-40B4-BE49-F238E27FC236}">
                  <a16:creationId xmlns:a16="http://schemas.microsoft.com/office/drawing/2014/main" id="{910F746B-C85A-2AF4-E5C3-EAEF7A159CC5}"/>
                </a:ext>
              </a:extLst>
            </p:cNvPr>
            <p:cNvSpPr/>
            <p:nvPr/>
          </p:nvSpPr>
          <p:spPr>
            <a:xfrm>
              <a:off x="759185" y="1988965"/>
              <a:ext cx="5689941" cy="1315402"/>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1114425" marR="0" lvl="0" algn="l" rtl="0">
                <a:lnSpc>
                  <a:spcPct val="100000"/>
                </a:lnSpc>
                <a:spcBef>
                  <a:spcPts val="0"/>
                </a:spcBef>
                <a:spcAft>
                  <a:spcPts val="0"/>
                </a:spcAft>
                <a:buClr>
                  <a:schemeClr val="dk1"/>
                </a:buClr>
                <a:buSzPts val="2500"/>
                <a:buFont typeface="Open Sans"/>
                <a:buNone/>
              </a:pPr>
              <a:r>
                <a:rPr lang="en-US" sz="2800" dirty="0">
                  <a:solidFill>
                    <a:schemeClr val="dk1"/>
                  </a:solidFill>
                  <a:ea typeface="Open Sans"/>
                  <a:cs typeface="Open Sans"/>
                  <a:sym typeface="Open Sans"/>
                </a:rPr>
                <a:t>P</a:t>
              </a:r>
              <a:r>
                <a:rPr lang="en-US" sz="2800" b="0" i="0" u="none" strike="noStrike" cap="none" dirty="0">
                  <a:solidFill>
                    <a:schemeClr val="dk1"/>
                  </a:solidFill>
                  <a:ea typeface="Open Sans"/>
                  <a:cs typeface="Open Sans"/>
                  <a:sym typeface="Open Sans"/>
                </a:rPr>
                <a:t>atient factors</a:t>
              </a:r>
              <a:endParaRPr sz="2000" dirty="0"/>
            </a:p>
          </p:txBody>
        </p:sp>
        <p:pic>
          <p:nvPicPr>
            <p:cNvPr id="10" name="Google Shape;335;p6">
              <a:extLst>
                <a:ext uri="{FF2B5EF4-FFF2-40B4-BE49-F238E27FC236}">
                  <a16:creationId xmlns:a16="http://schemas.microsoft.com/office/drawing/2014/main" id="{BB7201C4-4B66-1D9A-FB7F-390F0A083876}"/>
                </a:ext>
              </a:extLst>
            </p:cNvPr>
            <p:cNvPicPr preferRelativeResize="0"/>
            <p:nvPr/>
          </p:nvPicPr>
          <p:blipFill rotWithShape="1">
            <a:blip r:embed="rId3">
              <a:alphaModFix/>
            </a:blip>
            <a:srcRect/>
            <a:stretch/>
          </p:blipFill>
          <p:spPr>
            <a:xfrm>
              <a:off x="281048" y="1805018"/>
              <a:ext cx="1683295" cy="1683295"/>
            </a:xfrm>
            <a:prstGeom prst="rect">
              <a:avLst/>
            </a:prstGeom>
            <a:noFill/>
            <a:ln>
              <a:noFill/>
            </a:ln>
          </p:spPr>
        </p:pic>
      </p:grpSp>
      <p:grpSp>
        <p:nvGrpSpPr>
          <p:cNvPr id="19" name="Group 18">
            <a:extLst>
              <a:ext uri="{FF2B5EF4-FFF2-40B4-BE49-F238E27FC236}">
                <a16:creationId xmlns:a16="http://schemas.microsoft.com/office/drawing/2014/main" id="{BC181F21-268C-3DDD-2AF8-1C9FEF54664B}"/>
              </a:ext>
            </a:extLst>
          </p:cNvPr>
          <p:cNvGrpSpPr/>
          <p:nvPr/>
        </p:nvGrpSpPr>
        <p:grpSpPr>
          <a:xfrm>
            <a:off x="281048" y="4424034"/>
            <a:ext cx="6168078" cy="1832761"/>
            <a:chOff x="281048" y="4134774"/>
            <a:chExt cx="6168078" cy="1832761"/>
          </a:xfrm>
        </p:grpSpPr>
        <p:sp>
          <p:nvSpPr>
            <p:cNvPr id="13" name="Google Shape;334;p6">
              <a:extLst>
                <a:ext uri="{FF2B5EF4-FFF2-40B4-BE49-F238E27FC236}">
                  <a16:creationId xmlns:a16="http://schemas.microsoft.com/office/drawing/2014/main" id="{B33F51E4-E897-74BD-9936-F8EE6F989DAE}"/>
                </a:ext>
              </a:extLst>
            </p:cNvPr>
            <p:cNvSpPr/>
            <p:nvPr/>
          </p:nvSpPr>
          <p:spPr>
            <a:xfrm>
              <a:off x="731415" y="4460657"/>
              <a:ext cx="5717711" cy="1315402"/>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1162050" marR="0" lvl="0" algn="l" rtl="0">
                <a:lnSpc>
                  <a:spcPct val="100000"/>
                </a:lnSpc>
                <a:spcBef>
                  <a:spcPts val="0"/>
                </a:spcBef>
                <a:spcAft>
                  <a:spcPts val="0"/>
                </a:spcAft>
                <a:buClr>
                  <a:schemeClr val="dk1"/>
                </a:buClr>
                <a:buSzPts val="2500"/>
                <a:buFont typeface="Open Sans"/>
                <a:buNone/>
              </a:pPr>
              <a:r>
                <a:rPr lang="en-US" sz="2800" b="0" i="0" u="none" strike="noStrike" cap="none" dirty="0">
                  <a:solidFill>
                    <a:schemeClr val="dk1"/>
                  </a:solidFill>
                  <a:ea typeface="Open Sans"/>
                  <a:cs typeface="Open Sans"/>
                  <a:sym typeface="Open Sans"/>
                </a:rPr>
                <a:t>And factors related to cardiopulmonary bypass</a:t>
              </a:r>
              <a:endParaRPr sz="2000" dirty="0"/>
            </a:p>
          </p:txBody>
        </p:sp>
        <p:grpSp>
          <p:nvGrpSpPr>
            <p:cNvPr id="18" name="Group 17">
              <a:extLst>
                <a:ext uri="{FF2B5EF4-FFF2-40B4-BE49-F238E27FC236}">
                  <a16:creationId xmlns:a16="http://schemas.microsoft.com/office/drawing/2014/main" id="{662C6C0C-89CF-5A13-D890-D9C885600F86}"/>
                </a:ext>
              </a:extLst>
            </p:cNvPr>
            <p:cNvGrpSpPr/>
            <p:nvPr/>
          </p:nvGrpSpPr>
          <p:grpSpPr>
            <a:xfrm>
              <a:off x="281048" y="4134774"/>
              <a:ext cx="1832761" cy="1832761"/>
              <a:chOff x="2803100" y="2681804"/>
              <a:chExt cx="3251198" cy="3251200"/>
            </a:xfrm>
          </p:grpSpPr>
          <p:pic>
            <p:nvPicPr>
              <p:cNvPr id="15" name="Picture 14">
                <a:extLst>
                  <a:ext uri="{FF2B5EF4-FFF2-40B4-BE49-F238E27FC236}">
                    <a16:creationId xmlns:a16="http://schemas.microsoft.com/office/drawing/2014/main" id="{ED9C91A5-27F2-D0F8-13D5-01D692173B5C}"/>
                  </a:ext>
                </a:extLst>
              </p:cNvPr>
              <p:cNvPicPr>
                <a:picLocks noChangeAspect="1"/>
              </p:cNvPicPr>
              <p:nvPr/>
            </p:nvPicPr>
            <p:blipFill>
              <a:blip r:embed="rId4"/>
              <a:stretch>
                <a:fillRect/>
              </a:stretch>
            </p:blipFill>
            <p:spPr>
              <a:xfrm>
                <a:off x="2803100" y="2681804"/>
                <a:ext cx="3251198" cy="3251200"/>
              </a:xfrm>
              <a:prstGeom prst="rect">
                <a:avLst/>
              </a:prstGeom>
            </p:spPr>
          </p:pic>
          <p:sp>
            <p:nvSpPr>
              <p:cNvPr id="17" name="Rectangle 16">
                <a:extLst>
                  <a:ext uri="{FF2B5EF4-FFF2-40B4-BE49-F238E27FC236}">
                    <a16:creationId xmlns:a16="http://schemas.microsoft.com/office/drawing/2014/main" id="{D2386A77-44D9-59CA-C69E-BA5365D1E3AD}"/>
                  </a:ext>
                </a:extLst>
              </p:cNvPr>
              <p:cNvSpPr/>
              <p:nvPr/>
            </p:nvSpPr>
            <p:spPr>
              <a:xfrm>
                <a:off x="3680460" y="3712334"/>
                <a:ext cx="962906" cy="768226"/>
              </a:xfrm>
              <a:prstGeom prst="rect">
                <a:avLst/>
              </a:prstGeom>
              <a:solidFill>
                <a:srgbClr val="FAF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6" name="Picture 15">
                <a:extLst>
                  <a:ext uri="{FF2B5EF4-FFF2-40B4-BE49-F238E27FC236}">
                    <a16:creationId xmlns:a16="http://schemas.microsoft.com/office/drawing/2014/main" id="{BE63F675-7F30-DB8E-20FF-B3F0E70702A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74777" y="3654052"/>
                <a:ext cx="862604" cy="862602"/>
              </a:xfrm>
              <a:prstGeom prst="rect">
                <a:avLst/>
              </a:prstGeom>
            </p:spPr>
          </p:pic>
        </p:grpSp>
      </p:grpSp>
      <p:sp>
        <p:nvSpPr>
          <p:cNvPr id="6" name="Rounded Rectangle 5">
            <a:extLst>
              <a:ext uri="{FF2B5EF4-FFF2-40B4-BE49-F238E27FC236}">
                <a16:creationId xmlns:a16="http://schemas.microsoft.com/office/drawing/2014/main" id="{FC8DDB74-1E65-2259-BDE7-F188C0EEA868}"/>
              </a:ext>
            </a:extLst>
          </p:cNvPr>
          <p:cNvSpPr/>
          <p:nvPr/>
        </p:nvSpPr>
        <p:spPr>
          <a:xfrm>
            <a:off x="7113320" y="1381710"/>
            <a:ext cx="4797632" cy="2411283"/>
          </a:xfrm>
          <a:prstGeom prst="roundRect">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Age</a:t>
            </a:r>
          </a:p>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CKD</a:t>
            </a:r>
          </a:p>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Diabetes</a:t>
            </a:r>
          </a:p>
          <a:p>
            <a:pPr marL="457200" indent="-457200">
              <a:buFont typeface="Arial" panose="020B0604020202020204" pitchFamily="34" charset="0"/>
              <a:buChar char="•"/>
            </a:pPr>
            <a:r>
              <a:rPr lang="en-AU" sz="3200" dirty="0">
                <a:solidFill>
                  <a:sysClr val="windowText" lastClr="000000"/>
                </a:solidFill>
                <a:effectLst/>
                <a:latin typeface="Aptos" panose="020B0004020202020204" pitchFamily="34" charset="0"/>
                <a:ea typeface="Times New Roman" panose="02020603050405020304" pitchFamily="18" charset="0"/>
              </a:rPr>
              <a:t>Surgical complexity</a:t>
            </a:r>
            <a:endParaRPr lang="en-AU" sz="3200" dirty="0">
              <a:solidFill>
                <a:sysClr val="windowText" lastClr="000000"/>
              </a:solidFill>
            </a:endParaRPr>
          </a:p>
        </p:txBody>
      </p:sp>
      <p:sp>
        <p:nvSpPr>
          <p:cNvPr id="21" name="Rounded Rectangle 20">
            <a:extLst>
              <a:ext uri="{FF2B5EF4-FFF2-40B4-BE49-F238E27FC236}">
                <a16:creationId xmlns:a16="http://schemas.microsoft.com/office/drawing/2014/main" id="{79F67E6C-1456-DAEF-EC95-37708B763FF3}"/>
              </a:ext>
            </a:extLst>
          </p:cNvPr>
          <p:cNvSpPr/>
          <p:nvPr/>
        </p:nvSpPr>
        <p:spPr>
          <a:xfrm>
            <a:off x="7113320" y="4134774"/>
            <a:ext cx="4797632" cy="2411283"/>
          </a:xfrm>
          <a:prstGeom prst="roundRect">
            <a:avLst/>
          </a:prstGeom>
          <a:noFill/>
          <a:ln w="57150">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Hypoperfusion</a:t>
            </a:r>
          </a:p>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Inflammation </a:t>
            </a:r>
          </a:p>
          <a:p>
            <a:pPr marL="457200" indent="-457200">
              <a:buFont typeface="Arial" panose="020B0604020202020204" pitchFamily="34" charset="0"/>
              <a:buChar char="•"/>
            </a:pPr>
            <a:r>
              <a:rPr lang="en-US" sz="3200" dirty="0">
                <a:solidFill>
                  <a:sysClr val="windowText" lastClr="000000"/>
                </a:solidFill>
                <a:effectLst/>
                <a:latin typeface="Aptos" panose="020B0004020202020204" pitchFamily="34" charset="0"/>
                <a:ea typeface="Times New Roman" panose="02020603050405020304" pitchFamily="18" charset="0"/>
              </a:rPr>
              <a:t>Oxidative stress</a:t>
            </a:r>
          </a:p>
          <a:p>
            <a:pPr marL="457200" indent="-457200">
              <a:buFont typeface="Arial" panose="020B0604020202020204" pitchFamily="34" charset="0"/>
              <a:buChar char="•"/>
            </a:pPr>
            <a:r>
              <a:rPr lang="en-AU" sz="3200" dirty="0">
                <a:solidFill>
                  <a:sysClr val="windowText" lastClr="000000"/>
                </a:solidFill>
                <a:effectLst/>
                <a:latin typeface="Aptos" panose="020B0004020202020204" pitchFamily="34" charset="0"/>
                <a:ea typeface="Times New Roman" panose="02020603050405020304" pitchFamily="18" charset="0"/>
              </a:rPr>
              <a:t>Endothelial damage</a:t>
            </a:r>
            <a:endParaRPr lang="en-AU" sz="3200" dirty="0">
              <a:solidFill>
                <a:sysClr val="windowText" lastClr="000000"/>
              </a:solidFill>
            </a:endParaRPr>
          </a:p>
        </p:txBody>
      </p:sp>
      <p:sp>
        <p:nvSpPr>
          <p:cNvPr id="22" name="Title 1">
            <a:extLst>
              <a:ext uri="{FF2B5EF4-FFF2-40B4-BE49-F238E27FC236}">
                <a16:creationId xmlns:a16="http://schemas.microsoft.com/office/drawing/2014/main" id="{EADE3E77-374E-596D-191F-D20C41D75DE5}"/>
              </a:ext>
            </a:extLst>
          </p:cNvPr>
          <p:cNvSpPr>
            <a:spLocks noGrp="1"/>
          </p:cNvSpPr>
          <p:nvPr>
            <p:ph type="title"/>
          </p:nvPr>
        </p:nvSpPr>
        <p:spPr>
          <a:xfrm>
            <a:off x="257908" y="52566"/>
            <a:ext cx="11934091" cy="1325563"/>
          </a:xfrm>
        </p:spPr>
        <p:txBody>
          <a:bodyPr>
            <a:normAutofit/>
          </a:bodyPr>
          <a:lstStyle/>
          <a:p>
            <a:r>
              <a:rPr lang="en-AU" sz="4400" dirty="0"/>
              <a:t>Determinants of Cardiac </a:t>
            </a:r>
            <a:r>
              <a:rPr lang="en-AU" sz="4400" dirty="0" err="1"/>
              <a:t>Sx</a:t>
            </a:r>
            <a:r>
              <a:rPr lang="en-AU" sz="4400" dirty="0"/>
              <a:t> Associated AKI </a:t>
            </a:r>
          </a:p>
        </p:txBody>
      </p:sp>
    </p:spTree>
    <p:extLst>
      <p:ext uri="{BB962C8B-B14F-4D97-AF65-F5344CB8AC3E}">
        <p14:creationId xmlns:p14="http://schemas.microsoft.com/office/powerpoint/2010/main" val="151462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168A-DD80-0B07-7762-F11DFFDF136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766ADA9-0E80-40FD-2786-FF28DECEC989}"/>
              </a:ext>
            </a:extLst>
          </p:cNvPr>
          <p:cNvSpPr txBox="1"/>
          <p:nvPr/>
        </p:nvSpPr>
        <p:spPr>
          <a:xfrm>
            <a:off x="0" y="6436849"/>
            <a:ext cx="4784451" cy="369332"/>
          </a:xfrm>
          <a:prstGeom prst="rect">
            <a:avLst/>
          </a:prstGeom>
          <a:noFill/>
        </p:spPr>
        <p:txBody>
          <a:bodyPr wrap="none" rtlCol="0">
            <a:spAutoFit/>
          </a:bodyPr>
          <a:lstStyle/>
          <a:p>
            <a:r>
              <a:rPr lang="en-AU" i="1" dirty="0" err="1"/>
              <a:t>Berbel</a:t>
            </a:r>
            <a:r>
              <a:rPr lang="en-AU" i="1" dirty="0"/>
              <a:t>-Franco et al</a:t>
            </a:r>
            <a:r>
              <a:rPr lang="en-AU" sz="1800" i="1" dirty="0">
                <a:effectLst/>
                <a:ea typeface="Calibri" panose="020F0502020204030204" pitchFamily="34" charset="0"/>
              </a:rPr>
              <a:t>. </a:t>
            </a:r>
            <a:r>
              <a:rPr lang="en-AU" i="1" dirty="0"/>
              <a:t>J </a:t>
            </a:r>
            <a:r>
              <a:rPr lang="en-AU" i="1" dirty="0" err="1"/>
              <a:t>Cardiothorac</a:t>
            </a:r>
            <a:r>
              <a:rPr lang="en-AU" i="1" dirty="0"/>
              <a:t> Surg</a:t>
            </a:r>
            <a:r>
              <a:rPr lang="en-AU" sz="1800" i="1" dirty="0">
                <a:effectLst/>
                <a:ea typeface="Calibri" panose="020F0502020204030204" pitchFamily="34" charset="0"/>
              </a:rPr>
              <a:t> (2020)</a:t>
            </a:r>
            <a:endParaRPr lang="en-AU" i="1" dirty="0"/>
          </a:p>
        </p:txBody>
      </p:sp>
      <p:grpSp>
        <p:nvGrpSpPr>
          <p:cNvPr id="22" name="Group 21">
            <a:extLst>
              <a:ext uri="{FF2B5EF4-FFF2-40B4-BE49-F238E27FC236}">
                <a16:creationId xmlns:a16="http://schemas.microsoft.com/office/drawing/2014/main" id="{3456CDC9-69EF-7054-3797-FC1C2EE60CA0}"/>
              </a:ext>
            </a:extLst>
          </p:cNvPr>
          <p:cNvGrpSpPr/>
          <p:nvPr/>
        </p:nvGrpSpPr>
        <p:grpSpPr>
          <a:xfrm>
            <a:off x="46892" y="1004349"/>
            <a:ext cx="6404613" cy="4141264"/>
            <a:chOff x="4550291" y="3290238"/>
            <a:chExt cx="4978400" cy="3219065"/>
          </a:xfrm>
        </p:grpSpPr>
        <p:sp>
          <p:nvSpPr>
            <p:cNvPr id="20" name="Rectangle 19">
              <a:extLst>
                <a:ext uri="{FF2B5EF4-FFF2-40B4-BE49-F238E27FC236}">
                  <a16:creationId xmlns:a16="http://schemas.microsoft.com/office/drawing/2014/main" id="{1830131E-76AA-9E4C-A238-8FE5A71B3936}"/>
                </a:ext>
              </a:extLst>
            </p:cNvPr>
            <p:cNvSpPr/>
            <p:nvPr/>
          </p:nvSpPr>
          <p:spPr>
            <a:xfrm>
              <a:off x="4606926" y="6238804"/>
              <a:ext cx="4881782" cy="270499"/>
            </a:xfrm>
            <a:prstGeom prst="rect">
              <a:avLst/>
            </a:prstGeom>
            <a:solidFill>
              <a:schemeClr val="bg1"/>
            </a:solidFill>
            <a:ln w="15875">
              <a:solidFill>
                <a:srgbClr val="7E7E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dirty="0">
                  <a:solidFill>
                    <a:sysClr val="windowText" lastClr="000000"/>
                  </a:solidFill>
                  <a:latin typeface="Calibri" panose="020F0502020204030204" pitchFamily="34" charset="0"/>
                  <a:cs typeface="Calibri" panose="020F0502020204030204" pitchFamily="34" charset="0"/>
                </a:rPr>
                <a:t>Postoperative serum albumin level (g/L)</a:t>
              </a:r>
            </a:p>
          </p:txBody>
        </p:sp>
        <p:pic>
          <p:nvPicPr>
            <p:cNvPr id="19" name="Picture 18">
              <a:extLst>
                <a:ext uri="{FF2B5EF4-FFF2-40B4-BE49-F238E27FC236}">
                  <a16:creationId xmlns:a16="http://schemas.microsoft.com/office/drawing/2014/main" id="{161673E3-3669-E3A5-4191-63F15BAB3016}"/>
                </a:ext>
              </a:extLst>
            </p:cNvPr>
            <p:cNvPicPr>
              <a:picLocks noChangeAspect="1"/>
            </p:cNvPicPr>
            <p:nvPr/>
          </p:nvPicPr>
          <p:blipFill>
            <a:blip r:embed="rId3">
              <a:extLst>
                <a:ext uri="{28A0092B-C50C-407E-A947-70E740481C1C}">
                  <a14:useLocalDpi xmlns:a14="http://schemas.microsoft.com/office/drawing/2010/main"/>
                </a:ext>
              </a:extLst>
            </a:blip>
            <a:srcRect b="1204"/>
            <a:stretch/>
          </p:blipFill>
          <p:spPr>
            <a:xfrm>
              <a:off x="4550291" y="3290238"/>
              <a:ext cx="4978400" cy="2948567"/>
            </a:xfrm>
            <a:prstGeom prst="rect">
              <a:avLst/>
            </a:prstGeom>
          </p:spPr>
        </p:pic>
      </p:grpSp>
      <p:graphicFrame>
        <p:nvGraphicFramePr>
          <p:cNvPr id="3" name="Google Shape;383;p10">
            <a:extLst>
              <a:ext uri="{FF2B5EF4-FFF2-40B4-BE49-F238E27FC236}">
                <a16:creationId xmlns:a16="http://schemas.microsoft.com/office/drawing/2014/main" id="{07FC7BA0-A7C2-5F65-FE56-768093EFBFDD}"/>
              </a:ext>
            </a:extLst>
          </p:cNvPr>
          <p:cNvGraphicFramePr/>
          <p:nvPr>
            <p:extLst>
              <p:ext uri="{D42A27DB-BD31-4B8C-83A1-F6EECF244321}">
                <p14:modId xmlns:p14="http://schemas.microsoft.com/office/powerpoint/2010/main" val="836454922"/>
              </p:ext>
            </p:extLst>
          </p:nvPr>
        </p:nvGraphicFramePr>
        <p:xfrm>
          <a:off x="975150" y="5279000"/>
          <a:ext cx="10241700" cy="1083076"/>
        </p:xfrm>
        <a:graphic>
          <a:graphicData uri="http://schemas.openxmlformats.org/drawingml/2006/table">
            <a:tbl>
              <a:tblPr bandRow="1">
                <a:tableStyleId>{B301B821-A1FF-4177-AEE7-76D212191A09}</a:tableStyleId>
              </a:tblPr>
              <a:tblGrid>
                <a:gridCol w="17069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704319">
                  <a:extLst>
                    <a:ext uri="{9D8B030D-6E8A-4147-A177-3AD203B41FA5}">
                      <a16:colId xmlns:a16="http://schemas.microsoft.com/office/drawing/2014/main" val="20002"/>
                    </a:ext>
                  </a:extLst>
                </a:gridCol>
                <a:gridCol w="1709581">
                  <a:extLst>
                    <a:ext uri="{9D8B030D-6E8A-4147-A177-3AD203B41FA5}">
                      <a16:colId xmlns:a16="http://schemas.microsoft.com/office/drawing/2014/main" val="20003"/>
                    </a:ext>
                  </a:extLst>
                </a:gridCol>
                <a:gridCol w="1706950">
                  <a:extLst>
                    <a:ext uri="{9D8B030D-6E8A-4147-A177-3AD203B41FA5}">
                      <a16:colId xmlns:a16="http://schemas.microsoft.com/office/drawing/2014/main" val="20004"/>
                    </a:ext>
                  </a:extLst>
                </a:gridCol>
                <a:gridCol w="1706950">
                  <a:extLst>
                    <a:ext uri="{9D8B030D-6E8A-4147-A177-3AD203B41FA5}">
                      <a16:colId xmlns:a16="http://schemas.microsoft.com/office/drawing/2014/main" val="20005"/>
                    </a:ext>
                  </a:extLst>
                </a:gridCol>
              </a:tblGrid>
              <a:tr h="658447">
                <a:tc>
                  <a:txBody>
                    <a:bodyPr/>
                    <a:lstStyle/>
                    <a:p>
                      <a:pPr marL="0" marR="0" lvl="0" indent="0" algn="ctr" rtl="0">
                        <a:spcBef>
                          <a:spcPts val="0"/>
                        </a:spcBef>
                        <a:spcAft>
                          <a:spcPts val="0"/>
                        </a:spcAft>
                        <a:buNone/>
                      </a:pPr>
                      <a:endParaRPr sz="1600" u="none" strike="noStrike" cap="none" dirty="0"/>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dirty="0"/>
                        <a:t>Normal</a:t>
                      </a:r>
                      <a:endParaRPr sz="1600" dirty="0"/>
                    </a:p>
                    <a:p>
                      <a:pPr marL="0" marR="0" lvl="0" indent="0" algn="l" rtl="0">
                        <a:lnSpc>
                          <a:spcPct val="100000"/>
                        </a:lnSpc>
                        <a:spcBef>
                          <a:spcPts val="0"/>
                        </a:spcBef>
                        <a:spcAft>
                          <a:spcPts val="0"/>
                        </a:spcAft>
                        <a:buNone/>
                      </a:pPr>
                      <a:r>
                        <a:rPr lang="en-US" sz="1600" u="none" strike="noStrike" cap="none" dirty="0"/>
                        <a:t>≥35 g/l</a:t>
                      </a:r>
                      <a:endParaRPr sz="1600" dirty="0"/>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dirty="0"/>
                        <a:t>Low deficit</a:t>
                      </a:r>
                      <a:endParaRPr sz="1600" dirty="0"/>
                    </a:p>
                    <a:p>
                      <a:pPr marL="0" marR="0" lvl="0" indent="0" algn="l" rtl="0">
                        <a:lnSpc>
                          <a:spcPct val="100000"/>
                        </a:lnSpc>
                        <a:spcBef>
                          <a:spcPts val="0"/>
                        </a:spcBef>
                        <a:spcAft>
                          <a:spcPts val="0"/>
                        </a:spcAft>
                        <a:buNone/>
                      </a:pPr>
                      <a:r>
                        <a:rPr lang="en-US" sz="1600" u="none" strike="noStrike" cap="none" dirty="0"/>
                        <a:t>30-34.9 g/l</a:t>
                      </a:r>
                      <a:endParaRPr sz="1600" dirty="0"/>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dirty="0"/>
                        <a:t>Mild deficit</a:t>
                      </a:r>
                      <a:endParaRPr sz="1600" dirty="0"/>
                    </a:p>
                    <a:p>
                      <a:pPr marL="0" marR="0" lvl="0" indent="0" algn="l" rtl="0">
                        <a:lnSpc>
                          <a:spcPct val="100000"/>
                        </a:lnSpc>
                        <a:spcBef>
                          <a:spcPts val="0"/>
                        </a:spcBef>
                        <a:spcAft>
                          <a:spcPts val="0"/>
                        </a:spcAft>
                        <a:buNone/>
                      </a:pPr>
                      <a:r>
                        <a:rPr lang="en-US" sz="1600" u="none" strike="noStrike" cap="none" dirty="0"/>
                        <a:t>25-29.9 g/l</a:t>
                      </a:r>
                      <a:endParaRPr sz="1600" dirty="0"/>
                    </a:p>
                  </a:txBody>
                  <a:tcPr marL="91450" marR="91450" marT="45725" marB="45725" anchor="ctr"/>
                </a:tc>
                <a:tc>
                  <a:txBody>
                    <a:bodyPr/>
                    <a:lstStyle/>
                    <a:p>
                      <a:pPr marL="0" marR="0" lvl="0" indent="0" algn="l" rtl="0">
                        <a:lnSpc>
                          <a:spcPct val="100000"/>
                        </a:lnSpc>
                        <a:spcBef>
                          <a:spcPts val="0"/>
                        </a:spcBef>
                        <a:spcAft>
                          <a:spcPts val="0"/>
                        </a:spcAft>
                        <a:buNone/>
                      </a:pPr>
                      <a:r>
                        <a:rPr lang="en-US" sz="1600" u="none" strike="noStrike" cap="none" dirty="0"/>
                        <a:t>Severe deficit</a:t>
                      </a:r>
                      <a:endParaRPr sz="1600" dirty="0"/>
                    </a:p>
                    <a:p>
                      <a:pPr marL="0" marR="0" lvl="0" indent="0" algn="l" rtl="0">
                        <a:lnSpc>
                          <a:spcPct val="100000"/>
                        </a:lnSpc>
                        <a:spcBef>
                          <a:spcPts val="0"/>
                        </a:spcBef>
                        <a:spcAft>
                          <a:spcPts val="0"/>
                        </a:spcAft>
                        <a:buNone/>
                      </a:pPr>
                      <a:r>
                        <a:rPr lang="en-US" sz="1600" u="none" strike="noStrike" cap="none" dirty="0"/>
                        <a:t>&lt;25 g/l</a:t>
                      </a:r>
                      <a:endParaRPr sz="1600" dirty="0"/>
                    </a:p>
                  </a:txBody>
                  <a:tcPr marL="91450" marR="91450" marT="45725" marB="45725" anchor="ctr"/>
                </a:tc>
                <a:tc>
                  <a:txBody>
                    <a:bodyPr/>
                    <a:lstStyle/>
                    <a:p>
                      <a:pPr marL="0" marR="0" lvl="0" indent="0" algn="ctr" rtl="0">
                        <a:lnSpc>
                          <a:spcPct val="100000"/>
                        </a:lnSpc>
                        <a:spcBef>
                          <a:spcPts val="0"/>
                        </a:spcBef>
                        <a:spcAft>
                          <a:spcPts val="0"/>
                        </a:spcAft>
                        <a:buNone/>
                      </a:pPr>
                      <a:r>
                        <a:rPr lang="en-US" sz="1600" u="none" strike="noStrike" cap="none" dirty="0"/>
                        <a:t>p</a:t>
                      </a:r>
                      <a:endParaRPr sz="1600" dirty="0"/>
                    </a:p>
                  </a:txBody>
                  <a:tcPr marL="91450" marR="91450" marT="45725" marB="45725" anchor="ctr"/>
                </a:tc>
                <a:extLst>
                  <a:ext uri="{0D108BD9-81ED-4DB2-BD59-A6C34878D82A}">
                    <a16:rowId xmlns:a16="http://schemas.microsoft.com/office/drawing/2014/main" val="10000"/>
                  </a:ext>
                </a:extLst>
              </a:tr>
              <a:tr h="424629">
                <a:tc>
                  <a:txBody>
                    <a:bodyPr/>
                    <a:lstStyle/>
                    <a:p>
                      <a:pPr marL="0" marR="0" lvl="0" indent="0" algn="ctr" rtl="0">
                        <a:spcBef>
                          <a:spcPts val="0"/>
                        </a:spcBef>
                        <a:spcAft>
                          <a:spcPts val="0"/>
                        </a:spcAft>
                        <a:buNone/>
                      </a:pPr>
                      <a:r>
                        <a:rPr lang="en-US" sz="1600" u="none" strike="noStrike" cap="none"/>
                        <a:t>AKI (%)</a:t>
                      </a:r>
                      <a:endParaRPr sz="160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3.1% (5/162)</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4.4% (41/924)</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9.7% (121/1249)</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21.7% (105/483)</a:t>
                      </a:r>
                      <a:endParaRPr sz="1600" dirty="0"/>
                    </a:p>
                  </a:txBody>
                  <a:tcPr marL="91450" marR="91450" marT="45725" marB="45725" anchor="ctr"/>
                </a:tc>
                <a:tc>
                  <a:txBody>
                    <a:bodyPr/>
                    <a:lstStyle/>
                    <a:p>
                      <a:pPr marL="0" marR="0" lvl="0" indent="0" algn="ctr" rtl="0">
                        <a:spcBef>
                          <a:spcPts val="0"/>
                        </a:spcBef>
                        <a:spcAft>
                          <a:spcPts val="0"/>
                        </a:spcAft>
                        <a:buNone/>
                      </a:pPr>
                      <a:r>
                        <a:rPr lang="en-US" sz="1600" u="none" strike="noStrike" cap="none" dirty="0"/>
                        <a:t>&lt;0.001</a:t>
                      </a:r>
                      <a:endParaRPr sz="1600" dirty="0"/>
                    </a:p>
                  </a:txBody>
                  <a:tcPr marL="91450" marR="91450" marT="45725" marB="45725" anchor="ct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1794E25A-CDF1-5C97-36B6-27D6FB9D3B1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34685" y="1078693"/>
            <a:ext cx="5171820" cy="4188584"/>
          </a:xfrm>
          <a:prstGeom prst="rect">
            <a:avLst/>
          </a:prstGeom>
        </p:spPr>
      </p:pic>
      <p:sp>
        <p:nvSpPr>
          <p:cNvPr id="17" name="Title 16">
            <a:extLst>
              <a:ext uri="{FF2B5EF4-FFF2-40B4-BE49-F238E27FC236}">
                <a16:creationId xmlns:a16="http://schemas.microsoft.com/office/drawing/2014/main" id="{EA10BF3B-D036-0E25-97CD-C27FC2522A14}"/>
              </a:ext>
            </a:extLst>
          </p:cNvPr>
          <p:cNvSpPr>
            <a:spLocks noGrp="1"/>
          </p:cNvSpPr>
          <p:nvPr>
            <p:ph type="title"/>
          </p:nvPr>
        </p:nvSpPr>
        <p:spPr>
          <a:xfrm>
            <a:off x="287214" y="103065"/>
            <a:ext cx="10515600" cy="767897"/>
          </a:xfrm>
        </p:spPr>
        <p:txBody>
          <a:bodyPr>
            <a:normAutofit fontScale="90000"/>
          </a:bodyPr>
          <a:lstStyle/>
          <a:p>
            <a:r>
              <a:rPr lang="en-AU" dirty="0" err="1"/>
              <a:t>Hypoalbuminaemia</a:t>
            </a:r>
            <a:r>
              <a:rPr lang="en-AU" dirty="0"/>
              <a:t>, dose dependent badness</a:t>
            </a:r>
          </a:p>
        </p:txBody>
      </p:sp>
    </p:spTree>
    <p:extLst>
      <p:ext uri="{BB962C8B-B14F-4D97-AF65-F5344CB8AC3E}">
        <p14:creationId xmlns:p14="http://schemas.microsoft.com/office/powerpoint/2010/main" val="34606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CA74D3A-71A1-C737-BEAB-B18DCE81A26E}"/>
              </a:ext>
            </a:extLst>
          </p:cNvPr>
          <p:cNvGrpSpPr/>
          <p:nvPr/>
        </p:nvGrpSpPr>
        <p:grpSpPr>
          <a:xfrm>
            <a:off x="8516680" y="103065"/>
            <a:ext cx="3445316" cy="3597066"/>
            <a:chOff x="6370098" y="82438"/>
            <a:chExt cx="2754851" cy="3095102"/>
          </a:xfrm>
        </p:grpSpPr>
        <p:pic>
          <p:nvPicPr>
            <p:cNvPr id="10" name="Picture 9">
              <a:extLst>
                <a:ext uri="{FF2B5EF4-FFF2-40B4-BE49-F238E27FC236}">
                  <a16:creationId xmlns:a16="http://schemas.microsoft.com/office/drawing/2014/main" id="{F144066D-D41D-FC82-7E87-91670929ECCF}"/>
                </a:ext>
              </a:extLst>
            </p:cNvPr>
            <p:cNvPicPr>
              <a:picLocks noChangeAspect="1"/>
            </p:cNvPicPr>
            <p:nvPr/>
          </p:nvPicPr>
          <p:blipFill>
            <a:blip r:embed="rId2" cstate="hqprint">
              <a:extLst>
                <a:ext uri="{28A0092B-C50C-407E-A947-70E740481C1C}">
                  <a14:useLocalDpi xmlns:a14="http://schemas.microsoft.com/office/drawing/2010/main"/>
                </a:ext>
              </a:extLst>
            </a:blip>
            <a:srcRect b="15737"/>
            <a:stretch/>
          </p:blipFill>
          <p:spPr>
            <a:xfrm>
              <a:off x="6370098" y="82438"/>
              <a:ext cx="2754851" cy="3095102"/>
            </a:xfrm>
            <a:prstGeom prst="rect">
              <a:avLst/>
            </a:prstGeom>
          </p:spPr>
        </p:pic>
        <p:sp>
          <p:nvSpPr>
            <p:cNvPr id="11" name="Oval 10">
              <a:extLst>
                <a:ext uri="{FF2B5EF4-FFF2-40B4-BE49-F238E27FC236}">
                  <a16:creationId xmlns:a16="http://schemas.microsoft.com/office/drawing/2014/main" id="{582CD11B-40B6-FA52-318A-E0F59C6B5985}"/>
                </a:ext>
              </a:extLst>
            </p:cNvPr>
            <p:cNvSpPr/>
            <p:nvPr/>
          </p:nvSpPr>
          <p:spPr>
            <a:xfrm>
              <a:off x="7913915" y="681037"/>
              <a:ext cx="391885" cy="346869"/>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9ED5">
                    <a:lumMod val="20000"/>
                    <a:lumOff val="80000"/>
                  </a:srgbClr>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F577F2C-D420-55FE-08EA-EEF83DF8ECDC}"/>
                </a:ext>
              </a:extLst>
            </p:cNvPr>
            <p:cNvSpPr/>
            <p:nvPr/>
          </p:nvSpPr>
          <p:spPr>
            <a:xfrm>
              <a:off x="6800852" y="681037"/>
              <a:ext cx="391885" cy="346869"/>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9ED5">
                    <a:lumMod val="20000"/>
                    <a:lumOff val="80000"/>
                  </a:srgbClr>
                </a:solidFill>
                <a:effectLst/>
                <a:uLnTx/>
                <a:uFillTx/>
                <a:latin typeface="Aptos" panose="02110004020202020204"/>
                <a:ea typeface="+mn-ea"/>
                <a:cs typeface="+mn-cs"/>
              </a:endParaRPr>
            </a:p>
          </p:txBody>
        </p:sp>
      </p:grpSp>
      <p:sp>
        <p:nvSpPr>
          <p:cNvPr id="14" name="Google Shape;676;p27">
            <a:extLst>
              <a:ext uri="{FF2B5EF4-FFF2-40B4-BE49-F238E27FC236}">
                <a16:creationId xmlns:a16="http://schemas.microsoft.com/office/drawing/2014/main" id="{0D5EB87E-6C63-DE7B-69C3-F7388476E38C}"/>
              </a:ext>
            </a:extLst>
          </p:cNvPr>
          <p:cNvSpPr/>
          <p:nvPr/>
        </p:nvSpPr>
        <p:spPr>
          <a:xfrm>
            <a:off x="1043652" y="1201869"/>
            <a:ext cx="7255339" cy="2558699"/>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534988" marR="0" lvl="0" indent="0" algn="l"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rPr>
              <a:t>Frequently used volume expander</a:t>
            </a:r>
          </a:p>
          <a:p>
            <a:pPr marL="534988" marR="0" lvl="0" indent="0" algn="l" defTabSz="914400" rtl="0" eaLnBrk="1" fontAlgn="auto" latinLnBrk="0" hangingPunct="1">
              <a:lnSpc>
                <a:spcPct val="110000"/>
              </a:lnSpc>
              <a:spcBef>
                <a:spcPts val="0"/>
              </a:spcBef>
              <a:spcAft>
                <a:spcPts val="0"/>
              </a:spcAft>
              <a:buClrTx/>
              <a:buSzTx/>
              <a:buFont typeface="Wingdings" pitchFamily="2" charset="2"/>
              <a:buChar char="v"/>
              <a:tabLst/>
              <a:defRPr/>
            </a:pPr>
            <a:r>
              <a:rPr kumimoji="0" lang="en-AU" sz="26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rPr>
              <a:t>An attempt to offset vasopressors</a:t>
            </a:r>
          </a:p>
          <a:p>
            <a:pPr marL="534988" marR="0" lvl="0" indent="0" algn="l" defTabSz="914400" rtl="0" eaLnBrk="1" fontAlgn="auto" latinLnBrk="0" hangingPunct="1">
              <a:lnSpc>
                <a:spcPct val="110000"/>
              </a:lnSpc>
              <a:spcBef>
                <a:spcPts val="0"/>
              </a:spcBef>
              <a:spcAft>
                <a:spcPts val="0"/>
              </a:spcAft>
              <a:buClrTx/>
              <a:buSzTx/>
              <a:buFont typeface="Wingdings" pitchFamily="2" charset="2"/>
              <a:buChar char="v"/>
              <a:tabLst/>
              <a:defRPr/>
            </a:pPr>
            <a:r>
              <a:rPr kumimoji="0" lang="en-AU" sz="26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rPr>
              <a:t>Minimises postoperative fluid balance*</a:t>
            </a:r>
          </a:p>
        </p:txBody>
      </p:sp>
      <p:grpSp>
        <p:nvGrpSpPr>
          <p:cNvPr id="21" name="Group 20">
            <a:extLst>
              <a:ext uri="{FF2B5EF4-FFF2-40B4-BE49-F238E27FC236}">
                <a16:creationId xmlns:a16="http://schemas.microsoft.com/office/drawing/2014/main" id="{92E8F185-DA5F-688A-E760-AFA28124FD4D}"/>
              </a:ext>
            </a:extLst>
          </p:cNvPr>
          <p:cNvGrpSpPr/>
          <p:nvPr/>
        </p:nvGrpSpPr>
        <p:grpSpPr>
          <a:xfrm>
            <a:off x="8581749" y="3753264"/>
            <a:ext cx="3265115" cy="3001671"/>
            <a:chOff x="1461929" y="2161067"/>
            <a:chExt cx="4490419" cy="4128112"/>
          </a:xfrm>
        </p:grpSpPr>
        <p:pic>
          <p:nvPicPr>
            <p:cNvPr id="13" name="Picture 12">
              <a:extLst>
                <a:ext uri="{FF2B5EF4-FFF2-40B4-BE49-F238E27FC236}">
                  <a16:creationId xmlns:a16="http://schemas.microsoft.com/office/drawing/2014/main" id="{C80D5CBE-602E-AC62-8D1D-64860099BCD0}"/>
                </a:ext>
              </a:extLst>
            </p:cNvPr>
            <p:cNvPicPr>
              <a:picLocks noChangeAspect="1"/>
            </p:cNvPicPr>
            <p:nvPr/>
          </p:nvPicPr>
          <p:blipFill>
            <a:blip r:embed="rId3"/>
            <a:stretch>
              <a:fillRect/>
            </a:stretch>
          </p:blipFill>
          <p:spPr>
            <a:xfrm>
              <a:off x="1461929" y="2161067"/>
              <a:ext cx="4490419" cy="4128112"/>
            </a:xfrm>
            <a:prstGeom prst="rect">
              <a:avLst/>
            </a:prstGeom>
          </p:spPr>
        </p:pic>
        <p:sp>
          <p:nvSpPr>
            <p:cNvPr id="17" name="Triangle 16">
              <a:extLst>
                <a:ext uri="{FF2B5EF4-FFF2-40B4-BE49-F238E27FC236}">
                  <a16:creationId xmlns:a16="http://schemas.microsoft.com/office/drawing/2014/main" id="{C26B6B28-BA48-334B-4367-595FB5B4AEFE}"/>
                </a:ext>
              </a:extLst>
            </p:cNvPr>
            <p:cNvSpPr/>
            <p:nvPr/>
          </p:nvSpPr>
          <p:spPr>
            <a:xfrm rot="5569986">
              <a:off x="4016477" y="4106651"/>
              <a:ext cx="507825" cy="810044"/>
            </a:xfrm>
            <a:prstGeom prst="triangle">
              <a:avLst>
                <a:gd name="adj" fmla="val 37538"/>
              </a:avLst>
            </a:prstGeom>
            <a:solidFill>
              <a:srgbClr val="7C7C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91E7DFB6-AB7B-D229-758B-34472E4899CA}"/>
                </a:ext>
              </a:extLst>
            </p:cNvPr>
            <p:cNvSpPr/>
            <p:nvPr/>
          </p:nvSpPr>
          <p:spPr>
            <a:xfrm>
              <a:off x="1461929" y="4129547"/>
              <a:ext cx="647090" cy="235975"/>
            </a:xfrm>
            <a:prstGeom prst="rect">
              <a:avLst/>
            </a:prstGeom>
            <a:solidFill>
              <a:srgbClr val="C88B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4" name="Picture 23">
            <a:extLst>
              <a:ext uri="{FF2B5EF4-FFF2-40B4-BE49-F238E27FC236}">
                <a16:creationId xmlns:a16="http://schemas.microsoft.com/office/drawing/2014/main" id="{C0522468-07DE-7C58-7BA0-1C9DD4F32446}"/>
              </a:ext>
            </a:extLst>
          </p:cNvPr>
          <p:cNvPicPr>
            <a:picLocks noChangeAspect="1"/>
          </p:cNvPicPr>
          <p:nvPr/>
        </p:nvPicPr>
        <p:blipFill>
          <a:blip r:embed="rId4"/>
          <a:stretch>
            <a:fillRect/>
          </a:stretch>
        </p:blipFill>
        <p:spPr>
          <a:xfrm>
            <a:off x="158565" y="1611814"/>
            <a:ext cx="1626742" cy="1626742"/>
          </a:xfrm>
          <a:prstGeom prst="rect">
            <a:avLst/>
          </a:prstGeom>
        </p:spPr>
      </p:pic>
      <p:sp>
        <p:nvSpPr>
          <p:cNvPr id="25" name="TextBox 24">
            <a:extLst>
              <a:ext uri="{FF2B5EF4-FFF2-40B4-BE49-F238E27FC236}">
                <a16:creationId xmlns:a16="http://schemas.microsoft.com/office/drawing/2014/main" id="{D0E56095-A4FC-9308-D8BB-62FD7E64923C}"/>
              </a:ext>
            </a:extLst>
          </p:cNvPr>
          <p:cNvSpPr txBox="1"/>
          <p:nvPr/>
        </p:nvSpPr>
        <p:spPr>
          <a:xfrm>
            <a:off x="0" y="6436849"/>
            <a:ext cx="7195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rPr>
              <a:t>*Wigmore et al. Intensive Care Med (2024); </a:t>
            </a:r>
            <a:r>
              <a:rPr kumimoji="0" lang="en-AU" sz="1800" b="0" i="1" u="none" strike="noStrike" kern="1200" cap="none" spc="0" normalizeH="0" baseline="0" noProof="0" dirty="0" err="1">
                <a:ln>
                  <a:noFill/>
                </a:ln>
                <a:solidFill>
                  <a:prstClr val="black"/>
                </a:solidFill>
                <a:effectLst/>
                <a:uLnTx/>
                <a:uFillTx/>
                <a:latin typeface="Aptos" panose="02110004020202020204"/>
                <a:ea typeface="+mn-ea"/>
                <a:cs typeface="+mn-cs"/>
              </a:rPr>
              <a:t>Pesonen</a:t>
            </a:r>
            <a:r>
              <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rPr>
              <a:t> et al. JAMA (2022); </a:t>
            </a:r>
          </a:p>
        </p:txBody>
      </p:sp>
      <p:sp>
        <p:nvSpPr>
          <p:cNvPr id="27" name="Google Shape;676;p27">
            <a:extLst>
              <a:ext uri="{FF2B5EF4-FFF2-40B4-BE49-F238E27FC236}">
                <a16:creationId xmlns:a16="http://schemas.microsoft.com/office/drawing/2014/main" id="{0B75C06A-F83F-8B22-2EB8-8523ECE13385}"/>
              </a:ext>
            </a:extLst>
          </p:cNvPr>
          <p:cNvSpPr/>
          <p:nvPr/>
        </p:nvSpPr>
        <p:spPr>
          <a:xfrm>
            <a:off x="1126617" y="4043363"/>
            <a:ext cx="7255339" cy="2200275"/>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992188" marR="0" lvl="0" indent="-457200" algn="l" defTabSz="914400" rtl="0" eaLnBrk="1" fontAlgn="auto" latinLnBrk="0" hangingPunct="1">
              <a:lnSpc>
                <a:spcPct val="110000"/>
              </a:lnSpc>
              <a:spcBef>
                <a:spcPts val="0"/>
              </a:spcBef>
              <a:spcAft>
                <a:spcPts val="0"/>
              </a:spcAft>
              <a:buClrTx/>
              <a:buSzTx/>
              <a:buFont typeface="Wingdings" panose="05000000000000000000" pitchFamily="2" charset="2"/>
              <a:buChar char="v"/>
              <a:tabLst/>
              <a:defRPr/>
            </a:pPr>
            <a:r>
              <a:rPr kumimoji="0" lang="en-AU" sz="32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rPr>
              <a:t>A clinical imperative to consider for albumin replacement in CS</a:t>
            </a:r>
          </a:p>
          <a:p>
            <a:pPr marL="992188" marR="0" lvl="0" indent="-457200" algn="l" defTabSz="914400" rtl="0" eaLnBrk="1" fontAlgn="auto" latinLnBrk="0" hangingPunct="1">
              <a:lnSpc>
                <a:spcPct val="110000"/>
              </a:lnSpc>
              <a:spcBef>
                <a:spcPts val="0"/>
              </a:spcBef>
              <a:spcAft>
                <a:spcPts val="0"/>
              </a:spcAft>
              <a:buClrTx/>
              <a:buSzTx/>
              <a:buFont typeface="Wingdings" panose="05000000000000000000" pitchFamily="2" charset="2"/>
              <a:buChar char="v"/>
              <a:tabLst/>
              <a:defRPr/>
            </a:pPr>
            <a:r>
              <a:rPr kumimoji="0" lang="en-AU" sz="32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rPr>
              <a:t>More albumin seems desirable</a:t>
            </a:r>
            <a:endParaRPr kumimoji="0" lang="en-AU" sz="2600" b="0" i="0" u="none" strike="noStrike" kern="1200" cap="none" spc="0" normalizeH="0" baseline="0" noProof="0" dirty="0">
              <a:ln>
                <a:noFill/>
              </a:ln>
              <a:solidFill>
                <a:prstClr val="black"/>
              </a:solidFill>
              <a:effectLst/>
              <a:uLnTx/>
              <a:uFillTx/>
              <a:latin typeface="Aptos" panose="02110004020202020204"/>
              <a:ea typeface="Open Sans"/>
              <a:cs typeface="Open Sans"/>
              <a:sym typeface="Open Sans"/>
            </a:endParaRPr>
          </a:p>
        </p:txBody>
      </p:sp>
      <p:pic>
        <p:nvPicPr>
          <p:cNvPr id="26" name="Picture 25">
            <a:extLst>
              <a:ext uri="{FF2B5EF4-FFF2-40B4-BE49-F238E27FC236}">
                <a16:creationId xmlns:a16="http://schemas.microsoft.com/office/drawing/2014/main" id="{62D68F8A-41B6-C628-ACC4-CBE0A616E645}"/>
              </a:ext>
            </a:extLst>
          </p:cNvPr>
          <p:cNvPicPr>
            <a:picLocks noChangeAspect="1"/>
          </p:cNvPicPr>
          <p:nvPr/>
        </p:nvPicPr>
        <p:blipFill>
          <a:blip r:embed="rId5"/>
          <a:stretch>
            <a:fillRect/>
          </a:stretch>
        </p:blipFill>
        <p:spPr>
          <a:xfrm>
            <a:off x="158565" y="4278660"/>
            <a:ext cx="1770175" cy="1770175"/>
          </a:xfrm>
          <a:prstGeom prst="rect">
            <a:avLst/>
          </a:prstGeom>
        </p:spPr>
      </p:pic>
      <p:sp>
        <p:nvSpPr>
          <p:cNvPr id="29" name="Title 28">
            <a:extLst>
              <a:ext uri="{FF2B5EF4-FFF2-40B4-BE49-F238E27FC236}">
                <a16:creationId xmlns:a16="http://schemas.microsoft.com/office/drawing/2014/main" id="{390F3B58-3FD4-5635-4AB7-2348E23EFAD6}"/>
              </a:ext>
            </a:extLst>
          </p:cNvPr>
          <p:cNvSpPr>
            <a:spLocks noGrp="1"/>
          </p:cNvSpPr>
          <p:nvPr>
            <p:ph type="title"/>
          </p:nvPr>
        </p:nvSpPr>
        <p:spPr/>
        <p:txBody>
          <a:bodyPr/>
          <a:lstStyle/>
          <a:p>
            <a:r>
              <a:rPr lang="en-AU" dirty="0"/>
              <a:t>Rationale for albumin</a:t>
            </a:r>
          </a:p>
        </p:txBody>
      </p:sp>
    </p:spTree>
    <p:extLst>
      <p:ext uri="{BB962C8B-B14F-4D97-AF65-F5344CB8AC3E}">
        <p14:creationId xmlns:p14="http://schemas.microsoft.com/office/powerpoint/2010/main" val="371990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658;p26">
            <a:extLst>
              <a:ext uri="{FF2B5EF4-FFF2-40B4-BE49-F238E27FC236}">
                <a16:creationId xmlns:a16="http://schemas.microsoft.com/office/drawing/2014/main" id="{43AA57CD-B583-106B-A369-E8475E796C17}"/>
              </a:ext>
            </a:extLst>
          </p:cNvPr>
          <p:cNvSpPr/>
          <p:nvPr/>
        </p:nvSpPr>
        <p:spPr>
          <a:xfrm>
            <a:off x="755024" y="916396"/>
            <a:ext cx="10793412" cy="2004912"/>
          </a:xfrm>
          <a:prstGeom prst="roundRect">
            <a:avLst>
              <a:gd name="adj" fmla="val 10000"/>
            </a:avLst>
          </a:prstGeom>
          <a:solidFill>
            <a:srgbClr val="F2F2F2"/>
          </a:solidFill>
          <a:ln>
            <a:noFill/>
          </a:ln>
        </p:spPr>
        <p:txBody>
          <a:bodyPr spcFirstLastPara="1" wrap="square" lIns="91425" tIns="91425" rIns="216000" bIns="91425" anchor="ctr" anchorCtr="0">
            <a:noAutofit/>
          </a:bodyPr>
          <a:lstStyle/>
          <a:p>
            <a:pPr marL="1911350"/>
            <a:r>
              <a:rPr lang="en-US" sz="3200" dirty="0">
                <a:ea typeface="Open Sans"/>
                <a:cs typeface="Open Sans"/>
                <a:sym typeface="Open Sans"/>
              </a:rPr>
              <a:t>Recent guidelines on the use of IV albumin in critical care, highlighted the </a:t>
            </a:r>
            <a:r>
              <a:rPr lang="en-US" sz="3200" b="1" dirty="0">
                <a:solidFill>
                  <a:srgbClr val="FF0000"/>
                </a:solidFill>
                <a:ea typeface="Open Sans"/>
                <a:cs typeface="Open Sans"/>
                <a:sym typeface="Open Sans"/>
              </a:rPr>
              <a:t>lack of trials in high-risk cardiac surgery patients </a:t>
            </a:r>
          </a:p>
        </p:txBody>
      </p:sp>
      <p:grpSp>
        <p:nvGrpSpPr>
          <p:cNvPr id="3" name="Group 2">
            <a:extLst>
              <a:ext uri="{FF2B5EF4-FFF2-40B4-BE49-F238E27FC236}">
                <a16:creationId xmlns:a16="http://schemas.microsoft.com/office/drawing/2014/main" id="{DB4AEE2D-3717-2BFE-3031-B813DFC7C16E}"/>
              </a:ext>
            </a:extLst>
          </p:cNvPr>
          <p:cNvGrpSpPr/>
          <p:nvPr/>
        </p:nvGrpSpPr>
        <p:grpSpPr>
          <a:xfrm>
            <a:off x="643564" y="3756772"/>
            <a:ext cx="10904872" cy="2265898"/>
            <a:chOff x="587833" y="2630567"/>
            <a:chExt cx="10904872" cy="2265898"/>
          </a:xfrm>
        </p:grpSpPr>
        <p:sp>
          <p:nvSpPr>
            <p:cNvPr id="5" name="Google Shape;658;p26">
              <a:extLst>
                <a:ext uri="{FF2B5EF4-FFF2-40B4-BE49-F238E27FC236}">
                  <a16:creationId xmlns:a16="http://schemas.microsoft.com/office/drawing/2014/main" id="{59AC8681-528F-0EA3-7AC4-DCBF937B6133}"/>
                </a:ext>
              </a:extLst>
            </p:cNvPr>
            <p:cNvSpPr/>
            <p:nvPr/>
          </p:nvSpPr>
          <p:spPr>
            <a:xfrm>
              <a:off x="699293" y="2630567"/>
              <a:ext cx="10793412" cy="2265898"/>
            </a:xfrm>
            <a:prstGeom prst="roundRect">
              <a:avLst>
                <a:gd name="adj" fmla="val 10000"/>
              </a:avLst>
            </a:prstGeom>
            <a:solidFill>
              <a:srgbClr val="F2F2F2"/>
            </a:solidFill>
            <a:ln>
              <a:noFill/>
            </a:ln>
          </p:spPr>
          <p:txBody>
            <a:bodyPr spcFirstLastPara="1" wrap="square" lIns="91425" tIns="91425" rIns="216000" bIns="91425" anchor="ctr" anchorCtr="0">
              <a:noAutofit/>
            </a:bodyPr>
            <a:lstStyle/>
            <a:p>
              <a:pPr marL="1911350"/>
              <a:r>
                <a:rPr lang="en-US" sz="3200" b="0" dirty="0">
                  <a:solidFill>
                    <a:schemeClr val="dk1"/>
                  </a:solidFill>
                  <a:ea typeface="Open Sans"/>
                  <a:cs typeface="Open Sans"/>
                  <a:sym typeface="Open Sans"/>
                </a:rPr>
                <a:t>A continuous infusion of 20% albumin after high-risk cardiac surgery reduces the risk of postoperative AKI</a:t>
              </a:r>
            </a:p>
          </p:txBody>
        </p:sp>
        <p:sp>
          <p:nvSpPr>
            <p:cNvPr id="6" name="Google Shape;666;p26">
              <a:extLst>
                <a:ext uri="{FF2B5EF4-FFF2-40B4-BE49-F238E27FC236}">
                  <a16:creationId xmlns:a16="http://schemas.microsoft.com/office/drawing/2014/main" id="{3F8E4442-AC8A-DF8C-3631-4149D7398848}"/>
                </a:ext>
              </a:extLst>
            </p:cNvPr>
            <p:cNvSpPr txBox="1"/>
            <p:nvPr/>
          </p:nvSpPr>
          <p:spPr>
            <a:xfrm>
              <a:off x="587833" y="3040261"/>
              <a:ext cx="2465679" cy="1446509"/>
            </a:xfrm>
            <a:prstGeom prst="rect">
              <a:avLst/>
            </a:prstGeom>
            <a:noFill/>
            <a:ln>
              <a:noFill/>
            </a:ln>
          </p:spPr>
          <p:txBody>
            <a:bodyPr spcFirstLastPara="1" wrap="square" lIns="91425" tIns="45700" rIns="91425" bIns="45700" anchor="ctr" anchorCtr="1">
              <a:spAutoFit/>
            </a:bodyPr>
            <a:lstStyle/>
            <a:p>
              <a:pPr marL="0" marR="0" lvl="0" indent="0" rtl="0">
                <a:spcBef>
                  <a:spcPts val="0"/>
                </a:spcBef>
                <a:spcAft>
                  <a:spcPts val="0"/>
                </a:spcAft>
                <a:buNone/>
              </a:pPr>
              <a:r>
                <a:rPr lang="en-US" sz="8800" b="1" dirty="0">
                  <a:solidFill>
                    <a:srgbClr val="2D6AA2"/>
                  </a:solidFill>
                  <a:latin typeface="Open Sans"/>
                  <a:ea typeface="Open Sans"/>
                  <a:cs typeface="Open Sans"/>
                  <a:sym typeface="Open Sans"/>
                </a:rPr>
                <a:t>H</a:t>
              </a:r>
              <a:r>
                <a:rPr lang="en-US" sz="8800" b="1" baseline="-25000" dirty="0">
                  <a:solidFill>
                    <a:srgbClr val="2D6AA2"/>
                  </a:solidFill>
                  <a:latin typeface="Open Sans"/>
                  <a:ea typeface="Open Sans"/>
                  <a:cs typeface="Open Sans"/>
                  <a:sym typeface="Open Sans"/>
                </a:rPr>
                <a:t>1</a:t>
              </a:r>
              <a:endParaRPr dirty="0"/>
            </a:p>
          </p:txBody>
        </p:sp>
      </p:grpSp>
      <p:sp>
        <p:nvSpPr>
          <p:cNvPr id="7" name="TextBox 6">
            <a:extLst>
              <a:ext uri="{FF2B5EF4-FFF2-40B4-BE49-F238E27FC236}">
                <a16:creationId xmlns:a16="http://schemas.microsoft.com/office/drawing/2014/main" id="{7EE902E8-0A33-623A-3FCE-6E83752905EB}"/>
              </a:ext>
            </a:extLst>
          </p:cNvPr>
          <p:cNvSpPr txBox="1"/>
          <p:nvPr/>
        </p:nvSpPr>
        <p:spPr>
          <a:xfrm>
            <a:off x="755024" y="2921308"/>
            <a:ext cx="285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a:ln>
                  <a:noFill/>
                </a:ln>
                <a:solidFill>
                  <a:prstClr val="black"/>
                </a:solidFill>
                <a:effectLst/>
                <a:uLnTx/>
                <a:uFillTx/>
                <a:latin typeface="Aptos" panose="02110004020202020204"/>
                <a:ea typeface="+mn-ea"/>
                <a:cs typeface="+mn-cs"/>
              </a:rPr>
              <a:t>Callum et al. CHEST (2024)</a:t>
            </a:r>
          </a:p>
        </p:txBody>
      </p:sp>
      <p:pic>
        <p:nvPicPr>
          <p:cNvPr id="9" name="Picture 8">
            <a:extLst>
              <a:ext uri="{FF2B5EF4-FFF2-40B4-BE49-F238E27FC236}">
                <a16:creationId xmlns:a16="http://schemas.microsoft.com/office/drawing/2014/main" id="{6ED4DD2B-A6D0-0721-D5F3-A2E3B82A9D66}"/>
              </a:ext>
            </a:extLst>
          </p:cNvPr>
          <p:cNvPicPr>
            <a:picLocks noChangeAspect="1"/>
          </p:cNvPicPr>
          <p:nvPr/>
        </p:nvPicPr>
        <p:blipFill>
          <a:blip r:embed="rId3"/>
          <a:stretch>
            <a:fillRect/>
          </a:stretch>
        </p:blipFill>
        <p:spPr>
          <a:xfrm>
            <a:off x="546895" y="876033"/>
            <a:ext cx="1962565" cy="1962565"/>
          </a:xfrm>
          <a:prstGeom prst="rect">
            <a:avLst/>
          </a:prstGeom>
        </p:spPr>
      </p:pic>
    </p:spTree>
    <p:extLst>
      <p:ext uri="{BB962C8B-B14F-4D97-AF65-F5344CB8AC3E}">
        <p14:creationId xmlns:p14="http://schemas.microsoft.com/office/powerpoint/2010/main" val="2996386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E295-73BC-3944-407A-16982DAA8D4B}"/>
              </a:ext>
            </a:extLst>
          </p:cNvPr>
          <p:cNvSpPr>
            <a:spLocks noGrp="1"/>
          </p:cNvSpPr>
          <p:nvPr>
            <p:ph type="title"/>
          </p:nvPr>
        </p:nvSpPr>
        <p:spPr>
          <a:xfrm>
            <a:off x="838200" y="114713"/>
            <a:ext cx="5370401" cy="1325563"/>
          </a:xfrm>
        </p:spPr>
        <p:txBody>
          <a:bodyPr/>
          <a:lstStyle/>
          <a:p>
            <a:r>
              <a:rPr lang="en-AU" dirty="0"/>
              <a:t>The eyes are all on </a:t>
            </a:r>
            <a:br>
              <a:rPr lang="en-AU" dirty="0"/>
            </a:br>
            <a:r>
              <a:rPr lang="en-AU" dirty="0"/>
              <a:t>Australia vs Canada </a:t>
            </a:r>
          </a:p>
        </p:txBody>
      </p:sp>
      <p:pic>
        <p:nvPicPr>
          <p:cNvPr id="9" name="Content Placeholder 8" descr="The image displays a ranking table for the 2026 FIFA World Cup Group B, showing Canada at the top, followed by Qatar, Switzerland, and others.&#10;&#10;AI-generated content may be incorrect.">
            <a:extLst>
              <a:ext uri="{FF2B5EF4-FFF2-40B4-BE49-F238E27FC236}">
                <a16:creationId xmlns:a16="http://schemas.microsoft.com/office/drawing/2014/main" id="{C3FF83DC-9DFF-6EA7-F6AB-9CC5FF5D480D}"/>
              </a:ext>
            </a:extLst>
          </p:cNvPr>
          <p:cNvPicPr>
            <a:picLocks noGrp="1" noChangeAspect="1"/>
          </p:cNvPicPr>
          <p:nvPr>
            <p:ph idx="1"/>
          </p:nvPr>
        </p:nvPicPr>
        <p:blipFill>
          <a:blip r:embed="rId3"/>
          <a:stretch>
            <a:fillRect/>
          </a:stretch>
        </p:blipFill>
        <p:spPr>
          <a:xfrm>
            <a:off x="5602884" y="3332122"/>
            <a:ext cx="6536698" cy="3437038"/>
          </a:xfrm>
          <a:prstGeom prst="rect">
            <a:avLst/>
          </a:prstGeom>
        </p:spPr>
      </p:pic>
      <p:pic>
        <p:nvPicPr>
          <p:cNvPr id="7" name="Picture 6" descr="The image shows a visual representation of a sports competition or tournament with various flags and symbols representing the countries of the United States, Paraguay, FIFA (World Cup), Australia, and Turkey.&#10;&#10;AI-generated content may be incorrect.">
            <a:extLst>
              <a:ext uri="{FF2B5EF4-FFF2-40B4-BE49-F238E27FC236}">
                <a16:creationId xmlns:a16="http://schemas.microsoft.com/office/drawing/2014/main" id="{BA3AA7E3-9F0C-35DB-D05A-3EC70454EA05}"/>
              </a:ext>
            </a:extLst>
          </p:cNvPr>
          <p:cNvPicPr>
            <a:picLocks noChangeAspect="1"/>
          </p:cNvPicPr>
          <p:nvPr/>
        </p:nvPicPr>
        <p:blipFill>
          <a:blip r:embed="rId4"/>
          <a:stretch>
            <a:fillRect/>
          </a:stretch>
        </p:blipFill>
        <p:spPr>
          <a:xfrm>
            <a:off x="110175" y="1807359"/>
            <a:ext cx="5772271" cy="3243282"/>
          </a:xfrm>
          <a:prstGeom prst="rect">
            <a:avLst/>
          </a:prstGeom>
        </p:spPr>
      </p:pic>
      <p:pic>
        <p:nvPicPr>
          <p:cNvPr id="11" name="Picture 10" descr="The image depicts a vibrant, multi-colored, textured football with a Canadian flag and the number 2 on it.&#10;&#10;AI-generated content may be incorrect.">
            <a:extLst>
              <a:ext uri="{FF2B5EF4-FFF2-40B4-BE49-F238E27FC236}">
                <a16:creationId xmlns:a16="http://schemas.microsoft.com/office/drawing/2014/main" id="{9D52009A-9D3B-E0B2-0FDC-5D6F52672060}"/>
              </a:ext>
            </a:extLst>
          </p:cNvPr>
          <p:cNvPicPr>
            <a:picLocks noChangeAspect="1"/>
          </p:cNvPicPr>
          <p:nvPr/>
        </p:nvPicPr>
        <p:blipFill>
          <a:blip r:embed="rId5"/>
          <a:stretch>
            <a:fillRect/>
          </a:stretch>
        </p:blipFill>
        <p:spPr>
          <a:xfrm>
            <a:off x="7489927" y="114713"/>
            <a:ext cx="3156718" cy="3156718"/>
          </a:xfrm>
          <a:prstGeom prst="rect">
            <a:avLst/>
          </a:prstGeom>
        </p:spPr>
      </p:pic>
      <p:pic>
        <p:nvPicPr>
          <p:cNvPr id="13" name="Picture 12" descr="A passionate football team in red jerseys celebrates a goal in front of an enthusiastic and supportive crowd.&#10;&#10;AI-generated content may be incorrect.">
            <a:extLst>
              <a:ext uri="{FF2B5EF4-FFF2-40B4-BE49-F238E27FC236}">
                <a16:creationId xmlns:a16="http://schemas.microsoft.com/office/drawing/2014/main" id="{69957EA0-F21B-1279-99FE-993A2F36B960}"/>
              </a:ext>
            </a:extLst>
          </p:cNvPr>
          <p:cNvPicPr>
            <a:picLocks noChangeAspect="1"/>
          </p:cNvPicPr>
          <p:nvPr/>
        </p:nvPicPr>
        <p:blipFill>
          <a:blip r:embed="rId6"/>
          <a:stretch>
            <a:fillRect/>
          </a:stretch>
        </p:blipFill>
        <p:spPr>
          <a:xfrm>
            <a:off x="3112246" y="5059978"/>
            <a:ext cx="2452507" cy="1632032"/>
          </a:xfrm>
          <a:prstGeom prst="rect">
            <a:avLst/>
          </a:prstGeom>
        </p:spPr>
      </p:pic>
    </p:spTree>
    <p:extLst>
      <p:ext uri="{BB962C8B-B14F-4D97-AF65-F5344CB8AC3E}">
        <p14:creationId xmlns:p14="http://schemas.microsoft.com/office/powerpoint/2010/main" val="197592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74;p27">
            <a:extLst>
              <a:ext uri="{FF2B5EF4-FFF2-40B4-BE49-F238E27FC236}">
                <a16:creationId xmlns:a16="http://schemas.microsoft.com/office/drawing/2014/main" id="{E73C8368-B70B-31DA-9369-C2E589DE4071}"/>
              </a:ext>
            </a:extLst>
          </p:cNvPr>
          <p:cNvSpPr/>
          <p:nvPr/>
        </p:nvSpPr>
        <p:spPr>
          <a:xfrm>
            <a:off x="637415" y="3204007"/>
            <a:ext cx="5210670" cy="3356497"/>
          </a:xfrm>
          <a:prstGeom prst="roundRect">
            <a:avLst>
              <a:gd name="adj" fmla="val 16667"/>
            </a:avLst>
          </a:prstGeom>
          <a:noFill/>
          <a:ln w="38100" cap="flat" cmpd="sng">
            <a:solidFill>
              <a:srgbClr val="737373"/>
            </a:solidFill>
            <a:prstDash val="solid"/>
            <a:round/>
            <a:headEnd type="none" w="sm" len="sm"/>
            <a:tailEnd type="none" w="sm" len="sm"/>
          </a:ln>
        </p:spPr>
        <p:txBody>
          <a:bodyPr spcFirstLastPara="1" wrap="square" lIns="41450" tIns="20725" rIns="41450" bIns="20725" anchor="t" anchorCtr="0">
            <a:noAutofit/>
          </a:bodyPr>
          <a:lstStyle/>
          <a:p>
            <a:pPr marL="274638" indent="-106363"/>
            <a:r>
              <a:rPr lang="en-US" sz="2800" b="1" dirty="0">
                <a:solidFill>
                  <a:srgbClr val="FF0000"/>
                </a:solidFill>
                <a:ea typeface="Open Sans"/>
                <a:cs typeface="Open Sans"/>
                <a:sym typeface="Open Sans"/>
              </a:rPr>
              <a:t>Inclusion criteria</a:t>
            </a:r>
          </a:p>
          <a:p>
            <a:pPr marL="274638" indent="-106363"/>
            <a:r>
              <a:rPr lang="en-US" sz="1200" b="1" dirty="0">
                <a:ea typeface="Open Sans"/>
                <a:cs typeface="Open Sans"/>
                <a:sym typeface="Open Sans"/>
              </a:rPr>
              <a:t> </a:t>
            </a:r>
            <a:endParaRPr lang="en-US" sz="2400" b="1" dirty="0">
              <a:ea typeface="Open Sans"/>
              <a:cs typeface="Open Sans"/>
              <a:sym typeface="Open Sans"/>
            </a:endParaRPr>
          </a:p>
          <a:p>
            <a:pPr marL="274638" marR="0" lvl="0" indent="-106363" algn="l" rtl="0">
              <a:spcBef>
                <a:spcPts val="0"/>
              </a:spcBef>
              <a:spcAft>
                <a:spcPts val="0"/>
              </a:spcAft>
              <a:buNone/>
            </a:pPr>
            <a:r>
              <a:rPr lang="en-US" sz="2400" dirty="0">
                <a:solidFill>
                  <a:schemeClr val="dk1"/>
                </a:solidFill>
                <a:ea typeface="Open Sans"/>
                <a:cs typeface="Open Sans"/>
                <a:sym typeface="Open Sans"/>
              </a:rPr>
              <a:t>Any of:</a:t>
            </a:r>
          </a:p>
          <a:p>
            <a:pPr marL="274638" indent="-106363"/>
            <a:r>
              <a:rPr lang="en-US" sz="2400" dirty="0">
                <a:solidFill>
                  <a:schemeClr val="dk1"/>
                </a:solidFill>
                <a:ea typeface="Open Sans"/>
                <a:cs typeface="Open Sans"/>
                <a:sym typeface="Open Sans"/>
              </a:rPr>
              <a:t>1. Combined cardiac surgery</a:t>
            </a:r>
          </a:p>
          <a:p>
            <a:pPr marL="185738" marR="0" lvl="0" algn="l" rtl="0">
              <a:lnSpc>
                <a:spcPct val="114000"/>
              </a:lnSpc>
              <a:spcBef>
                <a:spcPts val="1200"/>
              </a:spcBef>
              <a:spcAft>
                <a:spcPts val="0"/>
              </a:spcAft>
              <a:buClr>
                <a:schemeClr val="dk1"/>
              </a:buClr>
              <a:buSzPts val="1800"/>
            </a:pPr>
            <a:r>
              <a:rPr lang="en-US" sz="2400" dirty="0">
                <a:solidFill>
                  <a:schemeClr val="dk1"/>
                </a:solidFill>
                <a:ea typeface="Open Sans"/>
                <a:cs typeface="Open Sans"/>
                <a:sym typeface="Open Sans"/>
              </a:rPr>
              <a:t>2. Surgery on the thoracic aorta</a:t>
            </a:r>
          </a:p>
          <a:p>
            <a:pPr marL="185738">
              <a:lnSpc>
                <a:spcPct val="114000"/>
              </a:lnSpc>
              <a:spcBef>
                <a:spcPts val="1200"/>
              </a:spcBef>
              <a:buClr>
                <a:schemeClr val="dk1"/>
              </a:buClr>
              <a:buSzPts val="1800"/>
            </a:pPr>
            <a:r>
              <a:rPr lang="en-US" sz="2400" dirty="0">
                <a:solidFill>
                  <a:schemeClr val="dk1"/>
                </a:solidFill>
                <a:ea typeface="Open Sans"/>
                <a:cs typeface="Open Sans"/>
                <a:sym typeface="Open Sans"/>
              </a:rPr>
              <a:t>3. Any cardiac surgery with eGFR &lt;60ml/min/1.73m</a:t>
            </a:r>
            <a:r>
              <a:rPr lang="en-US" sz="2400" baseline="30000" dirty="0">
                <a:solidFill>
                  <a:schemeClr val="dk1"/>
                </a:solidFill>
                <a:ea typeface="Open Sans"/>
                <a:cs typeface="Open Sans"/>
                <a:sym typeface="Open Sans"/>
              </a:rPr>
              <a:t>2</a:t>
            </a:r>
            <a:endParaRPr lang="en-US" sz="2400" dirty="0">
              <a:solidFill>
                <a:schemeClr val="dk1"/>
              </a:solidFill>
              <a:ea typeface="Open Sans"/>
              <a:cs typeface="Open Sans"/>
              <a:sym typeface="Open Sans"/>
            </a:endParaRPr>
          </a:p>
        </p:txBody>
      </p:sp>
      <p:sp>
        <p:nvSpPr>
          <p:cNvPr id="9" name="Google Shape;676;p27">
            <a:extLst>
              <a:ext uri="{FF2B5EF4-FFF2-40B4-BE49-F238E27FC236}">
                <a16:creationId xmlns:a16="http://schemas.microsoft.com/office/drawing/2014/main" id="{79F770FE-114C-EDA3-B9E9-0B66F86C7798}"/>
              </a:ext>
            </a:extLst>
          </p:cNvPr>
          <p:cNvSpPr/>
          <p:nvPr/>
        </p:nvSpPr>
        <p:spPr>
          <a:xfrm>
            <a:off x="1102660" y="1702738"/>
            <a:ext cx="10165976" cy="1315402"/>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1028700" marR="0" lvl="0" indent="0" algn="l" rtl="0">
              <a:lnSpc>
                <a:spcPct val="100000"/>
              </a:lnSpc>
              <a:spcBef>
                <a:spcPts val="0"/>
              </a:spcBef>
              <a:spcAft>
                <a:spcPts val="0"/>
              </a:spcAft>
              <a:buNone/>
            </a:pPr>
            <a:r>
              <a:rPr lang="en-US" sz="3200" dirty="0" err="1">
                <a:solidFill>
                  <a:schemeClr val="dk1"/>
                </a:solidFill>
                <a:ea typeface="Open Sans"/>
                <a:cs typeface="Open Sans"/>
                <a:sym typeface="Open Sans"/>
              </a:rPr>
              <a:t>Multicentre</a:t>
            </a:r>
            <a:r>
              <a:rPr lang="en-US" sz="3200" dirty="0">
                <a:solidFill>
                  <a:schemeClr val="dk1"/>
                </a:solidFill>
                <a:ea typeface="Open Sans"/>
                <a:cs typeface="Open Sans"/>
                <a:sym typeface="Open Sans"/>
              </a:rPr>
              <a:t>, open-label, parallel-group </a:t>
            </a:r>
            <a:r>
              <a:rPr lang="en-US" sz="3200" dirty="0" err="1">
                <a:solidFill>
                  <a:schemeClr val="dk1"/>
                </a:solidFill>
                <a:ea typeface="Open Sans"/>
                <a:cs typeface="Open Sans"/>
                <a:sym typeface="Open Sans"/>
              </a:rPr>
              <a:t>randomised</a:t>
            </a:r>
            <a:r>
              <a:rPr lang="en-US" sz="3200" dirty="0">
                <a:solidFill>
                  <a:schemeClr val="dk1"/>
                </a:solidFill>
                <a:ea typeface="Open Sans"/>
                <a:cs typeface="Open Sans"/>
                <a:sym typeface="Open Sans"/>
              </a:rPr>
              <a:t> controlled trial</a:t>
            </a:r>
            <a:endParaRPr sz="2800" baseline="-25000" dirty="0">
              <a:solidFill>
                <a:schemeClr val="dk1"/>
              </a:solidFill>
              <a:ea typeface="Open Sans"/>
              <a:cs typeface="Open Sans"/>
              <a:sym typeface="Open Sans"/>
            </a:endParaRPr>
          </a:p>
        </p:txBody>
      </p:sp>
      <p:sp>
        <p:nvSpPr>
          <p:cNvPr id="11" name="Google Shape;675;p27">
            <a:extLst>
              <a:ext uri="{FF2B5EF4-FFF2-40B4-BE49-F238E27FC236}">
                <a16:creationId xmlns:a16="http://schemas.microsoft.com/office/drawing/2014/main" id="{685504AE-999A-F145-D768-93623ACD82BB}"/>
              </a:ext>
            </a:extLst>
          </p:cNvPr>
          <p:cNvSpPr/>
          <p:nvPr/>
        </p:nvSpPr>
        <p:spPr>
          <a:xfrm>
            <a:off x="6343917" y="3204007"/>
            <a:ext cx="5210670" cy="3356498"/>
          </a:xfrm>
          <a:prstGeom prst="roundRect">
            <a:avLst>
              <a:gd name="adj" fmla="val 16667"/>
            </a:avLst>
          </a:prstGeom>
          <a:noFill/>
          <a:ln w="38100" cap="flat" cmpd="sng">
            <a:solidFill>
              <a:srgbClr val="737373"/>
            </a:solidFill>
            <a:prstDash val="solid"/>
            <a:round/>
            <a:headEnd type="none" w="sm" len="sm"/>
            <a:tailEnd type="none" w="sm" len="sm"/>
          </a:ln>
        </p:spPr>
        <p:txBody>
          <a:bodyPr spcFirstLastPara="1" wrap="square" lIns="41450" tIns="20725" rIns="41450" bIns="20725" anchor="t" anchorCtr="0">
            <a:noAutofit/>
          </a:bodyPr>
          <a:lstStyle/>
          <a:p>
            <a:pPr marL="274638" marR="0" lvl="0" indent="-106363" algn="l" rtl="0">
              <a:spcBef>
                <a:spcPts val="0"/>
              </a:spcBef>
              <a:spcAft>
                <a:spcPts val="0"/>
              </a:spcAft>
              <a:buNone/>
            </a:pPr>
            <a:r>
              <a:rPr lang="en-US" sz="2800" b="1" dirty="0">
                <a:solidFill>
                  <a:srgbClr val="FF0000"/>
                </a:solidFill>
                <a:ea typeface="Open Sans"/>
                <a:cs typeface="Open Sans"/>
                <a:sym typeface="Open Sans"/>
              </a:rPr>
              <a:t>Exclusion criteria</a:t>
            </a:r>
            <a:endParaRPr sz="2000" dirty="0">
              <a:solidFill>
                <a:srgbClr val="FF0000"/>
              </a:solidFill>
            </a:endParaRPr>
          </a:p>
          <a:p>
            <a:pPr marL="363538" marR="0" lvl="0" indent="-177800" algn="l" rtl="0">
              <a:lnSpc>
                <a:spcPct val="114000"/>
              </a:lnSpc>
              <a:spcBef>
                <a:spcPts val="1200"/>
              </a:spcBef>
              <a:spcAft>
                <a:spcPts val="0"/>
              </a:spcAft>
              <a:buClr>
                <a:srgbClr val="D8D8D8"/>
              </a:buClr>
              <a:buSzPts val="1800"/>
              <a:buFont typeface="Arial"/>
              <a:buChar char="•"/>
            </a:pPr>
            <a:r>
              <a:rPr lang="en-AU" sz="2400" dirty="0">
                <a:ea typeface="Open Sans"/>
                <a:cs typeface="Open Sans"/>
                <a:sym typeface="Open Sans"/>
              </a:rPr>
              <a:t>Admitted to ICU &gt; 6h post surgery</a:t>
            </a:r>
            <a:endParaRPr sz="2400" dirty="0">
              <a:ea typeface="Open Sans"/>
              <a:cs typeface="Open Sans"/>
              <a:sym typeface="Open Sans"/>
            </a:endParaRPr>
          </a:p>
          <a:p>
            <a:pPr marL="363538" indent="-177800">
              <a:lnSpc>
                <a:spcPct val="114000"/>
              </a:lnSpc>
              <a:buClr>
                <a:srgbClr val="D8D8D8"/>
              </a:buClr>
              <a:buSzPts val="1800"/>
              <a:buFont typeface="Arial"/>
              <a:buChar char="•"/>
            </a:pPr>
            <a:r>
              <a:rPr lang="en-US" sz="2400" dirty="0">
                <a:ea typeface="Open Sans"/>
                <a:cs typeface="Open Sans"/>
                <a:sym typeface="Open Sans"/>
              </a:rPr>
              <a:t>eGFR &lt;15ml/min/1.73m</a:t>
            </a:r>
            <a:r>
              <a:rPr lang="en-US" sz="2400" baseline="30000" dirty="0">
                <a:ea typeface="Open Sans"/>
                <a:cs typeface="Open Sans"/>
                <a:sym typeface="Open Sans"/>
              </a:rPr>
              <a:t>2</a:t>
            </a:r>
            <a:endParaRPr lang="en-US" sz="2400" dirty="0">
              <a:ea typeface="Open Sans"/>
              <a:cs typeface="Open Sans"/>
              <a:sym typeface="Open Sans"/>
            </a:endParaRPr>
          </a:p>
          <a:p>
            <a:pPr marL="363538" marR="0" lvl="0" indent="-177800" algn="l" rtl="0">
              <a:lnSpc>
                <a:spcPct val="114000"/>
              </a:lnSpc>
              <a:spcBef>
                <a:spcPts val="0"/>
              </a:spcBef>
              <a:spcAft>
                <a:spcPts val="0"/>
              </a:spcAft>
              <a:buClr>
                <a:srgbClr val="D8D8D8"/>
              </a:buClr>
              <a:buSzPts val="1800"/>
              <a:buFont typeface="Arial"/>
              <a:buChar char="•"/>
            </a:pPr>
            <a:r>
              <a:rPr lang="en-US" sz="2400" dirty="0">
                <a:ea typeface="Open Sans"/>
                <a:cs typeface="Open Sans"/>
                <a:sym typeface="Open Sans"/>
              </a:rPr>
              <a:t>Albumin &lt; 20g/l</a:t>
            </a:r>
            <a:endParaRPr sz="2400" dirty="0"/>
          </a:p>
          <a:p>
            <a:pPr marL="363538" marR="0" lvl="0" indent="-177800" algn="l" rtl="0">
              <a:lnSpc>
                <a:spcPct val="114000"/>
              </a:lnSpc>
              <a:spcBef>
                <a:spcPts val="0"/>
              </a:spcBef>
              <a:spcAft>
                <a:spcPts val="0"/>
              </a:spcAft>
              <a:buClr>
                <a:srgbClr val="D8D8D8"/>
              </a:buClr>
              <a:buSzPts val="1800"/>
              <a:buFont typeface="Arial"/>
              <a:buChar char="•"/>
            </a:pPr>
            <a:r>
              <a:rPr lang="en-US" sz="2400" dirty="0">
                <a:ea typeface="Open Sans"/>
                <a:cs typeface="Open Sans"/>
                <a:sym typeface="Open Sans"/>
              </a:rPr>
              <a:t>Dialysis dependent / transplant</a:t>
            </a:r>
            <a:endParaRPr sz="2400" dirty="0"/>
          </a:p>
          <a:p>
            <a:pPr marL="363538" marR="0" lvl="0" indent="-177800" algn="l" rtl="0">
              <a:lnSpc>
                <a:spcPct val="114000"/>
              </a:lnSpc>
              <a:spcBef>
                <a:spcPts val="0"/>
              </a:spcBef>
              <a:spcAft>
                <a:spcPts val="0"/>
              </a:spcAft>
              <a:buClr>
                <a:srgbClr val="D8D8D8"/>
              </a:buClr>
              <a:buSzPts val="1800"/>
              <a:buFont typeface="Arial"/>
              <a:buChar char="•"/>
            </a:pPr>
            <a:r>
              <a:rPr lang="en-US" sz="2400" dirty="0">
                <a:ea typeface="Open Sans"/>
                <a:cs typeface="Open Sans"/>
                <a:sym typeface="Open Sans"/>
              </a:rPr>
              <a:t>Off-pump surgery</a:t>
            </a:r>
            <a:endParaRPr sz="2400" dirty="0"/>
          </a:p>
          <a:p>
            <a:pPr marL="363538" marR="0" lvl="0" indent="-177800" algn="l" rtl="0">
              <a:lnSpc>
                <a:spcPct val="114000"/>
              </a:lnSpc>
              <a:spcBef>
                <a:spcPts val="0"/>
              </a:spcBef>
              <a:spcAft>
                <a:spcPts val="0"/>
              </a:spcAft>
              <a:buClr>
                <a:srgbClr val="D8D8D8"/>
              </a:buClr>
              <a:buSzPts val="1800"/>
              <a:buFont typeface="Arial"/>
              <a:buChar char="•"/>
            </a:pPr>
            <a:r>
              <a:rPr lang="en-US" sz="2400" dirty="0">
                <a:ea typeface="Open Sans"/>
                <a:cs typeface="Open Sans"/>
                <a:sym typeface="Open Sans"/>
              </a:rPr>
              <a:t>ECMO / VAD</a:t>
            </a:r>
            <a:endParaRPr sz="2400" dirty="0"/>
          </a:p>
        </p:txBody>
      </p:sp>
      <p:pic>
        <p:nvPicPr>
          <p:cNvPr id="3" name="Picture 2">
            <a:extLst>
              <a:ext uri="{FF2B5EF4-FFF2-40B4-BE49-F238E27FC236}">
                <a16:creationId xmlns:a16="http://schemas.microsoft.com/office/drawing/2014/main" id="{4F8B56BD-8A92-9848-98EB-B6E349532A57}"/>
              </a:ext>
            </a:extLst>
          </p:cNvPr>
          <p:cNvPicPr>
            <a:picLocks noChangeAspect="1"/>
          </p:cNvPicPr>
          <p:nvPr/>
        </p:nvPicPr>
        <p:blipFill>
          <a:blip r:embed="rId2"/>
          <a:stretch>
            <a:fillRect/>
          </a:stretch>
        </p:blipFill>
        <p:spPr>
          <a:xfrm>
            <a:off x="672112" y="1637287"/>
            <a:ext cx="1446304" cy="1446304"/>
          </a:xfrm>
          <a:prstGeom prst="rect">
            <a:avLst/>
          </a:prstGeom>
        </p:spPr>
      </p:pic>
      <p:sp>
        <p:nvSpPr>
          <p:cNvPr id="5" name="Title 4">
            <a:extLst>
              <a:ext uri="{FF2B5EF4-FFF2-40B4-BE49-F238E27FC236}">
                <a16:creationId xmlns:a16="http://schemas.microsoft.com/office/drawing/2014/main" id="{40EF19E5-0B1E-496F-62AD-6B8770161878}"/>
              </a:ext>
            </a:extLst>
          </p:cNvPr>
          <p:cNvSpPr>
            <a:spLocks noGrp="1"/>
          </p:cNvSpPr>
          <p:nvPr>
            <p:ph type="title"/>
          </p:nvPr>
        </p:nvSpPr>
        <p:spPr>
          <a:xfrm>
            <a:off x="4498919" y="91399"/>
            <a:ext cx="3689995" cy="1325563"/>
          </a:xfrm>
        </p:spPr>
        <p:txBody>
          <a:bodyPr/>
          <a:lstStyle/>
          <a:p>
            <a:r>
              <a:rPr lang="en-AU" dirty="0"/>
              <a:t>Trial design</a:t>
            </a:r>
          </a:p>
        </p:txBody>
      </p:sp>
      <p:pic>
        <p:nvPicPr>
          <p:cNvPr id="2" name="Picture 1">
            <a:extLst>
              <a:ext uri="{FF2B5EF4-FFF2-40B4-BE49-F238E27FC236}">
                <a16:creationId xmlns:a16="http://schemas.microsoft.com/office/drawing/2014/main" id="{1C06AD14-1D28-6C85-F624-3BF270191349}"/>
              </a:ext>
            </a:extLst>
          </p:cNvPr>
          <p:cNvPicPr>
            <a:picLocks noChangeAspect="1"/>
          </p:cNvPicPr>
          <p:nvPr/>
        </p:nvPicPr>
        <p:blipFill>
          <a:blip r:embed="rId3"/>
          <a:stretch>
            <a:fillRect/>
          </a:stretch>
        </p:blipFill>
        <p:spPr>
          <a:xfrm>
            <a:off x="380932" y="64774"/>
            <a:ext cx="2167397" cy="1507061"/>
          </a:xfrm>
          <a:prstGeom prst="rect">
            <a:avLst/>
          </a:prstGeom>
        </p:spPr>
      </p:pic>
    </p:spTree>
    <p:extLst>
      <p:ext uri="{BB962C8B-B14F-4D97-AF65-F5344CB8AC3E}">
        <p14:creationId xmlns:p14="http://schemas.microsoft.com/office/powerpoint/2010/main" val="1336435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99;p29" descr="Doctor">
            <a:extLst>
              <a:ext uri="{FF2B5EF4-FFF2-40B4-BE49-F238E27FC236}">
                <a16:creationId xmlns:a16="http://schemas.microsoft.com/office/drawing/2014/main" id="{07CD05DD-515F-14E2-C244-946E7B80F5E4}"/>
              </a:ext>
            </a:extLst>
          </p:cNvPr>
          <p:cNvPicPr preferRelativeResize="0">
            <a:picLocks/>
          </p:cNvPicPr>
          <p:nvPr/>
        </p:nvPicPr>
        <p:blipFill rotWithShape="1">
          <a:blip r:embed="rId3">
            <a:alphaModFix/>
            <a:duotone>
              <a:prstClr val="black"/>
              <a:schemeClr val="accent4">
                <a:tint val="45000"/>
                <a:satMod val="400000"/>
              </a:schemeClr>
            </a:duotone>
          </a:blip>
          <a:srcRect/>
          <a:stretch/>
        </p:blipFill>
        <p:spPr>
          <a:xfrm>
            <a:off x="8200623" y="3843123"/>
            <a:ext cx="1569124" cy="1569124"/>
          </a:xfrm>
          <a:prstGeom prst="rect">
            <a:avLst/>
          </a:prstGeom>
          <a:noFill/>
          <a:ln>
            <a:noFill/>
          </a:ln>
        </p:spPr>
      </p:pic>
      <p:sp>
        <p:nvSpPr>
          <p:cNvPr id="2" name="Title 1">
            <a:extLst>
              <a:ext uri="{FF2B5EF4-FFF2-40B4-BE49-F238E27FC236}">
                <a16:creationId xmlns:a16="http://schemas.microsoft.com/office/drawing/2014/main" id="{B2DADF3F-351C-AB89-A7EE-D4A2D07245B3}"/>
              </a:ext>
            </a:extLst>
          </p:cNvPr>
          <p:cNvSpPr>
            <a:spLocks noGrp="1"/>
          </p:cNvSpPr>
          <p:nvPr>
            <p:ph type="title"/>
          </p:nvPr>
        </p:nvSpPr>
        <p:spPr/>
        <p:txBody>
          <a:bodyPr/>
          <a:lstStyle/>
          <a:p>
            <a:r>
              <a:rPr lang="en-AU" dirty="0"/>
              <a:t>Randomisation and Intervention</a:t>
            </a:r>
          </a:p>
        </p:txBody>
      </p:sp>
      <p:sp>
        <p:nvSpPr>
          <p:cNvPr id="5" name="Google Shape;693;p29">
            <a:extLst>
              <a:ext uri="{FF2B5EF4-FFF2-40B4-BE49-F238E27FC236}">
                <a16:creationId xmlns:a16="http://schemas.microsoft.com/office/drawing/2014/main" id="{C2B3FADF-A97C-7ABF-5BE5-D4A92A3BAFBE}"/>
              </a:ext>
            </a:extLst>
          </p:cNvPr>
          <p:cNvSpPr/>
          <p:nvPr/>
        </p:nvSpPr>
        <p:spPr>
          <a:xfrm>
            <a:off x="3693407" y="2234907"/>
            <a:ext cx="4805184" cy="888784"/>
          </a:xfrm>
          <a:prstGeom prst="roundRect">
            <a:avLst>
              <a:gd name="adj" fmla="val 16667"/>
            </a:avLst>
          </a:prstGeom>
          <a:noFill/>
          <a:ln>
            <a:noFill/>
          </a:ln>
        </p:spPr>
        <p:txBody>
          <a:bodyPr spcFirstLastPara="1" wrap="square" lIns="139200" tIns="139200" rIns="139200" bIns="139200" anchor="ctr" anchorCtr="0">
            <a:noAutofit/>
          </a:bodyPr>
          <a:lstStyle/>
          <a:p>
            <a:pPr marL="9525" marR="0" lvl="0" indent="0" algn="ctr" rtl="0">
              <a:lnSpc>
                <a:spcPct val="100000"/>
              </a:lnSpc>
              <a:spcBef>
                <a:spcPts val="0"/>
              </a:spcBef>
              <a:spcAft>
                <a:spcPts val="0"/>
              </a:spcAft>
              <a:buNone/>
            </a:pPr>
            <a:endParaRPr sz="3200" baseline="-25000">
              <a:solidFill>
                <a:schemeClr val="dk1"/>
              </a:solidFill>
              <a:ea typeface="Open Sans"/>
              <a:cs typeface="Open Sans"/>
              <a:sym typeface="Open Sans"/>
            </a:endParaRPr>
          </a:p>
        </p:txBody>
      </p:sp>
      <p:sp>
        <p:nvSpPr>
          <p:cNvPr id="6" name="Google Shape;695;p29">
            <a:extLst>
              <a:ext uri="{FF2B5EF4-FFF2-40B4-BE49-F238E27FC236}">
                <a16:creationId xmlns:a16="http://schemas.microsoft.com/office/drawing/2014/main" id="{77421D74-0471-1EBC-DCE4-3AEDCD744FDC}"/>
              </a:ext>
            </a:extLst>
          </p:cNvPr>
          <p:cNvSpPr/>
          <p:nvPr/>
        </p:nvSpPr>
        <p:spPr>
          <a:xfrm>
            <a:off x="6513095" y="3805266"/>
            <a:ext cx="4944176" cy="2398257"/>
          </a:xfrm>
          <a:prstGeom prst="roundRect">
            <a:avLst>
              <a:gd name="adj" fmla="val 7593"/>
            </a:avLst>
          </a:prstGeom>
          <a:noFill/>
          <a:ln w="38100" cap="flat" cmpd="sng">
            <a:solidFill>
              <a:srgbClr val="7F7F7F"/>
            </a:solidFill>
            <a:prstDash val="solid"/>
            <a:round/>
            <a:headEnd type="none" w="sm" len="sm"/>
            <a:tailEnd type="none" w="sm" len="sm"/>
          </a:ln>
        </p:spPr>
        <p:txBody>
          <a:bodyPr spcFirstLastPara="1" wrap="square" lIns="91425" tIns="45700" rIns="91425" bIns="45700" anchor="b" anchorCtr="1">
            <a:noAutofit/>
          </a:bodyPr>
          <a:lstStyle/>
          <a:p>
            <a:pPr marL="457200" marR="0" lvl="1" indent="0" algn="l" rtl="0">
              <a:spcBef>
                <a:spcPts val="0"/>
              </a:spcBef>
              <a:spcAft>
                <a:spcPts val="0"/>
              </a:spcAft>
              <a:buNone/>
            </a:pPr>
            <a:endParaRPr sz="2000" b="0" i="0" u="none" strike="noStrike" cap="none">
              <a:solidFill>
                <a:schemeClr val="dk1"/>
              </a:solidFill>
              <a:ea typeface="Open Sans"/>
              <a:cs typeface="Open Sans"/>
              <a:sym typeface="Open Sans"/>
            </a:endParaRPr>
          </a:p>
        </p:txBody>
      </p:sp>
      <p:sp>
        <p:nvSpPr>
          <p:cNvPr id="7" name="Google Shape;696;p29">
            <a:extLst>
              <a:ext uri="{FF2B5EF4-FFF2-40B4-BE49-F238E27FC236}">
                <a16:creationId xmlns:a16="http://schemas.microsoft.com/office/drawing/2014/main" id="{61F83DAE-0643-3B9E-8DEC-7E31B7A885D2}"/>
              </a:ext>
            </a:extLst>
          </p:cNvPr>
          <p:cNvSpPr/>
          <p:nvPr/>
        </p:nvSpPr>
        <p:spPr>
          <a:xfrm>
            <a:off x="734730" y="3805267"/>
            <a:ext cx="4944176" cy="2398256"/>
          </a:xfrm>
          <a:prstGeom prst="roundRect">
            <a:avLst>
              <a:gd name="adj" fmla="val 7593"/>
            </a:avLst>
          </a:prstGeom>
          <a:noFill/>
          <a:ln w="38100" cap="flat" cmpd="sng">
            <a:solidFill>
              <a:srgbClr val="7F7F7F"/>
            </a:solidFill>
            <a:prstDash val="solid"/>
            <a:round/>
            <a:headEnd type="none" w="sm" len="sm"/>
            <a:tailEnd type="none" w="sm" len="sm"/>
          </a:ln>
        </p:spPr>
        <p:txBody>
          <a:bodyPr spcFirstLastPara="1" wrap="square" lIns="91425" tIns="45700" rIns="91425" bIns="45700" anchor="b" anchorCtr="1">
            <a:noAutofit/>
          </a:bodyPr>
          <a:lstStyle/>
          <a:p>
            <a:pPr marL="457200" marR="0" lvl="1" indent="0" algn="l" rtl="0">
              <a:spcBef>
                <a:spcPts val="0"/>
              </a:spcBef>
              <a:spcAft>
                <a:spcPts val="0"/>
              </a:spcAft>
              <a:buNone/>
            </a:pPr>
            <a:endParaRPr sz="2000" b="0" i="0" u="none" strike="noStrike" cap="none">
              <a:solidFill>
                <a:schemeClr val="dk1"/>
              </a:solidFill>
              <a:ea typeface="Open Sans"/>
              <a:cs typeface="Open Sans"/>
              <a:sym typeface="Open Sans"/>
            </a:endParaRPr>
          </a:p>
        </p:txBody>
      </p:sp>
      <p:sp>
        <p:nvSpPr>
          <p:cNvPr id="12" name="Google Shape;701;p29">
            <a:extLst>
              <a:ext uri="{FF2B5EF4-FFF2-40B4-BE49-F238E27FC236}">
                <a16:creationId xmlns:a16="http://schemas.microsoft.com/office/drawing/2014/main" id="{23EE030C-8E28-C5F4-57D8-2C51ABAAF32A}"/>
              </a:ext>
            </a:extLst>
          </p:cNvPr>
          <p:cNvSpPr txBox="1"/>
          <p:nvPr/>
        </p:nvSpPr>
        <p:spPr>
          <a:xfrm>
            <a:off x="6512840" y="5412246"/>
            <a:ext cx="514309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ea typeface="Open Sans"/>
                <a:cs typeface="Open Sans"/>
                <a:sym typeface="Open Sans"/>
              </a:rPr>
              <a:t>Usual care</a:t>
            </a:r>
            <a:endParaRPr sz="2000" dirty="0"/>
          </a:p>
        </p:txBody>
      </p:sp>
      <p:sp>
        <p:nvSpPr>
          <p:cNvPr id="13" name="Google Shape;702;p29">
            <a:extLst>
              <a:ext uri="{FF2B5EF4-FFF2-40B4-BE49-F238E27FC236}">
                <a16:creationId xmlns:a16="http://schemas.microsoft.com/office/drawing/2014/main" id="{299E00F3-0254-0CEB-F9DC-7F82F384F7F2}"/>
              </a:ext>
            </a:extLst>
          </p:cNvPr>
          <p:cNvSpPr/>
          <p:nvPr/>
        </p:nvSpPr>
        <p:spPr>
          <a:xfrm>
            <a:off x="635270" y="5225300"/>
            <a:ext cx="514309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ea typeface="Open Sans"/>
                <a:cs typeface="Open Sans"/>
                <a:sym typeface="Open Sans"/>
              </a:rPr>
              <a:t>20% albumin  </a:t>
            </a:r>
            <a:endParaRPr sz="2000" dirty="0"/>
          </a:p>
        </p:txBody>
      </p:sp>
      <p:sp>
        <p:nvSpPr>
          <p:cNvPr id="14" name="Google Shape;703;p29">
            <a:extLst>
              <a:ext uri="{FF2B5EF4-FFF2-40B4-BE49-F238E27FC236}">
                <a16:creationId xmlns:a16="http://schemas.microsoft.com/office/drawing/2014/main" id="{67223FA0-E909-F962-6684-696A04F4BC3F}"/>
              </a:ext>
            </a:extLst>
          </p:cNvPr>
          <p:cNvSpPr txBox="1"/>
          <p:nvPr/>
        </p:nvSpPr>
        <p:spPr>
          <a:xfrm>
            <a:off x="882410" y="5648316"/>
            <a:ext cx="4648814" cy="461624"/>
          </a:xfrm>
          <a:prstGeom prst="rect">
            <a:avLst/>
          </a:prstGeom>
          <a:noFill/>
          <a:ln>
            <a:noFill/>
          </a:ln>
        </p:spPr>
        <p:txBody>
          <a:bodyPr spcFirstLastPara="1" wrap="square" lIns="91425" tIns="45700" rIns="91425" bIns="45700" anchor="t" anchorCtr="0">
            <a:spAutoFit/>
          </a:bodyPr>
          <a:lstStyle/>
          <a:p>
            <a:pPr marL="96838" marR="0" lvl="1" indent="0" algn="ctr" rtl="0">
              <a:spcBef>
                <a:spcPts val="0"/>
              </a:spcBef>
              <a:spcAft>
                <a:spcPts val="0"/>
              </a:spcAft>
              <a:buNone/>
            </a:pPr>
            <a:r>
              <a:rPr lang="en-US" sz="2400" b="0" i="0" u="none" strike="noStrike" cap="none" dirty="0">
                <a:solidFill>
                  <a:schemeClr val="dk1"/>
                </a:solidFill>
                <a:ea typeface="Open Sans"/>
                <a:cs typeface="Open Sans"/>
                <a:sym typeface="Open Sans"/>
              </a:rPr>
              <a:t>20 ml/h infusion over 15 hours</a:t>
            </a:r>
            <a:endParaRPr sz="2400" b="0" i="0" u="none" strike="noStrike" cap="none" dirty="0">
              <a:solidFill>
                <a:schemeClr val="dk1"/>
              </a:solidFill>
              <a:ea typeface="Open Sans"/>
              <a:cs typeface="Open Sans"/>
              <a:sym typeface="Open Sans"/>
            </a:endParaRPr>
          </a:p>
        </p:txBody>
      </p:sp>
      <p:sp>
        <p:nvSpPr>
          <p:cNvPr id="16" name="Google Shape;705;p29">
            <a:extLst>
              <a:ext uri="{FF2B5EF4-FFF2-40B4-BE49-F238E27FC236}">
                <a16:creationId xmlns:a16="http://schemas.microsoft.com/office/drawing/2014/main" id="{106B1F25-BAC1-1AC0-1C32-EA5059FC1C73}"/>
              </a:ext>
            </a:extLst>
          </p:cNvPr>
          <p:cNvSpPr/>
          <p:nvPr/>
        </p:nvSpPr>
        <p:spPr>
          <a:xfrm>
            <a:off x="1363056" y="1404916"/>
            <a:ext cx="9439758" cy="1681452"/>
          </a:xfrm>
          <a:prstGeom prst="roundRect">
            <a:avLst>
              <a:gd name="adj" fmla="val 16667"/>
            </a:avLst>
          </a:prstGeom>
          <a:solidFill>
            <a:srgbClr val="F2F2F2"/>
          </a:solidFill>
          <a:ln>
            <a:noFill/>
          </a:ln>
        </p:spPr>
        <p:txBody>
          <a:bodyPr spcFirstLastPara="1" wrap="square" lIns="139200" tIns="139200" rIns="139200" bIns="139200" anchor="ctr" anchorCtr="0">
            <a:noAutofit/>
          </a:bodyPr>
          <a:lstStyle/>
          <a:p>
            <a:pPr marL="9525" marR="0" lvl="0" indent="0" algn="ctr" rtl="0">
              <a:lnSpc>
                <a:spcPct val="100000"/>
              </a:lnSpc>
              <a:spcBef>
                <a:spcPts val="0"/>
              </a:spcBef>
              <a:spcAft>
                <a:spcPts val="0"/>
              </a:spcAft>
              <a:buNone/>
            </a:pPr>
            <a:r>
              <a:rPr lang="en-US" sz="3200" dirty="0">
                <a:solidFill>
                  <a:schemeClr val="dk1"/>
                </a:solidFill>
                <a:ea typeface="Open Sans"/>
                <a:cs typeface="Open Sans"/>
                <a:sym typeface="Open Sans"/>
              </a:rPr>
              <a:t>Prior consent from participant or SDM</a:t>
            </a:r>
          </a:p>
          <a:p>
            <a:pPr marL="9525" marR="0" lvl="0" indent="0" algn="ctr" rtl="0">
              <a:lnSpc>
                <a:spcPct val="100000"/>
              </a:lnSpc>
              <a:spcBef>
                <a:spcPts val="0"/>
              </a:spcBef>
              <a:spcAft>
                <a:spcPts val="0"/>
              </a:spcAft>
              <a:buNone/>
            </a:pPr>
            <a:r>
              <a:rPr lang="en-US" sz="3200" dirty="0">
                <a:solidFill>
                  <a:schemeClr val="dk1"/>
                </a:solidFill>
                <a:ea typeface="Open Sans"/>
                <a:cs typeface="Open Sans"/>
                <a:sym typeface="Open Sans"/>
              </a:rPr>
              <a:t>Web </a:t>
            </a:r>
            <a:r>
              <a:rPr lang="en-US" sz="3200" dirty="0" err="1">
                <a:solidFill>
                  <a:schemeClr val="dk1"/>
                </a:solidFill>
                <a:ea typeface="Open Sans"/>
                <a:cs typeface="Open Sans"/>
                <a:sym typeface="Open Sans"/>
              </a:rPr>
              <a:t>randomisation</a:t>
            </a:r>
            <a:r>
              <a:rPr lang="en-US" sz="3200" dirty="0">
                <a:solidFill>
                  <a:schemeClr val="dk1"/>
                </a:solidFill>
                <a:ea typeface="Open Sans"/>
                <a:cs typeface="Open Sans"/>
                <a:sym typeface="Open Sans"/>
              </a:rPr>
              <a:t>, stratified by </a:t>
            </a:r>
            <a:r>
              <a:rPr lang="en-US" sz="3200" dirty="0">
                <a:solidFill>
                  <a:srgbClr val="FF0000"/>
                </a:solidFill>
                <a:ea typeface="Open Sans"/>
                <a:cs typeface="Open Sans"/>
                <a:sym typeface="Open Sans"/>
              </a:rPr>
              <a:t>site</a:t>
            </a:r>
            <a:r>
              <a:rPr lang="en-US" sz="3200" dirty="0">
                <a:solidFill>
                  <a:schemeClr val="dk1"/>
                </a:solidFill>
                <a:ea typeface="Open Sans"/>
                <a:cs typeface="Open Sans"/>
                <a:sym typeface="Open Sans"/>
              </a:rPr>
              <a:t> and</a:t>
            </a:r>
            <a:br>
              <a:rPr lang="en-US" sz="3200" dirty="0">
                <a:sym typeface="Open Sans"/>
              </a:rPr>
            </a:br>
            <a:r>
              <a:rPr lang="en-US" sz="3200" dirty="0">
                <a:solidFill>
                  <a:schemeClr val="dk1"/>
                </a:solidFill>
                <a:ea typeface="Open Sans"/>
                <a:cs typeface="Open Sans"/>
                <a:sym typeface="Open Sans"/>
              </a:rPr>
              <a:t> </a:t>
            </a:r>
            <a:r>
              <a:rPr lang="en-US" sz="3200" dirty="0">
                <a:solidFill>
                  <a:srgbClr val="FF0000"/>
                </a:solidFill>
                <a:ea typeface="Open Sans"/>
                <a:cs typeface="Open Sans"/>
                <a:sym typeface="Open Sans"/>
              </a:rPr>
              <a:t>eGFR</a:t>
            </a:r>
            <a:r>
              <a:rPr lang="en-US" sz="3200" dirty="0">
                <a:solidFill>
                  <a:schemeClr val="dk1"/>
                </a:solidFill>
                <a:ea typeface="Open Sans"/>
                <a:cs typeface="Open Sans"/>
                <a:sym typeface="Open Sans"/>
              </a:rPr>
              <a:t> &lt;60 or ≥60ml/min/1.73m</a:t>
            </a:r>
            <a:r>
              <a:rPr lang="en-US" sz="3200" baseline="30000" dirty="0">
                <a:solidFill>
                  <a:schemeClr val="dk1"/>
                </a:solidFill>
                <a:ea typeface="Open Sans"/>
                <a:cs typeface="Open Sans"/>
                <a:sym typeface="Open Sans"/>
              </a:rPr>
              <a:t>2</a:t>
            </a:r>
            <a:r>
              <a:rPr lang="en-US" sz="3200" dirty="0">
                <a:solidFill>
                  <a:schemeClr val="dk1"/>
                </a:solidFill>
                <a:ea typeface="Open Sans"/>
                <a:cs typeface="Open Sans"/>
                <a:sym typeface="Open Sans"/>
              </a:rPr>
              <a:t> </a:t>
            </a:r>
            <a:endParaRPr sz="3200" dirty="0"/>
          </a:p>
        </p:txBody>
      </p:sp>
      <p:pic>
        <p:nvPicPr>
          <p:cNvPr id="17" name="Google Shape;706;p29" descr="A picture containing stereo&#10;&#10;Description automatically generated">
            <a:extLst>
              <a:ext uri="{FF2B5EF4-FFF2-40B4-BE49-F238E27FC236}">
                <a16:creationId xmlns:a16="http://schemas.microsoft.com/office/drawing/2014/main" id="{EF8CAE61-01DD-F390-5B72-2FC188A6CBDE}"/>
              </a:ext>
            </a:extLst>
          </p:cNvPr>
          <p:cNvPicPr preferRelativeResize="0"/>
          <p:nvPr/>
        </p:nvPicPr>
        <p:blipFill rotWithShape="1">
          <a:blip r:embed="rId4">
            <a:alphaModFix/>
          </a:blip>
          <a:srcRect/>
          <a:stretch/>
        </p:blipFill>
        <p:spPr>
          <a:xfrm>
            <a:off x="890905" y="1404915"/>
            <a:ext cx="1509721" cy="1509721"/>
          </a:xfrm>
          <a:prstGeom prst="rect">
            <a:avLst/>
          </a:prstGeom>
          <a:noFill/>
          <a:ln>
            <a:noFill/>
          </a:ln>
        </p:spPr>
      </p:pic>
      <p:sp>
        <p:nvSpPr>
          <p:cNvPr id="18" name="Google Shape;707;p29">
            <a:extLst>
              <a:ext uri="{FF2B5EF4-FFF2-40B4-BE49-F238E27FC236}">
                <a16:creationId xmlns:a16="http://schemas.microsoft.com/office/drawing/2014/main" id="{977AB89E-7CB6-1A25-7919-F34F467BB99A}"/>
              </a:ext>
            </a:extLst>
          </p:cNvPr>
          <p:cNvSpPr/>
          <p:nvPr/>
        </p:nvSpPr>
        <p:spPr>
          <a:xfrm>
            <a:off x="5678906" y="5150656"/>
            <a:ext cx="83418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ea typeface="Open Sans"/>
                <a:cs typeface="Open Sans"/>
                <a:sym typeface="Open Sans"/>
              </a:rPr>
              <a:t>vs</a:t>
            </a:r>
            <a:endParaRPr sz="2000"/>
          </a:p>
        </p:txBody>
      </p:sp>
      <p:cxnSp>
        <p:nvCxnSpPr>
          <p:cNvPr id="19" name="Google Shape;708;p29">
            <a:extLst>
              <a:ext uri="{FF2B5EF4-FFF2-40B4-BE49-F238E27FC236}">
                <a16:creationId xmlns:a16="http://schemas.microsoft.com/office/drawing/2014/main" id="{92EC4288-6EEE-70E1-F957-637420A58580}"/>
              </a:ext>
            </a:extLst>
          </p:cNvPr>
          <p:cNvCxnSpPr>
            <a:cxnSpLocks/>
            <a:stCxn id="5" idx="2"/>
            <a:endCxn id="7" idx="0"/>
          </p:cNvCxnSpPr>
          <p:nvPr/>
        </p:nvCxnSpPr>
        <p:spPr>
          <a:xfrm rot="5400000">
            <a:off x="4310621" y="2019889"/>
            <a:ext cx="681576" cy="2889181"/>
          </a:xfrm>
          <a:prstGeom prst="bentConnector3">
            <a:avLst>
              <a:gd name="adj1" fmla="val 50000"/>
            </a:avLst>
          </a:prstGeom>
          <a:noFill/>
          <a:ln w="38100" cap="flat" cmpd="sng">
            <a:solidFill>
              <a:srgbClr val="7F7F7F"/>
            </a:solidFill>
            <a:prstDash val="dash"/>
            <a:round/>
            <a:headEnd type="none" w="sm" len="sm"/>
            <a:tailEnd type="triangle" w="med" len="med"/>
          </a:ln>
        </p:spPr>
      </p:cxnSp>
      <p:cxnSp>
        <p:nvCxnSpPr>
          <p:cNvPr id="20" name="Google Shape;709;p29">
            <a:extLst>
              <a:ext uri="{FF2B5EF4-FFF2-40B4-BE49-F238E27FC236}">
                <a16:creationId xmlns:a16="http://schemas.microsoft.com/office/drawing/2014/main" id="{84B41630-6F8C-2735-01C1-CDEBC602723B}"/>
              </a:ext>
            </a:extLst>
          </p:cNvPr>
          <p:cNvCxnSpPr>
            <a:cxnSpLocks/>
            <a:stCxn id="5" idx="2"/>
            <a:endCxn id="6" idx="0"/>
          </p:cNvCxnSpPr>
          <p:nvPr/>
        </p:nvCxnSpPr>
        <p:spPr>
          <a:xfrm rot="16200000" flipH="1">
            <a:off x="7199804" y="2019886"/>
            <a:ext cx="681575" cy="2889184"/>
          </a:xfrm>
          <a:prstGeom prst="bentConnector3">
            <a:avLst>
              <a:gd name="adj1" fmla="val 50000"/>
            </a:avLst>
          </a:prstGeom>
          <a:noFill/>
          <a:ln w="38100" cap="flat" cmpd="sng">
            <a:solidFill>
              <a:srgbClr val="7F7F7F"/>
            </a:solidFill>
            <a:prstDash val="dash"/>
            <a:round/>
            <a:headEnd type="none" w="sm" len="sm"/>
            <a:tailEnd type="triangle" w="med" len="med"/>
          </a:ln>
        </p:spPr>
      </p:cxnSp>
      <p:pic>
        <p:nvPicPr>
          <p:cNvPr id="9" name="Picture 8" descr="A bottle of liquid with a yellow liquid in it&#10;&#10;Description automatically generated">
            <a:extLst>
              <a:ext uri="{FF2B5EF4-FFF2-40B4-BE49-F238E27FC236}">
                <a16:creationId xmlns:a16="http://schemas.microsoft.com/office/drawing/2014/main" id="{A7340173-C838-ACC8-29E1-D17ACD1098E9}"/>
              </a:ext>
            </a:extLst>
          </p:cNvPr>
          <p:cNvPicPr>
            <a:picLocks noChangeAspect="1"/>
          </p:cNvPicPr>
          <p:nvPr/>
        </p:nvPicPr>
        <p:blipFill>
          <a:blip r:embed="rId5">
            <a:extLst>
              <a:ext uri="{28A0092B-C50C-407E-A947-70E740481C1C}">
                <a14:useLocalDpi xmlns:a14="http://schemas.microsoft.com/office/drawing/2010/main"/>
              </a:ext>
            </a:extLst>
          </a:blip>
          <a:srcRect t="9657"/>
          <a:stretch/>
        </p:blipFill>
        <p:spPr>
          <a:xfrm>
            <a:off x="2695770" y="3899392"/>
            <a:ext cx="964942" cy="1404500"/>
          </a:xfrm>
          <a:prstGeom prst="rect">
            <a:avLst/>
          </a:prstGeom>
        </p:spPr>
      </p:pic>
    </p:spTree>
    <p:extLst>
      <p:ext uri="{BB962C8B-B14F-4D97-AF65-F5344CB8AC3E}">
        <p14:creationId xmlns:p14="http://schemas.microsoft.com/office/powerpoint/2010/main" val="302337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CC12DF-58D4-F4B7-D988-05AC115866A1}"/>
              </a:ext>
            </a:extLst>
          </p:cNvPr>
          <p:cNvGrpSpPr/>
          <p:nvPr/>
        </p:nvGrpSpPr>
        <p:grpSpPr>
          <a:xfrm>
            <a:off x="661939" y="1305874"/>
            <a:ext cx="10319328" cy="2228633"/>
            <a:chOff x="661939" y="1200367"/>
            <a:chExt cx="10319328" cy="2228633"/>
          </a:xfrm>
        </p:grpSpPr>
        <p:sp>
          <p:nvSpPr>
            <p:cNvPr id="4" name="Google Shape;749;p33">
              <a:extLst>
                <a:ext uri="{FF2B5EF4-FFF2-40B4-BE49-F238E27FC236}">
                  <a16:creationId xmlns:a16="http://schemas.microsoft.com/office/drawing/2014/main" id="{5B299841-42E9-524C-D502-5461FAEF9741}"/>
                </a:ext>
              </a:extLst>
            </p:cNvPr>
            <p:cNvSpPr/>
            <p:nvPr/>
          </p:nvSpPr>
          <p:spPr>
            <a:xfrm>
              <a:off x="1844403" y="1200367"/>
              <a:ext cx="9136864" cy="2228633"/>
            </a:xfrm>
            <a:prstGeom prst="roundRect">
              <a:avLst>
                <a:gd name="adj" fmla="val 16667"/>
              </a:avLst>
            </a:prstGeom>
            <a:solidFill>
              <a:srgbClr val="F2F2F2"/>
            </a:solidFill>
            <a:ln w="34925" cap="flat" cmpd="sng">
              <a:noFill/>
              <a:prstDash val="solid"/>
              <a:round/>
              <a:headEnd type="none" w="sm" len="sm"/>
              <a:tailEnd type="none" w="sm" len="sm"/>
            </a:ln>
          </p:spPr>
          <p:txBody>
            <a:bodyPr spcFirstLastPara="1" wrap="square" lIns="139200" tIns="0" rIns="139200" bIns="139200" anchor="ctr" anchorCtr="0">
              <a:noAutofit/>
            </a:bodyPr>
            <a:lstStyle/>
            <a:p>
              <a:pPr marL="668338" marR="0" lvl="0" indent="0" algn="l" rtl="0">
                <a:spcBef>
                  <a:spcPts val="0"/>
                </a:spcBef>
                <a:spcAft>
                  <a:spcPts val="0"/>
                </a:spcAft>
                <a:buClr>
                  <a:schemeClr val="dk1"/>
                </a:buClr>
                <a:buSzPts val="2800"/>
                <a:buFont typeface="Open Sans"/>
                <a:buNone/>
              </a:pPr>
              <a:r>
                <a:rPr lang="en-US" sz="3200" dirty="0">
                  <a:solidFill>
                    <a:schemeClr val="dk1"/>
                  </a:solidFill>
                  <a:latin typeface="Aptos" panose="020B0004020202020204" pitchFamily="34" charset="0"/>
                  <a:ea typeface="Open Sans"/>
                  <a:cs typeface="Open Sans"/>
                  <a:sym typeface="Open Sans"/>
                </a:rPr>
                <a:t>The occurrence of </a:t>
              </a:r>
              <a:r>
                <a:rPr lang="en-US" sz="3200" dirty="0">
                  <a:solidFill>
                    <a:srgbClr val="FF0000"/>
                  </a:solidFill>
                  <a:latin typeface="Aptos" panose="020B0004020202020204" pitchFamily="34" charset="0"/>
                  <a:ea typeface="Open Sans"/>
                  <a:cs typeface="Open Sans"/>
                  <a:sym typeface="Open Sans"/>
                </a:rPr>
                <a:t>AKI during the first 7 days </a:t>
              </a:r>
              <a:r>
                <a:rPr lang="en-US" sz="3200" dirty="0">
                  <a:solidFill>
                    <a:schemeClr val="dk1"/>
                  </a:solidFill>
                  <a:latin typeface="Aptos" panose="020B0004020202020204" pitchFamily="34" charset="0"/>
                  <a:ea typeface="Open Sans"/>
                  <a:cs typeface="Open Sans"/>
                  <a:sym typeface="Open Sans"/>
                </a:rPr>
                <a:t>after surgery </a:t>
              </a:r>
            </a:p>
            <a:p>
              <a:pPr marL="668338" marR="0" lvl="0" algn="l" rtl="0">
                <a:spcBef>
                  <a:spcPts val="0"/>
                </a:spcBef>
                <a:spcAft>
                  <a:spcPts val="0"/>
                </a:spcAft>
                <a:buClr>
                  <a:schemeClr val="dk1"/>
                </a:buClr>
                <a:buSzPts val="2800"/>
              </a:pPr>
              <a:endParaRPr lang="en-US" sz="2000" dirty="0">
                <a:solidFill>
                  <a:schemeClr val="dk1"/>
                </a:solidFill>
                <a:latin typeface="Aptos" panose="020B0004020202020204" pitchFamily="34" charset="0"/>
                <a:ea typeface="Open Sans"/>
                <a:cs typeface="Open Sans"/>
                <a:sym typeface="Open Sans"/>
              </a:endParaRPr>
            </a:p>
            <a:p>
              <a:pPr marL="668338" marR="0" lvl="0" algn="l" rtl="0">
                <a:spcBef>
                  <a:spcPts val="0"/>
                </a:spcBef>
                <a:spcAft>
                  <a:spcPts val="0"/>
                </a:spcAft>
                <a:buClr>
                  <a:schemeClr val="dk1"/>
                </a:buClr>
                <a:buSzPts val="2800"/>
              </a:pPr>
              <a:r>
                <a:rPr lang="en-US" sz="2000" dirty="0">
                  <a:solidFill>
                    <a:schemeClr val="dk1"/>
                  </a:solidFill>
                  <a:latin typeface="Aptos" panose="020B0004020202020204" pitchFamily="34" charset="0"/>
                  <a:ea typeface="Open Sans"/>
                  <a:cs typeface="Open Sans"/>
                  <a:sym typeface="Open Sans"/>
                </a:rPr>
                <a:t> </a:t>
              </a:r>
            </a:p>
          </p:txBody>
        </p:sp>
        <p:pic>
          <p:nvPicPr>
            <p:cNvPr id="6" name="Google Shape;667;p26" descr="Icon&#10;&#10;Description automatically generated">
              <a:extLst>
                <a:ext uri="{FF2B5EF4-FFF2-40B4-BE49-F238E27FC236}">
                  <a16:creationId xmlns:a16="http://schemas.microsoft.com/office/drawing/2014/main" id="{BC4CBC78-771C-7A0E-5BC9-401E989008D3}"/>
                </a:ext>
              </a:extLst>
            </p:cNvPr>
            <p:cNvPicPr preferRelativeResize="0"/>
            <p:nvPr/>
          </p:nvPicPr>
          <p:blipFill rotWithShape="1">
            <a:blip r:embed="rId2">
              <a:alphaModFix/>
            </a:blip>
            <a:srcRect/>
            <a:stretch/>
          </p:blipFill>
          <p:spPr>
            <a:xfrm>
              <a:off x="661939" y="1325562"/>
              <a:ext cx="1914225" cy="1910886"/>
            </a:xfrm>
            <a:prstGeom prst="rect">
              <a:avLst/>
            </a:prstGeom>
            <a:noFill/>
            <a:ln>
              <a:noFill/>
            </a:ln>
          </p:spPr>
        </p:pic>
      </p:grpSp>
      <p:graphicFrame>
        <p:nvGraphicFramePr>
          <p:cNvPr id="7" name="Table 6">
            <a:extLst>
              <a:ext uri="{FF2B5EF4-FFF2-40B4-BE49-F238E27FC236}">
                <a16:creationId xmlns:a16="http://schemas.microsoft.com/office/drawing/2014/main" id="{8B39BF18-9ED9-020D-DDA2-EC29DC728D7F}"/>
              </a:ext>
            </a:extLst>
          </p:cNvPr>
          <p:cNvGraphicFramePr>
            <a:graphicFrameLocks noGrp="1"/>
          </p:cNvGraphicFramePr>
          <p:nvPr>
            <p:extLst>
              <p:ext uri="{D42A27DB-BD31-4B8C-83A1-F6EECF244321}">
                <p14:modId xmlns:p14="http://schemas.microsoft.com/office/powerpoint/2010/main" val="1648595218"/>
              </p:ext>
            </p:extLst>
          </p:nvPr>
        </p:nvGraphicFramePr>
        <p:xfrm>
          <a:off x="3181255" y="3796886"/>
          <a:ext cx="5829490" cy="2810936"/>
        </p:xfrm>
        <a:graphic>
          <a:graphicData uri="http://schemas.openxmlformats.org/drawingml/2006/table">
            <a:tbl>
              <a:tblPr firstRow="1" bandRow="1">
                <a:tableStyleId>{B301B821-A1FF-4177-AEE7-76D212191A09}</a:tableStyleId>
              </a:tblPr>
              <a:tblGrid>
                <a:gridCol w="1183345">
                  <a:extLst>
                    <a:ext uri="{9D8B030D-6E8A-4147-A177-3AD203B41FA5}">
                      <a16:colId xmlns:a16="http://schemas.microsoft.com/office/drawing/2014/main" val="2935255074"/>
                    </a:ext>
                  </a:extLst>
                </a:gridCol>
                <a:gridCol w="4646145">
                  <a:extLst>
                    <a:ext uri="{9D8B030D-6E8A-4147-A177-3AD203B41FA5}">
                      <a16:colId xmlns:a16="http://schemas.microsoft.com/office/drawing/2014/main" val="2002008997"/>
                    </a:ext>
                  </a:extLst>
                </a:gridCol>
              </a:tblGrid>
              <a:tr h="428072">
                <a:tc gridSpan="2">
                  <a:txBody>
                    <a:bodyPr/>
                    <a:lstStyle/>
                    <a:p>
                      <a:r>
                        <a:rPr lang="en-AU" sz="2000" dirty="0"/>
                        <a:t>KDIGO creatinine criteria</a:t>
                      </a:r>
                    </a:p>
                  </a:txBody>
                  <a:tcPr/>
                </a:tc>
                <a:tc hMerge="1">
                  <a:txBody>
                    <a:bodyPr/>
                    <a:lstStyle/>
                    <a:p>
                      <a:endParaRPr lang="en-AU" sz="2000" dirty="0"/>
                    </a:p>
                  </a:txBody>
                  <a:tcPr/>
                </a:tc>
                <a:extLst>
                  <a:ext uri="{0D108BD9-81ED-4DB2-BD59-A6C34878D82A}">
                    <a16:rowId xmlns:a16="http://schemas.microsoft.com/office/drawing/2014/main" val="2575416528"/>
                  </a:ext>
                </a:extLst>
              </a:tr>
              <a:tr h="546437">
                <a:tc>
                  <a:txBody>
                    <a:bodyPr/>
                    <a:lstStyle/>
                    <a:p>
                      <a:r>
                        <a:rPr lang="en-AU" sz="2000" dirty="0"/>
                        <a:t>Stage I</a:t>
                      </a:r>
                    </a:p>
                  </a:txBody>
                  <a:tcPr/>
                </a:tc>
                <a:tc>
                  <a:txBody>
                    <a:bodyPr/>
                    <a:lstStyle/>
                    <a:p>
                      <a:pPr>
                        <a:lnSpc>
                          <a:spcPct val="110000"/>
                        </a:lnSpc>
                      </a:pPr>
                      <a:r>
                        <a:rPr lang="en-AU" sz="2000" dirty="0"/>
                        <a:t>1.5-1.9 times baseline; OR</a:t>
                      </a:r>
                    </a:p>
                    <a:p>
                      <a:pPr>
                        <a:lnSpc>
                          <a:spcPct val="110000"/>
                        </a:lnSpc>
                      </a:pPr>
                      <a:r>
                        <a:rPr lang="en-AU" sz="2000" dirty="0"/>
                        <a:t>≥0.3mg/dL (≥26.5umol/L) increase in 48h</a:t>
                      </a:r>
                    </a:p>
                  </a:txBody>
                  <a:tcPr/>
                </a:tc>
                <a:extLst>
                  <a:ext uri="{0D108BD9-81ED-4DB2-BD59-A6C34878D82A}">
                    <a16:rowId xmlns:a16="http://schemas.microsoft.com/office/drawing/2014/main" val="992968793"/>
                  </a:ext>
                </a:extLst>
              </a:tr>
              <a:tr h="526743">
                <a:tc>
                  <a:txBody>
                    <a:bodyPr/>
                    <a:lstStyle/>
                    <a:p>
                      <a:r>
                        <a:rPr lang="en-AU" sz="2000" dirty="0"/>
                        <a:t>Stage II</a:t>
                      </a:r>
                    </a:p>
                  </a:txBody>
                  <a:tcPr/>
                </a:tc>
                <a:tc>
                  <a:txBody>
                    <a:bodyPr/>
                    <a:lstStyle/>
                    <a:p>
                      <a:pPr>
                        <a:lnSpc>
                          <a:spcPct val="110000"/>
                        </a:lnSpc>
                      </a:pPr>
                      <a:r>
                        <a:rPr lang="en-AU" sz="2000" dirty="0"/>
                        <a:t>2.0-2.9 times baseline; OR</a:t>
                      </a:r>
                    </a:p>
                  </a:txBody>
                  <a:tcPr/>
                </a:tc>
                <a:extLst>
                  <a:ext uri="{0D108BD9-81ED-4DB2-BD59-A6C34878D82A}">
                    <a16:rowId xmlns:a16="http://schemas.microsoft.com/office/drawing/2014/main" val="1976553739"/>
                  </a:ext>
                </a:extLst>
              </a:tr>
              <a:tr h="1107583">
                <a:tc>
                  <a:txBody>
                    <a:bodyPr/>
                    <a:lstStyle/>
                    <a:p>
                      <a:r>
                        <a:rPr lang="en-AU" sz="2000" dirty="0"/>
                        <a:t>Stage III</a:t>
                      </a:r>
                    </a:p>
                  </a:txBody>
                  <a:tcPr/>
                </a:tc>
                <a:tc>
                  <a:txBody>
                    <a:bodyPr/>
                    <a:lstStyle/>
                    <a:p>
                      <a:pPr>
                        <a:lnSpc>
                          <a:spcPct val="110000"/>
                        </a:lnSpc>
                      </a:pPr>
                      <a:r>
                        <a:rPr lang="en-AU" sz="2000" dirty="0"/>
                        <a:t>3 times baseline; OR</a:t>
                      </a:r>
                    </a:p>
                    <a:p>
                      <a:pPr>
                        <a:lnSpc>
                          <a:spcPct val="110000"/>
                        </a:lnSpc>
                      </a:pPr>
                      <a:r>
                        <a:rPr lang="en-AU" sz="2000" dirty="0"/>
                        <a:t>Increase to ≥4.0g/dL (≥353.6umol/L); OR</a:t>
                      </a:r>
                    </a:p>
                    <a:p>
                      <a:pPr>
                        <a:lnSpc>
                          <a:spcPct val="110000"/>
                        </a:lnSpc>
                      </a:pPr>
                      <a:r>
                        <a:rPr lang="en-AU" sz="2000" dirty="0"/>
                        <a:t>Initiation of RRT</a:t>
                      </a:r>
                    </a:p>
                  </a:txBody>
                  <a:tcPr/>
                </a:tc>
                <a:extLst>
                  <a:ext uri="{0D108BD9-81ED-4DB2-BD59-A6C34878D82A}">
                    <a16:rowId xmlns:a16="http://schemas.microsoft.com/office/drawing/2014/main" val="3493836479"/>
                  </a:ext>
                </a:extLst>
              </a:tr>
            </a:tbl>
          </a:graphicData>
        </a:graphic>
      </p:graphicFrame>
      <p:sp>
        <p:nvSpPr>
          <p:cNvPr id="11" name="TextBox 10">
            <a:extLst>
              <a:ext uri="{FF2B5EF4-FFF2-40B4-BE49-F238E27FC236}">
                <a16:creationId xmlns:a16="http://schemas.microsoft.com/office/drawing/2014/main" id="{53A730DE-9674-6A6A-4367-590CE3417D41}"/>
              </a:ext>
            </a:extLst>
          </p:cNvPr>
          <p:cNvSpPr txBox="1"/>
          <p:nvPr/>
        </p:nvSpPr>
        <p:spPr>
          <a:xfrm>
            <a:off x="2576164" y="2498624"/>
            <a:ext cx="7358618" cy="769441"/>
          </a:xfrm>
          <a:prstGeom prst="rect">
            <a:avLst/>
          </a:prstGeom>
          <a:noFill/>
        </p:spPr>
        <p:txBody>
          <a:bodyPr wrap="none" rtlCol="0">
            <a:spAutoFit/>
          </a:bodyPr>
          <a:lstStyle/>
          <a:p>
            <a:pPr marL="342900" indent="-342900">
              <a:buFont typeface="Wingdings" pitchFamily="2" charset="2"/>
              <a:buChar char="v"/>
            </a:pPr>
            <a:r>
              <a:rPr lang="en-US" sz="2200" dirty="0">
                <a:solidFill>
                  <a:srgbClr val="FF0000"/>
                </a:solidFill>
                <a:latin typeface="Aptos" panose="020B0004020202020204" pitchFamily="34" charset="0"/>
                <a:ea typeface="Open Sans"/>
                <a:cs typeface="Open Sans"/>
                <a:sym typeface="Open Sans"/>
              </a:rPr>
              <a:t>Overall</a:t>
            </a:r>
            <a:r>
              <a:rPr lang="en-US" sz="2200" dirty="0">
                <a:solidFill>
                  <a:schemeClr val="dk1"/>
                </a:solidFill>
                <a:latin typeface="Aptos" panose="020B0004020202020204" pitchFamily="34" charset="0"/>
                <a:ea typeface="Open Sans"/>
                <a:cs typeface="Open Sans"/>
                <a:sym typeface="Open Sans"/>
              </a:rPr>
              <a:t> and in those with </a:t>
            </a:r>
            <a:r>
              <a:rPr lang="en-US" sz="2200" dirty="0">
                <a:solidFill>
                  <a:srgbClr val="FF0000"/>
                </a:solidFill>
                <a:latin typeface="Aptos" panose="020B0004020202020204" pitchFamily="34" charset="0"/>
                <a:ea typeface="Open Sans"/>
                <a:cs typeface="Open Sans"/>
                <a:sym typeface="Open Sans"/>
              </a:rPr>
              <a:t>eGFR&gt;60 </a:t>
            </a:r>
            <a:r>
              <a:rPr lang="en-US" sz="2200" dirty="0">
                <a:solidFill>
                  <a:schemeClr val="dk1"/>
                </a:solidFill>
                <a:latin typeface="Aptos" panose="020B0004020202020204" pitchFamily="34" charset="0"/>
                <a:ea typeface="Open Sans"/>
                <a:cs typeface="Open Sans"/>
                <a:sym typeface="Open Sans"/>
              </a:rPr>
              <a:t>or </a:t>
            </a:r>
            <a:r>
              <a:rPr lang="en-US" sz="2200" dirty="0">
                <a:solidFill>
                  <a:srgbClr val="FF0000"/>
                </a:solidFill>
                <a:latin typeface="Aptos" panose="020B0004020202020204" pitchFamily="34" charset="0"/>
                <a:ea typeface="Open Sans"/>
                <a:cs typeface="Open Sans"/>
                <a:sym typeface="Open Sans"/>
              </a:rPr>
              <a:t>&lt;60</a:t>
            </a:r>
            <a:r>
              <a:rPr lang="en-US" sz="2200" dirty="0">
                <a:solidFill>
                  <a:schemeClr val="dk1"/>
                </a:solidFill>
                <a:latin typeface="Aptos" panose="020B0004020202020204" pitchFamily="34" charset="0"/>
                <a:ea typeface="Open Sans"/>
                <a:cs typeface="Open Sans"/>
                <a:sym typeface="Open Sans"/>
              </a:rPr>
              <a:t>ml/min/1.73m</a:t>
            </a:r>
            <a:r>
              <a:rPr lang="en-US" sz="2200" baseline="30000" dirty="0">
                <a:solidFill>
                  <a:schemeClr val="dk1"/>
                </a:solidFill>
                <a:latin typeface="Aptos" panose="020B0004020202020204" pitchFamily="34" charset="0"/>
                <a:ea typeface="Open Sans"/>
                <a:cs typeface="Open Sans"/>
                <a:sym typeface="Open Sans"/>
              </a:rPr>
              <a:t>2</a:t>
            </a:r>
            <a:endParaRPr lang="en-AU" sz="2200" dirty="0"/>
          </a:p>
          <a:p>
            <a:pPr marL="342900" indent="-342900">
              <a:buFont typeface="Wingdings" pitchFamily="2" charset="2"/>
              <a:buChar char="v"/>
            </a:pPr>
            <a:r>
              <a:rPr lang="en-US" sz="2200" dirty="0">
                <a:solidFill>
                  <a:schemeClr val="dk1"/>
                </a:solidFill>
                <a:latin typeface="Aptos" panose="020B0004020202020204" pitchFamily="34" charset="0"/>
                <a:ea typeface="Open Sans"/>
                <a:cs typeface="Open Sans"/>
                <a:sym typeface="Open Sans"/>
              </a:rPr>
              <a:t>Using creatinine-based KDIGO criteria</a:t>
            </a:r>
          </a:p>
        </p:txBody>
      </p:sp>
      <p:sp>
        <p:nvSpPr>
          <p:cNvPr id="13" name="Title 12">
            <a:extLst>
              <a:ext uri="{FF2B5EF4-FFF2-40B4-BE49-F238E27FC236}">
                <a16:creationId xmlns:a16="http://schemas.microsoft.com/office/drawing/2014/main" id="{5480B0A0-5A6A-0320-EB04-47330DE4217F}"/>
              </a:ext>
            </a:extLst>
          </p:cNvPr>
          <p:cNvSpPr>
            <a:spLocks noGrp="1"/>
          </p:cNvSpPr>
          <p:nvPr>
            <p:ph type="title"/>
          </p:nvPr>
        </p:nvSpPr>
        <p:spPr/>
        <p:txBody>
          <a:bodyPr/>
          <a:lstStyle/>
          <a:p>
            <a:r>
              <a:rPr lang="en-AU" dirty="0"/>
              <a:t>Primary outcome</a:t>
            </a:r>
          </a:p>
        </p:txBody>
      </p:sp>
    </p:spTree>
    <p:extLst>
      <p:ext uri="{BB962C8B-B14F-4D97-AF65-F5344CB8AC3E}">
        <p14:creationId xmlns:p14="http://schemas.microsoft.com/office/powerpoint/2010/main" val="172533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191A-4521-A172-D037-E8A5191140CB}"/>
              </a:ext>
            </a:extLst>
          </p:cNvPr>
          <p:cNvSpPr>
            <a:spLocks noGrp="1"/>
          </p:cNvSpPr>
          <p:nvPr>
            <p:ph type="title"/>
          </p:nvPr>
        </p:nvSpPr>
        <p:spPr/>
        <p:txBody>
          <a:bodyPr/>
          <a:lstStyle/>
          <a:p>
            <a:r>
              <a:rPr lang="en-AU" dirty="0"/>
              <a:t>Secondary outcomes</a:t>
            </a:r>
          </a:p>
        </p:txBody>
      </p:sp>
      <p:sp>
        <p:nvSpPr>
          <p:cNvPr id="3" name="Content Placeholder 2">
            <a:extLst>
              <a:ext uri="{FF2B5EF4-FFF2-40B4-BE49-F238E27FC236}">
                <a16:creationId xmlns:a16="http://schemas.microsoft.com/office/drawing/2014/main" id="{1FE898AD-02E8-49B6-126D-F389679F92A6}"/>
              </a:ext>
            </a:extLst>
          </p:cNvPr>
          <p:cNvSpPr>
            <a:spLocks noGrp="1"/>
          </p:cNvSpPr>
          <p:nvPr>
            <p:ph idx="1"/>
          </p:nvPr>
        </p:nvSpPr>
        <p:spPr>
          <a:xfrm>
            <a:off x="838200" y="1594338"/>
            <a:ext cx="10515600" cy="4582625"/>
          </a:xfrm>
        </p:spPr>
        <p:txBody>
          <a:bodyPr>
            <a:normAutofit/>
          </a:bodyPr>
          <a:lstStyle/>
          <a:p>
            <a:r>
              <a:rPr lang="en-AU" sz="3200" dirty="0">
                <a:solidFill>
                  <a:srgbClr val="FF0000"/>
                </a:solidFill>
              </a:rPr>
              <a:t>M</a:t>
            </a:r>
            <a:r>
              <a:rPr lang="en-AU" sz="3200" dirty="0"/>
              <a:t>ajor </a:t>
            </a:r>
            <a:r>
              <a:rPr lang="en-AU" sz="3200" dirty="0">
                <a:solidFill>
                  <a:srgbClr val="FF0000"/>
                </a:solidFill>
              </a:rPr>
              <a:t>A</a:t>
            </a:r>
            <a:r>
              <a:rPr lang="en-AU" sz="3200" dirty="0"/>
              <a:t>dverse </a:t>
            </a:r>
            <a:r>
              <a:rPr lang="en-AU" sz="3200" dirty="0">
                <a:solidFill>
                  <a:srgbClr val="FF0000"/>
                </a:solidFill>
              </a:rPr>
              <a:t>K</a:t>
            </a:r>
            <a:r>
              <a:rPr lang="en-AU" sz="3200" dirty="0"/>
              <a:t>idney </a:t>
            </a:r>
            <a:r>
              <a:rPr lang="en-AU" sz="3200" dirty="0">
                <a:solidFill>
                  <a:srgbClr val="FF0000"/>
                </a:solidFill>
              </a:rPr>
              <a:t>E</a:t>
            </a:r>
            <a:r>
              <a:rPr lang="en-AU" sz="3200" dirty="0"/>
              <a:t>vents (</a:t>
            </a:r>
            <a:r>
              <a:rPr lang="en-AU" sz="3200" dirty="0">
                <a:solidFill>
                  <a:srgbClr val="FF0000"/>
                </a:solidFill>
              </a:rPr>
              <a:t>MAKE</a:t>
            </a:r>
            <a:r>
              <a:rPr lang="en-AU" sz="3200" dirty="0"/>
              <a:t>) at day </a:t>
            </a:r>
            <a:r>
              <a:rPr lang="en-AU" sz="3200" dirty="0">
                <a:solidFill>
                  <a:srgbClr val="FF0000"/>
                </a:solidFill>
              </a:rPr>
              <a:t>28</a:t>
            </a:r>
          </a:p>
          <a:p>
            <a:pPr lvl="1"/>
            <a:r>
              <a:rPr lang="en-AU" sz="2800" dirty="0"/>
              <a:t>composite of AKI stage ≥ 2, RRT, mortality</a:t>
            </a:r>
          </a:p>
          <a:p>
            <a:r>
              <a:rPr lang="en-AU" sz="3200" dirty="0"/>
              <a:t>AKI stage II or III</a:t>
            </a:r>
          </a:p>
          <a:p>
            <a:r>
              <a:rPr lang="en-AU" sz="3200" dirty="0"/>
              <a:t>RRT</a:t>
            </a:r>
          </a:p>
          <a:p>
            <a:r>
              <a:rPr lang="en-AU" sz="3200" dirty="0"/>
              <a:t>Hospital mortality</a:t>
            </a:r>
          </a:p>
          <a:p>
            <a:r>
              <a:rPr lang="en-AU" sz="3200" dirty="0"/>
              <a:t>Hospital and ICU </a:t>
            </a:r>
            <a:r>
              <a:rPr lang="en-AU" sz="3200" dirty="0">
                <a:solidFill>
                  <a:srgbClr val="FF0000"/>
                </a:solidFill>
              </a:rPr>
              <a:t>LOS</a:t>
            </a:r>
          </a:p>
          <a:p>
            <a:r>
              <a:rPr lang="en-AU" sz="3200" dirty="0"/>
              <a:t>Duration of mechanical </a:t>
            </a:r>
            <a:r>
              <a:rPr lang="en-AU" sz="3200" dirty="0">
                <a:solidFill>
                  <a:srgbClr val="FF0000"/>
                </a:solidFill>
              </a:rPr>
              <a:t>ventilation</a:t>
            </a:r>
          </a:p>
          <a:p>
            <a:r>
              <a:rPr lang="en-AU" sz="3200" dirty="0">
                <a:solidFill>
                  <a:srgbClr val="FF0000"/>
                </a:solidFill>
              </a:rPr>
              <a:t>Vasopressor/inotrope </a:t>
            </a:r>
            <a:r>
              <a:rPr lang="en-AU" sz="3200" dirty="0"/>
              <a:t>free days at day 14 </a:t>
            </a:r>
          </a:p>
          <a:p>
            <a:endParaRPr lang="en-AU" sz="3200" dirty="0"/>
          </a:p>
          <a:p>
            <a:endParaRPr lang="en-AU" sz="3200" dirty="0"/>
          </a:p>
        </p:txBody>
      </p:sp>
      <p:pic>
        <p:nvPicPr>
          <p:cNvPr id="6" name="Picture 5">
            <a:extLst>
              <a:ext uri="{FF2B5EF4-FFF2-40B4-BE49-F238E27FC236}">
                <a16:creationId xmlns:a16="http://schemas.microsoft.com/office/drawing/2014/main" id="{C9D69C2A-6821-9F51-7823-B2DCF37FE4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7730" y="2920254"/>
            <a:ext cx="2495872" cy="2495872"/>
          </a:xfrm>
          <a:prstGeom prst="rect">
            <a:avLst/>
          </a:prstGeom>
        </p:spPr>
      </p:pic>
    </p:spTree>
    <p:extLst>
      <p:ext uri="{BB962C8B-B14F-4D97-AF65-F5344CB8AC3E}">
        <p14:creationId xmlns:p14="http://schemas.microsoft.com/office/powerpoint/2010/main" val="1105217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8C76-51C5-EABA-0119-16E75F6F22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2D3A9-75C9-56A9-26BE-A8BDDB933154}"/>
              </a:ext>
            </a:extLst>
          </p:cNvPr>
          <p:cNvSpPr>
            <a:spLocks noGrp="1"/>
          </p:cNvSpPr>
          <p:nvPr>
            <p:ph type="title"/>
          </p:nvPr>
        </p:nvSpPr>
        <p:spPr/>
        <p:txBody>
          <a:bodyPr/>
          <a:lstStyle/>
          <a:p>
            <a:r>
              <a:rPr lang="en-AU" dirty="0"/>
              <a:t>Tertiary and safety outcomes</a:t>
            </a:r>
          </a:p>
        </p:txBody>
      </p:sp>
      <p:sp>
        <p:nvSpPr>
          <p:cNvPr id="3" name="Content Placeholder 2">
            <a:extLst>
              <a:ext uri="{FF2B5EF4-FFF2-40B4-BE49-F238E27FC236}">
                <a16:creationId xmlns:a16="http://schemas.microsoft.com/office/drawing/2014/main" id="{813A5BE6-3640-2124-7777-69D31AFEA55D}"/>
              </a:ext>
            </a:extLst>
          </p:cNvPr>
          <p:cNvSpPr>
            <a:spLocks noGrp="1"/>
          </p:cNvSpPr>
          <p:nvPr>
            <p:ph idx="1"/>
          </p:nvPr>
        </p:nvSpPr>
        <p:spPr>
          <a:xfrm>
            <a:off x="838200" y="1840523"/>
            <a:ext cx="10515600" cy="4568262"/>
          </a:xfrm>
        </p:spPr>
        <p:txBody>
          <a:bodyPr>
            <a:normAutofit/>
          </a:bodyPr>
          <a:lstStyle/>
          <a:p>
            <a:r>
              <a:rPr lang="en-AU" sz="3200" dirty="0"/>
              <a:t>Serum albumin level at 24h</a:t>
            </a:r>
          </a:p>
          <a:p>
            <a:r>
              <a:rPr lang="en-AU" sz="3200" dirty="0"/>
              <a:t>Fluid balance at D2</a:t>
            </a:r>
          </a:p>
          <a:p>
            <a:r>
              <a:rPr lang="en-AU" sz="3200" dirty="0"/>
              <a:t>Blood transfusion requirements at D2</a:t>
            </a:r>
          </a:p>
          <a:p>
            <a:r>
              <a:rPr lang="en-AU" sz="3200" dirty="0"/>
              <a:t>Fluid overload</a:t>
            </a:r>
          </a:p>
          <a:p>
            <a:r>
              <a:rPr lang="en-AU" sz="3200" dirty="0"/>
              <a:t>Reintubation</a:t>
            </a:r>
          </a:p>
          <a:p>
            <a:r>
              <a:rPr lang="en-AU" sz="3200" dirty="0"/>
              <a:t>Re-admission to ICU</a:t>
            </a:r>
          </a:p>
          <a:p>
            <a:r>
              <a:rPr lang="en-AU" sz="3200" dirty="0"/>
              <a:t>Arrhythmias resulting in significant CV compromise</a:t>
            </a:r>
          </a:p>
        </p:txBody>
      </p:sp>
      <p:pic>
        <p:nvPicPr>
          <p:cNvPr id="4" name="Picture 3">
            <a:extLst>
              <a:ext uri="{FF2B5EF4-FFF2-40B4-BE49-F238E27FC236}">
                <a16:creationId xmlns:a16="http://schemas.microsoft.com/office/drawing/2014/main" id="{D7649F4E-2212-3351-FEFA-934C6C6AD249}"/>
              </a:ext>
            </a:extLst>
          </p:cNvPr>
          <p:cNvPicPr>
            <a:picLocks noChangeAspect="1"/>
          </p:cNvPicPr>
          <p:nvPr/>
        </p:nvPicPr>
        <p:blipFill>
          <a:blip r:embed="rId2"/>
          <a:stretch>
            <a:fillRect/>
          </a:stretch>
        </p:blipFill>
        <p:spPr>
          <a:xfrm>
            <a:off x="8198899" y="1196112"/>
            <a:ext cx="3675422" cy="3675422"/>
          </a:xfrm>
          <a:prstGeom prst="rect">
            <a:avLst/>
          </a:prstGeom>
        </p:spPr>
      </p:pic>
    </p:spTree>
    <p:extLst>
      <p:ext uri="{BB962C8B-B14F-4D97-AF65-F5344CB8AC3E}">
        <p14:creationId xmlns:p14="http://schemas.microsoft.com/office/powerpoint/2010/main" val="332566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015D-92AB-B93D-94B2-9CB0F7CF09DC}"/>
              </a:ext>
            </a:extLst>
          </p:cNvPr>
          <p:cNvSpPr>
            <a:spLocks noGrp="1"/>
          </p:cNvSpPr>
          <p:nvPr>
            <p:ph type="title"/>
          </p:nvPr>
        </p:nvSpPr>
        <p:spPr/>
        <p:txBody>
          <a:bodyPr/>
          <a:lstStyle/>
          <a:p>
            <a:r>
              <a:rPr lang="en-AU" dirty="0"/>
              <a:t>Statistical principles</a:t>
            </a:r>
            <a:endParaRPr lang="en-US" dirty="0"/>
          </a:p>
        </p:txBody>
      </p:sp>
      <p:sp>
        <p:nvSpPr>
          <p:cNvPr id="3" name="Content Placeholder 2">
            <a:extLst>
              <a:ext uri="{FF2B5EF4-FFF2-40B4-BE49-F238E27FC236}">
                <a16:creationId xmlns:a16="http://schemas.microsoft.com/office/drawing/2014/main" id="{240923B6-67EA-EB6B-19F1-13B4AA7DFA2A}"/>
              </a:ext>
            </a:extLst>
          </p:cNvPr>
          <p:cNvSpPr>
            <a:spLocks noGrp="1"/>
          </p:cNvSpPr>
          <p:nvPr>
            <p:ph idx="1"/>
          </p:nvPr>
        </p:nvSpPr>
        <p:spPr>
          <a:xfrm>
            <a:off x="1952787" y="1649780"/>
            <a:ext cx="9788939" cy="4667250"/>
          </a:xfrm>
        </p:spPr>
        <p:txBody>
          <a:bodyPr>
            <a:normAutofit fontScale="92500" lnSpcReduction="10000"/>
          </a:bodyPr>
          <a:lstStyle/>
          <a:p>
            <a:pPr marL="0" indent="0">
              <a:buNone/>
            </a:pPr>
            <a:r>
              <a:rPr lang="en-AU" sz="3500" dirty="0">
                <a:solidFill>
                  <a:srgbClr val="FF0000"/>
                </a:solidFill>
              </a:rPr>
              <a:t>Sample size</a:t>
            </a:r>
          </a:p>
          <a:p>
            <a:r>
              <a:rPr lang="en-AU" dirty="0"/>
              <a:t>Assumed AKI in controls 30%</a:t>
            </a:r>
          </a:p>
          <a:p>
            <a:r>
              <a:rPr lang="en-AU" dirty="0">
                <a:solidFill>
                  <a:srgbClr val="FF0000"/>
                </a:solidFill>
              </a:rPr>
              <a:t>620 participants</a:t>
            </a:r>
            <a:r>
              <a:rPr lang="en-AU" dirty="0"/>
              <a:t> to detect 10% difference</a:t>
            </a:r>
          </a:p>
          <a:p>
            <a:pPr lvl="1"/>
            <a:r>
              <a:rPr lang="en-AU" dirty="0" err="1"/>
              <a:t>ɑ</a:t>
            </a:r>
            <a:r>
              <a:rPr lang="en-AU" dirty="0"/>
              <a:t>=0.05, 80% power, 5% inflation for dropouts</a:t>
            </a:r>
          </a:p>
          <a:p>
            <a:endParaRPr lang="en-AU" dirty="0"/>
          </a:p>
          <a:p>
            <a:pPr marL="0" indent="0">
              <a:buNone/>
            </a:pPr>
            <a:r>
              <a:rPr lang="en-AU" sz="3500" dirty="0" err="1">
                <a:solidFill>
                  <a:srgbClr val="FF0000"/>
                </a:solidFill>
              </a:rPr>
              <a:t>mITT</a:t>
            </a:r>
            <a:r>
              <a:rPr lang="en-AU" dirty="0"/>
              <a:t> = All consented patients – ineligible participants </a:t>
            </a:r>
          </a:p>
          <a:p>
            <a:endParaRPr lang="en-AU" dirty="0"/>
          </a:p>
          <a:p>
            <a:pPr marL="0" indent="0">
              <a:buNone/>
            </a:pPr>
            <a:r>
              <a:rPr lang="en-AU" sz="3500" dirty="0">
                <a:solidFill>
                  <a:srgbClr val="FF0000"/>
                </a:solidFill>
              </a:rPr>
              <a:t>Primary outcome </a:t>
            </a:r>
          </a:p>
          <a:p>
            <a:r>
              <a:rPr lang="en-AU" dirty="0"/>
              <a:t>Adjusted for site and eGFR → </a:t>
            </a:r>
            <a:r>
              <a:rPr lang="en-AU" dirty="0">
                <a:solidFill>
                  <a:srgbClr val="FF0000"/>
                </a:solidFill>
              </a:rPr>
              <a:t>relative risk (95% CI)</a:t>
            </a:r>
          </a:p>
          <a:p>
            <a:pPr lvl="1"/>
            <a:r>
              <a:rPr lang="en-US" dirty="0"/>
              <a:t>Generalized linear mixed models with a binomial distribution and log link</a:t>
            </a:r>
          </a:p>
        </p:txBody>
      </p:sp>
      <p:pic>
        <p:nvPicPr>
          <p:cNvPr id="4" name="Picture 3">
            <a:extLst>
              <a:ext uri="{FF2B5EF4-FFF2-40B4-BE49-F238E27FC236}">
                <a16:creationId xmlns:a16="http://schemas.microsoft.com/office/drawing/2014/main" id="{D0A41F3A-F052-E71C-CC87-DDE600915D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8748" y="3270895"/>
            <a:ext cx="1270038" cy="1270038"/>
          </a:xfrm>
          <a:prstGeom prst="rect">
            <a:avLst/>
          </a:prstGeom>
        </p:spPr>
      </p:pic>
      <p:pic>
        <p:nvPicPr>
          <p:cNvPr id="5" name="Picture 4">
            <a:extLst>
              <a:ext uri="{FF2B5EF4-FFF2-40B4-BE49-F238E27FC236}">
                <a16:creationId xmlns:a16="http://schemas.microsoft.com/office/drawing/2014/main" id="{7F52B7E3-4766-52C2-AE33-EC57BC8A0E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748" y="1679270"/>
            <a:ext cx="1270038" cy="1270038"/>
          </a:xfrm>
          <a:prstGeom prst="rect">
            <a:avLst/>
          </a:prstGeom>
        </p:spPr>
      </p:pic>
      <p:pic>
        <p:nvPicPr>
          <p:cNvPr id="6" name="Picture 5">
            <a:extLst>
              <a:ext uri="{FF2B5EF4-FFF2-40B4-BE49-F238E27FC236}">
                <a16:creationId xmlns:a16="http://schemas.microsoft.com/office/drawing/2014/main" id="{EC87D4F5-2689-FA5E-4ACA-B30A1A9AD7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0274" y="4827040"/>
            <a:ext cx="1288512" cy="1288512"/>
          </a:xfrm>
          <a:prstGeom prst="rect">
            <a:avLst/>
          </a:prstGeom>
        </p:spPr>
      </p:pic>
    </p:spTree>
    <p:extLst>
      <p:ext uri="{BB962C8B-B14F-4D97-AF65-F5344CB8AC3E}">
        <p14:creationId xmlns:p14="http://schemas.microsoft.com/office/powerpoint/2010/main" val="413616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439E-6C4D-E957-76DD-1D8FCA58FC9D}"/>
              </a:ext>
            </a:extLst>
          </p:cNvPr>
          <p:cNvSpPr>
            <a:spLocks noGrp="1"/>
          </p:cNvSpPr>
          <p:nvPr>
            <p:ph type="title"/>
          </p:nvPr>
        </p:nvSpPr>
        <p:spPr/>
        <p:txBody>
          <a:bodyPr/>
          <a:lstStyle/>
          <a:p>
            <a:r>
              <a:rPr lang="en-AU" dirty="0"/>
              <a:t>Prespecified sub-groups </a:t>
            </a:r>
          </a:p>
        </p:txBody>
      </p:sp>
      <p:sp>
        <p:nvSpPr>
          <p:cNvPr id="3" name="Content Placeholder 2">
            <a:extLst>
              <a:ext uri="{FF2B5EF4-FFF2-40B4-BE49-F238E27FC236}">
                <a16:creationId xmlns:a16="http://schemas.microsoft.com/office/drawing/2014/main" id="{5E4F4B03-2DF5-B5F7-EC02-5AFEBFC4B879}"/>
              </a:ext>
            </a:extLst>
          </p:cNvPr>
          <p:cNvSpPr>
            <a:spLocks noGrp="1"/>
          </p:cNvSpPr>
          <p:nvPr>
            <p:ph idx="1"/>
          </p:nvPr>
        </p:nvSpPr>
        <p:spPr>
          <a:xfrm>
            <a:off x="838200" y="1570892"/>
            <a:ext cx="10515600" cy="4921983"/>
          </a:xfrm>
        </p:spPr>
        <p:txBody>
          <a:bodyPr>
            <a:normAutofit/>
          </a:bodyPr>
          <a:lstStyle/>
          <a:p>
            <a:r>
              <a:rPr lang="en-AU" dirty="0"/>
              <a:t>Baseline </a:t>
            </a:r>
            <a:r>
              <a:rPr lang="en-AU" dirty="0">
                <a:solidFill>
                  <a:srgbClr val="FF0000"/>
                </a:solidFill>
              </a:rPr>
              <a:t>eGFR</a:t>
            </a:r>
            <a:r>
              <a:rPr lang="en-AU" dirty="0"/>
              <a:t> &gt;60 vs &lt;60 ml/min/1.73m</a:t>
            </a:r>
            <a:r>
              <a:rPr lang="en-AU" baseline="30000" dirty="0"/>
              <a:t>2</a:t>
            </a:r>
          </a:p>
          <a:p>
            <a:r>
              <a:rPr lang="en-AU" dirty="0"/>
              <a:t>Patient </a:t>
            </a:r>
            <a:r>
              <a:rPr lang="en-AU" dirty="0">
                <a:solidFill>
                  <a:srgbClr val="FF0000"/>
                </a:solidFill>
              </a:rPr>
              <a:t>age</a:t>
            </a:r>
            <a:r>
              <a:rPr lang="en-AU" dirty="0"/>
              <a:t>, above vs below median</a:t>
            </a:r>
          </a:p>
          <a:p>
            <a:r>
              <a:rPr lang="en-AU" dirty="0">
                <a:solidFill>
                  <a:srgbClr val="FF0000"/>
                </a:solidFill>
              </a:rPr>
              <a:t>Diabetes</a:t>
            </a:r>
            <a:r>
              <a:rPr lang="en-AU" dirty="0"/>
              <a:t> status, yes vs no</a:t>
            </a:r>
          </a:p>
          <a:p>
            <a:r>
              <a:rPr lang="en-AU" dirty="0"/>
              <a:t>Preoperative use of </a:t>
            </a:r>
            <a:r>
              <a:rPr lang="en-AU" dirty="0">
                <a:solidFill>
                  <a:srgbClr val="FF0000"/>
                </a:solidFill>
              </a:rPr>
              <a:t>ARB/ARA or </a:t>
            </a:r>
            <a:r>
              <a:rPr lang="en-AU" dirty="0" err="1">
                <a:solidFill>
                  <a:srgbClr val="FF0000"/>
                </a:solidFill>
              </a:rPr>
              <a:t>ACEi</a:t>
            </a:r>
            <a:r>
              <a:rPr lang="en-AU" dirty="0"/>
              <a:t>, yes vs no</a:t>
            </a:r>
          </a:p>
          <a:p>
            <a:r>
              <a:rPr lang="en-AU" dirty="0">
                <a:solidFill>
                  <a:srgbClr val="FF0000"/>
                </a:solidFill>
              </a:rPr>
              <a:t>Sex</a:t>
            </a:r>
            <a:r>
              <a:rPr lang="en-AU" dirty="0"/>
              <a:t>, male vs female</a:t>
            </a:r>
          </a:p>
          <a:p>
            <a:r>
              <a:rPr lang="en-AU" dirty="0"/>
              <a:t>Cardiopulmonary </a:t>
            </a:r>
            <a:r>
              <a:rPr lang="en-AU" dirty="0">
                <a:solidFill>
                  <a:srgbClr val="FF0000"/>
                </a:solidFill>
              </a:rPr>
              <a:t>bypass time </a:t>
            </a:r>
            <a:r>
              <a:rPr lang="en-AU" dirty="0"/>
              <a:t>&gt;120 minutes vs &lt;120 minutes</a:t>
            </a:r>
          </a:p>
          <a:p>
            <a:r>
              <a:rPr lang="en-AU" dirty="0"/>
              <a:t>Left </a:t>
            </a:r>
            <a:r>
              <a:rPr lang="en-AU" dirty="0">
                <a:solidFill>
                  <a:srgbClr val="FF0000"/>
                </a:solidFill>
              </a:rPr>
              <a:t>ventricular function</a:t>
            </a:r>
            <a:r>
              <a:rPr lang="en-AU" dirty="0"/>
              <a:t>, moderate to severe dysfunction vs normal</a:t>
            </a:r>
          </a:p>
          <a:p>
            <a:r>
              <a:rPr lang="en-AU" dirty="0">
                <a:solidFill>
                  <a:srgbClr val="FF0000"/>
                </a:solidFill>
              </a:rPr>
              <a:t>Site and region</a:t>
            </a:r>
            <a:r>
              <a:rPr lang="en-AU" dirty="0"/>
              <a:t>, Australian sites vs Italian site</a:t>
            </a:r>
          </a:p>
        </p:txBody>
      </p:sp>
      <p:pic>
        <p:nvPicPr>
          <p:cNvPr id="4" name="Picture 3">
            <a:extLst>
              <a:ext uri="{FF2B5EF4-FFF2-40B4-BE49-F238E27FC236}">
                <a16:creationId xmlns:a16="http://schemas.microsoft.com/office/drawing/2014/main" id="{960F1502-F167-1EA5-54CD-88A9E8EA05C6}"/>
              </a:ext>
            </a:extLst>
          </p:cNvPr>
          <p:cNvPicPr>
            <a:picLocks noChangeAspect="1"/>
          </p:cNvPicPr>
          <p:nvPr/>
        </p:nvPicPr>
        <p:blipFill>
          <a:blip r:embed="rId2"/>
          <a:stretch>
            <a:fillRect/>
          </a:stretch>
        </p:blipFill>
        <p:spPr>
          <a:xfrm>
            <a:off x="8810644" y="837074"/>
            <a:ext cx="2765533" cy="2765533"/>
          </a:xfrm>
          <a:prstGeom prst="rect">
            <a:avLst/>
          </a:prstGeom>
        </p:spPr>
      </p:pic>
    </p:spTree>
    <p:extLst>
      <p:ext uri="{BB962C8B-B14F-4D97-AF65-F5344CB8AC3E}">
        <p14:creationId xmlns:p14="http://schemas.microsoft.com/office/powerpoint/2010/main" val="77024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6391E-B440-3B59-92B4-F108400FE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DBE84-0434-4CDE-4DB7-D28B56FED699}"/>
              </a:ext>
            </a:extLst>
          </p:cNvPr>
          <p:cNvSpPr>
            <a:spLocks noGrp="1"/>
          </p:cNvSpPr>
          <p:nvPr>
            <p:ph type="title"/>
          </p:nvPr>
        </p:nvSpPr>
        <p:spPr/>
        <p:txBody>
          <a:bodyPr/>
          <a:lstStyle/>
          <a:p>
            <a:r>
              <a:rPr lang="en-AU" dirty="0"/>
              <a:t>Sensitivity analysis</a:t>
            </a:r>
          </a:p>
        </p:txBody>
      </p:sp>
      <p:sp>
        <p:nvSpPr>
          <p:cNvPr id="3" name="Content Placeholder 2">
            <a:extLst>
              <a:ext uri="{FF2B5EF4-FFF2-40B4-BE49-F238E27FC236}">
                <a16:creationId xmlns:a16="http://schemas.microsoft.com/office/drawing/2014/main" id="{EEE460DE-8C8C-05FD-0F0C-C543E3D8AD8B}"/>
              </a:ext>
            </a:extLst>
          </p:cNvPr>
          <p:cNvSpPr>
            <a:spLocks noGrp="1"/>
          </p:cNvSpPr>
          <p:nvPr>
            <p:ph idx="1"/>
          </p:nvPr>
        </p:nvSpPr>
        <p:spPr>
          <a:xfrm>
            <a:off x="838200" y="1880315"/>
            <a:ext cx="7288695" cy="4296648"/>
          </a:xfrm>
        </p:spPr>
        <p:txBody>
          <a:bodyPr>
            <a:normAutofit/>
          </a:bodyPr>
          <a:lstStyle/>
          <a:p>
            <a:pPr marL="0" indent="0">
              <a:lnSpc>
                <a:spcPct val="100000"/>
              </a:lnSpc>
              <a:buNone/>
            </a:pPr>
            <a:r>
              <a:rPr lang="en-AU" sz="3600" dirty="0"/>
              <a:t>For the primary outcome:</a:t>
            </a:r>
          </a:p>
          <a:p>
            <a:pPr>
              <a:lnSpc>
                <a:spcPct val="100000"/>
              </a:lnSpc>
            </a:pPr>
            <a:r>
              <a:rPr lang="en-AU" dirty="0"/>
              <a:t>Exclusion of usual care patients who received ≥ 500ml iso-oncotic albumin by D2</a:t>
            </a:r>
          </a:p>
        </p:txBody>
      </p:sp>
      <p:pic>
        <p:nvPicPr>
          <p:cNvPr id="4" name="Picture 3">
            <a:extLst>
              <a:ext uri="{FF2B5EF4-FFF2-40B4-BE49-F238E27FC236}">
                <a16:creationId xmlns:a16="http://schemas.microsoft.com/office/drawing/2014/main" id="{0524D52F-8AC8-A59B-DFE6-234A39DFE4FD}"/>
              </a:ext>
            </a:extLst>
          </p:cNvPr>
          <p:cNvPicPr>
            <a:picLocks noChangeAspect="1"/>
          </p:cNvPicPr>
          <p:nvPr/>
        </p:nvPicPr>
        <p:blipFill>
          <a:blip r:embed="rId2"/>
          <a:stretch>
            <a:fillRect/>
          </a:stretch>
        </p:blipFill>
        <p:spPr>
          <a:xfrm>
            <a:off x="5198849" y="4174950"/>
            <a:ext cx="2002013" cy="2002013"/>
          </a:xfrm>
          <a:prstGeom prst="rect">
            <a:avLst/>
          </a:prstGeom>
        </p:spPr>
      </p:pic>
      <p:pic>
        <p:nvPicPr>
          <p:cNvPr id="5" name="Picture 4">
            <a:extLst>
              <a:ext uri="{FF2B5EF4-FFF2-40B4-BE49-F238E27FC236}">
                <a16:creationId xmlns:a16="http://schemas.microsoft.com/office/drawing/2014/main" id="{265371C9-13CD-02B0-84D1-7969A3CBCCEF}"/>
              </a:ext>
            </a:extLst>
          </p:cNvPr>
          <p:cNvPicPr>
            <a:picLocks noChangeAspect="1"/>
          </p:cNvPicPr>
          <p:nvPr/>
        </p:nvPicPr>
        <p:blipFill>
          <a:blip r:embed="rId3"/>
          <a:stretch>
            <a:fillRect/>
          </a:stretch>
        </p:blipFill>
        <p:spPr>
          <a:xfrm>
            <a:off x="1518683" y="4174950"/>
            <a:ext cx="2002013" cy="2002013"/>
          </a:xfrm>
          <a:prstGeom prst="rect">
            <a:avLst/>
          </a:prstGeom>
        </p:spPr>
      </p:pic>
      <p:pic>
        <p:nvPicPr>
          <p:cNvPr id="6" name="Picture 5">
            <a:extLst>
              <a:ext uri="{FF2B5EF4-FFF2-40B4-BE49-F238E27FC236}">
                <a16:creationId xmlns:a16="http://schemas.microsoft.com/office/drawing/2014/main" id="{DE268224-41BB-052C-612E-E69086F23E13}"/>
              </a:ext>
            </a:extLst>
          </p:cNvPr>
          <p:cNvPicPr>
            <a:picLocks noChangeAspect="1"/>
          </p:cNvPicPr>
          <p:nvPr/>
        </p:nvPicPr>
        <p:blipFill>
          <a:blip r:embed="rId4"/>
          <a:stretch>
            <a:fillRect/>
          </a:stretch>
        </p:blipFill>
        <p:spPr>
          <a:xfrm>
            <a:off x="8580476" y="1149392"/>
            <a:ext cx="3148306" cy="4559215"/>
          </a:xfrm>
          <a:prstGeom prst="rect">
            <a:avLst/>
          </a:prstGeom>
        </p:spPr>
      </p:pic>
    </p:spTree>
    <p:extLst>
      <p:ext uri="{BB962C8B-B14F-4D97-AF65-F5344CB8AC3E}">
        <p14:creationId xmlns:p14="http://schemas.microsoft.com/office/powerpoint/2010/main" val="2075777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2AC47F0-D8B8-D5CB-2FBF-FC0523E14988}"/>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180233" y="422481"/>
            <a:ext cx="8478275" cy="6013038"/>
          </a:xfrm>
          <a:prstGeom prst="rect">
            <a:avLst/>
          </a:prstGeom>
        </p:spPr>
      </p:pic>
      <p:sp>
        <p:nvSpPr>
          <p:cNvPr id="21" name="Rectangle 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57A857E-3776-F9D6-6205-65B0FF16D3D0}"/>
              </a:ext>
            </a:extLst>
          </p:cNvPr>
          <p:cNvSpPr>
            <a:spLocks noGrp="1"/>
          </p:cNvSpPr>
          <p:nvPr>
            <p:ph type="title"/>
          </p:nvPr>
        </p:nvSpPr>
        <p:spPr>
          <a:xfrm>
            <a:off x="7257328" y="1122217"/>
            <a:ext cx="4681958" cy="3848794"/>
          </a:xfrm>
          <a:noFill/>
        </p:spPr>
        <p:txBody>
          <a:bodyPr vert="horz" lIns="91440" tIns="45720" rIns="91440" bIns="45720" rtlCol="0" anchor="t" anchorCtr="0">
            <a:noAutofit/>
          </a:bodyPr>
          <a:lstStyle/>
          <a:p>
            <a:pPr algn="ctr"/>
            <a:r>
              <a:rPr lang="en-US" sz="9600" dirty="0"/>
              <a:t>Results</a:t>
            </a:r>
          </a:p>
        </p:txBody>
      </p:sp>
    </p:spTree>
    <p:extLst>
      <p:ext uri="{BB962C8B-B14F-4D97-AF65-F5344CB8AC3E}">
        <p14:creationId xmlns:p14="http://schemas.microsoft.com/office/powerpoint/2010/main" val="376771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C9D8-28F7-7FE1-381B-0685C5E07859}"/>
              </a:ext>
            </a:extLst>
          </p:cNvPr>
          <p:cNvPicPr>
            <a:picLocks noChangeAspect="1"/>
          </p:cNvPicPr>
          <p:nvPr/>
        </p:nvPicPr>
        <p:blipFill>
          <a:blip r:embed="rId3"/>
          <a:stretch>
            <a:fillRect/>
          </a:stretch>
        </p:blipFill>
        <p:spPr>
          <a:xfrm>
            <a:off x="5029929" y="1210614"/>
            <a:ext cx="7162071" cy="5091801"/>
          </a:xfrm>
          <a:prstGeom prst="rect">
            <a:avLst/>
          </a:prstGeom>
        </p:spPr>
      </p:pic>
      <p:sp>
        <p:nvSpPr>
          <p:cNvPr id="2" name="Title 1">
            <a:extLst>
              <a:ext uri="{FF2B5EF4-FFF2-40B4-BE49-F238E27FC236}">
                <a16:creationId xmlns:a16="http://schemas.microsoft.com/office/drawing/2014/main" id="{C2FFE01C-73D9-8FBB-4B0A-2603BBCC423A}"/>
              </a:ext>
            </a:extLst>
          </p:cNvPr>
          <p:cNvSpPr>
            <a:spLocks noGrp="1"/>
          </p:cNvSpPr>
          <p:nvPr>
            <p:ph type="title"/>
          </p:nvPr>
        </p:nvSpPr>
        <p:spPr/>
        <p:txBody>
          <a:bodyPr/>
          <a:lstStyle/>
          <a:p>
            <a:r>
              <a:rPr lang="en-AU" dirty="0"/>
              <a:t>Participants</a:t>
            </a:r>
          </a:p>
        </p:txBody>
      </p:sp>
      <p:sp>
        <p:nvSpPr>
          <p:cNvPr id="33795" name="Content Placeholder 2">
            <a:extLst>
              <a:ext uri="{FF2B5EF4-FFF2-40B4-BE49-F238E27FC236}">
                <a16:creationId xmlns:a16="http://schemas.microsoft.com/office/drawing/2014/main" id="{A349FAE9-14F2-83B3-7FA0-72CAB6A3B601}"/>
              </a:ext>
            </a:extLst>
          </p:cNvPr>
          <p:cNvSpPr>
            <a:spLocks noGrp="1" noChangeArrowheads="1"/>
          </p:cNvSpPr>
          <p:nvPr>
            <p:ph idx="1"/>
          </p:nvPr>
        </p:nvSpPr>
        <p:spPr>
          <a:xfrm>
            <a:off x="287214" y="1533178"/>
            <a:ext cx="10515600" cy="4664686"/>
          </a:xfrm>
        </p:spPr>
        <p:txBody>
          <a:bodyPr/>
          <a:lstStyle/>
          <a:p>
            <a:pPr marL="228600" lvl="0" indent="-228600" eaLnBrk="1" fontAlgn="auto" hangingPunct="1">
              <a:spcBef>
                <a:spcPts val="1000"/>
              </a:spcBef>
              <a:spcAft>
                <a:spcPts val="0"/>
              </a:spcAft>
            </a:pPr>
            <a:r>
              <a:rPr lang="en-AU" kern="1200" dirty="0">
                <a:solidFill>
                  <a:srgbClr val="FF0000"/>
                </a:solidFill>
                <a:latin typeface="Aptos" panose="02110004020202020204"/>
                <a:ea typeface="+mn-ea"/>
                <a:cs typeface="+mn-cs"/>
              </a:rPr>
              <a:t>Met all inclusion criteria </a:t>
            </a:r>
            <a:r>
              <a:rPr lang="en-AU" b="1" kern="1200" dirty="0">
                <a:solidFill>
                  <a:srgbClr val="FF0000"/>
                </a:solidFill>
                <a:latin typeface="Aptos" panose="02110004020202020204"/>
                <a:ea typeface="+mn-ea"/>
                <a:cs typeface="+mn-cs"/>
              </a:rPr>
              <a:t>954</a:t>
            </a:r>
          </a:p>
          <a:p>
            <a:pPr marL="228600" lvl="0" indent="-228600" eaLnBrk="1" fontAlgn="auto" hangingPunct="1">
              <a:spcBef>
                <a:spcPts val="1000"/>
              </a:spcBef>
              <a:spcAft>
                <a:spcPts val="0"/>
              </a:spcAft>
            </a:pPr>
            <a:r>
              <a:rPr lang="en-AU" kern="1200" dirty="0">
                <a:solidFill>
                  <a:srgbClr val="FF0000"/>
                </a:solidFill>
                <a:latin typeface="Aptos" panose="02110004020202020204"/>
                <a:ea typeface="+mn-ea"/>
                <a:cs typeface="+mn-cs"/>
              </a:rPr>
              <a:t>Total excluded </a:t>
            </a:r>
            <a:r>
              <a:rPr lang="en-AU" b="1" kern="1200" dirty="0">
                <a:solidFill>
                  <a:srgbClr val="FF0000"/>
                </a:solidFill>
                <a:latin typeface="Aptos" panose="02110004020202020204"/>
                <a:ea typeface="+mn-ea"/>
                <a:cs typeface="+mn-cs"/>
              </a:rPr>
              <a:t>54</a:t>
            </a:r>
          </a:p>
          <a:p>
            <a:pPr marL="685800" lvl="1" indent="-228600" eaLnBrk="1" fontAlgn="auto" hangingPunct="1">
              <a:spcBef>
                <a:spcPts val="500"/>
              </a:spcBef>
              <a:spcAft>
                <a:spcPts val="0"/>
              </a:spcAft>
            </a:pPr>
            <a:r>
              <a:rPr lang="en-AU" kern="1200" dirty="0">
                <a:solidFill>
                  <a:prstClr val="black"/>
                </a:solidFill>
                <a:latin typeface="Aptos" panose="02110004020202020204"/>
                <a:ea typeface="+mn-ea"/>
                <a:cs typeface="+mn-cs"/>
              </a:rPr>
              <a:t>Main exclusion eGFR &lt; 15</a:t>
            </a:r>
            <a:r>
              <a:rPr lang="en-AU" sz="2000" kern="1200" dirty="0">
                <a:latin typeface="Aptos" panose="02110004020202020204"/>
              </a:rPr>
              <a:t> ml/min/1.73m</a:t>
            </a:r>
            <a:r>
              <a:rPr lang="en-AU" sz="2000" kern="1200" baseline="30000" dirty="0">
                <a:latin typeface="Aptos" panose="02110004020202020204"/>
              </a:rPr>
              <a:t>2</a:t>
            </a:r>
            <a:endParaRPr lang="en-AU" kern="1200" dirty="0">
              <a:solidFill>
                <a:prstClr val="black"/>
              </a:solidFill>
              <a:latin typeface="Aptos" panose="02110004020202020204"/>
              <a:ea typeface="+mn-ea"/>
              <a:cs typeface="+mn-cs"/>
            </a:endParaRPr>
          </a:p>
          <a:p>
            <a:pPr marL="685800" lvl="1" indent="-228600" eaLnBrk="1" fontAlgn="auto" hangingPunct="1">
              <a:spcBef>
                <a:spcPts val="500"/>
              </a:spcBef>
              <a:spcAft>
                <a:spcPts val="0"/>
              </a:spcAft>
            </a:pPr>
            <a:r>
              <a:rPr lang="en-AU" kern="1200" dirty="0">
                <a:solidFill>
                  <a:srgbClr val="FF0000"/>
                </a:solidFill>
                <a:latin typeface="Aptos" panose="02110004020202020204"/>
                <a:ea typeface="+mn-ea"/>
                <a:cs typeface="+mn-cs"/>
              </a:rPr>
              <a:t>Total eligible </a:t>
            </a:r>
            <a:r>
              <a:rPr lang="en-AU" b="1" kern="1200" dirty="0">
                <a:solidFill>
                  <a:srgbClr val="FF0000"/>
                </a:solidFill>
                <a:latin typeface="Aptos" panose="02110004020202020204"/>
                <a:ea typeface="+mn-ea"/>
                <a:cs typeface="+mn-cs"/>
              </a:rPr>
              <a:t>900</a:t>
            </a:r>
          </a:p>
          <a:p>
            <a:pPr marL="228600" lvl="0" indent="-228600" eaLnBrk="1" fontAlgn="auto" hangingPunct="1">
              <a:spcBef>
                <a:spcPts val="1000"/>
              </a:spcBef>
              <a:spcAft>
                <a:spcPts val="0"/>
              </a:spcAft>
            </a:pPr>
            <a:r>
              <a:rPr lang="en-AU" kern="1200" dirty="0">
                <a:solidFill>
                  <a:srgbClr val="FF0000"/>
                </a:solidFill>
                <a:latin typeface="Aptos" panose="02110004020202020204"/>
                <a:ea typeface="+mn-ea"/>
                <a:cs typeface="+mn-cs"/>
              </a:rPr>
              <a:t>Not randomised </a:t>
            </a:r>
            <a:r>
              <a:rPr lang="en-AU" b="1" kern="1200" dirty="0">
                <a:solidFill>
                  <a:srgbClr val="FF0000"/>
                </a:solidFill>
                <a:latin typeface="Aptos" panose="02110004020202020204"/>
                <a:ea typeface="+mn-ea"/>
                <a:cs typeface="+mn-cs"/>
              </a:rPr>
              <a:t>279 </a:t>
            </a:r>
          </a:p>
          <a:p>
            <a:pPr marL="590550" lvl="1" indent="-228600" eaLnBrk="1" fontAlgn="auto" hangingPunct="1">
              <a:spcBef>
                <a:spcPts val="1000"/>
              </a:spcBef>
              <a:spcAft>
                <a:spcPts val="0"/>
              </a:spcAft>
            </a:pPr>
            <a:r>
              <a:rPr lang="en-AU" kern="1200" dirty="0">
                <a:latin typeface="Aptos" panose="02110004020202020204"/>
                <a:ea typeface="+mn-ea"/>
                <a:cs typeface="+mn-cs"/>
              </a:rPr>
              <a:t>Declined consent </a:t>
            </a:r>
            <a:r>
              <a:rPr lang="en-AU" b="1" kern="1200" dirty="0">
                <a:latin typeface="Aptos" panose="02110004020202020204"/>
                <a:ea typeface="+mn-ea"/>
                <a:cs typeface="+mn-cs"/>
              </a:rPr>
              <a:t>119 </a:t>
            </a:r>
          </a:p>
          <a:p>
            <a:pPr marL="590550" lvl="1" indent="-228600" eaLnBrk="1" fontAlgn="auto" hangingPunct="1">
              <a:spcBef>
                <a:spcPts val="1000"/>
              </a:spcBef>
              <a:spcAft>
                <a:spcPts val="0"/>
              </a:spcAft>
            </a:pPr>
            <a:r>
              <a:rPr lang="en-AU" kern="1200" dirty="0">
                <a:latin typeface="Aptos" panose="02110004020202020204"/>
                <a:ea typeface="+mn-ea"/>
                <a:cs typeface="+mn-cs"/>
              </a:rPr>
              <a:t>Could not be contacted </a:t>
            </a:r>
            <a:r>
              <a:rPr lang="en-AU" b="1" kern="1200" dirty="0">
                <a:latin typeface="Aptos" panose="02110004020202020204"/>
                <a:ea typeface="+mn-ea"/>
                <a:cs typeface="+mn-cs"/>
              </a:rPr>
              <a:t>84</a:t>
            </a:r>
            <a:r>
              <a:rPr lang="en-AU" b="1" kern="1200" dirty="0">
                <a:solidFill>
                  <a:srgbClr val="FF0000"/>
                </a:solidFill>
                <a:latin typeface="Aptos" panose="02110004020202020204"/>
                <a:ea typeface="+mn-ea"/>
                <a:cs typeface="+mn-cs"/>
              </a:rPr>
              <a:t> </a:t>
            </a:r>
          </a:p>
          <a:p>
            <a:pPr marL="228600" lvl="0" indent="-228600" eaLnBrk="1" fontAlgn="auto" hangingPunct="1">
              <a:spcBef>
                <a:spcPts val="1000"/>
              </a:spcBef>
              <a:spcAft>
                <a:spcPts val="0"/>
              </a:spcAft>
            </a:pPr>
            <a:r>
              <a:rPr lang="en-AU" kern="1200" dirty="0">
                <a:solidFill>
                  <a:srgbClr val="FF0000"/>
                </a:solidFill>
                <a:latin typeface="Aptos" panose="02110004020202020204"/>
                <a:ea typeface="+mn-ea"/>
                <a:cs typeface="+mn-cs"/>
              </a:rPr>
              <a:t>Total randomised </a:t>
            </a:r>
            <a:r>
              <a:rPr lang="en-AU" b="1" kern="1200" dirty="0">
                <a:solidFill>
                  <a:srgbClr val="FF0000"/>
                </a:solidFill>
                <a:latin typeface="Aptos" panose="02110004020202020204"/>
                <a:ea typeface="+mn-ea"/>
                <a:cs typeface="+mn-cs"/>
              </a:rPr>
              <a:t>621</a:t>
            </a:r>
          </a:p>
          <a:p>
            <a:pPr marL="685800" lvl="1" indent="-228600" eaLnBrk="1" fontAlgn="auto" hangingPunct="1">
              <a:spcBef>
                <a:spcPts val="500"/>
              </a:spcBef>
              <a:spcAft>
                <a:spcPts val="0"/>
              </a:spcAft>
            </a:pPr>
            <a:r>
              <a:rPr lang="en-AU" b="1" kern="1200" dirty="0">
                <a:latin typeface="Aptos" panose="02110004020202020204"/>
                <a:ea typeface="+mn-ea"/>
                <a:cs typeface="+mn-cs"/>
              </a:rPr>
              <a:t>281 </a:t>
            </a:r>
            <a:r>
              <a:rPr lang="en-AU" kern="1200" dirty="0">
                <a:latin typeface="Aptos" panose="02110004020202020204"/>
                <a:ea typeface="+mn-ea"/>
                <a:cs typeface="+mn-cs"/>
              </a:rPr>
              <a:t>eGFR &lt; 60 ml/min/1.73m</a:t>
            </a:r>
            <a:r>
              <a:rPr lang="en-AU" kern="1200" baseline="30000" dirty="0">
                <a:latin typeface="Aptos" panose="02110004020202020204"/>
                <a:ea typeface="+mn-ea"/>
                <a:cs typeface="+mn-cs"/>
              </a:rPr>
              <a:t>2</a:t>
            </a:r>
            <a:endParaRPr lang="en-AU" kern="1200" dirty="0">
              <a:latin typeface="Aptos" panose="02110004020202020204"/>
              <a:ea typeface="+mn-ea"/>
              <a:cs typeface="+mn-cs"/>
            </a:endParaRPr>
          </a:p>
          <a:p>
            <a:pPr marL="0" lvl="0" indent="0" eaLnBrk="1" fontAlgn="auto" hangingPunct="1">
              <a:spcBef>
                <a:spcPts val="1000"/>
              </a:spcBef>
              <a:spcAft>
                <a:spcPts val="0"/>
              </a:spcAft>
              <a:buNone/>
            </a:pPr>
            <a:endParaRPr lang="en-US" kern="1200" dirty="0">
              <a:solidFill>
                <a:prstClr val="black"/>
              </a:solidFill>
              <a:latin typeface="Aptos" panose="02110004020202020204"/>
              <a:ea typeface="+mn-ea"/>
              <a:cs typeface="+mn-cs"/>
            </a:endParaRPr>
          </a:p>
        </p:txBody>
      </p:sp>
      <p:sp>
        <p:nvSpPr>
          <p:cNvPr id="4" name="Rectangle 3">
            <a:extLst>
              <a:ext uri="{FF2B5EF4-FFF2-40B4-BE49-F238E27FC236}">
                <a16:creationId xmlns:a16="http://schemas.microsoft.com/office/drawing/2014/main" id="{B84DE79A-F7B5-CB3C-C861-8A3F3C526D1D}"/>
              </a:ext>
            </a:extLst>
          </p:cNvPr>
          <p:cNvSpPr/>
          <p:nvPr/>
        </p:nvSpPr>
        <p:spPr bwMode="auto">
          <a:xfrm>
            <a:off x="5775767" y="5851003"/>
            <a:ext cx="1186405" cy="60381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A34C8248-19C8-062B-E994-05EC13C351FE}"/>
              </a:ext>
            </a:extLst>
          </p:cNvPr>
          <p:cNvSpPr/>
          <p:nvPr/>
        </p:nvSpPr>
        <p:spPr bwMode="auto">
          <a:xfrm>
            <a:off x="5153420" y="5585812"/>
            <a:ext cx="2692465" cy="996681"/>
          </a:xfrm>
          <a:prstGeom prst="rect">
            <a:avLst/>
          </a:prstGeom>
          <a:solidFill>
            <a:srgbClr val="0070C0"/>
          </a:solidFill>
          <a:ln>
            <a:solidFill>
              <a:schemeClr val="tx1"/>
            </a:solidFill>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FFFF00"/>
                </a:solidFill>
                <a:effectLst/>
                <a:uLnTx/>
                <a:uFillTx/>
                <a:latin typeface="Arial" charset="0"/>
                <a:ea typeface="+mn-ea"/>
                <a:cs typeface="+mn-cs"/>
              </a:rPr>
              <a:t>621</a:t>
            </a:r>
            <a:r>
              <a:rPr kumimoji="0" lang="en-AU" sz="2400" b="0" i="0" u="none" strike="noStrike" kern="1200" cap="none" spc="0" normalizeH="0" baseline="0" noProof="0" dirty="0">
                <a:ln>
                  <a:noFill/>
                </a:ln>
                <a:solidFill>
                  <a:srgbClr val="FFFF00"/>
                </a:solidFill>
                <a:effectLst/>
                <a:uLnTx/>
                <a:uFillTx/>
                <a:latin typeface="Arial" charset="0"/>
                <a:ea typeface="+mn-ea"/>
                <a:cs typeface="+mn-cs"/>
              </a:rPr>
              <a:t> Randomised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FFFF00"/>
                </a:solidFill>
                <a:effectLst/>
                <a:uLnTx/>
                <a:uFillTx/>
                <a:latin typeface="Arial" charset="0"/>
                <a:ea typeface="+mn-ea"/>
                <a:cs typeface="+mn-cs"/>
              </a:rPr>
              <a:t>281</a:t>
            </a:r>
            <a:r>
              <a:rPr kumimoji="0" lang="en-AU" sz="2400" b="0" i="0" u="none" strike="noStrike" kern="1200" cap="none" spc="0" normalizeH="0" baseline="0" noProof="0" dirty="0">
                <a:ln>
                  <a:noFill/>
                </a:ln>
                <a:solidFill>
                  <a:srgbClr val="FFFF00"/>
                </a:solidFill>
                <a:effectLst/>
                <a:uLnTx/>
                <a:uFillTx/>
                <a:latin typeface="Arial" charset="0"/>
                <a:ea typeface="+mn-ea"/>
                <a:cs typeface="+mn-cs"/>
              </a:rPr>
              <a:t> eGFR &lt; 60</a:t>
            </a:r>
            <a:endParaRPr kumimoji="0" lang="en-US" sz="2400" b="0" i="0" u="none" strike="noStrike" kern="1200" cap="none" spc="0" normalizeH="0" baseline="0" noProof="0" dirty="0">
              <a:ln>
                <a:noFill/>
              </a:ln>
              <a:solidFill>
                <a:srgbClr val="FFFF00"/>
              </a:solidFill>
              <a:effectLst/>
              <a:uLnTx/>
              <a:uFillTx/>
              <a:latin typeface="Arial"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2E2E-5976-DC18-7A48-8E8622A42807}"/>
              </a:ext>
            </a:extLst>
          </p:cNvPr>
          <p:cNvSpPr>
            <a:spLocks noGrp="1"/>
          </p:cNvSpPr>
          <p:nvPr>
            <p:ph type="title"/>
          </p:nvPr>
        </p:nvSpPr>
        <p:spPr/>
        <p:txBody>
          <a:bodyPr>
            <a:normAutofit/>
          </a:bodyPr>
          <a:lstStyle/>
          <a:p>
            <a:r>
              <a:rPr lang="en-AU" b="1" dirty="0"/>
              <a:t> Funding &amp; Disclosures  </a:t>
            </a:r>
          </a:p>
        </p:txBody>
      </p:sp>
      <p:sp>
        <p:nvSpPr>
          <p:cNvPr id="3" name="Content Placeholder 2">
            <a:extLst>
              <a:ext uri="{FF2B5EF4-FFF2-40B4-BE49-F238E27FC236}">
                <a16:creationId xmlns:a16="http://schemas.microsoft.com/office/drawing/2014/main" id="{B772B336-FC1D-720F-355C-CBFEA854D766}"/>
              </a:ext>
            </a:extLst>
          </p:cNvPr>
          <p:cNvSpPr>
            <a:spLocks noGrp="1"/>
          </p:cNvSpPr>
          <p:nvPr>
            <p:ph idx="1"/>
          </p:nvPr>
        </p:nvSpPr>
        <p:spPr>
          <a:xfrm>
            <a:off x="838200" y="1205344"/>
            <a:ext cx="10515600" cy="5064247"/>
          </a:xfrm>
        </p:spPr>
        <p:txBody>
          <a:bodyPr>
            <a:normAutofit fontScale="92500" lnSpcReduction="10000"/>
          </a:bodyPr>
          <a:lstStyle/>
          <a:p>
            <a:pPr marL="0" indent="0">
              <a:lnSpc>
                <a:spcPct val="134000"/>
              </a:lnSpc>
              <a:buNone/>
            </a:pPr>
            <a:r>
              <a:rPr lang="en-AU" dirty="0"/>
              <a:t>Unrestricted </a:t>
            </a:r>
            <a:r>
              <a:rPr lang="en-AU" dirty="0">
                <a:solidFill>
                  <a:srgbClr val="FF0000"/>
                </a:solidFill>
              </a:rPr>
              <a:t>seed grant from CSL Melbourne </a:t>
            </a:r>
          </a:p>
          <a:p>
            <a:pPr lvl="1">
              <a:lnSpc>
                <a:spcPct val="134000"/>
              </a:lnSpc>
            </a:pPr>
            <a:r>
              <a:rPr lang="en-AU" dirty="0"/>
              <a:t>CSL was not involved in the design, conduct, data collection, analysis or preparation of this presentation</a:t>
            </a:r>
          </a:p>
          <a:p>
            <a:pPr lvl="1">
              <a:lnSpc>
                <a:spcPct val="134000"/>
              </a:lnSpc>
            </a:pPr>
            <a:r>
              <a:rPr lang="en-AU" dirty="0"/>
              <a:t>ALBICS-AKI participated in CSL pharmacovigilance program</a:t>
            </a:r>
          </a:p>
          <a:p>
            <a:pPr marL="0" indent="0">
              <a:lnSpc>
                <a:spcPct val="134000"/>
              </a:lnSpc>
              <a:buNone/>
            </a:pPr>
            <a:r>
              <a:rPr lang="en-AU" dirty="0"/>
              <a:t>Unrestricted grant from the </a:t>
            </a:r>
            <a:r>
              <a:rPr lang="en-AU" dirty="0">
                <a:solidFill>
                  <a:srgbClr val="FF0000"/>
                </a:solidFill>
              </a:rPr>
              <a:t>Prince of Wales Hospital Foundation</a:t>
            </a:r>
            <a:r>
              <a:rPr lang="en-AU" dirty="0"/>
              <a:t>  Randwick – NSW – Australia</a:t>
            </a:r>
          </a:p>
          <a:p>
            <a:pPr marL="0" indent="0">
              <a:lnSpc>
                <a:spcPct val="134000"/>
              </a:lnSpc>
              <a:buNone/>
            </a:pPr>
            <a:r>
              <a:rPr lang="en-AU" dirty="0"/>
              <a:t>Monash University </a:t>
            </a:r>
            <a:r>
              <a:rPr lang="en-AU" dirty="0">
                <a:solidFill>
                  <a:srgbClr val="FF0000"/>
                </a:solidFill>
              </a:rPr>
              <a:t>Institutional fund</a:t>
            </a:r>
            <a:r>
              <a:rPr lang="en-AU" dirty="0"/>
              <a:t> – School of Clinical Sciences, Clayton – Victoria – Australia</a:t>
            </a:r>
          </a:p>
          <a:p>
            <a:pPr marL="0" indent="0">
              <a:lnSpc>
                <a:spcPct val="134000"/>
              </a:lnSpc>
              <a:buNone/>
            </a:pPr>
            <a:r>
              <a:rPr lang="en-AU" dirty="0"/>
              <a:t>Nil other related COI</a:t>
            </a:r>
            <a:endParaRPr lang="en-US" dirty="0"/>
          </a:p>
        </p:txBody>
      </p:sp>
      <p:pic>
        <p:nvPicPr>
          <p:cNvPr id="5" name="Picture 4">
            <a:extLst>
              <a:ext uri="{FF2B5EF4-FFF2-40B4-BE49-F238E27FC236}">
                <a16:creationId xmlns:a16="http://schemas.microsoft.com/office/drawing/2014/main" id="{A3208C44-8F9E-A21F-800E-C6BBD9DD8965}"/>
              </a:ext>
            </a:extLst>
          </p:cNvPr>
          <p:cNvPicPr>
            <a:picLocks noChangeAspect="1"/>
          </p:cNvPicPr>
          <p:nvPr/>
        </p:nvPicPr>
        <p:blipFill>
          <a:blip r:embed="rId2"/>
          <a:stretch>
            <a:fillRect/>
          </a:stretch>
        </p:blipFill>
        <p:spPr>
          <a:xfrm>
            <a:off x="9797561" y="103065"/>
            <a:ext cx="1729154" cy="1729154"/>
          </a:xfrm>
          <a:prstGeom prst="rect">
            <a:avLst/>
          </a:prstGeom>
        </p:spPr>
      </p:pic>
    </p:spTree>
    <p:extLst>
      <p:ext uri="{BB962C8B-B14F-4D97-AF65-F5344CB8AC3E}">
        <p14:creationId xmlns:p14="http://schemas.microsoft.com/office/powerpoint/2010/main" val="411882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C8834-5C94-CAB4-41C3-DF9DFAD1492B}"/>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71BD579D-2F9F-551F-39D1-7566DB9662D7}"/>
              </a:ext>
            </a:extLst>
          </p:cNvPr>
          <p:cNvSpPr txBox="1">
            <a:spLocks/>
          </p:cNvSpPr>
          <p:nvPr/>
        </p:nvSpPr>
        <p:spPr>
          <a:xfrm>
            <a:off x="287214" y="103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ysClr val="windowText" lastClr="000000"/>
                </a:solidFill>
                <a:effectLst/>
                <a:uLnTx/>
                <a:uFillTx/>
                <a:latin typeface="Aptos Display" panose="02110004020202020204"/>
                <a:ea typeface="+mj-ea"/>
                <a:cs typeface="Futura Medium" panose="020B0602020204020303" pitchFamily="34" charset="-79"/>
              </a:rPr>
              <a:t>Patient characteristics</a:t>
            </a:r>
          </a:p>
        </p:txBody>
      </p:sp>
      <p:sp>
        <p:nvSpPr>
          <p:cNvPr id="4" name="Rectangle 3">
            <a:extLst>
              <a:ext uri="{FF2B5EF4-FFF2-40B4-BE49-F238E27FC236}">
                <a16:creationId xmlns:a16="http://schemas.microsoft.com/office/drawing/2014/main" id="{FFC28F4B-807B-2E14-F2E7-1326DA00647E}"/>
              </a:ext>
            </a:extLst>
          </p:cNvPr>
          <p:cNvSpPr/>
          <p:nvPr/>
        </p:nvSpPr>
        <p:spPr bwMode="auto">
          <a:xfrm>
            <a:off x="5775767" y="5851003"/>
            <a:ext cx="1186405" cy="60381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1">
            <a:extLst>
              <a:ext uri="{FF2B5EF4-FFF2-40B4-BE49-F238E27FC236}">
                <a16:creationId xmlns:a16="http://schemas.microsoft.com/office/drawing/2014/main" id="{4D3D3531-9402-F294-6287-7C978A85AD31}"/>
              </a:ext>
            </a:extLst>
          </p:cNvPr>
          <p:cNvSpPr/>
          <p:nvPr/>
        </p:nvSpPr>
        <p:spPr bwMode="auto">
          <a:xfrm>
            <a:off x="158345" y="1349361"/>
            <a:ext cx="3369943" cy="619246"/>
          </a:xfrm>
          <a:prstGeom prst="rect">
            <a:avLst/>
          </a:prstGeom>
          <a:solidFill>
            <a:srgbClr val="99FF99"/>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Demographics</a:t>
            </a:r>
            <a:r>
              <a:rPr kumimoji="0" lang="en-AU" sz="1400" b="1" i="0" u="none" strike="noStrike" kern="1200" cap="none" spc="0" normalizeH="0" baseline="0" noProof="0" dirty="0">
                <a:ln w="0"/>
                <a:solidFill>
                  <a:srgbClr val="000000"/>
                </a:solidFill>
                <a:effectLst/>
                <a:uLnTx/>
                <a:uFillTx/>
                <a:latin typeface="Aptos" panose="020B0004020202020204" pitchFamily="34" charset="0"/>
                <a:ea typeface="+mn-ea"/>
                <a:cs typeface="+mn-cs"/>
              </a:rPr>
              <a:t> </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graphicFrame>
        <p:nvGraphicFramePr>
          <p:cNvPr id="3" name="Table 2">
            <a:extLst>
              <a:ext uri="{FF2B5EF4-FFF2-40B4-BE49-F238E27FC236}">
                <a16:creationId xmlns:a16="http://schemas.microsoft.com/office/drawing/2014/main" id="{6C4B1BC1-196A-1AF0-5894-31473E27DD95}"/>
              </a:ext>
            </a:extLst>
          </p:cNvPr>
          <p:cNvGraphicFramePr>
            <a:graphicFrameLocks noGrp="1"/>
          </p:cNvGraphicFramePr>
          <p:nvPr/>
        </p:nvGraphicFramePr>
        <p:xfrm>
          <a:off x="158345" y="2013995"/>
          <a:ext cx="3369943" cy="1840221"/>
        </p:xfrm>
        <a:graphic>
          <a:graphicData uri="http://schemas.openxmlformats.org/drawingml/2006/table">
            <a:tbl>
              <a:tblPr firstRow="1" bandRow="1">
                <a:tableStyleId>{5C22544A-7EE6-4342-B048-85BDC9FD1C3A}</a:tableStyleId>
              </a:tblPr>
              <a:tblGrid>
                <a:gridCol w="1021089">
                  <a:extLst>
                    <a:ext uri="{9D8B030D-6E8A-4147-A177-3AD203B41FA5}">
                      <a16:colId xmlns:a16="http://schemas.microsoft.com/office/drawing/2014/main" val="624122819"/>
                    </a:ext>
                  </a:extLst>
                </a:gridCol>
                <a:gridCol w="1171312">
                  <a:extLst>
                    <a:ext uri="{9D8B030D-6E8A-4147-A177-3AD203B41FA5}">
                      <a16:colId xmlns:a16="http://schemas.microsoft.com/office/drawing/2014/main" val="1766446545"/>
                    </a:ext>
                  </a:extLst>
                </a:gridCol>
                <a:gridCol w="1177542">
                  <a:extLst>
                    <a:ext uri="{9D8B030D-6E8A-4147-A177-3AD203B41FA5}">
                      <a16:colId xmlns:a16="http://schemas.microsoft.com/office/drawing/2014/main" val="1821928959"/>
                    </a:ext>
                  </a:extLst>
                </a:gridCol>
              </a:tblGrid>
              <a:tr h="648858">
                <a:tc>
                  <a:txBody>
                    <a:bodyPr/>
                    <a:lstStyle/>
                    <a:p>
                      <a:endParaRPr lang="en-US" b="1" dirty="0">
                        <a:solidFill>
                          <a:schemeClr val="tx1"/>
                        </a:solidFill>
                      </a:endParaRPr>
                    </a:p>
                  </a:txBody>
                  <a:tcPr/>
                </a:tc>
                <a:tc>
                  <a:txBody>
                    <a:bodyPr/>
                    <a:lstStyle/>
                    <a:p>
                      <a:pPr algn="ctr"/>
                      <a:r>
                        <a:rPr lang="en-AU" b="1" dirty="0">
                          <a:solidFill>
                            <a:schemeClr val="tx1"/>
                          </a:solidFill>
                        </a:rPr>
                        <a:t>20% Albumin</a:t>
                      </a:r>
                      <a:endParaRPr lang="en-US" b="1" dirty="0">
                        <a:solidFill>
                          <a:schemeClr val="tx1"/>
                        </a:solidFill>
                      </a:endParaRPr>
                    </a:p>
                  </a:txBody>
                  <a:tcPr>
                    <a:solidFill>
                      <a:srgbClr val="99FF99"/>
                    </a:solidFill>
                  </a:tcPr>
                </a:tc>
                <a:tc>
                  <a:txBody>
                    <a:bodyPr/>
                    <a:lstStyle/>
                    <a:p>
                      <a:pPr algn="ctr"/>
                      <a:r>
                        <a:rPr lang="en-AU" b="1" dirty="0">
                          <a:solidFill>
                            <a:schemeClr val="tx1"/>
                          </a:solidFill>
                        </a:rPr>
                        <a:t>Usual Care</a:t>
                      </a:r>
                      <a:endParaRPr lang="en-US" b="1" dirty="0">
                        <a:solidFill>
                          <a:schemeClr val="tx1"/>
                        </a:solidFill>
                      </a:endParaRPr>
                    </a:p>
                  </a:txBody>
                  <a:tcPr/>
                </a:tc>
                <a:extLst>
                  <a:ext uri="{0D108BD9-81ED-4DB2-BD59-A6C34878D82A}">
                    <a16:rowId xmlns:a16="http://schemas.microsoft.com/office/drawing/2014/main" val="4223408230"/>
                  </a:ext>
                </a:extLst>
              </a:tr>
              <a:tr h="397121">
                <a:tc>
                  <a:txBody>
                    <a:bodyPr/>
                    <a:lstStyle/>
                    <a:p>
                      <a:r>
                        <a:rPr lang="en-AU" b="1" dirty="0">
                          <a:solidFill>
                            <a:schemeClr val="tx1"/>
                          </a:solidFill>
                        </a:rPr>
                        <a:t>Age</a:t>
                      </a:r>
                      <a:endParaRPr lang="en-US" b="1" dirty="0">
                        <a:solidFill>
                          <a:schemeClr val="tx1"/>
                        </a:solidFill>
                      </a:endParaRPr>
                    </a:p>
                  </a:txBody>
                  <a:tcP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69.1 (11)</a:t>
                      </a:r>
                    </a:p>
                  </a:txBody>
                  <a:tcPr marL="68580" marR="68580" marT="0" marB="0" anchor="ctr">
                    <a:solidFill>
                      <a:srgbClr val="99FF99"/>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68.9 (10.6)</a:t>
                      </a:r>
                    </a:p>
                  </a:txBody>
                  <a:tcPr marL="68580" marR="68580" marT="0" marB="0" anchor="ctr"/>
                </a:tc>
                <a:extLst>
                  <a:ext uri="{0D108BD9-81ED-4DB2-BD59-A6C34878D82A}">
                    <a16:rowId xmlns:a16="http://schemas.microsoft.com/office/drawing/2014/main" val="1479526372"/>
                  </a:ext>
                </a:extLst>
              </a:tr>
              <a:tr h="397121">
                <a:tc>
                  <a:txBody>
                    <a:bodyPr/>
                    <a:lstStyle/>
                    <a:p>
                      <a:r>
                        <a:rPr lang="en-AU" b="1" dirty="0"/>
                        <a:t>Male</a:t>
                      </a:r>
                      <a:endParaRPr lang="en-US" b="1" dirty="0"/>
                    </a:p>
                  </a:txBody>
                  <a:tcPr/>
                </a:tc>
                <a:tc>
                  <a:txBody>
                    <a:bodyPr/>
                    <a:lstStyle/>
                    <a:p>
                      <a:pPr algn="ctr"/>
                      <a:r>
                        <a:rPr lang="en-AU" b="1" dirty="0"/>
                        <a:t>70.7%</a:t>
                      </a:r>
                      <a:endParaRPr lang="en-US" b="1" dirty="0"/>
                    </a:p>
                  </a:txBody>
                  <a:tcPr>
                    <a:solidFill>
                      <a:srgbClr val="99FF99"/>
                    </a:solidFill>
                  </a:tcPr>
                </a:tc>
                <a:tc>
                  <a:txBody>
                    <a:bodyPr/>
                    <a:lstStyle/>
                    <a:p>
                      <a:pPr algn="ctr"/>
                      <a:r>
                        <a:rPr lang="en-AU" b="1" dirty="0"/>
                        <a:t>74.7%</a:t>
                      </a:r>
                      <a:endParaRPr lang="en-US" b="1" dirty="0"/>
                    </a:p>
                  </a:txBody>
                  <a:tcPr/>
                </a:tc>
                <a:extLst>
                  <a:ext uri="{0D108BD9-81ED-4DB2-BD59-A6C34878D82A}">
                    <a16:rowId xmlns:a16="http://schemas.microsoft.com/office/drawing/2014/main" val="2798854699"/>
                  </a:ext>
                </a:extLst>
              </a:tr>
              <a:tr h="397121">
                <a:tc>
                  <a:txBody>
                    <a:bodyPr/>
                    <a:lstStyle/>
                    <a:p>
                      <a:r>
                        <a:rPr lang="en-AU" b="1" dirty="0"/>
                        <a:t>Weight</a:t>
                      </a:r>
                      <a:endParaRPr lang="en-US" b="1" dirty="0"/>
                    </a:p>
                  </a:txBody>
                  <a:tcPr/>
                </a:tc>
                <a:tc>
                  <a:txBody>
                    <a:bodyPr/>
                    <a:lstStyle/>
                    <a:p>
                      <a:pPr algn="ctr"/>
                      <a:r>
                        <a:rPr lang="en-US" sz="1688" b="1" kern="1200" dirty="0">
                          <a:solidFill>
                            <a:schemeClr val="dk1"/>
                          </a:solidFill>
                          <a:effectLst/>
                          <a:latin typeface="+mn-lt"/>
                          <a:ea typeface="+mn-ea"/>
                          <a:cs typeface="+mn-cs"/>
                        </a:rPr>
                        <a:t>81.7 (19)</a:t>
                      </a:r>
                      <a:endParaRPr lang="en-US" b="1" dirty="0"/>
                    </a:p>
                  </a:txBody>
                  <a:tcPr>
                    <a:solidFill>
                      <a:srgbClr val="99FF99"/>
                    </a:solidFill>
                  </a:tcPr>
                </a:tc>
                <a:tc>
                  <a:txBody>
                    <a:bodyPr/>
                    <a:lstStyle/>
                    <a:p>
                      <a:pPr algn="ctr"/>
                      <a:r>
                        <a:rPr lang="en-US" sz="1688" b="1" kern="1200" dirty="0">
                          <a:solidFill>
                            <a:schemeClr val="dk1"/>
                          </a:solidFill>
                          <a:effectLst/>
                          <a:latin typeface="+mn-lt"/>
                          <a:ea typeface="+mn-ea"/>
                          <a:cs typeface="+mn-cs"/>
                        </a:rPr>
                        <a:t>83 (19.1)</a:t>
                      </a:r>
                      <a:endParaRPr lang="en-US" b="1" dirty="0"/>
                    </a:p>
                  </a:txBody>
                  <a:tcPr/>
                </a:tc>
                <a:extLst>
                  <a:ext uri="{0D108BD9-81ED-4DB2-BD59-A6C34878D82A}">
                    <a16:rowId xmlns:a16="http://schemas.microsoft.com/office/drawing/2014/main" val="3239826072"/>
                  </a:ext>
                </a:extLst>
              </a:tr>
            </a:tbl>
          </a:graphicData>
        </a:graphic>
      </p:graphicFrame>
      <p:sp>
        <p:nvSpPr>
          <p:cNvPr id="5" name="Rectangle 4">
            <a:extLst>
              <a:ext uri="{FF2B5EF4-FFF2-40B4-BE49-F238E27FC236}">
                <a16:creationId xmlns:a16="http://schemas.microsoft.com/office/drawing/2014/main" id="{00B27DDB-A86D-A75C-2261-BAE3C8AEA095}"/>
              </a:ext>
            </a:extLst>
          </p:cNvPr>
          <p:cNvSpPr/>
          <p:nvPr/>
        </p:nvSpPr>
        <p:spPr bwMode="auto">
          <a:xfrm>
            <a:off x="3694893" y="1349361"/>
            <a:ext cx="4570331" cy="619246"/>
          </a:xfrm>
          <a:prstGeom prst="rect">
            <a:avLst/>
          </a:prstGeom>
          <a:solidFill>
            <a:srgbClr val="FFFF00"/>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Severity Indexes</a:t>
            </a:r>
            <a:r>
              <a:rPr kumimoji="0" lang="en-AU" sz="1400" b="1" i="0" u="none" strike="noStrike" kern="1200" cap="none" spc="0" normalizeH="0" baseline="0" noProof="0" dirty="0">
                <a:ln w="0"/>
                <a:solidFill>
                  <a:srgbClr val="000000"/>
                </a:solidFill>
                <a:effectLst/>
                <a:uLnTx/>
                <a:uFillTx/>
                <a:latin typeface="Aptos" panose="020B0004020202020204" pitchFamily="34" charset="0"/>
                <a:ea typeface="+mn-ea"/>
                <a:cs typeface="+mn-cs"/>
              </a:rPr>
              <a:t> </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graphicFrame>
        <p:nvGraphicFramePr>
          <p:cNvPr id="7" name="Table 6">
            <a:extLst>
              <a:ext uri="{FF2B5EF4-FFF2-40B4-BE49-F238E27FC236}">
                <a16:creationId xmlns:a16="http://schemas.microsoft.com/office/drawing/2014/main" id="{71C744CE-1074-0B8B-832C-2F2A8E87307F}"/>
              </a:ext>
            </a:extLst>
          </p:cNvPr>
          <p:cNvGraphicFramePr>
            <a:graphicFrameLocks noGrp="1"/>
          </p:cNvGraphicFramePr>
          <p:nvPr/>
        </p:nvGraphicFramePr>
        <p:xfrm>
          <a:off x="3694893" y="2019827"/>
          <a:ext cx="4570331" cy="1840222"/>
        </p:xfrm>
        <a:graphic>
          <a:graphicData uri="http://schemas.openxmlformats.org/drawingml/2006/table">
            <a:tbl>
              <a:tblPr firstRow="1" bandRow="1">
                <a:tableStyleId>{5C22544A-7EE6-4342-B048-85BDC9FD1C3A}</a:tableStyleId>
              </a:tblPr>
              <a:tblGrid>
                <a:gridCol w="1637127">
                  <a:extLst>
                    <a:ext uri="{9D8B030D-6E8A-4147-A177-3AD203B41FA5}">
                      <a16:colId xmlns:a16="http://schemas.microsoft.com/office/drawing/2014/main" val="624122819"/>
                    </a:ext>
                  </a:extLst>
                </a:gridCol>
                <a:gridCol w="1531917">
                  <a:extLst>
                    <a:ext uri="{9D8B030D-6E8A-4147-A177-3AD203B41FA5}">
                      <a16:colId xmlns:a16="http://schemas.microsoft.com/office/drawing/2014/main" val="1766446545"/>
                    </a:ext>
                  </a:extLst>
                </a:gridCol>
                <a:gridCol w="1401287">
                  <a:extLst>
                    <a:ext uri="{9D8B030D-6E8A-4147-A177-3AD203B41FA5}">
                      <a16:colId xmlns:a16="http://schemas.microsoft.com/office/drawing/2014/main" val="1821928959"/>
                    </a:ext>
                  </a:extLst>
                </a:gridCol>
              </a:tblGrid>
              <a:tr h="421216">
                <a:tc>
                  <a:txBody>
                    <a:bodyPr/>
                    <a:lstStyle/>
                    <a:p>
                      <a:endParaRPr lang="en-US" b="1" dirty="0">
                        <a:solidFill>
                          <a:schemeClr val="tx1"/>
                        </a:solidFill>
                      </a:endParaRPr>
                    </a:p>
                  </a:txBody>
                  <a:tcPr/>
                </a:tc>
                <a:tc>
                  <a:txBody>
                    <a:bodyPr/>
                    <a:lstStyle/>
                    <a:p>
                      <a:pPr algn="ctr"/>
                      <a:r>
                        <a:rPr lang="en-AU" b="1" dirty="0">
                          <a:solidFill>
                            <a:schemeClr val="tx1"/>
                          </a:solidFill>
                        </a:rPr>
                        <a:t>20% Albumin</a:t>
                      </a:r>
                      <a:endParaRPr lang="en-US" b="1" dirty="0">
                        <a:solidFill>
                          <a:schemeClr val="tx1"/>
                        </a:solidFill>
                      </a:endParaRPr>
                    </a:p>
                  </a:txBody>
                  <a:tcPr>
                    <a:solidFill>
                      <a:srgbClr val="FFFF00"/>
                    </a:solidFill>
                  </a:tcPr>
                </a:tc>
                <a:tc>
                  <a:txBody>
                    <a:bodyPr/>
                    <a:lstStyle/>
                    <a:p>
                      <a:pPr algn="ctr"/>
                      <a:r>
                        <a:rPr lang="en-AU" b="1" dirty="0">
                          <a:solidFill>
                            <a:schemeClr val="tx1"/>
                          </a:solidFill>
                        </a:rPr>
                        <a:t>Usual Care</a:t>
                      </a:r>
                      <a:endParaRPr lang="en-US" b="1" dirty="0">
                        <a:solidFill>
                          <a:schemeClr val="tx1"/>
                        </a:solidFill>
                      </a:endParaRPr>
                    </a:p>
                  </a:txBody>
                  <a:tcPr/>
                </a:tc>
                <a:extLst>
                  <a:ext uri="{0D108BD9-81ED-4DB2-BD59-A6C34878D82A}">
                    <a16:rowId xmlns:a16="http://schemas.microsoft.com/office/drawing/2014/main" val="4223408230"/>
                  </a:ext>
                </a:extLst>
              </a:tr>
              <a:tr h="418916">
                <a:tc>
                  <a:txBody>
                    <a:bodyPr/>
                    <a:lstStyle/>
                    <a:p>
                      <a:r>
                        <a:rPr lang="en-AU" b="1" dirty="0">
                          <a:solidFill>
                            <a:schemeClr val="tx1"/>
                          </a:solidFill>
                        </a:rPr>
                        <a:t>ASA IV (%)</a:t>
                      </a:r>
                      <a:endParaRPr lang="en-US" b="1" dirty="0">
                        <a:solidFill>
                          <a:schemeClr val="tx1"/>
                        </a:solidFill>
                      </a:endParaRPr>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74.9%</a:t>
                      </a:r>
                    </a:p>
                  </a:txBody>
                  <a:tcPr marL="68580" marR="68580" marT="0" marB="0" anchor="ctr">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74.3%</a:t>
                      </a:r>
                    </a:p>
                  </a:txBody>
                  <a:tcPr marL="68580" marR="68580" marT="0" marB="0" anchor="ctr"/>
                </a:tc>
                <a:extLst>
                  <a:ext uri="{0D108BD9-81ED-4DB2-BD59-A6C34878D82A}">
                    <a16:rowId xmlns:a16="http://schemas.microsoft.com/office/drawing/2014/main" val="1479526372"/>
                  </a:ext>
                </a:extLst>
              </a:tr>
              <a:tr h="418916">
                <a:tc>
                  <a:txBody>
                    <a:bodyPr/>
                    <a:lstStyle/>
                    <a:p>
                      <a:r>
                        <a:rPr lang="en-AU" b="1" dirty="0"/>
                        <a:t>APACHE III</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50.7 (15.1)</a:t>
                      </a:r>
                    </a:p>
                  </a:txBody>
                  <a:tcPr marL="68580" marR="68580" marT="0" marB="0" anchor="ctr">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latin typeface="+mn-lt"/>
                          <a:ea typeface="+mn-ea"/>
                          <a:cs typeface="+mn-cs"/>
                        </a:rPr>
                        <a:t>51.8 (14.4)</a:t>
                      </a:r>
                    </a:p>
                  </a:txBody>
                  <a:tcPr marL="68580" marR="68580" marT="0" marB="0" anchor="ctr"/>
                </a:tc>
                <a:extLst>
                  <a:ext uri="{0D108BD9-81ED-4DB2-BD59-A6C34878D82A}">
                    <a16:rowId xmlns:a16="http://schemas.microsoft.com/office/drawing/2014/main" val="2798854699"/>
                  </a:ext>
                </a:extLst>
              </a:tr>
              <a:tr h="581174">
                <a:tc>
                  <a:txBody>
                    <a:bodyPr/>
                    <a:lstStyle/>
                    <a:p>
                      <a:r>
                        <a:rPr lang="en-US" sz="1688" b="1" kern="1200" dirty="0">
                          <a:solidFill>
                            <a:schemeClr val="dk1"/>
                          </a:solidFill>
                          <a:latin typeface="+mn-lt"/>
                          <a:ea typeface="+mn-ea"/>
                          <a:cs typeface="+mn-cs"/>
                        </a:rPr>
                        <a:t>EuroSCORE</a:t>
                      </a:r>
                      <a:r>
                        <a:rPr lang="en-US" sz="1688" kern="1200" dirty="0">
                          <a:solidFill>
                            <a:schemeClr val="dk1"/>
                          </a:solidFill>
                          <a:effectLst/>
                          <a:latin typeface="+mn-lt"/>
                          <a:ea typeface="+mn-ea"/>
                          <a:cs typeface="+mn-cs"/>
                        </a:rPr>
                        <a:t> </a:t>
                      </a:r>
                      <a:r>
                        <a:rPr lang="en-US" sz="1688" b="1" kern="1200" dirty="0">
                          <a:solidFill>
                            <a:schemeClr val="dk1"/>
                          </a:solidFill>
                          <a:effectLst/>
                          <a:latin typeface="+mn-lt"/>
                          <a:ea typeface="+mn-ea"/>
                          <a:cs typeface="+mn-cs"/>
                        </a:rPr>
                        <a:t>II </a:t>
                      </a:r>
                      <a:endParaRPr lang="en-US" b="1" dirty="0"/>
                    </a:p>
                  </a:txBody>
                  <a:tcPr anchor="ctr"/>
                </a:tc>
                <a:tc>
                  <a:txBody>
                    <a:bodyPr/>
                    <a:lstStyle/>
                    <a:p>
                      <a:pPr marL="0" algn="ctr" defTabSz="857250" rtl="0" eaLnBrk="1" latinLnBrk="0" hangingPunct="1">
                        <a:lnSpc>
                          <a:spcPct val="100000"/>
                        </a:lnSpc>
                        <a:spcAft>
                          <a:spcPts val="800"/>
                        </a:spcAft>
                      </a:pPr>
                      <a:r>
                        <a:rPr lang="en-US" sz="1688" b="1" kern="1200" dirty="0">
                          <a:solidFill>
                            <a:schemeClr val="dk1"/>
                          </a:solidFill>
                          <a:latin typeface="+mn-lt"/>
                          <a:ea typeface="+mn-ea"/>
                          <a:cs typeface="+mn-cs"/>
                        </a:rPr>
                        <a:t>3.2 </a:t>
                      </a:r>
                      <a:br>
                        <a:rPr lang="en-US" sz="1688" b="1" kern="1200" dirty="0">
                          <a:solidFill>
                            <a:schemeClr val="dk1"/>
                          </a:solidFill>
                          <a:latin typeface="+mn-lt"/>
                          <a:ea typeface="+mn-ea"/>
                          <a:cs typeface="+mn-cs"/>
                        </a:rPr>
                      </a:br>
                      <a:r>
                        <a:rPr lang="en-US" sz="1688" b="1" kern="1200" dirty="0">
                          <a:solidFill>
                            <a:schemeClr val="dk1"/>
                          </a:solidFill>
                          <a:latin typeface="+mn-lt"/>
                          <a:ea typeface="+mn-ea"/>
                          <a:cs typeface="+mn-cs"/>
                        </a:rPr>
                        <a:t>[1.9-5.2]</a:t>
                      </a:r>
                    </a:p>
                  </a:txBody>
                  <a:tcPr marL="68580" marR="68580" marT="0" marB="0" anchor="ctr">
                    <a:solidFill>
                      <a:srgbClr val="FFFF00"/>
                    </a:solidFill>
                  </a:tcPr>
                </a:tc>
                <a:tc>
                  <a:txBody>
                    <a:bodyPr/>
                    <a:lstStyle/>
                    <a:p>
                      <a:pPr marL="0" algn="ctr" defTabSz="857250" rtl="0" eaLnBrk="1" latinLnBrk="0" hangingPunct="1">
                        <a:lnSpc>
                          <a:spcPct val="100000"/>
                        </a:lnSpc>
                        <a:spcAft>
                          <a:spcPts val="800"/>
                        </a:spcAft>
                      </a:pPr>
                      <a:r>
                        <a:rPr lang="en-US" sz="1688" b="1" kern="1200" dirty="0">
                          <a:solidFill>
                            <a:schemeClr val="dk1"/>
                          </a:solidFill>
                          <a:latin typeface="+mn-lt"/>
                          <a:ea typeface="+mn-ea"/>
                          <a:cs typeface="+mn-cs"/>
                        </a:rPr>
                        <a:t>3.3 </a:t>
                      </a:r>
                      <a:br>
                        <a:rPr lang="en-US" sz="1688" b="1" kern="1200" dirty="0">
                          <a:solidFill>
                            <a:schemeClr val="dk1"/>
                          </a:solidFill>
                          <a:latin typeface="+mn-lt"/>
                          <a:ea typeface="+mn-ea"/>
                          <a:cs typeface="+mn-cs"/>
                        </a:rPr>
                      </a:br>
                      <a:r>
                        <a:rPr lang="en-US" sz="1688" b="1" kern="1200" dirty="0">
                          <a:solidFill>
                            <a:schemeClr val="dk1"/>
                          </a:solidFill>
                          <a:latin typeface="+mn-lt"/>
                          <a:ea typeface="+mn-ea"/>
                          <a:cs typeface="+mn-cs"/>
                        </a:rPr>
                        <a:t>[1.9-5.3]</a:t>
                      </a:r>
                    </a:p>
                  </a:txBody>
                  <a:tcPr marL="68580" marR="68580" marT="0" marB="0" anchor="ctr"/>
                </a:tc>
                <a:extLst>
                  <a:ext uri="{0D108BD9-81ED-4DB2-BD59-A6C34878D82A}">
                    <a16:rowId xmlns:a16="http://schemas.microsoft.com/office/drawing/2014/main" val="3239826072"/>
                  </a:ext>
                </a:extLst>
              </a:tr>
            </a:tbl>
          </a:graphicData>
        </a:graphic>
      </p:graphicFrame>
      <p:graphicFrame>
        <p:nvGraphicFramePr>
          <p:cNvPr id="8" name="Table 7">
            <a:extLst>
              <a:ext uri="{FF2B5EF4-FFF2-40B4-BE49-F238E27FC236}">
                <a16:creationId xmlns:a16="http://schemas.microsoft.com/office/drawing/2014/main" id="{4D0D9A23-1657-BDFA-EF69-19355F98EDB7}"/>
              </a:ext>
            </a:extLst>
          </p:cNvPr>
          <p:cNvGraphicFramePr>
            <a:graphicFrameLocks noGrp="1"/>
          </p:cNvGraphicFramePr>
          <p:nvPr>
            <p:extLst>
              <p:ext uri="{D42A27DB-BD31-4B8C-83A1-F6EECF244321}">
                <p14:modId xmlns:p14="http://schemas.microsoft.com/office/powerpoint/2010/main" val="1102009532"/>
              </p:ext>
            </p:extLst>
          </p:nvPr>
        </p:nvGraphicFramePr>
        <p:xfrm>
          <a:off x="8431829" y="1626919"/>
          <a:ext cx="3565002" cy="5172747"/>
        </p:xfrm>
        <a:graphic>
          <a:graphicData uri="http://schemas.openxmlformats.org/drawingml/2006/table">
            <a:tbl>
              <a:tblPr firstRow="1" firstCol="1" bandRow="1">
                <a:tableStyleId>{5C22544A-7EE6-4342-B048-85BDC9FD1C3A}</a:tableStyleId>
              </a:tblPr>
              <a:tblGrid>
                <a:gridCol w="1825121">
                  <a:extLst>
                    <a:ext uri="{9D8B030D-6E8A-4147-A177-3AD203B41FA5}">
                      <a16:colId xmlns:a16="http://schemas.microsoft.com/office/drawing/2014/main" val="1685320824"/>
                    </a:ext>
                  </a:extLst>
                </a:gridCol>
                <a:gridCol w="790900">
                  <a:extLst>
                    <a:ext uri="{9D8B030D-6E8A-4147-A177-3AD203B41FA5}">
                      <a16:colId xmlns:a16="http://schemas.microsoft.com/office/drawing/2014/main" val="4037304408"/>
                    </a:ext>
                  </a:extLst>
                </a:gridCol>
                <a:gridCol w="948981">
                  <a:extLst>
                    <a:ext uri="{9D8B030D-6E8A-4147-A177-3AD203B41FA5}">
                      <a16:colId xmlns:a16="http://schemas.microsoft.com/office/drawing/2014/main" val="2872610494"/>
                    </a:ext>
                  </a:extLst>
                </a:gridCol>
              </a:tblGrid>
              <a:tr h="565128">
                <a:tc gridSpan="3">
                  <a:txBody>
                    <a:bodyPr/>
                    <a:lstStyle/>
                    <a:p>
                      <a:pPr>
                        <a:lnSpc>
                          <a:spcPct val="107000"/>
                        </a:lnSpc>
                        <a:spcAft>
                          <a:spcPts val="800"/>
                        </a:spcAft>
                      </a:pPr>
                      <a:r>
                        <a:rPr lang="en-AU" sz="1200" b="1" u="none" kern="100" dirty="0">
                          <a:solidFill>
                            <a:schemeClr val="tx1"/>
                          </a:solidFill>
                          <a:effectLst/>
                          <a:latin typeface="+mn-lt"/>
                          <a:ea typeface="Aptos" panose="020B0004020202020204" pitchFamily="34" charset="0"/>
                          <a:cs typeface="Times New Roman" panose="02020603050405020304" pitchFamily="18" charset="0"/>
                        </a:rPr>
                        <a:t>                             </a:t>
                      </a:r>
                    </a:p>
                    <a:p>
                      <a:pPr algn="r">
                        <a:lnSpc>
                          <a:spcPct val="107000"/>
                        </a:lnSpc>
                        <a:spcAft>
                          <a:spcPts val="800"/>
                        </a:spcAft>
                      </a:pPr>
                      <a:r>
                        <a:rPr lang="en-AU" sz="1200" b="1" u="none" kern="100" dirty="0">
                          <a:solidFill>
                            <a:schemeClr val="tx1"/>
                          </a:solidFill>
                          <a:effectLst/>
                          <a:latin typeface="+mn-lt"/>
                          <a:ea typeface="Aptos" panose="020B0004020202020204" pitchFamily="34" charset="0"/>
                          <a:cs typeface="Times New Roman" panose="02020603050405020304" pitchFamily="18" charset="0"/>
                        </a:rPr>
                        <a:t>                               </a:t>
                      </a:r>
                      <a:r>
                        <a:rPr lang="en-AU" sz="1400" b="1" u="none" kern="100" dirty="0">
                          <a:solidFill>
                            <a:schemeClr val="tx1"/>
                          </a:solidFill>
                          <a:effectLst/>
                          <a:latin typeface="+mn-lt"/>
                          <a:ea typeface="Aptos" panose="020B0004020202020204" pitchFamily="34" charset="0"/>
                          <a:cs typeface="Times New Roman" panose="02020603050405020304" pitchFamily="18" charset="0"/>
                        </a:rPr>
                        <a:t>2</a:t>
                      </a:r>
                      <a:r>
                        <a:rPr lang="en-US" sz="1400" b="1" u="none" kern="100" dirty="0">
                          <a:solidFill>
                            <a:schemeClr val="tx1"/>
                          </a:solidFill>
                          <a:effectLst/>
                          <a:latin typeface="+mn-lt"/>
                          <a:ea typeface="Aptos" panose="020B0004020202020204" pitchFamily="34" charset="0"/>
                          <a:cs typeface="Times New Roman" panose="02020603050405020304" pitchFamily="18" charset="0"/>
                        </a:rPr>
                        <a:t>0% Albumin  Usual Care</a:t>
                      </a:r>
                      <a:endParaRPr lang="en-US" sz="12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3784085"/>
                  </a:ext>
                </a:extLst>
              </a:tr>
              <a:tr h="361434">
                <a:tc>
                  <a:txBody>
                    <a:bodyPr/>
                    <a:lstStyle/>
                    <a:p>
                      <a:pPr>
                        <a:lnSpc>
                          <a:spcPct val="107000"/>
                        </a:lnSpc>
                        <a:spcAft>
                          <a:spcPts val="800"/>
                        </a:spcAft>
                      </a:pPr>
                      <a:r>
                        <a:rPr lang="en-US" sz="1400" u="none" kern="100" dirty="0">
                          <a:solidFill>
                            <a:schemeClr val="tx1"/>
                          </a:solidFill>
                          <a:effectLst/>
                          <a:latin typeface="+mn-lt"/>
                        </a:rPr>
                        <a:t>     Hypertension</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74.6%</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73.4%</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162785487"/>
                  </a:ext>
                </a:extLst>
              </a:tr>
              <a:tr h="361434">
                <a:tc>
                  <a:txBody>
                    <a:bodyPr/>
                    <a:lstStyle/>
                    <a:p>
                      <a:pPr>
                        <a:lnSpc>
                          <a:spcPct val="107000"/>
                        </a:lnSpc>
                        <a:spcAft>
                          <a:spcPts val="800"/>
                        </a:spcAft>
                      </a:pPr>
                      <a:r>
                        <a:rPr lang="en-US" sz="1400" u="none" kern="100" dirty="0">
                          <a:solidFill>
                            <a:schemeClr val="tx1"/>
                          </a:solidFill>
                          <a:effectLst/>
                          <a:latin typeface="+mn-lt"/>
                        </a:rPr>
                        <a:t>     Diabetes mellitus</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26.7%</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32.2%</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2498278239"/>
                  </a:ext>
                </a:extLst>
              </a:tr>
              <a:tr h="361434">
                <a:tc>
                  <a:txBody>
                    <a:bodyPr/>
                    <a:lstStyle/>
                    <a:p>
                      <a:pPr>
                        <a:lnSpc>
                          <a:spcPct val="107000"/>
                        </a:lnSpc>
                        <a:spcAft>
                          <a:spcPts val="800"/>
                        </a:spcAft>
                      </a:pPr>
                      <a:r>
                        <a:rPr lang="en-US" sz="1400" u="none" kern="100" dirty="0">
                          <a:solidFill>
                            <a:schemeClr val="tx1"/>
                          </a:solidFill>
                          <a:effectLst/>
                          <a:latin typeface="+mn-lt"/>
                        </a:rPr>
                        <a:t>     History AMI</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13.7%</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16.1%</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3299402560"/>
                  </a:ext>
                </a:extLst>
              </a:tr>
              <a:tr h="361434">
                <a:tc>
                  <a:txBody>
                    <a:bodyPr/>
                    <a:lstStyle/>
                    <a:p>
                      <a:pPr>
                        <a:lnSpc>
                          <a:spcPct val="107000"/>
                        </a:lnSpc>
                        <a:spcAft>
                          <a:spcPts val="800"/>
                        </a:spcAft>
                      </a:pPr>
                      <a:r>
                        <a:rPr lang="en-US" sz="1400" u="none" kern="100" dirty="0">
                          <a:solidFill>
                            <a:schemeClr val="tx1"/>
                          </a:solidFill>
                          <a:effectLst/>
                          <a:latin typeface="+mn-lt"/>
                        </a:rPr>
                        <a:t>     Angio within 7d  </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12.7%</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12.5%</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2327211322"/>
                  </a:ext>
                </a:extLst>
              </a:tr>
              <a:tr h="361434">
                <a:tc>
                  <a:txBody>
                    <a:bodyPr/>
                    <a:lstStyle/>
                    <a:p>
                      <a:pPr>
                        <a:lnSpc>
                          <a:spcPct val="107000"/>
                        </a:lnSpc>
                        <a:spcAft>
                          <a:spcPts val="800"/>
                        </a:spcAft>
                      </a:pPr>
                      <a:r>
                        <a:rPr lang="en-US" sz="1400" u="none" kern="100" dirty="0">
                          <a:solidFill>
                            <a:schemeClr val="tx1"/>
                          </a:solidFill>
                          <a:effectLst/>
                          <a:latin typeface="+mn-lt"/>
                        </a:rPr>
                        <a:t>     COPD</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6.8%</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10.2%</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1631647887"/>
                  </a:ext>
                </a:extLst>
              </a:tr>
              <a:tr h="361434">
                <a:tc>
                  <a:txBody>
                    <a:bodyPr/>
                    <a:lstStyle/>
                    <a:p>
                      <a:pPr>
                        <a:lnSpc>
                          <a:spcPct val="107000"/>
                        </a:lnSpc>
                        <a:spcAft>
                          <a:spcPts val="800"/>
                        </a:spcAft>
                      </a:pPr>
                      <a:r>
                        <a:rPr lang="en-US" sz="1400" u="none" kern="100" dirty="0">
                          <a:solidFill>
                            <a:schemeClr val="tx1"/>
                          </a:solidFill>
                          <a:effectLst/>
                          <a:latin typeface="+mn-lt"/>
                        </a:rPr>
                        <a:t>     PVD</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6.5%</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6.3%</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1631276036"/>
                  </a:ext>
                </a:extLst>
              </a:tr>
              <a:tr h="504579">
                <a:tc>
                  <a:txBody>
                    <a:bodyPr/>
                    <a:lstStyle/>
                    <a:p>
                      <a:pPr>
                        <a:lnSpc>
                          <a:spcPct val="107000"/>
                        </a:lnSpc>
                        <a:spcAft>
                          <a:spcPts val="800"/>
                        </a:spcAft>
                      </a:pPr>
                      <a:r>
                        <a:rPr lang="en-US" sz="1400" u="none" kern="100" dirty="0">
                          <a:solidFill>
                            <a:schemeClr val="tx1"/>
                          </a:solidFill>
                          <a:effectLst/>
                          <a:latin typeface="+mn-lt"/>
                        </a:rPr>
                        <a:t>     Previous CVA</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4.6%</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4.3%</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3342872867"/>
                  </a:ext>
                </a:extLst>
              </a:tr>
              <a:tr h="483609">
                <a:tc>
                  <a:txBody>
                    <a:bodyPr/>
                    <a:lstStyle/>
                    <a:p>
                      <a:pPr>
                        <a:lnSpc>
                          <a:spcPct val="107000"/>
                        </a:lnSpc>
                        <a:spcAft>
                          <a:spcPts val="800"/>
                        </a:spcAft>
                      </a:pPr>
                      <a:r>
                        <a:rPr lang="en-US" sz="1400" u="none" kern="100" dirty="0">
                          <a:solidFill>
                            <a:schemeClr val="tx1"/>
                          </a:solidFill>
                          <a:effectLst/>
                          <a:latin typeface="+mn-lt"/>
                        </a:rPr>
                        <a:t>     LVEF = Normal  </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68.5%</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70.4%</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3165106359"/>
                  </a:ext>
                </a:extLst>
              </a:tr>
              <a:tr h="483609">
                <a:tc>
                  <a:txBody>
                    <a:bodyPr/>
                    <a:lstStyle/>
                    <a:p>
                      <a:pPr>
                        <a:lnSpc>
                          <a:spcPct val="107000"/>
                        </a:lnSpc>
                        <a:spcAft>
                          <a:spcPts val="800"/>
                        </a:spcAft>
                        <a:tabLst>
                          <a:tab pos="200025" algn="l"/>
                        </a:tabLst>
                      </a:pPr>
                      <a:r>
                        <a:rPr lang="en-US" sz="1400" u="none" kern="100" dirty="0">
                          <a:solidFill>
                            <a:schemeClr val="tx1"/>
                          </a:solidFill>
                          <a:effectLst/>
                          <a:latin typeface="+mn-lt"/>
                        </a:rPr>
                        <a:t>     LVEF = Mild  </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15.9%</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15.3%</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3631582614"/>
                  </a:ext>
                </a:extLst>
              </a:tr>
              <a:tr h="483609">
                <a:tc>
                  <a:txBody>
                    <a:bodyPr/>
                    <a:lstStyle/>
                    <a:p>
                      <a:pPr>
                        <a:lnSpc>
                          <a:spcPct val="107000"/>
                        </a:lnSpc>
                        <a:spcAft>
                          <a:spcPts val="800"/>
                        </a:spcAft>
                      </a:pPr>
                      <a:r>
                        <a:rPr lang="en-US" sz="1400" u="none" kern="100" dirty="0">
                          <a:solidFill>
                            <a:schemeClr val="tx1"/>
                          </a:solidFill>
                          <a:effectLst/>
                          <a:latin typeface="+mn-lt"/>
                        </a:rPr>
                        <a:t>     LVEF = Moderate  </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9.6%</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 8%</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818347045"/>
                  </a:ext>
                </a:extLst>
              </a:tr>
              <a:tr h="483609">
                <a:tc>
                  <a:txBody>
                    <a:bodyPr/>
                    <a:lstStyle/>
                    <a:p>
                      <a:pPr>
                        <a:lnSpc>
                          <a:spcPct val="107000"/>
                        </a:lnSpc>
                        <a:spcAft>
                          <a:spcPts val="800"/>
                        </a:spcAft>
                      </a:pPr>
                      <a:r>
                        <a:rPr lang="en-US" sz="1400" u="none" kern="100" dirty="0">
                          <a:solidFill>
                            <a:schemeClr val="tx1"/>
                          </a:solidFill>
                          <a:effectLst/>
                          <a:latin typeface="+mn-lt"/>
                        </a:rPr>
                        <a:t>     LVEF = Severe  </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tc>
                  <a:txBody>
                    <a:bodyPr/>
                    <a:lstStyle/>
                    <a:p>
                      <a:pPr algn="ctr">
                        <a:lnSpc>
                          <a:spcPct val="107000"/>
                        </a:lnSpc>
                        <a:spcAft>
                          <a:spcPts val="800"/>
                        </a:spcAft>
                      </a:pPr>
                      <a:r>
                        <a:rPr lang="en-US" sz="1400" b="1" u="none" kern="100" dirty="0">
                          <a:solidFill>
                            <a:schemeClr val="tx1"/>
                          </a:solidFill>
                          <a:effectLst/>
                          <a:latin typeface="+mn-lt"/>
                        </a:rPr>
                        <a:t> 6%</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solidFill>
                      <a:srgbClr val="FFC000"/>
                    </a:solidFill>
                  </a:tcPr>
                </a:tc>
                <a:tc>
                  <a:txBody>
                    <a:bodyPr/>
                    <a:lstStyle/>
                    <a:p>
                      <a:pPr algn="ctr">
                        <a:lnSpc>
                          <a:spcPct val="107000"/>
                        </a:lnSpc>
                        <a:spcAft>
                          <a:spcPts val="800"/>
                        </a:spcAft>
                      </a:pPr>
                      <a:r>
                        <a:rPr lang="en-US" sz="1400" b="1" u="none" kern="100" dirty="0">
                          <a:solidFill>
                            <a:schemeClr val="tx1"/>
                          </a:solidFill>
                          <a:effectLst/>
                          <a:latin typeface="+mn-lt"/>
                        </a:rPr>
                        <a:t>6.3%</a:t>
                      </a:r>
                      <a:endParaRPr lang="en-US" sz="14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nchor="ctr"/>
                </a:tc>
                <a:extLst>
                  <a:ext uri="{0D108BD9-81ED-4DB2-BD59-A6C34878D82A}">
                    <a16:rowId xmlns:a16="http://schemas.microsoft.com/office/drawing/2014/main" val="2631796904"/>
                  </a:ext>
                </a:extLst>
              </a:tr>
            </a:tbl>
          </a:graphicData>
        </a:graphic>
      </p:graphicFrame>
      <p:sp>
        <p:nvSpPr>
          <p:cNvPr id="10" name="Rectangle 9">
            <a:extLst>
              <a:ext uri="{FF2B5EF4-FFF2-40B4-BE49-F238E27FC236}">
                <a16:creationId xmlns:a16="http://schemas.microsoft.com/office/drawing/2014/main" id="{35FA3B11-3669-73D2-E063-780A3862C936}"/>
              </a:ext>
            </a:extLst>
          </p:cNvPr>
          <p:cNvSpPr/>
          <p:nvPr/>
        </p:nvSpPr>
        <p:spPr bwMode="auto">
          <a:xfrm>
            <a:off x="8431829" y="956788"/>
            <a:ext cx="3565001" cy="619246"/>
          </a:xfrm>
          <a:prstGeom prst="rect">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Co-morbidities</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pic>
        <p:nvPicPr>
          <p:cNvPr id="11" name="Picture 10">
            <a:extLst>
              <a:ext uri="{FF2B5EF4-FFF2-40B4-BE49-F238E27FC236}">
                <a16:creationId xmlns:a16="http://schemas.microsoft.com/office/drawing/2014/main" id="{4F80A494-F023-FA82-5A09-C361B573AE96}"/>
              </a:ext>
            </a:extLst>
          </p:cNvPr>
          <p:cNvPicPr>
            <a:picLocks noChangeAspect="1"/>
          </p:cNvPicPr>
          <p:nvPr/>
        </p:nvPicPr>
        <p:blipFill>
          <a:blip r:embed="rId3"/>
          <a:stretch>
            <a:fillRect/>
          </a:stretch>
        </p:blipFill>
        <p:spPr>
          <a:xfrm>
            <a:off x="487328" y="4213554"/>
            <a:ext cx="9410194" cy="2644446"/>
          </a:xfrm>
          <a:prstGeom prst="rect">
            <a:avLst/>
          </a:prstGeom>
        </p:spPr>
      </p:pic>
      <p:sp>
        <p:nvSpPr>
          <p:cNvPr id="12" name="TextBox 11">
            <a:extLst>
              <a:ext uri="{FF2B5EF4-FFF2-40B4-BE49-F238E27FC236}">
                <a16:creationId xmlns:a16="http://schemas.microsoft.com/office/drawing/2014/main" id="{A7A8BBE2-266D-F371-18DA-9981C2B4103E}"/>
              </a:ext>
            </a:extLst>
          </p:cNvPr>
          <p:cNvSpPr txBox="1"/>
          <p:nvPr/>
        </p:nvSpPr>
        <p:spPr>
          <a:xfrm>
            <a:off x="293610" y="4122777"/>
            <a:ext cx="7643886" cy="33855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a:ea typeface="+mn-ea"/>
                <a:cs typeface="+mn-cs"/>
              </a:rPr>
              <a:t>Regular Medications prior to ICU admission   20% Albumin        Usual Care</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2277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7224D-EC59-D58F-F0C8-309A289A77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22B149-2356-CCB6-D961-B66605357EF7}"/>
              </a:ext>
            </a:extLst>
          </p:cNvPr>
          <p:cNvSpPr/>
          <p:nvPr/>
        </p:nvSpPr>
        <p:spPr bwMode="auto">
          <a:xfrm>
            <a:off x="27339" y="1238514"/>
            <a:ext cx="3882343" cy="619246"/>
          </a:xfrm>
          <a:prstGeom prst="rect">
            <a:avLst/>
          </a:prstGeom>
          <a:solidFill>
            <a:srgbClr val="99FF99"/>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Renal data</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graphicFrame>
        <p:nvGraphicFramePr>
          <p:cNvPr id="3" name="Table 2">
            <a:extLst>
              <a:ext uri="{FF2B5EF4-FFF2-40B4-BE49-F238E27FC236}">
                <a16:creationId xmlns:a16="http://schemas.microsoft.com/office/drawing/2014/main" id="{83F5EDBF-F5F1-7A63-000F-65F4C5AE680D}"/>
              </a:ext>
            </a:extLst>
          </p:cNvPr>
          <p:cNvGraphicFramePr>
            <a:graphicFrameLocks noGrp="1"/>
          </p:cNvGraphicFramePr>
          <p:nvPr/>
        </p:nvGraphicFramePr>
        <p:xfrm>
          <a:off x="27339" y="1927231"/>
          <a:ext cx="3900717" cy="2830957"/>
        </p:xfrm>
        <a:graphic>
          <a:graphicData uri="http://schemas.openxmlformats.org/drawingml/2006/table">
            <a:tbl>
              <a:tblPr firstRow="1" bandRow="1">
                <a:tableStyleId>{5C22544A-7EE6-4342-B048-85BDC9FD1C3A}</a:tableStyleId>
              </a:tblPr>
              <a:tblGrid>
                <a:gridCol w="1220786">
                  <a:extLst>
                    <a:ext uri="{9D8B030D-6E8A-4147-A177-3AD203B41FA5}">
                      <a16:colId xmlns:a16="http://schemas.microsoft.com/office/drawing/2014/main" val="624122819"/>
                    </a:ext>
                  </a:extLst>
                </a:gridCol>
                <a:gridCol w="1119520">
                  <a:extLst>
                    <a:ext uri="{9D8B030D-6E8A-4147-A177-3AD203B41FA5}">
                      <a16:colId xmlns:a16="http://schemas.microsoft.com/office/drawing/2014/main" val="1766446545"/>
                    </a:ext>
                  </a:extLst>
                </a:gridCol>
                <a:gridCol w="1560411">
                  <a:extLst>
                    <a:ext uri="{9D8B030D-6E8A-4147-A177-3AD203B41FA5}">
                      <a16:colId xmlns:a16="http://schemas.microsoft.com/office/drawing/2014/main" val="1821928959"/>
                    </a:ext>
                  </a:extLst>
                </a:gridCol>
              </a:tblGrid>
              <a:tr h="372876">
                <a:tc>
                  <a:txBody>
                    <a:bodyPr/>
                    <a:lstStyle/>
                    <a:p>
                      <a:endParaRPr lang="en-US" b="1" dirty="0">
                        <a:solidFill>
                          <a:schemeClr val="tx1"/>
                        </a:solidFill>
                      </a:endParaRPr>
                    </a:p>
                  </a:txBody>
                  <a:tcPr/>
                </a:tc>
                <a:tc>
                  <a:txBody>
                    <a:bodyPr/>
                    <a:lstStyle/>
                    <a:p>
                      <a:pPr algn="ctr"/>
                      <a:r>
                        <a:rPr lang="en-AU" b="1" dirty="0">
                          <a:solidFill>
                            <a:schemeClr val="tx1"/>
                          </a:solidFill>
                        </a:rPr>
                        <a:t>20% Albumin</a:t>
                      </a:r>
                      <a:endParaRPr lang="en-US" b="1" dirty="0">
                        <a:solidFill>
                          <a:schemeClr val="tx1"/>
                        </a:solidFill>
                      </a:endParaRPr>
                    </a:p>
                  </a:txBody>
                  <a:tcPr>
                    <a:solidFill>
                      <a:srgbClr val="99FF99"/>
                    </a:solidFill>
                  </a:tcPr>
                </a:tc>
                <a:tc>
                  <a:txBody>
                    <a:bodyPr/>
                    <a:lstStyle/>
                    <a:p>
                      <a:pPr algn="ctr"/>
                      <a:r>
                        <a:rPr lang="en-AU" b="1" dirty="0">
                          <a:solidFill>
                            <a:schemeClr val="tx1"/>
                          </a:solidFill>
                        </a:rPr>
                        <a:t>Usual </a:t>
                      </a:r>
                    </a:p>
                    <a:p>
                      <a:pPr algn="ctr"/>
                      <a:r>
                        <a:rPr lang="en-AU" b="1" dirty="0">
                          <a:solidFill>
                            <a:schemeClr val="tx1"/>
                          </a:solidFill>
                        </a:rPr>
                        <a:t>Care</a:t>
                      </a:r>
                      <a:endParaRPr lang="en-US" b="1" dirty="0">
                        <a:solidFill>
                          <a:schemeClr val="tx1"/>
                        </a:solidFill>
                      </a:endParaRPr>
                    </a:p>
                  </a:txBody>
                  <a:tcPr/>
                </a:tc>
                <a:extLst>
                  <a:ext uri="{0D108BD9-81ED-4DB2-BD59-A6C34878D82A}">
                    <a16:rowId xmlns:a16="http://schemas.microsoft.com/office/drawing/2014/main" val="4223408230"/>
                  </a:ext>
                </a:extLst>
              </a:tr>
              <a:tr h="370840">
                <a:tc>
                  <a:txBody>
                    <a:bodyPr/>
                    <a:lstStyle/>
                    <a:p>
                      <a:r>
                        <a:rPr lang="en-AU" b="1" dirty="0">
                          <a:solidFill>
                            <a:schemeClr val="tx1"/>
                          </a:solidFill>
                        </a:rPr>
                        <a:t>Sr Cr </a:t>
                      </a:r>
                      <a:endParaRPr lang="en-US" b="1" dirty="0">
                        <a:solidFill>
                          <a:schemeClr val="tx1"/>
                        </a:solidFill>
                      </a:endParaRPr>
                    </a:p>
                  </a:txBody>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100 (33.3)</a:t>
                      </a:r>
                    </a:p>
                  </a:txBody>
                  <a:tcPr marL="68580" marR="68580" marT="0" marB="0">
                    <a:solidFill>
                      <a:srgbClr val="99FF99"/>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103 (36.8)</a:t>
                      </a:r>
                    </a:p>
                  </a:txBody>
                  <a:tcPr marL="68580" marR="68580" marT="0" marB="0"/>
                </a:tc>
                <a:extLst>
                  <a:ext uri="{0D108BD9-81ED-4DB2-BD59-A6C34878D82A}">
                    <a16:rowId xmlns:a16="http://schemas.microsoft.com/office/drawing/2014/main" val="1479526372"/>
                  </a:ext>
                </a:extLst>
              </a:tr>
              <a:tr h="370840">
                <a:tc>
                  <a:txBody>
                    <a:bodyPr/>
                    <a:lstStyle/>
                    <a:p>
                      <a:r>
                        <a:rPr lang="en-AU" b="1" dirty="0"/>
                        <a:t>eGFR &gt;90</a:t>
                      </a:r>
                      <a:endParaRPr lang="en-US" b="1" dirty="0"/>
                    </a:p>
                  </a:txBody>
                  <a:tcPr/>
                </a:tc>
                <a:tc>
                  <a:txBody>
                    <a:bodyPr/>
                    <a:lstStyle/>
                    <a:p>
                      <a:pPr algn="ctr"/>
                      <a:r>
                        <a:rPr lang="en-AU" b="1" dirty="0"/>
                        <a:t>14.3%</a:t>
                      </a:r>
                      <a:endParaRPr lang="en-US" b="1" dirty="0"/>
                    </a:p>
                  </a:txBody>
                  <a:tcPr>
                    <a:solidFill>
                      <a:srgbClr val="99FF99"/>
                    </a:solidFill>
                  </a:tcPr>
                </a:tc>
                <a:tc>
                  <a:txBody>
                    <a:bodyPr/>
                    <a:lstStyle/>
                    <a:p>
                      <a:pPr algn="ctr"/>
                      <a:r>
                        <a:rPr lang="en-AU" b="1" dirty="0"/>
                        <a:t>17.8%</a:t>
                      </a:r>
                      <a:endParaRPr lang="en-US" b="1" dirty="0"/>
                    </a:p>
                  </a:txBody>
                  <a:tcPr/>
                </a:tc>
                <a:extLst>
                  <a:ext uri="{0D108BD9-81ED-4DB2-BD59-A6C34878D82A}">
                    <a16:rowId xmlns:a16="http://schemas.microsoft.com/office/drawing/2014/main" val="2798854699"/>
                  </a:ext>
                </a:extLst>
              </a:tr>
              <a:tr h="370840">
                <a:tc>
                  <a:txBody>
                    <a:bodyPr/>
                    <a:lstStyle/>
                    <a:p>
                      <a:r>
                        <a:rPr lang="en-AU" b="1" dirty="0"/>
                        <a:t>eGFR &lt;60</a:t>
                      </a:r>
                      <a:endParaRPr lang="en-US" b="1" dirty="0"/>
                    </a:p>
                  </a:txBody>
                  <a:tcPr/>
                </a:tc>
                <a:tc>
                  <a:txBody>
                    <a:bodyPr/>
                    <a:lstStyle/>
                    <a:p>
                      <a:pPr algn="ctr"/>
                      <a:r>
                        <a:rPr lang="en-US" sz="1688" b="1" kern="1200" dirty="0">
                          <a:solidFill>
                            <a:schemeClr val="dk1"/>
                          </a:solidFill>
                          <a:effectLst/>
                          <a:latin typeface="+mn-lt"/>
                          <a:ea typeface="+mn-ea"/>
                          <a:cs typeface="+mn-cs"/>
                        </a:rPr>
                        <a:t>46.2%</a:t>
                      </a:r>
                      <a:endParaRPr lang="en-US" b="1" dirty="0"/>
                    </a:p>
                  </a:txBody>
                  <a:tcPr>
                    <a:solidFill>
                      <a:srgbClr val="99FF99"/>
                    </a:solidFill>
                  </a:tcPr>
                </a:tc>
                <a:tc>
                  <a:txBody>
                    <a:bodyPr/>
                    <a:lstStyle/>
                    <a:p>
                      <a:pPr algn="ctr"/>
                      <a:r>
                        <a:rPr lang="en-US" sz="1688" b="1" kern="1200" dirty="0">
                          <a:solidFill>
                            <a:schemeClr val="dk1"/>
                          </a:solidFill>
                          <a:effectLst/>
                          <a:latin typeface="+mn-lt"/>
                          <a:ea typeface="+mn-ea"/>
                          <a:cs typeface="+mn-cs"/>
                        </a:rPr>
                        <a:t>45.7%</a:t>
                      </a:r>
                      <a:endParaRPr lang="en-US" b="1" dirty="0"/>
                    </a:p>
                  </a:txBody>
                  <a:tcPr/>
                </a:tc>
                <a:extLst>
                  <a:ext uri="{0D108BD9-81ED-4DB2-BD59-A6C34878D82A}">
                    <a16:rowId xmlns:a16="http://schemas.microsoft.com/office/drawing/2014/main" val="3239826072"/>
                  </a:ext>
                </a:extLst>
              </a:tr>
              <a:tr h="370840">
                <a:tc>
                  <a:txBody>
                    <a:bodyPr/>
                    <a:lstStyle/>
                    <a:p>
                      <a:r>
                        <a:rPr lang="en-AU" b="1" dirty="0"/>
                        <a:t>eGFR</a:t>
                      </a:r>
                      <a:r>
                        <a:rPr lang="en-AU" b="1" baseline="30000" dirty="0"/>
                        <a:t>#</a:t>
                      </a:r>
                      <a:endParaRPr lang="en-US" b="1" baseline="30000" dirty="0"/>
                    </a:p>
                  </a:txBody>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61 (16.7)</a:t>
                      </a:r>
                    </a:p>
                  </a:txBody>
                  <a:tcPr marL="68580" marR="68580" marT="0" marB="0">
                    <a:solidFill>
                      <a:srgbClr val="99FF99"/>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59.4 (17.7)</a:t>
                      </a:r>
                    </a:p>
                  </a:txBody>
                  <a:tcPr marL="68580" marR="68580" marT="0" marB="0"/>
                </a:tc>
                <a:extLst>
                  <a:ext uri="{0D108BD9-81ED-4DB2-BD59-A6C34878D82A}">
                    <a16:rowId xmlns:a16="http://schemas.microsoft.com/office/drawing/2014/main" val="949395236"/>
                  </a:ext>
                </a:extLst>
              </a:tr>
              <a:tr h="370840">
                <a:tc>
                  <a:txBody>
                    <a:bodyPr/>
                    <a:lstStyle/>
                    <a:p>
                      <a:r>
                        <a:rPr lang="en-AU" b="1" dirty="0"/>
                        <a:t>Album g/l</a:t>
                      </a:r>
                      <a:endParaRPr lang="en-US" b="1" baseline="30000" dirty="0"/>
                    </a:p>
                  </a:txBody>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37.2 (4.7)</a:t>
                      </a:r>
                    </a:p>
                  </a:txBody>
                  <a:tcPr marL="68580" marR="68580" marT="0" marB="0">
                    <a:solidFill>
                      <a:srgbClr val="99FF99"/>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36.4 (5.4)</a:t>
                      </a:r>
                    </a:p>
                  </a:txBody>
                  <a:tcPr marL="68580" marR="68580" marT="0" marB="0"/>
                </a:tc>
                <a:extLst>
                  <a:ext uri="{0D108BD9-81ED-4DB2-BD59-A6C34878D82A}">
                    <a16:rowId xmlns:a16="http://schemas.microsoft.com/office/drawing/2014/main" val="913092808"/>
                  </a:ext>
                </a:extLst>
              </a:tr>
              <a:tr h="370840">
                <a:tc>
                  <a:txBody>
                    <a:bodyPr/>
                    <a:lstStyle/>
                    <a:p>
                      <a:r>
                        <a:rPr lang="en-AU" b="1" dirty="0"/>
                        <a:t>Hb g/l</a:t>
                      </a:r>
                      <a:endParaRPr lang="en-US" b="1" baseline="30000" dirty="0"/>
                    </a:p>
                  </a:txBody>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132 (18.5)</a:t>
                      </a:r>
                    </a:p>
                  </a:txBody>
                  <a:tcPr marL="68580" marR="68580" marT="0" marB="0">
                    <a:solidFill>
                      <a:srgbClr val="99FF99"/>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130 (19.7)</a:t>
                      </a:r>
                    </a:p>
                  </a:txBody>
                  <a:tcPr marL="68580" marR="68580" marT="0" marB="0"/>
                </a:tc>
                <a:extLst>
                  <a:ext uri="{0D108BD9-81ED-4DB2-BD59-A6C34878D82A}">
                    <a16:rowId xmlns:a16="http://schemas.microsoft.com/office/drawing/2014/main" val="4258927177"/>
                  </a:ext>
                </a:extLst>
              </a:tr>
            </a:tbl>
          </a:graphicData>
        </a:graphic>
      </p:graphicFrame>
      <p:sp>
        <p:nvSpPr>
          <p:cNvPr id="5" name="Rectangle 4">
            <a:extLst>
              <a:ext uri="{FF2B5EF4-FFF2-40B4-BE49-F238E27FC236}">
                <a16:creationId xmlns:a16="http://schemas.microsoft.com/office/drawing/2014/main" id="{DE1A30DB-782B-38ED-0479-6C4B69FEE4C7}"/>
              </a:ext>
            </a:extLst>
          </p:cNvPr>
          <p:cNvSpPr/>
          <p:nvPr/>
        </p:nvSpPr>
        <p:spPr bwMode="auto">
          <a:xfrm>
            <a:off x="4051473" y="1220079"/>
            <a:ext cx="4291944" cy="619246"/>
          </a:xfrm>
          <a:prstGeom prst="rect">
            <a:avLst/>
          </a:prstGeom>
          <a:solidFill>
            <a:srgbClr val="FFFF00"/>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Operative Data</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graphicFrame>
        <p:nvGraphicFramePr>
          <p:cNvPr id="8" name="Table 7">
            <a:extLst>
              <a:ext uri="{FF2B5EF4-FFF2-40B4-BE49-F238E27FC236}">
                <a16:creationId xmlns:a16="http://schemas.microsoft.com/office/drawing/2014/main" id="{0B341F49-F678-8E3C-A722-F97DE938B8FC}"/>
              </a:ext>
            </a:extLst>
          </p:cNvPr>
          <p:cNvGraphicFramePr>
            <a:graphicFrameLocks noGrp="1"/>
          </p:cNvGraphicFramePr>
          <p:nvPr/>
        </p:nvGraphicFramePr>
        <p:xfrm>
          <a:off x="8485207" y="1675423"/>
          <a:ext cx="3565002" cy="5025284"/>
        </p:xfrm>
        <a:graphic>
          <a:graphicData uri="http://schemas.openxmlformats.org/drawingml/2006/table">
            <a:tbl>
              <a:tblPr firstRow="1" firstCol="1" bandRow="1">
                <a:tableStyleId>{5C22544A-7EE6-4342-B048-85BDC9FD1C3A}</a:tableStyleId>
              </a:tblPr>
              <a:tblGrid>
                <a:gridCol w="1825121">
                  <a:extLst>
                    <a:ext uri="{9D8B030D-6E8A-4147-A177-3AD203B41FA5}">
                      <a16:colId xmlns:a16="http://schemas.microsoft.com/office/drawing/2014/main" val="1685320824"/>
                    </a:ext>
                  </a:extLst>
                </a:gridCol>
                <a:gridCol w="790900">
                  <a:extLst>
                    <a:ext uri="{9D8B030D-6E8A-4147-A177-3AD203B41FA5}">
                      <a16:colId xmlns:a16="http://schemas.microsoft.com/office/drawing/2014/main" val="4037304408"/>
                    </a:ext>
                  </a:extLst>
                </a:gridCol>
                <a:gridCol w="948981">
                  <a:extLst>
                    <a:ext uri="{9D8B030D-6E8A-4147-A177-3AD203B41FA5}">
                      <a16:colId xmlns:a16="http://schemas.microsoft.com/office/drawing/2014/main" val="2872610494"/>
                    </a:ext>
                  </a:extLst>
                </a:gridCol>
              </a:tblGrid>
              <a:tr h="503476">
                <a:tc gridSpan="3">
                  <a:txBody>
                    <a:bodyPr/>
                    <a:lstStyle/>
                    <a:p>
                      <a:pPr>
                        <a:lnSpc>
                          <a:spcPct val="107000"/>
                        </a:lnSpc>
                        <a:spcAft>
                          <a:spcPts val="800"/>
                        </a:spcAft>
                      </a:pPr>
                      <a:r>
                        <a:rPr lang="en-AU" sz="1600" b="1" u="none" kern="100" dirty="0">
                          <a:solidFill>
                            <a:schemeClr val="tx1"/>
                          </a:solidFill>
                          <a:effectLst/>
                          <a:latin typeface="+mn-lt"/>
                          <a:ea typeface="Aptos" panose="020B0004020202020204" pitchFamily="34" charset="0"/>
                          <a:cs typeface="Times New Roman" panose="02020603050405020304" pitchFamily="18" charset="0"/>
                        </a:rPr>
                        <a:t>          </a:t>
                      </a:r>
                      <a:r>
                        <a:rPr lang="en-AU" sz="1800" b="1" u="none" kern="100" dirty="0">
                          <a:solidFill>
                            <a:schemeClr val="tx1"/>
                          </a:solidFill>
                          <a:effectLst/>
                          <a:latin typeface="+mn-lt"/>
                          <a:ea typeface="Aptos" panose="020B0004020202020204" pitchFamily="34" charset="0"/>
                          <a:cs typeface="Times New Roman" panose="02020603050405020304" pitchFamily="18" charset="0"/>
                        </a:rPr>
                        <a:t>2</a:t>
                      </a:r>
                      <a:r>
                        <a:rPr lang="en-US" sz="1800" b="1" u="none" kern="100" dirty="0">
                          <a:solidFill>
                            <a:schemeClr val="tx1"/>
                          </a:solidFill>
                          <a:effectLst/>
                          <a:latin typeface="+mn-lt"/>
                          <a:ea typeface="Aptos" panose="020B0004020202020204" pitchFamily="34" charset="0"/>
                          <a:cs typeface="Times New Roman" panose="02020603050405020304" pitchFamily="18" charset="0"/>
                        </a:rPr>
                        <a:t>0% Albumin   Usual Care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44702" marR="4470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3784085"/>
                  </a:ext>
                </a:extLst>
              </a:tr>
              <a:tr h="39106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Epinephrine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 24.1% </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  23.7%</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8278239"/>
                  </a:ext>
                </a:extLst>
              </a:tr>
              <a:tr h="39106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Dobutamine </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19.5%</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 15.1%</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9402560"/>
                  </a:ext>
                </a:extLst>
              </a:tr>
              <a:tr h="39106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Levosimendan</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2.6%</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2%</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7211322"/>
                  </a:ext>
                </a:extLst>
              </a:tr>
              <a:tr h="39106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Milrinone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7.8%</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7.9%</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1647887"/>
                  </a:ext>
                </a:extLst>
              </a:tr>
              <a:tr h="391060">
                <a:tc>
                  <a:txBody>
                    <a:bodyPr/>
                    <a:lstStyle/>
                    <a:p>
                      <a:pPr algn="l">
                        <a:lnSpc>
                          <a:spcPct val="107000"/>
                        </a:lnSpc>
                        <a:spcAft>
                          <a:spcPts val="800"/>
                        </a:spcAft>
                      </a:pPr>
                      <a:r>
                        <a:rPr lang="en-AU" sz="1600" b="1" u="none" kern="0" dirty="0">
                          <a:solidFill>
                            <a:schemeClr val="tx1"/>
                          </a:solidFill>
                          <a:effectLst/>
                          <a:latin typeface="+mn-lt"/>
                          <a:ea typeface="Aptos" panose="020B0004020202020204" pitchFamily="34" charset="0"/>
                          <a:cs typeface="Times New Roman" panose="02020603050405020304" pitchFamily="18" charset="0"/>
                        </a:rPr>
                        <a:t>N</a:t>
                      </a:r>
                      <a:r>
                        <a:rPr lang="en-US" sz="1600" b="1" u="none" kern="0" dirty="0" err="1">
                          <a:solidFill>
                            <a:schemeClr val="tx1"/>
                          </a:solidFill>
                          <a:effectLst/>
                          <a:latin typeface="+mn-lt"/>
                          <a:ea typeface="Aptos" panose="020B0004020202020204" pitchFamily="34" charset="0"/>
                          <a:cs typeface="Times New Roman" panose="02020603050405020304" pitchFamily="18" charset="0"/>
                        </a:rPr>
                        <a:t>orepinephrine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73.6%</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72%</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1276036"/>
                  </a:ext>
                </a:extLst>
              </a:tr>
              <a:tr h="545939">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Dopamine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1.0%</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0%</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2872867"/>
                  </a:ext>
                </a:extLst>
              </a:tr>
              <a:tr h="52325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Vasopressin</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2.6%</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2.3%</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5106359"/>
                  </a:ext>
                </a:extLst>
              </a:tr>
              <a:tr h="523250">
                <a:tc>
                  <a:txBody>
                    <a:bodyPr/>
                    <a:lstStyle/>
                    <a:p>
                      <a:pPr algn="l">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Phenylephrine</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0.3%</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600" b="1" u="none" kern="0" dirty="0">
                          <a:solidFill>
                            <a:schemeClr val="tx1"/>
                          </a:solidFill>
                          <a:effectLst/>
                          <a:latin typeface="+mn-lt"/>
                          <a:ea typeface="Times New Roman" panose="02020603050405020304" pitchFamily="18" charset="0"/>
                          <a:cs typeface="Times New Roman" panose="02020603050405020304" pitchFamily="18" charset="0"/>
                        </a:rPr>
                        <a:t>0.7%</a:t>
                      </a:r>
                      <a:endParaRPr lang="en-US" sz="1600" b="1" u="none" kern="100" dirty="0">
                        <a:solidFill>
                          <a:schemeClr val="tx1"/>
                        </a:solidFill>
                        <a:effectLst/>
                        <a:latin typeface="+mn-lt"/>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1582614"/>
                  </a:ext>
                </a:extLst>
              </a:tr>
              <a:tr h="450819">
                <a:tc>
                  <a:txBody>
                    <a:bodyPr/>
                    <a:lstStyle/>
                    <a:p>
                      <a:pPr algn="l">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IABP</a:t>
                      </a:r>
                    </a:p>
                  </a:txBody>
                  <a:tcPr marL="68580" marR="68580" marT="0" marB="0" anchor="ctr"/>
                </a:tc>
                <a:tc>
                  <a:txBody>
                    <a:bodyPr/>
                    <a:lstStyle/>
                    <a:p>
                      <a:pPr algn="ctr">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2%</a:t>
                      </a:r>
                    </a:p>
                  </a:txBody>
                  <a:tcPr marL="68580" marR="68580" marT="0" marB="0" anchor="ctr">
                    <a:solidFill>
                      <a:srgbClr val="FFC000"/>
                    </a:solidFill>
                  </a:tcPr>
                </a:tc>
                <a:tc>
                  <a:txBody>
                    <a:bodyPr/>
                    <a:lstStyle/>
                    <a:p>
                      <a:pPr algn="ctr">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3%</a:t>
                      </a:r>
                    </a:p>
                  </a:txBody>
                  <a:tcPr marL="68580" marR="68580" marT="0" marB="0" anchor="ctr"/>
                </a:tc>
                <a:extLst>
                  <a:ext uri="{0D108BD9-81ED-4DB2-BD59-A6C34878D82A}">
                    <a16:rowId xmlns:a16="http://schemas.microsoft.com/office/drawing/2014/main" val="818347045"/>
                  </a:ext>
                </a:extLst>
              </a:tr>
              <a:tr h="523250">
                <a:tc>
                  <a:txBody>
                    <a:bodyPr/>
                    <a:lstStyle/>
                    <a:p>
                      <a:pPr algn="l">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Intraoperative filtration  </a:t>
                      </a:r>
                    </a:p>
                  </a:txBody>
                  <a:tcPr marL="68580" marR="68580" marT="0" marB="0" anchor="ctr"/>
                </a:tc>
                <a:tc>
                  <a:txBody>
                    <a:bodyPr/>
                    <a:lstStyle/>
                    <a:p>
                      <a:pPr algn="ctr">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2.6%</a:t>
                      </a:r>
                    </a:p>
                  </a:txBody>
                  <a:tcPr marL="68580" marR="68580" marT="0" marB="0" anchor="ctr">
                    <a:solidFill>
                      <a:srgbClr val="FFC000"/>
                    </a:solidFill>
                  </a:tcPr>
                </a:tc>
                <a:tc>
                  <a:txBody>
                    <a:bodyPr/>
                    <a:lstStyle/>
                    <a:p>
                      <a:pPr algn="ctr">
                        <a:lnSpc>
                          <a:spcPct val="107000"/>
                        </a:lnSpc>
                        <a:spcAft>
                          <a:spcPts val="800"/>
                        </a:spcAft>
                      </a:pPr>
                      <a:r>
                        <a:rPr lang="en-US" sz="1600" b="1" u="none" kern="100" dirty="0">
                          <a:solidFill>
                            <a:schemeClr val="tx1"/>
                          </a:solidFill>
                          <a:effectLst/>
                          <a:latin typeface="+mn-lt"/>
                          <a:ea typeface="Aptos" panose="020B0004020202020204" pitchFamily="34" charset="0"/>
                          <a:cs typeface="Times New Roman" panose="02020603050405020304" pitchFamily="18" charset="0"/>
                        </a:rPr>
                        <a:t>2.3%</a:t>
                      </a:r>
                    </a:p>
                  </a:txBody>
                  <a:tcPr marL="68580" marR="68580" marT="0" marB="0" anchor="ctr"/>
                </a:tc>
                <a:extLst>
                  <a:ext uri="{0D108BD9-81ED-4DB2-BD59-A6C34878D82A}">
                    <a16:rowId xmlns:a16="http://schemas.microsoft.com/office/drawing/2014/main" val="2631796904"/>
                  </a:ext>
                </a:extLst>
              </a:tr>
            </a:tbl>
          </a:graphicData>
        </a:graphic>
      </p:graphicFrame>
      <p:sp>
        <p:nvSpPr>
          <p:cNvPr id="10" name="Rectangle 9">
            <a:extLst>
              <a:ext uri="{FF2B5EF4-FFF2-40B4-BE49-F238E27FC236}">
                <a16:creationId xmlns:a16="http://schemas.microsoft.com/office/drawing/2014/main" id="{A0BEFF96-4C92-F3EA-7275-32DD7DA67433}"/>
              </a:ext>
            </a:extLst>
          </p:cNvPr>
          <p:cNvSpPr/>
          <p:nvPr/>
        </p:nvSpPr>
        <p:spPr bwMode="auto">
          <a:xfrm>
            <a:off x="8485207" y="1007464"/>
            <a:ext cx="3565002" cy="619246"/>
          </a:xfrm>
          <a:prstGeom prst="rect">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1" i="0" u="none" strike="noStrike" kern="1200" cap="none" spc="0" normalizeH="0" baseline="0" noProof="0" dirty="0">
                <a:ln w="0"/>
                <a:solidFill>
                  <a:srgbClr val="000000"/>
                </a:solidFill>
                <a:effectLst/>
                <a:uLnTx/>
                <a:uFillTx/>
                <a:latin typeface="Aptos" panose="020B0004020202020204" pitchFamily="34" charset="0"/>
                <a:ea typeface="+mn-ea"/>
                <a:cs typeface="+mn-cs"/>
              </a:rPr>
              <a:t>CV Support end CBP</a:t>
            </a:r>
            <a:endParaRPr kumimoji="0" lang="en-US" sz="1400" b="1" i="0" u="none" strike="noStrike" kern="1200" cap="none" spc="0" normalizeH="0" baseline="0" noProof="0" dirty="0">
              <a:ln w="0"/>
              <a:solidFill>
                <a:srgbClr val="000000"/>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86109FCF-C47C-101B-B518-9C44EFC9B3B9}"/>
              </a:ext>
            </a:extLst>
          </p:cNvPr>
          <p:cNvSpPr txBox="1"/>
          <p:nvPr/>
        </p:nvSpPr>
        <p:spPr>
          <a:xfrm>
            <a:off x="27339" y="4758188"/>
            <a:ext cx="16754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30000" noProof="0" dirty="0">
                <a:ln>
                  <a:noFill/>
                </a:ln>
                <a:solidFill>
                  <a:srgbClr val="000000"/>
                </a:solidFill>
                <a:effectLst/>
                <a:uLnTx/>
                <a:uFillTx/>
                <a:latin typeface="Arial"/>
                <a:ea typeface="+mn-ea"/>
                <a:cs typeface="+mn-cs"/>
              </a:rPr>
              <a:t># </a:t>
            </a:r>
            <a:r>
              <a:rPr kumimoji="0" lang="en-AU" sz="1200" b="0" i="0" u="none" strike="noStrike" kern="1200" cap="none" spc="0" normalizeH="0" baseline="0" noProof="0" dirty="0">
                <a:ln>
                  <a:noFill/>
                </a:ln>
                <a:solidFill>
                  <a:srgbClr val="000000"/>
                </a:solidFill>
                <a:effectLst/>
                <a:uLnTx/>
                <a:uFillTx/>
                <a:latin typeface="Arial"/>
                <a:ea typeface="+mn-ea"/>
                <a:cs typeface="+mn-cs"/>
              </a:rPr>
              <a:t>Excluding eGFR&gt;90</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5C1988E7-5CF3-861B-F05B-AEAF42839D8A}"/>
              </a:ext>
            </a:extLst>
          </p:cNvPr>
          <p:cNvPicPr>
            <a:picLocks noChangeAspect="1"/>
          </p:cNvPicPr>
          <p:nvPr/>
        </p:nvPicPr>
        <p:blipFill>
          <a:blip r:embed="rId3"/>
          <a:stretch>
            <a:fillRect/>
          </a:stretch>
        </p:blipFill>
        <p:spPr>
          <a:xfrm>
            <a:off x="656722" y="5208608"/>
            <a:ext cx="9508956" cy="1811661"/>
          </a:xfrm>
          <a:prstGeom prst="rect">
            <a:avLst/>
          </a:prstGeom>
        </p:spPr>
      </p:pic>
      <p:sp>
        <p:nvSpPr>
          <p:cNvPr id="14" name="TextBox 13">
            <a:extLst>
              <a:ext uri="{FF2B5EF4-FFF2-40B4-BE49-F238E27FC236}">
                <a16:creationId xmlns:a16="http://schemas.microsoft.com/office/drawing/2014/main" id="{6D18BF8E-6FB3-9138-6F34-39E0A6F1D0AF}"/>
              </a:ext>
            </a:extLst>
          </p:cNvPr>
          <p:cNvSpPr txBox="1"/>
          <p:nvPr/>
        </p:nvSpPr>
        <p:spPr>
          <a:xfrm>
            <a:off x="656721" y="5117629"/>
            <a:ext cx="7535909" cy="338554"/>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a:ea typeface="+mn-ea"/>
                <a:cs typeface="+mn-cs"/>
              </a:rPr>
              <a:t>Intraoperative fluids                                         20% Albumin        Usual Care</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438CCD18-C2DD-7684-7AC8-8A380F8C6639}"/>
              </a:ext>
            </a:extLst>
          </p:cNvPr>
          <p:cNvGraphicFramePr>
            <a:graphicFrameLocks noGrp="1"/>
          </p:cNvGraphicFramePr>
          <p:nvPr/>
        </p:nvGraphicFramePr>
        <p:xfrm>
          <a:off x="3998951" y="1927231"/>
          <a:ext cx="4415361" cy="3090992"/>
        </p:xfrm>
        <a:graphic>
          <a:graphicData uri="http://schemas.openxmlformats.org/drawingml/2006/table">
            <a:tbl>
              <a:tblPr firstRow="1" bandRow="1">
                <a:tableStyleId>{5C22544A-7EE6-4342-B048-85BDC9FD1C3A}</a:tableStyleId>
              </a:tblPr>
              <a:tblGrid>
                <a:gridCol w="1712890">
                  <a:extLst>
                    <a:ext uri="{9D8B030D-6E8A-4147-A177-3AD203B41FA5}">
                      <a16:colId xmlns:a16="http://schemas.microsoft.com/office/drawing/2014/main" val="624122819"/>
                    </a:ext>
                  </a:extLst>
                </a:gridCol>
                <a:gridCol w="1184857">
                  <a:extLst>
                    <a:ext uri="{9D8B030D-6E8A-4147-A177-3AD203B41FA5}">
                      <a16:colId xmlns:a16="http://schemas.microsoft.com/office/drawing/2014/main" val="1766446545"/>
                    </a:ext>
                  </a:extLst>
                </a:gridCol>
                <a:gridCol w="1517614">
                  <a:extLst>
                    <a:ext uri="{9D8B030D-6E8A-4147-A177-3AD203B41FA5}">
                      <a16:colId xmlns:a16="http://schemas.microsoft.com/office/drawing/2014/main" val="1821928959"/>
                    </a:ext>
                  </a:extLst>
                </a:gridCol>
              </a:tblGrid>
              <a:tr h="372876">
                <a:tc>
                  <a:txBody>
                    <a:bodyPr/>
                    <a:lstStyle/>
                    <a:p>
                      <a:endParaRPr lang="en-US" b="1" dirty="0">
                        <a:solidFill>
                          <a:schemeClr val="tx1"/>
                        </a:solidFill>
                      </a:endParaRPr>
                    </a:p>
                  </a:txBody>
                  <a:tcPr/>
                </a:tc>
                <a:tc>
                  <a:txBody>
                    <a:bodyPr/>
                    <a:lstStyle/>
                    <a:p>
                      <a:pPr algn="ctr"/>
                      <a:r>
                        <a:rPr lang="en-AU" b="1" dirty="0">
                          <a:solidFill>
                            <a:schemeClr val="tx1"/>
                          </a:solidFill>
                        </a:rPr>
                        <a:t>20% Albumin</a:t>
                      </a:r>
                      <a:endParaRPr lang="en-US" b="1" dirty="0">
                        <a:solidFill>
                          <a:schemeClr val="tx1"/>
                        </a:solidFill>
                      </a:endParaRPr>
                    </a:p>
                  </a:txBody>
                  <a:tcPr>
                    <a:solidFill>
                      <a:srgbClr val="FFFF00"/>
                    </a:solidFill>
                  </a:tcPr>
                </a:tc>
                <a:tc>
                  <a:txBody>
                    <a:bodyPr/>
                    <a:lstStyle/>
                    <a:p>
                      <a:pPr algn="ctr"/>
                      <a:r>
                        <a:rPr lang="en-AU" b="1" dirty="0">
                          <a:solidFill>
                            <a:schemeClr val="tx1"/>
                          </a:solidFill>
                        </a:rPr>
                        <a:t>Usual Care</a:t>
                      </a:r>
                      <a:endParaRPr lang="en-US" b="1" dirty="0">
                        <a:solidFill>
                          <a:schemeClr val="tx1"/>
                        </a:solidFill>
                      </a:endParaRPr>
                    </a:p>
                  </a:txBody>
                  <a:tcPr/>
                </a:tc>
                <a:extLst>
                  <a:ext uri="{0D108BD9-81ED-4DB2-BD59-A6C34878D82A}">
                    <a16:rowId xmlns:a16="http://schemas.microsoft.com/office/drawing/2014/main" val="4223408230"/>
                  </a:ext>
                </a:extLst>
              </a:tr>
              <a:tr h="370840">
                <a:tc>
                  <a:txBody>
                    <a:bodyPr/>
                    <a:lstStyle/>
                    <a:p>
                      <a:r>
                        <a:rPr lang="en-AU" b="1" dirty="0">
                          <a:solidFill>
                            <a:schemeClr val="tx1"/>
                          </a:solidFill>
                        </a:rPr>
                        <a:t>CABG only</a:t>
                      </a:r>
                      <a:endParaRPr lang="en-US" b="1" dirty="0">
                        <a:solidFill>
                          <a:schemeClr val="tx1"/>
                        </a:solidFill>
                      </a:endParaRPr>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20.8%</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22%</a:t>
                      </a:r>
                    </a:p>
                  </a:txBody>
                  <a:tcPr marL="68580" marR="68580" marT="0" marB="0"/>
                </a:tc>
                <a:extLst>
                  <a:ext uri="{0D108BD9-81ED-4DB2-BD59-A6C34878D82A}">
                    <a16:rowId xmlns:a16="http://schemas.microsoft.com/office/drawing/2014/main" val="1479526372"/>
                  </a:ext>
                </a:extLst>
              </a:tr>
              <a:tr h="370840">
                <a:tc>
                  <a:txBody>
                    <a:bodyPr/>
                    <a:lstStyle/>
                    <a:p>
                      <a:r>
                        <a:rPr lang="en-AU" b="1" dirty="0"/>
                        <a:t>CABG + Valve</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36.8%</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34.5%</a:t>
                      </a:r>
                    </a:p>
                  </a:txBody>
                  <a:tcPr marL="68580" marR="68580" marT="0" marB="0"/>
                </a:tc>
                <a:extLst>
                  <a:ext uri="{0D108BD9-81ED-4DB2-BD59-A6C34878D82A}">
                    <a16:rowId xmlns:a16="http://schemas.microsoft.com/office/drawing/2014/main" val="2798854699"/>
                  </a:ext>
                </a:extLst>
              </a:tr>
              <a:tr h="138515">
                <a:tc>
                  <a:txBody>
                    <a:bodyPr/>
                    <a:lstStyle/>
                    <a:p>
                      <a:r>
                        <a:rPr lang="en-US" sz="1688" b="1" kern="1200" dirty="0">
                          <a:solidFill>
                            <a:schemeClr val="dk1"/>
                          </a:solidFill>
                          <a:latin typeface="+mn-lt"/>
                          <a:ea typeface="+mn-ea"/>
                          <a:cs typeface="+mn-cs"/>
                        </a:rPr>
                        <a:t>Multiple valves</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15.3%</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11.5%</a:t>
                      </a:r>
                    </a:p>
                  </a:txBody>
                  <a:tcPr marL="68580" marR="68580" marT="0" marB="0"/>
                </a:tc>
                <a:extLst>
                  <a:ext uri="{0D108BD9-81ED-4DB2-BD59-A6C34878D82A}">
                    <a16:rowId xmlns:a16="http://schemas.microsoft.com/office/drawing/2014/main" val="3239826072"/>
                  </a:ext>
                </a:extLst>
              </a:tr>
              <a:tr h="138515">
                <a:tc>
                  <a:txBody>
                    <a:bodyPr/>
                    <a:lstStyle/>
                    <a:p>
                      <a:r>
                        <a:rPr lang="en-AU" b="1" dirty="0"/>
                        <a:t>Aortic surgery</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26.4%</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 33.2%</a:t>
                      </a:r>
                    </a:p>
                  </a:txBody>
                  <a:tcPr marL="68580" marR="68580" marT="0" marB="0"/>
                </a:tc>
                <a:extLst>
                  <a:ext uri="{0D108BD9-81ED-4DB2-BD59-A6C34878D82A}">
                    <a16:rowId xmlns:a16="http://schemas.microsoft.com/office/drawing/2014/main" val="465657675"/>
                  </a:ext>
                </a:extLst>
              </a:tr>
              <a:tr h="138515">
                <a:tc>
                  <a:txBody>
                    <a:bodyPr/>
                    <a:lstStyle/>
                    <a:p>
                      <a:r>
                        <a:rPr lang="en-AU" b="1" dirty="0"/>
                        <a:t>CBP time min</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137 (49.6)</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a:solidFill>
                            <a:schemeClr val="dk1"/>
                          </a:solidFill>
                          <a:effectLst/>
                          <a:latin typeface="+mn-lt"/>
                          <a:ea typeface="+mn-ea"/>
                          <a:cs typeface="+mn-cs"/>
                        </a:rPr>
                        <a:t>138 (56.4)</a:t>
                      </a:r>
                    </a:p>
                  </a:txBody>
                  <a:tcPr marL="68580" marR="68580" marT="0" marB="0"/>
                </a:tc>
                <a:extLst>
                  <a:ext uri="{0D108BD9-81ED-4DB2-BD59-A6C34878D82A}">
                    <a16:rowId xmlns:a16="http://schemas.microsoft.com/office/drawing/2014/main" val="263275239"/>
                  </a:ext>
                </a:extLst>
              </a:tr>
              <a:tr h="138515">
                <a:tc>
                  <a:txBody>
                    <a:bodyPr/>
                    <a:lstStyle/>
                    <a:p>
                      <a:r>
                        <a:rPr lang="en-AU" b="1" dirty="0"/>
                        <a:t>X-clamp min</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105 (40.5)</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a:solidFill>
                            <a:schemeClr val="dk1"/>
                          </a:solidFill>
                          <a:effectLst/>
                          <a:latin typeface="+mn-lt"/>
                          <a:ea typeface="+mn-ea"/>
                          <a:cs typeface="+mn-cs"/>
                        </a:rPr>
                        <a:t>106 (45.6)</a:t>
                      </a:r>
                    </a:p>
                  </a:txBody>
                  <a:tcPr marL="68580" marR="68580" marT="0" marB="0"/>
                </a:tc>
                <a:extLst>
                  <a:ext uri="{0D108BD9-81ED-4DB2-BD59-A6C34878D82A}">
                    <a16:rowId xmlns:a16="http://schemas.microsoft.com/office/drawing/2014/main" val="2447946572"/>
                  </a:ext>
                </a:extLst>
              </a:tr>
              <a:tr h="138515">
                <a:tc>
                  <a:txBody>
                    <a:bodyPr/>
                    <a:lstStyle/>
                    <a:p>
                      <a:r>
                        <a:rPr lang="en-AU" b="1" dirty="0"/>
                        <a:t>End CPB </a:t>
                      </a:r>
                      <a:r>
                        <a:rPr lang="en-AU" b="1" dirty="0" err="1"/>
                        <a:t>Ht</a:t>
                      </a:r>
                      <a:r>
                        <a:rPr lang="en-AU" b="1" dirty="0"/>
                        <a:t>%</a:t>
                      </a:r>
                      <a:endParaRPr lang="en-US" b="1" dirty="0"/>
                    </a:p>
                  </a:txBody>
                  <a:tcPr anchor="ct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30.4 (5.0)</a:t>
                      </a:r>
                    </a:p>
                  </a:txBody>
                  <a:tcPr marL="68580" marR="68580" marT="0" marB="0">
                    <a:solidFill>
                      <a:srgbClr val="FFFF00"/>
                    </a:solidFill>
                  </a:tcPr>
                </a:tc>
                <a:tc>
                  <a:txBody>
                    <a:bodyPr/>
                    <a:lstStyle/>
                    <a:p>
                      <a:pPr marL="0" algn="ctr" defTabSz="857250" rtl="0" eaLnBrk="1" latinLnBrk="0" hangingPunct="1">
                        <a:lnSpc>
                          <a:spcPct val="107000"/>
                        </a:lnSpc>
                        <a:spcAft>
                          <a:spcPts val="800"/>
                        </a:spcAft>
                      </a:pPr>
                      <a:r>
                        <a:rPr lang="en-US" sz="1688" b="1" kern="1200" dirty="0">
                          <a:solidFill>
                            <a:schemeClr val="dk1"/>
                          </a:solidFill>
                          <a:effectLst/>
                          <a:latin typeface="+mn-lt"/>
                          <a:ea typeface="+mn-ea"/>
                          <a:cs typeface="+mn-cs"/>
                        </a:rPr>
                        <a:t>30.5 (5.1)</a:t>
                      </a:r>
                    </a:p>
                  </a:txBody>
                  <a:tcPr marL="68580" marR="68580" marT="0" marB="0"/>
                </a:tc>
                <a:extLst>
                  <a:ext uri="{0D108BD9-81ED-4DB2-BD59-A6C34878D82A}">
                    <a16:rowId xmlns:a16="http://schemas.microsoft.com/office/drawing/2014/main" val="2220138762"/>
                  </a:ext>
                </a:extLst>
              </a:tr>
            </a:tbl>
          </a:graphicData>
        </a:graphic>
      </p:graphicFrame>
      <p:sp>
        <p:nvSpPr>
          <p:cNvPr id="6" name="Title 1">
            <a:extLst>
              <a:ext uri="{FF2B5EF4-FFF2-40B4-BE49-F238E27FC236}">
                <a16:creationId xmlns:a16="http://schemas.microsoft.com/office/drawing/2014/main" id="{6AF79BE6-0D41-9CEC-0C1C-0640167271D2}"/>
              </a:ext>
            </a:extLst>
          </p:cNvPr>
          <p:cNvSpPr txBox="1">
            <a:spLocks/>
          </p:cNvSpPr>
          <p:nvPr/>
        </p:nvSpPr>
        <p:spPr>
          <a:xfrm>
            <a:off x="287214" y="103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j-lt"/>
                <a:ea typeface="+mj-ea"/>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ysClr val="windowText" lastClr="000000"/>
                </a:solidFill>
                <a:effectLst/>
                <a:uLnTx/>
                <a:uFillTx/>
                <a:latin typeface="Aptos Display" panose="02110004020202020204"/>
                <a:ea typeface="+mj-ea"/>
                <a:cs typeface="Futura Medium" panose="020B0602020204020303" pitchFamily="34" charset="-79"/>
              </a:rPr>
              <a:t>Patient characteristics</a:t>
            </a:r>
          </a:p>
        </p:txBody>
      </p:sp>
      <p:sp>
        <p:nvSpPr>
          <p:cNvPr id="4" name="Rectangle: Rounded Corners 3">
            <a:extLst>
              <a:ext uri="{FF2B5EF4-FFF2-40B4-BE49-F238E27FC236}">
                <a16:creationId xmlns:a16="http://schemas.microsoft.com/office/drawing/2014/main" id="{868C99A4-C4C4-DF51-5387-515A20A3D1C4}"/>
              </a:ext>
            </a:extLst>
          </p:cNvPr>
          <p:cNvSpPr/>
          <p:nvPr/>
        </p:nvSpPr>
        <p:spPr bwMode="auto">
          <a:xfrm>
            <a:off x="3928056" y="5477070"/>
            <a:ext cx="239907" cy="105023"/>
          </a:xfrm>
          <a:prstGeom prst="round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190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6462-2862-E422-C7C3-C725691A449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083-7813-1AC5-6F2A-A89DACFC3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99AEE673-9107-C85F-3536-08FEC0CC9A11}"/>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455681" y="422481"/>
            <a:ext cx="8478275" cy="6013038"/>
          </a:xfrm>
          <a:prstGeom prst="rect">
            <a:avLst/>
          </a:prstGeom>
        </p:spPr>
      </p:pic>
      <p:sp>
        <p:nvSpPr>
          <p:cNvPr id="21" name="Rectangle 20">
            <a:extLst>
              <a:ext uri="{FF2B5EF4-FFF2-40B4-BE49-F238E27FC236}">
                <a16:creationId xmlns:a16="http://schemas.microsoft.com/office/drawing/2014/main" id="{D922A48D-457B-885E-B0A7-E1A4D5B2D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93EA5DA-E1F0-7DCE-4AC3-0E5742CA6361}"/>
              </a:ext>
            </a:extLst>
          </p:cNvPr>
          <p:cNvSpPr>
            <a:spLocks noGrp="1"/>
          </p:cNvSpPr>
          <p:nvPr>
            <p:ph type="title"/>
          </p:nvPr>
        </p:nvSpPr>
        <p:spPr>
          <a:xfrm>
            <a:off x="7257328" y="1122217"/>
            <a:ext cx="4681958" cy="3848794"/>
          </a:xfrm>
          <a:noFill/>
        </p:spPr>
        <p:txBody>
          <a:bodyPr vert="horz" lIns="91440" tIns="45720" rIns="91440" bIns="45720" rtlCol="0" anchor="t" anchorCtr="0">
            <a:normAutofit/>
          </a:bodyPr>
          <a:lstStyle/>
          <a:p>
            <a:pPr algn="ctr"/>
            <a:r>
              <a:rPr lang="en-US" sz="7200" dirty="0"/>
              <a:t>Process Outcomes</a:t>
            </a:r>
          </a:p>
        </p:txBody>
      </p:sp>
    </p:spTree>
    <p:extLst>
      <p:ext uri="{BB962C8B-B14F-4D97-AF65-F5344CB8AC3E}">
        <p14:creationId xmlns:p14="http://schemas.microsoft.com/office/powerpoint/2010/main" val="254399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2BB9-7D4C-D218-7AC1-BE92ACF60D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D2EB619-90EC-824C-DB04-75CF28384902}"/>
              </a:ext>
            </a:extLst>
          </p:cNvPr>
          <p:cNvSpPr>
            <a:spLocks noGrp="1"/>
          </p:cNvSpPr>
          <p:nvPr>
            <p:ph type="title"/>
          </p:nvPr>
        </p:nvSpPr>
        <p:spPr/>
        <p:txBody>
          <a:bodyPr>
            <a:normAutofit/>
          </a:bodyPr>
          <a:lstStyle/>
          <a:p>
            <a:r>
              <a:rPr lang="en-AU" b="1" dirty="0"/>
              <a:t>Postoperative fluids to the end of D2</a:t>
            </a:r>
          </a:p>
        </p:txBody>
      </p:sp>
      <p:graphicFrame>
        <p:nvGraphicFramePr>
          <p:cNvPr id="6" name="Content Placeholder 5">
            <a:extLst>
              <a:ext uri="{FF2B5EF4-FFF2-40B4-BE49-F238E27FC236}">
                <a16:creationId xmlns:a16="http://schemas.microsoft.com/office/drawing/2014/main" id="{64319650-BDF0-E9F4-AAFC-ACD1A41E1AC8}"/>
              </a:ext>
            </a:extLst>
          </p:cNvPr>
          <p:cNvGraphicFramePr>
            <a:graphicFrameLocks noGrp="1"/>
          </p:cNvGraphicFramePr>
          <p:nvPr>
            <p:ph idx="4294967295"/>
          </p:nvPr>
        </p:nvGraphicFramePr>
        <p:xfrm>
          <a:off x="321393" y="1181148"/>
          <a:ext cx="11870607" cy="572289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9158CA0-3020-0EFE-D0DA-1CBE39564A20}"/>
              </a:ext>
            </a:extLst>
          </p:cNvPr>
          <p:cNvSpPr txBox="1"/>
          <p:nvPr/>
        </p:nvSpPr>
        <p:spPr>
          <a:xfrm>
            <a:off x="2193402" y="4537276"/>
            <a:ext cx="1178528"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rPr>
              <a:t>P&lt;0.0001</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BB765CF-6EDE-8A12-27F5-59F3245807E5}"/>
              </a:ext>
            </a:extLst>
          </p:cNvPr>
          <p:cNvSpPr txBox="1"/>
          <p:nvPr/>
        </p:nvSpPr>
        <p:spPr>
          <a:xfrm>
            <a:off x="3862087" y="4537276"/>
            <a:ext cx="1178528"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rPr>
              <a:t>P&lt;0.0001</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8B6D2F7-9A11-30CE-A3E8-209662CFC85A}"/>
              </a:ext>
            </a:extLst>
          </p:cNvPr>
          <p:cNvSpPr txBox="1"/>
          <p:nvPr/>
        </p:nvSpPr>
        <p:spPr>
          <a:xfrm>
            <a:off x="7880431" y="5307520"/>
            <a:ext cx="922047" cy="369332"/>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rPr>
              <a:t>P=0.04</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F4EB3A93-77EC-80B9-5BD7-ADF21C36FEB0}"/>
              </a:ext>
            </a:extLst>
          </p:cNvPr>
          <p:cNvSpPr/>
          <p:nvPr/>
        </p:nvSpPr>
        <p:spPr bwMode="auto">
          <a:xfrm>
            <a:off x="3862087" y="2291787"/>
            <a:ext cx="1491204" cy="4201610"/>
          </a:xfrm>
          <a:custGeom>
            <a:avLst/>
            <a:gdLst>
              <a:gd name="csX0" fmla="*/ 0 w 1491204"/>
              <a:gd name="csY0" fmla="*/ 0 h 4201610"/>
              <a:gd name="csX1" fmla="*/ 482156 w 1491204"/>
              <a:gd name="csY1" fmla="*/ 0 h 4201610"/>
              <a:gd name="csX2" fmla="*/ 934488 w 1491204"/>
              <a:gd name="csY2" fmla="*/ 0 h 4201610"/>
              <a:gd name="csX3" fmla="*/ 1491204 w 1491204"/>
              <a:gd name="csY3" fmla="*/ 0 h 4201610"/>
              <a:gd name="csX4" fmla="*/ 1491204 w 1491204"/>
              <a:gd name="csY4" fmla="*/ 483185 h 4201610"/>
              <a:gd name="csX5" fmla="*/ 1491204 w 1491204"/>
              <a:gd name="csY5" fmla="*/ 924354 h 4201610"/>
              <a:gd name="csX6" fmla="*/ 1491204 w 1491204"/>
              <a:gd name="csY6" fmla="*/ 1365523 h 4201610"/>
              <a:gd name="csX7" fmla="*/ 1491204 w 1491204"/>
              <a:gd name="csY7" fmla="*/ 1890725 h 4201610"/>
              <a:gd name="csX8" fmla="*/ 1491204 w 1491204"/>
              <a:gd name="csY8" fmla="*/ 2415926 h 4201610"/>
              <a:gd name="csX9" fmla="*/ 1491204 w 1491204"/>
              <a:gd name="csY9" fmla="*/ 2857095 h 4201610"/>
              <a:gd name="csX10" fmla="*/ 1491204 w 1491204"/>
              <a:gd name="csY10" fmla="*/ 3298264 h 4201610"/>
              <a:gd name="csX11" fmla="*/ 1491204 w 1491204"/>
              <a:gd name="csY11" fmla="*/ 4201610 h 4201610"/>
              <a:gd name="csX12" fmla="*/ 979224 w 1491204"/>
              <a:gd name="csY12" fmla="*/ 4201610 h 4201610"/>
              <a:gd name="csX13" fmla="*/ 452332 w 1491204"/>
              <a:gd name="csY13" fmla="*/ 4201610 h 4201610"/>
              <a:gd name="csX14" fmla="*/ 0 w 1491204"/>
              <a:gd name="csY14" fmla="*/ 4201610 h 4201610"/>
              <a:gd name="csX15" fmla="*/ 0 w 1491204"/>
              <a:gd name="csY15" fmla="*/ 3760441 h 4201610"/>
              <a:gd name="csX16" fmla="*/ 0 w 1491204"/>
              <a:gd name="csY16" fmla="*/ 3235240 h 4201610"/>
              <a:gd name="csX17" fmla="*/ 0 w 1491204"/>
              <a:gd name="csY17" fmla="*/ 2752055 h 4201610"/>
              <a:gd name="csX18" fmla="*/ 0 w 1491204"/>
              <a:gd name="csY18" fmla="*/ 2352902 h 4201610"/>
              <a:gd name="csX19" fmla="*/ 0 w 1491204"/>
              <a:gd name="csY19" fmla="*/ 1911733 h 4201610"/>
              <a:gd name="csX20" fmla="*/ 0 w 1491204"/>
              <a:gd name="csY20" fmla="*/ 1470564 h 4201610"/>
              <a:gd name="csX21" fmla="*/ 0 w 1491204"/>
              <a:gd name="csY21" fmla="*/ 987378 h 4201610"/>
              <a:gd name="csX22" fmla="*/ 0 w 1491204"/>
              <a:gd name="csY22" fmla="*/ 0 h 42016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491204" h="4201610" extrusionOk="0">
                <a:moveTo>
                  <a:pt x="0" y="0"/>
                </a:moveTo>
                <a:cubicBezTo>
                  <a:pt x="113153" y="-57555"/>
                  <a:pt x="267504" y="49385"/>
                  <a:pt x="482156" y="0"/>
                </a:cubicBezTo>
                <a:cubicBezTo>
                  <a:pt x="696808" y="-49385"/>
                  <a:pt x="801813" y="30975"/>
                  <a:pt x="934488" y="0"/>
                </a:cubicBezTo>
                <a:cubicBezTo>
                  <a:pt x="1067163" y="-30975"/>
                  <a:pt x="1228439" y="17178"/>
                  <a:pt x="1491204" y="0"/>
                </a:cubicBezTo>
                <a:cubicBezTo>
                  <a:pt x="1528098" y="130462"/>
                  <a:pt x="1470137" y="318828"/>
                  <a:pt x="1491204" y="483185"/>
                </a:cubicBezTo>
                <a:cubicBezTo>
                  <a:pt x="1512271" y="647543"/>
                  <a:pt x="1483287" y="790402"/>
                  <a:pt x="1491204" y="924354"/>
                </a:cubicBezTo>
                <a:cubicBezTo>
                  <a:pt x="1499121" y="1058306"/>
                  <a:pt x="1463108" y="1209321"/>
                  <a:pt x="1491204" y="1365523"/>
                </a:cubicBezTo>
                <a:cubicBezTo>
                  <a:pt x="1519300" y="1521725"/>
                  <a:pt x="1441756" y="1643488"/>
                  <a:pt x="1491204" y="1890725"/>
                </a:cubicBezTo>
                <a:cubicBezTo>
                  <a:pt x="1540652" y="2137962"/>
                  <a:pt x="1448116" y="2198836"/>
                  <a:pt x="1491204" y="2415926"/>
                </a:cubicBezTo>
                <a:cubicBezTo>
                  <a:pt x="1534292" y="2633016"/>
                  <a:pt x="1439281" y="2694475"/>
                  <a:pt x="1491204" y="2857095"/>
                </a:cubicBezTo>
                <a:cubicBezTo>
                  <a:pt x="1543127" y="3019715"/>
                  <a:pt x="1468145" y="3190828"/>
                  <a:pt x="1491204" y="3298264"/>
                </a:cubicBezTo>
                <a:cubicBezTo>
                  <a:pt x="1514263" y="3405700"/>
                  <a:pt x="1484724" y="3766364"/>
                  <a:pt x="1491204" y="4201610"/>
                </a:cubicBezTo>
                <a:cubicBezTo>
                  <a:pt x="1244524" y="4227581"/>
                  <a:pt x="1178301" y="4187656"/>
                  <a:pt x="979224" y="4201610"/>
                </a:cubicBezTo>
                <a:cubicBezTo>
                  <a:pt x="780147" y="4215564"/>
                  <a:pt x="566524" y="4138907"/>
                  <a:pt x="452332" y="4201610"/>
                </a:cubicBezTo>
                <a:cubicBezTo>
                  <a:pt x="338140" y="4264313"/>
                  <a:pt x="158885" y="4180460"/>
                  <a:pt x="0" y="4201610"/>
                </a:cubicBezTo>
                <a:cubicBezTo>
                  <a:pt x="-34364" y="4066740"/>
                  <a:pt x="27604" y="3940865"/>
                  <a:pt x="0" y="3760441"/>
                </a:cubicBezTo>
                <a:cubicBezTo>
                  <a:pt x="-27604" y="3580017"/>
                  <a:pt x="35250" y="3487507"/>
                  <a:pt x="0" y="3235240"/>
                </a:cubicBezTo>
                <a:cubicBezTo>
                  <a:pt x="-35250" y="2982973"/>
                  <a:pt x="12405" y="2943318"/>
                  <a:pt x="0" y="2752055"/>
                </a:cubicBezTo>
                <a:cubicBezTo>
                  <a:pt x="-12405" y="2560793"/>
                  <a:pt x="23990" y="2446922"/>
                  <a:pt x="0" y="2352902"/>
                </a:cubicBezTo>
                <a:cubicBezTo>
                  <a:pt x="-23990" y="2258882"/>
                  <a:pt x="39718" y="2033100"/>
                  <a:pt x="0" y="1911733"/>
                </a:cubicBezTo>
                <a:cubicBezTo>
                  <a:pt x="-39718" y="1790366"/>
                  <a:pt x="8567" y="1577599"/>
                  <a:pt x="0" y="1470564"/>
                </a:cubicBezTo>
                <a:cubicBezTo>
                  <a:pt x="-8567" y="1363529"/>
                  <a:pt x="54688" y="1212358"/>
                  <a:pt x="0" y="987378"/>
                </a:cubicBezTo>
                <a:cubicBezTo>
                  <a:pt x="-54688" y="762398"/>
                  <a:pt x="86478" y="472375"/>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3163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79AD-1088-4A68-8709-444E13C8A32E}"/>
              </a:ext>
            </a:extLst>
          </p:cNvPr>
          <p:cNvSpPr>
            <a:spLocks noGrp="1"/>
          </p:cNvSpPr>
          <p:nvPr>
            <p:ph type="title"/>
          </p:nvPr>
        </p:nvSpPr>
        <p:spPr/>
        <p:txBody>
          <a:bodyPr>
            <a:normAutofit/>
          </a:bodyPr>
          <a:lstStyle/>
          <a:p>
            <a:r>
              <a:rPr lang="en-AU" b="1" dirty="0"/>
              <a:t>Postoperative fluids by D2</a:t>
            </a:r>
          </a:p>
        </p:txBody>
      </p:sp>
      <p:sp>
        <p:nvSpPr>
          <p:cNvPr id="15" name="Content Placeholder 2">
            <a:extLst>
              <a:ext uri="{FF2B5EF4-FFF2-40B4-BE49-F238E27FC236}">
                <a16:creationId xmlns:a16="http://schemas.microsoft.com/office/drawing/2014/main" id="{CC3D3510-33AC-4BD4-66F9-C8811DD54CBB}"/>
              </a:ext>
            </a:extLst>
          </p:cNvPr>
          <p:cNvSpPr>
            <a:spLocks noGrp="1"/>
          </p:cNvSpPr>
          <p:nvPr>
            <p:ph idx="4294967295"/>
          </p:nvPr>
        </p:nvSpPr>
        <p:spPr>
          <a:xfrm>
            <a:off x="287215" y="1593972"/>
            <a:ext cx="4542694" cy="5160963"/>
          </a:xfrm>
        </p:spPr>
        <p:txBody>
          <a:bodyPr>
            <a:normAutofit/>
          </a:bodyPr>
          <a:lstStyle/>
          <a:p>
            <a:pPr marL="0" indent="0">
              <a:spcAft>
                <a:spcPts val="1800"/>
              </a:spcAft>
              <a:buNone/>
            </a:pPr>
            <a:r>
              <a:rPr lang="en-AU" b="1" dirty="0">
                <a:solidFill>
                  <a:srgbClr val="FF0000"/>
                </a:solidFill>
              </a:rPr>
              <a:t>20% albumin </a:t>
            </a:r>
            <a:r>
              <a:rPr lang="en-AU" dirty="0">
                <a:solidFill>
                  <a:srgbClr val="FF0000"/>
                </a:solidFill>
              </a:rPr>
              <a:t>(Study Intervention)</a:t>
            </a:r>
          </a:p>
          <a:p>
            <a:pPr>
              <a:spcAft>
                <a:spcPts val="1800"/>
              </a:spcAft>
            </a:pPr>
            <a:r>
              <a:rPr lang="en-AU" dirty="0">
                <a:solidFill>
                  <a:srgbClr val="FF0000"/>
                </a:solidFill>
              </a:rPr>
              <a:t>98 % patients received full dose in intervention arm</a:t>
            </a:r>
          </a:p>
          <a:p>
            <a:pPr>
              <a:spcAft>
                <a:spcPts val="1800"/>
              </a:spcAft>
            </a:pPr>
            <a:r>
              <a:rPr lang="en-AU" dirty="0"/>
              <a:t>2.3% usual care received some 20% albumin </a:t>
            </a:r>
          </a:p>
          <a:p>
            <a:pPr>
              <a:spcAft>
                <a:spcPts val="1800"/>
              </a:spcAft>
            </a:pPr>
            <a:endParaRPr lang="en-US" dirty="0"/>
          </a:p>
        </p:txBody>
      </p:sp>
      <p:grpSp>
        <p:nvGrpSpPr>
          <p:cNvPr id="13" name="Group 12">
            <a:extLst>
              <a:ext uri="{FF2B5EF4-FFF2-40B4-BE49-F238E27FC236}">
                <a16:creationId xmlns:a16="http://schemas.microsoft.com/office/drawing/2014/main" id="{066BBACF-DDE6-2092-C2B5-6ED21F6280B3}"/>
              </a:ext>
            </a:extLst>
          </p:cNvPr>
          <p:cNvGrpSpPr/>
          <p:nvPr/>
        </p:nvGrpSpPr>
        <p:grpSpPr>
          <a:xfrm>
            <a:off x="5123343" y="1221079"/>
            <a:ext cx="6767549" cy="5462191"/>
            <a:chOff x="5142799" y="1426299"/>
            <a:chExt cx="6392764" cy="5159696"/>
          </a:xfrm>
        </p:grpSpPr>
        <p:pic>
          <p:nvPicPr>
            <p:cNvPr id="10" name="Picture 9">
              <a:extLst>
                <a:ext uri="{FF2B5EF4-FFF2-40B4-BE49-F238E27FC236}">
                  <a16:creationId xmlns:a16="http://schemas.microsoft.com/office/drawing/2014/main" id="{02329AB6-4A47-8203-75EE-760D25212CCD}"/>
                </a:ext>
              </a:extLst>
            </p:cNvPr>
            <p:cNvPicPr>
              <a:picLocks noChangeAspect="1"/>
            </p:cNvPicPr>
            <p:nvPr/>
          </p:nvPicPr>
          <p:blipFill>
            <a:blip r:embed="rId2"/>
            <a:srcRect r="26998"/>
            <a:stretch/>
          </p:blipFill>
          <p:spPr>
            <a:xfrm>
              <a:off x="5142799" y="1426299"/>
              <a:ext cx="6392764" cy="5159696"/>
            </a:xfrm>
            <a:prstGeom prst="rect">
              <a:avLst/>
            </a:prstGeom>
          </p:spPr>
        </p:pic>
        <p:pic>
          <p:nvPicPr>
            <p:cNvPr id="12" name="Picture 11">
              <a:extLst>
                <a:ext uri="{FF2B5EF4-FFF2-40B4-BE49-F238E27FC236}">
                  <a16:creationId xmlns:a16="http://schemas.microsoft.com/office/drawing/2014/main" id="{F7E87A71-4C5C-5CFF-2A36-482E9DA38D8F}"/>
                </a:ext>
              </a:extLst>
            </p:cNvPr>
            <p:cNvPicPr>
              <a:picLocks noChangeAspect="1"/>
            </p:cNvPicPr>
            <p:nvPr/>
          </p:nvPicPr>
          <p:blipFill>
            <a:blip r:embed="rId3"/>
            <a:srcRect l="73195" t="35455" b="36736"/>
            <a:stretch/>
          </p:blipFill>
          <p:spPr>
            <a:xfrm>
              <a:off x="6387829" y="1583140"/>
              <a:ext cx="2347251" cy="1434892"/>
            </a:xfrm>
            <a:prstGeom prst="rect">
              <a:avLst/>
            </a:prstGeom>
          </p:spPr>
        </p:pic>
      </p:grpSp>
    </p:spTree>
    <p:extLst>
      <p:ext uri="{BB962C8B-B14F-4D97-AF65-F5344CB8AC3E}">
        <p14:creationId xmlns:p14="http://schemas.microsoft.com/office/powerpoint/2010/main" val="3629321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8C7BD-F1E5-6767-4B3B-BA2D06D11AC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8312B8C-D906-2676-1D98-0A7C8E6DE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295BC4B-C368-C2BB-925D-65DB48F58887}"/>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455681" y="422481"/>
            <a:ext cx="8478275" cy="6013038"/>
          </a:xfrm>
          <a:prstGeom prst="rect">
            <a:avLst/>
          </a:prstGeom>
        </p:spPr>
      </p:pic>
      <p:sp>
        <p:nvSpPr>
          <p:cNvPr id="21" name="Rectangle 20">
            <a:extLst>
              <a:ext uri="{FF2B5EF4-FFF2-40B4-BE49-F238E27FC236}">
                <a16:creationId xmlns:a16="http://schemas.microsoft.com/office/drawing/2014/main" id="{1571D447-FBFD-C55E-0317-D10C7E92B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69607BA-5941-54B4-5254-41FA1CE8FF5D}"/>
              </a:ext>
            </a:extLst>
          </p:cNvPr>
          <p:cNvSpPr>
            <a:spLocks noGrp="1"/>
          </p:cNvSpPr>
          <p:nvPr>
            <p:ph type="title"/>
          </p:nvPr>
        </p:nvSpPr>
        <p:spPr>
          <a:xfrm>
            <a:off x="7257328" y="1122217"/>
            <a:ext cx="4681958" cy="3848794"/>
          </a:xfrm>
          <a:noFill/>
        </p:spPr>
        <p:txBody>
          <a:bodyPr vert="horz" lIns="91440" tIns="45720" rIns="91440" bIns="45720" rtlCol="0" anchor="t" anchorCtr="0">
            <a:normAutofit/>
          </a:bodyPr>
          <a:lstStyle/>
          <a:p>
            <a:pPr algn="ctr"/>
            <a:r>
              <a:rPr lang="en-US" sz="7200" dirty="0"/>
              <a:t>Safety Outcomes</a:t>
            </a:r>
          </a:p>
        </p:txBody>
      </p:sp>
    </p:spTree>
    <p:extLst>
      <p:ext uri="{BB962C8B-B14F-4D97-AF65-F5344CB8AC3E}">
        <p14:creationId xmlns:p14="http://schemas.microsoft.com/office/powerpoint/2010/main" val="11468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F82038-315E-A114-EDF7-986669E413E7}"/>
              </a:ext>
            </a:extLst>
          </p:cNvPr>
          <p:cNvSpPr>
            <a:spLocks noGrp="1"/>
          </p:cNvSpPr>
          <p:nvPr>
            <p:ph type="title"/>
          </p:nvPr>
        </p:nvSpPr>
        <p:spPr/>
        <p:txBody>
          <a:bodyPr>
            <a:normAutofit/>
          </a:bodyPr>
          <a:lstStyle/>
          <a:p>
            <a:r>
              <a:rPr lang="en-AU" dirty="0"/>
              <a:t>Safety outcomes (% of patients)</a:t>
            </a:r>
          </a:p>
        </p:txBody>
      </p:sp>
      <p:pic>
        <p:nvPicPr>
          <p:cNvPr id="5" name="Picture 4">
            <a:extLst>
              <a:ext uri="{FF2B5EF4-FFF2-40B4-BE49-F238E27FC236}">
                <a16:creationId xmlns:a16="http://schemas.microsoft.com/office/drawing/2014/main" id="{D4233792-F0F7-AB7E-6F1C-62E054CFE61D}"/>
              </a:ext>
            </a:extLst>
          </p:cNvPr>
          <p:cNvPicPr>
            <a:picLocks noChangeAspect="1"/>
          </p:cNvPicPr>
          <p:nvPr/>
        </p:nvPicPr>
        <p:blipFill>
          <a:blip r:embed="rId2"/>
          <a:stretch>
            <a:fillRect/>
          </a:stretch>
        </p:blipFill>
        <p:spPr>
          <a:xfrm>
            <a:off x="1213286" y="1452622"/>
            <a:ext cx="9316320" cy="5125908"/>
          </a:xfrm>
          <a:prstGeom prst="rect">
            <a:avLst/>
          </a:prstGeom>
        </p:spPr>
      </p:pic>
      <p:sp>
        <p:nvSpPr>
          <p:cNvPr id="8" name="Rectangle 7">
            <a:extLst>
              <a:ext uri="{FF2B5EF4-FFF2-40B4-BE49-F238E27FC236}">
                <a16:creationId xmlns:a16="http://schemas.microsoft.com/office/drawing/2014/main" id="{259F66FE-FCA3-2402-8CD8-BDF13D767CDE}"/>
              </a:ext>
            </a:extLst>
          </p:cNvPr>
          <p:cNvSpPr/>
          <p:nvPr/>
        </p:nvSpPr>
        <p:spPr bwMode="auto">
          <a:xfrm rot="5400000">
            <a:off x="5631735" y="23798"/>
            <a:ext cx="491924" cy="9414707"/>
          </a:xfrm>
          <a:custGeom>
            <a:avLst/>
            <a:gdLst>
              <a:gd name="csX0" fmla="*/ 0 w 491924"/>
              <a:gd name="csY0" fmla="*/ 0 h 9414707"/>
              <a:gd name="csX1" fmla="*/ 491924 w 491924"/>
              <a:gd name="csY1" fmla="*/ 0 h 9414707"/>
              <a:gd name="csX2" fmla="*/ 491924 w 491924"/>
              <a:gd name="csY2" fmla="*/ 305978 h 9414707"/>
              <a:gd name="csX3" fmla="*/ 491924 w 491924"/>
              <a:gd name="csY3" fmla="*/ 1082691 h 9414707"/>
              <a:gd name="csX4" fmla="*/ 491924 w 491924"/>
              <a:gd name="csY4" fmla="*/ 1671110 h 9414707"/>
              <a:gd name="csX5" fmla="*/ 491924 w 491924"/>
              <a:gd name="csY5" fmla="*/ 2071236 h 9414707"/>
              <a:gd name="csX6" fmla="*/ 491924 w 491924"/>
              <a:gd name="csY6" fmla="*/ 2471361 h 9414707"/>
              <a:gd name="csX7" fmla="*/ 491924 w 491924"/>
              <a:gd name="csY7" fmla="*/ 3059780 h 9414707"/>
              <a:gd name="csX8" fmla="*/ 491924 w 491924"/>
              <a:gd name="csY8" fmla="*/ 3648199 h 9414707"/>
              <a:gd name="csX9" fmla="*/ 491924 w 491924"/>
              <a:gd name="csY9" fmla="*/ 4048324 h 9414707"/>
              <a:gd name="csX10" fmla="*/ 491924 w 491924"/>
              <a:gd name="csY10" fmla="*/ 4448449 h 9414707"/>
              <a:gd name="csX11" fmla="*/ 491924 w 491924"/>
              <a:gd name="csY11" fmla="*/ 5036868 h 9414707"/>
              <a:gd name="csX12" fmla="*/ 491924 w 491924"/>
              <a:gd name="csY12" fmla="*/ 5719435 h 9414707"/>
              <a:gd name="csX13" fmla="*/ 491924 w 491924"/>
              <a:gd name="csY13" fmla="*/ 6025412 h 9414707"/>
              <a:gd name="csX14" fmla="*/ 491924 w 491924"/>
              <a:gd name="csY14" fmla="*/ 6613832 h 9414707"/>
              <a:gd name="csX15" fmla="*/ 491924 w 491924"/>
              <a:gd name="csY15" fmla="*/ 7202251 h 9414707"/>
              <a:gd name="csX16" fmla="*/ 491924 w 491924"/>
              <a:gd name="csY16" fmla="*/ 7790670 h 9414707"/>
              <a:gd name="csX17" fmla="*/ 491924 w 491924"/>
              <a:gd name="csY17" fmla="*/ 8473236 h 9414707"/>
              <a:gd name="csX18" fmla="*/ 491924 w 491924"/>
              <a:gd name="csY18" fmla="*/ 9414707 h 9414707"/>
              <a:gd name="csX19" fmla="*/ 0 w 491924"/>
              <a:gd name="csY19" fmla="*/ 9414707 h 9414707"/>
              <a:gd name="csX20" fmla="*/ 0 w 491924"/>
              <a:gd name="csY20" fmla="*/ 9014582 h 9414707"/>
              <a:gd name="csX21" fmla="*/ 0 w 491924"/>
              <a:gd name="csY21" fmla="*/ 8520310 h 9414707"/>
              <a:gd name="csX22" fmla="*/ 0 w 491924"/>
              <a:gd name="csY22" fmla="*/ 7743597 h 9414707"/>
              <a:gd name="csX23" fmla="*/ 0 w 491924"/>
              <a:gd name="csY23" fmla="*/ 7155177 h 9414707"/>
              <a:gd name="csX24" fmla="*/ 0 w 491924"/>
              <a:gd name="csY24" fmla="*/ 6660905 h 9414707"/>
              <a:gd name="csX25" fmla="*/ 0 w 491924"/>
              <a:gd name="csY25" fmla="*/ 6354927 h 9414707"/>
              <a:gd name="csX26" fmla="*/ 0 w 491924"/>
              <a:gd name="csY26" fmla="*/ 6048949 h 9414707"/>
              <a:gd name="csX27" fmla="*/ 0 w 491924"/>
              <a:gd name="csY27" fmla="*/ 5366383 h 9414707"/>
              <a:gd name="csX28" fmla="*/ 0 w 491924"/>
              <a:gd name="csY28" fmla="*/ 4966258 h 9414707"/>
              <a:gd name="csX29" fmla="*/ 0 w 491924"/>
              <a:gd name="csY29" fmla="*/ 4189545 h 9414707"/>
              <a:gd name="csX30" fmla="*/ 0 w 491924"/>
              <a:gd name="csY30" fmla="*/ 3695272 h 9414707"/>
              <a:gd name="csX31" fmla="*/ 0 w 491924"/>
              <a:gd name="csY31" fmla="*/ 3389295 h 9414707"/>
              <a:gd name="csX32" fmla="*/ 0 w 491924"/>
              <a:gd name="csY32" fmla="*/ 2706728 h 9414707"/>
              <a:gd name="csX33" fmla="*/ 0 w 491924"/>
              <a:gd name="csY33" fmla="*/ 2306603 h 9414707"/>
              <a:gd name="csX34" fmla="*/ 0 w 491924"/>
              <a:gd name="csY34" fmla="*/ 1624037 h 9414707"/>
              <a:gd name="csX35" fmla="*/ 0 w 491924"/>
              <a:gd name="csY35" fmla="*/ 847324 h 9414707"/>
              <a:gd name="csX36" fmla="*/ 0 w 491924"/>
              <a:gd name="csY36" fmla="*/ 0 h 94147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91924" h="9414707" extrusionOk="0">
                <a:moveTo>
                  <a:pt x="0" y="0"/>
                </a:moveTo>
                <a:cubicBezTo>
                  <a:pt x="220927" y="-31450"/>
                  <a:pt x="249433" y="35441"/>
                  <a:pt x="491924" y="0"/>
                </a:cubicBezTo>
                <a:cubicBezTo>
                  <a:pt x="495767" y="145805"/>
                  <a:pt x="486545" y="190463"/>
                  <a:pt x="491924" y="305978"/>
                </a:cubicBezTo>
                <a:cubicBezTo>
                  <a:pt x="497303" y="421493"/>
                  <a:pt x="454164" y="769161"/>
                  <a:pt x="491924" y="1082691"/>
                </a:cubicBezTo>
                <a:cubicBezTo>
                  <a:pt x="529684" y="1396221"/>
                  <a:pt x="421494" y="1504902"/>
                  <a:pt x="491924" y="1671110"/>
                </a:cubicBezTo>
                <a:cubicBezTo>
                  <a:pt x="562354" y="1837318"/>
                  <a:pt x="486420" y="1937202"/>
                  <a:pt x="491924" y="2071236"/>
                </a:cubicBezTo>
                <a:cubicBezTo>
                  <a:pt x="497428" y="2205270"/>
                  <a:pt x="450033" y="2276978"/>
                  <a:pt x="491924" y="2471361"/>
                </a:cubicBezTo>
                <a:cubicBezTo>
                  <a:pt x="533815" y="2665744"/>
                  <a:pt x="483604" y="2766978"/>
                  <a:pt x="491924" y="3059780"/>
                </a:cubicBezTo>
                <a:cubicBezTo>
                  <a:pt x="500244" y="3352582"/>
                  <a:pt x="486506" y="3464020"/>
                  <a:pt x="491924" y="3648199"/>
                </a:cubicBezTo>
                <a:cubicBezTo>
                  <a:pt x="497342" y="3832378"/>
                  <a:pt x="446699" y="3935009"/>
                  <a:pt x="491924" y="4048324"/>
                </a:cubicBezTo>
                <a:cubicBezTo>
                  <a:pt x="537149" y="4161640"/>
                  <a:pt x="446471" y="4339241"/>
                  <a:pt x="491924" y="4448449"/>
                </a:cubicBezTo>
                <a:cubicBezTo>
                  <a:pt x="537377" y="4557658"/>
                  <a:pt x="467684" y="4743424"/>
                  <a:pt x="491924" y="5036868"/>
                </a:cubicBezTo>
                <a:cubicBezTo>
                  <a:pt x="516164" y="5330312"/>
                  <a:pt x="481288" y="5390867"/>
                  <a:pt x="491924" y="5719435"/>
                </a:cubicBezTo>
                <a:cubicBezTo>
                  <a:pt x="502560" y="6048003"/>
                  <a:pt x="481600" y="5898730"/>
                  <a:pt x="491924" y="6025412"/>
                </a:cubicBezTo>
                <a:cubicBezTo>
                  <a:pt x="502248" y="6152094"/>
                  <a:pt x="422539" y="6378032"/>
                  <a:pt x="491924" y="6613832"/>
                </a:cubicBezTo>
                <a:cubicBezTo>
                  <a:pt x="561309" y="6849632"/>
                  <a:pt x="429887" y="6978480"/>
                  <a:pt x="491924" y="7202251"/>
                </a:cubicBezTo>
                <a:cubicBezTo>
                  <a:pt x="553961" y="7426022"/>
                  <a:pt x="485900" y="7663583"/>
                  <a:pt x="491924" y="7790670"/>
                </a:cubicBezTo>
                <a:cubicBezTo>
                  <a:pt x="497948" y="7917757"/>
                  <a:pt x="449301" y="8241369"/>
                  <a:pt x="491924" y="8473236"/>
                </a:cubicBezTo>
                <a:cubicBezTo>
                  <a:pt x="534547" y="8705103"/>
                  <a:pt x="488125" y="9200467"/>
                  <a:pt x="491924" y="9414707"/>
                </a:cubicBezTo>
                <a:cubicBezTo>
                  <a:pt x="313915" y="9448143"/>
                  <a:pt x="116887" y="9364572"/>
                  <a:pt x="0" y="9414707"/>
                </a:cubicBezTo>
                <a:cubicBezTo>
                  <a:pt x="-39452" y="9233497"/>
                  <a:pt x="17371" y="9204747"/>
                  <a:pt x="0" y="9014582"/>
                </a:cubicBezTo>
                <a:cubicBezTo>
                  <a:pt x="-17371" y="8824417"/>
                  <a:pt x="48379" y="8634308"/>
                  <a:pt x="0" y="8520310"/>
                </a:cubicBezTo>
                <a:cubicBezTo>
                  <a:pt x="-48379" y="8406312"/>
                  <a:pt x="47344" y="8027908"/>
                  <a:pt x="0" y="7743597"/>
                </a:cubicBezTo>
                <a:cubicBezTo>
                  <a:pt x="-47344" y="7459286"/>
                  <a:pt x="2262" y="7278597"/>
                  <a:pt x="0" y="7155177"/>
                </a:cubicBezTo>
                <a:cubicBezTo>
                  <a:pt x="-2262" y="7031757"/>
                  <a:pt x="2875" y="6819373"/>
                  <a:pt x="0" y="6660905"/>
                </a:cubicBezTo>
                <a:cubicBezTo>
                  <a:pt x="-2875" y="6502437"/>
                  <a:pt x="21082" y="6428415"/>
                  <a:pt x="0" y="6354927"/>
                </a:cubicBezTo>
                <a:cubicBezTo>
                  <a:pt x="-21082" y="6281439"/>
                  <a:pt x="22259" y="6148556"/>
                  <a:pt x="0" y="6048949"/>
                </a:cubicBezTo>
                <a:cubicBezTo>
                  <a:pt x="-22259" y="5949342"/>
                  <a:pt x="55191" y="5661931"/>
                  <a:pt x="0" y="5366383"/>
                </a:cubicBezTo>
                <a:cubicBezTo>
                  <a:pt x="-55191" y="5070835"/>
                  <a:pt x="43659" y="5082770"/>
                  <a:pt x="0" y="4966258"/>
                </a:cubicBezTo>
                <a:cubicBezTo>
                  <a:pt x="-43659" y="4849747"/>
                  <a:pt x="79402" y="4416870"/>
                  <a:pt x="0" y="4189545"/>
                </a:cubicBezTo>
                <a:cubicBezTo>
                  <a:pt x="-79402" y="3962220"/>
                  <a:pt x="58770" y="3803077"/>
                  <a:pt x="0" y="3695272"/>
                </a:cubicBezTo>
                <a:cubicBezTo>
                  <a:pt x="-58770" y="3587467"/>
                  <a:pt x="25410" y="3497710"/>
                  <a:pt x="0" y="3389295"/>
                </a:cubicBezTo>
                <a:cubicBezTo>
                  <a:pt x="-25410" y="3280880"/>
                  <a:pt x="15432" y="2858510"/>
                  <a:pt x="0" y="2706728"/>
                </a:cubicBezTo>
                <a:cubicBezTo>
                  <a:pt x="-15432" y="2554946"/>
                  <a:pt x="35429" y="2436093"/>
                  <a:pt x="0" y="2306603"/>
                </a:cubicBezTo>
                <a:cubicBezTo>
                  <a:pt x="-35429" y="2177113"/>
                  <a:pt x="76695" y="1799254"/>
                  <a:pt x="0" y="1624037"/>
                </a:cubicBezTo>
                <a:cubicBezTo>
                  <a:pt x="-76695" y="1448820"/>
                  <a:pt x="4139" y="1132947"/>
                  <a:pt x="0" y="847324"/>
                </a:cubicBezTo>
                <a:cubicBezTo>
                  <a:pt x="-4139" y="561701"/>
                  <a:pt x="4791" y="391794"/>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918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0A46-2A48-A1C8-908B-33A3E990502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152D945-2BE7-9516-8D1E-5606171CE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8681E57-3092-86CF-735C-2C4AE8895C2E}"/>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455681" y="422481"/>
            <a:ext cx="8478275" cy="6013038"/>
          </a:xfrm>
          <a:prstGeom prst="rect">
            <a:avLst/>
          </a:prstGeom>
        </p:spPr>
      </p:pic>
      <p:sp>
        <p:nvSpPr>
          <p:cNvPr id="21" name="Rectangle 20">
            <a:extLst>
              <a:ext uri="{FF2B5EF4-FFF2-40B4-BE49-F238E27FC236}">
                <a16:creationId xmlns:a16="http://schemas.microsoft.com/office/drawing/2014/main" id="{9915AE2D-3489-F1AC-18C6-ACA309B79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186DD5E-CD0A-2E5C-425C-170A315C9E52}"/>
              </a:ext>
            </a:extLst>
          </p:cNvPr>
          <p:cNvSpPr>
            <a:spLocks noGrp="1"/>
          </p:cNvSpPr>
          <p:nvPr>
            <p:ph type="title"/>
          </p:nvPr>
        </p:nvSpPr>
        <p:spPr>
          <a:xfrm>
            <a:off x="6836735" y="1122217"/>
            <a:ext cx="5102551" cy="3848794"/>
          </a:xfrm>
          <a:noFill/>
        </p:spPr>
        <p:txBody>
          <a:bodyPr vert="horz" lIns="91440" tIns="45720" rIns="91440" bIns="45720" rtlCol="0" anchor="t" anchorCtr="0">
            <a:noAutofit/>
          </a:bodyPr>
          <a:lstStyle/>
          <a:p>
            <a:pPr algn="ctr"/>
            <a:r>
              <a:rPr lang="en-US" sz="9600" dirty="0"/>
              <a:t>Primary Outcome</a:t>
            </a:r>
          </a:p>
        </p:txBody>
      </p:sp>
    </p:spTree>
    <p:extLst>
      <p:ext uri="{BB962C8B-B14F-4D97-AF65-F5344CB8AC3E}">
        <p14:creationId xmlns:p14="http://schemas.microsoft.com/office/powerpoint/2010/main" val="64875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CC50F-771C-3974-65BC-B86864B25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FBDFC-8659-A59B-A068-681EAB4F4950}"/>
              </a:ext>
            </a:extLst>
          </p:cNvPr>
          <p:cNvSpPr>
            <a:spLocks noGrp="1"/>
          </p:cNvSpPr>
          <p:nvPr>
            <p:ph type="title"/>
          </p:nvPr>
        </p:nvSpPr>
        <p:spPr/>
        <p:txBody>
          <a:bodyPr>
            <a:normAutofit/>
          </a:bodyPr>
          <a:lstStyle/>
          <a:p>
            <a:r>
              <a:rPr lang="en-AU" dirty="0"/>
              <a:t>KDIGO defined AKI I-III</a:t>
            </a:r>
          </a:p>
        </p:txBody>
      </p:sp>
      <p:graphicFrame>
        <p:nvGraphicFramePr>
          <p:cNvPr id="6" name="Content Placeholder 5">
            <a:extLst>
              <a:ext uri="{FF2B5EF4-FFF2-40B4-BE49-F238E27FC236}">
                <a16:creationId xmlns:a16="http://schemas.microsoft.com/office/drawing/2014/main" id="{EE195903-4C00-2E95-AB42-E26F488FBAF6}"/>
              </a:ext>
            </a:extLst>
          </p:cNvPr>
          <p:cNvGraphicFramePr>
            <a:graphicFrameLocks noGrp="1"/>
          </p:cNvGraphicFramePr>
          <p:nvPr>
            <p:ph idx="4294967295"/>
          </p:nvPr>
        </p:nvGraphicFramePr>
        <p:xfrm>
          <a:off x="578001" y="1743402"/>
          <a:ext cx="10793412" cy="4384675"/>
        </p:xfrm>
        <a:graphic>
          <a:graphicData uri="http://schemas.openxmlformats.org/drawingml/2006/chart">
            <c:chart xmlns:c="http://schemas.openxmlformats.org/drawingml/2006/chart" xmlns:r="http://schemas.openxmlformats.org/officeDocument/2006/relationships" r:id="rId3"/>
          </a:graphicData>
        </a:graphic>
      </p:graphicFrame>
      <p:sp>
        <p:nvSpPr>
          <p:cNvPr id="219" name="Rectangle 218">
            <a:extLst>
              <a:ext uri="{FF2B5EF4-FFF2-40B4-BE49-F238E27FC236}">
                <a16:creationId xmlns:a16="http://schemas.microsoft.com/office/drawing/2014/main" id="{05C854F9-DAD6-B1E3-6EA1-146531F57E1A}"/>
              </a:ext>
            </a:extLst>
          </p:cNvPr>
          <p:cNvSpPr/>
          <p:nvPr/>
        </p:nvSpPr>
        <p:spPr bwMode="auto">
          <a:xfrm>
            <a:off x="4572001" y="1654630"/>
            <a:ext cx="7041214" cy="426297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61" name="Group 160">
            <a:extLst>
              <a:ext uri="{FF2B5EF4-FFF2-40B4-BE49-F238E27FC236}">
                <a16:creationId xmlns:a16="http://schemas.microsoft.com/office/drawing/2014/main" id="{B24402D8-D20D-AA22-DEB4-486038947E9A}"/>
              </a:ext>
            </a:extLst>
          </p:cNvPr>
          <p:cNvGrpSpPr/>
          <p:nvPr/>
        </p:nvGrpSpPr>
        <p:grpSpPr>
          <a:xfrm>
            <a:off x="5083630" y="867296"/>
            <a:ext cx="6605740" cy="3001689"/>
            <a:chOff x="2438401" y="1447844"/>
            <a:chExt cx="5524498" cy="2510366"/>
          </a:xfrm>
        </p:grpSpPr>
        <p:pic>
          <p:nvPicPr>
            <p:cNvPr id="162" name="Graphic 161" descr="Group with solid fill">
              <a:extLst>
                <a:ext uri="{FF2B5EF4-FFF2-40B4-BE49-F238E27FC236}">
                  <a16:creationId xmlns:a16="http://schemas.microsoft.com/office/drawing/2014/main" id="{E9866EC8-77BC-4E4A-F93C-3F3184F7E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0857" y="1907356"/>
              <a:ext cx="914400" cy="914400"/>
            </a:xfrm>
            <a:prstGeom prst="rect">
              <a:avLst/>
            </a:prstGeom>
          </p:spPr>
        </p:pic>
        <p:pic>
          <p:nvPicPr>
            <p:cNvPr id="163" name="Graphic 162" descr="Group with solid fill">
              <a:extLst>
                <a:ext uri="{FF2B5EF4-FFF2-40B4-BE49-F238E27FC236}">
                  <a16:creationId xmlns:a16="http://schemas.microsoft.com/office/drawing/2014/main" id="{7309A952-FEEB-C3FE-2BC9-6161C2438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5514" y="1915155"/>
              <a:ext cx="914400" cy="914400"/>
            </a:xfrm>
            <a:prstGeom prst="rect">
              <a:avLst/>
            </a:prstGeom>
          </p:spPr>
        </p:pic>
        <p:pic>
          <p:nvPicPr>
            <p:cNvPr id="164" name="Graphic 163" descr="Group with solid fill">
              <a:extLst>
                <a:ext uri="{FF2B5EF4-FFF2-40B4-BE49-F238E27FC236}">
                  <a16:creationId xmlns:a16="http://schemas.microsoft.com/office/drawing/2014/main" id="{725C12BB-C394-8A34-E2C1-CFF1226C98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7742" y="1447844"/>
              <a:ext cx="914400" cy="914400"/>
            </a:xfrm>
            <a:prstGeom prst="rect">
              <a:avLst/>
            </a:prstGeom>
          </p:spPr>
        </p:pic>
        <p:pic>
          <p:nvPicPr>
            <p:cNvPr id="165" name="Graphic 164" descr="Group with solid fill">
              <a:extLst>
                <a:ext uri="{FF2B5EF4-FFF2-40B4-BE49-F238E27FC236}">
                  <a16:creationId xmlns:a16="http://schemas.microsoft.com/office/drawing/2014/main" id="{ED4BAC93-BCAF-89DC-4334-F98D328888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0829" y="2474427"/>
              <a:ext cx="914400" cy="914400"/>
            </a:xfrm>
            <a:prstGeom prst="rect">
              <a:avLst/>
            </a:prstGeom>
          </p:spPr>
        </p:pic>
        <p:pic>
          <p:nvPicPr>
            <p:cNvPr id="166" name="Graphic 165" descr="Group with solid fill">
              <a:extLst>
                <a:ext uri="{FF2B5EF4-FFF2-40B4-BE49-F238E27FC236}">
                  <a16:creationId xmlns:a16="http://schemas.microsoft.com/office/drawing/2014/main" id="{B577C1FE-E33B-5076-8A07-3F688CE540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5849" y="1447844"/>
              <a:ext cx="914400" cy="914400"/>
            </a:xfrm>
            <a:prstGeom prst="rect">
              <a:avLst/>
            </a:prstGeom>
          </p:spPr>
        </p:pic>
        <p:pic>
          <p:nvPicPr>
            <p:cNvPr id="167" name="Graphic 166" descr="Group with solid fill">
              <a:extLst>
                <a:ext uri="{FF2B5EF4-FFF2-40B4-BE49-F238E27FC236}">
                  <a16:creationId xmlns:a16="http://schemas.microsoft.com/office/drawing/2014/main" id="{F36E6E9E-70F4-1BB4-3642-6F15AB495F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3286" y="2474427"/>
              <a:ext cx="914400" cy="914400"/>
            </a:xfrm>
            <a:prstGeom prst="rect">
              <a:avLst/>
            </a:prstGeom>
          </p:spPr>
        </p:pic>
        <p:pic>
          <p:nvPicPr>
            <p:cNvPr id="168" name="Graphic 167" descr="Group with solid fill">
              <a:extLst>
                <a:ext uri="{FF2B5EF4-FFF2-40B4-BE49-F238E27FC236}">
                  <a16:creationId xmlns:a16="http://schemas.microsoft.com/office/drawing/2014/main" id="{D8608338-95A9-0CAD-18D8-34174DE03B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7943" y="2474427"/>
              <a:ext cx="914400" cy="914400"/>
            </a:xfrm>
            <a:prstGeom prst="rect">
              <a:avLst/>
            </a:prstGeom>
          </p:spPr>
        </p:pic>
        <p:pic>
          <p:nvPicPr>
            <p:cNvPr id="169" name="Graphic 168" descr="Group with solid fill">
              <a:extLst>
                <a:ext uri="{FF2B5EF4-FFF2-40B4-BE49-F238E27FC236}">
                  <a16:creationId xmlns:a16="http://schemas.microsoft.com/office/drawing/2014/main" id="{0A38CD51-C934-1CD6-21CF-4DC71E43B5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8155" y="2474427"/>
              <a:ext cx="914400" cy="914400"/>
            </a:xfrm>
            <a:prstGeom prst="rect">
              <a:avLst/>
            </a:prstGeom>
          </p:spPr>
        </p:pic>
        <p:pic>
          <p:nvPicPr>
            <p:cNvPr id="170" name="Graphic 169" descr="Group with solid fill">
              <a:extLst>
                <a:ext uri="{FF2B5EF4-FFF2-40B4-BE49-F238E27FC236}">
                  <a16:creationId xmlns:a16="http://schemas.microsoft.com/office/drawing/2014/main" id="{40530402-705D-074E-C8C8-2D6D2317A4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8401" y="2474427"/>
              <a:ext cx="914400" cy="914400"/>
            </a:xfrm>
            <a:prstGeom prst="rect">
              <a:avLst/>
            </a:prstGeom>
          </p:spPr>
        </p:pic>
        <p:pic>
          <p:nvPicPr>
            <p:cNvPr id="171" name="Graphic 170" descr="Group with solid fill">
              <a:extLst>
                <a:ext uri="{FF2B5EF4-FFF2-40B4-BE49-F238E27FC236}">
                  <a16:creationId xmlns:a16="http://schemas.microsoft.com/office/drawing/2014/main" id="{D0C2D861-2331-218A-D6A5-39063A03B9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0171" y="2474427"/>
              <a:ext cx="914400" cy="914400"/>
            </a:xfrm>
            <a:prstGeom prst="rect">
              <a:avLst/>
            </a:prstGeom>
          </p:spPr>
        </p:pic>
        <p:pic>
          <p:nvPicPr>
            <p:cNvPr id="172" name="Graphic 171" descr="Group with solid fill">
              <a:extLst>
                <a:ext uri="{FF2B5EF4-FFF2-40B4-BE49-F238E27FC236}">
                  <a16:creationId xmlns:a16="http://schemas.microsoft.com/office/drawing/2014/main" id="{805D5768-4A7A-A41E-432D-921EF81206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8835" y="1447844"/>
              <a:ext cx="914400" cy="914400"/>
            </a:xfrm>
            <a:prstGeom prst="rect">
              <a:avLst/>
            </a:prstGeom>
          </p:spPr>
        </p:pic>
        <p:pic>
          <p:nvPicPr>
            <p:cNvPr id="173" name="Graphic 172" descr="Group with solid fill">
              <a:extLst>
                <a:ext uri="{FF2B5EF4-FFF2-40B4-BE49-F238E27FC236}">
                  <a16:creationId xmlns:a16="http://schemas.microsoft.com/office/drawing/2014/main" id="{8B171914-AD8B-0E36-3409-DB7E606F9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1720" y="1447844"/>
              <a:ext cx="914400" cy="914400"/>
            </a:xfrm>
            <a:prstGeom prst="rect">
              <a:avLst/>
            </a:prstGeom>
          </p:spPr>
        </p:pic>
        <p:pic>
          <p:nvPicPr>
            <p:cNvPr id="174" name="Graphic 173" descr="Group with solid fill">
              <a:extLst>
                <a:ext uri="{FF2B5EF4-FFF2-40B4-BE49-F238E27FC236}">
                  <a16:creationId xmlns:a16="http://schemas.microsoft.com/office/drawing/2014/main" id="{CFA11866-9F1B-E937-BD21-F5C3D47874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0112" y="1447844"/>
              <a:ext cx="914400" cy="914400"/>
            </a:xfrm>
            <a:prstGeom prst="rect">
              <a:avLst/>
            </a:prstGeom>
          </p:spPr>
        </p:pic>
        <p:pic>
          <p:nvPicPr>
            <p:cNvPr id="175" name="Graphic 174" descr="Group with solid fill">
              <a:extLst>
                <a:ext uri="{FF2B5EF4-FFF2-40B4-BE49-F238E27FC236}">
                  <a16:creationId xmlns:a16="http://schemas.microsoft.com/office/drawing/2014/main" id="{DB3E4CEB-75C9-212E-B8AD-EA6F65FA3E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013" y="1447844"/>
              <a:ext cx="914400" cy="914400"/>
            </a:xfrm>
            <a:prstGeom prst="rect">
              <a:avLst/>
            </a:prstGeom>
          </p:spPr>
        </p:pic>
        <p:pic>
          <p:nvPicPr>
            <p:cNvPr id="176" name="Graphic 175" descr="Group with solid fill">
              <a:extLst>
                <a:ext uri="{FF2B5EF4-FFF2-40B4-BE49-F238E27FC236}">
                  <a16:creationId xmlns:a16="http://schemas.microsoft.com/office/drawing/2014/main" id="{C8061C16-B9EC-63F1-B1A7-9E2DFC4BB5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8056" y="3043810"/>
              <a:ext cx="914400" cy="914400"/>
            </a:xfrm>
            <a:prstGeom prst="rect">
              <a:avLst/>
            </a:prstGeom>
          </p:spPr>
        </p:pic>
        <p:pic>
          <p:nvPicPr>
            <p:cNvPr id="177" name="Graphic 176" descr="Group with solid fill">
              <a:extLst>
                <a:ext uri="{FF2B5EF4-FFF2-40B4-BE49-F238E27FC236}">
                  <a16:creationId xmlns:a16="http://schemas.microsoft.com/office/drawing/2014/main" id="{18495095-499C-73EE-157F-F55118936F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6793" y="1915155"/>
              <a:ext cx="914400" cy="914400"/>
            </a:xfrm>
            <a:prstGeom prst="rect">
              <a:avLst/>
            </a:prstGeom>
          </p:spPr>
        </p:pic>
        <p:pic>
          <p:nvPicPr>
            <p:cNvPr id="178" name="Graphic 177" descr="Group with solid fill">
              <a:extLst>
                <a:ext uri="{FF2B5EF4-FFF2-40B4-BE49-F238E27FC236}">
                  <a16:creationId xmlns:a16="http://schemas.microsoft.com/office/drawing/2014/main" id="{7B67EDC8-AEF4-D78B-574E-7007A89EA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2013" y="1915155"/>
              <a:ext cx="914400" cy="914400"/>
            </a:xfrm>
            <a:prstGeom prst="rect">
              <a:avLst/>
            </a:prstGeom>
          </p:spPr>
        </p:pic>
        <p:pic>
          <p:nvPicPr>
            <p:cNvPr id="179" name="Graphic 178" descr="Group with solid fill">
              <a:extLst>
                <a:ext uri="{FF2B5EF4-FFF2-40B4-BE49-F238E27FC236}">
                  <a16:creationId xmlns:a16="http://schemas.microsoft.com/office/drawing/2014/main" id="{3B4E24FE-9CA1-071F-59B3-C598F64DEC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48793" y="1915155"/>
              <a:ext cx="914400" cy="914400"/>
            </a:xfrm>
            <a:prstGeom prst="rect">
              <a:avLst/>
            </a:prstGeom>
          </p:spPr>
        </p:pic>
        <p:pic>
          <p:nvPicPr>
            <p:cNvPr id="180" name="Graphic 179" descr="Group with solid fill">
              <a:extLst>
                <a:ext uri="{FF2B5EF4-FFF2-40B4-BE49-F238E27FC236}">
                  <a16:creationId xmlns:a16="http://schemas.microsoft.com/office/drawing/2014/main" id="{F038A28B-41F9-FF23-8BE1-CA2421DEA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3684" y="3043810"/>
              <a:ext cx="914400" cy="914400"/>
            </a:xfrm>
            <a:prstGeom prst="rect">
              <a:avLst/>
            </a:prstGeom>
          </p:spPr>
        </p:pic>
        <p:pic>
          <p:nvPicPr>
            <p:cNvPr id="181" name="Graphic 180" descr="Group with solid fill">
              <a:extLst>
                <a:ext uri="{FF2B5EF4-FFF2-40B4-BE49-F238E27FC236}">
                  <a16:creationId xmlns:a16="http://schemas.microsoft.com/office/drawing/2014/main" id="{34FE122B-5144-D951-3A9E-C81E67BFEF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6857" y="1915155"/>
              <a:ext cx="914400" cy="914400"/>
            </a:xfrm>
            <a:prstGeom prst="rect">
              <a:avLst/>
            </a:prstGeom>
          </p:spPr>
        </p:pic>
        <p:pic>
          <p:nvPicPr>
            <p:cNvPr id="182" name="Graphic 181" descr="Group with solid fill">
              <a:extLst>
                <a:ext uri="{FF2B5EF4-FFF2-40B4-BE49-F238E27FC236}">
                  <a16:creationId xmlns:a16="http://schemas.microsoft.com/office/drawing/2014/main" id="{338399B1-44C4-BDC2-A735-437837D7ED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0651" y="1447844"/>
              <a:ext cx="914400" cy="914400"/>
            </a:xfrm>
            <a:prstGeom prst="rect">
              <a:avLst/>
            </a:prstGeom>
          </p:spPr>
        </p:pic>
        <p:pic>
          <p:nvPicPr>
            <p:cNvPr id="183" name="Graphic 182" descr="Group with solid fill">
              <a:extLst>
                <a:ext uri="{FF2B5EF4-FFF2-40B4-BE49-F238E27FC236}">
                  <a16:creationId xmlns:a16="http://schemas.microsoft.com/office/drawing/2014/main" id="{F2EA3C4F-2099-C599-539C-81D161F55F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1743" y="3043810"/>
              <a:ext cx="914400" cy="914400"/>
            </a:xfrm>
            <a:prstGeom prst="rect">
              <a:avLst/>
            </a:prstGeom>
          </p:spPr>
        </p:pic>
        <p:pic>
          <p:nvPicPr>
            <p:cNvPr id="184" name="Graphic 183" descr="Group with solid fill">
              <a:extLst>
                <a:ext uri="{FF2B5EF4-FFF2-40B4-BE49-F238E27FC236}">
                  <a16:creationId xmlns:a16="http://schemas.microsoft.com/office/drawing/2014/main" id="{AE14E681-3C3D-A991-C057-0E71E06AD4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42254" y="3043810"/>
              <a:ext cx="914400" cy="914400"/>
            </a:xfrm>
            <a:prstGeom prst="rect">
              <a:avLst/>
            </a:prstGeom>
          </p:spPr>
        </p:pic>
        <p:pic>
          <p:nvPicPr>
            <p:cNvPr id="185" name="Graphic 184" descr="Group with solid fill">
              <a:extLst>
                <a:ext uri="{FF2B5EF4-FFF2-40B4-BE49-F238E27FC236}">
                  <a16:creationId xmlns:a16="http://schemas.microsoft.com/office/drawing/2014/main" id="{BB8D4A13-A23A-F424-FFA0-14B6468F36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8499" y="2474427"/>
              <a:ext cx="914400" cy="914400"/>
            </a:xfrm>
            <a:prstGeom prst="rect">
              <a:avLst/>
            </a:prstGeom>
          </p:spPr>
        </p:pic>
      </p:grpSp>
      <p:grpSp>
        <p:nvGrpSpPr>
          <p:cNvPr id="186" name="Group 185">
            <a:extLst>
              <a:ext uri="{FF2B5EF4-FFF2-40B4-BE49-F238E27FC236}">
                <a16:creationId xmlns:a16="http://schemas.microsoft.com/office/drawing/2014/main" id="{C5EFA40D-4E4D-B81C-0699-C37F3C085622}"/>
              </a:ext>
            </a:extLst>
          </p:cNvPr>
          <p:cNvGrpSpPr/>
          <p:nvPr/>
        </p:nvGrpSpPr>
        <p:grpSpPr>
          <a:xfrm>
            <a:off x="5105880" y="3625920"/>
            <a:ext cx="6605740" cy="3001689"/>
            <a:chOff x="2438401" y="1447844"/>
            <a:chExt cx="5524498" cy="2510366"/>
          </a:xfrm>
          <a:solidFill>
            <a:srgbClr val="FFC000"/>
          </a:solidFill>
        </p:grpSpPr>
        <p:pic>
          <p:nvPicPr>
            <p:cNvPr id="187" name="Graphic 186" descr="Group with solid fill">
              <a:extLst>
                <a:ext uri="{FF2B5EF4-FFF2-40B4-BE49-F238E27FC236}">
                  <a16:creationId xmlns:a16="http://schemas.microsoft.com/office/drawing/2014/main" id="{003AE565-068B-1C69-9D4D-908874649C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0857" y="1907356"/>
              <a:ext cx="914400" cy="914400"/>
            </a:xfrm>
            <a:prstGeom prst="rect">
              <a:avLst/>
            </a:prstGeom>
          </p:spPr>
        </p:pic>
        <p:pic>
          <p:nvPicPr>
            <p:cNvPr id="188" name="Graphic 187" descr="Group with solid fill">
              <a:extLst>
                <a:ext uri="{FF2B5EF4-FFF2-40B4-BE49-F238E27FC236}">
                  <a16:creationId xmlns:a16="http://schemas.microsoft.com/office/drawing/2014/main" id="{AFDA3CE5-25C9-E861-95A4-15FFAA83A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5514" y="1915155"/>
              <a:ext cx="914400" cy="914400"/>
            </a:xfrm>
            <a:prstGeom prst="rect">
              <a:avLst/>
            </a:prstGeom>
          </p:spPr>
        </p:pic>
        <p:pic>
          <p:nvPicPr>
            <p:cNvPr id="189" name="Graphic 188" descr="Group with solid fill">
              <a:extLst>
                <a:ext uri="{FF2B5EF4-FFF2-40B4-BE49-F238E27FC236}">
                  <a16:creationId xmlns:a16="http://schemas.microsoft.com/office/drawing/2014/main" id="{11CF1051-E77B-90B0-9775-F6EF7D1F27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7742" y="1447844"/>
              <a:ext cx="914400" cy="914400"/>
            </a:xfrm>
            <a:prstGeom prst="rect">
              <a:avLst/>
            </a:prstGeom>
          </p:spPr>
        </p:pic>
        <p:pic>
          <p:nvPicPr>
            <p:cNvPr id="190" name="Graphic 189" descr="Group with solid fill">
              <a:extLst>
                <a:ext uri="{FF2B5EF4-FFF2-40B4-BE49-F238E27FC236}">
                  <a16:creationId xmlns:a16="http://schemas.microsoft.com/office/drawing/2014/main" id="{F201DB58-D811-8E76-4DF0-0231A494B9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0829" y="2474427"/>
              <a:ext cx="914400" cy="914400"/>
            </a:xfrm>
            <a:prstGeom prst="rect">
              <a:avLst/>
            </a:prstGeom>
          </p:spPr>
        </p:pic>
        <p:pic>
          <p:nvPicPr>
            <p:cNvPr id="191" name="Graphic 190" descr="Group with solid fill">
              <a:extLst>
                <a:ext uri="{FF2B5EF4-FFF2-40B4-BE49-F238E27FC236}">
                  <a16:creationId xmlns:a16="http://schemas.microsoft.com/office/drawing/2014/main" id="{52F6E544-6FF3-07D2-87F4-F331557CDD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15849" y="1447844"/>
              <a:ext cx="914400" cy="914400"/>
            </a:xfrm>
            <a:prstGeom prst="rect">
              <a:avLst/>
            </a:prstGeom>
          </p:spPr>
        </p:pic>
        <p:pic>
          <p:nvPicPr>
            <p:cNvPr id="192" name="Graphic 191" descr="Group with solid fill">
              <a:extLst>
                <a:ext uri="{FF2B5EF4-FFF2-40B4-BE49-F238E27FC236}">
                  <a16:creationId xmlns:a16="http://schemas.microsoft.com/office/drawing/2014/main" id="{F3EA199F-A771-0605-D42E-CD3A534FAD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3286" y="2474427"/>
              <a:ext cx="914400" cy="914400"/>
            </a:xfrm>
            <a:prstGeom prst="rect">
              <a:avLst/>
            </a:prstGeom>
          </p:spPr>
        </p:pic>
        <p:pic>
          <p:nvPicPr>
            <p:cNvPr id="193" name="Graphic 192" descr="Group with solid fill">
              <a:extLst>
                <a:ext uri="{FF2B5EF4-FFF2-40B4-BE49-F238E27FC236}">
                  <a16:creationId xmlns:a16="http://schemas.microsoft.com/office/drawing/2014/main" id="{C64650C3-5C25-052D-7FD1-D7A1CC6FFD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7943" y="2474427"/>
              <a:ext cx="914400" cy="914400"/>
            </a:xfrm>
            <a:prstGeom prst="rect">
              <a:avLst/>
            </a:prstGeom>
          </p:spPr>
        </p:pic>
        <p:pic>
          <p:nvPicPr>
            <p:cNvPr id="194" name="Graphic 193" descr="Group with solid fill">
              <a:extLst>
                <a:ext uri="{FF2B5EF4-FFF2-40B4-BE49-F238E27FC236}">
                  <a16:creationId xmlns:a16="http://schemas.microsoft.com/office/drawing/2014/main" id="{C6385827-0C04-4759-821F-58FCC6ACFB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8155" y="2474427"/>
              <a:ext cx="914400" cy="914400"/>
            </a:xfrm>
            <a:prstGeom prst="rect">
              <a:avLst/>
            </a:prstGeom>
          </p:spPr>
        </p:pic>
        <p:pic>
          <p:nvPicPr>
            <p:cNvPr id="195" name="Graphic 194" descr="Group with solid fill">
              <a:extLst>
                <a:ext uri="{FF2B5EF4-FFF2-40B4-BE49-F238E27FC236}">
                  <a16:creationId xmlns:a16="http://schemas.microsoft.com/office/drawing/2014/main" id="{CF8C42D5-C8E7-2CBB-C49C-9E98FD8537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8401" y="2474427"/>
              <a:ext cx="914400" cy="914400"/>
            </a:xfrm>
            <a:prstGeom prst="rect">
              <a:avLst/>
            </a:prstGeom>
          </p:spPr>
        </p:pic>
        <p:pic>
          <p:nvPicPr>
            <p:cNvPr id="196" name="Graphic 195" descr="Group with solid fill">
              <a:extLst>
                <a:ext uri="{FF2B5EF4-FFF2-40B4-BE49-F238E27FC236}">
                  <a16:creationId xmlns:a16="http://schemas.microsoft.com/office/drawing/2014/main" id="{199F8F72-A907-3D7A-CCDC-DFB5884251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0171" y="2474427"/>
              <a:ext cx="914400" cy="914400"/>
            </a:xfrm>
            <a:prstGeom prst="rect">
              <a:avLst/>
            </a:prstGeom>
          </p:spPr>
        </p:pic>
        <p:pic>
          <p:nvPicPr>
            <p:cNvPr id="197" name="Graphic 196" descr="Group with solid fill">
              <a:extLst>
                <a:ext uri="{FF2B5EF4-FFF2-40B4-BE49-F238E27FC236}">
                  <a16:creationId xmlns:a16="http://schemas.microsoft.com/office/drawing/2014/main" id="{AF486F99-914F-2A65-BCD9-DF57848DB3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88835" y="1447844"/>
              <a:ext cx="914400" cy="914400"/>
            </a:xfrm>
            <a:prstGeom prst="rect">
              <a:avLst/>
            </a:prstGeom>
          </p:spPr>
        </p:pic>
        <p:pic>
          <p:nvPicPr>
            <p:cNvPr id="198" name="Graphic 197" descr="Group with solid fill">
              <a:extLst>
                <a:ext uri="{FF2B5EF4-FFF2-40B4-BE49-F238E27FC236}">
                  <a16:creationId xmlns:a16="http://schemas.microsoft.com/office/drawing/2014/main" id="{0034EB3B-B63B-8A62-250E-3797FDFA6E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1720" y="1447844"/>
              <a:ext cx="914400" cy="914400"/>
            </a:xfrm>
            <a:prstGeom prst="rect">
              <a:avLst/>
            </a:prstGeom>
          </p:spPr>
        </p:pic>
        <p:pic>
          <p:nvPicPr>
            <p:cNvPr id="199" name="Graphic 198" descr="Group with solid fill">
              <a:extLst>
                <a:ext uri="{FF2B5EF4-FFF2-40B4-BE49-F238E27FC236}">
                  <a16:creationId xmlns:a16="http://schemas.microsoft.com/office/drawing/2014/main" id="{E4600ABE-C30F-2AF3-0928-3B0D381A97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0112" y="1447844"/>
              <a:ext cx="914400" cy="914400"/>
            </a:xfrm>
            <a:prstGeom prst="rect">
              <a:avLst/>
            </a:prstGeom>
          </p:spPr>
        </p:pic>
        <p:pic>
          <p:nvPicPr>
            <p:cNvPr id="200" name="Graphic 199" descr="Group with solid fill">
              <a:extLst>
                <a:ext uri="{FF2B5EF4-FFF2-40B4-BE49-F238E27FC236}">
                  <a16:creationId xmlns:a16="http://schemas.microsoft.com/office/drawing/2014/main" id="{DDC908E2-7A85-5D00-A06B-657D4B2D32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34013" y="1447844"/>
              <a:ext cx="914400" cy="914400"/>
            </a:xfrm>
            <a:prstGeom prst="rect">
              <a:avLst/>
            </a:prstGeom>
          </p:spPr>
        </p:pic>
        <p:pic>
          <p:nvPicPr>
            <p:cNvPr id="201" name="Graphic 200" descr="Group with solid fill">
              <a:extLst>
                <a:ext uri="{FF2B5EF4-FFF2-40B4-BE49-F238E27FC236}">
                  <a16:creationId xmlns:a16="http://schemas.microsoft.com/office/drawing/2014/main" id="{D4E32815-8704-D7B2-3C37-7039DCB4C3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8056" y="3043810"/>
              <a:ext cx="914400" cy="914400"/>
            </a:xfrm>
            <a:prstGeom prst="rect">
              <a:avLst/>
            </a:prstGeom>
          </p:spPr>
        </p:pic>
        <p:pic>
          <p:nvPicPr>
            <p:cNvPr id="202" name="Graphic 201" descr="Group with solid fill">
              <a:extLst>
                <a:ext uri="{FF2B5EF4-FFF2-40B4-BE49-F238E27FC236}">
                  <a16:creationId xmlns:a16="http://schemas.microsoft.com/office/drawing/2014/main" id="{43BFE7D7-E27F-E2FC-EEF3-B461E446FA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86793" y="1915155"/>
              <a:ext cx="914400" cy="914400"/>
            </a:xfrm>
            <a:prstGeom prst="rect">
              <a:avLst/>
            </a:prstGeom>
          </p:spPr>
        </p:pic>
        <p:pic>
          <p:nvPicPr>
            <p:cNvPr id="203" name="Graphic 202" descr="Group with solid fill">
              <a:extLst>
                <a:ext uri="{FF2B5EF4-FFF2-40B4-BE49-F238E27FC236}">
                  <a16:creationId xmlns:a16="http://schemas.microsoft.com/office/drawing/2014/main" id="{A7182A5D-C035-85E5-34BE-F6D96E7703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62013" y="1915155"/>
              <a:ext cx="914400" cy="914400"/>
            </a:xfrm>
            <a:prstGeom prst="rect">
              <a:avLst/>
            </a:prstGeom>
          </p:spPr>
        </p:pic>
        <p:pic>
          <p:nvPicPr>
            <p:cNvPr id="204" name="Graphic 203" descr="Group with solid fill">
              <a:extLst>
                <a:ext uri="{FF2B5EF4-FFF2-40B4-BE49-F238E27FC236}">
                  <a16:creationId xmlns:a16="http://schemas.microsoft.com/office/drawing/2014/main" id="{FEF76106-C71D-C263-39C4-C46DCBC161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48793" y="1915155"/>
              <a:ext cx="914400" cy="914400"/>
            </a:xfrm>
            <a:prstGeom prst="rect">
              <a:avLst/>
            </a:prstGeom>
          </p:spPr>
        </p:pic>
        <p:pic>
          <p:nvPicPr>
            <p:cNvPr id="205" name="Graphic 204" descr="Group with solid fill">
              <a:extLst>
                <a:ext uri="{FF2B5EF4-FFF2-40B4-BE49-F238E27FC236}">
                  <a16:creationId xmlns:a16="http://schemas.microsoft.com/office/drawing/2014/main" id="{D2764E71-6368-8477-36CB-86F6BDB112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3684" y="3043810"/>
              <a:ext cx="914400" cy="914400"/>
            </a:xfrm>
            <a:prstGeom prst="rect">
              <a:avLst/>
            </a:prstGeom>
          </p:spPr>
        </p:pic>
        <p:pic>
          <p:nvPicPr>
            <p:cNvPr id="206" name="Graphic 205" descr="Group with solid fill">
              <a:extLst>
                <a:ext uri="{FF2B5EF4-FFF2-40B4-BE49-F238E27FC236}">
                  <a16:creationId xmlns:a16="http://schemas.microsoft.com/office/drawing/2014/main" id="{FA65B915-EC7E-35CA-FD58-C09330F140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6857" y="1915155"/>
              <a:ext cx="914400" cy="914400"/>
            </a:xfrm>
            <a:prstGeom prst="rect">
              <a:avLst/>
            </a:prstGeom>
          </p:spPr>
        </p:pic>
        <p:pic>
          <p:nvPicPr>
            <p:cNvPr id="207" name="Graphic 206" descr="Group with solid fill">
              <a:extLst>
                <a:ext uri="{FF2B5EF4-FFF2-40B4-BE49-F238E27FC236}">
                  <a16:creationId xmlns:a16="http://schemas.microsoft.com/office/drawing/2014/main" id="{2D1D551A-0A9E-3908-56BB-B43A5056EE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4857" y="1915155"/>
              <a:ext cx="914400" cy="914400"/>
            </a:xfrm>
            <a:prstGeom prst="rect">
              <a:avLst/>
            </a:prstGeom>
          </p:spPr>
        </p:pic>
        <p:pic>
          <p:nvPicPr>
            <p:cNvPr id="208" name="Graphic 207" descr="Group with solid fill">
              <a:extLst>
                <a:ext uri="{FF2B5EF4-FFF2-40B4-BE49-F238E27FC236}">
                  <a16:creationId xmlns:a16="http://schemas.microsoft.com/office/drawing/2014/main" id="{5AA8F0FC-872D-7645-F219-4691E9140F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60651" y="1447844"/>
              <a:ext cx="914400" cy="914400"/>
            </a:xfrm>
            <a:prstGeom prst="rect">
              <a:avLst/>
            </a:prstGeom>
          </p:spPr>
        </p:pic>
        <p:pic>
          <p:nvPicPr>
            <p:cNvPr id="209" name="Graphic 208" descr="Group with solid fill">
              <a:extLst>
                <a:ext uri="{FF2B5EF4-FFF2-40B4-BE49-F238E27FC236}">
                  <a16:creationId xmlns:a16="http://schemas.microsoft.com/office/drawing/2014/main" id="{BCD2F070-D2F1-9690-3DFE-ED3C5E848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1743" y="3043810"/>
              <a:ext cx="914400" cy="914400"/>
            </a:xfrm>
            <a:prstGeom prst="rect">
              <a:avLst/>
            </a:prstGeom>
          </p:spPr>
        </p:pic>
        <p:pic>
          <p:nvPicPr>
            <p:cNvPr id="210" name="Graphic 209" descr="Group with solid fill">
              <a:extLst>
                <a:ext uri="{FF2B5EF4-FFF2-40B4-BE49-F238E27FC236}">
                  <a16:creationId xmlns:a16="http://schemas.microsoft.com/office/drawing/2014/main" id="{43DD2A7D-A78A-61D4-8D16-058FAF8D5B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42254" y="3043810"/>
              <a:ext cx="914400" cy="914400"/>
            </a:xfrm>
            <a:prstGeom prst="rect">
              <a:avLst/>
            </a:prstGeom>
          </p:spPr>
        </p:pic>
        <p:pic>
          <p:nvPicPr>
            <p:cNvPr id="211" name="Graphic 210" descr="Group with solid fill">
              <a:extLst>
                <a:ext uri="{FF2B5EF4-FFF2-40B4-BE49-F238E27FC236}">
                  <a16:creationId xmlns:a16="http://schemas.microsoft.com/office/drawing/2014/main" id="{B85B85EC-8752-E719-B27C-A20111BE3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8499" y="2474427"/>
              <a:ext cx="914400" cy="914400"/>
            </a:xfrm>
            <a:prstGeom prst="rect">
              <a:avLst/>
            </a:prstGeom>
          </p:spPr>
        </p:pic>
      </p:grpSp>
      <p:pic>
        <p:nvPicPr>
          <p:cNvPr id="212" name="Graphic 211" descr="Group of women with solid fill">
            <a:extLst>
              <a:ext uri="{FF2B5EF4-FFF2-40B4-BE49-F238E27FC236}">
                <a16:creationId xmlns:a16="http://schemas.microsoft.com/office/drawing/2014/main" id="{67401637-0440-ABBE-ABCA-65D80DDE19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2851" y="1552221"/>
            <a:ext cx="767295" cy="811318"/>
          </a:xfrm>
          <a:prstGeom prst="rect">
            <a:avLst/>
          </a:prstGeom>
        </p:spPr>
      </p:pic>
      <p:pic>
        <p:nvPicPr>
          <p:cNvPr id="213" name="Graphic 212" descr="Man with solid fill">
            <a:extLst>
              <a:ext uri="{FF2B5EF4-FFF2-40B4-BE49-F238E27FC236}">
                <a16:creationId xmlns:a16="http://schemas.microsoft.com/office/drawing/2014/main" id="{F6178067-064D-E11A-6637-293D0858F1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25457" y="1625450"/>
            <a:ext cx="703203" cy="654985"/>
          </a:xfrm>
          <a:prstGeom prst="rect">
            <a:avLst/>
          </a:prstGeom>
        </p:spPr>
      </p:pic>
      <p:pic>
        <p:nvPicPr>
          <p:cNvPr id="214" name="Graphic 213" descr="Man with solid fill">
            <a:extLst>
              <a:ext uri="{FF2B5EF4-FFF2-40B4-BE49-F238E27FC236}">
                <a16:creationId xmlns:a16="http://schemas.microsoft.com/office/drawing/2014/main" id="{EE98FC0C-033B-CB9A-E47F-757065E2F7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18654" y="5049702"/>
            <a:ext cx="743420" cy="692444"/>
          </a:xfrm>
          <a:prstGeom prst="rect">
            <a:avLst/>
          </a:prstGeom>
        </p:spPr>
      </p:pic>
      <p:pic>
        <p:nvPicPr>
          <p:cNvPr id="215" name="Graphic 214" descr="Man with solid fill">
            <a:extLst>
              <a:ext uri="{FF2B5EF4-FFF2-40B4-BE49-F238E27FC236}">
                <a16:creationId xmlns:a16="http://schemas.microsoft.com/office/drawing/2014/main" id="{E5EEC51E-6FB0-98B6-A15A-0C59621C8D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64247" y="5052253"/>
            <a:ext cx="743420" cy="692444"/>
          </a:xfrm>
          <a:prstGeom prst="rect">
            <a:avLst/>
          </a:prstGeom>
        </p:spPr>
      </p:pic>
      <p:pic>
        <p:nvPicPr>
          <p:cNvPr id="216" name="Graphic 215" descr="Man with solid fill">
            <a:extLst>
              <a:ext uri="{FF2B5EF4-FFF2-40B4-BE49-F238E27FC236}">
                <a16:creationId xmlns:a16="http://schemas.microsoft.com/office/drawing/2014/main" id="{7EF358C0-16A4-1369-EB4D-A5121D42FB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99422" y="5061536"/>
            <a:ext cx="743420" cy="692444"/>
          </a:xfrm>
          <a:prstGeom prst="rect">
            <a:avLst/>
          </a:prstGeom>
        </p:spPr>
      </p:pic>
      <p:pic>
        <p:nvPicPr>
          <p:cNvPr id="218" name="Picture 217">
            <a:extLst>
              <a:ext uri="{FF2B5EF4-FFF2-40B4-BE49-F238E27FC236}">
                <a16:creationId xmlns:a16="http://schemas.microsoft.com/office/drawing/2014/main" id="{33ECACAA-7C3D-A032-122D-C773E4D47E7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2608245" y="1908069"/>
            <a:ext cx="978040" cy="978040"/>
          </a:xfrm>
          <a:prstGeom prst="rect">
            <a:avLst/>
          </a:prstGeom>
        </p:spPr>
      </p:pic>
      <p:sp>
        <p:nvSpPr>
          <p:cNvPr id="3" name="Rectangle 2">
            <a:extLst>
              <a:ext uri="{FF2B5EF4-FFF2-40B4-BE49-F238E27FC236}">
                <a16:creationId xmlns:a16="http://schemas.microsoft.com/office/drawing/2014/main" id="{E03D0C9C-0A93-9F10-1D51-5CDD533ABC6D}"/>
              </a:ext>
            </a:extLst>
          </p:cNvPr>
          <p:cNvSpPr/>
          <p:nvPr/>
        </p:nvSpPr>
        <p:spPr>
          <a:xfrm>
            <a:off x="6616085" y="1255840"/>
            <a:ext cx="299954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ptos" panose="02110004020202020204"/>
                <a:ea typeface="+mn-ea"/>
                <a:cs typeface="+mn-cs"/>
              </a:rPr>
              <a:t>48.9%</a:t>
            </a:r>
          </a:p>
        </p:txBody>
      </p:sp>
      <p:sp>
        <p:nvSpPr>
          <p:cNvPr id="4" name="Rectangle 3">
            <a:extLst>
              <a:ext uri="{FF2B5EF4-FFF2-40B4-BE49-F238E27FC236}">
                <a16:creationId xmlns:a16="http://schemas.microsoft.com/office/drawing/2014/main" id="{AB241581-1F42-E834-F6F8-AEC100291BC5}"/>
              </a:ext>
            </a:extLst>
          </p:cNvPr>
          <p:cNvSpPr/>
          <p:nvPr/>
        </p:nvSpPr>
        <p:spPr>
          <a:xfrm>
            <a:off x="6703930" y="3715621"/>
            <a:ext cx="299954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ptos" panose="02110004020202020204"/>
                <a:ea typeface="+mn-ea"/>
                <a:cs typeface="+mn-cs"/>
              </a:rPr>
              <a:t>43.4%</a:t>
            </a:r>
          </a:p>
        </p:txBody>
      </p:sp>
    </p:spTree>
    <p:extLst>
      <p:ext uri="{BB962C8B-B14F-4D97-AF65-F5344CB8AC3E}">
        <p14:creationId xmlns:p14="http://schemas.microsoft.com/office/powerpoint/2010/main" val="392130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wipe(left)">
                                      <p:cBhvr>
                                        <p:cTn id="10" dur="500"/>
                                        <p:tgtEl>
                                          <p:spTgt spid="218"/>
                                        </p:tgtEl>
                                      </p:cBhvr>
                                    </p:animEffect>
                                  </p:childTnLst>
                                </p:cTn>
                              </p:par>
                              <p:par>
                                <p:cTn id="11" presetID="22" presetClass="entr" presetSubtype="8"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wipe(left)">
                                      <p:cBhvr>
                                        <p:cTn id="13" dur="750"/>
                                        <p:tgtEl>
                                          <p:spTgt spid="161"/>
                                        </p:tgtEl>
                                      </p:cBhvr>
                                    </p:animEffect>
                                  </p:childTnLst>
                                </p:cTn>
                              </p:par>
                              <p:par>
                                <p:cTn id="14" presetID="22" presetClass="entr" presetSubtype="8" fill="hold" nodeType="withEffect">
                                  <p:stCondLst>
                                    <p:cond delay="0"/>
                                  </p:stCondLst>
                                  <p:childTnLst>
                                    <p:set>
                                      <p:cBhvr>
                                        <p:cTn id="15" dur="1" fill="hold">
                                          <p:stCondLst>
                                            <p:cond delay="0"/>
                                          </p:stCondLst>
                                        </p:cTn>
                                        <p:tgtEl>
                                          <p:spTgt spid="186"/>
                                        </p:tgtEl>
                                        <p:attrNameLst>
                                          <p:attrName>style.visibility</p:attrName>
                                        </p:attrNameLst>
                                      </p:cBhvr>
                                      <p:to>
                                        <p:strVal val="visible"/>
                                      </p:to>
                                    </p:set>
                                    <p:animEffect transition="in" filter="wipe(left)">
                                      <p:cBhvr>
                                        <p:cTn id="16" dur="750"/>
                                        <p:tgtEl>
                                          <p:spTgt spid="186"/>
                                        </p:tgtEl>
                                      </p:cBhvr>
                                    </p:animEffect>
                                  </p:childTnLst>
                                </p:cTn>
                              </p:par>
                              <p:par>
                                <p:cTn id="17" presetID="22" presetClass="entr" presetSubtype="8" fill="hold" nodeType="withEffect">
                                  <p:stCondLst>
                                    <p:cond delay="0"/>
                                  </p:stCondLst>
                                  <p:childTnLst>
                                    <p:set>
                                      <p:cBhvr>
                                        <p:cTn id="18" dur="1" fill="hold">
                                          <p:stCondLst>
                                            <p:cond delay="0"/>
                                          </p:stCondLst>
                                        </p:cTn>
                                        <p:tgtEl>
                                          <p:spTgt spid="214"/>
                                        </p:tgtEl>
                                        <p:attrNameLst>
                                          <p:attrName>style.visibility</p:attrName>
                                        </p:attrNameLst>
                                      </p:cBhvr>
                                      <p:to>
                                        <p:strVal val="visible"/>
                                      </p:to>
                                    </p:set>
                                    <p:animEffect transition="in" filter="wipe(left)">
                                      <p:cBhvr>
                                        <p:cTn id="19" dur="750"/>
                                        <p:tgtEl>
                                          <p:spTgt spid="214"/>
                                        </p:tgtEl>
                                      </p:cBhvr>
                                    </p:animEffect>
                                  </p:childTnLst>
                                </p:cTn>
                              </p:par>
                              <p:par>
                                <p:cTn id="20" presetID="22" presetClass="entr" presetSubtype="8" fill="hold" nodeType="with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wipe(left)">
                                      <p:cBhvr>
                                        <p:cTn id="22" dur="750"/>
                                        <p:tgtEl>
                                          <p:spTgt spid="215"/>
                                        </p:tgtEl>
                                      </p:cBhvr>
                                    </p:animEffect>
                                  </p:childTnLst>
                                </p:cTn>
                              </p:par>
                              <p:par>
                                <p:cTn id="23" presetID="22" presetClass="entr" presetSubtype="8" fill="hold" nodeType="withEffect">
                                  <p:stCondLst>
                                    <p:cond delay="0"/>
                                  </p:stCondLst>
                                  <p:childTnLst>
                                    <p:set>
                                      <p:cBhvr>
                                        <p:cTn id="24" dur="1" fill="hold">
                                          <p:stCondLst>
                                            <p:cond delay="0"/>
                                          </p:stCondLst>
                                        </p:cTn>
                                        <p:tgtEl>
                                          <p:spTgt spid="216"/>
                                        </p:tgtEl>
                                        <p:attrNameLst>
                                          <p:attrName>style.visibility</p:attrName>
                                        </p:attrNameLst>
                                      </p:cBhvr>
                                      <p:to>
                                        <p:strVal val="visible"/>
                                      </p:to>
                                    </p:set>
                                    <p:animEffect transition="in" filter="wipe(left)">
                                      <p:cBhvr>
                                        <p:cTn id="25" dur="750"/>
                                        <p:tgtEl>
                                          <p:spTgt spid="216"/>
                                        </p:tgtEl>
                                      </p:cBhvr>
                                    </p:animEffect>
                                  </p:childTnLst>
                                </p:cTn>
                              </p:par>
                              <p:par>
                                <p:cTn id="26" presetID="22" presetClass="entr" presetSubtype="8"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wipe(left)">
                                      <p:cBhvr>
                                        <p:cTn id="28" dur="750"/>
                                        <p:tgtEl>
                                          <p:spTgt spid="212"/>
                                        </p:tgtEl>
                                      </p:cBhvr>
                                    </p:animEffect>
                                  </p:childTnLst>
                                </p:cTn>
                              </p:par>
                              <p:par>
                                <p:cTn id="29" presetID="22" presetClass="entr" presetSubtype="8" fill="hold" nodeType="with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wipe(left)">
                                      <p:cBhvr>
                                        <p:cTn id="31" dur="750"/>
                                        <p:tgtEl>
                                          <p:spTgt spid="2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FBF3F-5FD3-AA63-AE01-5AC43D6DF3B3}"/>
            </a:ext>
          </a:extLst>
        </p:cNvPr>
        <p:cNvGrpSpPr/>
        <p:nvPr/>
      </p:nvGrpSpPr>
      <p:grpSpPr>
        <a:xfrm>
          <a:off x="0" y="0"/>
          <a:ext cx="0" cy="0"/>
          <a:chOff x="0" y="0"/>
          <a:chExt cx="0" cy="0"/>
        </a:xfrm>
      </p:grpSpPr>
      <p:graphicFrame>
        <p:nvGraphicFramePr>
          <p:cNvPr id="12" name="Content Placeholder 5">
            <a:extLst>
              <a:ext uri="{FF2B5EF4-FFF2-40B4-BE49-F238E27FC236}">
                <a16:creationId xmlns:a16="http://schemas.microsoft.com/office/drawing/2014/main" id="{9F80FB60-9DD1-D971-B65B-AB6844E271C7}"/>
              </a:ext>
            </a:extLst>
          </p:cNvPr>
          <p:cNvGraphicFramePr>
            <a:graphicFrameLocks/>
          </p:cNvGraphicFramePr>
          <p:nvPr/>
        </p:nvGraphicFramePr>
        <p:xfrm>
          <a:off x="578001" y="1743402"/>
          <a:ext cx="10793412" cy="438467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6D078F90-66A9-5F36-00CB-D2F515553D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54947" y="2397089"/>
            <a:ext cx="978040" cy="978040"/>
          </a:xfrm>
          <a:prstGeom prst="rect">
            <a:avLst/>
          </a:prstGeom>
        </p:spPr>
      </p:pic>
      <p:sp>
        <p:nvSpPr>
          <p:cNvPr id="3" name="Title 1">
            <a:extLst>
              <a:ext uri="{FF2B5EF4-FFF2-40B4-BE49-F238E27FC236}">
                <a16:creationId xmlns:a16="http://schemas.microsoft.com/office/drawing/2014/main" id="{ED72A24A-958C-5F3D-2A3A-16404331301A}"/>
              </a:ext>
            </a:extLst>
          </p:cNvPr>
          <p:cNvSpPr>
            <a:spLocks noGrp="1"/>
          </p:cNvSpPr>
          <p:nvPr>
            <p:ph type="title"/>
          </p:nvPr>
        </p:nvSpPr>
        <p:spPr/>
        <p:txBody>
          <a:bodyPr>
            <a:normAutofit/>
          </a:bodyPr>
          <a:lstStyle/>
          <a:p>
            <a:r>
              <a:rPr lang="en-AU" dirty="0"/>
              <a:t>KDIGO defined AKI I-III</a:t>
            </a:r>
          </a:p>
        </p:txBody>
      </p:sp>
      <p:sp>
        <p:nvSpPr>
          <p:cNvPr id="7" name="Rectangle 6">
            <a:extLst>
              <a:ext uri="{FF2B5EF4-FFF2-40B4-BE49-F238E27FC236}">
                <a16:creationId xmlns:a16="http://schemas.microsoft.com/office/drawing/2014/main" id="{5D460AD5-AB1C-73C4-20D5-DAEBC8E5AA61}"/>
              </a:ext>
            </a:extLst>
          </p:cNvPr>
          <p:cNvSpPr/>
          <p:nvPr/>
        </p:nvSpPr>
        <p:spPr bwMode="auto">
          <a:xfrm>
            <a:off x="7852229" y="1654630"/>
            <a:ext cx="3760985" cy="426297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6" name="Picture 15">
            <a:extLst>
              <a:ext uri="{FF2B5EF4-FFF2-40B4-BE49-F238E27FC236}">
                <a16:creationId xmlns:a16="http://schemas.microsoft.com/office/drawing/2014/main" id="{38B140E7-BF54-8004-C91F-665C9F66330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08245" y="1908069"/>
            <a:ext cx="978040" cy="978040"/>
          </a:xfrm>
          <a:prstGeom prst="rect">
            <a:avLst/>
          </a:prstGeom>
        </p:spPr>
      </p:pic>
    </p:spTree>
    <p:extLst>
      <p:ext uri="{BB962C8B-B14F-4D97-AF65-F5344CB8AC3E}">
        <p14:creationId xmlns:p14="http://schemas.microsoft.com/office/powerpoint/2010/main" val="373124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CDC5-2794-CA83-F386-22C106111FE3}"/>
              </a:ext>
            </a:extLst>
          </p:cNvPr>
          <p:cNvSpPr>
            <a:spLocks noGrp="1"/>
          </p:cNvSpPr>
          <p:nvPr>
            <p:ph type="title"/>
          </p:nvPr>
        </p:nvSpPr>
        <p:spPr>
          <a:xfrm>
            <a:off x="838200" y="174725"/>
            <a:ext cx="4270513" cy="5994161"/>
          </a:xfrm>
        </p:spPr>
        <p:txBody>
          <a:bodyPr>
            <a:normAutofit/>
          </a:bodyPr>
          <a:lstStyle/>
          <a:p>
            <a:r>
              <a:rPr lang="en-AU" dirty="0"/>
              <a:t>Critical Care Physicians </a:t>
            </a:r>
            <a:br>
              <a:rPr lang="en-AU" dirty="0"/>
            </a:br>
            <a:br>
              <a:rPr lang="en-AU" dirty="0"/>
            </a:br>
            <a:r>
              <a:rPr lang="en-AU" dirty="0"/>
              <a:t>Albumin is a </a:t>
            </a:r>
            <a:r>
              <a:rPr lang="en-AU" dirty="0">
                <a:solidFill>
                  <a:srgbClr val="00B050"/>
                </a:solidFill>
              </a:rPr>
              <a:t>fluid,</a:t>
            </a:r>
            <a:r>
              <a:rPr lang="en-AU" dirty="0"/>
              <a:t> not a </a:t>
            </a:r>
            <a:r>
              <a:rPr lang="en-AU" dirty="0">
                <a:solidFill>
                  <a:srgbClr val="FF0000"/>
                </a:solidFill>
              </a:rPr>
              <a:t>blood </a:t>
            </a:r>
            <a:r>
              <a:rPr lang="en-AU" dirty="0"/>
              <a:t>product</a:t>
            </a:r>
          </a:p>
        </p:txBody>
      </p:sp>
      <p:pic>
        <p:nvPicPr>
          <p:cNvPr id="5" name="Picture 4" descr="A medical professional administers a clear liquid through an IV to a patient in a sterile hospital room.&#10;&#10;AI-generated content may be incorrect.">
            <a:extLst>
              <a:ext uri="{FF2B5EF4-FFF2-40B4-BE49-F238E27FC236}">
                <a16:creationId xmlns:a16="http://schemas.microsoft.com/office/drawing/2014/main" id="{8AB69706-485D-FB0E-F0E0-9A6C110E1AF1}"/>
              </a:ext>
            </a:extLst>
          </p:cNvPr>
          <p:cNvPicPr>
            <a:picLocks noChangeAspect="1"/>
          </p:cNvPicPr>
          <p:nvPr/>
        </p:nvPicPr>
        <p:blipFill>
          <a:blip r:embed="rId2"/>
          <a:stretch>
            <a:fillRect/>
          </a:stretch>
        </p:blipFill>
        <p:spPr>
          <a:xfrm>
            <a:off x="5184084" y="1078396"/>
            <a:ext cx="6868767" cy="4579178"/>
          </a:xfrm>
          <a:prstGeom prst="rect">
            <a:avLst/>
          </a:prstGeom>
        </p:spPr>
      </p:pic>
    </p:spTree>
    <p:extLst>
      <p:ext uri="{BB962C8B-B14F-4D97-AF65-F5344CB8AC3E}">
        <p14:creationId xmlns:p14="http://schemas.microsoft.com/office/powerpoint/2010/main" val="2125993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CF5FD-C2DC-C8FA-09AF-D702F62785FB}"/>
            </a:ext>
          </a:extLst>
        </p:cNvPr>
        <p:cNvGrpSpPr/>
        <p:nvPr/>
      </p:nvGrpSpPr>
      <p:grpSpPr>
        <a:xfrm>
          <a:off x="0" y="0"/>
          <a:ext cx="0" cy="0"/>
          <a:chOff x="0" y="0"/>
          <a:chExt cx="0" cy="0"/>
        </a:xfrm>
      </p:grpSpPr>
      <p:graphicFrame>
        <p:nvGraphicFramePr>
          <p:cNvPr id="12" name="Content Placeholder 5">
            <a:extLst>
              <a:ext uri="{FF2B5EF4-FFF2-40B4-BE49-F238E27FC236}">
                <a16:creationId xmlns:a16="http://schemas.microsoft.com/office/drawing/2014/main" id="{EAD1D744-4262-D014-8E59-428555336ED0}"/>
              </a:ext>
            </a:extLst>
          </p:cNvPr>
          <p:cNvGraphicFramePr>
            <a:graphicFrameLocks/>
          </p:cNvGraphicFramePr>
          <p:nvPr/>
        </p:nvGraphicFramePr>
        <p:xfrm>
          <a:off x="578001" y="1743402"/>
          <a:ext cx="10793412" cy="4384675"/>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9E7158C0-2831-3F7B-3919-B74F753533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54947" y="2397089"/>
            <a:ext cx="978040" cy="978040"/>
          </a:xfrm>
          <a:prstGeom prst="rect">
            <a:avLst/>
          </a:prstGeom>
        </p:spPr>
      </p:pic>
      <p:sp>
        <p:nvSpPr>
          <p:cNvPr id="3" name="Title 1">
            <a:extLst>
              <a:ext uri="{FF2B5EF4-FFF2-40B4-BE49-F238E27FC236}">
                <a16:creationId xmlns:a16="http://schemas.microsoft.com/office/drawing/2014/main" id="{92F753C3-DF10-5CD1-C21D-7B2700500851}"/>
              </a:ext>
            </a:extLst>
          </p:cNvPr>
          <p:cNvSpPr>
            <a:spLocks noGrp="1"/>
          </p:cNvSpPr>
          <p:nvPr>
            <p:ph type="title"/>
          </p:nvPr>
        </p:nvSpPr>
        <p:spPr/>
        <p:txBody>
          <a:bodyPr>
            <a:normAutofit/>
          </a:bodyPr>
          <a:lstStyle/>
          <a:p>
            <a:r>
              <a:rPr lang="en-AU" dirty="0"/>
              <a:t>KDIGO defined AKI I-III</a:t>
            </a:r>
          </a:p>
        </p:txBody>
      </p:sp>
      <p:pic>
        <p:nvPicPr>
          <p:cNvPr id="16" name="Picture 15">
            <a:extLst>
              <a:ext uri="{FF2B5EF4-FFF2-40B4-BE49-F238E27FC236}">
                <a16:creationId xmlns:a16="http://schemas.microsoft.com/office/drawing/2014/main" id="{D224D4D9-F95B-0E1F-B9F2-58DA2E8EDE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08245" y="1908069"/>
            <a:ext cx="978040" cy="978040"/>
          </a:xfrm>
          <a:prstGeom prst="rect">
            <a:avLst/>
          </a:prstGeom>
        </p:spPr>
      </p:pic>
      <p:pic>
        <p:nvPicPr>
          <p:cNvPr id="2" name="Picture 1">
            <a:extLst>
              <a:ext uri="{FF2B5EF4-FFF2-40B4-BE49-F238E27FC236}">
                <a16:creationId xmlns:a16="http://schemas.microsoft.com/office/drawing/2014/main" id="{67C77587-331C-CDED-AAEA-CE6A021934F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57871" y="1036573"/>
            <a:ext cx="978040" cy="978040"/>
          </a:xfrm>
          <a:prstGeom prst="rect">
            <a:avLst/>
          </a:prstGeom>
        </p:spPr>
      </p:pic>
    </p:spTree>
    <p:extLst>
      <p:ext uri="{BB962C8B-B14F-4D97-AF65-F5344CB8AC3E}">
        <p14:creationId xmlns:p14="http://schemas.microsoft.com/office/powerpoint/2010/main" val="713410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8F4E8-5C93-FAE5-718F-D7FBE73A1126}"/>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0B1CF08-24A9-6575-9919-62B476338E22}"/>
              </a:ext>
            </a:extLst>
          </p:cNvPr>
          <p:cNvGraphicFramePr>
            <a:graphicFrameLocks noGrp="1"/>
          </p:cNvGraphicFramePr>
          <p:nvPr/>
        </p:nvGraphicFramePr>
        <p:xfrm>
          <a:off x="91633" y="999074"/>
          <a:ext cx="12008734" cy="863989"/>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67793">
                  <a:extLst>
                    <a:ext uri="{9D8B030D-6E8A-4147-A177-3AD203B41FA5}">
                      <a16:colId xmlns:a16="http://schemas.microsoft.com/office/drawing/2014/main" val="3301613973"/>
                    </a:ext>
                  </a:extLst>
                </a:gridCol>
                <a:gridCol w="1891496">
                  <a:extLst>
                    <a:ext uri="{9D8B030D-6E8A-4147-A177-3AD203B41FA5}">
                      <a16:colId xmlns:a16="http://schemas.microsoft.com/office/drawing/2014/main" val="961268438"/>
                    </a:ext>
                  </a:extLst>
                </a:gridCol>
              </a:tblGrid>
              <a:tr h="863989">
                <a:tc>
                  <a:txBody>
                    <a:bodyPr/>
                    <a:lstStyle/>
                    <a:p>
                      <a:pPr algn="ctr">
                        <a:lnSpc>
                          <a:spcPct val="107000"/>
                        </a:lnSpc>
                        <a:spcAft>
                          <a:spcPts val="800"/>
                        </a:spcAft>
                      </a:pPr>
                      <a:r>
                        <a:rPr lang="en-US" sz="2000" u="none" kern="0" dirty="0">
                          <a:solidFill>
                            <a:srgbClr val="FFFF00"/>
                          </a:solidFill>
                          <a:effectLst/>
                        </a:rPr>
                        <a:t>Event</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0070C0"/>
                    </a:solidFill>
                  </a:tcPr>
                </a:tc>
                <a:tc>
                  <a:txBody>
                    <a:bodyPr/>
                    <a:lstStyle/>
                    <a:p>
                      <a:pPr algn="ctr">
                        <a:lnSpc>
                          <a:spcPct val="107000"/>
                        </a:lnSpc>
                        <a:spcAft>
                          <a:spcPts val="800"/>
                        </a:spcAft>
                      </a:pPr>
                      <a:r>
                        <a:rPr lang="en-US" sz="2000" u="none" kern="0" dirty="0">
                          <a:solidFill>
                            <a:srgbClr val="FFFF00"/>
                          </a:solidFill>
                          <a:effectLst/>
                        </a:rPr>
                        <a:t>Albumin</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(307)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Usual care</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(304)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Risk Diff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err="1">
                          <a:solidFill>
                            <a:srgbClr val="FFFF00"/>
                          </a:solidFill>
                          <a:effectLst/>
                        </a:rPr>
                        <a:t>Unadj</a:t>
                      </a:r>
                      <a:r>
                        <a:rPr lang="en-US" sz="2000" u="none" kern="0" dirty="0">
                          <a:solidFill>
                            <a:srgbClr val="FFFF00"/>
                          </a:solidFill>
                          <a:effectLst/>
                        </a:rPr>
                        <a:t>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P value</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69205851"/>
                  </a:ext>
                </a:extLst>
              </a:tr>
            </a:tbl>
          </a:graphicData>
        </a:graphic>
      </p:graphicFrame>
      <p:graphicFrame>
        <p:nvGraphicFramePr>
          <p:cNvPr id="13" name="Table 12">
            <a:extLst>
              <a:ext uri="{FF2B5EF4-FFF2-40B4-BE49-F238E27FC236}">
                <a16:creationId xmlns:a16="http://schemas.microsoft.com/office/drawing/2014/main" id="{5BDADD21-0621-1FDA-3E52-CFB2ABF10F73}"/>
              </a:ext>
            </a:extLst>
          </p:cNvPr>
          <p:cNvGraphicFramePr>
            <a:graphicFrameLocks noGrp="1"/>
          </p:cNvGraphicFramePr>
          <p:nvPr>
            <p:extLst>
              <p:ext uri="{D42A27DB-BD31-4B8C-83A1-F6EECF244321}">
                <p14:modId xmlns:p14="http://schemas.microsoft.com/office/powerpoint/2010/main" val="860736990"/>
              </p:ext>
            </p:extLst>
          </p:nvPr>
        </p:nvGraphicFramePr>
        <p:xfrm>
          <a:off x="91633" y="1863063"/>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150/307 (48.9%)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132/304 (43.4%)</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5.4% </a:t>
                      </a:r>
                    </a:p>
                    <a:p>
                      <a:pPr algn="ctr">
                        <a:lnSpc>
                          <a:spcPct val="107000"/>
                        </a:lnSpc>
                        <a:spcAft>
                          <a:spcPts val="800"/>
                        </a:spcAft>
                      </a:pPr>
                      <a:r>
                        <a:rPr lang="en-US" sz="1800" u="none" kern="0" dirty="0">
                          <a:solidFill>
                            <a:schemeClr val="tx1"/>
                          </a:solidFill>
                          <a:effectLst/>
                        </a:rPr>
                        <a:t>(-2.5 to 13.3)</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1.13 </a:t>
                      </a:r>
                    </a:p>
                    <a:p>
                      <a:pPr algn="ctr">
                        <a:lnSpc>
                          <a:spcPct val="107000"/>
                        </a:lnSpc>
                        <a:spcAft>
                          <a:spcPts val="800"/>
                        </a:spcAft>
                      </a:pPr>
                      <a:r>
                        <a:rPr lang="en-US" sz="1800" u="none" kern="0" dirty="0">
                          <a:solidFill>
                            <a:schemeClr val="tx1"/>
                          </a:solidFill>
                          <a:effectLst/>
                        </a:rPr>
                        <a:t>(0.95 - 1.34)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4" name="Table 13">
            <a:extLst>
              <a:ext uri="{FF2B5EF4-FFF2-40B4-BE49-F238E27FC236}">
                <a16:creationId xmlns:a16="http://schemas.microsoft.com/office/drawing/2014/main" id="{28C0EB5E-3764-32B1-9E82-6BAEE8606A7B}"/>
              </a:ext>
            </a:extLst>
          </p:cNvPr>
          <p:cNvGraphicFramePr>
            <a:graphicFrameLocks noGrp="1"/>
          </p:cNvGraphicFramePr>
          <p:nvPr/>
        </p:nvGraphicFramePr>
        <p:xfrm>
          <a:off x="91633" y="3203067"/>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56/165 </a:t>
                      </a:r>
                    </a:p>
                    <a:p>
                      <a:pPr algn="ctr">
                        <a:lnSpc>
                          <a:spcPct val="107000"/>
                        </a:lnSpc>
                        <a:spcAft>
                          <a:spcPts val="800"/>
                        </a:spcAft>
                      </a:pPr>
                      <a:r>
                        <a:rPr lang="en-US" sz="1800" u="none" kern="0" dirty="0">
                          <a:solidFill>
                            <a:schemeClr val="tx1"/>
                          </a:solidFill>
                          <a:effectLst/>
                        </a:rPr>
                        <a:t>(33.9%)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52/165 </a:t>
                      </a:r>
                    </a:p>
                    <a:p>
                      <a:pPr algn="ctr">
                        <a:lnSpc>
                          <a:spcPct val="107000"/>
                        </a:lnSpc>
                        <a:spcAft>
                          <a:spcPts val="800"/>
                        </a:spcAft>
                      </a:pPr>
                      <a:r>
                        <a:rPr lang="en-US" sz="1800" u="none" kern="0" dirty="0">
                          <a:solidFill>
                            <a:schemeClr val="tx1"/>
                          </a:solidFill>
                          <a:effectLst/>
                        </a:rPr>
                        <a:t>(31.5%)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2.4% </a:t>
                      </a:r>
                    </a:p>
                    <a:p>
                      <a:pPr algn="ctr">
                        <a:lnSpc>
                          <a:spcPct val="107000"/>
                        </a:lnSpc>
                        <a:spcAft>
                          <a:spcPts val="800"/>
                        </a:spcAft>
                      </a:pPr>
                      <a:r>
                        <a:rPr lang="en-US" sz="1800" u="none" kern="0" dirty="0">
                          <a:solidFill>
                            <a:schemeClr val="tx1"/>
                          </a:solidFill>
                          <a:effectLst/>
                        </a:rPr>
                        <a:t>(-7.7 to 12.5)</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1.08 </a:t>
                      </a:r>
                    </a:p>
                    <a:p>
                      <a:pPr algn="ctr">
                        <a:lnSpc>
                          <a:spcPct val="107000"/>
                        </a:lnSpc>
                        <a:spcAft>
                          <a:spcPts val="800"/>
                        </a:spcAft>
                      </a:pPr>
                      <a:r>
                        <a:rPr lang="en-US" sz="1800" u="none" kern="0" dirty="0">
                          <a:solidFill>
                            <a:schemeClr val="tx1"/>
                          </a:solidFill>
                          <a:effectLst/>
                        </a:rPr>
                        <a:t>(0.79 - 0.47)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5" name="Table 14">
            <a:extLst>
              <a:ext uri="{FF2B5EF4-FFF2-40B4-BE49-F238E27FC236}">
                <a16:creationId xmlns:a16="http://schemas.microsoft.com/office/drawing/2014/main" id="{A36751D8-A602-7D58-7B40-54E531B8EBDC}"/>
              </a:ext>
            </a:extLst>
          </p:cNvPr>
          <p:cNvGraphicFramePr>
            <a:graphicFrameLocks noGrp="1"/>
          </p:cNvGraphicFramePr>
          <p:nvPr>
            <p:extLst>
              <p:ext uri="{D42A27DB-BD31-4B8C-83A1-F6EECF244321}">
                <p14:modId xmlns:p14="http://schemas.microsoft.com/office/powerpoint/2010/main" val="567088220"/>
              </p:ext>
            </p:extLst>
          </p:nvPr>
        </p:nvGraphicFramePr>
        <p:xfrm>
          <a:off x="91633" y="4543071"/>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&lt;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94/142 </a:t>
                      </a:r>
                    </a:p>
                    <a:p>
                      <a:pPr algn="ctr">
                        <a:lnSpc>
                          <a:spcPct val="107000"/>
                        </a:lnSpc>
                        <a:spcAft>
                          <a:spcPts val="800"/>
                        </a:spcAft>
                      </a:pPr>
                      <a:r>
                        <a:rPr lang="en-US" sz="1800" u="none" kern="0" dirty="0">
                          <a:solidFill>
                            <a:schemeClr val="tx1"/>
                          </a:solidFill>
                          <a:effectLst/>
                        </a:rPr>
                        <a:t>(66.2%)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80/139 </a:t>
                      </a:r>
                    </a:p>
                    <a:p>
                      <a:pPr algn="ctr">
                        <a:lnSpc>
                          <a:spcPct val="107000"/>
                        </a:lnSpc>
                        <a:spcAft>
                          <a:spcPts val="800"/>
                        </a:spcAft>
                      </a:pPr>
                      <a:r>
                        <a:rPr lang="en-US" sz="1800" u="none" kern="0" dirty="0">
                          <a:solidFill>
                            <a:schemeClr val="tx1"/>
                          </a:solidFill>
                          <a:effectLst/>
                        </a:rPr>
                        <a:t>(57.6%) </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8.6% </a:t>
                      </a:r>
                    </a:p>
                    <a:p>
                      <a:pPr algn="ctr">
                        <a:lnSpc>
                          <a:spcPct val="107000"/>
                        </a:lnSpc>
                        <a:spcAft>
                          <a:spcPts val="800"/>
                        </a:spcAft>
                      </a:pPr>
                      <a:r>
                        <a:rPr lang="en-US" sz="1800" u="none" kern="0" dirty="0">
                          <a:solidFill>
                            <a:schemeClr val="tx1"/>
                          </a:solidFill>
                          <a:effectLst/>
                        </a:rPr>
                        <a:t>(-2.7 to 20)</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1.15 </a:t>
                      </a:r>
                    </a:p>
                    <a:p>
                      <a:pPr algn="ctr">
                        <a:lnSpc>
                          <a:spcPct val="107000"/>
                        </a:lnSpc>
                        <a:spcAft>
                          <a:spcPts val="800"/>
                        </a:spcAft>
                      </a:pPr>
                      <a:r>
                        <a:rPr lang="en-US" sz="1800" u="none" kern="0" dirty="0">
                          <a:solidFill>
                            <a:schemeClr val="tx1"/>
                          </a:solidFill>
                          <a:effectLst/>
                        </a:rPr>
                        <a:t>(0.96 - 1.38)</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sp>
        <p:nvSpPr>
          <p:cNvPr id="16" name="TextBox 15">
            <a:extLst>
              <a:ext uri="{FF2B5EF4-FFF2-40B4-BE49-F238E27FC236}">
                <a16:creationId xmlns:a16="http://schemas.microsoft.com/office/drawing/2014/main" id="{264840CC-2457-37D6-FA4F-6BEA75B4764E}"/>
              </a:ext>
            </a:extLst>
          </p:cNvPr>
          <p:cNvSpPr txBox="1"/>
          <p:nvPr/>
        </p:nvSpPr>
        <p:spPr>
          <a:xfrm>
            <a:off x="91633" y="6442752"/>
            <a:ext cx="248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ectangle 1">
            <a:extLst>
              <a:ext uri="{FF2B5EF4-FFF2-40B4-BE49-F238E27FC236}">
                <a16:creationId xmlns:a16="http://schemas.microsoft.com/office/drawing/2014/main" id="{CEE36729-3D9A-22C9-DC7D-5D9B1ACC2721}"/>
              </a:ext>
            </a:extLst>
          </p:cNvPr>
          <p:cNvSpPr/>
          <p:nvPr/>
        </p:nvSpPr>
        <p:spPr bwMode="auto">
          <a:xfrm>
            <a:off x="8846288" y="882502"/>
            <a:ext cx="3254079" cy="456136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495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3BB6D-40A3-F990-F8A0-CD72311FF7B9}"/>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69B61374-BC63-B9C9-AD42-1FD40678734C}"/>
              </a:ext>
            </a:extLst>
          </p:cNvPr>
          <p:cNvGraphicFramePr>
            <a:graphicFrameLocks noGrp="1"/>
          </p:cNvGraphicFramePr>
          <p:nvPr>
            <p:extLst>
              <p:ext uri="{D42A27DB-BD31-4B8C-83A1-F6EECF244321}">
                <p14:modId xmlns:p14="http://schemas.microsoft.com/office/powerpoint/2010/main" val="1089676241"/>
              </p:ext>
            </p:extLst>
          </p:nvPr>
        </p:nvGraphicFramePr>
        <p:xfrm>
          <a:off x="91633" y="1863063"/>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150/307 (48.9%)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132/304 (43.4%)</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5.4% </a:t>
                      </a:r>
                    </a:p>
                    <a:p>
                      <a:pPr algn="ctr">
                        <a:lnSpc>
                          <a:spcPct val="107000"/>
                        </a:lnSpc>
                        <a:spcAft>
                          <a:spcPts val="800"/>
                        </a:spcAft>
                      </a:pPr>
                      <a:r>
                        <a:rPr lang="en-US" sz="1800" u="none" kern="0" dirty="0">
                          <a:solidFill>
                            <a:schemeClr val="tx1"/>
                          </a:solidFill>
                          <a:effectLst/>
                        </a:rPr>
                        <a:t>(-2.5 to 13.3)</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1.13 </a:t>
                      </a:r>
                    </a:p>
                    <a:p>
                      <a:pPr algn="ctr">
                        <a:lnSpc>
                          <a:spcPct val="107000"/>
                        </a:lnSpc>
                        <a:spcAft>
                          <a:spcPts val="800"/>
                        </a:spcAft>
                      </a:pPr>
                      <a:r>
                        <a:rPr lang="en-US" sz="1800" u="none" kern="0" dirty="0">
                          <a:solidFill>
                            <a:schemeClr val="tx1"/>
                          </a:solidFill>
                          <a:effectLst/>
                        </a:rPr>
                        <a:t>(0.95 - 1.34) </a:t>
                      </a:r>
                    </a:p>
                  </a:txBody>
                  <a:tcPr marL="68580" marR="68580" marT="0" marB="0" anchor="ctr"/>
                </a:tc>
                <a:tc>
                  <a:txBody>
                    <a:bodyPr/>
                    <a:lstStyle/>
                    <a:p>
                      <a:pPr algn="ctr">
                        <a:lnSpc>
                          <a:spcPct val="107000"/>
                        </a:lnSpc>
                        <a:spcAft>
                          <a:spcPts val="800"/>
                        </a:spcAft>
                      </a:pPr>
                      <a:r>
                        <a:rPr lang="en-US" sz="1800" u="none" kern="0" dirty="0">
                          <a:solidFill>
                            <a:schemeClr val="bg1"/>
                          </a:solidFill>
                          <a:effectLst/>
                        </a:rPr>
                        <a:t>1.12 </a:t>
                      </a:r>
                      <a:r>
                        <a:rPr lang="en-US" sz="1800" u="none" kern="0" baseline="30000" dirty="0">
                          <a:solidFill>
                            <a:srgbClr val="FFFF00"/>
                          </a:solidFill>
                          <a:effectLst/>
                        </a:rPr>
                        <a:t>#</a:t>
                      </a:r>
                      <a:endParaRPr lang="en-US" sz="1800" u="none" kern="0" baseline="30000" dirty="0">
                        <a:solidFill>
                          <a:schemeClr val="bg1"/>
                        </a:solidFill>
                        <a:effectLst/>
                      </a:endParaRPr>
                    </a:p>
                    <a:p>
                      <a:pPr algn="ctr">
                        <a:lnSpc>
                          <a:spcPct val="107000"/>
                        </a:lnSpc>
                        <a:spcAft>
                          <a:spcPts val="800"/>
                        </a:spcAft>
                      </a:pPr>
                      <a:r>
                        <a:rPr lang="en-US" sz="1800" u="none" kern="0" dirty="0">
                          <a:solidFill>
                            <a:schemeClr val="bg1"/>
                          </a:solidFill>
                          <a:effectLst/>
                        </a:rPr>
                        <a:t>(1.04-1.21) </a:t>
                      </a:r>
                    </a:p>
                  </a:txBody>
                  <a:tcPr marL="68580" marR="68580" marT="0" marB="0" anchor="ctr">
                    <a:solidFill>
                      <a:srgbClr val="FF0000"/>
                    </a:solidFill>
                  </a:tcPr>
                </a:tc>
                <a:tc>
                  <a:txBody>
                    <a:bodyPr/>
                    <a:lstStyle/>
                    <a:p>
                      <a:pPr algn="ctr">
                        <a:lnSpc>
                          <a:spcPct val="107000"/>
                        </a:lnSpc>
                        <a:spcAft>
                          <a:spcPts val="800"/>
                        </a:spcAft>
                      </a:pPr>
                      <a:r>
                        <a:rPr lang="en-US" sz="1800" u="none" kern="0" dirty="0">
                          <a:solidFill>
                            <a:schemeClr val="bg1"/>
                          </a:solidFill>
                          <a:effectLst/>
                        </a:rPr>
                        <a:t>0.003 </a:t>
                      </a:r>
                      <a:endParaRPr lang="en-US" sz="1800" b="1" u="none"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369205851"/>
                  </a:ext>
                </a:extLst>
              </a:tr>
            </a:tbl>
          </a:graphicData>
        </a:graphic>
      </p:graphicFrame>
      <p:sp>
        <p:nvSpPr>
          <p:cNvPr id="16" name="TextBox 15">
            <a:extLst>
              <a:ext uri="{FF2B5EF4-FFF2-40B4-BE49-F238E27FC236}">
                <a16:creationId xmlns:a16="http://schemas.microsoft.com/office/drawing/2014/main" id="{E0EE596C-ECDC-0B47-49D2-405D7CD67313}"/>
              </a:ext>
            </a:extLst>
          </p:cNvPr>
          <p:cNvSpPr txBox="1"/>
          <p:nvPr/>
        </p:nvSpPr>
        <p:spPr>
          <a:xfrm>
            <a:off x="91633" y="6442752"/>
            <a:ext cx="4070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 Adjusted for site and baseline eGFR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53E48C7D-8C36-326D-3653-73FA63D5C65E}"/>
              </a:ext>
            </a:extLst>
          </p:cNvPr>
          <p:cNvGraphicFramePr>
            <a:graphicFrameLocks noGrp="1"/>
          </p:cNvGraphicFramePr>
          <p:nvPr>
            <p:extLst>
              <p:ext uri="{D42A27DB-BD31-4B8C-83A1-F6EECF244321}">
                <p14:modId xmlns:p14="http://schemas.microsoft.com/office/powerpoint/2010/main" val="3567800433"/>
              </p:ext>
            </p:extLst>
          </p:nvPr>
        </p:nvGraphicFramePr>
        <p:xfrm>
          <a:off x="91633" y="1002260"/>
          <a:ext cx="12008734" cy="863989"/>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67793">
                  <a:extLst>
                    <a:ext uri="{9D8B030D-6E8A-4147-A177-3AD203B41FA5}">
                      <a16:colId xmlns:a16="http://schemas.microsoft.com/office/drawing/2014/main" val="3301613973"/>
                    </a:ext>
                  </a:extLst>
                </a:gridCol>
                <a:gridCol w="1891496">
                  <a:extLst>
                    <a:ext uri="{9D8B030D-6E8A-4147-A177-3AD203B41FA5}">
                      <a16:colId xmlns:a16="http://schemas.microsoft.com/office/drawing/2014/main" val="961268438"/>
                    </a:ext>
                  </a:extLst>
                </a:gridCol>
              </a:tblGrid>
              <a:tr h="863989">
                <a:tc>
                  <a:txBody>
                    <a:bodyPr/>
                    <a:lstStyle/>
                    <a:p>
                      <a:pPr algn="ctr">
                        <a:lnSpc>
                          <a:spcPct val="107000"/>
                        </a:lnSpc>
                        <a:spcAft>
                          <a:spcPts val="800"/>
                        </a:spcAft>
                      </a:pPr>
                      <a:r>
                        <a:rPr lang="en-US" sz="2000" u="none" kern="0" dirty="0">
                          <a:solidFill>
                            <a:srgbClr val="FFFF00"/>
                          </a:solidFill>
                          <a:effectLst/>
                        </a:rPr>
                        <a:t>Event</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0070C0"/>
                    </a:solidFill>
                  </a:tcPr>
                </a:tc>
                <a:tc>
                  <a:txBody>
                    <a:bodyPr/>
                    <a:lstStyle/>
                    <a:p>
                      <a:pPr algn="ctr">
                        <a:lnSpc>
                          <a:spcPct val="107000"/>
                        </a:lnSpc>
                        <a:spcAft>
                          <a:spcPts val="800"/>
                        </a:spcAft>
                      </a:pPr>
                      <a:r>
                        <a:rPr lang="en-US" sz="2000" u="none" kern="0" dirty="0">
                          <a:solidFill>
                            <a:srgbClr val="FFFF00"/>
                          </a:solidFill>
                          <a:effectLst/>
                        </a:rPr>
                        <a:t>Albumin</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(307)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Usual care</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(304)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Risk Diff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err="1">
                          <a:solidFill>
                            <a:srgbClr val="FFFF00"/>
                          </a:solidFill>
                          <a:effectLst/>
                        </a:rPr>
                        <a:t>Unadj</a:t>
                      </a:r>
                      <a:r>
                        <a:rPr lang="en-US" sz="2000" u="none" kern="0" dirty="0">
                          <a:solidFill>
                            <a:srgbClr val="FFFF00"/>
                          </a:solidFill>
                          <a:effectLst/>
                        </a:rPr>
                        <a:t>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P value</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69205851"/>
                  </a:ext>
                </a:extLst>
              </a:tr>
            </a:tbl>
          </a:graphicData>
        </a:graphic>
      </p:graphicFrame>
      <p:graphicFrame>
        <p:nvGraphicFramePr>
          <p:cNvPr id="3" name="Table 2">
            <a:extLst>
              <a:ext uri="{FF2B5EF4-FFF2-40B4-BE49-F238E27FC236}">
                <a16:creationId xmlns:a16="http://schemas.microsoft.com/office/drawing/2014/main" id="{BC6A5C49-9C2C-A9DE-629B-5D36C2697BF4}"/>
              </a:ext>
            </a:extLst>
          </p:cNvPr>
          <p:cNvGraphicFramePr>
            <a:graphicFrameLocks noGrp="1"/>
          </p:cNvGraphicFramePr>
          <p:nvPr/>
        </p:nvGraphicFramePr>
        <p:xfrm>
          <a:off x="91633" y="3203067"/>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56/165 </a:t>
                      </a:r>
                    </a:p>
                    <a:p>
                      <a:pPr algn="ctr">
                        <a:lnSpc>
                          <a:spcPct val="107000"/>
                        </a:lnSpc>
                        <a:spcAft>
                          <a:spcPts val="800"/>
                        </a:spcAft>
                      </a:pPr>
                      <a:r>
                        <a:rPr lang="en-US" sz="1800" u="none" kern="0" dirty="0">
                          <a:solidFill>
                            <a:schemeClr val="tx1"/>
                          </a:solidFill>
                          <a:effectLst/>
                        </a:rPr>
                        <a:t>(33.9%)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52/165 </a:t>
                      </a:r>
                    </a:p>
                    <a:p>
                      <a:pPr algn="ctr">
                        <a:lnSpc>
                          <a:spcPct val="107000"/>
                        </a:lnSpc>
                        <a:spcAft>
                          <a:spcPts val="800"/>
                        </a:spcAft>
                      </a:pPr>
                      <a:r>
                        <a:rPr lang="en-US" sz="1800" u="none" kern="0" dirty="0">
                          <a:solidFill>
                            <a:schemeClr val="tx1"/>
                          </a:solidFill>
                          <a:effectLst/>
                        </a:rPr>
                        <a:t>(31.5%)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2.4% </a:t>
                      </a:r>
                    </a:p>
                    <a:p>
                      <a:pPr algn="ctr">
                        <a:lnSpc>
                          <a:spcPct val="107000"/>
                        </a:lnSpc>
                        <a:spcAft>
                          <a:spcPts val="800"/>
                        </a:spcAft>
                      </a:pPr>
                      <a:r>
                        <a:rPr lang="en-US" sz="1800" u="none" kern="0" dirty="0">
                          <a:solidFill>
                            <a:schemeClr val="tx1"/>
                          </a:solidFill>
                          <a:effectLst/>
                        </a:rPr>
                        <a:t>(-7.7 to 12.5)</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1.08 </a:t>
                      </a:r>
                    </a:p>
                    <a:p>
                      <a:pPr algn="ctr">
                        <a:lnSpc>
                          <a:spcPct val="107000"/>
                        </a:lnSpc>
                        <a:spcAft>
                          <a:spcPts val="800"/>
                        </a:spcAft>
                      </a:pPr>
                      <a:r>
                        <a:rPr lang="en-US" sz="1800" u="none" kern="0" dirty="0">
                          <a:solidFill>
                            <a:schemeClr val="tx1"/>
                          </a:solidFill>
                          <a:effectLst/>
                        </a:rPr>
                        <a:t>(0.79 - 0.47)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4" name="Table 3">
            <a:extLst>
              <a:ext uri="{FF2B5EF4-FFF2-40B4-BE49-F238E27FC236}">
                <a16:creationId xmlns:a16="http://schemas.microsoft.com/office/drawing/2014/main" id="{D8BF47EE-16E2-EEAB-CCEA-A8086E5AE060}"/>
              </a:ext>
            </a:extLst>
          </p:cNvPr>
          <p:cNvGraphicFramePr>
            <a:graphicFrameLocks noGrp="1"/>
          </p:cNvGraphicFramePr>
          <p:nvPr>
            <p:extLst>
              <p:ext uri="{D42A27DB-BD31-4B8C-83A1-F6EECF244321}">
                <p14:modId xmlns:p14="http://schemas.microsoft.com/office/powerpoint/2010/main" val="3774521004"/>
              </p:ext>
            </p:extLst>
          </p:nvPr>
        </p:nvGraphicFramePr>
        <p:xfrm>
          <a:off x="91633" y="4543071"/>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&lt;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94/142 </a:t>
                      </a:r>
                    </a:p>
                    <a:p>
                      <a:pPr algn="ctr">
                        <a:lnSpc>
                          <a:spcPct val="107000"/>
                        </a:lnSpc>
                        <a:spcAft>
                          <a:spcPts val="800"/>
                        </a:spcAft>
                      </a:pPr>
                      <a:r>
                        <a:rPr lang="en-US" sz="1800" u="none" kern="0" dirty="0">
                          <a:solidFill>
                            <a:schemeClr val="tx1"/>
                          </a:solidFill>
                          <a:effectLst/>
                        </a:rPr>
                        <a:t>(66.2%)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80/139 </a:t>
                      </a:r>
                    </a:p>
                    <a:p>
                      <a:pPr algn="ctr">
                        <a:lnSpc>
                          <a:spcPct val="107000"/>
                        </a:lnSpc>
                        <a:spcAft>
                          <a:spcPts val="800"/>
                        </a:spcAft>
                      </a:pPr>
                      <a:r>
                        <a:rPr lang="en-US" sz="1800" u="none" kern="0" dirty="0">
                          <a:solidFill>
                            <a:schemeClr val="tx1"/>
                          </a:solidFill>
                          <a:effectLst/>
                        </a:rPr>
                        <a:t>(57.6%) </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8.6% </a:t>
                      </a:r>
                    </a:p>
                    <a:p>
                      <a:pPr algn="ctr">
                        <a:lnSpc>
                          <a:spcPct val="107000"/>
                        </a:lnSpc>
                        <a:spcAft>
                          <a:spcPts val="800"/>
                        </a:spcAft>
                      </a:pPr>
                      <a:r>
                        <a:rPr lang="en-US" sz="1800" u="none" kern="0" dirty="0">
                          <a:solidFill>
                            <a:schemeClr val="tx1"/>
                          </a:solidFill>
                          <a:effectLst/>
                        </a:rPr>
                        <a:t>(-2.7 to 20)</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1.15 </a:t>
                      </a:r>
                    </a:p>
                    <a:p>
                      <a:pPr algn="ctr">
                        <a:lnSpc>
                          <a:spcPct val="107000"/>
                        </a:lnSpc>
                        <a:spcAft>
                          <a:spcPts val="800"/>
                        </a:spcAft>
                      </a:pPr>
                      <a:r>
                        <a:rPr lang="en-US" sz="1800" u="none" kern="0" dirty="0">
                          <a:solidFill>
                            <a:schemeClr val="tx1"/>
                          </a:solidFill>
                          <a:effectLst/>
                        </a:rPr>
                        <a:t>(0.96 - 1.38)</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sp>
        <p:nvSpPr>
          <p:cNvPr id="5" name="Rectangle 4">
            <a:extLst>
              <a:ext uri="{FF2B5EF4-FFF2-40B4-BE49-F238E27FC236}">
                <a16:creationId xmlns:a16="http://schemas.microsoft.com/office/drawing/2014/main" id="{0E308745-CE20-912C-3EC6-0077D7C58230}"/>
              </a:ext>
            </a:extLst>
          </p:cNvPr>
          <p:cNvSpPr/>
          <p:nvPr/>
        </p:nvSpPr>
        <p:spPr bwMode="auto">
          <a:xfrm>
            <a:off x="8856921" y="3203066"/>
            <a:ext cx="3243446" cy="2240803"/>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2059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15BA-F48D-704B-6B30-6A0A8C218651}"/>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A3D5384C-4B8E-1271-6D71-096CD633596D}"/>
              </a:ext>
            </a:extLst>
          </p:cNvPr>
          <p:cNvGraphicFramePr>
            <a:graphicFrameLocks noGrp="1"/>
          </p:cNvGraphicFramePr>
          <p:nvPr>
            <p:extLst>
              <p:ext uri="{D42A27DB-BD31-4B8C-83A1-F6EECF244321}">
                <p14:modId xmlns:p14="http://schemas.microsoft.com/office/powerpoint/2010/main" val="485845731"/>
              </p:ext>
            </p:extLst>
          </p:nvPr>
        </p:nvGraphicFramePr>
        <p:xfrm>
          <a:off x="91633" y="1863063"/>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150/307 (48.9%)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132/304 (43.4%)</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5.4% </a:t>
                      </a:r>
                    </a:p>
                    <a:p>
                      <a:pPr algn="ctr">
                        <a:lnSpc>
                          <a:spcPct val="107000"/>
                        </a:lnSpc>
                        <a:spcAft>
                          <a:spcPts val="800"/>
                        </a:spcAft>
                      </a:pPr>
                      <a:r>
                        <a:rPr lang="en-US" sz="1800" u="none" kern="0" dirty="0">
                          <a:solidFill>
                            <a:schemeClr val="tx1"/>
                          </a:solidFill>
                          <a:effectLst/>
                        </a:rPr>
                        <a:t>(-2.5 to 13.3)</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1.13 </a:t>
                      </a:r>
                    </a:p>
                    <a:p>
                      <a:pPr algn="ctr">
                        <a:lnSpc>
                          <a:spcPct val="107000"/>
                        </a:lnSpc>
                        <a:spcAft>
                          <a:spcPts val="800"/>
                        </a:spcAft>
                      </a:pPr>
                      <a:r>
                        <a:rPr lang="en-US" sz="1800" u="none" kern="0" dirty="0">
                          <a:solidFill>
                            <a:schemeClr val="tx1"/>
                          </a:solidFill>
                          <a:effectLst/>
                        </a:rPr>
                        <a:t>(0.95 - 1.34) </a:t>
                      </a:r>
                    </a:p>
                  </a:txBody>
                  <a:tcPr marL="68580" marR="68580" marT="0" marB="0" anchor="ctr"/>
                </a:tc>
                <a:tc>
                  <a:txBody>
                    <a:bodyPr/>
                    <a:lstStyle/>
                    <a:p>
                      <a:pPr algn="ctr">
                        <a:lnSpc>
                          <a:spcPct val="107000"/>
                        </a:lnSpc>
                        <a:spcAft>
                          <a:spcPts val="800"/>
                        </a:spcAft>
                      </a:pPr>
                      <a:r>
                        <a:rPr lang="en-US" sz="1800" u="none" kern="0" dirty="0">
                          <a:solidFill>
                            <a:schemeClr val="bg1"/>
                          </a:solidFill>
                          <a:effectLst/>
                        </a:rPr>
                        <a:t>1.12 </a:t>
                      </a:r>
                      <a:r>
                        <a:rPr lang="en-US" sz="1800" u="none" kern="0" baseline="30000" dirty="0">
                          <a:solidFill>
                            <a:srgbClr val="FFFF00"/>
                          </a:solidFill>
                          <a:effectLst/>
                        </a:rPr>
                        <a:t>#</a:t>
                      </a:r>
                      <a:endParaRPr lang="en-US" sz="1800" u="none" kern="0" dirty="0">
                        <a:solidFill>
                          <a:schemeClr val="bg1"/>
                        </a:solidFill>
                        <a:effectLst/>
                      </a:endParaRPr>
                    </a:p>
                    <a:p>
                      <a:pPr algn="ctr">
                        <a:lnSpc>
                          <a:spcPct val="107000"/>
                        </a:lnSpc>
                        <a:spcAft>
                          <a:spcPts val="800"/>
                        </a:spcAft>
                      </a:pPr>
                      <a:r>
                        <a:rPr lang="en-US" sz="1800" u="none" kern="0" dirty="0">
                          <a:solidFill>
                            <a:schemeClr val="bg1"/>
                          </a:solidFill>
                          <a:effectLst/>
                        </a:rPr>
                        <a:t>(1.04-1.21) </a:t>
                      </a:r>
                    </a:p>
                  </a:txBody>
                  <a:tcPr marL="68580" marR="68580" marT="0" marB="0" anchor="ctr">
                    <a:solidFill>
                      <a:srgbClr val="FF0000"/>
                    </a:solidFill>
                  </a:tcPr>
                </a:tc>
                <a:tc>
                  <a:txBody>
                    <a:bodyPr/>
                    <a:lstStyle/>
                    <a:p>
                      <a:pPr algn="ctr">
                        <a:lnSpc>
                          <a:spcPct val="107000"/>
                        </a:lnSpc>
                        <a:spcAft>
                          <a:spcPts val="800"/>
                        </a:spcAft>
                      </a:pPr>
                      <a:r>
                        <a:rPr lang="en-US" sz="1800" u="none" kern="0" dirty="0">
                          <a:solidFill>
                            <a:schemeClr val="bg1"/>
                          </a:solidFill>
                          <a:effectLst/>
                        </a:rPr>
                        <a:t>0.003 </a:t>
                      </a:r>
                      <a:endParaRPr lang="en-US" sz="1800" b="1" u="none"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369205851"/>
                  </a:ext>
                </a:extLst>
              </a:tr>
            </a:tbl>
          </a:graphicData>
        </a:graphic>
      </p:graphicFrame>
      <p:graphicFrame>
        <p:nvGraphicFramePr>
          <p:cNvPr id="14" name="Table 13">
            <a:extLst>
              <a:ext uri="{FF2B5EF4-FFF2-40B4-BE49-F238E27FC236}">
                <a16:creationId xmlns:a16="http://schemas.microsoft.com/office/drawing/2014/main" id="{23F3C2B1-8EF9-2E4C-B78B-032A43D5C021}"/>
              </a:ext>
            </a:extLst>
          </p:cNvPr>
          <p:cNvGraphicFramePr>
            <a:graphicFrameLocks noGrp="1"/>
          </p:cNvGraphicFramePr>
          <p:nvPr/>
        </p:nvGraphicFramePr>
        <p:xfrm>
          <a:off x="91633" y="3203067"/>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56/165 </a:t>
                      </a:r>
                    </a:p>
                    <a:p>
                      <a:pPr algn="ctr">
                        <a:lnSpc>
                          <a:spcPct val="107000"/>
                        </a:lnSpc>
                        <a:spcAft>
                          <a:spcPts val="800"/>
                        </a:spcAft>
                      </a:pPr>
                      <a:r>
                        <a:rPr lang="en-US" sz="1800" u="none" kern="0" dirty="0">
                          <a:solidFill>
                            <a:schemeClr val="tx1"/>
                          </a:solidFill>
                          <a:effectLst/>
                        </a:rPr>
                        <a:t>(33.9%)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52/165 </a:t>
                      </a:r>
                    </a:p>
                    <a:p>
                      <a:pPr algn="ctr">
                        <a:lnSpc>
                          <a:spcPct val="107000"/>
                        </a:lnSpc>
                        <a:spcAft>
                          <a:spcPts val="800"/>
                        </a:spcAft>
                      </a:pPr>
                      <a:r>
                        <a:rPr lang="en-US" sz="1800" u="none" kern="0" dirty="0">
                          <a:solidFill>
                            <a:schemeClr val="tx1"/>
                          </a:solidFill>
                          <a:effectLst/>
                        </a:rPr>
                        <a:t>(31.5%)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2.4% </a:t>
                      </a:r>
                    </a:p>
                    <a:p>
                      <a:pPr algn="ctr">
                        <a:lnSpc>
                          <a:spcPct val="107000"/>
                        </a:lnSpc>
                        <a:spcAft>
                          <a:spcPts val="800"/>
                        </a:spcAft>
                      </a:pPr>
                      <a:r>
                        <a:rPr lang="en-US" sz="1800" u="none" kern="0" dirty="0">
                          <a:solidFill>
                            <a:schemeClr val="tx1"/>
                          </a:solidFill>
                          <a:effectLst/>
                        </a:rPr>
                        <a:t>(-7.7 to 12.5)</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1.08 </a:t>
                      </a:r>
                    </a:p>
                    <a:p>
                      <a:pPr algn="ctr">
                        <a:lnSpc>
                          <a:spcPct val="107000"/>
                        </a:lnSpc>
                        <a:spcAft>
                          <a:spcPts val="800"/>
                        </a:spcAft>
                      </a:pPr>
                      <a:r>
                        <a:rPr lang="en-US" sz="1800" u="none" kern="0" dirty="0">
                          <a:solidFill>
                            <a:schemeClr val="tx1"/>
                          </a:solidFill>
                          <a:effectLst/>
                        </a:rPr>
                        <a:t>(0.79 - 0.47)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1.07 </a:t>
                      </a:r>
                    </a:p>
                    <a:p>
                      <a:pPr algn="ctr">
                        <a:lnSpc>
                          <a:spcPct val="107000"/>
                        </a:lnSpc>
                        <a:spcAft>
                          <a:spcPts val="800"/>
                        </a:spcAft>
                      </a:pPr>
                      <a:r>
                        <a:rPr lang="en-US" sz="1800" u="none" kern="0" dirty="0">
                          <a:solidFill>
                            <a:schemeClr val="tx1"/>
                          </a:solidFill>
                          <a:effectLst/>
                        </a:rPr>
                        <a:t>(0.83-1.38) </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0.59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5" name="Table 14">
            <a:extLst>
              <a:ext uri="{FF2B5EF4-FFF2-40B4-BE49-F238E27FC236}">
                <a16:creationId xmlns:a16="http://schemas.microsoft.com/office/drawing/2014/main" id="{6001FB6B-CB60-08F4-A08B-58B5B862D341}"/>
              </a:ext>
            </a:extLst>
          </p:cNvPr>
          <p:cNvGraphicFramePr>
            <a:graphicFrameLocks noGrp="1"/>
          </p:cNvGraphicFramePr>
          <p:nvPr>
            <p:extLst>
              <p:ext uri="{D42A27DB-BD31-4B8C-83A1-F6EECF244321}">
                <p14:modId xmlns:p14="http://schemas.microsoft.com/office/powerpoint/2010/main" val="3904700750"/>
              </p:ext>
            </p:extLst>
          </p:nvPr>
        </p:nvGraphicFramePr>
        <p:xfrm>
          <a:off x="91633" y="4543071"/>
          <a:ext cx="12008734"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&lt;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94/142 </a:t>
                      </a:r>
                    </a:p>
                    <a:p>
                      <a:pPr algn="ctr">
                        <a:lnSpc>
                          <a:spcPct val="107000"/>
                        </a:lnSpc>
                        <a:spcAft>
                          <a:spcPts val="800"/>
                        </a:spcAft>
                      </a:pPr>
                      <a:r>
                        <a:rPr lang="en-US" sz="1800" u="none" kern="0" dirty="0">
                          <a:solidFill>
                            <a:schemeClr val="tx1"/>
                          </a:solidFill>
                          <a:effectLst/>
                        </a:rPr>
                        <a:t>(66.2%)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80/139 </a:t>
                      </a:r>
                    </a:p>
                    <a:p>
                      <a:pPr algn="ctr">
                        <a:lnSpc>
                          <a:spcPct val="107000"/>
                        </a:lnSpc>
                        <a:spcAft>
                          <a:spcPts val="800"/>
                        </a:spcAft>
                      </a:pPr>
                      <a:r>
                        <a:rPr lang="en-US" sz="1800" u="none" kern="0" dirty="0">
                          <a:solidFill>
                            <a:schemeClr val="tx1"/>
                          </a:solidFill>
                          <a:effectLst/>
                        </a:rPr>
                        <a:t>(57.6%) </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8.6% </a:t>
                      </a:r>
                    </a:p>
                    <a:p>
                      <a:pPr algn="ctr">
                        <a:lnSpc>
                          <a:spcPct val="107000"/>
                        </a:lnSpc>
                        <a:spcAft>
                          <a:spcPts val="800"/>
                        </a:spcAft>
                      </a:pPr>
                      <a:r>
                        <a:rPr lang="en-US" sz="1800" u="none" kern="0" dirty="0">
                          <a:solidFill>
                            <a:schemeClr val="tx1"/>
                          </a:solidFill>
                          <a:effectLst/>
                        </a:rPr>
                        <a:t>(-2.7 to 20)</a:t>
                      </a: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1.15 </a:t>
                      </a:r>
                    </a:p>
                    <a:p>
                      <a:pPr algn="ctr">
                        <a:lnSpc>
                          <a:spcPct val="107000"/>
                        </a:lnSpc>
                        <a:spcAft>
                          <a:spcPts val="800"/>
                        </a:spcAft>
                      </a:pPr>
                      <a:r>
                        <a:rPr lang="en-US" sz="1800" u="none" kern="0" dirty="0">
                          <a:solidFill>
                            <a:schemeClr val="tx1"/>
                          </a:solidFill>
                          <a:effectLst/>
                        </a:rPr>
                        <a:t>(0.96 - 1.38)</a:t>
                      </a:r>
                    </a:p>
                  </a:txBody>
                  <a:tcPr marL="68580" marR="68580" marT="0" marB="0" anchor="ctr"/>
                </a:tc>
                <a:tc>
                  <a:txBody>
                    <a:bodyPr/>
                    <a:lstStyle/>
                    <a:p>
                      <a:pPr algn="ctr">
                        <a:lnSpc>
                          <a:spcPct val="107000"/>
                        </a:lnSpc>
                        <a:spcAft>
                          <a:spcPts val="800"/>
                        </a:spcAft>
                      </a:pPr>
                      <a:r>
                        <a:rPr lang="en-US" sz="1800" u="none" kern="0" dirty="0">
                          <a:solidFill>
                            <a:schemeClr val="bg1"/>
                          </a:solidFill>
                          <a:effectLst/>
                        </a:rPr>
                        <a:t>1.14 </a:t>
                      </a:r>
                    </a:p>
                    <a:p>
                      <a:pPr algn="ctr">
                        <a:lnSpc>
                          <a:spcPct val="107000"/>
                        </a:lnSpc>
                        <a:spcAft>
                          <a:spcPts val="800"/>
                        </a:spcAft>
                      </a:pPr>
                      <a:r>
                        <a:rPr lang="en-US" sz="1800" u="none" kern="0" dirty="0">
                          <a:solidFill>
                            <a:schemeClr val="bg1"/>
                          </a:solidFill>
                          <a:effectLst/>
                        </a:rPr>
                        <a:t>(1.07-1.22) </a:t>
                      </a:r>
                    </a:p>
                  </a:txBody>
                  <a:tcPr marL="68580" marR="68580" marT="0" marB="0" anchor="ctr">
                    <a:solidFill>
                      <a:srgbClr val="FF0000"/>
                    </a:solidFill>
                  </a:tcPr>
                </a:tc>
                <a:tc>
                  <a:txBody>
                    <a:bodyPr/>
                    <a:lstStyle/>
                    <a:p>
                      <a:pPr algn="ctr">
                        <a:lnSpc>
                          <a:spcPct val="107000"/>
                        </a:lnSpc>
                        <a:spcAft>
                          <a:spcPts val="800"/>
                        </a:spcAft>
                      </a:pPr>
                      <a:r>
                        <a:rPr lang="en-US" sz="1800" u="none" kern="0" dirty="0">
                          <a:solidFill>
                            <a:schemeClr val="bg1"/>
                          </a:solidFill>
                          <a:effectLst/>
                        </a:rPr>
                        <a:t> &lt;0.0001 </a:t>
                      </a:r>
                      <a:endParaRPr lang="en-US" sz="1800" b="1" u="none"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369205851"/>
                  </a:ext>
                </a:extLst>
              </a:tr>
            </a:tbl>
          </a:graphicData>
        </a:graphic>
      </p:graphicFrame>
      <p:sp>
        <p:nvSpPr>
          <p:cNvPr id="16" name="TextBox 15">
            <a:extLst>
              <a:ext uri="{FF2B5EF4-FFF2-40B4-BE49-F238E27FC236}">
                <a16:creationId xmlns:a16="http://schemas.microsoft.com/office/drawing/2014/main" id="{61C2F528-D3C2-82DA-3624-266223CDA3CF}"/>
              </a:ext>
            </a:extLst>
          </p:cNvPr>
          <p:cNvSpPr txBox="1"/>
          <p:nvPr/>
        </p:nvSpPr>
        <p:spPr>
          <a:xfrm>
            <a:off x="91633" y="6442752"/>
            <a:ext cx="4070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 Adjusted for site and baseline eGFR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F50F8A6D-CA5D-BD31-AF02-097B7C65384A}"/>
              </a:ext>
            </a:extLst>
          </p:cNvPr>
          <p:cNvGraphicFramePr>
            <a:graphicFrameLocks noGrp="1"/>
          </p:cNvGraphicFramePr>
          <p:nvPr/>
        </p:nvGraphicFramePr>
        <p:xfrm>
          <a:off x="91633" y="999074"/>
          <a:ext cx="12008734" cy="863989"/>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750078">
                  <a:extLst>
                    <a:ext uri="{9D8B030D-6E8A-4147-A177-3AD203B41FA5}">
                      <a16:colId xmlns:a16="http://schemas.microsoft.com/office/drawing/2014/main" val="3860821894"/>
                    </a:ext>
                  </a:extLst>
                </a:gridCol>
                <a:gridCol w="1480398">
                  <a:extLst>
                    <a:ext uri="{9D8B030D-6E8A-4147-A177-3AD203B41FA5}">
                      <a16:colId xmlns:a16="http://schemas.microsoft.com/office/drawing/2014/main" val="2103194395"/>
                    </a:ext>
                  </a:extLst>
                </a:gridCol>
                <a:gridCol w="1367793">
                  <a:extLst>
                    <a:ext uri="{9D8B030D-6E8A-4147-A177-3AD203B41FA5}">
                      <a16:colId xmlns:a16="http://schemas.microsoft.com/office/drawing/2014/main" val="3301613973"/>
                    </a:ext>
                  </a:extLst>
                </a:gridCol>
                <a:gridCol w="1891496">
                  <a:extLst>
                    <a:ext uri="{9D8B030D-6E8A-4147-A177-3AD203B41FA5}">
                      <a16:colId xmlns:a16="http://schemas.microsoft.com/office/drawing/2014/main" val="961268438"/>
                    </a:ext>
                  </a:extLst>
                </a:gridCol>
              </a:tblGrid>
              <a:tr h="863989">
                <a:tc>
                  <a:txBody>
                    <a:bodyPr/>
                    <a:lstStyle/>
                    <a:p>
                      <a:pPr algn="ctr">
                        <a:lnSpc>
                          <a:spcPct val="107000"/>
                        </a:lnSpc>
                        <a:spcAft>
                          <a:spcPts val="800"/>
                        </a:spcAft>
                      </a:pPr>
                      <a:r>
                        <a:rPr lang="en-US" sz="2000" u="none" kern="0" dirty="0">
                          <a:solidFill>
                            <a:srgbClr val="FFFF00"/>
                          </a:solidFill>
                          <a:effectLst/>
                        </a:rPr>
                        <a:t>Event</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0070C0"/>
                    </a:solidFill>
                  </a:tcPr>
                </a:tc>
                <a:tc>
                  <a:txBody>
                    <a:bodyPr/>
                    <a:lstStyle/>
                    <a:p>
                      <a:pPr algn="ctr">
                        <a:lnSpc>
                          <a:spcPct val="107000"/>
                        </a:lnSpc>
                        <a:spcAft>
                          <a:spcPts val="800"/>
                        </a:spcAft>
                      </a:pPr>
                      <a:r>
                        <a:rPr lang="en-US" sz="2000" u="none" kern="0" dirty="0">
                          <a:solidFill>
                            <a:srgbClr val="FFFF00"/>
                          </a:solidFill>
                          <a:effectLst/>
                        </a:rPr>
                        <a:t>Albumin</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(307)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Usual care</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(304)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Risk Diff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err="1">
                          <a:solidFill>
                            <a:srgbClr val="FFFF00"/>
                          </a:solidFill>
                          <a:effectLst/>
                        </a:rPr>
                        <a:t>Unadj</a:t>
                      </a:r>
                      <a:r>
                        <a:rPr lang="en-US" sz="2000" u="none" kern="0" dirty="0">
                          <a:solidFill>
                            <a:srgbClr val="FFFF00"/>
                          </a:solidFill>
                          <a:effectLst/>
                        </a:rPr>
                        <a:t>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P value</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69205851"/>
                  </a:ext>
                </a:extLst>
              </a:tr>
            </a:tbl>
          </a:graphicData>
        </a:graphic>
      </p:graphicFrame>
    </p:spTree>
    <p:extLst>
      <p:ext uri="{BB962C8B-B14F-4D97-AF65-F5344CB8AC3E}">
        <p14:creationId xmlns:p14="http://schemas.microsoft.com/office/powerpoint/2010/main" val="88343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D55F9-1081-A9A7-F56E-42FE93B2120A}"/>
              </a:ext>
            </a:extLst>
          </p:cNvPr>
          <p:cNvPicPr>
            <a:picLocks noChangeAspect="1"/>
          </p:cNvPicPr>
          <p:nvPr/>
        </p:nvPicPr>
        <p:blipFill>
          <a:blip r:embed="rId2"/>
          <a:stretch>
            <a:fillRect/>
          </a:stretch>
        </p:blipFill>
        <p:spPr>
          <a:xfrm>
            <a:off x="580340" y="1112258"/>
            <a:ext cx="7525684" cy="4976380"/>
          </a:xfrm>
          <a:prstGeom prst="rect">
            <a:avLst/>
          </a:prstGeom>
        </p:spPr>
      </p:pic>
      <p:graphicFrame>
        <p:nvGraphicFramePr>
          <p:cNvPr id="7" name="Table 6">
            <a:extLst>
              <a:ext uri="{FF2B5EF4-FFF2-40B4-BE49-F238E27FC236}">
                <a16:creationId xmlns:a16="http://schemas.microsoft.com/office/drawing/2014/main" id="{566A0301-4744-8C00-B5BB-E4A269679FFC}"/>
              </a:ext>
            </a:extLst>
          </p:cNvPr>
          <p:cNvGraphicFramePr>
            <a:graphicFrameLocks noGrp="1"/>
          </p:cNvGraphicFramePr>
          <p:nvPr/>
        </p:nvGraphicFramePr>
        <p:xfrm>
          <a:off x="8010035" y="1201736"/>
          <a:ext cx="3263726" cy="4123062"/>
        </p:xfrm>
        <a:graphic>
          <a:graphicData uri="http://schemas.openxmlformats.org/drawingml/2006/table">
            <a:tbl>
              <a:tblPr firstRow="1" bandRow="1">
                <a:tableStyleId>{5940675A-B579-460E-94D1-54222C63F5DA}</a:tableStyleId>
              </a:tblPr>
              <a:tblGrid>
                <a:gridCol w="1997745">
                  <a:extLst>
                    <a:ext uri="{9D8B030D-6E8A-4147-A177-3AD203B41FA5}">
                      <a16:colId xmlns:a16="http://schemas.microsoft.com/office/drawing/2014/main" val="720699157"/>
                    </a:ext>
                  </a:extLst>
                </a:gridCol>
                <a:gridCol w="1265981">
                  <a:extLst>
                    <a:ext uri="{9D8B030D-6E8A-4147-A177-3AD203B41FA5}">
                      <a16:colId xmlns:a16="http://schemas.microsoft.com/office/drawing/2014/main" val="1180779811"/>
                    </a:ext>
                  </a:extLst>
                </a:gridCol>
              </a:tblGrid>
              <a:tr h="1374354">
                <a:tc>
                  <a:txBody>
                    <a:bodyPr/>
                    <a:lstStyle/>
                    <a:p>
                      <a:pPr algn="ctr">
                        <a:lnSpc>
                          <a:spcPct val="107000"/>
                        </a:lnSpc>
                        <a:spcAft>
                          <a:spcPts val="800"/>
                        </a:spcAft>
                      </a:pPr>
                      <a:r>
                        <a:rPr lang="en-US" sz="1800" b="1" u="none" kern="0" dirty="0">
                          <a:solidFill>
                            <a:schemeClr val="tx1"/>
                          </a:solidFill>
                          <a:effectLst/>
                          <a:latin typeface="Arial" panose="020B0604020202020204" pitchFamily="34" charset="0"/>
                          <a:cs typeface="Arial" panose="020B0604020202020204" pitchFamily="34" charset="0"/>
                        </a:rPr>
                        <a:t>1.12 (1.04-1.21)</a:t>
                      </a:r>
                    </a:p>
                  </a:txBody>
                  <a:tcPr marL="78757" marR="78757" marT="39379" marB="39379"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AU" sz="1800" b="1" dirty="0">
                          <a:solidFill>
                            <a:schemeClr val="tx1"/>
                          </a:solidFill>
                          <a:latin typeface="Arial" panose="020B0604020202020204" pitchFamily="34" charset="0"/>
                          <a:cs typeface="Arial" panose="020B0604020202020204" pitchFamily="34" charset="0"/>
                        </a:rPr>
                        <a:t>P=0.003</a:t>
                      </a:r>
                    </a:p>
                  </a:txBody>
                  <a:tcPr marL="78757" marR="78757" marT="39379" marB="39379"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414679467"/>
                  </a:ext>
                </a:extLst>
              </a:tr>
              <a:tr h="1374354">
                <a:tc>
                  <a:txBody>
                    <a:bodyPr/>
                    <a:lstStyle/>
                    <a:p>
                      <a:pPr algn="ctr">
                        <a:lnSpc>
                          <a:spcPct val="107000"/>
                        </a:lnSpc>
                        <a:spcAft>
                          <a:spcPts val="800"/>
                        </a:spcAft>
                      </a:pPr>
                      <a:r>
                        <a:rPr lang="en-US" sz="1800" b="1" u="none" kern="0" dirty="0">
                          <a:solidFill>
                            <a:schemeClr val="tx1"/>
                          </a:solidFill>
                          <a:effectLst/>
                          <a:latin typeface="Arial" panose="020B0604020202020204" pitchFamily="34" charset="0"/>
                          <a:cs typeface="Arial" panose="020B0604020202020204" pitchFamily="34" charset="0"/>
                        </a:rPr>
                        <a:t>1.07 (0.83-1.38) </a:t>
                      </a:r>
                    </a:p>
                  </a:txBody>
                  <a:tcPr marL="78757" marR="78757" marT="39379" marB="39379"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AU" sz="1800" b="1" dirty="0">
                          <a:solidFill>
                            <a:schemeClr val="tx1"/>
                          </a:solidFill>
                          <a:latin typeface="Arial" panose="020B0604020202020204" pitchFamily="34" charset="0"/>
                          <a:cs typeface="Arial" panose="020B0604020202020204" pitchFamily="34" charset="0"/>
                        </a:rPr>
                        <a:t>P=0.59</a:t>
                      </a:r>
                    </a:p>
                  </a:txBody>
                  <a:tcPr marL="78757" marR="78757" marT="39379" marB="39379"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2283104542"/>
                  </a:ext>
                </a:extLst>
              </a:tr>
              <a:tr h="1374354">
                <a:tc>
                  <a:txBody>
                    <a:bodyPr/>
                    <a:lstStyle/>
                    <a:p>
                      <a:pPr algn="ctr">
                        <a:lnSpc>
                          <a:spcPct val="107000"/>
                        </a:lnSpc>
                        <a:spcAft>
                          <a:spcPts val="800"/>
                        </a:spcAft>
                      </a:pPr>
                      <a:r>
                        <a:rPr lang="en-US" sz="1800" b="1" u="none" kern="0" dirty="0">
                          <a:solidFill>
                            <a:schemeClr val="tx1"/>
                          </a:solidFill>
                          <a:effectLst/>
                          <a:latin typeface="Arial" panose="020B0604020202020204" pitchFamily="34" charset="0"/>
                          <a:cs typeface="Arial" panose="020B0604020202020204" pitchFamily="34" charset="0"/>
                        </a:rPr>
                        <a:t>1.14 (1.07-1.22)</a:t>
                      </a:r>
                      <a:endParaRPr lang="en-AU" sz="1800" b="1" dirty="0">
                        <a:solidFill>
                          <a:schemeClr val="tx1"/>
                        </a:solidFill>
                        <a:latin typeface="Arial" panose="020B0604020202020204" pitchFamily="34" charset="0"/>
                        <a:cs typeface="Arial" panose="020B0604020202020204" pitchFamily="34" charset="0"/>
                      </a:endParaRPr>
                    </a:p>
                  </a:txBody>
                  <a:tcPr marL="78757" marR="78757" marT="39379" marB="39379"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AU" sz="1800" b="1" dirty="0">
                          <a:solidFill>
                            <a:schemeClr val="tx1"/>
                          </a:solidFill>
                          <a:latin typeface="Arial" panose="020B0604020202020204" pitchFamily="34" charset="0"/>
                          <a:cs typeface="Arial" panose="020B0604020202020204" pitchFamily="34" charset="0"/>
                        </a:rPr>
                        <a:t>P&lt;0.0001</a:t>
                      </a:r>
                    </a:p>
                  </a:txBody>
                  <a:tcPr marL="78757" marR="78757" marT="39379" marB="39379"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2934385"/>
                  </a:ext>
                </a:extLst>
              </a:tr>
            </a:tbl>
          </a:graphicData>
        </a:graphic>
      </p:graphicFrame>
    </p:spTree>
    <p:extLst>
      <p:ext uri="{BB962C8B-B14F-4D97-AF65-F5344CB8AC3E}">
        <p14:creationId xmlns:p14="http://schemas.microsoft.com/office/powerpoint/2010/main" val="1860260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B57-F450-866D-D56F-9BB6B017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92945-4E7D-4CB0-A9E0-BBB152DF1A26}"/>
              </a:ext>
            </a:extLst>
          </p:cNvPr>
          <p:cNvSpPr>
            <a:spLocks noGrp="1"/>
          </p:cNvSpPr>
          <p:nvPr>
            <p:ph type="title"/>
          </p:nvPr>
        </p:nvSpPr>
        <p:spPr>
          <a:xfrm rot="16200000">
            <a:off x="-3107364" y="3107364"/>
            <a:ext cx="6858003" cy="643271"/>
          </a:xfrm>
        </p:spPr>
        <p:txBody>
          <a:bodyPr>
            <a:normAutofit fontScale="90000"/>
          </a:bodyPr>
          <a:lstStyle/>
          <a:p>
            <a:pPr algn="ctr"/>
            <a:r>
              <a:rPr lang="en-AU" dirty="0"/>
              <a:t>Prespecified subgroups</a:t>
            </a:r>
          </a:p>
        </p:txBody>
      </p:sp>
      <p:pic>
        <p:nvPicPr>
          <p:cNvPr id="4" name="Picture 3">
            <a:extLst>
              <a:ext uri="{FF2B5EF4-FFF2-40B4-BE49-F238E27FC236}">
                <a16:creationId xmlns:a16="http://schemas.microsoft.com/office/drawing/2014/main" id="{84778553-13AF-08F5-B182-BDC134F40275}"/>
              </a:ext>
            </a:extLst>
          </p:cNvPr>
          <p:cNvPicPr>
            <a:picLocks noChangeAspect="1"/>
          </p:cNvPicPr>
          <p:nvPr/>
        </p:nvPicPr>
        <p:blipFill>
          <a:blip r:embed="rId3"/>
          <a:stretch>
            <a:fillRect/>
          </a:stretch>
        </p:blipFill>
        <p:spPr>
          <a:xfrm>
            <a:off x="793287" y="107119"/>
            <a:ext cx="11111499" cy="6750881"/>
          </a:xfrm>
          <a:prstGeom prst="rect">
            <a:avLst/>
          </a:prstGeom>
          <a:solidFill>
            <a:srgbClr val="FF0000"/>
          </a:solidFill>
        </p:spPr>
      </p:pic>
      <p:sp>
        <p:nvSpPr>
          <p:cNvPr id="5" name="TextBox 4">
            <a:extLst>
              <a:ext uri="{FF2B5EF4-FFF2-40B4-BE49-F238E27FC236}">
                <a16:creationId xmlns:a16="http://schemas.microsoft.com/office/drawing/2014/main" id="{F2D0C7BD-3EDB-AD3C-720B-DEE47F2705D6}"/>
              </a:ext>
            </a:extLst>
          </p:cNvPr>
          <p:cNvSpPr txBox="1"/>
          <p:nvPr/>
        </p:nvSpPr>
        <p:spPr>
          <a:xfrm>
            <a:off x="6831133" y="107119"/>
            <a:ext cx="4990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care</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5716D08-CCCE-A9F9-91AB-8E3B36E304C3}"/>
              </a:ext>
            </a:extLst>
          </p:cNvPr>
          <p:cNvSpPr/>
          <p:nvPr/>
        </p:nvSpPr>
        <p:spPr bwMode="auto">
          <a:xfrm rot="5400000">
            <a:off x="5920054" y="-4214421"/>
            <a:ext cx="683699" cy="10772964"/>
          </a:xfrm>
          <a:custGeom>
            <a:avLst/>
            <a:gdLst>
              <a:gd name="csX0" fmla="*/ 0 w 683699"/>
              <a:gd name="csY0" fmla="*/ 0 h 10772964"/>
              <a:gd name="csX1" fmla="*/ 335013 w 683699"/>
              <a:gd name="csY1" fmla="*/ 0 h 10772964"/>
              <a:gd name="csX2" fmla="*/ 683699 w 683699"/>
              <a:gd name="csY2" fmla="*/ 0 h 10772964"/>
              <a:gd name="csX3" fmla="*/ 683699 w 683699"/>
              <a:gd name="csY3" fmla="*/ 813957 h 10772964"/>
              <a:gd name="csX4" fmla="*/ 683699 w 683699"/>
              <a:gd name="csY4" fmla="*/ 1412455 h 10772964"/>
              <a:gd name="csX5" fmla="*/ 683699 w 683699"/>
              <a:gd name="csY5" fmla="*/ 1795494 h 10772964"/>
              <a:gd name="csX6" fmla="*/ 683699 w 683699"/>
              <a:gd name="csY6" fmla="*/ 2178533 h 10772964"/>
              <a:gd name="csX7" fmla="*/ 683699 w 683699"/>
              <a:gd name="csY7" fmla="*/ 2777031 h 10772964"/>
              <a:gd name="csX8" fmla="*/ 683699 w 683699"/>
              <a:gd name="csY8" fmla="*/ 3375529 h 10772964"/>
              <a:gd name="csX9" fmla="*/ 683699 w 683699"/>
              <a:gd name="csY9" fmla="*/ 3758567 h 10772964"/>
              <a:gd name="csX10" fmla="*/ 683699 w 683699"/>
              <a:gd name="csY10" fmla="*/ 4141606 h 10772964"/>
              <a:gd name="csX11" fmla="*/ 683699 w 683699"/>
              <a:gd name="csY11" fmla="*/ 4740104 h 10772964"/>
              <a:gd name="csX12" fmla="*/ 683699 w 683699"/>
              <a:gd name="csY12" fmla="*/ 5446332 h 10772964"/>
              <a:gd name="csX13" fmla="*/ 683699 w 683699"/>
              <a:gd name="csY13" fmla="*/ 5721641 h 10772964"/>
              <a:gd name="csX14" fmla="*/ 683699 w 683699"/>
              <a:gd name="csY14" fmla="*/ 6320139 h 10772964"/>
              <a:gd name="csX15" fmla="*/ 683699 w 683699"/>
              <a:gd name="csY15" fmla="*/ 6918637 h 10772964"/>
              <a:gd name="csX16" fmla="*/ 683699 w 683699"/>
              <a:gd name="csY16" fmla="*/ 7517135 h 10772964"/>
              <a:gd name="csX17" fmla="*/ 683699 w 683699"/>
              <a:gd name="csY17" fmla="*/ 8223363 h 10772964"/>
              <a:gd name="csX18" fmla="*/ 683699 w 683699"/>
              <a:gd name="csY18" fmla="*/ 8929590 h 10772964"/>
              <a:gd name="csX19" fmla="*/ 683699 w 683699"/>
              <a:gd name="csY19" fmla="*/ 9635818 h 10772964"/>
              <a:gd name="csX20" fmla="*/ 683699 w 683699"/>
              <a:gd name="csY20" fmla="*/ 9911127 h 10772964"/>
              <a:gd name="csX21" fmla="*/ 683699 w 683699"/>
              <a:gd name="csY21" fmla="*/ 10772964 h 10772964"/>
              <a:gd name="csX22" fmla="*/ 335013 w 683699"/>
              <a:gd name="csY22" fmla="*/ 10772964 h 10772964"/>
              <a:gd name="csX23" fmla="*/ 0 w 683699"/>
              <a:gd name="csY23" fmla="*/ 10772964 h 10772964"/>
              <a:gd name="csX24" fmla="*/ 0 w 683699"/>
              <a:gd name="csY24" fmla="*/ 10174466 h 10772964"/>
              <a:gd name="csX25" fmla="*/ 0 w 683699"/>
              <a:gd name="csY25" fmla="*/ 9899157 h 10772964"/>
              <a:gd name="csX26" fmla="*/ 0 w 683699"/>
              <a:gd name="csY26" fmla="*/ 9623848 h 10772964"/>
              <a:gd name="csX27" fmla="*/ 0 w 683699"/>
              <a:gd name="csY27" fmla="*/ 8917620 h 10772964"/>
              <a:gd name="csX28" fmla="*/ 0 w 683699"/>
              <a:gd name="csY28" fmla="*/ 8534581 h 10772964"/>
              <a:gd name="csX29" fmla="*/ 0 w 683699"/>
              <a:gd name="csY29" fmla="*/ 7720624 h 10772964"/>
              <a:gd name="csX30" fmla="*/ 0 w 683699"/>
              <a:gd name="csY30" fmla="*/ 7229856 h 10772964"/>
              <a:gd name="csX31" fmla="*/ 0 w 683699"/>
              <a:gd name="csY31" fmla="*/ 6954547 h 10772964"/>
              <a:gd name="csX32" fmla="*/ 0 w 683699"/>
              <a:gd name="csY32" fmla="*/ 6248319 h 10772964"/>
              <a:gd name="csX33" fmla="*/ 0 w 683699"/>
              <a:gd name="csY33" fmla="*/ 5865280 h 10772964"/>
              <a:gd name="csX34" fmla="*/ 0 w 683699"/>
              <a:gd name="csY34" fmla="*/ 5159053 h 10772964"/>
              <a:gd name="csX35" fmla="*/ 0 w 683699"/>
              <a:gd name="csY35" fmla="*/ 4345095 h 10772964"/>
              <a:gd name="csX36" fmla="*/ 0 w 683699"/>
              <a:gd name="csY36" fmla="*/ 3854327 h 10772964"/>
              <a:gd name="csX37" fmla="*/ 0 w 683699"/>
              <a:gd name="csY37" fmla="*/ 3040370 h 10772964"/>
              <a:gd name="csX38" fmla="*/ 0 w 683699"/>
              <a:gd name="csY38" fmla="*/ 2657331 h 10772964"/>
              <a:gd name="csX39" fmla="*/ 0 w 683699"/>
              <a:gd name="csY39" fmla="*/ 2382022 h 10772964"/>
              <a:gd name="csX40" fmla="*/ 0 w 683699"/>
              <a:gd name="csY40" fmla="*/ 2106713 h 10772964"/>
              <a:gd name="csX41" fmla="*/ 0 w 683699"/>
              <a:gd name="csY41" fmla="*/ 1400485 h 10772964"/>
              <a:gd name="csX42" fmla="*/ 0 w 683699"/>
              <a:gd name="csY42" fmla="*/ 1125176 h 10772964"/>
              <a:gd name="csX43" fmla="*/ 0 w 683699"/>
              <a:gd name="csY43" fmla="*/ 526678 h 10772964"/>
              <a:gd name="csX44" fmla="*/ 0 w 683699"/>
              <a:gd name="csY44" fmla="*/ 0 h 10772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683699" h="10772964" extrusionOk="0">
                <a:moveTo>
                  <a:pt x="0" y="0"/>
                </a:moveTo>
                <a:cubicBezTo>
                  <a:pt x="147819" y="-25601"/>
                  <a:pt x="183619" y="22621"/>
                  <a:pt x="335013" y="0"/>
                </a:cubicBezTo>
                <a:cubicBezTo>
                  <a:pt x="486407" y="-22621"/>
                  <a:pt x="509426" y="32240"/>
                  <a:pt x="683699" y="0"/>
                </a:cubicBezTo>
                <a:cubicBezTo>
                  <a:pt x="705367" y="307181"/>
                  <a:pt x="625496" y="578865"/>
                  <a:pt x="683699" y="813957"/>
                </a:cubicBezTo>
                <a:cubicBezTo>
                  <a:pt x="741902" y="1049049"/>
                  <a:pt x="654986" y="1155291"/>
                  <a:pt x="683699" y="1412455"/>
                </a:cubicBezTo>
                <a:cubicBezTo>
                  <a:pt x="712412" y="1669619"/>
                  <a:pt x="679511" y="1612545"/>
                  <a:pt x="683699" y="1795494"/>
                </a:cubicBezTo>
                <a:cubicBezTo>
                  <a:pt x="687887" y="1978443"/>
                  <a:pt x="670149" y="1990514"/>
                  <a:pt x="683699" y="2178533"/>
                </a:cubicBezTo>
                <a:cubicBezTo>
                  <a:pt x="697249" y="2366552"/>
                  <a:pt x="674958" y="2516831"/>
                  <a:pt x="683699" y="2777031"/>
                </a:cubicBezTo>
                <a:cubicBezTo>
                  <a:pt x="692440" y="3037231"/>
                  <a:pt x="660698" y="3100372"/>
                  <a:pt x="683699" y="3375529"/>
                </a:cubicBezTo>
                <a:cubicBezTo>
                  <a:pt x="706700" y="3650686"/>
                  <a:pt x="646714" y="3600269"/>
                  <a:pt x="683699" y="3758567"/>
                </a:cubicBezTo>
                <a:cubicBezTo>
                  <a:pt x="720684" y="3916865"/>
                  <a:pt x="638356" y="4016597"/>
                  <a:pt x="683699" y="4141606"/>
                </a:cubicBezTo>
                <a:cubicBezTo>
                  <a:pt x="729042" y="4266615"/>
                  <a:pt x="617859" y="4568101"/>
                  <a:pt x="683699" y="4740104"/>
                </a:cubicBezTo>
                <a:cubicBezTo>
                  <a:pt x="749539" y="4912107"/>
                  <a:pt x="662237" y="5181852"/>
                  <a:pt x="683699" y="5446332"/>
                </a:cubicBezTo>
                <a:cubicBezTo>
                  <a:pt x="705161" y="5710812"/>
                  <a:pt x="663975" y="5651624"/>
                  <a:pt x="683699" y="5721641"/>
                </a:cubicBezTo>
                <a:cubicBezTo>
                  <a:pt x="703423" y="5791658"/>
                  <a:pt x="616904" y="6039640"/>
                  <a:pt x="683699" y="6320139"/>
                </a:cubicBezTo>
                <a:cubicBezTo>
                  <a:pt x="750494" y="6600638"/>
                  <a:pt x="626493" y="6635267"/>
                  <a:pt x="683699" y="6918637"/>
                </a:cubicBezTo>
                <a:cubicBezTo>
                  <a:pt x="740905" y="7202007"/>
                  <a:pt x="683411" y="7362267"/>
                  <a:pt x="683699" y="7517135"/>
                </a:cubicBezTo>
                <a:cubicBezTo>
                  <a:pt x="683987" y="7672003"/>
                  <a:pt x="600840" y="7918002"/>
                  <a:pt x="683699" y="8223363"/>
                </a:cubicBezTo>
                <a:cubicBezTo>
                  <a:pt x="766558" y="8528724"/>
                  <a:pt x="628668" y="8663000"/>
                  <a:pt x="683699" y="8929590"/>
                </a:cubicBezTo>
                <a:cubicBezTo>
                  <a:pt x="738730" y="9196180"/>
                  <a:pt x="652995" y="9447125"/>
                  <a:pt x="683699" y="9635818"/>
                </a:cubicBezTo>
                <a:cubicBezTo>
                  <a:pt x="714403" y="9824511"/>
                  <a:pt x="667087" y="9794593"/>
                  <a:pt x="683699" y="9911127"/>
                </a:cubicBezTo>
                <a:cubicBezTo>
                  <a:pt x="700311" y="10027661"/>
                  <a:pt x="647598" y="10538522"/>
                  <a:pt x="683699" y="10772964"/>
                </a:cubicBezTo>
                <a:cubicBezTo>
                  <a:pt x="548466" y="10797713"/>
                  <a:pt x="504998" y="10768404"/>
                  <a:pt x="335013" y="10772964"/>
                </a:cubicBezTo>
                <a:cubicBezTo>
                  <a:pt x="165028" y="10777524"/>
                  <a:pt x="145540" y="10758664"/>
                  <a:pt x="0" y="10772964"/>
                </a:cubicBezTo>
                <a:cubicBezTo>
                  <a:pt x="-4823" y="10479923"/>
                  <a:pt x="71260" y="10453423"/>
                  <a:pt x="0" y="10174466"/>
                </a:cubicBezTo>
                <a:cubicBezTo>
                  <a:pt x="-71260" y="9895509"/>
                  <a:pt x="5652" y="10015529"/>
                  <a:pt x="0" y="9899157"/>
                </a:cubicBezTo>
                <a:cubicBezTo>
                  <a:pt x="-5652" y="9782785"/>
                  <a:pt x="3302" y="9729164"/>
                  <a:pt x="0" y="9623848"/>
                </a:cubicBezTo>
                <a:cubicBezTo>
                  <a:pt x="-3302" y="9518532"/>
                  <a:pt x="12833" y="9216696"/>
                  <a:pt x="0" y="8917620"/>
                </a:cubicBezTo>
                <a:cubicBezTo>
                  <a:pt x="-12833" y="8618544"/>
                  <a:pt x="17867" y="8670235"/>
                  <a:pt x="0" y="8534581"/>
                </a:cubicBezTo>
                <a:cubicBezTo>
                  <a:pt x="-17867" y="8398927"/>
                  <a:pt x="21865" y="8027613"/>
                  <a:pt x="0" y="7720624"/>
                </a:cubicBezTo>
                <a:cubicBezTo>
                  <a:pt x="-21865" y="7413635"/>
                  <a:pt x="11328" y="7351461"/>
                  <a:pt x="0" y="7229856"/>
                </a:cubicBezTo>
                <a:cubicBezTo>
                  <a:pt x="-11328" y="7108251"/>
                  <a:pt x="5333" y="7070494"/>
                  <a:pt x="0" y="6954547"/>
                </a:cubicBezTo>
                <a:cubicBezTo>
                  <a:pt x="-5333" y="6838600"/>
                  <a:pt x="53712" y="6521133"/>
                  <a:pt x="0" y="6248319"/>
                </a:cubicBezTo>
                <a:cubicBezTo>
                  <a:pt x="-53712" y="5975505"/>
                  <a:pt x="14704" y="6040260"/>
                  <a:pt x="0" y="5865280"/>
                </a:cubicBezTo>
                <a:cubicBezTo>
                  <a:pt x="-14704" y="5690300"/>
                  <a:pt x="40178" y="5480804"/>
                  <a:pt x="0" y="5159053"/>
                </a:cubicBezTo>
                <a:cubicBezTo>
                  <a:pt x="-40178" y="4837302"/>
                  <a:pt x="41188" y="4541663"/>
                  <a:pt x="0" y="4345095"/>
                </a:cubicBezTo>
                <a:cubicBezTo>
                  <a:pt x="-41188" y="4148527"/>
                  <a:pt x="14302" y="3962316"/>
                  <a:pt x="0" y="3854327"/>
                </a:cubicBezTo>
                <a:cubicBezTo>
                  <a:pt x="-14302" y="3746338"/>
                  <a:pt x="87477" y="3408004"/>
                  <a:pt x="0" y="3040370"/>
                </a:cubicBezTo>
                <a:cubicBezTo>
                  <a:pt x="-87477" y="2672736"/>
                  <a:pt x="15131" y="2796295"/>
                  <a:pt x="0" y="2657331"/>
                </a:cubicBezTo>
                <a:cubicBezTo>
                  <a:pt x="-15131" y="2518367"/>
                  <a:pt x="18445" y="2506398"/>
                  <a:pt x="0" y="2382022"/>
                </a:cubicBezTo>
                <a:cubicBezTo>
                  <a:pt x="-18445" y="2257646"/>
                  <a:pt x="28568" y="2214016"/>
                  <a:pt x="0" y="2106713"/>
                </a:cubicBezTo>
                <a:cubicBezTo>
                  <a:pt x="-28568" y="1999410"/>
                  <a:pt x="41833" y="1603071"/>
                  <a:pt x="0" y="1400485"/>
                </a:cubicBezTo>
                <a:cubicBezTo>
                  <a:pt x="-41833" y="1197899"/>
                  <a:pt x="14978" y="1205525"/>
                  <a:pt x="0" y="1125176"/>
                </a:cubicBezTo>
                <a:cubicBezTo>
                  <a:pt x="-14978" y="1044827"/>
                  <a:pt x="53495" y="738296"/>
                  <a:pt x="0" y="526678"/>
                </a:cubicBezTo>
                <a:cubicBezTo>
                  <a:pt x="-53495" y="315060"/>
                  <a:pt x="47360" y="193580"/>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41541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7E84-A79B-8143-8DB2-3C8E139465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E31CFD-2CE7-E95D-3461-AEE4339366DF}"/>
              </a:ext>
            </a:extLst>
          </p:cNvPr>
          <p:cNvSpPr>
            <a:spLocks noGrp="1"/>
          </p:cNvSpPr>
          <p:nvPr>
            <p:ph type="title"/>
          </p:nvPr>
        </p:nvSpPr>
        <p:spPr/>
        <p:txBody>
          <a:bodyPr>
            <a:normAutofit/>
          </a:bodyPr>
          <a:lstStyle/>
          <a:p>
            <a:r>
              <a:rPr lang="en-AU" dirty="0"/>
              <a:t>Planned sensitivity analysis</a:t>
            </a:r>
          </a:p>
        </p:txBody>
      </p:sp>
      <p:sp>
        <p:nvSpPr>
          <p:cNvPr id="3" name="Content Placeholder 2">
            <a:extLst>
              <a:ext uri="{FF2B5EF4-FFF2-40B4-BE49-F238E27FC236}">
                <a16:creationId xmlns:a16="http://schemas.microsoft.com/office/drawing/2014/main" id="{1FC0F92A-3817-51A1-BBFE-F63E4A902CFB}"/>
              </a:ext>
            </a:extLst>
          </p:cNvPr>
          <p:cNvSpPr>
            <a:spLocks noGrp="1"/>
          </p:cNvSpPr>
          <p:nvPr>
            <p:ph idx="4294967295"/>
          </p:nvPr>
        </p:nvSpPr>
        <p:spPr>
          <a:xfrm>
            <a:off x="855662" y="1864071"/>
            <a:ext cx="10480675" cy="4484688"/>
          </a:xfrm>
        </p:spPr>
        <p:txBody>
          <a:bodyPr/>
          <a:lstStyle/>
          <a:p>
            <a:pPr marL="0" indent="0">
              <a:buNone/>
            </a:pPr>
            <a:r>
              <a:rPr lang="en-AU" sz="3200" dirty="0">
                <a:latin typeface="Aptos" panose="020B0004020202020204" pitchFamily="34" charset="0"/>
              </a:rPr>
              <a:t>Effect of any albumin on the primary outcome</a:t>
            </a:r>
          </a:p>
          <a:p>
            <a:pPr lvl="1"/>
            <a:r>
              <a:rPr lang="en-AU" sz="2800" dirty="0">
                <a:latin typeface="Aptos" panose="020B0004020202020204" pitchFamily="34" charset="0"/>
              </a:rPr>
              <a:t>Excluding patients in the </a:t>
            </a:r>
            <a:r>
              <a:rPr lang="en-AU" sz="2800" dirty="0">
                <a:solidFill>
                  <a:srgbClr val="FF0000"/>
                </a:solidFill>
                <a:latin typeface="Aptos" panose="020B0004020202020204" pitchFamily="34" charset="0"/>
              </a:rPr>
              <a:t>usual care arm who received ≥ 500 ml </a:t>
            </a:r>
            <a:r>
              <a:rPr lang="en-AU" sz="2800" dirty="0">
                <a:latin typeface="Aptos" panose="020B0004020202020204" pitchFamily="34" charset="0"/>
              </a:rPr>
              <a:t>of iso-oncotic albumin by the end of D-2 after surgery</a:t>
            </a:r>
            <a:endParaRPr lang="en-US" sz="2800" dirty="0">
              <a:latin typeface="Aptos" panose="020B0004020202020204" pitchFamily="34" charset="0"/>
            </a:endParaRPr>
          </a:p>
        </p:txBody>
      </p:sp>
    </p:spTree>
    <p:extLst>
      <p:ext uri="{BB962C8B-B14F-4D97-AF65-F5344CB8AC3E}">
        <p14:creationId xmlns:p14="http://schemas.microsoft.com/office/powerpoint/2010/main" val="1783971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6FA4-283A-5E01-3D31-75E7D25AFB26}"/>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105BDE0F-C61A-78FD-0D64-97263DCD4FC1}"/>
              </a:ext>
            </a:extLst>
          </p:cNvPr>
          <p:cNvSpPr txBox="1">
            <a:spLocks/>
          </p:cNvSpPr>
          <p:nvPr/>
        </p:nvSpPr>
        <p:spPr>
          <a:xfrm>
            <a:off x="287214" y="103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ysClr val="windowText" lastClr="000000"/>
                </a:solidFill>
                <a:effectLst/>
                <a:uLnTx/>
                <a:uFillTx/>
                <a:latin typeface="Aptos Display" panose="02110004020202020204"/>
                <a:ea typeface="+mj-ea"/>
                <a:cs typeface="Futura Medium" panose="020B0602020204020303" pitchFamily="34" charset="-79"/>
              </a:rPr>
              <a:t>Effect of albumin on the primary outcome</a:t>
            </a:r>
          </a:p>
        </p:txBody>
      </p:sp>
      <p:graphicFrame>
        <p:nvGraphicFramePr>
          <p:cNvPr id="7" name="Table 6">
            <a:extLst>
              <a:ext uri="{FF2B5EF4-FFF2-40B4-BE49-F238E27FC236}">
                <a16:creationId xmlns:a16="http://schemas.microsoft.com/office/drawing/2014/main" id="{72724BC4-41B1-A5B4-D883-80B8F13DC5A7}"/>
              </a:ext>
            </a:extLst>
          </p:cNvPr>
          <p:cNvGraphicFramePr>
            <a:graphicFrameLocks noGrp="1"/>
          </p:cNvGraphicFramePr>
          <p:nvPr>
            <p:extLst>
              <p:ext uri="{D42A27DB-BD31-4B8C-83A1-F6EECF244321}">
                <p14:modId xmlns:p14="http://schemas.microsoft.com/office/powerpoint/2010/main" val="984670837"/>
              </p:ext>
            </p:extLst>
          </p:nvPr>
        </p:nvGraphicFramePr>
        <p:xfrm>
          <a:off x="966672" y="1712314"/>
          <a:ext cx="10258656" cy="863989"/>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480398">
                  <a:extLst>
                    <a:ext uri="{9D8B030D-6E8A-4147-A177-3AD203B41FA5}">
                      <a16:colId xmlns:a16="http://schemas.microsoft.com/office/drawing/2014/main" val="2103194395"/>
                    </a:ext>
                  </a:extLst>
                </a:gridCol>
                <a:gridCol w="1367793">
                  <a:extLst>
                    <a:ext uri="{9D8B030D-6E8A-4147-A177-3AD203B41FA5}">
                      <a16:colId xmlns:a16="http://schemas.microsoft.com/office/drawing/2014/main" val="3301613973"/>
                    </a:ext>
                  </a:extLst>
                </a:gridCol>
                <a:gridCol w="1891496">
                  <a:extLst>
                    <a:ext uri="{9D8B030D-6E8A-4147-A177-3AD203B41FA5}">
                      <a16:colId xmlns:a16="http://schemas.microsoft.com/office/drawing/2014/main" val="961268438"/>
                    </a:ext>
                  </a:extLst>
                </a:gridCol>
              </a:tblGrid>
              <a:tr h="863989">
                <a:tc>
                  <a:txBody>
                    <a:bodyPr/>
                    <a:lstStyle/>
                    <a:p>
                      <a:pPr algn="ctr">
                        <a:lnSpc>
                          <a:spcPct val="107000"/>
                        </a:lnSpc>
                        <a:spcAft>
                          <a:spcPts val="800"/>
                        </a:spcAft>
                      </a:pPr>
                      <a:r>
                        <a:rPr lang="en-US" sz="2000" u="none" kern="0" dirty="0">
                          <a:solidFill>
                            <a:srgbClr val="FFFF00"/>
                          </a:solidFill>
                          <a:effectLst/>
                        </a:rPr>
                        <a:t>Event</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0070C0"/>
                    </a:solidFill>
                  </a:tcPr>
                </a:tc>
                <a:tc>
                  <a:txBody>
                    <a:bodyPr/>
                    <a:lstStyle/>
                    <a:p>
                      <a:pPr algn="ctr">
                        <a:lnSpc>
                          <a:spcPct val="107000"/>
                        </a:lnSpc>
                        <a:spcAft>
                          <a:spcPts val="800"/>
                        </a:spcAft>
                      </a:pPr>
                      <a:r>
                        <a:rPr lang="en-US" sz="2000" u="none" kern="0" dirty="0">
                          <a:solidFill>
                            <a:srgbClr val="FFFF00"/>
                          </a:solidFill>
                          <a:effectLst/>
                        </a:rPr>
                        <a:t>Albumin</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(307)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Usual care</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(104)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err="1">
                          <a:solidFill>
                            <a:srgbClr val="FFFF00"/>
                          </a:solidFill>
                          <a:effectLst/>
                        </a:rPr>
                        <a:t>Unadj</a:t>
                      </a:r>
                      <a:r>
                        <a:rPr lang="en-US" sz="2000" u="none" kern="0" dirty="0">
                          <a:solidFill>
                            <a:srgbClr val="FFFF00"/>
                          </a:solidFill>
                          <a:effectLst/>
                        </a:rPr>
                        <a:t>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P value</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69205851"/>
                  </a:ext>
                </a:extLst>
              </a:tr>
            </a:tbl>
          </a:graphicData>
        </a:graphic>
      </p:graphicFrame>
      <p:graphicFrame>
        <p:nvGraphicFramePr>
          <p:cNvPr id="13" name="Table 12">
            <a:extLst>
              <a:ext uri="{FF2B5EF4-FFF2-40B4-BE49-F238E27FC236}">
                <a16:creationId xmlns:a16="http://schemas.microsoft.com/office/drawing/2014/main" id="{AA127710-DAD0-9BD3-9064-041957FDC6E4}"/>
              </a:ext>
            </a:extLst>
          </p:cNvPr>
          <p:cNvGraphicFramePr>
            <a:graphicFrameLocks noGrp="1"/>
          </p:cNvGraphicFramePr>
          <p:nvPr>
            <p:extLst>
              <p:ext uri="{D42A27DB-BD31-4B8C-83A1-F6EECF244321}">
                <p14:modId xmlns:p14="http://schemas.microsoft.com/office/powerpoint/2010/main" val="2486703741"/>
              </p:ext>
            </p:extLst>
          </p:nvPr>
        </p:nvGraphicFramePr>
        <p:xfrm>
          <a:off x="966672" y="2648673"/>
          <a:ext cx="10258656"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gridCol w="1879921">
                  <a:extLst>
                    <a:ext uri="{9D8B030D-6E8A-4147-A177-3AD203B41FA5}">
                      <a16:colId xmlns:a16="http://schemas.microsoft.com/office/drawing/2014/main" val="961268438"/>
                    </a:ext>
                  </a:extLst>
                </a:gridCol>
              </a:tblGrid>
              <a:tr h="780327">
                <a:tc>
                  <a:txBody>
                    <a:bodyPr/>
                    <a:lstStyle/>
                    <a:p>
                      <a:pPr>
                        <a:lnSpc>
                          <a:spcPct val="107000"/>
                        </a:lnSpc>
                        <a:spcAft>
                          <a:spcPts val="800"/>
                        </a:spcAft>
                      </a:pPr>
                      <a:r>
                        <a:rPr lang="en-US" sz="1800" u="none" kern="0" dirty="0">
                          <a:solidFill>
                            <a:schemeClr val="tx1"/>
                          </a:solidFill>
                          <a:effectLst/>
                        </a:rPr>
                        <a:t>AKI I to III</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150/307</a:t>
                      </a:r>
                    </a:p>
                    <a:p>
                      <a:pPr algn="ctr">
                        <a:lnSpc>
                          <a:spcPct val="107000"/>
                        </a:lnSpc>
                        <a:spcAft>
                          <a:spcPts val="800"/>
                        </a:spcAft>
                      </a:pPr>
                      <a:r>
                        <a:rPr lang="en-US" sz="1800" u="none" kern="0" dirty="0">
                          <a:solidFill>
                            <a:schemeClr val="tx1"/>
                          </a:solidFill>
                          <a:effectLst/>
                        </a:rPr>
                        <a:t> (48.9%)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45/104 </a:t>
                      </a:r>
                    </a:p>
                    <a:p>
                      <a:pPr algn="ctr">
                        <a:lnSpc>
                          <a:spcPct val="107000"/>
                        </a:lnSpc>
                        <a:spcAft>
                          <a:spcPts val="800"/>
                        </a:spcAft>
                      </a:pPr>
                      <a:r>
                        <a:rPr lang="en-US" sz="1800" u="none" kern="0" dirty="0">
                          <a:solidFill>
                            <a:schemeClr val="tx1"/>
                          </a:solidFill>
                          <a:effectLst/>
                        </a:rPr>
                        <a:t>(44.2%)</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1.10 </a:t>
                      </a:r>
                    </a:p>
                    <a:p>
                      <a:pPr algn="ctr">
                        <a:lnSpc>
                          <a:spcPct val="107000"/>
                        </a:lnSpc>
                        <a:spcAft>
                          <a:spcPts val="800"/>
                        </a:spcAft>
                      </a:pPr>
                      <a:r>
                        <a:rPr lang="en-US" sz="1800" u="none" kern="0" dirty="0">
                          <a:solidFill>
                            <a:schemeClr val="tx1"/>
                          </a:solidFill>
                          <a:effectLst/>
                        </a:rPr>
                        <a:t>(0.87-1.41) </a:t>
                      </a:r>
                    </a:p>
                  </a:txBody>
                  <a:tcPr marL="68580" marR="68580" marT="0" marB="0" anchor="ctr"/>
                </a:tc>
                <a:tc>
                  <a:txBody>
                    <a:bodyPr/>
                    <a:lstStyle/>
                    <a:p>
                      <a:pPr marL="0" marR="0" lvl="0" indent="0" algn="ctr" defTabSz="857250" rtl="0" eaLnBrk="1" fontAlgn="auto" latinLnBrk="0" hangingPunct="1">
                        <a:lnSpc>
                          <a:spcPct val="107000"/>
                        </a:lnSpc>
                        <a:spcBef>
                          <a:spcPts val="0"/>
                        </a:spcBef>
                        <a:spcAft>
                          <a:spcPts val="800"/>
                        </a:spcAft>
                        <a:buClrTx/>
                        <a:buSzTx/>
                        <a:buFontTx/>
                        <a:buNone/>
                        <a:tabLst/>
                        <a:defRPr/>
                      </a:pPr>
                      <a:r>
                        <a:rPr lang="en-US" sz="1800" u="none" kern="0" dirty="0">
                          <a:solidFill>
                            <a:schemeClr val="bg1"/>
                          </a:solidFill>
                          <a:effectLst/>
                        </a:rPr>
                        <a:t>1.14 </a:t>
                      </a:r>
                      <a:r>
                        <a:rPr lang="en-US" sz="1800" u="none" kern="0" baseline="30000" dirty="0">
                          <a:solidFill>
                            <a:srgbClr val="FFFF00"/>
                          </a:solidFill>
                          <a:effectLst/>
                        </a:rPr>
                        <a:t>#</a:t>
                      </a:r>
                      <a:r>
                        <a:rPr lang="en-US" sz="1800" u="none" kern="0" dirty="0">
                          <a:solidFill>
                            <a:srgbClr val="FFFF00"/>
                          </a:solidFill>
                          <a:effectLst/>
                        </a:rPr>
                        <a:t> </a:t>
                      </a:r>
                      <a:endParaRPr lang="en-US" sz="1800" u="none" kern="0" dirty="0">
                        <a:solidFill>
                          <a:schemeClr val="bg1"/>
                        </a:solidFill>
                        <a:effectLst/>
                      </a:endParaRPr>
                    </a:p>
                    <a:p>
                      <a:pPr algn="ctr">
                        <a:lnSpc>
                          <a:spcPct val="107000"/>
                        </a:lnSpc>
                        <a:spcAft>
                          <a:spcPts val="800"/>
                        </a:spcAft>
                      </a:pPr>
                      <a:r>
                        <a:rPr lang="en-US" sz="1800" u="none" kern="0" dirty="0">
                          <a:solidFill>
                            <a:schemeClr val="bg1"/>
                          </a:solidFill>
                          <a:effectLst/>
                        </a:rPr>
                        <a:t>(1.01-1.30)</a:t>
                      </a:r>
                    </a:p>
                  </a:txBody>
                  <a:tcPr marL="68580" marR="68580" marT="0" marB="0" anchor="ctr">
                    <a:solidFill>
                      <a:srgbClr val="FF0000"/>
                    </a:solidFill>
                  </a:tcPr>
                </a:tc>
                <a:tc>
                  <a:txBody>
                    <a:bodyPr/>
                    <a:lstStyle/>
                    <a:p>
                      <a:pPr algn="ctr">
                        <a:lnSpc>
                          <a:spcPct val="107000"/>
                        </a:lnSpc>
                        <a:spcAft>
                          <a:spcPts val="800"/>
                        </a:spcAft>
                      </a:pPr>
                      <a:r>
                        <a:rPr lang="en-US" sz="1800" u="none" kern="0" dirty="0">
                          <a:solidFill>
                            <a:schemeClr val="bg1"/>
                          </a:solidFill>
                          <a:effectLst/>
                        </a:rPr>
                        <a:t>0.04 </a:t>
                      </a:r>
                      <a:endParaRPr lang="en-US" sz="1800" b="1" u="none"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3369205851"/>
                  </a:ext>
                </a:extLst>
              </a:tr>
            </a:tbl>
          </a:graphicData>
        </a:graphic>
      </p:graphicFrame>
      <p:graphicFrame>
        <p:nvGraphicFramePr>
          <p:cNvPr id="14" name="Table 13">
            <a:extLst>
              <a:ext uri="{FF2B5EF4-FFF2-40B4-BE49-F238E27FC236}">
                <a16:creationId xmlns:a16="http://schemas.microsoft.com/office/drawing/2014/main" id="{ACBC3688-AAA4-F4F0-9D93-54C03077A772}"/>
              </a:ext>
            </a:extLst>
          </p:cNvPr>
          <p:cNvGraphicFramePr>
            <a:graphicFrameLocks noGrp="1"/>
          </p:cNvGraphicFramePr>
          <p:nvPr/>
        </p:nvGraphicFramePr>
        <p:xfrm>
          <a:off x="966672" y="3988677"/>
          <a:ext cx="8378735"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56/165 </a:t>
                      </a:r>
                    </a:p>
                    <a:p>
                      <a:pPr algn="ctr">
                        <a:lnSpc>
                          <a:spcPct val="107000"/>
                        </a:lnSpc>
                        <a:spcAft>
                          <a:spcPts val="800"/>
                        </a:spcAft>
                      </a:pPr>
                      <a:r>
                        <a:rPr lang="en-US" sz="1800" u="none" kern="0" dirty="0">
                          <a:solidFill>
                            <a:schemeClr val="tx1"/>
                          </a:solidFill>
                          <a:effectLst/>
                        </a:rPr>
                        <a:t>(33.9%)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17/57 </a:t>
                      </a:r>
                    </a:p>
                    <a:p>
                      <a:pPr algn="ctr">
                        <a:lnSpc>
                          <a:spcPct val="107000"/>
                        </a:lnSpc>
                        <a:spcAft>
                          <a:spcPts val="800"/>
                        </a:spcAft>
                      </a:pPr>
                      <a:r>
                        <a:rPr lang="en-US" sz="1800" u="none" kern="0" dirty="0">
                          <a:solidFill>
                            <a:schemeClr val="tx1"/>
                          </a:solidFill>
                          <a:effectLst/>
                        </a:rPr>
                        <a:t>(29.8%)</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1.14 </a:t>
                      </a:r>
                    </a:p>
                    <a:p>
                      <a:pPr algn="ctr">
                        <a:lnSpc>
                          <a:spcPct val="107000"/>
                        </a:lnSpc>
                        <a:spcAft>
                          <a:spcPts val="800"/>
                        </a:spcAft>
                      </a:pPr>
                      <a:r>
                        <a:rPr lang="en-US" sz="1800" u="none" kern="0" dirty="0">
                          <a:solidFill>
                            <a:schemeClr val="tx1"/>
                          </a:solidFill>
                          <a:effectLst/>
                        </a:rPr>
                        <a:t>(0.72-1.79)</a:t>
                      </a:r>
                    </a:p>
                  </a:txBody>
                  <a:tcPr marL="68580" marR="68580" marT="0" marB="0" anchor="ctr"/>
                </a:tc>
                <a:tc>
                  <a:txBody>
                    <a:bodyPr/>
                    <a:lstStyle/>
                    <a:p>
                      <a:pPr algn="ctr">
                        <a:lnSpc>
                          <a:spcPct val="107000"/>
                        </a:lnSpc>
                        <a:spcAft>
                          <a:spcPts val="800"/>
                        </a:spcAft>
                      </a:pPr>
                      <a:r>
                        <a:rPr lang="en-US" sz="1800" u="none" kern="0" dirty="0">
                          <a:solidFill>
                            <a:schemeClr val="bg1"/>
                          </a:solidFill>
                          <a:effectLst/>
                        </a:rPr>
                        <a:t>1.28</a:t>
                      </a:r>
                    </a:p>
                    <a:p>
                      <a:pPr algn="ctr">
                        <a:lnSpc>
                          <a:spcPct val="107000"/>
                        </a:lnSpc>
                        <a:spcAft>
                          <a:spcPts val="800"/>
                        </a:spcAft>
                      </a:pPr>
                      <a:r>
                        <a:rPr lang="en-US" sz="1800" u="none" kern="0" dirty="0">
                          <a:solidFill>
                            <a:schemeClr val="bg1"/>
                          </a:solidFill>
                          <a:effectLst/>
                        </a:rPr>
                        <a:t>(1.02-1.62) </a:t>
                      </a:r>
                    </a:p>
                  </a:txBody>
                  <a:tcPr marL="68580" marR="68580" marT="0" marB="0" anchor="ctr">
                    <a:solidFill>
                      <a:srgbClr val="FF0000"/>
                    </a:solidFill>
                  </a:tcPr>
                </a:tc>
                <a:extLst>
                  <a:ext uri="{0D108BD9-81ED-4DB2-BD59-A6C34878D82A}">
                    <a16:rowId xmlns:a16="http://schemas.microsoft.com/office/drawing/2014/main" val="3369205851"/>
                  </a:ext>
                </a:extLst>
              </a:tr>
            </a:tbl>
          </a:graphicData>
        </a:graphic>
      </p:graphicFrame>
      <p:graphicFrame>
        <p:nvGraphicFramePr>
          <p:cNvPr id="15" name="Table 14">
            <a:extLst>
              <a:ext uri="{FF2B5EF4-FFF2-40B4-BE49-F238E27FC236}">
                <a16:creationId xmlns:a16="http://schemas.microsoft.com/office/drawing/2014/main" id="{7C38AE05-F84F-886F-DDD0-B62A38D04DDF}"/>
              </a:ext>
            </a:extLst>
          </p:cNvPr>
          <p:cNvGraphicFramePr>
            <a:graphicFrameLocks noGrp="1"/>
          </p:cNvGraphicFramePr>
          <p:nvPr>
            <p:extLst>
              <p:ext uri="{D42A27DB-BD31-4B8C-83A1-F6EECF244321}">
                <p14:modId xmlns:p14="http://schemas.microsoft.com/office/powerpoint/2010/main" val="4032698947"/>
              </p:ext>
            </p:extLst>
          </p:nvPr>
        </p:nvGraphicFramePr>
        <p:xfrm>
          <a:off x="966672" y="5328681"/>
          <a:ext cx="8378735" cy="780327"/>
        </p:xfrm>
        <a:graphic>
          <a:graphicData uri="http://schemas.openxmlformats.org/drawingml/2006/table">
            <a:tbl>
              <a:tblPr firstRow="1" firstCol="1" bandRow="1">
                <a:tableStyleId>{5C22544A-7EE6-4342-B048-85BDC9FD1C3A}</a:tableStyleId>
              </a:tblPr>
              <a:tblGrid>
                <a:gridCol w="2019761">
                  <a:extLst>
                    <a:ext uri="{9D8B030D-6E8A-4147-A177-3AD203B41FA5}">
                      <a16:colId xmlns:a16="http://schemas.microsoft.com/office/drawing/2014/main" val="1977778718"/>
                    </a:ext>
                  </a:extLst>
                </a:gridCol>
                <a:gridCol w="1749130">
                  <a:extLst>
                    <a:ext uri="{9D8B030D-6E8A-4147-A177-3AD203B41FA5}">
                      <a16:colId xmlns:a16="http://schemas.microsoft.com/office/drawing/2014/main" val="3570232490"/>
                    </a:ext>
                  </a:extLst>
                </a:gridCol>
                <a:gridCol w="1750078">
                  <a:extLst>
                    <a:ext uri="{9D8B030D-6E8A-4147-A177-3AD203B41FA5}">
                      <a16:colId xmlns:a16="http://schemas.microsoft.com/office/drawing/2014/main" val="3025154503"/>
                    </a:ext>
                  </a:extLst>
                </a:gridCol>
                <a:gridCol w="1480398">
                  <a:extLst>
                    <a:ext uri="{9D8B030D-6E8A-4147-A177-3AD203B41FA5}">
                      <a16:colId xmlns:a16="http://schemas.microsoft.com/office/drawing/2014/main" val="2103194395"/>
                    </a:ext>
                  </a:extLst>
                </a:gridCol>
                <a:gridCol w="1379368">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AKI I to III</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&lt;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94/142 </a:t>
                      </a:r>
                    </a:p>
                    <a:p>
                      <a:pPr algn="ctr">
                        <a:lnSpc>
                          <a:spcPct val="107000"/>
                        </a:lnSpc>
                        <a:spcAft>
                          <a:spcPts val="800"/>
                        </a:spcAft>
                      </a:pPr>
                      <a:r>
                        <a:rPr lang="en-US" sz="1800" u="none" kern="0" dirty="0">
                          <a:solidFill>
                            <a:schemeClr val="tx1"/>
                          </a:solidFill>
                          <a:effectLst/>
                        </a:rPr>
                        <a:t>(66.2%)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29/47 </a:t>
                      </a:r>
                    </a:p>
                    <a:p>
                      <a:pPr algn="ctr">
                        <a:lnSpc>
                          <a:spcPct val="107000"/>
                        </a:lnSpc>
                        <a:spcAft>
                          <a:spcPts val="800"/>
                        </a:spcAft>
                      </a:pPr>
                      <a:r>
                        <a:rPr lang="en-US" sz="1800" u="none" kern="0" dirty="0">
                          <a:solidFill>
                            <a:schemeClr val="tx1"/>
                          </a:solidFill>
                          <a:effectLst/>
                        </a:rPr>
                        <a:t>(61.7)</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1.07 </a:t>
                      </a:r>
                    </a:p>
                    <a:p>
                      <a:pPr algn="ctr">
                        <a:lnSpc>
                          <a:spcPct val="107000"/>
                        </a:lnSpc>
                        <a:spcAft>
                          <a:spcPts val="800"/>
                        </a:spcAft>
                      </a:pPr>
                      <a:r>
                        <a:rPr lang="en-US" sz="1800" u="none" kern="0" dirty="0">
                          <a:solidFill>
                            <a:schemeClr val="tx1"/>
                          </a:solidFill>
                          <a:effectLst/>
                        </a:rPr>
                        <a:t>(0.83-1.38)</a:t>
                      </a:r>
                    </a:p>
                  </a:txBody>
                  <a:tcPr marL="68580" marR="68580" marT="0" marB="0" anchor="ctr">
                    <a:solidFill>
                      <a:schemeClr val="accent1"/>
                    </a:solidFill>
                  </a:tcPr>
                </a:tc>
                <a:tc>
                  <a:txBody>
                    <a:bodyPr/>
                    <a:lstStyle/>
                    <a:p>
                      <a:pPr marL="0" indent="0" algn="ctr">
                        <a:lnSpc>
                          <a:spcPct val="107000"/>
                        </a:lnSpc>
                        <a:spcAft>
                          <a:spcPts val="800"/>
                        </a:spcAft>
                        <a:buNone/>
                      </a:pPr>
                      <a:r>
                        <a:rPr lang="en-US" sz="1800" u="none" kern="0" dirty="0">
                          <a:solidFill>
                            <a:schemeClr val="tx1"/>
                          </a:solidFill>
                          <a:effectLst/>
                        </a:rPr>
                        <a:t>1.07 </a:t>
                      </a:r>
                    </a:p>
                    <a:p>
                      <a:pPr marL="0" indent="0" algn="ctr">
                        <a:lnSpc>
                          <a:spcPct val="107000"/>
                        </a:lnSpc>
                        <a:spcAft>
                          <a:spcPts val="800"/>
                        </a:spcAft>
                        <a:buNone/>
                      </a:pPr>
                      <a:r>
                        <a:rPr lang="en-US" sz="1800" u="none" kern="0" dirty="0">
                          <a:solidFill>
                            <a:schemeClr val="tx1"/>
                          </a:solidFill>
                          <a:effectLst/>
                        </a:rPr>
                        <a:t>(0.95-1.21)  </a:t>
                      </a:r>
                    </a:p>
                  </a:txBody>
                  <a:tcPr marL="68580" marR="68580" marT="0" marB="0" anchor="ctr">
                    <a:solidFill>
                      <a:schemeClr val="accent1"/>
                    </a:solidFill>
                  </a:tcPr>
                </a:tc>
                <a:extLst>
                  <a:ext uri="{0D108BD9-81ED-4DB2-BD59-A6C34878D82A}">
                    <a16:rowId xmlns:a16="http://schemas.microsoft.com/office/drawing/2014/main" val="3369205851"/>
                  </a:ext>
                </a:extLst>
              </a:tr>
            </a:tbl>
          </a:graphicData>
        </a:graphic>
      </p:graphicFrame>
      <p:sp>
        <p:nvSpPr>
          <p:cNvPr id="16" name="TextBox 15">
            <a:extLst>
              <a:ext uri="{FF2B5EF4-FFF2-40B4-BE49-F238E27FC236}">
                <a16:creationId xmlns:a16="http://schemas.microsoft.com/office/drawing/2014/main" id="{137A6E8A-0478-B263-640E-E5364D35D456}"/>
              </a:ext>
            </a:extLst>
          </p:cNvPr>
          <p:cNvSpPr txBox="1"/>
          <p:nvPr/>
        </p:nvSpPr>
        <p:spPr>
          <a:xfrm>
            <a:off x="91633" y="6437728"/>
            <a:ext cx="4070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 Adjusted for site and baseline eGFR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2498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CAEE-4F6A-290B-BC68-7A54CDA40CA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CBDBD33-16C4-DA4F-C491-BF5FB5D0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2D8020F8-B90B-5A9A-F094-370373B4C6C2}"/>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455681" y="422481"/>
            <a:ext cx="8478275" cy="6013038"/>
          </a:xfrm>
          <a:prstGeom prst="rect">
            <a:avLst/>
          </a:prstGeom>
        </p:spPr>
      </p:pic>
      <p:sp>
        <p:nvSpPr>
          <p:cNvPr id="21" name="Rectangle 20">
            <a:extLst>
              <a:ext uri="{FF2B5EF4-FFF2-40B4-BE49-F238E27FC236}">
                <a16:creationId xmlns:a16="http://schemas.microsoft.com/office/drawing/2014/main" id="{1FBD9F97-D17D-61E3-E45F-9E85D3A1A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0AFD6F-B12B-546C-56E6-14D249C11EAC}"/>
              </a:ext>
            </a:extLst>
          </p:cNvPr>
          <p:cNvSpPr>
            <a:spLocks noGrp="1"/>
          </p:cNvSpPr>
          <p:nvPr>
            <p:ph type="title"/>
          </p:nvPr>
        </p:nvSpPr>
        <p:spPr>
          <a:xfrm>
            <a:off x="7257328" y="1122217"/>
            <a:ext cx="4681958" cy="3848794"/>
          </a:xfrm>
          <a:noFill/>
        </p:spPr>
        <p:txBody>
          <a:bodyPr vert="horz" lIns="91440" tIns="45720" rIns="91440" bIns="45720" rtlCol="0" anchor="t" anchorCtr="0">
            <a:normAutofit/>
          </a:bodyPr>
          <a:lstStyle/>
          <a:p>
            <a:pPr algn="ctr"/>
            <a:r>
              <a:rPr lang="en-US" sz="7200" dirty="0"/>
              <a:t>Secondary Outcomes</a:t>
            </a:r>
          </a:p>
        </p:txBody>
      </p:sp>
    </p:spTree>
    <p:extLst>
      <p:ext uri="{BB962C8B-B14F-4D97-AF65-F5344CB8AC3E}">
        <p14:creationId xmlns:p14="http://schemas.microsoft.com/office/powerpoint/2010/main" val="41414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E6D2F-6209-9F4C-963C-11CAF2EF70F1}"/>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60CFBBD-16CA-6FC9-D5F7-4CC107BF1702}"/>
              </a:ext>
            </a:extLst>
          </p:cNvPr>
          <p:cNvGraphicFramePr>
            <a:graphicFrameLocks noGrp="1"/>
          </p:cNvGraphicFramePr>
          <p:nvPr/>
        </p:nvGraphicFramePr>
        <p:xfrm>
          <a:off x="3301245" y="235606"/>
          <a:ext cx="8596879" cy="901370"/>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07443">
                  <a:extLst>
                    <a:ext uri="{9D8B030D-6E8A-4147-A177-3AD203B41FA5}">
                      <a16:colId xmlns:a16="http://schemas.microsoft.com/office/drawing/2014/main" val="3301613973"/>
                    </a:ext>
                  </a:extLst>
                </a:gridCol>
              </a:tblGrid>
              <a:tr h="901370">
                <a:tc>
                  <a:txBody>
                    <a:bodyPr/>
                    <a:lstStyle/>
                    <a:p>
                      <a:pPr>
                        <a:lnSpc>
                          <a:spcPct val="107000"/>
                        </a:lnSpc>
                        <a:spcAft>
                          <a:spcPts val="800"/>
                        </a:spcAft>
                      </a:pPr>
                      <a:r>
                        <a:rPr lang="en-US" sz="2000" u="none" kern="0" dirty="0">
                          <a:solidFill>
                            <a:srgbClr val="FFFF00"/>
                          </a:solidFill>
                          <a:effectLst/>
                        </a:rPr>
                        <a:t>Event</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Albumin</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(307)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Usual care</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 N (304)  </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pPr>
                      <a:r>
                        <a:rPr lang="en-US" sz="2000" u="none" kern="0" dirty="0">
                          <a:solidFill>
                            <a:srgbClr val="FFFF00"/>
                          </a:solidFill>
                          <a:effectLst/>
                        </a:rPr>
                        <a:t>Adj RR # </a:t>
                      </a:r>
                      <a:endParaRPr lang="en-US" sz="2000" u="none" kern="100" dirty="0">
                        <a:solidFill>
                          <a:srgbClr val="FFFF00"/>
                        </a:solidFill>
                        <a:effectLst/>
                      </a:endParaRPr>
                    </a:p>
                    <a:p>
                      <a:pPr algn="ctr">
                        <a:lnSpc>
                          <a:spcPct val="107000"/>
                        </a:lnSpc>
                        <a:spcAft>
                          <a:spcPts val="800"/>
                        </a:spcAft>
                      </a:pPr>
                      <a:r>
                        <a:rPr lang="en-US" sz="2000" u="none" kern="0" dirty="0">
                          <a:solidFill>
                            <a:srgbClr val="FFFF00"/>
                          </a:solidFill>
                          <a:effectLst/>
                        </a:rPr>
                        <a:t>(95% CI)</a:t>
                      </a:r>
                      <a:endParaRPr lang="en-US" sz="2000" b="1" u="none"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69205851"/>
                  </a:ext>
                </a:extLst>
              </a:tr>
            </a:tbl>
          </a:graphicData>
        </a:graphic>
      </p:graphicFrame>
      <p:graphicFrame>
        <p:nvGraphicFramePr>
          <p:cNvPr id="8" name="Table 7">
            <a:extLst>
              <a:ext uri="{FF2B5EF4-FFF2-40B4-BE49-F238E27FC236}">
                <a16:creationId xmlns:a16="http://schemas.microsoft.com/office/drawing/2014/main" id="{1D55A040-FA04-0402-B981-0B51641EB3E4}"/>
              </a:ext>
            </a:extLst>
          </p:cNvPr>
          <p:cNvGraphicFramePr>
            <a:graphicFrameLocks noGrp="1"/>
          </p:cNvGraphicFramePr>
          <p:nvPr/>
        </p:nvGraphicFramePr>
        <p:xfrm>
          <a:off x="3298372" y="4126375"/>
          <a:ext cx="8611328" cy="780327"/>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Mortality @ D-28</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2%</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0.7%</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2.55 </a:t>
                      </a:r>
                    </a:p>
                    <a:p>
                      <a:pPr algn="ctr">
                        <a:lnSpc>
                          <a:spcPct val="107000"/>
                        </a:lnSpc>
                        <a:spcAft>
                          <a:spcPts val="800"/>
                        </a:spcAft>
                      </a:pPr>
                      <a:r>
                        <a:rPr lang="en-US" sz="1800" u="none" kern="0" dirty="0">
                          <a:solidFill>
                            <a:schemeClr val="tx1"/>
                          </a:solidFill>
                          <a:effectLst/>
                        </a:rPr>
                        <a:t>(1.05-6.24)</a:t>
                      </a: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9" name="Table 8">
            <a:extLst>
              <a:ext uri="{FF2B5EF4-FFF2-40B4-BE49-F238E27FC236}">
                <a16:creationId xmlns:a16="http://schemas.microsoft.com/office/drawing/2014/main" id="{92A8812F-A1DB-A0FC-CA03-B735F7D0AE4D}"/>
              </a:ext>
            </a:extLst>
          </p:cNvPr>
          <p:cNvGraphicFramePr>
            <a:graphicFrameLocks noGrp="1"/>
          </p:cNvGraphicFramePr>
          <p:nvPr/>
        </p:nvGraphicFramePr>
        <p:xfrm>
          <a:off x="3298372" y="4906702"/>
          <a:ext cx="8611328" cy="755723"/>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55723">
                <a:tc>
                  <a:txBody>
                    <a:bodyPr/>
                    <a:lstStyle/>
                    <a:p>
                      <a:pPr>
                        <a:lnSpc>
                          <a:spcPct val="107000"/>
                        </a:lnSpc>
                        <a:spcAft>
                          <a:spcPts val="800"/>
                        </a:spcAft>
                      </a:pPr>
                      <a:r>
                        <a:rPr lang="en-US" sz="1800" u="none" kern="0" dirty="0">
                          <a:solidFill>
                            <a:schemeClr val="tx1"/>
                          </a:solidFill>
                          <a:effectLst/>
                        </a:rPr>
                        <a:t>CRRT to D-28</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3.3%</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2.3%</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1.41 </a:t>
                      </a:r>
                    </a:p>
                    <a:p>
                      <a:pPr algn="ctr">
                        <a:lnSpc>
                          <a:spcPct val="107000"/>
                        </a:lnSpc>
                        <a:spcAft>
                          <a:spcPts val="800"/>
                        </a:spcAft>
                      </a:pPr>
                      <a:r>
                        <a:rPr lang="en-US" sz="1800" u="none" kern="0" dirty="0">
                          <a:solidFill>
                            <a:schemeClr val="tx1"/>
                          </a:solidFill>
                          <a:effectLst/>
                        </a:rPr>
                        <a:t>(0.79-2.49)</a:t>
                      </a: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0" name="Table 9">
            <a:extLst>
              <a:ext uri="{FF2B5EF4-FFF2-40B4-BE49-F238E27FC236}">
                <a16:creationId xmlns:a16="http://schemas.microsoft.com/office/drawing/2014/main" id="{592BD111-A4D8-30D4-EC16-25257DB41070}"/>
              </a:ext>
            </a:extLst>
          </p:cNvPr>
          <p:cNvGraphicFramePr>
            <a:graphicFrameLocks noGrp="1"/>
          </p:cNvGraphicFramePr>
          <p:nvPr/>
        </p:nvGraphicFramePr>
        <p:xfrm>
          <a:off x="3298372" y="5665335"/>
          <a:ext cx="8611328" cy="777417"/>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77417">
                <a:tc>
                  <a:txBody>
                    <a:bodyPr/>
                    <a:lstStyle/>
                    <a:p>
                      <a:pPr>
                        <a:lnSpc>
                          <a:spcPct val="107000"/>
                        </a:lnSpc>
                        <a:spcAft>
                          <a:spcPts val="800"/>
                        </a:spcAft>
                      </a:pPr>
                      <a:r>
                        <a:rPr lang="en-US" sz="1800" u="none" kern="0" dirty="0">
                          <a:solidFill>
                            <a:schemeClr val="tx1"/>
                          </a:solidFill>
                          <a:effectLst/>
                        </a:rPr>
                        <a:t>Sustained AKI II/III</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9.1%</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9.2%</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0.99 </a:t>
                      </a:r>
                    </a:p>
                    <a:p>
                      <a:pPr algn="ctr">
                        <a:lnSpc>
                          <a:spcPct val="107000"/>
                        </a:lnSpc>
                        <a:spcAft>
                          <a:spcPts val="800"/>
                        </a:spcAft>
                      </a:pPr>
                      <a:r>
                        <a:rPr lang="en-US" sz="1800" u="none" kern="0" dirty="0">
                          <a:solidFill>
                            <a:schemeClr val="tx1"/>
                          </a:solidFill>
                          <a:effectLst/>
                        </a:rPr>
                        <a:t>(0.69-1.42)</a:t>
                      </a: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3" name="Table 12">
            <a:extLst>
              <a:ext uri="{FF2B5EF4-FFF2-40B4-BE49-F238E27FC236}">
                <a16:creationId xmlns:a16="http://schemas.microsoft.com/office/drawing/2014/main" id="{C48E838E-2C16-B43A-C13B-3FBA6723A574}"/>
              </a:ext>
            </a:extLst>
          </p:cNvPr>
          <p:cNvGraphicFramePr>
            <a:graphicFrameLocks noGrp="1"/>
          </p:cNvGraphicFramePr>
          <p:nvPr/>
        </p:nvGraphicFramePr>
        <p:xfrm>
          <a:off x="3298372" y="1270071"/>
          <a:ext cx="8611328" cy="780327"/>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MAKE @ D-28</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10.7%</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9.5%</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1.13 </a:t>
                      </a:r>
                    </a:p>
                    <a:p>
                      <a:pPr algn="ctr">
                        <a:lnSpc>
                          <a:spcPct val="107000"/>
                        </a:lnSpc>
                        <a:spcAft>
                          <a:spcPts val="800"/>
                        </a:spcAft>
                      </a:pPr>
                      <a:r>
                        <a:rPr lang="en-US" sz="1800" u="none" kern="0" dirty="0">
                          <a:solidFill>
                            <a:schemeClr val="tx1"/>
                          </a:solidFill>
                          <a:effectLst/>
                        </a:rPr>
                        <a:t>(0.81-1.56)</a:t>
                      </a: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4" name="Table 13">
            <a:extLst>
              <a:ext uri="{FF2B5EF4-FFF2-40B4-BE49-F238E27FC236}">
                <a16:creationId xmlns:a16="http://schemas.microsoft.com/office/drawing/2014/main" id="{4ED6D8B1-FB9A-A4E9-1E28-28D049CF1FED}"/>
              </a:ext>
            </a:extLst>
          </p:cNvPr>
          <p:cNvGraphicFramePr>
            <a:graphicFrameLocks noGrp="1"/>
          </p:cNvGraphicFramePr>
          <p:nvPr/>
        </p:nvGraphicFramePr>
        <p:xfrm>
          <a:off x="3298372" y="2125279"/>
          <a:ext cx="8611328" cy="780327"/>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MAKE @ D-28</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17/165 </a:t>
                      </a:r>
                    </a:p>
                    <a:p>
                      <a:pPr algn="ctr">
                        <a:lnSpc>
                          <a:spcPct val="107000"/>
                        </a:lnSpc>
                        <a:spcAft>
                          <a:spcPts val="800"/>
                        </a:spcAft>
                      </a:pPr>
                      <a:r>
                        <a:rPr lang="en-US" sz="1800" u="none" kern="0" dirty="0">
                          <a:solidFill>
                            <a:schemeClr val="tx1"/>
                          </a:solidFill>
                          <a:effectLst/>
                        </a:rPr>
                        <a:t>(10.3%)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18/165 </a:t>
                      </a:r>
                    </a:p>
                    <a:p>
                      <a:pPr algn="ctr">
                        <a:lnSpc>
                          <a:spcPct val="107000"/>
                        </a:lnSpc>
                        <a:spcAft>
                          <a:spcPts val="800"/>
                        </a:spcAft>
                      </a:pPr>
                      <a:r>
                        <a:rPr lang="en-US" sz="1800" u="none" kern="0" dirty="0">
                          <a:solidFill>
                            <a:schemeClr val="tx1"/>
                          </a:solidFill>
                          <a:effectLst/>
                        </a:rPr>
                        <a:t>(10.9%)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0.94 </a:t>
                      </a:r>
                    </a:p>
                    <a:p>
                      <a:pPr algn="ctr">
                        <a:lnSpc>
                          <a:spcPct val="107000"/>
                        </a:lnSpc>
                        <a:spcAft>
                          <a:spcPts val="800"/>
                        </a:spcAft>
                      </a:pPr>
                      <a:r>
                        <a:rPr lang="en-US" sz="1800" u="none" kern="0" dirty="0">
                          <a:solidFill>
                            <a:schemeClr val="tx1"/>
                          </a:solidFill>
                          <a:effectLst/>
                        </a:rPr>
                        <a:t>(0.67-1.33)</a:t>
                      </a:r>
                    </a:p>
                  </a:txBody>
                  <a:tcPr marL="68580" marR="68580" marT="0" marB="0" anchor="ctr"/>
                </a:tc>
                <a:extLst>
                  <a:ext uri="{0D108BD9-81ED-4DB2-BD59-A6C34878D82A}">
                    <a16:rowId xmlns:a16="http://schemas.microsoft.com/office/drawing/2014/main" val="3369205851"/>
                  </a:ext>
                </a:extLst>
              </a:tr>
            </a:tbl>
          </a:graphicData>
        </a:graphic>
      </p:graphicFrame>
      <p:graphicFrame>
        <p:nvGraphicFramePr>
          <p:cNvPr id="15" name="Table 14">
            <a:extLst>
              <a:ext uri="{FF2B5EF4-FFF2-40B4-BE49-F238E27FC236}">
                <a16:creationId xmlns:a16="http://schemas.microsoft.com/office/drawing/2014/main" id="{C1422EA2-034B-BFA9-6FBA-FE6AC4C0940D}"/>
              </a:ext>
            </a:extLst>
          </p:cNvPr>
          <p:cNvGraphicFramePr>
            <a:graphicFrameLocks noGrp="1"/>
          </p:cNvGraphicFramePr>
          <p:nvPr/>
        </p:nvGraphicFramePr>
        <p:xfrm>
          <a:off x="3298372" y="2980488"/>
          <a:ext cx="8611328" cy="780327"/>
        </p:xfrm>
        <a:graphic>
          <a:graphicData uri="http://schemas.openxmlformats.org/drawingml/2006/table">
            <a:tbl>
              <a:tblPr firstRow="1" firstCol="1" bandRow="1">
                <a:tableStyleId>{5C22544A-7EE6-4342-B048-85BDC9FD1C3A}</a:tableStyleId>
              </a:tblPr>
              <a:tblGrid>
                <a:gridCol w="2521307">
                  <a:extLst>
                    <a:ext uri="{9D8B030D-6E8A-4147-A177-3AD203B41FA5}">
                      <a16:colId xmlns:a16="http://schemas.microsoft.com/office/drawing/2014/main" val="1977778718"/>
                    </a:ext>
                  </a:extLst>
                </a:gridCol>
                <a:gridCol w="2183473">
                  <a:extLst>
                    <a:ext uri="{9D8B030D-6E8A-4147-A177-3AD203B41FA5}">
                      <a16:colId xmlns:a16="http://schemas.microsoft.com/office/drawing/2014/main" val="3570232490"/>
                    </a:ext>
                  </a:extLst>
                </a:gridCol>
                <a:gridCol w="2184656">
                  <a:extLst>
                    <a:ext uri="{9D8B030D-6E8A-4147-A177-3AD203B41FA5}">
                      <a16:colId xmlns:a16="http://schemas.microsoft.com/office/drawing/2014/main" val="3025154503"/>
                    </a:ext>
                  </a:extLst>
                </a:gridCol>
                <a:gridCol w="1721892">
                  <a:extLst>
                    <a:ext uri="{9D8B030D-6E8A-4147-A177-3AD203B41FA5}">
                      <a16:colId xmlns:a16="http://schemas.microsoft.com/office/drawing/2014/main" val="3301613973"/>
                    </a:ext>
                  </a:extLst>
                </a:gridCol>
              </a:tblGrid>
              <a:tr h="780327">
                <a:tc>
                  <a:txBody>
                    <a:bodyPr/>
                    <a:lstStyle/>
                    <a:p>
                      <a:pPr>
                        <a:lnSpc>
                          <a:spcPct val="107000"/>
                        </a:lnSpc>
                        <a:spcAft>
                          <a:spcPts val="800"/>
                        </a:spcAft>
                      </a:pPr>
                      <a:r>
                        <a:rPr lang="en-US" sz="1800" u="none" kern="0" dirty="0">
                          <a:solidFill>
                            <a:schemeClr val="tx1"/>
                          </a:solidFill>
                          <a:effectLst/>
                        </a:rPr>
                        <a:t>MAKE @ D-28</a:t>
                      </a:r>
                    </a:p>
                    <a:p>
                      <a:pPr>
                        <a:lnSpc>
                          <a:spcPct val="107000"/>
                        </a:lnSpc>
                        <a:spcAft>
                          <a:spcPts val="800"/>
                        </a:spcAft>
                      </a:pPr>
                      <a:r>
                        <a:rPr lang="en-US" sz="1800" b="1" u="none" kern="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eGFR &lt; 60</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u="none" kern="0" dirty="0">
                          <a:solidFill>
                            <a:schemeClr val="tx1"/>
                          </a:solidFill>
                          <a:effectLst/>
                        </a:rPr>
                        <a:t>16/142 </a:t>
                      </a:r>
                    </a:p>
                    <a:p>
                      <a:pPr algn="ctr">
                        <a:lnSpc>
                          <a:spcPct val="107000"/>
                        </a:lnSpc>
                        <a:spcAft>
                          <a:spcPts val="800"/>
                        </a:spcAft>
                      </a:pPr>
                      <a:r>
                        <a:rPr lang="en-US" sz="1800" u="none" kern="0" dirty="0">
                          <a:solidFill>
                            <a:schemeClr val="tx1"/>
                          </a:solidFill>
                          <a:effectLst/>
                        </a:rPr>
                        <a:t>(11.3%) </a:t>
                      </a:r>
                      <a:endParaRPr lang="en-US" sz="1800" b="1" u="none"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99FF99"/>
                    </a:solidFill>
                  </a:tcPr>
                </a:tc>
                <a:tc>
                  <a:txBody>
                    <a:bodyPr/>
                    <a:lstStyle/>
                    <a:p>
                      <a:pPr algn="ctr">
                        <a:lnSpc>
                          <a:spcPct val="107000"/>
                        </a:lnSpc>
                        <a:spcAft>
                          <a:spcPts val="800"/>
                        </a:spcAft>
                      </a:pPr>
                      <a:r>
                        <a:rPr lang="en-US" sz="1800" u="none" kern="0" dirty="0">
                          <a:solidFill>
                            <a:schemeClr val="tx1"/>
                          </a:solidFill>
                          <a:effectLst/>
                        </a:rPr>
                        <a:t>11/139 </a:t>
                      </a:r>
                    </a:p>
                    <a:p>
                      <a:pPr algn="ctr">
                        <a:lnSpc>
                          <a:spcPct val="107000"/>
                        </a:lnSpc>
                        <a:spcAft>
                          <a:spcPts val="800"/>
                        </a:spcAft>
                      </a:pPr>
                      <a:r>
                        <a:rPr lang="en-US" sz="1800" u="none" kern="0" dirty="0">
                          <a:solidFill>
                            <a:schemeClr val="tx1"/>
                          </a:solidFill>
                          <a:effectLst/>
                        </a:rPr>
                        <a:t>(7.9%)</a:t>
                      </a:r>
                    </a:p>
                  </a:txBody>
                  <a:tcPr marL="68580" marR="68580" marT="0" marB="0" anchor="ctr">
                    <a:solidFill>
                      <a:srgbClr val="FFC000"/>
                    </a:solidFill>
                  </a:tcPr>
                </a:tc>
                <a:tc>
                  <a:txBody>
                    <a:bodyPr/>
                    <a:lstStyle/>
                    <a:p>
                      <a:pPr algn="ctr">
                        <a:lnSpc>
                          <a:spcPct val="107000"/>
                        </a:lnSpc>
                        <a:spcAft>
                          <a:spcPts val="800"/>
                        </a:spcAft>
                      </a:pPr>
                      <a:r>
                        <a:rPr lang="en-US" sz="1800" u="none" kern="0" dirty="0">
                          <a:solidFill>
                            <a:schemeClr val="tx1"/>
                          </a:solidFill>
                          <a:effectLst/>
                        </a:rPr>
                        <a:t>1.43 </a:t>
                      </a:r>
                    </a:p>
                    <a:p>
                      <a:pPr algn="ctr">
                        <a:lnSpc>
                          <a:spcPct val="107000"/>
                        </a:lnSpc>
                        <a:spcAft>
                          <a:spcPts val="800"/>
                        </a:spcAft>
                      </a:pPr>
                      <a:r>
                        <a:rPr lang="en-US" sz="1800" u="none" kern="0" dirty="0">
                          <a:solidFill>
                            <a:schemeClr val="tx1"/>
                          </a:solidFill>
                          <a:effectLst/>
                        </a:rPr>
                        <a:t>(0.84-2.43)</a:t>
                      </a:r>
                    </a:p>
                  </a:txBody>
                  <a:tcPr marL="68580" marR="68580" marT="0" marB="0" anchor="ctr"/>
                </a:tc>
                <a:extLst>
                  <a:ext uri="{0D108BD9-81ED-4DB2-BD59-A6C34878D82A}">
                    <a16:rowId xmlns:a16="http://schemas.microsoft.com/office/drawing/2014/main" val="3369205851"/>
                  </a:ext>
                </a:extLst>
              </a:tr>
            </a:tbl>
          </a:graphicData>
        </a:graphic>
      </p:graphicFrame>
      <p:sp>
        <p:nvSpPr>
          <p:cNvPr id="16" name="TextBox 15">
            <a:extLst>
              <a:ext uri="{FF2B5EF4-FFF2-40B4-BE49-F238E27FC236}">
                <a16:creationId xmlns:a16="http://schemas.microsoft.com/office/drawing/2014/main" id="{455873EC-3A73-6DAE-D26D-164C4D8FB234}"/>
              </a:ext>
            </a:extLst>
          </p:cNvPr>
          <p:cNvSpPr txBox="1"/>
          <p:nvPr/>
        </p:nvSpPr>
        <p:spPr>
          <a:xfrm>
            <a:off x="3298372" y="6510439"/>
            <a:ext cx="40704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a:ea typeface="+mn-ea"/>
                <a:cs typeface="+mn-cs"/>
              </a:rPr>
              <a:t># Adjusted for site and baseline eGFR</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5">
            <a:extLst>
              <a:ext uri="{FF2B5EF4-FFF2-40B4-BE49-F238E27FC236}">
                <a16:creationId xmlns:a16="http://schemas.microsoft.com/office/drawing/2014/main" id="{46662B73-2DA8-D189-9CD4-7DFD92F8FBF6}"/>
              </a:ext>
            </a:extLst>
          </p:cNvPr>
          <p:cNvSpPr txBox="1">
            <a:spLocks/>
          </p:cNvSpPr>
          <p:nvPr/>
        </p:nvSpPr>
        <p:spPr>
          <a:xfrm>
            <a:off x="287214" y="103065"/>
            <a:ext cx="10515600" cy="1750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Futura Medium" panose="020B06020202040203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ysClr val="windowText" lastClr="000000"/>
                </a:solidFill>
                <a:effectLst/>
                <a:uLnTx/>
                <a:uFillTx/>
                <a:latin typeface="Aptos Display" panose="02110004020202020204"/>
                <a:ea typeface="+mj-ea"/>
                <a:cs typeface="Futura Medium" panose="020B0602020204020303" pitchFamily="34" charset="-79"/>
              </a:rPr>
              <a:t>Secondary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sysClr val="windowText" lastClr="000000"/>
                </a:solidFill>
                <a:effectLst/>
                <a:uLnTx/>
                <a:uFillTx/>
                <a:latin typeface="Aptos Display" panose="02110004020202020204"/>
                <a:ea typeface="+mj-ea"/>
                <a:cs typeface="Futura Medium" panose="020B0602020204020303" pitchFamily="34" charset="-79"/>
              </a:rPr>
              <a:t>outcomes</a:t>
            </a:r>
          </a:p>
        </p:txBody>
      </p:sp>
    </p:spTree>
    <p:extLst>
      <p:ext uri="{BB962C8B-B14F-4D97-AF65-F5344CB8AC3E}">
        <p14:creationId xmlns:p14="http://schemas.microsoft.com/office/powerpoint/2010/main" val="8941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FC71-6A99-A96A-AD3D-81EF6790998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45CA96D-16A3-6095-30FC-C0556285ABFD}"/>
              </a:ext>
            </a:extLst>
          </p:cNvPr>
          <p:cNvSpPr>
            <a:spLocks noGrp="1"/>
          </p:cNvSpPr>
          <p:nvPr>
            <p:ph idx="1"/>
          </p:nvPr>
        </p:nvSpPr>
        <p:spPr/>
        <p:txBody>
          <a:bodyPr/>
          <a:lstStyle/>
          <a:p>
            <a:endParaRPr lang="en-AU"/>
          </a:p>
        </p:txBody>
      </p:sp>
      <p:pic>
        <p:nvPicPr>
          <p:cNvPr id="5" name="Picture 4" descr="The document is a scientific report on a survey of Canadian perioperative care providers regarding the use of albumin for fluid resuscitation in cardiac surgical patients.&#10;&#10;AI-generated content may be incorrect.">
            <a:extLst>
              <a:ext uri="{FF2B5EF4-FFF2-40B4-BE49-F238E27FC236}">
                <a16:creationId xmlns:a16="http://schemas.microsoft.com/office/drawing/2014/main" id="{C2E660A2-27AA-D06F-C929-310445348D14}"/>
              </a:ext>
            </a:extLst>
          </p:cNvPr>
          <p:cNvPicPr>
            <a:picLocks noChangeAspect="1"/>
          </p:cNvPicPr>
          <p:nvPr/>
        </p:nvPicPr>
        <p:blipFill>
          <a:blip r:embed="rId3"/>
          <a:stretch>
            <a:fillRect/>
          </a:stretch>
        </p:blipFill>
        <p:spPr>
          <a:xfrm>
            <a:off x="174727" y="81207"/>
            <a:ext cx="7088056" cy="2534485"/>
          </a:xfrm>
          <a:prstGeom prst="rect">
            <a:avLst/>
          </a:prstGeom>
        </p:spPr>
      </p:pic>
      <p:pic>
        <p:nvPicPr>
          <p:cNvPr id="7" name="Picture 6" descr="The provided diagram illustrates a survey where respondents express their agreement or disagreement on the perceived benefits of using albumin in cardiac surgical patients, highlighting positive outcomes such as reduced coagulopathy, faster ICU discharge, and decreased mortality.&#10;&#10;AI-generated content may be incorrect.">
            <a:extLst>
              <a:ext uri="{FF2B5EF4-FFF2-40B4-BE49-F238E27FC236}">
                <a16:creationId xmlns:a16="http://schemas.microsoft.com/office/drawing/2014/main" id="{71B85EB1-AB58-6BA7-7D11-C99741FE21B5}"/>
              </a:ext>
            </a:extLst>
          </p:cNvPr>
          <p:cNvPicPr>
            <a:picLocks noChangeAspect="1"/>
          </p:cNvPicPr>
          <p:nvPr/>
        </p:nvPicPr>
        <p:blipFill>
          <a:blip r:embed="rId4"/>
          <a:stretch>
            <a:fillRect/>
          </a:stretch>
        </p:blipFill>
        <p:spPr>
          <a:xfrm>
            <a:off x="0" y="1770209"/>
            <a:ext cx="12192000" cy="4843524"/>
          </a:xfrm>
          <a:prstGeom prst="rect">
            <a:avLst/>
          </a:prstGeom>
        </p:spPr>
      </p:pic>
      <p:sp>
        <p:nvSpPr>
          <p:cNvPr id="8" name="Rectangle 7">
            <a:extLst>
              <a:ext uri="{FF2B5EF4-FFF2-40B4-BE49-F238E27FC236}">
                <a16:creationId xmlns:a16="http://schemas.microsoft.com/office/drawing/2014/main" id="{DA664F9F-D788-790D-AE89-E784F8DF3E8C}"/>
              </a:ext>
            </a:extLst>
          </p:cNvPr>
          <p:cNvSpPr/>
          <p:nvPr/>
        </p:nvSpPr>
        <p:spPr>
          <a:xfrm>
            <a:off x="131482" y="2894629"/>
            <a:ext cx="11929036" cy="390301"/>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9" name="Rectangle 8">
            <a:extLst>
              <a:ext uri="{FF2B5EF4-FFF2-40B4-BE49-F238E27FC236}">
                <a16:creationId xmlns:a16="http://schemas.microsoft.com/office/drawing/2014/main" id="{1FEE201F-777E-9623-737C-AC241CB6B17E}"/>
              </a:ext>
            </a:extLst>
          </p:cNvPr>
          <p:cNvSpPr/>
          <p:nvPr/>
        </p:nvSpPr>
        <p:spPr>
          <a:xfrm>
            <a:off x="131482" y="5320969"/>
            <a:ext cx="11929036" cy="390301"/>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
        <p:nvSpPr>
          <p:cNvPr id="10" name="Rectangle 9">
            <a:extLst>
              <a:ext uri="{FF2B5EF4-FFF2-40B4-BE49-F238E27FC236}">
                <a16:creationId xmlns:a16="http://schemas.microsoft.com/office/drawing/2014/main" id="{6ADB173E-4145-D1AD-2BDF-73CE9BBAAC8A}"/>
              </a:ext>
            </a:extLst>
          </p:cNvPr>
          <p:cNvSpPr/>
          <p:nvPr/>
        </p:nvSpPr>
        <p:spPr>
          <a:xfrm>
            <a:off x="131482" y="3322626"/>
            <a:ext cx="11929036" cy="390301"/>
          </a:xfrm>
          <a:prstGeom prst="rect">
            <a:avLst/>
          </a:prstGeom>
          <a:noFill/>
          <a:ln w="53975">
            <a:solidFill>
              <a:srgbClr val="DA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284557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84BF4-6A07-C86A-4FB7-3C29BD268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DBBC0-0421-49E1-CBC4-247FFAE2FF4E}"/>
              </a:ext>
            </a:extLst>
          </p:cNvPr>
          <p:cNvSpPr>
            <a:spLocks noGrp="1"/>
          </p:cNvSpPr>
          <p:nvPr>
            <p:ph type="title"/>
          </p:nvPr>
        </p:nvSpPr>
        <p:spPr/>
        <p:txBody>
          <a:bodyPr>
            <a:normAutofit/>
          </a:bodyPr>
          <a:lstStyle/>
          <a:p>
            <a:r>
              <a:rPr lang="en-AU" dirty="0"/>
              <a:t>Secondary outcomes:  </a:t>
            </a:r>
            <a:br>
              <a:rPr lang="en-AU" dirty="0"/>
            </a:br>
            <a:r>
              <a:rPr lang="en-AU" dirty="0"/>
              <a:t>Time to </a:t>
            </a:r>
            <a:r>
              <a:rPr lang="en-AU" dirty="0" err="1"/>
              <a:t>extubation</a:t>
            </a:r>
            <a:r>
              <a:rPr lang="en-AU" dirty="0"/>
              <a:t> &amp; Hosp LOS</a:t>
            </a:r>
          </a:p>
        </p:txBody>
      </p:sp>
      <p:pic>
        <p:nvPicPr>
          <p:cNvPr id="7" name="Picture 6">
            <a:extLst>
              <a:ext uri="{FF2B5EF4-FFF2-40B4-BE49-F238E27FC236}">
                <a16:creationId xmlns:a16="http://schemas.microsoft.com/office/drawing/2014/main" id="{B5D34F58-3320-D5BE-4B8E-470352BC9098}"/>
              </a:ext>
            </a:extLst>
          </p:cNvPr>
          <p:cNvPicPr>
            <a:picLocks noChangeAspect="1"/>
          </p:cNvPicPr>
          <p:nvPr/>
        </p:nvPicPr>
        <p:blipFill>
          <a:blip r:embed="rId2"/>
          <a:stretch>
            <a:fillRect/>
          </a:stretch>
        </p:blipFill>
        <p:spPr>
          <a:xfrm>
            <a:off x="0" y="1560746"/>
            <a:ext cx="6358607" cy="4371279"/>
          </a:xfrm>
          <a:prstGeom prst="rect">
            <a:avLst/>
          </a:prstGeom>
        </p:spPr>
      </p:pic>
      <p:sp>
        <p:nvSpPr>
          <p:cNvPr id="9" name="TextBox 8">
            <a:extLst>
              <a:ext uri="{FF2B5EF4-FFF2-40B4-BE49-F238E27FC236}">
                <a16:creationId xmlns:a16="http://schemas.microsoft.com/office/drawing/2014/main" id="{20DDFF05-4FA7-4F7F-D51A-B866F7217A78}"/>
              </a:ext>
            </a:extLst>
          </p:cNvPr>
          <p:cNvSpPr txBox="1"/>
          <p:nvPr/>
        </p:nvSpPr>
        <p:spPr>
          <a:xfrm>
            <a:off x="917531" y="4576217"/>
            <a:ext cx="40366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Adjusted hazard ratio 1.11 (0.94 to1.30)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 Albumin vs usual care</a:t>
            </a:r>
          </a:p>
        </p:txBody>
      </p:sp>
      <p:pic>
        <p:nvPicPr>
          <p:cNvPr id="11" name="Picture 10">
            <a:extLst>
              <a:ext uri="{FF2B5EF4-FFF2-40B4-BE49-F238E27FC236}">
                <a16:creationId xmlns:a16="http://schemas.microsoft.com/office/drawing/2014/main" id="{5048FBD1-4F30-6772-9957-8506EC6B93B3}"/>
              </a:ext>
            </a:extLst>
          </p:cNvPr>
          <p:cNvPicPr>
            <a:picLocks noChangeAspect="1"/>
          </p:cNvPicPr>
          <p:nvPr/>
        </p:nvPicPr>
        <p:blipFill>
          <a:blip r:embed="rId3"/>
          <a:stretch>
            <a:fillRect/>
          </a:stretch>
        </p:blipFill>
        <p:spPr>
          <a:xfrm>
            <a:off x="5871733" y="1560745"/>
            <a:ext cx="6362708" cy="4371279"/>
          </a:xfrm>
          <a:prstGeom prst="rect">
            <a:avLst/>
          </a:prstGeom>
        </p:spPr>
      </p:pic>
      <p:sp>
        <p:nvSpPr>
          <p:cNvPr id="13" name="TextBox 12">
            <a:extLst>
              <a:ext uri="{FF2B5EF4-FFF2-40B4-BE49-F238E27FC236}">
                <a16:creationId xmlns:a16="http://schemas.microsoft.com/office/drawing/2014/main" id="{A108D933-AD0D-64FC-94BC-09A1EFAEDDEF}"/>
              </a:ext>
            </a:extLst>
          </p:cNvPr>
          <p:cNvSpPr txBox="1"/>
          <p:nvPr/>
        </p:nvSpPr>
        <p:spPr>
          <a:xfrm>
            <a:off x="7994408" y="4576216"/>
            <a:ext cx="4082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Adjusted hazard ratio 1.02 (0.87 to 1.20)</a:t>
            </a:r>
          </a:p>
          <a:p>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 Albumin vs usual care</a:t>
            </a:r>
          </a:p>
        </p:txBody>
      </p:sp>
    </p:spTree>
    <p:extLst>
      <p:ext uri="{BB962C8B-B14F-4D97-AF65-F5344CB8AC3E}">
        <p14:creationId xmlns:p14="http://schemas.microsoft.com/office/powerpoint/2010/main" val="1550742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07176-9A32-1FE5-C42B-4B0A215B3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A1814-57E4-4E60-7027-FA27375EC6B9}"/>
              </a:ext>
            </a:extLst>
          </p:cNvPr>
          <p:cNvSpPr>
            <a:spLocks noGrp="1"/>
          </p:cNvSpPr>
          <p:nvPr>
            <p:ph type="title"/>
          </p:nvPr>
        </p:nvSpPr>
        <p:spPr/>
        <p:txBody>
          <a:bodyPr>
            <a:normAutofit/>
          </a:bodyPr>
          <a:lstStyle/>
          <a:p>
            <a:r>
              <a:rPr lang="en-AU" dirty="0"/>
              <a:t>Daily pressors and inotropes % patients</a:t>
            </a:r>
          </a:p>
        </p:txBody>
      </p:sp>
      <p:graphicFrame>
        <p:nvGraphicFramePr>
          <p:cNvPr id="10" name="Chart 9">
            <a:extLst>
              <a:ext uri="{FF2B5EF4-FFF2-40B4-BE49-F238E27FC236}">
                <a16:creationId xmlns:a16="http://schemas.microsoft.com/office/drawing/2014/main" id="{1B3FF25E-33AF-F9DC-54F3-D62DC09FD522}"/>
              </a:ext>
            </a:extLst>
          </p:cNvPr>
          <p:cNvGraphicFramePr/>
          <p:nvPr/>
        </p:nvGraphicFramePr>
        <p:xfrm>
          <a:off x="1041721" y="1295400"/>
          <a:ext cx="10538749"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857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FE54-8C34-C382-2821-58ECEB4F4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0B520-1A36-6D3C-C370-57677C84C7C3}"/>
              </a:ext>
            </a:extLst>
          </p:cNvPr>
          <p:cNvSpPr>
            <a:spLocks noGrp="1"/>
          </p:cNvSpPr>
          <p:nvPr>
            <p:ph type="title"/>
          </p:nvPr>
        </p:nvSpPr>
        <p:spPr/>
        <p:txBody>
          <a:bodyPr>
            <a:normAutofit/>
          </a:bodyPr>
          <a:lstStyle/>
          <a:p>
            <a:r>
              <a:rPr lang="en-AU" dirty="0"/>
              <a:t>Pressors and inotropes up to D-14</a:t>
            </a:r>
          </a:p>
        </p:txBody>
      </p:sp>
      <p:pic>
        <p:nvPicPr>
          <p:cNvPr id="3" name="Picture 2">
            <a:extLst>
              <a:ext uri="{FF2B5EF4-FFF2-40B4-BE49-F238E27FC236}">
                <a16:creationId xmlns:a16="http://schemas.microsoft.com/office/drawing/2014/main" id="{5509C3B4-33B1-D96B-1CD4-7B06BB7D6C50}"/>
              </a:ext>
            </a:extLst>
          </p:cNvPr>
          <p:cNvPicPr>
            <a:picLocks noChangeAspect="1"/>
          </p:cNvPicPr>
          <p:nvPr/>
        </p:nvPicPr>
        <p:blipFill>
          <a:blip r:embed="rId3"/>
          <a:srcRect l="1294" t="1094" r="1108" b="1535"/>
          <a:stretch/>
        </p:blipFill>
        <p:spPr>
          <a:xfrm>
            <a:off x="4327301" y="1382822"/>
            <a:ext cx="7650051" cy="5372898"/>
          </a:xfrm>
          <a:prstGeom prst="rect">
            <a:avLst/>
          </a:prstGeom>
        </p:spPr>
      </p:pic>
      <p:sp>
        <p:nvSpPr>
          <p:cNvPr id="4" name="TextBox 3">
            <a:extLst>
              <a:ext uri="{FF2B5EF4-FFF2-40B4-BE49-F238E27FC236}">
                <a16:creationId xmlns:a16="http://schemas.microsoft.com/office/drawing/2014/main" id="{54618111-7665-C48B-EC2F-044B5A4206EC}"/>
              </a:ext>
            </a:extLst>
          </p:cNvPr>
          <p:cNvSpPr txBox="1"/>
          <p:nvPr/>
        </p:nvSpPr>
        <p:spPr>
          <a:xfrm>
            <a:off x="300671" y="1434338"/>
            <a:ext cx="422851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Vasopressors free days @14-D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Median [IQR]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1" i="0" u="none" strike="noStrike" kern="1200" cap="none" spc="0" normalizeH="0" baseline="0" noProof="0" dirty="0">
                <a:ln>
                  <a:noFill/>
                </a:ln>
                <a:solidFill>
                  <a:srgbClr val="FF0000"/>
                </a:solidFill>
                <a:effectLst/>
                <a:uLnTx/>
                <a:uFillTx/>
                <a:latin typeface="Aptos" panose="02110004020202020204"/>
                <a:ea typeface="+mn-ea"/>
                <a:cs typeface="+mn-cs"/>
              </a:rPr>
              <a:t>20% Alb 12 [11-13] vs 12 [10-13]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ptos Display" panose="02110004020202020204"/>
                <a:ea typeface="+mn-ea"/>
                <a:cs typeface="+mn-cs"/>
              </a:rPr>
              <a:t>Adj HR 1.0 (-0.57 to 0.57)</a:t>
            </a:r>
            <a:endParaRPr kumimoji="0" lang="en-US" sz="2400" b="1" i="0" u="none" strike="noStrike" kern="1200" cap="none" spc="0" normalizeH="0" baseline="0" noProof="0" dirty="0">
              <a:ln>
                <a:noFill/>
              </a:ln>
              <a:solidFill>
                <a:srgbClr val="FF0000"/>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110004020202020204"/>
                <a:ea typeface="+mn-ea"/>
                <a:cs typeface="+mn-cs"/>
              </a:rPr>
              <a:t>Duration of first Vasopressor episode (censored at day 14)</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AU" sz="24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rPr>
              <a:t>Median [IQR] 2 [1-3] </a:t>
            </a:r>
            <a:br>
              <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rPr>
            </a:br>
            <a:r>
              <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rPr>
              <a:t>in both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ptos" panose="02110004020202020204"/>
                <a:ea typeface="+mn-ea"/>
                <a:cs typeface="+mn-cs"/>
              </a:rPr>
              <a:t>Adjusted HR (95% CI) for risk of vasopressor weaning,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ptos" panose="02110004020202020204"/>
                <a:ea typeface="+mn-ea"/>
                <a:cs typeface="+mn-cs"/>
              </a:rPr>
              <a:t>20% Albumin vs usual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ptos Display" panose="02110004020202020204"/>
                <a:ea typeface="+mn-ea"/>
                <a:cs typeface="+mn-cs"/>
              </a:rPr>
              <a:t>Adj HR 1.14 (0.99-1.3)</a:t>
            </a:r>
            <a:r>
              <a:rPr kumimoji="0" lang="en-US" sz="2400" b="1" i="0" u="none" strike="noStrike" kern="1200" cap="none" spc="0" normalizeH="0" baseline="0" noProof="0" dirty="0">
                <a:ln>
                  <a:noFill/>
                </a:ln>
                <a:solidFill>
                  <a:srgbClr val="FF0000"/>
                </a:solidFill>
                <a:effectLst/>
                <a:uLnTx/>
                <a:uFillTx/>
                <a:latin typeface="Aptos Display"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0000"/>
                </a:solidFill>
                <a:effectLst/>
                <a:uLnTx/>
                <a:uFillTx/>
                <a:latin typeface="Aptos Display" panose="02110004020202020204"/>
                <a:ea typeface="+mn-ea"/>
                <a:cs typeface="+mn-cs"/>
              </a:rPr>
              <a:t>Adj P = 0.06 </a:t>
            </a:r>
            <a:endParaRPr kumimoji="0" lang="en-AU" sz="2000" b="1" i="0" u="none" strike="noStrike" kern="1200" cap="none" spc="0" normalizeH="0" baseline="0" noProof="0" dirty="0">
              <a:ln>
                <a:noFill/>
              </a:ln>
              <a:solidFill>
                <a:srgbClr val="FF0000"/>
              </a:solidFill>
              <a:effectLst/>
              <a:uLnTx/>
              <a:uFillTx/>
              <a:latin typeface="Aptos Display"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0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7748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EFFE7-BEED-BFEA-B690-16C7194D9EE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C2ACA5-4A20-2C98-9BC1-B413858C3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D6A09CA-F790-E280-6B40-7692BD9208A0}"/>
              </a:ext>
            </a:extLst>
          </p:cNvPr>
          <p:cNvPicPr>
            <a:picLocks noChangeAspect="1"/>
          </p:cNvPicPr>
          <p:nvPr/>
        </p:nvPicPr>
        <p:blipFill>
          <a:blip r:embed="rId2" cstate="hqprint">
            <a:extLst>
              <a:ext uri="{28A0092B-C50C-407E-A947-70E740481C1C}">
                <a14:useLocalDpi xmlns:a14="http://schemas.microsoft.com/office/drawing/2010/main"/>
              </a:ext>
            </a:extLst>
          </a:blip>
          <a:srcRect l="920" r="1086"/>
          <a:stretch/>
        </p:blipFill>
        <p:spPr>
          <a:xfrm>
            <a:off x="-30097" y="422481"/>
            <a:ext cx="8478275" cy="6013038"/>
          </a:xfrm>
          <a:prstGeom prst="rect">
            <a:avLst/>
          </a:prstGeom>
        </p:spPr>
      </p:pic>
      <p:sp>
        <p:nvSpPr>
          <p:cNvPr id="21" name="Rectangle 20">
            <a:extLst>
              <a:ext uri="{FF2B5EF4-FFF2-40B4-BE49-F238E27FC236}">
                <a16:creationId xmlns:a16="http://schemas.microsoft.com/office/drawing/2014/main" id="{F4539A61-FF36-3DC5-2D7C-71D17811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76B967F-4DF8-BDDD-7D19-77A66A583A0E}"/>
              </a:ext>
            </a:extLst>
          </p:cNvPr>
          <p:cNvSpPr>
            <a:spLocks noGrp="1"/>
          </p:cNvSpPr>
          <p:nvPr>
            <p:ph type="title"/>
          </p:nvPr>
        </p:nvSpPr>
        <p:spPr>
          <a:xfrm>
            <a:off x="5719368" y="1122217"/>
            <a:ext cx="6219918" cy="1674146"/>
          </a:xfrm>
          <a:noFill/>
        </p:spPr>
        <p:txBody>
          <a:bodyPr vert="horz" lIns="91440" tIns="45720" rIns="91440" bIns="45720" rtlCol="0" anchor="t" anchorCtr="0">
            <a:normAutofit fontScale="90000"/>
          </a:bodyPr>
          <a:lstStyle/>
          <a:p>
            <a:pPr algn="ctr"/>
            <a:r>
              <a:rPr lang="en-US" sz="8000" dirty="0"/>
              <a:t>Why and how ?</a:t>
            </a:r>
          </a:p>
        </p:txBody>
      </p:sp>
    </p:spTree>
    <p:extLst>
      <p:ext uri="{BB962C8B-B14F-4D97-AF65-F5344CB8AC3E}">
        <p14:creationId xmlns:p14="http://schemas.microsoft.com/office/powerpoint/2010/main" val="1023932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D6B5-B30A-DAA7-4510-834A40D6C960}"/>
              </a:ext>
            </a:extLst>
          </p:cNvPr>
          <p:cNvSpPr>
            <a:spLocks noGrp="1"/>
          </p:cNvSpPr>
          <p:nvPr>
            <p:ph type="title"/>
          </p:nvPr>
        </p:nvSpPr>
        <p:spPr>
          <a:xfrm>
            <a:off x="287214" y="103065"/>
            <a:ext cx="10515600" cy="6406917"/>
          </a:xfrm>
        </p:spPr>
        <p:txBody>
          <a:bodyPr>
            <a:normAutofit fontScale="90000"/>
          </a:bodyPr>
          <a:lstStyle/>
          <a:p>
            <a:r>
              <a:rPr lang="en-AU" dirty="0"/>
              <a:t>Population ?</a:t>
            </a:r>
            <a:br>
              <a:rPr lang="en-AU" dirty="0"/>
            </a:br>
            <a:br>
              <a:rPr lang="en-AU" dirty="0"/>
            </a:br>
            <a:r>
              <a:rPr lang="en-AU" dirty="0"/>
              <a:t>Timing of the intervention ?</a:t>
            </a:r>
            <a:br>
              <a:rPr lang="en-AU" dirty="0"/>
            </a:br>
            <a:br>
              <a:rPr lang="en-AU" dirty="0"/>
            </a:br>
            <a:r>
              <a:rPr lang="en-AU" dirty="0"/>
              <a:t>Dose given ?</a:t>
            </a:r>
            <a:br>
              <a:rPr lang="en-AU" dirty="0"/>
            </a:br>
            <a:br>
              <a:rPr lang="en-AU" dirty="0"/>
            </a:br>
            <a:r>
              <a:rPr lang="en-AU" dirty="0"/>
              <a:t>Is 20% albumin toxic ?</a:t>
            </a:r>
            <a:br>
              <a:rPr lang="en-AU" dirty="0"/>
            </a:br>
            <a:br>
              <a:rPr lang="en-AU" dirty="0"/>
            </a:br>
            <a:r>
              <a:rPr lang="en-AU" dirty="0"/>
              <a:t>Intrinsic renal mechanisms ?</a:t>
            </a:r>
            <a:br>
              <a:rPr lang="en-AU" dirty="0"/>
            </a:br>
            <a:br>
              <a:rPr lang="en-AU" dirty="0"/>
            </a:br>
            <a:r>
              <a:rPr lang="en-AU" dirty="0">
                <a:solidFill>
                  <a:srgbClr val="FF0000"/>
                </a:solidFill>
              </a:rPr>
              <a:t>Site variability in kidney protection ?</a:t>
            </a:r>
          </a:p>
        </p:txBody>
      </p:sp>
    </p:spTree>
    <p:extLst>
      <p:ext uri="{BB962C8B-B14F-4D97-AF65-F5344CB8AC3E}">
        <p14:creationId xmlns:p14="http://schemas.microsoft.com/office/powerpoint/2010/main" val="17545491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8966-6E43-A541-346C-711269D5BD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1D5B1-3374-A75F-F5AE-7DBDA127337F}"/>
              </a:ext>
            </a:extLst>
          </p:cNvPr>
          <p:cNvSpPr>
            <a:spLocks noGrp="1"/>
          </p:cNvSpPr>
          <p:nvPr>
            <p:ph type="title"/>
          </p:nvPr>
        </p:nvSpPr>
        <p:spPr/>
        <p:txBody>
          <a:bodyPr/>
          <a:lstStyle/>
          <a:p>
            <a:r>
              <a:rPr lang="en-AU" dirty="0"/>
              <a:t>Albumin level – the first 14 days</a:t>
            </a:r>
          </a:p>
        </p:txBody>
      </p:sp>
      <p:pic>
        <p:nvPicPr>
          <p:cNvPr id="5" name="Picture 4">
            <a:extLst>
              <a:ext uri="{FF2B5EF4-FFF2-40B4-BE49-F238E27FC236}">
                <a16:creationId xmlns:a16="http://schemas.microsoft.com/office/drawing/2014/main" id="{6EED5098-5FB4-0DE6-C670-3DB0A70E0827}"/>
              </a:ext>
            </a:extLst>
          </p:cNvPr>
          <p:cNvPicPr>
            <a:picLocks noChangeAspect="1"/>
          </p:cNvPicPr>
          <p:nvPr/>
        </p:nvPicPr>
        <p:blipFill>
          <a:blip r:embed="rId3"/>
          <a:stretch>
            <a:fillRect/>
          </a:stretch>
        </p:blipFill>
        <p:spPr>
          <a:xfrm>
            <a:off x="5843748" y="1713054"/>
            <a:ext cx="6273446" cy="4810148"/>
          </a:xfrm>
          <a:prstGeom prst="rect">
            <a:avLst/>
          </a:prstGeom>
        </p:spPr>
      </p:pic>
      <p:pic>
        <p:nvPicPr>
          <p:cNvPr id="2" name="Picture 1">
            <a:extLst>
              <a:ext uri="{FF2B5EF4-FFF2-40B4-BE49-F238E27FC236}">
                <a16:creationId xmlns:a16="http://schemas.microsoft.com/office/drawing/2014/main" id="{A4E04928-6B00-6708-CD9B-024F31BF9CA2}"/>
              </a:ext>
            </a:extLst>
          </p:cNvPr>
          <p:cNvPicPr>
            <a:picLocks noChangeAspect="1"/>
          </p:cNvPicPr>
          <p:nvPr/>
        </p:nvPicPr>
        <p:blipFill>
          <a:blip r:embed="rId4"/>
          <a:srcRect l="3713" t="5393" r="3949" b="5002"/>
          <a:stretch/>
        </p:blipFill>
        <p:spPr>
          <a:xfrm>
            <a:off x="136566" y="1840676"/>
            <a:ext cx="5628904" cy="4191990"/>
          </a:xfrm>
          <a:prstGeom prst="rect">
            <a:avLst/>
          </a:prstGeom>
        </p:spPr>
      </p:pic>
      <p:pic>
        <p:nvPicPr>
          <p:cNvPr id="6" name="Picture 5">
            <a:extLst>
              <a:ext uri="{FF2B5EF4-FFF2-40B4-BE49-F238E27FC236}">
                <a16:creationId xmlns:a16="http://schemas.microsoft.com/office/drawing/2014/main" id="{32038893-3939-AC71-5484-FEC3B1042F13}"/>
              </a:ext>
            </a:extLst>
          </p:cNvPr>
          <p:cNvPicPr>
            <a:picLocks noChangeAspect="1"/>
          </p:cNvPicPr>
          <p:nvPr/>
        </p:nvPicPr>
        <p:blipFill>
          <a:blip r:embed="rId3"/>
          <a:srcRect l="9172" t="77296" r="1030" b="9408"/>
          <a:stretch/>
        </p:blipFill>
        <p:spPr>
          <a:xfrm>
            <a:off x="427512" y="5575499"/>
            <a:ext cx="5177642" cy="587795"/>
          </a:xfrm>
          <a:prstGeom prst="rect">
            <a:avLst/>
          </a:prstGeom>
        </p:spPr>
      </p:pic>
    </p:spTree>
    <p:extLst>
      <p:ext uri="{BB962C8B-B14F-4D97-AF65-F5344CB8AC3E}">
        <p14:creationId xmlns:p14="http://schemas.microsoft.com/office/powerpoint/2010/main" val="3601808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7C4F-274C-62C9-3B55-FC17F9467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D9E6A-C4C0-05DA-C12C-D341F7E69455}"/>
              </a:ext>
            </a:extLst>
          </p:cNvPr>
          <p:cNvSpPr>
            <a:spLocks noGrp="1"/>
          </p:cNvSpPr>
          <p:nvPr>
            <p:ph type="title"/>
          </p:nvPr>
        </p:nvSpPr>
        <p:spPr>
          <a:xfrm>
            <a:off x="287214" y="103065"/>
            <a:ext cx="2758845" cy="6682132"/>
          </a:xfrm>
        </p:spPr>
        <p:txBody>
          <a:bodyPr/>
          <a:lstStyle/>
          <a:p>
            <a:r>
              <a:rPr lang="en-AU" dirty="0"/>
              <a:t>Mean (SE) of daily creatinine </a:t>
            </a:r>
            <a:br>
              <a:rPr lang="en-AU" dirty="0"/>
            </a:br>
            <a:br>
              <a:rPr lang="en-AU" dirty="0"/>
            </a:br>
            <a:r>
              <a:rPr lang="en-AU" dirty="0"/>
              <a:t>Days 1-7</a:t>
            </a:r>
          </a:p>
        </p:txBody>
      </p:sp>
      <p:pic>
        <p:nvPicPr>
          <p:cNvPr id="4" name="Picture 3" descr="The diagram depicts a comparison of mean serum creatinine levels over seven days for two groups: one receiving usual care and another receiving albumin treatment, showing a trend of decreasing creatinine levels in the treatment group.&#10;&#10;AI-generated content may be incorrect.">
            <a:extLst>
              <a:ext uri="{FF2B5EF4-FFF2-40B4-BE49-F238E27FC236}">
                <a16:creationId xmlns:a16="http://schemas.microsoft.com/office/drawing/2014/main" id="{E24291B1-96DF-CE80-D784-367B6E5ED19F}"/>
              </a:ext>
            </a:extLst>
          </p:cNvPr>
          <p:cNvPicPr>
            <a:picLocks noChangeAspect="1"/>
          </p:cNvPicPr>
          <p:nvPr/>
        </p:nvPicPr>
        <p:blipFill>
          <a:blip r:embed="rId2"/>
          <a:stretch>
            <a:fillRect/>
          </a:stretch>
        </p:blipFill>
        <p:spPr>
          <a:xfrm>
            <a:off x="3587044" y="787459"/>
            <a:ext cx="8442910" cy="5313343"/>
          </a:xfrm>
          <a:prstGeom prst="rect">
            <a:avLst/>
          </a:prstGeom>
        </p:spPr>
      </p:pic>
    </p:spTree>
    <p:extLst>
      <p:ext uri="{BB962C8B-B14F-4D97-AF65-F5344CB8AC3E}">
        <p14:creationId xmlns:p14="http://schemas.microsoft.com/office/powerpoint/2010/main" val="4211983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6002-DDF5-78BE-45EE-7EFFDA053604}"/>
              </a:ext>
            </a:extLst>
          </p:cNvPr>
          <p:cNvSpPr>
            <a:spLocks noGrp="1"/>
          </p:cNvSpPr>
          <p:nvPr>
            <p:ph type="title"/>
          </p:nvPr>
        </p:nvSpPr>
        <p:spPr>
          <a:xfrm>
            <a:off x="287214" y="103065"/>
            <a:ext cx="2758845" cy="2465409"/>
          </a:xfrm>
        </p:spPr>
        <p:txBody>
          <a:bodyPr>
            <a:normAutofit fontScale="90000"/>
          </a:bodyPr>
          <a:lstStyle/>
          <a:p>
            <a:r>
              <a:rPr lang="en-AU" sz="3600" dirty="0"/>
              <a:t>Box Plot of daily creatinine </a:t>
            </a:r>
            <a:br>
              <a:rPr lang="en-AU" sz="3600" dirty="0"/>
            </a:br>
            <a:br>
              <a:rPr lang="en-AU" sz="3600" dirty="0"/>
            </a:br>
            <a:r>
              <a:rPr lang="en-AU" sz="3600" dirty="0"/>
              <a:t>Days 1-7</a:t>
            </a:r>
            <a:endParaRPr lang="en-AU" b="0" dirty="0">
              <a:solidFill>
                <a:srgbClr val="FF0000"/>
              </a:solidFill>
            </a:endParaRPr>
          </a:p>
        </p:txBody>
      </p:sp>
      <p:pic>
        <p:nvPicPr>
          <p:cNvPr id="5" name="Picture 4" descr="The diagram shows a comparison of estimated glomerular filtration rate (eGFR) levels over a 7-day period, differentiating between treatment arms (e.g., usual care, albumin) and indicating high serum creatinine levels.&#10;&#10;AI-generated content may be incorrect.">
            <a:extLst>
              <a:ext uri="{FF2B5EF4-FFF2-40B4-BE49-F238E27FC236}">
                <a16:creationId xmlns:a16="http://schemas.microsoft.com/office/drawing/2014/main" id="{9B055B5C-2D45-51B6-43FD-7065BE2E9482}"/>
              </a:ext>
            </a:extLst>
          </p:cNvPr>
          <p:cNvPicPr>
            <a:picLocks noChangeAspect="1"/>
          </p:cNvPicPr>
          <p:nvPr/>
        </p:nvPicPr>
        <p:blipFill>
          <a:blip r:embed="rId3"/>
          <a:stretch>
            <a:fillRect/>
          </a:stretch>
        </p:blipFill>
        <p:spPr>
          <a:xfrm>
            <a:off x="3173999" y="0"/>
            <a:ext cx="9018001" cy="6859330"/>
          </a:xfrm>
          <a:prstGeom prst="rect">
            <a:avLst/>
          </a:prstGeom>
        </p:spPr>
      </p:pic>
      <p:sp>
        <p:nvSpPr>
          <p:cNvPr id="6" name="Title 1">
            <a:extLst>
              <a:ext uri="{FF2B5EF4-FFF2-40B4-BE49-F238E27FC236}">
                <a16:creationId xmlns:a16="http://schemas.microsoft.com/office/drawing/2014/main" id="{B214A054-C1D4-3323-B064-957FCB134FAA}"/>
              </a:ext>
            </a:extLst>
          </p:cNvPr>
          <p:cNvSpPr txBox="1">
            <a:spLocks/>
          </p:cNvSpPr>
          <p:nvPr/>
        </p:nvSpPr>
        <p:spPr>
          <a:xfrm>
            <a:off x="287213" y="3214160"/>
            <a:ext cx="2758845" cy="24654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j-lt"/>
                <a:ea typeface="+mj-ea"/>
                <a:cs typeface="Futura Medium" panose="020B0602020204020303" pitchFamily="34" charset="-79"/>
              </a:defRPr>
            </a:lvl1pPr>
          </a:lstStyle>
          <a:p>
            <a:r>
              <a:rPr lang="en-AU" sz="3600" dirty="0"/>
              <a:t> </a:t>
            </a:r>
            <a:endParaRPr lang="en-AU" b="0" dirty="0">
              <a:solidFill>
                <a:srgbClr val="FF0000"/>
              </a:solidFill>
            </a:endParaRPr>
          </a:p>
        </p:txBody>
      </p:sp>
      <p:sp>
        <p:nvSpPr>
          <p:cNvPr id="7" name="TextBox 6">
            <a:extLst>
              <a:ext uri="{FF2B5EF4-FFF2-40B4-BE49-F238E27FC236}">
                <a16:creationId xmlns:a16="http://schemas.microsoft.com/office/drawing/2014/main" id="{85AA388B-A387-6DC8-D96A-9D3301810E19}"/>
              </a:ext>
            </a:extLst>
          </p:cNvPr>
          <p:cNvSpPr txBox="1"/>
          <p:nvPr/>
        </p:nvSpPr>
        <p:spPr>
          <a:xfrm>
            <a:off x="287213" y="3803206"/>
            <a:ext cx="2702431" cy="2677656"/>
          </a:xfrm>
          <a:prstGeom prst="rect">
            <a:avLst/>
          </a:prstGeom>
          <a:noFill/>
        </p:spPr>
        <p:txBody>
          <a:bodyPr wrap="square" rtlCol="0">
            <a:spAutoFit/>
          </a:bodyPr>
          <a:lstStyle/>
          <a:p>
            <a:r>
              <a:rPr lang="en-AU" sz="2800" b="1" dirty="0">
                <a:solidFill>
                  <a:srgbClr val="FF0000"/>
                </a:solidFill>
              </a:rPr>
              <a:t>Patients that triggered AKI were outliers with </a:t>
            </a:r>
          </a:p>
          <a:p>
            <a:r>
              <a:rPr lang="en-AU" sz="2800" b="1" dirty="0">
                <a:solidFill>
                  <a:srgbClr val="FF0000"/>
                </a:solidFill>
              </a:rPr>
              <a:t>very high early creatinine</a:t>
            </a:r>
          </a:p>
        </p:txBody>
      </p:sp>
    </p:spTree>
    <p:extLst>
      <p:ext uri="{BB962C8B-B14F-4D97-AF65-F5344CB8AC3E}">
        <p14:creationId xmlns:p14="http://schemas.microsoft.com/office/powerpoint/2010/main" val="21838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75100-3558-B93E-990C-8F76C165F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C89B5-4C38-3847-6E29-52824F184189}"/>
              </a:ext>
            </a:extLst>
          </p:cNvPr>
          <p:cNvSpPr>
            <a:spLocks noGrp="1"/>
          </p:cNvSpPr>
          <p:nvPr>
            <p:ph type="title"/>
          </p:nvPr>
        </p:nvSpPr>
        <p:spPr/>
        <p:txBody>
          <a:bodyPr>
            <a:normAutofit fontScale="90000"/>
          </a:bodyPr>
          <a:lstStyle/>
          <a:p>
            <a:br>
              <a:rPr lang="en-AU" dirty="0"/>
            </a:br>
            <a:r>
              <a:rPr lang="en-AU" dirty="0">
                <a:latin typeface="Aptos" panose="020B0004020202020204" pitchFamily="34" charset="0"/>
                <a:ea typeface="Calibri" panose="020F0502020204030204" pitchFamily="34" charset="0"/>
                <a:cs typeface="Calibri" panose="020F0502020204030204" pitchFamily="34" charset="0"/>
              </a:rPr>
              <a:t>Post hoc analysis </a:t>
            </a:r>
            <a:br>
              <a:rPr lang="en-AU" dirty="0">
                <a:latin typeface="Aptos" panose="020B0004020202020204" pitchFamily="34" charset="0"/>
                <a:ea typeface="Calibri" panose="020F0502020204030204" pitchFamily="34" charset="0"/>
                <a:cs typeface="Calibri" panose="020F0502020204030204" pitchFamily="34" charset="0"/>
              </a:rPr>
            </a:br>
            <a:br>
              <a:rPr lang="en-AU" dirty="0"/>
            </a:br>
            <a:r>
              <a:rPr lang="en-AU" dirty="0"/>
              <a:t>Association with serum albumin</a:t>
            </a:r>
          </a:p>
        </p:txBody>
      </p:sp>
      <p:sp>
        <p:nvSpPr>
          <p:cNvPr id="3" name="Content Placeholder 2">
            <a:extLst>
              <a:ext uri="{FF2B5EF4-FFF2-40B4-BE49-F238E27FC236}">
                <a16:creationId xmlns:a16="http://schemas.microsoft.com/office/drawing/2014/main" id="{62837854-2D85-EBB6-E3BA-3014FE54A94D}"/>
              </a:ext>
            </a:extLst>
          </p:cNvPr>
          <p:cNvSpPr>
            <a:spLocks noGrp="1"/>
          </p:cNvSpPr>
          <p:nvPr>
            <p:ph idx="1"/>
          </p:nvPr>
        </p:nvSpPr>
        <p:spPr>
          <a:xfrm>
            <a:off x="368753" y="2152941"/>
            <a:ext cx="10515600" cy="4601994"/>
          </a:xfrm>
        </p:spPr>
        <p:txBody>
          <a:bodyPr>
            <a:normAutofit fontScale="85000" lnSpcReduction="10000"/>
          </a:bodyPr>
          <a:lstStyle/>
          <a:p>
            <a:pPr marL="0" indent="0">
              <a:buNone/>
            </a:pPr>
            <a:endParaRPr lang="en-AU" sz="1400" dirty="0">
              <a:latin typeface="Aptos" panose="020B0004020202020204" pitchFamily="34" charset="0"/>
            </a:endParaRPr>
          </a:p>
          <a:p>
            <a:r>
              <a:rPr lang="en-AU" sz="3200" dirty="0">
                <a:latin typeface="Aptos" panose="020B0004020202020204" pitchFamily="34" charset="0"/>
                <a:ea typeface="Calibri" panose="020F0502020204030204" pitchFamily="34" charset="0"/>
                <a:cs typeface="Calibri" panose="020F0502020204030204" pitchFamily="34" charset="0"/>
              </a:rPr>
              <a:t> No association between serum albumin during days 1-2 and outcome of AKI</a:t>
            </a:r>
          </a:p>
          <a:p>
            <a:endParaRPr lang="en-AU" sz="3200" dirty="0">
              <a:latin typeface="Aptos" panose="020B0004020202020204" pitchFamily="34" charset="0"/>
              <a:ea typeface="Calibri" panose="020F0502020204030204" pitchFamily="34" charset="0"/>
              <a:cs typeface="Calibri" panose="020F0502020204030204" pitchFamily="34" charset="0"/>
            </a:endParaRPr>
          </a:p>
          <a:p>
            <a:r>
              <a:rPr lang="en-AU" sz="3200" dirty="0">
                <a:latin typeface="Aptos" panose="020B0004020202020204" pitchFamily="34" charset="0"/>
                <a:ea typeface="Calibri" panose="020F0502020204030204" pitchFamily="34" charset="0"/>
                <a:cs typeface="Calibri" panose="020F0502020204030204" pitchFamily="34" charset="0"/>
              </a:rPr>
              <a:t>Adjusted analysis also ruled out starting serum albumin as a significant covariate in post op AKI</a:t>
            </a:r>
          </a:p>
          <a:p>
            <a:endParaRPr lang="en-AU" sz="3200" dirty="0">
              <a:solidFill>
                <a:srgbClr val="FF0000"/>
              </a:solidFill>
              <a:latin typeface="Aptos" panose="020B0004020202020204" pitchFamily="34" charset="0"/>
              <a:ea typeface="Calibri" panose="020F0502020204030204" pitchFamily="34" charset="0"/>
              <a:cs typeface="Calibri" panose="020F0502020204030204" pitchFamily="34" charset="0"/>
            </a:endParaRPr>
          </a:p>
          <a:p>
            <a:r>
              <a:rPr lang="en-AU" sz="3200" dirty="0">
                <a:latin typeface="Aptos" panose="020B0004020202020204" pitchFamily="34" charset="0"/>
                <a:ea typeface="Calibri" panose="020F0502020204030204" pitchFamily="34" charset="0"/>
                <a:cs typeface="Calibri" panose="020F0502020204030204" pitchFamily="34" charset="0"/>
              </a:rPr>
              <a:t>The harm observed may not be related to serum concentration of albumin but rather an independent mechanism </a:t>
            </a:r>
            <a:endParaRPr lang="en-AU" sz="3100" dirty="0">
              <a:latin typeface="Aptos" panose="020B0004020202020204" pitchFamily="34" charset="0"/>
              <a:ea typeface="Calibri" panose="020F0502020204030204" pitchFamily="34" charset="0"/>
              <a:cs typeface="Calibri" panose="020F0502020204030204" pitchFamily="34" charset="0"/>
            </a:endParaRPr>
          </a:p>
          <a:p>
            <a:endParaRPr lang="en-AU" sz="3200" dirty="0">
              <a:latin typeface="Aptos" panose="020B0004020202020204" pitchFamily="34" charset="0"/>
            </a:endParaRPr>
          </a:p>
          <a:p>
            <a:pPr marL="0" indent="0">
              <a:buNone/>
            </a:pPr>
            <a:r>
              <a:rPr lang="en-AU" sz="3200" dirty="0">
                <a:latin typeface="Aptos" panose="020B0004020202020204" pitchFamily="34" charset="0"/>
              </a:rPr>
              <a:t> </a:t>
            </a:r>
            <a:endParaRPr lang="en-US" sz="3200" dirty="0">
              <a:latin typeface="Aptos" panose="020B0004020202020204" pitchFamily="34" charset="0"/>
            </a:endParaRPr>
          </a:p>
        </p:txBody>
      </p:sp>
    </p:spTree>
    <p:extLst>
      <p:ext uri="{BB962C8B-B14F-4D97-AF65-F5344CB8AC3E}">
        <p14:creationId xmlns:p14="http://schemas.microsoft.com/office/powerpoint/2010/main" val="2971494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B57-F450-866D-D56F-9BB6B0171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92945-4E7D-4CB0-A9E0-BBB152DF1A26}"/>
              </a:ext>
            </a:extLst>
          </p:cNvPr>
          <p:cNvSpPr>
            <a:spLocks noGrp="1"/>
          </p:cNvSpPr>
          <p:nvPr>
            <p:ph type="title"/>
          </p:nvPr>
        </p:nvSpPr>
        <p:spPr>
          <a:xfrm rot="16200000">
            <a:off x="-3107364" y="3107364"/>
            <a:ext cx="6858003" cy="643271"/>
          </a:xfrm>
        </p:spPr>
        <p:txBody>
          <a:bodyPr>
            <a:normAutofit fontScale="90000"/>
          </a:bodyPr>
          <a:lstStyle/>
          <a:p>
            <a:pPr algn="ctr"/>
            <a:r>
              <a:rPr lang="en-AU" dirty="0"/>
              <a:t>Prespecified subgroups</a:t>
            </a:r>
          </a:p>
        </p:txBody>
      </p:sp>
      <p:pic>
        <p:nvPicPr>
          <p:cNvPr id="4" name="Picture 3">
            <a:extLst>
              <a:ext uri="{FF2B5EF4-FFF2-40B4-BE49-F238E27FC236}">
                <a16:creationId xmlns:a16="http://schemas.microsoft.com/office/drawing/2014/main" id="{84778553-13AF-08F5-B182-BDC134F40275}"/>
              </a:ext>
            </a:extLst>
          </p:cNvPr>
          <p:cNvPicPr>
            <a:picLocks noChangeAspect="1"/>
          </p:cNvPicPr>
          <p:nvPr/>
        </p:nvPicPr>
        <p:blipFill>
          <a:blip r:embed="rId3"/>
          <a:stretch>
            <a:fillRect/>
          </a:stretch>
        </p:blipFill>
        <p:spPr>
          <a:xfrm>
            <a:off x="813759" y="-2"/>
            <a:ext cx="11111499" cy="6750881"/>
          </a:xfrm>
          <a:prstGeom prst="rect">
            <a:avLst/>
          </a:prstGeom>
          <a:solidFill>
            <a:srgbClr val="FF0000"/>
          </a:solidFill>
        </p:spPr>
      </p:pic>
      <p:sp>
        <p:nvSpPr>
          <p:cNvPr id="5" name="TextBox 4">
            <a:extLst>
              <a:ext uri="{FF2B5EF4-FFF2-40B4-BE49-F238E27FC236}">
                <a16:creationId xmlns:a16="http://schemas.microsoft.com/office/drawing/2014/main" id="{F2D0C7BD-3EDB-AD3C-720B-DEE47F2705D6}"/>
              </a:ext>
            </a:extLst>
          </p:cNvPr>
          <p:cNvSpPr txBox="1"/>
          <p:nvPr/>
        </p:nvSpPr>
        <p:spPr>
          <a:xfrm>
            <a:off x="6831133" y="107119"/>
            <a:ext cx="4990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care</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5716D08-CCCE-A9F9-91AB-8E3B36E304C3}"/>
              </a:ext>
            </a:extLst>
          </p:cNvPr>
          <p:cNvSpPr/>
          <p:nvPr/>
        </p:nvSpPr>
        <p:spPr bwMode="auto">
          <a:xfrm rot="5400000">
            <a:off x="5883674" y="471325"/>
            <a:ext cx="742813" cy="10772964"/>
          </a:xfrm>
          <a:custGeom>
            <a:avLst/>
            <a:gdLst>
              <a:gd name="csX0" fmla="*/ 0 w 742813"/>
              <a:gd name="csY0" fmla="*/ 0 h 10772964"/>
              <a:gd name="csX1" fmla="*/ 363978 w 742813"/>
              <a:gd name="csY1" fmla="*/ 0 h 10772964"/>
              <a:gd name="csX2" fmla="*/ 742813 w 742813"/>
              <a:gd name="csY2" fmla="*/ 0 h 10772964"/>
              <a:gd name="csX3" fmla="*/ 742813 w 742813"/>
              <a:gd name="csY3" fmla="*/ 813957 h 10772964"/>
              <a:gd name="csX4" fmla="*/ 742813 w 742813"/>
              <a:gd name="csY4" fmla="*/ 1412455 h 10772964"/>
              <a:gd name="csX5" fmla="*/ 742813 w 742813"/>
              <a:gd name="csY5" fmla="*/ 1795494 h 10772964"/>
              <a:gd name="csX6" fmla="*/ 742813 w 742813"/>
              <a:gd name="csY6" fmla="*/ 2178533 h 10772964"/>
              <a:gd name="csX7" fmla="*/ 742813 w 742813"/>
              <a:gd name="csY7" fmla="*/ 2777031 h 10772964"/>
              <a:gd name="csX8" fmla="*/ 742813 w 742813"/>
              <a:gd name="csY8" fmla="*/ 3375529 h 10772964"/>
              <a:gd name="csX9" fmla="*/ 742813 w 742813"/>
              <a:gd name="csY9" fmla="*/ 3758567 h 10772964"/>
              <a:gd name="csX10" fmla="*/ 742813 w 742813"/>
              <a:gd name="csY10" fmla="*/ 4141606 h 10772964"/>
              <a:gd name="csX11" fmla="*/ 742813 w 742813"/>
              <a:gd name="csY11" fmla="*/ 4740104 h 10772964"/>
              <a:gd name="csX12" fmla="*/ 742813 w 742813"/>
              <a:gd name="csY12" fmla="*/ 5446332 h 10772964"/>
              <a:gd name="csX13" fmla="*/ 742813 w 742813"/>
              <a:gd name="csY13" fmla="*/ 5721641 h 10772964"/>
              <a:gd name="csX14" fmla="*/ 742813 w 742813"/>
              <a:gd name="csY14" fmla="*/ 6320139 h 10772964"/>
              <a:gd name="csX15" fmla="*/ 742813 w 742813"/>
              <a:gd name="csY15" fmla="*/ 6918637 h 10772964"/>
              <a:gd name="csX16" fmla="*/ 742813 w 742813"/>
              <a:gd name="csY16" fmla="*/ 7517135 h 10772964"/>
              <a:gd name="csX17" fmla="*/ 742813 w 742813"/>
              <a:gd name="csY17" fmla="*/ 8223363 h 10772964"/>
              <a:gd name="csX18" fmla="*/ 742813 w 742813"/>
              <a:gd name="csY18" fmla="*/ 8929590 h 10772964"/>
              <a:gd name="csX19" fmla="*/ 742813 w 742813"/>
              <a:gd name="csY19" fmla="*/ 9635818 h 10772964"/>
              <a:gd name="csX20" fmla="*/ 742813 w 742813"/>
              <a:gd name="csY20" fmla="*/ 9911127 h 10772964"/>
              <a:gd name="csX21" fmla="*/ 742813 w 742813"/>
              <a:gd name="csY21" fmla="*/ 10772964 h 10772964"/>
              <a:gd name="csX22" fmla="*/ 363978 w 742813"/>
              <a:gd name="csY22" fmla="*/ 10772964 h 10772964"/>
              <a:gd name="csX23" fmla="*/ 0 w 742813"/>
              <a:gd name="csY23" fmla="*/ 10772964 h 10772964"/>
              <a:gd name="csX24" fmla="*/ 0 w 742813"/>
              <a:gd name="csY24" fmla="*/ 10174466 h 10772964"/>
              <a:gd name="csX25" fmla="*/ 0 w 742813"/>
              <a:gd name="csY25" fmla="*/ 9899157 h 10772964"/>
              <a:gd name="csX26" fmla="*/ 0 w 742813"/>
              <a:gd name="csY26" fmla="*/ 9623848 h 10772964"/>
              <a:gd name="csX27" fmla="*/ 0 w 742813"/>
              <a:gd name="csY27" fmla="*/ 8917620 h 10772964"/>
              <a:gd name="csX28" fmla="*/ 0 w 742813"/>
              <a:gd name="csY28" fmla="*/ 8534581 h 10772964"/>
              <a:gd name="csX29" fmla="*/ 0 w 742813"/>
              <a:gd name="csY29" fmla="*/ 7720624 h 10772964"/>
              <a:gd name="csX30" fmla="*/ 0 w 742813"/>
              <a:gd name="csY30" fmla="*/ 7229856 h 10772964"/>
              <a:gd name="csX31" fmla="*/ 0 w 742813"/>
              <a:gd name="csY31" fmla="*/ 6954547 h 10772964"/>
              <a:gd name="csX32" fmla="*/ 0 w 742813"/>
              <a:gd name="csY32" fmla="*/ 6248319 h 10772964"/>
              <a:gd name="csX33" fmla="*/ 0 w 742813"/>
              <a:gd name="csY33" fmla="*/ 5865280 h 10772964"/>
              <a:gd name="csX34" fmla="*/ 0 w 742813"/>
              <a:gd name="csY34" fmla="*/ 5159053 h 10772964"/>
              <a:gd name="csX35" fmla="*/ 0 w 742813"/>
              <a:gd name="csY35" fmla="*/ 4345095 h 10772964"/>
              <a:gd name="csX36" fmla="*/ 0 w 742813"/>
              <a:gd name="csY36" fmla="*/ 3854327 h 10772964"/>
              <a:gd name="csX37" fmla="*/ 0 w 742813"/>
              <a:gd name="csY37" fmla="*/ 3040370 h 10772964"/>
              <a:gd name="csX38" fmla="*/ 0 w 742813"/>
              <a:gd name="csY38" fmla="*/ 2657331 h 10772964"/>
              <a:gd name="csX39" fmla="*/ 0 w 742813"/>
              <a:gd name="csY39" fmla="*/ 2382022 h 10772964"/>
              <a:gd name="csX40" fmla="*/ 0 w 742813"/>
              <a:gd name="csY40" fmla="*/ 2106713 h 10772964"/>
              <a:gd name="csX41" fmla="*/ 0 w 742813"/>
              <a:gd name="csY41" fmla="*/ 1400485 h 10772964"/>
              <a:gd name="csX42" fmla="*/ 0 w 742813"/>
              <a:gd name="csY42" fmla="*/ 1125176 h 10772964"/>
              <a:gd name="csX43" fmla="*/ 0 w 742813"/>
              <a:gd name="csY43" fmla="*/ 526678 h 10772964"/>
              <a:gd name="csX44" fmla="*/ 0 w 742813"/>
              <a:gd name="csY44" fmla="*/ 0 h 10772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742813" h="10772964" extrusionOk="0">
                <a:moveTo>
                  <a:pt x="0" y="0"/>
                </a:moveTo>
                <a:cubicBezTo>
                  <a:pt x="166226" y="-2545"/>
                  <a:pt x="266993" y="21260"/>
                  <a:pt x="363978" y="0"/>
                </a:cubicBezTo>
                <a:cubicBezTo>
                  <a:pt x="460963" y="-21260"/>
                  <a:pt x="649744" y="21764"/>
                  <a:pt x="742813" y="0"/>
                </a:cubicBezTo>
                <a:cubicBezTo>
                  <a:pt x="764481" y="307181"/>
                  <a:pt x="684610" y="578865"/>
                  <a:pt x="742813" y="813957"/>
                </a:cubicBezTo>
                <a:cubicBezTo>
                  <a:pt x="801016" y="1049049"/>
                  <a:pt x="714100" y="1155291"/>
                  <a:pt x="742813" y="1412455"/>
                </a:cubicBezTo>
                <a:cubicBezTo>
                  <a:pt x="771526" y="1669619"/>
                  <a:pt x="738625" y="1612545"/>
                  <a:pt x="742813" y="1795494"/>
                </a:cubicBezTo>
                <a:cubicBezTo>
                  <a:pt x="747001" y="1978443"/>
                  <a:pt x="729263" y="1990514"/>
                  <a:pt x="742813" y="2178533"/>
                </a:cubicBezTo>
                <a:cubicBezTo>
                  <a:pt x="756363" y="2366552"/>
                  <a:pt x="734072" y="2516831"/>
                  <a:pt x="742813" y="2777031"/>
                </a:cubicBezTo>
                <a:cubicBezTo>
                  <a:pt x="751554" y="3037231"/>
                  <a:pt x="719812" y="3100372"/>
                  <a:pt x="742813" y="3375529"/>
                </a:cubicBezTo>
                <a:cubicBezTo>
                  <a:pt x="765814" y="3650686"/>
                  <a:pt x="705828" y="3600269"/>
                  <a:pt x="742813" y="3758567"/>
                </a:cubicBezTo>
                <a:cubicBezTo>
                  <a:pt x="779798" y="3916865"/>
                  <a:pt x="697470" y="4016597"/>
                  <a:pt x="742813" y="4141606"/>
                </a:cubicBezTo>
                <a:cubicBezTo>
                  <a:pt x="788156" y="4266615"/>
                  <a:pt x="676973" y="4568101"/>
                  <a:pt x="742813" y="4740104"/>
                </a:cubicBezTo>
                <a:cubicBezTo>
                  <a:pt x="808653" y="4912107"/>
                  <a:pt x="721351" y="5181852"/>
                  <a:pt x="742813" y="5446332"/>
                </a:cubicBezTo>
                <a:cubicBezTo>
                  <a:pt x="764275" y="5710812"/>
                  <a:pt x="723089" y="5651624"/>
                  <a:pt x="742813" y="5721641"/>
                </a:cubicBezTo>
                <a:cubicBezTo>
                  <a:pt x="762537" y="5791658"/>
                  <a:pt x="676018" y="6039640"/>
                  <a:pt x="742813" y="6320139"/>
                </a:cubicBezTo>
                <a:cubicBezTo>
                  <a:pt x="809608" y="6600638"/>
                  <a:pt x="685607" y="6635267"/>
                  <a:pt x="742813" y="6918637"/>
                </a:cubicBezTo>
                <a:cubicBezTo>
                  <a:pt x="800019" y="7202007"/>
                  <a:pt x="742525" y="7362267"/>
                  <a:pt x="742813" y="7517135"/>
                </a:cubicBezTo>
                <a:cubicBezTo>
                  <a:pt x="743101" y="7672003"/>
                  <a:pt x="659954" y="7918002"/>
                  <a:pt x="742813" y="8223363"/>
                </a:cubicBezTo>
                <a:cubicBezTo>
                  <a:pt x="825672" y="8528724"/>
                  <a:pt x="687782" y="8663000"/>
                  <a:pt x="742813" y="8929590"/>
                </a:cubicBezTo>
                <a:cubicBezTo>
                  <a:pt x="797844" y="9196180"/>
                  <a:pt x="712109" y="9447125"/>
                  <a:pt x="742813" y="9635818"/>
                </a:cubicBezTo>
                <a:cubicBezTo>
                  <a:pt x="773517" y="9824511"/>
                  <a:pt x="726201" y="9794593"/>
                  <a:pt x="742813" y="9911127"/>
                </a:cubicBezTo>
                <a:cubicBezTo>
                  <a:pt x="759425" y="10027661"/>
                  <a:pt x="706712" y="10538522"/>
                  <a:pt x="742813" y="10772964"/>
                </a:cubicBezTo>
                <a:cubicBezTo>
                  <a:pt x="604469" y="10786804"/>
                  <a:pt x="460432" y="10746261"/>
                  <a:pt x="363978" y="10772964"/>
                </a:cubicBezTo>
                <a:cubicBezTo>
                  <a:pt x="267525" y="10799667"/>
                  <a:pt x="158792" y="10730135"/>
                  <a:pt x="0" y="10772964"/>
                </a:cubicBezTo>
                <a:cubicBezTo>
                  <a:pt x="-4823" y="10479923"/>
                  <a:pt x="71260" y="10453423"/>
                  <a:pt x="0" y="10174466"/>
                </a:cubicBezTo>
                <a:cubicBezTo>
                  <a:pt x="-71260" y="9895509"/>
                  <a:pt x="5652" y="10015529"/>
                  <a:pt x="0" y="9899157"/>
                </a:cubicBezTo>
                <a:cubicBezTo>
                  <a:pt x="-5652" y="9782785"/>
                  <a:pt x="3302" y="9729164"/>
                  <a:pt x="0" y="9623848"/>
                </a:cubicBezTo>
                <a:cubicBezTo>
                  <a:pt x="-3302" y="9518532"/>
                  <a:pt x="12833" y="9216696"/>
                  <a:pt x="0" y="8917620"/>
                </a:cubicBezTo>
                <a:cubicBezTo>
                  <a:pt x="-12833" y="8618544"/>
                  <a:pt x="17867" y="8670235"/>
                  <a:pt x="0" y="8534581"/>
                </a:cubicBezTo>
                <a:cubicBezTo>
                  <a:pt x="-17867" y="8398927"/>
                  <a:pt x="21865" y="8027613"/>
                  <a:pt x="0" y="7720624"/>
                </a:cubicBezTo>
                <a:cubicBezTo>
                  <a:pt x="-21865" y="7413635"/>
                  <a:pt x="11328" y="7351461"/>
                  <a:pt x="0" y="7229856"/>
                </a:cubicBezTo>
                <a:cubicBezTo>
                  <a:pt x="-11328" y="7108251"/>
                  <a:pt x="5333" y="7070494"/>
                  <a:pt x="0" y="6954547"/>
                </a:cubicBezTo>
                <a:cubicBezTo>
                  <a:pt x="-5333" y="6838600"/>
                  <a:pt x="53712" y="6521133"/>
                  <a:pt x="0" y="6248319"/>
                </a:cubicBezTo>
                <a:cubicBezTo>
                  <a:pt x="-53712" y="5975505"/>
                  <a:pt x="14704" y="6040260"/>
                  <a:pt x="0" y="5865280"/>
                </a:cubicBezTo>
                <a:cubicBezTo>
                  <a:pt x="-14704" y="5690300"/>
                  <a:pt x="40178" y="5480804"/>
                  <a:pt x="0" y="5159053"/>
                </a:cubicBezTo>
                <a:cubicBezTo>
                  <a:pt x="-40178" y="4837302"/>
                  <a:pt x="41188" y="4541663"/>
                  <a:pt x="0" y="4345095"/>
                </a:cubicBezTo>
                <a:cubicBezTo>
                  <a:pt x="-41188" y="4148527"/>
                  <a:pt x="14302" y="3962316"/>
                  <a:pt x="0" y="3854327"/>
                </a:cubicBezTo>
                <a:cubicBezTo>
                  <a:pt x="-14302" y="3746338"/>
                  <a:pt x="87477" y="3408004"/>
                  <a:pt x="0" y="3040370"/>
                </a:cubicBezTo>
                <a:cubicBezTo>
                  <a:pt x="-87477" y="2672736"/>
                  <a:pt x="15131" y="2796295"/>
                  <a:pt x="0" y="2657331"/>
                </a:cubicBezTo>
                <a:cubicBezTo>
                  <a:pt x="-15131" y="2518367"/>
                  <a:pt x="18445" y="2506398"/>
                  <a:pt x="0" y="2382022"/>
                </a:cubicBezTo>
                <a:cubicBezTo>
                  <a:pt x="-18445" y="2257646"/>
                  <a:pt x="28568" y="2214016"/>
                  <a:pt x="0" y="2106713"/>
                </a:cubicBezTo>
                <a:cubicBezTo>
                  <a:pt x="-28568" y="1999410"/>
                  <a:pt x="41833" y="1603071"/>
                  <a:pt x="0" y="1400485"/>
                </a:cubicBezTo>
                <a:cubicBezTo>
                  <a:pt x="-41833" y="1197899"/>
                  <a:pt x="14978" y="1205525"/>
                  <a:pt x="0" y="1125176"/>
                </a:cubicBezTo>
                <a:cubicBezTo>
                  <a:pt x="-14978" y="1044827"/>
                  <a:pt x="53495" y="738296"/>
                  <a:pt x="0" y="526678"/>
                </a:cubicBezTo>
                <a:cubicBezTo>
                  <a:pt x="-53495" y="315060"/>
                  <a:pt x="47360" y="193580"/>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6391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CA62B-4ED4-3BB3-F851-D7F9B64D80DB}"/>
              </a:ext>
            </a:extLst>
          </p:cNvPr>
          <p:cNvSpPr>
            <a:spLocks noGrp="1"/>
          </p:cNvSpPr>
          <p:nvPr>
            <p:ph idx="1"/>
          </p:nvPr>
        </p:nvSpPr>
        <p:spPr>
          <a:xfrm>
            <a:off x="287214" y="2401553"/>
            <a:ext cx="3545112" cy="4067310"/>
          </a:xfrm>
        </p:spPr>
        <p:txBody>
          <a:bodyPr>
            <a:normAutofit lnSpcReduction="10000"/>
          </a:bodyPr>
          <a:lstStyle/>
          <a:p>
            <a:r>
              <a:rPr lang="en-AU" dirty="0"/>
              <a:t>6997 patients</a:t>
            </a:r>
          </a:p>
          <a:p>
            <a:r>
              <a:rPr lang="en-AU" dirty="0"/>
              <a:t>64% ventilated</a:t>
            </a:r>
          </a:p>
          <a:p>
            <a:r>
              <a:rPr lang="en-AU" dirty="0"/>
              <a:t>APACHE II 18.8(±8)</a:t>
            </a:r>
          </a:p>
          <a:p>
            <a:r>
              <a:rPr lang="en-AU" dirty="0"/>
              <a:t>4% albumin vs normal saline</a:t>
            </a:r>
          </a:p>
          <a:p>
            <a:r>
              <a:rPr lang="en-AU" dirty="0"/>
              <a:t>Resuscitation in ICU</a:t>
            </a:r>
          </a:p>
          <a:p>
            <a:r>
              <a:rPr lang="en-AU" dirty="0"/>
              <a:t>28-day mortality</a:t>
            </a:r>
          </a:p>
          <a:p>
            <a:r>
              <a:rPr lang="en-AU" dirty="0"/>
              <a:t>Organ failure</a:t>
            </a:r>
          </a:p>
          <a:p>
            <a:r>
              <a:rPr lang="en-AU" dirty="0"/>
              <a:t>ICU/hospital stay</a:t>
            </a:r>
          </a:p>
          <a:p>
            <a:endParaRPr lang="en-AU" dirty="0"/>
          </a:p>
          <a:p>
            <a:endParaRPr lang="en-AU" dirty="0"/>
          </a:p>
        </p:txBody>
      </p:sp>
      <p:pic>
        <p:nvPicPr>
          <p:cNvPr id="5" name="Picture 4" descr="The image is a publication abstract from the New England Journal of Medicine comparing the effectiveness of albumin versus saline for fluid resuscitation in intensive care.&#10;&#10;AI-generated content may be incorrect.">
            <a:extLst>
              <a:ext uri="{FF2B5EF4-FFF2-40B4-BE49-F238E27FC236}">
                <a16:creationId xmlns:a16="http://schemas.microsoft.com/office/drawing/2014/main" id="{90F343C0-A403-C2B2-4A18-D47DD84E433F}"/>
              </a:ext>
            </a:extLst>
          </p:cNvPr>
          <p:cNvPicPr>
            <a:picLocks noChangeAspect="1"/>
          </p:cNvPicPr>
          <p:nvPr/>
        </p:nvPicPr>
        <p:blipFill>
          <a:blip r:embed="rId3"/>
          <a:stretch>
            <a:fillRect/>
          </a:stretch>
        </p:blipFill>
        <p:spPr>
          <a:xfrm>
            <a:off x="7133618" y="40770"/>
            <a:ext cx="4959370" cy="2178619"/>
          </a:xfrm>
          <a:prstGeom prst="rect">
            <a:avLst/>
          </a:prstGeom>
        </p:spPr>
      </p:pic>
      <p:pic>
        <p:nvPicPr>
          <p:cNvPr id="9" name="Picture 8" descr="The image displays a relative risk (RR) comparison of death rates among patients with different medical conditions, showing no significant difference in risk between those with and without albumin saline treatment.&#10;&#10;AI-generated content may be incorrect.">
            <a:extLst>
              <a:ext uri="{FF2B5EF4-FFF2-40B4-BE49-F238E27FC236}">
                <a16:creationId xmlns:a16="http://schemas.microsoft.com/office/drawing/2014/main" id="{B0080717-7D40-5B5C-D197-C6FC9D22403E}"/>
              </a:ext>
            </a:extLst>
          </p:cNvPr>
          <p:cNvPicPr>
            <a:picLocks noChangeAspect="1"/>
          </p:cNvPicPr>
          <p:nvPr/>
        </p:nvPicPr>
        <p:blipFill>
          <a:blip r:embed="rId4"/>
          <a:stretch>
            <a:fillRect/>
          </a:stretch>
        </p:blipFill>
        <p:spPr>
          <a:xfrm>
            <a:off x="3692357" y="2325153"/>
            <a:ext cx="8400631" cy="4220110"/>
          </a:xfrm>
          <a:prstGeom prst="rect">
            <a:avLst/>
          </a:prstGeom>
          <a:ln>
            <a:solidFill>
              <a:srgbClr val="FF0000"/>
            </a:solidFill>
          </a:ln>
        </p:spPr>
      </p:pic>
      <p:sp>
        <p:nvSpPr>
          <p:cNvPr id="10" name="TextBox 9">
            <a:extLst>
              <a:ext uri="{FF2B5EF4-FFF2-40B4-BE49-F238E27FC236}">
                <a16:creationId xmlns:a16="http://schemas.microsoft.com/office/drawing/2014/main" id="{BB0401D1-678B-C3D9-6EA4-E3EE93F747DB}"/>
              </a:ext>
            </a:extLst>
          </p:cNvPr>
          <p:cNvSpPr txBox="1"/>
          <p:nvPr/>
        </p:nvSpPr>
        <p:spPr>
          <a:xfrm>
            <a:off x="9373119" y="904643"/>
            <a:ext cx="678391" cy="369332"/>
          </a:xfrm>
          <a:prstGeom prst="rect">
            <a:avLst/>
          </a:prstGeom>
          <a:noFill/>
        </p:spPr>
        <p:txBody>
          <a:bodyPr wrap="none" rtlCol="0">
            <a:spAutoFit/>
          </a:bodyPr>
          <a:lstStyle/>
          <a:p>
            <a:r>
              <a:rPr lang="en-AU" dirty="0"/>
              <a:t>2004</a:t>
            </a:r>
          </a:p>
        </p:txBody>
      </p:sp>
      <p:sp>
        <p:nvSpPr>
          <p:cNvPr id="2" name="Title 1">
            <a:extLst>
              <a:ext uri="{FF2B5EF4-FFF2-40B4-BE49-F238E27FC236}">
                <a16:creationId xmlns:a16="http://schemas.microsoft.com/office/drawing/2014/main" id="{8878692D-9861-21C3-67DF-A18287E92340}"/>
              </a:ext>
            </a:extLst>
          </p:cNvPr>
          <p:cNvSpPr>
            <a:spLocks noGrp="1"/>
          </p:cNvSpPr>
          <p:nvPr>
            <p:ph type="title"/>
          </p:nvPr>
        </p:nvSpPr>
        <p:spPr>
          <a:xfrm>
            <a:off x="287214" y="590454"/>
            <a:ext cx="8955797" cy="997710"/>
          </a:xfrm>
        </p:spPr>
        <p:txBody>
          <a:bodyPr>
            <a:normAutofit fontScale="90000"/>
          </a:bodyPr>
          <a:lstStyle/>
          <a:p>
            <a:r>
              <a:rPr lang="en-AU" dirty="0"/>
              <a:t>Defending albumin – an Australian sport</a:t>
            </a:r>
            <a:br>
              <a:rPr lang="en-AU" dirty="0"/>
            </a:br>
            <a:br>
              <a:rPr lang="en-AU" dirty="0"/>
            </a:br>
            <a:r>
              <a:rPr lang="en-AU" dirty="0"/>
              <a:t>The SAFE trial</a:t>
            </a:r>
          </a:p>
        </p:txBody>
      </p:sp>
    </p:spTree>
    <p:extLst>
      <p:ext uri="{BB962C8B-B14F-4D97-AF65-F5344CB8AC3E}">
        <p14:creationId xmlns:p14="http://schemas.microsoft.com/office/powerpoint/2010/main" val="28933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9DE2A-EE3F-DE55-9A93-59AEEC750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C95DF-0FB8-5206-5FB9-74E6E5587362}"/>
              </a:ext>
            </a:extLst>
          </p:cNvPr>
          <p:cNvSpPr>
            <a:spLocks noGrp="1"/>
          </p:cNvSpPr>
          <p:nvPr>
            <p:ph type="title"/>
          </p:nvPr>
        </p:nvSpPr>
        <p:spPr/>
        <p:txBody>
          <a:bodyPr/>
          <a:lstStyle/>
          <a:p>
            <a:r>
              <a:rPr lang="en-AU" dirty="0"/>
              <a:t>Recruitment numbers by site</a:t>
            </a:r>
          </a:p>
        </p:txBody>
      </p:sp>
      <p:sp>
        <p:nvSpPr>
          <p:cNvPr id="4" name="Rectangle 3">
            <a:extLst>
              <a:ext uri="{FF2B5EF4-FFF2-40B4-BE49-F238E27FC236}">
                <a16:creationId xmlns:a16="http://schemas.microsoft.com/office/drawing/2014/main" id="{19586D30-A575-F398-C45C-2678375562AA}"/>
              </a:ext>
            </a:extLst>
          </p:cNvPr>
          <p:cNvSpPr/>
          <p:nvPr/>
        </p:nvSpPr>
        <p:spPr bwMode="auto">
          <a:xfrm>
            <a:off x="5775767" y="5851003"/>
            <a:ext cx="1186405" cy="60381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C5CC50A2-F38A-8DF7-9C14-DF0B10DC1513}"/>
              </a:ext>
            </a:extLst>
          </p:cNvPr>
          <p:cNvPicPr>
            <a:picLocks noChangeAspect="1"/>
          </p:cNvPicPr>
          <p:nvPr/>
        </p:nvPicPr>
        <p:blipFill>
          <a:blip r:embed="rId3"/>
          <a:stretch>
            <a:fillRect/>
          </a:stretch>
        </p:blipFill>
        <p:spPr>
          <a:xfrm>
            <a:off x="877137" y="1544185"/>
            <a:ext cx="10307249" cy="4244996"/>
          </a:xfrm>
          <a:prstGeom prst="rect">
            <a:avLst/>
          </a:prstGeom>
        </p:spPr>
      </p:pic>
      <p:pic>
        <p:nvPicPr>
          <p:cNvPr id="5" name="Picture 4">
            <a:extLst>
              <a:ext uri="{FF2B5EF4-FFF2-40B4-BE49-F238E27FC236}">
                <a16:creationId xmlns:a16="http://schemas.microsoft.com/office/drawing/2014/main" id="{BB2D2C11-B1D8-F0DB-FA7F-D4BB7505E6EE}"/>
              </a:ext>
            </a:extLst>
          </p:cNvPr>
          <p:cNvPicPr>
            <a:picLocks noChangeAspect="1"/>
          </p:cNvPicPr>
          <p:nvPr/>
        </p:nvPicPr>
        <p:blipFill>
          <a:blip r:embed="rId4"/>
          <a:stretch>
            <a:fillRect/>
          </a:stretch>
        </p:blipFill>
        <p:spPr>
          <a:xfrm>
            <a:off x="2370278" y="1129789"/>
            <a:ext cx="7219666" cy="5553589"/>
          </a:xfrm>
          <a:prstGeom prst="rect">
            <a:avLst/>
          </a:prstGeom>
          <a:ln>
            <a:solidFill>
              <a:schemeClr val="tx1"/>
            </a:solidFill>
          </a:ln>
        </p:spPr>
      </p:pic>
    </p:spTree>
    <p:extLst>
      <p:ext uri="{BB962C8B-B14F-4D97-AF65-F5344CB8AC3E}">
        <p14:creationId xmlns:p14="http://schemas.microsoft.com/office/powerpoint/2010/main" val="30735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577E-A170-3ABF-B2B6-601C44C9A43D}"/>
              </a:ext>
            </a:extLst>
          </p:cNvPr>
          <p:cNvSpPr>
            <a:spLocks noGrp="1"/>
          </p:cNvSpPr>
          <p:nvPr>
            <p:ph type="title"/>
          </p:nvPr>
        </p:nvSpPr>
        <p:spPr/>
        <p:txBody>
          <a:bodyPr/>
          <a:lstStyle/>
          <a:p>
            <a:r>
              <a:rPr lang="en-AU" dirty="0"/>
              <a:t>Significant site variability </a:t>
            </a:r>
          </a:p>
        </p:txBody>
      </p:sp>
      <p:pic>
        <p:nvPicPr>
          <p:cNvPr id="4" name="Picture 3">
            <a:extLst>
              <a:ext uri="{FF2B5EF4-FFF2-40B4-BE49-F238E27FC236}">
                <a16:creationId xmlns:a16="http://schemas.microsoft.com/office/drawing/2014/main" id="{0623E981-FC9D-82F9-B64C-93CE67032A36}"/>
              </a:ext>
            </a:extLst>
          </p:cNvPr>
          <p:cNvPicPr>
            <a:picLocks noChangeAspect="1"/>
          </p:cNvPicPr>
          <p:nvPr/>
        </p:nvPicPr>
        <p:blipFill>
          <a:blip r:embed="rId3"/>
          <a:stretch>
            <a:fillRect/>
          </a:stretch>
        </p:blipFill>
        <p:spPr>
          <a:xfrm>
            <a:off x="1524165" y="1146411"/>
            <a:ext cx="8820838" cy="5301887"/>
          </a:xfrm>
          <a:prstGeom prst="rect">
            <a:avLst/>
          </a:prstGeom>
        </p:spPr>
      </p:pic>
    </p:spTree>
    <p:extLst>
      <p:ext uri="{BB962C8B-B14F-4D97-AF65-F5344CB8AC3E}">
        <p14:creationId xmlns:p14="http://schemas.microsoft.com/office/powerpoint/2010/main" val="3048366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4AA9BE-567F-CDD8-D4DB-FF02187AFD7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36120" y="2271751"/>
            <a:ext cx="1652244" cy="2314498"/>
          </a:xfrm>
          <a:prstGeom prst="rect">
            <a:avLst/>
          </a:prstGeom>
        </p:spPr>
      </p:pic>
      <p:sp>
        <p:nvSpPr>
          <p:cNvPr id="3" name="Content Placeholder 2">
            <a:extLst>
              <a:ext uri="{FF2B5EF4-FFF2-40B4-BE49-F238E27FC236}">
                <a16:creationId xmlns:a16="http://schemas.microsoft.com/office/drawing/2014/main" id="{18CCF5D5-20AB-D825-E25C-4650FC05DF94}"/>
              </a:ext>
            </a:extLst>
          </p:cNvPr>
          <p:cNvSpPr>
            <a:spLocks noGrp="1"/>
          </p:cNvSpPr>
          <p:nvPr>
            <p:ph idx="1"/>
          </p:nvPr>
        </p:nvSpPr>
        <p:spPr/>
        <p:txBody>
          <a:bodyPr/>
          <a:lstStyle/>
          <a:p>
            <a:r>
              <a:rPr lang="en-AU" dirty="0"/>
              <a:t>Photos of all sites teams</a:t>
            </a:r>
            <a:endParaRPr lang="en-US" dirty="0"/>
          </a:p>
        </p:txBody>
      </p:sp>
      <p:pic>
        <p:nvPicPr>
          <p:cNvPr id="4" name="Picture 3">
            <a:extLst>
              <a:ext uri="{FF2B5EF4-FFF2-40B4-BE49-F238E27FC236}">
                <a16:creationId xmlns:a16="http://schemas.microsoft.com/office/drawing/2014/main" id="{2584CFDA-1ED5-F7F7-9CBB-4BD1658463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50147" y="102833"/>
            <a:ext cx="3678383" cy="2452255"/>
          </a:xfrm>
          <a:prstGeom prst="rect">
            <a:avLst/>
          </a:prstGeom>
        </p:spPr>
      </p:pic>
      <p:pic>
        <p:nvPicPr>
          <p:cNvPr id="5" name="Picture 4">
            <a:extLst>
              <a:ext uri="{FF2B5EF4-FFF2-40B4-BE49-F238E27FC236}">
                <a16:creationId xmlns:a16="http://schemas.microsoft.com/office/drawing/2014/main" id="{7070A5B3-6B69-C2CD-67EA-BE854BBC9A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9971108">
            <a:off x="254813" y="216479"/>
            <a:ext cx="3404025" cy="2265409"/>
          </a:xfrm>
          <a:prstGeom prst="rect">
            <a:avLst/>
          </a:prstGeom>
        </p:spPr>
      </p:pic>
      <p:pic>
        <p:nvPicPr>
          <p:cNvPr id="6" name="Picture 5">
            <a:extLst>
              <a:ext uri="{FF2B5EF4-FFF2-40B4-BE49-F238E27FC236}">
                <a16:creationId xmlns:a16="http://schemas.microsoft.com/office/drawing/2014/main" id="{C32310A4-BE90-5DA5-8DA8-F8C906D40E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746310">
            <a:off x="8253081" y="779603"/>
            <a:ext cx="3600940" cy="2145560"/>
          </a:xfrm>
          <a:prstGeom prst="rect">
            <a:avLst/>
          </a:prstGeom>
        </p:spPr>
      </p:pic>
      <p:pic>
        <p:nvPicPr>
          <p:cNvPr id="7" name="Picture 6">
            <a:extLst>
              <a:ext uri="{FF2B5EF4-FFF2-40B4-BE49-F238E27FC236}">
                <a16:creationId xmlns:a16="http://schemas.microsoft.com/office/drawing/2014/main" id="{05760B7A-1D55-4E38-15E5-A30B37F5D4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35690">
            <a:off x="116237" y="3774834"/>
            <a:ext cx="3404024" cy="2739176"/>
          </a:xfrm>
          <a:prstGeom prst="rect">
            <a:avLst/>
          </a:prstGeom>
        </p:spPr>
      </p:pic>
      <p:pic>
        <p:nvPicPr>
          <p:cNvPr id="8" name="Picture 7">
            <a:extLst>
              <a:ext uri="{FF2B5EF4-FFF2-40B4-BE49-F238E27FC236}">
                <a16:creationId xmlns:a16="http://schemas.microsoft.com/office/drawing/2014/main" id="{AD7B7136-2821-715D-2C47-157BAB2773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515569">
            <a:off x="8642785" y="3592713"/>
            <a:ext cx="3600940" cy="2298268"/>
          </a:xfrm>
          <a:prstGeom prst="rect">
            <a:avLst/>
          </a:prstGeom>
        </p:spPr>
      </p:pic>
      <p:pic>
        <p:nvPicPr>
          <p:cNvPr id="9" name="Picture 8">
            <a:extLst>
              <a:ext uri="{FF2B5EF4-FFF2-40B4-BE49-F238E27FC236}">
                <a16:creationId xmlns:a16="http://schemas.microsoft.com/office/drawing/2014/main" id="{D461489E-E44A-A3E5-2310-5F0DE30E79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159199">
            <a:off x="5986587" y="4359129"/>
            <a:ext cx="3085998" cy="2314498"/>
          </a:xfrm>
          <a:prstGeom prst="rect">
            <a:avLst/>
          </a:prstGeom>
        </p:spPr>
      </p:pic>
      <p:pic>
        <p:nvPicPr>
          <p:cNvPr id="10" name="Picture 9">
            <a:extLst>
              <a:ext uri="{FF2B5EF4-FFF2-40B4-BE49-F238E27FC236}">
                <a16:creationId xmlns:a16="http://schemas.microsoft.com/office/drawing/2014/main" id="{28AC4711-86D2-C5D6-1FF0-0DBEA4504DD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83150">
            <a:off x="3244480" y="2570851"/>
            <a:ext cx="3754694" cy="2240539"/>
          </a:xfrm>
          <a:prstGeom prst="rect">
            <a:avLst/>
          </a:prstGeom>
        </p:spPr>
      </p:pic>
      <p:pic>
        <p:nvPicPr>
          <p:cNvPr id="15" name="Picture 14">
            <a:extLst>
              <a:ext uri="{FF2B5EF4-FFF2-40B4-BE49-F238E27FC236}">
                <a16:creationId xmlns:a16="http://schemas.microsoft.com/office/drawing/2014/main" id="{DB02D09D-F48C-E380-DDA7-1087ADF5F21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048971" y="4758348"/>
            <a:ext cx="1438707" cy="1915279"/>
          </a:xfrm>
          <a:prstGeom prst="rect">
            <a:avLst/>
          </a:prstGeom>
        </p:spPr>
      </p:pic>
      <p:pic>
        <p:nvPicPr>
          <p:cNvPr id="16" name="Picture 15">
            <a:extLst>
              <a:ext uri="{FF2B5EF4-FFF2-40B4-BE49-F238E27FC236}">
                <a16:creationId xmlns:a16="http://schemas.microsoft.com/office/drawing/2014/main" id="{BAD3294D-DADD-AC8E-34A0-29CBF409B81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169883" y="1803854"/>
            <a:ext cx="1719226" cy="2108239"/>
          </a:xfrm>
          <a:prstGeom prst="rect">
            <a:avLst/>
          </a:prstGeom>
        </p:spPr>
      </p:pic>
    </p:spTree>
    <p:extLst>
      <p:ext uri="{BB962C8B-B14F-4D97-AF65-F5344CB8AC3E}">
        <p14:creationId xmlns:p14="http://schemas.microsoft.com/office/powerpoint/2010/main" val="3816360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1BEAD7C-74B9-B095-BF85-798DA4F7722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22216" y="978194"/>
            <a:ext cx="10347546" cy="4901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heart with blue and pink design&#10;&#10;Description automatically generated">
            <a:extLst>
              <a:ext uri="{FF2B5EF4-FFF2-40B4-BE49-F238E27FC236}">
                <a16:creationId xmlns:a16="http://schemas.microsoft.com/office/drawing/2014/main" id="{71605F25-380B-C4AF-7305-24667FE6D24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000" y="268699"/>
            <a:ext cx="2414109" cy="1873069"/>
          </a:xfrm>
          <a:prstGeom prst="rect">
            <a:avLst/>
          </a:prstGeom>
        </p:spPr>
      </p:pic>
      <p:pic>
        <p:nvPicPr>
          <p:cNvPr id="3" name="Picture 2">
            <a:extLst>
              <a:ext uri="{FF2B5EF4-FFF2-40B4-BE49-F238E27FC236}">
                <a16:creationId xmlns:a16="http://schemas.microsoft.com/office/drawing/2014/main" id="{A74A941D-8EEE-7D6B-33E3-B5C614C75591}"/>
              </a:ext>
            </a:extLst>
          </p:cNvPr>
          <p:cNvPicPr>
            <a:picLocks noChangeAspect="1"/>
          </p:cNvPicPr>
          <p:nvPr/>
        </p:nvPicPr>
        <p:blipFill>
          <a:blip r:embed="rId5"/>
          <a:stretch>
            <a:fillRect/>
          </a:stretch>
        </p:blipFill>
        <p:spPr>
          <a:xfrm>
            <a:off x="-11" y="2966834"/>
            <a:ext cx="12192000" cy="3719045"/>
          </a:xfrm>
          <a:prstGeom prst="rect">
            <a:avLst/>
          </a:prstGeom>
        </p:spPr>
      </p:pic>
    </p:spTree>
    <p:extLst>
      <p:ext uri="{BB962C8B-B14F-4D97-AF65-F5344CB8AC3E}">
        <p14:creationId xmlns:p14="http://schemas.microsoft.com/office/powerpoint/2010/main" val="1322963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8A60-3541-EF8D-C0B2-3BB687539283}"/>
              </a:ext>
            </a:extLst>
          </p:cNvPr>
          <p:cNvSpPr>
            <a:spLocks noGrp="1"/>
          </p:cNvSpPr>
          <p:nvPr>
            <p:ph type="title"/>
          </p:nvPr>
        </p:nvSpPr>
        <p:spPr/>
        <p:txBody>
          <a:bodyPr/>
          <a:lstStyle/>
          <a:p>
            <a:r>
              <a:rPr lang="en-AU" dirty="0"/>
              <a:t>Excess transfusion with albumin – Why?</a:t>
            </a:r>
          </a:p>
        </p:txBody>
      </p:sp>
      <p:sp>
        <p:nvSpPr>
          <p:cNvPr id="3" name="Content Placeholder 2">
            <a:extLst>
              <a:ext uri="{FF2B5EF4-FFF2-40B4-BE49-F238E27FC236}">
                <a16:creationId xmlns:a16="http://schemas.microsoft.com/office/drawing/2014/main" id="{10E96BE2-2FB2-5EFC-0460-5D6F51B6B13F}"/>
              </a:ext>
            </a:extLst>
          </p:cNvPr>
          <p:cNvSpPr>
            <a:spLocks noGrp="1"/>
          </p:cNvSpPr>
          <p:nvPr>
            <p:ph idx="1"/>
          </p:nvPr>
        </p:nvSpPr>
        <p:spPr>
          <a:xfrm>
            <a:off x="884793" y="1203594"/>
            <a:ext cx="10515600" cy="5261271"/>
          </a:xfrm>
        </p:spPr>
        <p:txBody>
          <a:bodyPr>
            <a:normAutofit/>
          </a:bodyPr>
          <a:lstStyle/>
          <a:p>
            <a:r>
              <a:rPr lang="en-AU" dirty="0"/>
              <a:t>Seems to be related to the albumin concentration</a:t>
            </a:r>
          </a:p>
          <a:p>
            <a:pPr lvl="1"/>
            <a:r>
              <a:rPr lang="en-AU" dirty="0"/>
              <a:t>Aspirin resistance with low serum albumin</a:t>
            </a:r>
          </a:p>
          <a:p>
            <a:pPr lvl="1"/>
            <a:r>
              <a:rPr lang="en-AU" dirty="0"/>
              <a:t>Increased thrombogenicity  </a:t>
            </a:r>
          </a:p>
          <a:p>
            <a:pPr lvl="1"/>
            <a:endParaRPr lang="en-AU" dirty="0"/>
          </a:p>
          <a:p>
            <a:r>
              <a:rPr lang="en-AU" dirty="0"/>
              <a:t>The use of viscoelastic assays in cardiac surgery</a:t>
            </a:r>
          </a:p>
          <a:p>
            <a:pPr lvl="1"/>
            <a:r>
              <a:rPr lang="en-AU" dirty="0"/>
              <a:t>Hb trigger </a:t>
            </a:r>
          </a:p>
          <a:p>
            <a:pPr lvl="1"/>
            <a:r>
              <a:rPr lang="en-AU" dirty="0"/>
              <a:t>Influence transfusion practice</a:t>
            </a:r>
          </a:p>
          <a:p>
            <a:endParaRPr lang="en-AU" dirty="0"/>
          </a:p>
          <a:p>
            <a:r>
              <a:rPr lang="en-AU" dirty="0"/>
              <a:t>Albumin</a:t>
            </a:r>
          </a:p>
          <a:p>
            <a:pPr lvl="1"/>
            <a:r>
              <a:rPr lang="en-AU" dirty="0"/>
              <a:t>Haemodilution of clotting factors </a:t>
            </a:r>
          </a:p>
          <a:p>
            <a:pPr lvl="1"/>
            <a:r>
              <a:rPr lang="en-AU" dirty="0"/>
              <a:t>Impair platelet aggregation</a:t>
            </a:r>
          </a:p>
          <a:p>
            <a:pPr lvl="1"/>
            <a:r>
              <a:rPr lang="en-AU" dirty="0"/>
              <a:t> inactivate thrombin and platelet activation  </a:t>
            </a:r>
          </a:p>
          <a:p>
            <a:pPr lvl="1"/>
            <a:endParaRPr lang="en-AU" dirty="0"/>
          </a:p>
          <a:p>
            <a:pPr lvl="1"/>
            <a:endParaRPr lang="en-AU" dirty="0"/>
          </a:p>
        </p:txBody>
      </p:sp>
    </p:spTree>
    <p:extLst>
      <p:ext uri="{BB962C8B-B14F-4D97-AF65-F5344CB8AC3E}">
        <p14:creationId xmlns:p14="http://schemas.microsoft.com/office/powerpoint/2010/main" val="55154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7992-41D4-2ADC-DC70-CBAAE631C2CC}"/>
              </a:ext>
            </a:extLst>
          </p:cNvPr>
          <p:cNvSpPr>
            <a:spLocks noGrp="1"/>
          </p:cNvSpPr>
          <p:nvPr>
            <p:ph type="title"/>
          </p:nvPr>
        </p:nvSpPr>
        <p:spPr>
          <a:xfrm>
            <a:off x="0" y="306097"/>
            <a:ext cx="7775312" cy="1325563"/>
          </a:xfrm>
        </p:spPr>
        <p:txBody>
          <a:bodyPr/>
          <a:lstStyle/>
          <a:p>
            <a:r>
              <a:rPr lang="en-AU" dirty="0"/>
              <a:t>Albumin is the dominant colloid</a:t>
            </a:r>
            <a:br>
              <a:rPr lang="en-AU" dirty="0"/>
            </a:br>
            <a:r>
              <a:rPr lang="en-AU" dirty="0"/>
              <a:t>used in resuscitation</a:t>
            </a:r>
          </a:p>
        </p:txBody>
      </p:sp>
      <p:pic>
        <p:nvPicPr>
          <p:cNvPr id="5" name="Picture 4" descr="The image is a research article abstract summarizing a study on intravenous fluid resuscitation patterns in adult intensive care patients from 2007 to 2014.&#10;&#10;AI-generated content may be incorrect.">
            <a:extLst>
              <a:ext uri="{FF2B5EF4-FFF2-40B4-BE49-F238E27FC236}">
                <a16:creationId xmlns:a16="http://schemas.microsoft.com/office/drawing/2014/main" id="{A498EE86-E256-E825-81BF-592DE83E7429}"/>
              </a:ext>
            </a:extLst>
          </p:cNvPr>
          <p:cNvPicPr>
            <a:picLocks noChangeAspect="1"/>
          </p:cNvPicPr>
          <p:nvPr/>
        </p:nvPicPr>
        <p:blipFill>
          <a:blip r:embed="rId2"/>
          <a:stretch>
            <a:fillRect/>
          </a:stretch>
        </p:blipFill>
        <p:spPr>
          <a:xfrm>
            <a:off x="7612234" y="0"/>
            <a:ext cx="4538995" cy="2332043"/>
          </a:xfrm>
          <a:prstGeom prst="rect">
            <a:avLst/>
          </a:prstGeom>
        </p:spPr>
      </p:pic>
      <p:pic>
        <p:nvPicPr>
          <p:cNvPr id="7" name="Picture 6" descr="The image displays a bar chart comparing the percentage composition of different types of intravenous fluids (Crystalloid, Saline, Albumin, Colloid, Other) over time from 2007 to 2014.&#10;&#10;AI-generated content may be incorrect.">
            <a:extLst>
              <a:ext uri="{FF2B5EF4-FFF2-40B4-BE49-F238E27FC236}">
                <a16:creationId xmlns:a16="http://schemas.microsoft.com/office/drawing/2014/main" id="{4AEBBD3F-2F2B-53D5-00BD-6D109FE303E9}"/>
              </a:ext>
            </a:extLst>
          </p:cNvPr>
          <p:cNvPicPr>
            <a:picLocks noChangeAspect="1"/>
          </p:cNvPicPr>
          <p:nvPr/>
        </p:nvPicPr>
        <p:blipFill>
          <a:blip r:embed="rId3"/>
          <a:stretch>
            <a:fillRect/>
          </a:stretch>
        </p:blipFill>
        <p:spPr>
          <a:xfrm>
            <a:off x="4059470" y="2932035"/>
            <a:ext cx="7920918" cy="3619868"/>
          </a:xfrm>
          <a:prstGeom prst="rect">
            <a:avLst/>
          </a:prstGeom>
        </p:spPr>
      </p:pic>
      <p:sp>
        <p:nvSpPr>
          <p:cNvPr id="3" name="TextBox 2">
            <a:extLst>
              <a:ext uri="{FF2B5EF4-FFF2-40B4-BE49-F238E27FC236}">
                <a16:creationId xmlns:a16="http://schemas.microsoft.com/office/drawing/2014/main" id="{37381F67-92BE-00FC-15FD-572CBC53918F}"/>
              </a:ext>
            </a:extLst>
          </p:cNvPr>
          <p:cNvSpPr txBox="1"/>
          <p:nvPr/>
        </p:nvSpPr>
        <p:spPr>
          <a:xfrm>
            <a:off x="69891" y="3337269"/>
            <a:ext cx="4327383" cy="2246769"/>
          </a:xfrm>
          <a:prstGeom prst="rect">
            <a:avLst/>
          </a:prstGeom>
          <a:noFill/>
        </p:spPr>
        <p:txBody>
          <a:bodyPr wrap="square" rtlCol="0">
            <a:spAutoFit/>
          </a:bodyPr>
          <a:lstStyle/>
          <a:p>
            <a:r>
              <a:rPr lang="en-AU" sz="2800" b="1" dirty="0"/>
              <a:t>Country / region</a:t>
            </a:r>
          </a:p>
          <a:p>
            <a:endParaRPr lang="en-AU" sz="2800" b="1" dirty="0"/>
          </a:p>
          <a:p>
            <a:r>
              <a:rPr lang="en-AU" sz="2800" b="1" dirty="0"/>
              <a:t>Days in ICU</a:t>
            </a:r>
          </a:p>
          <a:p>
            <a:endParaRPr lang="en-AU" sz="2800" b="1" dirty="0"/>
          </a:p>
          <a:p>
            <a:r>
              <a:rPr lang="en-AU" sz="2800" b="1" dirty="0"/>
              <a:t>Traumatic Brain Injury</a:t>
            </a:r>
          </a:p>
        </p:txBody>
      </p:sp>
    </p:spTree>
    <p:extLst>
      <p:ext uri="{BB962C8B-B14F-4D97-AF65-F5344CB8AC3E}">
        <p14:creationId xmlns:p14="http://schemas.microsoft.com/office/powerpoint/2010/main" val="5180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F36D44-17F0-F89D-EBE1-E0F147E08F88}"/>
              </a:ext>
            </a:extLst>
          </p:cNvPr>
          <p:cNvSpPr/>
          <p:nvPr/>
        </p:nvSpPr>
        <p:spPr>
          <a:xfrm>
            <a:off x="46594" y="179129"/>
            <a:ext cx="4100239"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Crystalloids vs </a:t>
            </a:r>
          </a:p>
          <a:p>
            <a:pPr algn="ctr"/>
            <a:r>
              <a:rPr lang="en-US" sz="5400" dirty="0">
                <a:ln w="0"/>
                <a:effectLst>
                  <a:outerShdw blurRad="38100" dist="19050" dir="2700000" algn="tl" rotWithShape="0">
                    <a:schemeClr val="dk1">
                      <a:alpha val="40000"/>
                    </a:schemeClr>
                  </a:outerShdw>
                </a:effectLst>
              </a:rPr>
              <a:t>colloids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descr="The diagram illustrates a bar chart comparing the percentage distribution of different types of colloids, including crystalloids and colloids, across various countries.&#10;&#10;AI-generated content may be incorrect.">
            <a:extLst>
              <a:ext uri="{FF2B5EF4-FFF2-40B4-BE49-F238E27FC236}">
                <a16:creationId xmlns:a16="http://schemas.microsoft.com/office/drawing/2014/main" id="{02ACD243-30EE-3E0D-9AB6-37F91D54692C}"/>
              </a:ext>
            </a:extLst>
          </p:cNvPr>
          <p:cNvPicPr>
            <a:picLocks noChangeAspect="1"/>
          </p:cNvPicPr>
          <p:nvPr/>
        </p:nvPicPr>
        <p:blipFill>
          <a:blip r:embed="rId2"/>
          <a:stretch>
            <a:fillRect/>
          </a:stretch>
        </p:blipFill>
        <p:spPr>
          <a:xfrm>
            <a:off x="4082767" y="64298"/>
            <a:ext cx="7276376" cy="3364702"/>
          </a:xfrm>
          <a:prstGeom prst="rect">
            <a:avLst/>
          </a:prstGeom>
        </p:spPr>
      </p:pic>
      <p:sp>
        <p:nvSpPr>
          <p:cNvPr id="10" name="Arrow: Right 9">
            <a:extLst>
              <a:ext uri="{FF2B5EF4-FFF2-40B4-BE49-F238E27FC236}">
                <a16:creationId xmlns:a16="http://schemas.microsoft.com/office/drawing/2014/main" id="{F0CD2C3F-B832-0576-022E-3479202F064B}"/>
              </a:ext>
            </a:extLst>
          </p:cNvPr>
          <p:cNvSpPr/>
          <p:nvPr/>
        </p:nvSpPr>
        <p:spPr>
          <a:xfrm rot="5400000">
            <a:off x="4570607" y="284000"/>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4F92FF1C-08C3-592B-E0D1-FEA7AD91430B}"/>
              </a:ext>
            </a:extLst>
          </p:cNvPr>
          <p:cNvSpPr/>
          <p:nvPr/>
        </p:nvSpPr>
        <p:spPr>
          <a:xfrm rot="5400000">
            <a:off x="5708849" y="323087"/>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947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1F787-EC77-2396-1D3A-78F181D89C69}"/>
            </a:ext>
          </a:extLst>
        </p:cNvPr>
        <p:cNvGrpSpPr/>
        <p:nvPr/>
      </p:nvGrpSpPr>
      <p:grpSpPr>
        <a:xfrm>
          <a:off x="0" y="0"/>
          <a:ext cx="0" cy="0"/>
          <a:chOff x="0" y="0"/>
          <a:chExt cx="0" cy="0"/>
        </a:xfrm>
      </p:grpSpPr>
      <p:pic>
        <p:nvPicPr>
          <p:cNvPr id="7" name="Picture 6" descr="The image depicts a pie chart illustrating the percentage distribution of various countries and categories, including Australia, Brazil, Canada, China, Denmark, France, Germany, New Zealand, Saudi Arabia, and the United Kingdom, as well as other European Union (EU) and other categories such as Albumin and Gelatin.&#10;&#10;AI-generated content may be incorrect.">
            <a:extLst>
              <a:ext uri="{FF2B5EF4-FFF2-40B4-BE49-F238E27FC236}">
                <a16:creationId xmlns:a16="http://schemas.microsoft.com/office/drawing/2014/main" id="{35249815-5C12-82D1-C825-6C07341E65B2}"/>
              </a:ext>
            </a:extLst>
          </p:cNvPr>
          <p:cNvPicPr>
            <a:picLocks noChangeAspect="1"/>
          </p:cNvPicPr>
          <p:nvPr/>
        </p:nvPicPr>
        <p:blipFill>
          <a:blip r:embed="rId2"/>
          <a:stretch>
            <a:fillRect/>
          </a:stretch>
        </p:blipFill>
        <p:spPr>
          <a:xfrm>
            <a:off x="4082767" y="3132141"/>
            <a:ext cx="7864621" cy="3661561"/>
          </a:xfrm>
          <a:prstGeom prst="rect">
            <a:avLst/>
          </a:prstGeom>
        </p:spPr>
      </p:pic>
      <p:sp>
        <p:nvSpPr>
          <p:cNvPr id="8" name="Rectangle 7">
            <a:extLst>
              <a:ext uri="{FF2B5EF4-FFF2-40B4-BE49-F238E27FC236}">
                <a16:creationId xmlns:a16="http://schemas.microsoft.com/office/drawing/2014/main" id="{2A4E934A-96BA-7A1B-C826-9056CA22A463}"/>
              </a:ext>
            </a:extLst>
          </p:cNvPr>
          <p:cNvSpPr/>
          <p:nvPr/>
        </p:nvSpPr>
        <p:spPr>
          <a:xfrm>
            <a:off x="46594" y="179129"/>
            <a:ext cx="4100239"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Crystalloids vs </a:t>
            </a:r>
          </a:p>
          <a:p>
            <a:pPr algn="ctr"/>
            <a:r>
              <a:rPr lang="en-US" sz="5400" dirty="0">
                <a:ln w="0"/>
                <a:effectLst>
                  <a:outerShdw blurRad="38100" dist="19050" dir="2700000" algn="tl" rotWithShape="0">
                    <a:schemeClr val="dk1">
                      <a:alpha val="40000"/>
                    </a:schemeClr>
                  </a:outerShdw>
                </a:effectLst>
              </a:rPr>
              <a:t>colloids </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descr="The diagram illustrates a bar chart comparing the percentage distribution of different types of colloids, including crystalloids and colloids, across various countries.&#10;&#10;AI-generated content may be incorrect.">
            <a:extLst>
              <a:ext uri="{FF2B5EF4-FFF2-40B4-BE49-F238E27FC236}">
                <a16:creationId xmlns:a16="http://schemas.microsoft.com/office/drawing/2014/main" id="{5CB890C4-5BFA-10BD-77F2-5A814E7FAD39}"/>
              </a:ext>
            </a:extLst>
          </p:cNvPr>
          <p:cNvPicPr>
            <a:picLocks noChangeAspect="1"/>
          </p:cNvPicPr>
          <p:nvPr/>
        </p:nvPicPr>
        <p:blipFill>
          <a:blip r:embed="rId3"/>
          <a:stretch>
            <a:fillRect/>
          </a:stretch>
        </p:blipFill>
        <p:spPr>
          <a:xfrm>
            <a:off x="4082767" y="64298"/>
            <a:ext cx="7276376" cy="3364702"/>
          </a:xfrm>
          <a:prstGeom prst="rect">
            <a:avLst/>
          </a:prstGeom>
        </p:spPr>
      </p:pic>
      <p:sp>
        <p:nvSpPr>
          <p:cNvPr id="9" name="Rectangle 8">
            <a:extLst>
              <a:ext uri="{FF2B5EF4-FFF2-40B4-BE49-F238E27FC236}">
                <a16:creationId xmlns:a16="http://schemas.microsoft.com/office/drawing/2014/main" id="{99476093-BFA8-FACA-86FD-A731AC0B7CCE}"/>
              </a:ext>
            </a:extLst>
          </p:cNvPr>
          <p:cNvSpPr/>
          <p:nvPr/>
        </p:nvSpPr>
        <p:spPr>
          <a:xfrm>
            <a:off x="158225" y="4027240"/>
            <a:ext cx="4100239" cy="1754326"/>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What</a:t>
            </a:r>
          </a:p>
          <a:p>
            <a:pPr algn="ctr"/>
            <a:r>
              <a:rPr lang="en-US" sz="5400" dirty="0">
                <a:ln w="0"/>
                <a:effectLst>
                  <a:outerShdw blurRad="38100" dist="19050" dir="2700000" algn="tl" rotWithShape="0">
                    <a:schemeClr val="dk1">
                      <a:alpha val="40000"/>
                    </a:schemeClr>
                  </a:outerShdw>
                </a:effectLst>
              </a:rPr>
              <a:t>Colloid? </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0" name="Arrow: Right 9">
            <a:extLst>
              <a:ext uri="{FF2B5EF4-FFF2-40B4-BE49-F238E27FC236}">
                <a16:creationId xmlns:a16="http://schemas.microsoft.com/office/drawing/2014/main" id="{2D02736F-8AF3-76E5-7356-6F58293C417D}"/>
              </a:ext>
            </a:extLst>
          </p:cNvPr>
          <p:cNvSpPr/>
          <p:nvPr/>
        </p:nvSpPr>
        <p:spPr>
          <a:xfrm rot="5400000">
            <a:off x="4570607" y="284000"/>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DEF54A67-6277-1430-F4B5-6B7E9F05D84C}"/>
              </a:ext>
            </a:extLst>
          </p:cNvPr>
          <p:cNvSpPr/>
          <p:nvPr/>
        </p:nvSpPr>
        <p:spPr>
          <a:xfrm rot="5400000">
            <a:off x="5869694" y="3576795"/>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Right 14">
            <a:extLst>
              <a:ext uri="{FF2B5EF4-FFF2-40B4-BE49-F238E27FC236}">
                <a16:creationId xmlns:a16="http://schemas.microsoft.com/office/drawing/2014/main" id="{64705BB2-7FE3-77ED-7CCF-D321C67F0C7F}"/>
              </a:ext>
            </a:extLst>
          </p:cNvPr>
          <p:cNvSpPr/>
          <p:nvPr/>
        </p:nvSpPr>
        <p:spPr>
          <a:xfrm rot="5400000">
            <a:off x="4626418" y="3560889"/>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C8AA23DE-D068-3501-7BEA-F248039347F9}"/>
              </a:ext>
            </a:extLst>
          </p:cNvPr>
          <p:cNvSpPr/>
          <p:nvPr/>
        </p:nvSpPr>
        <p:spPr>
          <a:xfrm rot="5400000">
            <a:off x="5708849" y="323087"/>
            <a:ext cx="531425" cy="3216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9401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Powerpoint_white_landscape">
  <a:themeElements>
    <a:clrScheme name="">
      <a:dk1>
        <a:srgbClr val="000000"/>
      </a:dk1>
      <a:lt1>
        <a:srgbClr val="FFFFFF"/>
      </a:lt1>
      <a:dk2>
        <a:srgbClr val="FFFFFF"/>
      </a:dk2>
      <a:lt2>
        <a:srgbClr val="808080"/>
      </a:lt2>
      <a:accent1>
        <a:srgbClr val="A4C6E5"/>
      </a:accent1>
      <a:accent2>
        <a:srgbClr val="498ECC"/>
      </a:accent2>
      <a:accent3>
        <a:srgbClr val="FFFFFF"/>
      </a:accent3>
      <a:accent4>
        <a:srgbClr val="000000"/>
      </a:accent4>
      <a:accent5>
        <a:srgbClr val="CFDFF0"/>
      </a:accent5>
      <a:accent6>
        <a:srgbClr val="4180B9"/>
      </a:accent6>
      <a:hlink>
        <a:srgbClr val="1766A7"/>
      </a:hlink>
      <a:folHlink>
        <a:srgbClr val="A4C6E5"/>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White 1">
        <a:dk1>
          <a:srgbClr val="000000"/>
        </a:dk1>
        <a:lt1>
          <a:srgbClr val="FFFFFF"/>
        </a:lt1>
        <a:dk2>
          <a:srgbClr val="498ECC"/>
        </a:dk2>
        <a:lt2>
          <a:srgbClr val="808080"/>
        </a:lt2>
        <a:accent1>
          <a:srgbClr val="A4C6E5"/>
        </a:accent1>
        <a:accent2>
          <a:srgbClr val="498ECC"/>
        </a:accent2>
        <a:accent3>
          <a:srgbClr val="FFFFFF"/>
        </a:accent3>
        <a:accent4>
          <a:srgbClr val="000000"/>
        </a:accent4>
        <a:accent5>
          <a:srgbClr val="CFDFF0"/>
        </a:accent5>
        <a:accent6>
          <a:srgbClr val="4180B9"/>
        </a:accent6>
        <a:hlink>
          <a:srgbClr val="1766A7"/>
        </a:hlink>
        <a:folHlink>
          <a:srgbClr val="A4C6E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35C42546A9154286300FFC1EE1C677" ma:contentTypeVersion="28" ma:contentTypeDescription="Create a new document." ma:contentTypeScope="" ma:versionID="f18a84cd75da4c835a5ee4684e9a27f5">
  <xsd:schema xmlns:xsd="http://www.w3.org/2001/XMLSchema" xmlns:xs="http://www.w3.org/2001/XMLSchema" xmlns:p="http://schemas.microsoft.com/office/2006/metadata/properties" xmlns:ns1="http://schemas.microsoft.com/sharepoint/v3" xmlns:ns2="3d30a626-e7f1-43ec-9dd2-88d2b696b3d5" xmlns:ns3="43c1d4b3-fc67-4c00-8178-0d590268036f" targetNamespace="http://schemas.microsoft.com/office/2006/metadata/properties" ma:root="true" ma:fieldsID="9e39d2c691670300355b520c258e9fdf" ns1:_="" ns2:_="" ns3:_="">
    <xsd:import namespace="http://schemas.microsoft.com/sharepoint/v3"/>
    <xsd:import namespace="3d30a626-e7f1-43ec-9dd2-88d2b696b3d5"/>
    <xsd:import namespace="43c1d4b3-fc67-4c00-8178-0d5902680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Sophies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0a626-e7f1-43ec-9dd2-88d2b696b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SophiesNotes" ma:index="28" nillable="true" ma:displayName="Sophie's Notes" ma:format="Dropdown" ma:internalName="SophiesNotes">
      <xsd:simpleType>
        <xsd:restriction base="dms:Text">
          <xsd:maxLength value="255"/>
        </xsd:restriction>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c1d4b3-fc67-4c00-8178-0d5902680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794ec2-33d3-4229-998e-9aef64585d67}" ma:internalName="TaxCatchAll" ma:showField="CatchAllData" ma:web="43c1d4b3-fc67-4c00-8178-0d59026803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3c1d4b3-fc67-4c00-8178-0d590268036f" xsi:nil="true"/>
    <_ip_UnifiedCompliancePolicyProperties xmlns="http://schemas.microsoft.com/sharepoint/v3" xsi:nil="true"/>
    <lcf76f155ced4ddcb4097134ff3c332f xmlns="3d30a626-e7f1-43ec-9dd2-88d2b696b3d5">
      <Terms xmlns="http://schemas.microsoft.com/office/infopath/2007/PartnerControls"/>
    </lcf76f155ced4ddcb4097134ff3c332f>
    <SophiesNotes xmlns="3d30a626-e7f1-43ec-9dd2-88d2b696b3d5" xsi:nil="true"/>
  </documentManagement>
</p:properties>
</file>

<file path=customXml/itemProps1.xml><?xml version="1.0" encoding="utf-8"?>
<ds:datastoreItem xmlns:ds="http://schemas.openxmlformats.org/officeDocument/2006/customXml" ds:itemID="{D8CE7A7A-58A8-422B-AB70-89B1256C2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30a626-e7f1-43ec-9dd2-88d2b696b3d5"/>
    <ds:schemaRef ds:uri="43c1d4b3-fc67-4c00-8178-0d5902680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D986AC-8BEA-42F3-B3CA-2713E7489307}">
  <ds:schemaRefs>
    <ds:schemaRef ds:uri="http://schemas.microsoft.com/sharepoint/v3/contenttype/forms"/>
  </ds:schemaRefs>
</ds:datastoreItem>
</file>

<file path=customXml/itemProps3.xml><?xml version="1.0" encoding="utf-8"?>
<ds:datastoreItem xmlns:ds="http://schemas.openxmlformats.org/officeDocument/2006/customXml" ds:itemID="{193B1622-4BE7-479E-B647-E72C6814F0FE}">
  <ds:schemaRefs>
    <ds:schemaRef ds:uri="3d30a626-e7f1-43ec-9dd2-88d2b696b3d5"/>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43c1d4b3-fc67-4c00-8178-0d590268036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9235</TotalTime>
  <Words>2602</Words>
  <Application>Microsoft Office PowerPoint</Application>
  <PresentationFormat>Widescreen</PresentationFormat>
  <Paragraphs>680</Paragraphs>
  <Slides>64</Slides>
  <Notes>24</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64</vt:i4>
      </vt:variant>
    </vt:vector>
  </HeadingPairs>
  <TitlesOfParts>
    <vt:vector size="73" baseType="lpstr">
      <vt:lpstr>Wingdings</vt:lpstr>
      <vt:lpstr>Aptos Display</vt:lpstr>
      <vt:lpstr>Avenir Next LT Pro</vt:lpstr>
      <vt:lpstr>Arial</vt:lpstr>
      <vt:lpstr>Open Sans</vt:lpstr>
      <vt:lpstr>Aptos</vt:lpstr>
      <vt:lpstr>Calibri</vt:lpstr>
      <vt:lpstr>Office Theme</vt:lpstr>
      <vt:lpstr>3_Powerpoint_white_landscape</vt:lpstr>
      <vt:lpstr>PowerPoint Presentation</vt:lpstr>
      <vt:lpstr>The eyes are all on  Australia vs Canada </vt:lpstr>
      <vt:lpstr> Funding &amp; Disclosures  </vt:lpstr>
      <vt:lpstr>Critical Care Physicians   Albumin is a fluid, not a blood product</vt:lpstr>
      <vt:lpstr>PowerPoint Presentation</vt:lpstr>
      <vt:lpstr>Defending albumin – an Australian sport  The SAFE trial</vt:lpstr>
      <vt:lpstr>Albumin is the dominant colloid used in resuscitation</vt:lpstr>
      <vt:lpstr>PowerPoint Presentation</vt:lpstr>
      <vt:lpstr>PowerPoint Presentation</vt:lpstr>
      <vt:lpstr>ALBumin In Cardiac Surgery RCT 2022</vt:lpstr>
      <vt:lpstr>ALBumin In Cardiac Surgery RCT 2022</vt:lpstr>
      <vt:lpstr>Excess transfusion with albumin - ALBICS trial</vt:lpstr>
      <vt:lpstr>PowerPoint Presentation</vt:lpstr>
      <vt:lpstr>PowerPoint Presentation</vt:lpstr>
      <vt:lpstr>Postoperative 20% Albumin Infusion for Acute Kidney Injury in High-Risk Cardiac Surgery</vt:lpstr>
      <vt:lpstr>Determinants of Cardiac Sx Associated AKI </vt:lpstr>
      <vt:lpstr>Hypoalbuminaemia, dose dependent badness</vt:lpstr>
      <vt:lpstr>Rationale for albumin</vt:lpstr>
      <vt:lpstr>PowerPoint Presentation</vt:lpstr>
      <vt:lpstr>Trial design</vt:lpstr>
      <vt:lpstr>Randomisation and Intervention</vt:lpstr>
      <vt:lpstr>Primary outcome</vt:lpstr>
      <vt:lpstr>Secondary outcomes</vt:lpstr>
      <vt:lpstr>Tertiary and safety outcomes</vt:lpstr>
      <vt:lpstr>Statistical principles</vt:lpstr>
      <vt:lpstr>Prespecified sub-groups </vt:lpstr>
      <vt:lpstr>Sensitivity analysis</vt:lpstr>
      <vt:lpstr>Results</vt:lpstr>
      <vt:lpstr>Participants</vt:lpstr>
      <vt:lpstr>PowerPoint Presentation</vt:lpstr>
      <vt:lpstr>PowerPoint Presentation</vt:lpstr>
      <vt:lpstr>Process Outcomes</vt:lpstr>
      <vt:lpstr>Postoperative fluids to the end of D2</vt:lpstr>
      <vt:lpstr>Postoperative fluids by D2</vt:lpstr>
      <vt:lpstr>Safety Outcomes</vt:lpstr>
      <vt:lpstr>Safety outcomes (% of patients)</vt:lpstr>
      <vt:lpstr>Primary Outcome</vt:lpstr>
      <vt:lpstr>KDIGO defined AKI I-III</vt:lpstr>
      <vt:lpstr>KDIGO defined AKI I-III</vt:lpstr>
      <vt:lpstr>KDIGO defined AKI I-III</vt:lpstr>
      <vt:lpstr>PowerPoint Presentation</vt:lpstr>
      <vt:lpstr>PowerPoint Presentation</vt:lpstr>
      <vt:lpstr>PowerPoint Presentation</vt:lpstr>
      <vt:lpstr>PowerPoint Presentation</vt:lpstr>
      <vt:lpstr>Prespecified subgroups</vt:lpstr>
      <vt:lpstr>Planned sensitivity analysis</vt:lpstr>
      <vt:lpstr>PowerPoint Presentation</vt:lpstr>
      <vt:lpstr>Secondary Outcomes</vt:lpstr>
      <vt:lpstr>PowerPoint Presentation</vt:lpstr>
      <vt:lpstr>Secondary outcomes:   Time to extubation &amp; Hosp LOS</vt:lpstr>
      <vt:lpstr>Daily pressors and inotropes % patients</vt:lpstr>
      <vt:lpstr>Pressors and inotropes up to D-14</vt:lpstr>
      <vt:lpstr>Why and how ?</vt:lpstr>
      <vt:lpstr>Population ?  Timing of the intervention ?  Dose given ?  Is 20% albumin toxic ?  Intrinsic renal mechanisms ?  Site variability in kidney protection ?</vt:lpstr>
      <vt:lpstr>Albumin level – the first 14 days</vt:lpstr>
      <vt:lpstr>Mean (SE) of daily creatinine   Days 1-7</vt:lpstr>
      <vt:lpstr>Box Plot of daily creatinine   Days 1-7</vt:lpstr>
      <vt:lpstr> Post hoc analysis   Association with serum albumin</vt:lpstr>
      <vt:lpstr>Prespecified subgroups</vt:lpstr>
      <vt:lpstr>Recruitment numbers by site</vt:lpstr>
      <vt:lpstr>Significant site variability </vt:lpstr>
      <vt:lpstr>PowerPoint Presentation</vt:lpstr>
      <vt:lpstr>PowerPoint Presentation</vt:lpstr>
      <vt:lpstr>Excess transfusion with albumin – Why?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yahya Shehabi</dc:creator>
  <cp:lastModifiedBy>Erica Seelemann</cp:lastModifiedBy>
  <cp:revision>53</cp:revision>
  <dcterms:created xsi:type="dcterms:W3CDTF">2024-11-19T23:52:51Z</dcterms:created>
  <dcterms:modified xsi:type="dcterms:W3CDTF">2026-06-19T17:47:49Z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0x010100AD35C42546A9154286300FFC1EE1C677</vt:lpwstr>
  </property>
  <property fmtid="{D5CDD505-2E9C-101B-9397-08002B2CF9AE}" pid="3" name="MediaServiceImageTags">
    <vt:lpwstr/>
  </property>
</Properties>
</file>