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4"/>
  </p:sldMasterIdLst>
  <p:notesMasterIdLst>
    <p:notesMasterId r:id="rId43"/>
  </p:notesMasterIdLst>
  <p:sldIdLst>
    <p:sldId id="258" r:id="rId5"/>
    <p:sldId id="845" r:id="rId6"/>
    <p:sldId id="800" r:id="rId7"/>
    <p:sldId id="796" r:id="rId8"/>
    <p:sldId id="792" r:id="rId9"/>
    <p:sldId id="877" r:id="rId10"/>
    <p:sldId id="870" r:id="rId11"/>
    <p:sldId id="808" r:id="rId12"/>
    <p:sldId id="863" r:id="rId13"/>
    <p:sldId id="813" r:id="rId14"/>
    <p:sldId id="814" r:id="rId15"/>
    <p:sldId id="815" r:id="rId16"/>
    <p:sldId id="816" r:id="rId17"/>
    <p:sldId id="817" r:id="rId18"/>
    <p:sldId id="818" r:id="rId19"/>
    <p:sldId id="819" r:id="rId20"/>
    <p:sldId id="820" r:id="rId21"/>
    <p:sldId id="840" r:id="rId22"/>
    <p:sldId id="890" r:id="rId23"/>
    <p:sldId id="876" r:id="rId24"/>
    <p:sldId id="864" r:id="rId25"/>
    <p:sldId id="823" r:id="rId26"/>
    <p:sldId id="896" r:id="rId27"/>
    <p:sldId id="847" r:id="rId28"/>
    <p:sldId id="831" r:id="rId29"/>
    <p:sldId id="855" r:id="rId30"/>
    <p:sldId id="893" r:id="rId31"/>
    <p:sldId id="861" r:id="rId32"/>
    <p:sldId id="833" r:id="rId33"/>
    <p:sldId id="834" r:id="rId34"/>
    <p:sldId id="853" r:id="rId35"/>
    <p:sldId id="891" r:id="rId36"/>
    <p:sldId id="899" r:id="rId37"/>
    <p:sldId id="886" r:id="rId38"/>
    <p:sldId id="894" r:id="rId39"/>
    <p:sldId id="836" r:id="rId40"/>
    <p:sldId id="895" r:id="rId41"/>
    <p:sldId id="897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6"/>
    <p:restoredTop sz="94716"/>
  </p:normalViewPr>
  <p:slideViewPr>
    <p:cSldViewPr snapToGrid="0">
      <p:cViewPr varScale="1">
        <p:scale>
          <a:sx n="101" d="100"/>
          <a:sy n="101" d="100"/>
        </p:scale>
        <p:origin x="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1FDCD-E589-9243-8367-90F9B1CE2D4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5DE58-2375-E843-8E4E-0D51FC973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5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analyze our primary outcome, we used the sliding dichotomy approach in which we have to calculate the probability of an unfavorable outcome for each patient based on a validated model and split them into distinct categories. </a:t>
            </a: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0F037-8D45-144C-B712-4264EC4DAFF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3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3C93A2-0899-C9B4-2EA8-A7CCFB172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0BB34D-672F-0C5D-8927-E807FD2C1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AD31C5-C8C4-682A-1F2E-5A98018A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17B1-FB44-124D-B9ED-DEF30E1B7A3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93E5F1-681F-62FC-EF0A-ACADD35B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B7A9B9-43AF-68C1-5628-3B4F6553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391C-3F0D-5B4C-ACD3-B1A304904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5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54A42-A729-CEB2-66F0-1B6F01E0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D66480-87D5-BA60-B806-E97461E99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A92B68-01E8-C968-1D23-E0B4A393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17B1-FB44-124D-B9ED-DEF30E1B7A3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A5034A-9439-BD8F-CA2F-B3BC900A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683CA4-EC4E-41EF-FE6A-D1FAC6F3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391C-3F0D-5B4C-ACD3-B1A304904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7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8A2CFEB-1B49-0C49-09D9-D2AF35A6C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F7E20E-BCF3-B6A5-685B-5EC09095C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420CC3-F488-2147-60EC-936CB3D2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17B1-FB44-124D-B9ED-DEF30E1B7A3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302051-008B-92C0-DBF8-6DE6577F0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9974A1-86BA-672B-DACB-D7093BCB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391C-3F0D-5B4C-ACD3-B1A304904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C23B7-42F5-33B3-D807-B258331D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177F71-2A71-9F8A-D909-212A22012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0B8846-9F64-F28F-BEEF-407559B1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17B1-FB44-124D-B9ED-DEF30E1B7A3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1A6624-4CE5-1A8B-AE20-030AAE15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72DF1C-E227-447D-3891-A3C199BD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391C-3F0D-5B4C-ACD3-B1A304904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9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1E8D12-A495-E40A-BE2D-DA54B7B8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2A347E-F81F-4763-E82E-4AEED6A83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602152-2651-8BA1-C146-757E4B2E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17B1-FB44-124D-B9ED-DEF30E1B7A3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4E6C2C-EF45-0BDC-A439-E26BDD14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13D045-8060-ADFF-43B2-EAC3D483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391C-3F0D-5B4C-ACD3-B1A304904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3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08973-BC4F-FF90-5711-6E76D3BD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CEA2F6-7EE8-66F0-737B-6262D6D82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30EE36-DF9E-78E7-4390-579A21EE7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0EFC8A-AAC0-997C-0A7E-D195F75E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17B1-FB44-124D-B9ED-DEF30E1B7A3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FBDF6-78A4-0F76-58B2-A7F791AA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5142D0-9645-CC94-9FDC-F7E60786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391C-3F0D-5B4C-ACD3-B1A304904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55604-766C-1750-73E4-8D622DB8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4612AD-9FD1-497A-E2F8-840549C3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EA4853-87DC-7090-71DE-A557F82A7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414523-BEB3-00CF-B875-2BF9A0FBF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CE5DB04-B102-5C62-D2DE-324348F43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C245E41-EC52-6D34-7431-68200846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17B1-FB44-124D-B9ED-DEF30E1B7A3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4FA8B56-2076-7B06-6790-A7BA2C41F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2AA203A-5C9A-B006-E5CF-DC727755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391C-3F0D-5B4C-ACD3-B1A304904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252D79-0F25-A459-C4D7-FFFFA523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41568F-40ED-62A4-A5DE-FEE1EA41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17B1-FB44-124D-B9ED-DEF30E1B7A3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73F848-FD95-FF25-9774-E362ABB4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0FB752-6C37-591A-E214-3CDB140F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391C-3F0D-5B4C-ACD3-B1A304904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4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A23D7D-9C9E-8958-D6FE-79231368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17B1-FB44-124D-B9ED-DEF30E1B7A3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098C10-E58D-53FB-783F-61F3532F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96EE8C-E0F6-19F8-EDCA-534DFE22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391C-3F0D-5B4C-ACD3-B1A304904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9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BFEBF-36AC-3556-91C6-5CBFE3480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3FFE82-8707-B9BA-385E-691A6CF26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ED36DF-BE01-233F-FA2F-24FA89759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0C06EB-92BA-6226-6C35-12A98651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17B1-FB44-124D-B9ED-DEF30E1B7A3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7E83BF-F446-ADAB-A609-8BF5E2E9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CCBE00-86FA-097D-179E-FC31B4AF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391C-3F0D-5B4C-ACD3-B1A304904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70C93F-9006-F967-5B3E-81EA1CB8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3A31DC-370E-1166-18D9-83B9AB4E0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301282-C21D-8DA6-324F-F70559167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F76362-7E0F-AC54-9F73-B32915FD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17B1-FB44-124D-B9ED-DEF30E1B7A3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F5B5C6-1C70-3E6B-92CA-CB07C4ED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70F8BD-4A1C-F8F8-1A1C-C5A099C1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391C-3F0D-5B4C-ACD3-B1A304904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3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4FF716-CF20-B0C1-7D38-4DC9EEB91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E8854B-D35E-7E47-31D3-862E639E4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D3782-F7D8-42C1-967F-E45A9462E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8B17B1-FB44-124D-B9ED-DEF30E1B7A3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CF2F7C-01EE-8A49-BBE0-F6F64D2D8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65A102-C0D1-11BE-CB35-886EC85AA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00391C-3F0D-5B4C-ACD3-B1A304904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0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FC97-E63E-4CC5-9F9C-046E9E350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HEMOTION trial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D5E61-257A-B5F3-F456-B15BE5D5E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Alexis F. Turgeon MD MSc FRCPC</a:t>
            </a:r>
          </a:p>
          <a:p>
            <a:r>
              <a:rPr lang="en-US" dirty="0"/>
              <a:t>Professor, Department of Anesthesia and Critical Care Medicine, Université Laval, Québec City, Québec, Canada</a:t>
            </a:r>
          </a:p>
          <a:p>
            <a:r>
              <a:rPr lang="en-US" dirty="0"/>
              <a:t>Canada Research Chair in Critical Care Neurology and Trauma</a:t>
            </a:r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372F71C1-A6B6-1735-656E-A9555FB11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280125"/>
            <a:ext cx="6987287" cy="258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69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2C95C-0A98-3B36-376B-DB4FA9D4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US" altLang="fr-FR" sz="6600" b="1" kern="1200" dirty="0">
                <a:solidFill>
                  <a:srgbClr val="C00000"/>
                </a:solidFill>
                <a:cs typeface="Arial" panose="020B0604020202020204" pitchFamily="34" charset="0"/>
              </a:rPr>
              <a:t>Design/Setting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BF1DD34-3411-3E71-DC04-CB2D2E45CBFB}"/>
              </a:ext>
            </a:extLst>
          </p:cNvPr>
          <p:cNvSpPr txBox="1">
            <a:spLocks/>
          </p:cNvSpPr>
          <p:nvPr/>
        </p:nvSpPr>
        <p:spPr>
          <a:xfrm>
            <a:off x="838200" y="18350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en-US" altLang="fr-FR" sz="2800" kern="1200" dirty="0">
                <a:solidFill>
                  <a:prstClr val="black"/>
                </a:solidFill>
                <a:cs typeface="Arial" panose="020B0604020202020204" pitchFamily="34" charset="0"/>
              </a:rPr>
              <a:t>Multicenter open-label randomized control trial</a:t>
            </a:r>
            <a:r>
              <a:rPr lang="en-US" altLang="fr-FR" sz="28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fr-FR" sz="2800" kern="1200" dirty="0">
                <a:cs typeface="Arial" panose="020B0604020202020204" pitchFamily="34" charset="0"/>
              </a:rPr>
              <a:t>(</a:t>
            </a:r>
            <a:r>
              <a:rPr lang="en-US" altLang="fr-FR" sz="2800" b="1" kern="1200" dirty="0">
                <a:cs typeface="Arial" panose="020B0604020202020204" pitchFamily="34" charset="0"/>
              </a:rPr>
              <a:t>P</a:t>
            </a:r>
            <a:r>
              <a:rPr lang="en-US" altLang="fr-FR" sz="2800" kern="1200" dirty="0">
                <a:cs typeface="Arial" panose="020B0604020202020204" pitchFamily="34" charset="0"/>
              </a:rPr>
              <a:t>ragmatic </a:t>
            </a:r>
            <a:r>
              <a:rPr lang="en-US" altLang="fr-FR" sz="2800" b="1" kern="1200" dirty="0">
                <a:cs typeface="Arial" panose="020B0604020202020204" pitchFamily="34" charset="0"/>
              </a:rPr>
              <a:t>R</a:t>
            </a:r>
            <a:r>
              <a:rPr lang="en-US" altLang="fr-FR" sz="2800" kern="1200" dirty="0">
                <a:cs typeface="Arial" panose="020B0604020202020204" pitchFamily="34" charset="0"/>
              </a:rPr>
              <a:t>andomized </a:t>
            </a:r>
            <a:r>
              <a:rPr lang="en-US" altLang="fr-FR" sz="2800" b="1" kern="1200" dirty="0">
                <a:cs typeface="Arial" panose="020B0604020202020204" pitchFamily="34" charset="0"/>
              </a:rPr>
              <a:t>O</a:t>
            </a:r>
            <a:r>
              <a:rPr lang="en-US" altLang="fr-FR" sz="2800" kern="1200" dirty="0">
                <a:cs typeface="Arial" panose="020B0604020202020204" pitchFamily="34" charset="0"/>
              </a:rPr>
              <a:t>pen </a:t>
            </a:r>
            <a:r>
              <a:rPr lang="en-US" altLang="fr-FR" sz="2800" b="1" kern="1200" dirty="0">
                <a:cs typeface="Arial" panose="020B0604020202020204" pitchFamily="34" charset="0"/>
              </a:rPr>
              <a:t>B</a:t>
            </a:r>
            <a:r>
              <a:rPr lang="en-US" altLang="fr-FR" sz="2800" kern="1200" dirty="0">
                <a:cs typeface="Arial" panose="020B0604020202020204" pitchFamily="34" charset="0"/>
              </a:rPr>
              <a:t>linded </a:t>
            </a:r>
            <a:r>
              <a:rPr lang="en-US" altLang="fr-FR" sz="2800" b="1" kern="1200" dirty="0">
                <a:cs typeface="Arial" panose="020B0604020202020204" pitchFamily="34" charset="0"/>
              </a:rPr>
              <a:t>E</a:t>
            </a:r>
            <a:r>
              <a:rPr lang="en-US" altLang="fr-FR" sz="2800" kern="1200" dirty="0">
                <a:cs typeface="Arial" panose="020B0604020202020204" pitchFamily="34" charset="0"/>
              </a:rPr>
              <a:t>ndpoint) </a:t>
            </a:r>
          </a:p>
          <a:p>
            <a:pPr marL="457200" lvl="1" indent="0">
              <a:buNone/>
              <a:defRPr/>
            </a:pPr>
            <a:endParaRPr lang="en-US" altLang="fr-FR" sz="2800" kern="1200" dirty="0"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r>
              <a:rPr lang="en-GB" altLang="fr-FR" sz="2800" dirty="0">
                <a:cs typeface="Arial" panose="020B0604020202020204" pitchFamily="34" charset="0"/>
              </a:rPr>
              <a:t>34 centres in 4 countries (Canada/UK/France/Brazil)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altLang="fr-FR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altLang="fr-FR" dirty="0">
              <a:cs typeface="Arial" panose="020B0604020202020204" pitchFamily="34" charset="0"/>
            </a:endParaRPr>
          </a:p>
          <a:p>
            <a:pPr marL="1428750" lvl="2" indent="-285750">
              <a:defRPr/>
            </a:pPr>
            <a:endParaRPr lang="en-US" altLang="fr-FR" dirty="0"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fr-FR" dirty="0">
              <a:cs typeface="Arial" panose="020B0604020202020204" pitchFamily="34" charset="0"/>
            </a:endParaRPr>
          </a:p>
          <a:p>
            <a:pPr lvl="1">
              <a:defRPr/>
            </a:pPr>
            <a:endParaRPr lang="fr-FR" altLang="fr-FR" sz="1800" dirty="0">
              <a:cs typeface="Arial" panose="020B0604020202020204" pitchFamily="34" charset="0"/>
            </a:endParaRPr>
          </a:p>
          <a:p>
            <a:endParaRPr lang="en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E5B9A0-1E02-5035-3BBE-4C2126823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594"/>
          <a:stretch/>
        </p:blipFill>
        <p:spPr>
          <a:xfrm>
            <a:off x="1378196" y="3985337"/>
            <a:ext cx="7899845" cy="177864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E15B0CE-D551-2436-8BB1-30E0CC961521}"/>
              </a:ext>
            </a:extLst>
          </p:cNvPr>
          <p:cNvSpPr txBox="1"/>
          <p:nvPr/>
        </p:nvSpPr>
        <p:spPr>
          <a:xfrm>
            <a:off x="9483000" y="5394654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BMJ Open 2022</a:t>
            </a:r>
          </a:p>
        </p:txBody>
      </p:sp>
    </p:spTree>
    <p:extLst>
      <p:ext uri="{BB962C8B-B14F-4D97-AF65-F5344CB8AC3E}">
        <p14:creationId xmlns:p14="http://schemas.microsoft.com/office/powerpoint/2010/main" val="93562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9D26B-ADC4-56F8-DADE-F23D2465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Eligibility Criteria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7CED6E-2365-14AA-08D3-0BBD3E125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5362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fr-FR" sz="3400" b="1" dirty="0">
                <a:cs typeface="Arial" panose="020B0604020202020204" pitchFamily="34" charset="0"/>
              </a:rPr>
              <a:t>Inclusion criteria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fr-FR" sz="2600" dirty="0">
                <a:cs typeface="Arial" panose="020B0604020202020204" pitchFamily="34" charset="0"/>
              </a:rPr>
              <a:t>Adult patients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fr-FR" sz="2600" dirty="0">
                <a:cs typeface="Arial" panose="020B0604020202020204" pitchFamily="34" charset="0"/>
              </a:rPr>
              <a:t>Admitted to an ICU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fr-FR" sz="2600" dirty="0">
                <a:cs typeface="Arial" panose="020B0604020202020204" pitchFamily="34" charset="0"/>
              </a:rPr>
              <a:t>Acute moderate or severe blunt TBI (Glasgow Coma Score [GCS] ≤ 12)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fr-FR" sz="2600" dirty="0">
                <a:cs typeface="Arial" panose="020B0604020202020204" pitchFamily="34" charset="0"/>
              </a:rPr>
              <a:t>Hb level ≤ 10.0 g/dL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altLang="fr-FR" dirty="0">
              <a:cs typeface="Arial" panose="020B0604020202020204" pitchFamily="34" charset="0"/>
            </a:endParaRPr>
          </a:p>
          <a:p>
            <a:pPr marL="1428750" lvl="2" indent="-285750">
              <a:buFont typeface="Arial" panose="020B0604020202020204" pitchFamily="34" charset="0"/>
              <a:buChar char="•"/>
              <a:defRPr/>
            </a:pPr>
            <a:endParaRPr lang="en-US" altLang="fr-FR" dirty="0"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fr-FR" dirty="0">
              <a:cs typeface="Arial" panose="020B0604020202020204" pitchFamily="34" charset="0"/>
            </a:endParaRPr>
          </a:p>
          <a:p>
            <a:pPr lvl="1">
              <a:defRPr/>
            </a:pPr>
            <a:endParaRPr lang="fr-FR" altLang="fr-FR" sz="1800" dirty="0"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152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9D26B-ADC4-56F8-DADE-F23D2465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Eligibility Criteria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7CED6E-2365-14AA-08D3-0BBD3E125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altLang="fr-FR" sz="3400" b="1" dirty="0">
                <a:cs typeface="Arial" panose="020B0604020202020204" pitchFamily="34" charset="0"/>
              </a:rPr>
              <a:t>Exclusion Criteria (at time of randomization)</a:t>
            </a:r>
            <a:endParaRPr lang="fr-FR" altLang="fr-FR" sz="3400" b="1" dirty="0">
              <a:cs typeface="Arial" panose="020B0604020202020204" pitchFamily="34" charset="0"/>
            </a:endParaRPr>
          </a:p>
          <a:p>
            <a:pPr marL="742950" lvl="1" indent="-285750">
              <a:defRPr/>
            </a:pPr>
            <a:r>
              <a:rPr lang="en-US" dirty="0">
                <a:cs typeface="Arial" panose="020B0604020202020204" pitchFamily="34" charset="0"/>
              </a:rPr>
              <a:t>Active life-threatening bleeding with hemorrhagic shock or active life-threatening bleeding requiring an urgent surgical procedure</a:t>
            </a:r>
          </a:p>
          <a:p>
            <a:pPr marL="742950" lvl="1" indent="-285750">
              <a:defRPr/>
            </a:pPr>
            <a:r>
              <a:rPr lang="en-US" dirty="0">
                <a:cs typeface="Arial" panose="020B0604020202020204" pitchFamily="34" charset="0"/>
              </a:rPr>
              <a:t>Contraindications or known objection to transfusions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RBC transfusion initiated after ICU admission (OK if transfused in the ER/OR)</a:t>
            </a:r>
          </a:p>
          <a:p>
            <a:pPr marL="742950" lvl="1" indent="-285750">
              <a:defRPr/>
            </a:pPr>
            <a:r>
              <a:rPr lang="en-US" dirty="0">
                <a:cs typeface="Arial" panose="020B0604020202020204" pitchFamily="34" charset="0"/>
              </a:rPr>
              <a:t>Brain-based definition of death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GCS of 3 with bilateral fixed dilated pupils</a:t>
            </a:r>
          </a:p>
          <a:p>
            <a:pPr marL="742950" lvl="1" indent="-285750">
              <a:defRPr/>
            </a:pPr>
            <a:r>
              <a:rPr lang="en-US" dirty="0">
                <a:cs typeface="Arial" panose="020B0604020202020204" pitchFamily="34" charset="0"/>
              </a:rPr>
              <a:t>Decision to withhold or withdraw life-sustaining therapies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No fixed address</a:t>
            </a:r>
            <a:endParaRPr lang="fr-CA" alt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6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55BB5-688D-9A1B-C3E6-08544AFC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Interventions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F056EA1-A3C2-1878-0643-1F4BFD3B282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CA" altLang="fr-FR" sz="3800" b="1" dirty="0">
                <a:cs typeface="Arial" panose="020B0604020202020204" pitchFamily="34" charset="0"/>
              </a:rPr>
              <a:t>Study groups</a:t>
            </a:r>
            <a:endParaRPr lang="fr-FR" altLang="fr-FR" sz="3800" dirty="0">
              <a:cs typeface="Arial" panose="020B0604020202020204" pitchFamily="34" charset="0"/>
            </a:endParaRPr>
          </a:p>
          <a:p>
            <a:pPr marL="742950" lvl="1" indent="-285750">
              <a:defRPr/>
            </a:pPr>
            <a:r>
              <a:rPr lang="en-US" sz="3200" dirty="0">
                <a:cs typeface="Arial" panose="020B0604020202020204" pitchFamily="34" charset="0"/>
              </a:rPr>
              <a:t>Liberal strategy (threshold of Hb ≤ 10.0 g/dL) </a:t>
            </a:r>
            <a:r>
              <a:rPr lang="en-US" sz="3200" i="1" dirty="0">
                <a:cs typeface="Arial" panose="020B0604020202020204" pitchFamily="34" charset="0"/>
              </a:rPr>
              <a:t>or</a:t>
            </a:r>
            <a:r>
              <a:rPr lang="en-US" sz="3200" dirty="0">
                <a:cs typeface="Arial" panose="020B0604020202020204" pitchFamily="34" charset="0"/>
              </a:rPr>
              <a:t>  </a:t>
            </a:r>
          </a:p>
          <a:p>
            <a:pPr marL="742950" lvl="1" indent="-285750">
              <a:defRPr/>
            </a:pPr>
            <a:r>
              <a:rPr lang="en-US" sz="3200" dirty="0">
                <a:cs typeface="Arial" panose="020B0604020202020204" pitchFamily="34" charset="0"/>
              </a:rPr>
              <a:t>Restrictive strategy (threshold of Hb ≤ 7.0 g/dL) </a:t>
            </a:r>
          </a:p>
          <a:p>
            <a:pPr marL="46038" lvl="1" indent="0">
              <a:buNone/>
              <a:defRPr/>
            </a:pPr>
            <a:endParaRPr lang="en-US" altLang="fr-FR" sz="3200" b="1" dirty="0"/>
          </a:p>
          <a:p>
            <a:pPr marL="46038" lvl="1" indent="0">
              <a:buNone/>
              <a:defRPr/>
            </a:pPr>
            <a:r>
              <a:rPr lang="en-US" altLang="fr-FR" sz="3800" b="1" dirty="0"/>
              <a:t>Transfusion strategy</a:t>
            </a:r>
          </a:p>
          <a:p>
            <a:pPr marL="742950" lvl="1" indent="-285750">
              <a:defRPr/>
            </a:pPr>
            <a:r>
              <a:rPr lang="en-US" sz="3200" dirty="0">
                <a:cs typeface="Arial" panose="020B0604020202020204" pitchFamily="34" charset="0"/>
              </a:rPr>
              <a:t>Within 3 hours after meeting the transfusion threshold</a:t>
            </a:r>
          </a:p>
          <a:p>
            <a:pPr marL="742950" lvl="1" indent="-285750">
              <a:defRPr/>
            </a:pPr>
            <a:r>
              <a:rPr lang="en-US" sz="3200" dirty="0">
                <a:cs typeface="Arial" panose="020B0604020202020204" pitchFamily="34" charset="0"/>
              </a:rPr>
              <a:t>A single unit at a time</a:t>
            </a:r>
          </a:p>
          <a:p>
            <a:pPr marL="742950" lvl="1" indent="-285750">
              <a:defRPr/>
            </a:pPr>
            <a:r>
              <a:rPr lang="en-US" sz="3200" dirty="0">
                <a:cs typeface="Arial" panose="020B0604020202020204" pitchFamily="34" charset="0"/>
              </a:rPr>
              <a:t>Until ICU discharge</a:t>
            </a:r>
          </a:p>
          <a:p>
            <a:pPr marL="457200" lvl="1" indent="0">
              <a:buNone/>
              <a:defRPr/>
            </a:pPr>
            <a:endParaRPr lang="fr-CA" altLang="fr-FR" sz="23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4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6C9E30-4B31-4756-80A5-8EEBAF91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Primary outcome measure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54C804D-F3C6-CE7A-8F5C-7B83FDB186D0}"/>
              </a:ext>
            </a:extLst>
          </p:cNvPr>
          <p:cNvSpPr txBox="1">
            <a:spLocks/>
          </p:cNvSpPr>
          <p:nvPr/>
        </p:nvSpPr>
        <p:spPr>
          <a:xfrm>
            <a:off x="838199" y="1485152"/>
            <a:ext cx="110100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15200" b="1" dirty="0">
                <a:cs typeface="Arial" panose="020B0604020202020204" pitchFamily="34" charset="0"/>
              </a:rPr>
              <a:t>Glasgow Outcome Scale extended (GOSe) at 6 months</a:t>
            </a:r>
            <a:endParaRPr lang="en-US" altLang="fr-FR" sz="15200" b="1" dirty="0"/>
          </a:p>
          <a:p>
            <a:pPr marL="46038" lvl="1" indent="0">
              <a:buNone/>
              <a:defRPr/>
            </a:pPr>
            <a:endParaRPr lang="en-US" altLang="fr-FR" sz="3200" dirty="0"/>
          </a:p>
          <a:p>
            <a:pPr marL="46038" lvl="1" indent="0">
              <a:buNone/>
              <a:defRPr/>
            </a:pPr>
            <a:r>
              <a:rPr lang="en-US" altLang="fr-FR" sz="8000" b="1" dirty="0"/>
              <a:t>1 = Dead</a:t>
            </a:r>
          </a:p>
          <a:p>
            <a:pPr marL="46038" lvl="1" indent="0">
              <a:buNone/>
              <a:defRPr/>
            </a:pPr>
            <a:r>
              <a:rPr lang="en-US" altLang="fr-FR" sz="8000" b="1" dirty="0">
                <a:solidFill>
                  <a:srgbClr val="B84E3D"/>
                </a:solidFill>
              </a:rPr>
              <a:t>2 = Vegetative state </a:t>
            </a:r>
          </a:p>
          <a:p>
            <a:pPr marL="46038" lvl="1" indent="0">
              <a:buNone/>
              <a:defRPr/>
            </a:pPr>
            <a:r>
              <a:rPr lang="en-US" altLang="fr-FR" sz="5600" b="1" dirty="0">
                <a:solidFill>
                  <a:srgbClr val="B84E3D"/>
                </a:solidFill>
              </a:rPr>
              <a:t>	Absence of awareness of self &amp; environment</a:t>
            </a:r>
            <a:endParaRPr lang="en-US" altLang="fr-FR" sz="5600" b="1" dirty="0"/>
          </a:p>
          <a:p>
            <a:pPr marL="46038" lvl="1" indent="0">
              <a:buNone/>
              <a:defRPr/>
            </a:pPr>
            <a:r>
              <a:rPr lang="en-US" altLang="fr-FR" sz="8000" b="1" dirty="0">
                <a:solidFill>
                  <a:srgbClr val="DA9845"/>
                </a:solidFill>
              </a:rPr>
              <a:t>3 = Lower severe disability </a:t>
            </a:r>
          </a:p>
          <a:p>
            <a:pPr marL="46038" lvl="1" indent="0">
              <a:buNone/>
              <a:defRPr/>
            </a:pPr>
            <a:r>
              <a:rPr lang="en-US" altLang="fr-FR" sz="5600" b="1" dirty="0">
                <a:solidFill>
                  <a:srgbClr val="DA9845"/>
                </a:solidFill>
              </a:rPr>
              <a:t>	Full assistance in activities of daily living</a:t>
            </a:r>
          </a:p>
          <a:p>
            <a:pPr marL="46038" lvl="1" indent="0">
              <a:buNone/>
              <a:defRPr/>
            </a:pPr>
            <a:r>
              <a:rPr lang="en-US" altLang="fr-FR" sz="8000" b="1" dirty="0">
                <a:solidFill>
                  <a:srgbClr val="E2BE2B"/>
                </a:solidFill>
              </a:rPr>
              <a:t>4 = Upper severe disability </a:t>
            </a:r>
          </a:p>
          <a:p>
            <a:pPr marL="46038" lvl="1" indent="0">
              <a:buNone/>
              <a:defRPr/>
            </a:pPr>
            <a:r>
              <a:rPr lang="en-US" altLang="fr-FR" sz="5600" b="1" dirty="0">
                <a:solidFill>
                  <a:srgbClr val="E2BE2B"/>
                </a:solidFill>
              </a:rPr>
              <a:t>	Partial assistance in activities of daily living</a:t>
            </a:r>
          </a:p>
          <a:p>
            <a:pPr marL="46038" lvl="1" indent="0">
              <a:buNone/>
              <a:defRPr/>
            </a:pPr>
            <a:r>
              <a:rPr lang="en-US" altLang="fr-FR" sz="8000" b="1" dirty="0">
                <a:solidFill>
                  <a:srgbClr val="D1C883"/>
                </a:solidFill>
              </a:rPr>
              <a:t>5 = Lower moderate disability </a:t>
            </a:r>
          </a:p>
          <a:p>
            <a:pPr marL="46038" lvl="1" indent="0">
              <a:buNone/>
              <a:defRPr/>
            </a:pPr>
            <a:r>
              <a:rPr lang="en-US" altLang="fr-FR" sz="5600" b="1" dirty="0">
                <a:solidFill>
                  <a:srgbClr val="D1C883"/>
                </a:solidFill>
              </a:rPr>
              <a:t>	Independent, but cannot resume work/school or previous social activities</a:t>
            </a:r>
          </a:p>
          <a:p>
            <a:pPr marL="46038" lvl="1" indent="0">
              <a:buNone/>
              <a:defRPr/>
            </a:pPr>
            <a:r>
              <a:rPr lang="en-US" altLang="fr-FR" sz="8000" b="1" dirty="0">
                <a:solidFill>
                  <a:srgbClr val="8CB262"/>
                </a:solidFill>
              </a:rPr>
              <a:t>6 = Upper moderate disability </a:t>
            </a:r>
          </a:p>
          <a:p>
            <a:pPr marL="46038" lvl="1" indent="0">
              <a:buNone/>
              <a:defRPr/>
            </a:pPr>
            <a:r>
              <a:rPr lang="en-US" altLang="fr-FR" sz="5600" b="1" dirty="0">
                <a:solidFill>
                  <a:srgbClr val="8CB262"/>
                </a:solidFill>
              </a:rPr>
              <a:t>	Some disability, but can partly resume work/school or previous social activities</a:t>
            </a:r>
          </a:p>
          <a:p>
            <a:pPr marL="46038" lvl="1" indent="0">
              <a:buNone/>
              <a:defRPr/>
            </a:pPr>
            <a:r>
              <a:rPr lang="en-US" altLang="fr-FR" sz="8000" b="1" dirty="0">
                <a:solidFill>
                  <a:srgbClr val="B4C7CC"/>
                </a:solidFill>
              </a:rPr>
              <a:t>7 = Lower good recovery </a:t>
            </a:r>
          </a:p>
          <a:p>
            <a:pPr marL="46038" lvl="1" indent="0">
              <a:buNone/>
              <a:defRPr/>
            </a:pPr>
            <a:r>
              <a:rPr lang="en-US" altLang="fr-FR" sz="5600" b="1" dirty="0">
                <a:solidFill>
                  <a:srgbClr val="B4C7CC"/>
                </a:solidFill>
              </a:rPr>
              <a:t>	Minor physical / mental deficits affecting activities of daily living</a:t>
            </a:r>
          </a:p>
          <a:p>
            <a:pPr marL="46038" lvl="1" indent="0">
              <a:buNone/>
              <a:defRPr/>
            </a:pPr>
            <a:r>
              <a:rPr lang="en-US" altLang="fr-FR" sz="8000" b="1" dirty="0">
                <a:solidFill>
                  <a:srgbClr val="5779A9"/>
                </a:solidFill>
              </a:rPr>
              <a:t>8 = Upper good recovery</a:t>
            </a:r>
          </a:p>
          <a:p>
            <a:pPr marL="46038" lvl="1" indent="0">
              <a:buNone/>
              <a:defRPr/>
            </a:pPr>
            <a:r>
              <a:rPr lang="en-US" altLang="fr-FR" sz="5600" b="1" dirty="0">
                <a:solidFill>
                  <a:srgbClr val="5779A9"/>
                </a:solidFill>
              </a:rPr>
              <a:t>	Full recovery</a:t>
            </a:r>
          </a:p>
        </p:txBody>
      </p:sp>
    </p:spTree>
    <p:extLst>
      <p:ext uri="{BB962C8B-B14F-4D97-AF65-F5344CB8AC3E}">
        <p14:creationId xmlns:p14="http://schemas.microsoft.com/office/powerpoint/2010/main" val="238852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6AA226-E5D1-2459-6ED8-4AECAAE1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Secondary outcome measures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44472D9-185C-9050-693B-8B14FDA7AA4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200" b="1" dirty="0">
                <a:cs typeface="Arial" panose="020B0604020202020204" pitchFamily="34" charset="0"/>
              </a:rPr>
              <a:t>Overall functional outcome </a:t>
            </a:r>
            <a:r>
              <a:rPr lang="en-US" altLang="fr-FR" sz="2600" dirty="0">
                <a:cs typeface="Arial" panose="020B0604020202020204" pitchFamily="34" charset="0"/>
              </a:rPr>
              <a:t>(Functional Independence Measure-FIM)</a:t>
            </a:r>
          </a:p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200" b="1" dirty="0">
                <a:cs typeface="Arial" panose="020B0604020202020204" pitchFamily="34" charset="0"/>
              </a:rPr>
              <a:t>Overall quality of life </a:t>
            </a:r>
            <a:r>
              <a:rPr lang="en-US" altLang="fr-FR" sz="2600" dirty="0">
                <a:cs typeface="Arial" panose="020B0604020202020204" pitchFamily="34" charset="0"/>
              </a:rPr>
              <a:t>(EQ-5D-5L)</a:t>
            </a:r>
          </a:p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200" b="1" dirty="0">
                <a:cs typeface="Arial" panose="020B0604020202020204" pitchFamily="34" charset="0"/>
              </a:rPr>
              <a:t>TBI-specific quality of life </a:t>
            </a:r>
            <a:r>
              <a:rPr lang="en-US" altLang="fr-FR" sz="2600" dirty="0">
                <a:cs typeface="Arial" panose="020B0604020202020204" pitchFamily="34" charset="0"/>
              </a:rPr>
              <a:t>(</a:t>
            </a:r>
            <a:r>
              <a:rPr lang="en-US" altLang="fr-FR" sz="2600" dirty="0" err="1">
                <a:cs typeface="Arial" panose="020B0604020202020204" pitchFamily="34" charset="0"/>
              </a:rPr>
              <a:t>Qolibri</a:t>
            </a:r>
            <a:r>
              <a:rPr lang="en-US" altLang="fr-FR" sz="2600" dirty="0">
                <a:cs typeface="Arial" panose="020B0604020202020204" pitchFamily="34" charset="0"/>
              </a:rPr>
              <a:t>)</a:t>
            </a:r>
          </a:p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200" b="1" dirty="0">
                <a:cs typeface="Arial" panose="020B0604020202020204" pitchFamily="34" charset="0"/>
              </a:rPr>
              <a:t>Depression scale</a:t>
            </a:r>
            <a:r>
              <a:rPr lang="en-US" altLang="fr-FR" sz="2800" b="1" dirty="0">
                <a:cs typeface="Arial" panose="020B0604020202020204" pitchFamily="34" charset="0"/>
              </a:rPr>
              <a:t> </a:t>
            </a:r>
            <a:r>
              <a:rPr lang="en-US" altLang="fr-FR" sz="2400" dirty="0">
                <a:cs typeface="Arial" panose="020B0604020202020204" pitchFamily="34" charset="0"/>
              </a:rPr>
              <a:t>(PHQ-9)</a:t>
            </a:r>
          </a:p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200" b="1" dirty="0">
                <a:cs typeface="Arial" panose="020B0604020202020204" pitchFamily="34" charset="0"/>
              </a:rPr>
              <a:t>Mortality*</a:t>
            </a:r>
          </a:p>
          <a:p>
            <a:pPr marL="4763" lvl="1" indent="0">
              <a:lnSpc>
                <a:spcPct val="100000"/>
              </a:lnSpc>
              <a:buNone/>
              <a:defRPr/>
            </a:pPr>
            <a:endParaRPr lang="en-US" altLang="fr-FR" sz="3200" b="1" dirty="0">
              <a:cs typeface="Arial" panose="020B0604020202020204" pitchFamily="34" charset="0"/>
            </a:endParaRPr>
          </a:p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200" dirty="0">
                <a:cs typeface="Arial" panose="020B0604020202020204" pitchFamily="34" charset="0"/>
              </a:rPr>
              <a:t>Outcome assessment done centrally at 6 months</a:t>
            </a:r>
          </a:p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200" dirty="0">
                <a:cs typeface="Arial" panose="020B0604020202020204" pitchFamily="34" charset="0"/>
              </a:rPr>
              <a:t>*Mortality also assessed at ICU and hospital</a:t>
            </a:r>
            <a:endParaRPr lang="en-US" altLang="fr-FR" sz="3200" dirty="0"/>
          </a:p>
        </p:txBody>
      </p:sp>
    </p:spTree>
    <p:extLst>
      <p:ext uri="{BB962C8B-B14F-4D97-AF65-F5344CB8AC3E}">
        <p14:creationId xmlns:p14="http://schemas.microsoft.com/office/powerpoint/2010/main" val="209739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3496C-FA99-6388-2AB5-B99051C6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Tertiary outcome measures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7709623-6A4B-AC69-7D6F-C76B92690216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800" b="1" dirty="0">
                <a:cs typeface="Arial" panose="020B0604020202020204" pitchFamily="34" charset="0"/>
              </a:rPr>
              <a:t>Number of RBC units transfused </a:t>
            </a:r>
          </a:p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800" b="1" dirty="0">
                <a:cs typeface="Arial" panose="020B0604020202020204" pitchFamily="34" charset="0"/>
              </a:rPr>
              <a:t>Lowest daily Hb </a:t>
            </a:r>
          </a:p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800" b="1" dirty="0">
                <a:cs typeface="Arial" panose="020B0604020202020204" pitchFamily="34" charset="0"/>
              </a:rPr>
              <a:t>Infections </a:t>
            </a:r>
          </a:p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800" b="1" dirty="0">
                <a:cs typeface="Arial" panose="020B0604020202020204" pitchFamily="34" charset="0"/>
              </a:rPr>
              <a:t>Duration of mechanical ventilation </a:t>
            </a:r>
          </a:p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800" b="1" dirty="0">
                <a:cs typeface="Arial" panose="020B0604020202020204" pitchFamily="34" charset="0"/>
              </a:rPr>
              <a:t>ICU and hospital length of stay</a:t>
            </a:r>
          </a:p>
          <a:p>
            <a:pPr marL="4763" lvl="1" indent="0">
              <a:lnSpc>
                <a:spcPct val="100000"/>
              </a:lnSpc>
              <a:buNone/>
              <a:defRPr/>
            </a:pPr>
            <a:endParaRPr lang="en-US" altLang="fr-FR" sz="3200" b="1" dirty="0">
              <a:cs typeface="Arial" panose="020B0604020202020204" pitchFamily="34" charset="0"/>
            </a:endParaRPr>
          </a:p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200" dirty="0">
                <a:cs typeface="Arial" panose="020B0604020202020204" pitchFamily="34" charset="0"/>
              </a:rPr>
              <a:t>Outcome assessment done at each site</a:t>
            </a:r>
          </a:p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200" dirty="0">
                <a:cs typeface="Arial" panose="020B0604020202020204" pitchFamily="34" charset="0"/>
              </a:rPr>
              <a:t>No adjudication of tertiary outcomes or adverse events</a:t>
            </a:r>
            <a:endParaRPr lang="en-US" altLang="fr-FR" sz="3200" dirty="0"/>
          </a:p>
        </p:txBody>
      </p:sp>
    </p:spTree>
    <p:extLst>
      <p:ext uri="{BB962C8B-B14F-4D97-AF65-F5344CB8AC3E}">
        <p14:creationId xmlns:p14="http://schemas.microsoft.com/office/powerpoint/2010/main" val="2604397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D62263-5E29-3160-2159-7BE5284D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Sample size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4A6913-E74C-9348-09E0-E36FA7A2DA70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800" b="1" dirty="0">
                <a:cs typeface="Arial" panose="020B0604020202020204" pitchFamily="34" charset="0"/>
              </a:rPr>
              <a:t>Based on the proportion of patients with an unfavorable outcome (GOSe ≤ 4)</a:t>
            </a:r>
          </a:p>
          <a:p>
            <a:pPr marL="4763" lvl="1" indent="0">
              <a:lnSpc>
                <a:spcPct val="100000"/>
              </a:lnSpc>
              <a:buNone/>
              <a:defRPr/>
            </a:pPr>
            <a:endParaRPr lang="en-US" altLang="fr-FR" sz="3800" b="1" dirty="0">
              <a:cs typeface="Arial" panose="020B0604020202020204" pitchFamily="34" charset="0"/>
            </a:endParaRPr>
          </a:p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800" b="1" dirty="0">
                <a:cs typeface="Arial" panose="020B0604020202020204" pitchFamily="34" charset="0"/>
              </a:rPr>
              <a:t>712 patients</a:t>
            </a:r>
          </a:p>
          <a:p>
            <a:pPr marL="576263" lvl="1" indent="-265113">
              <a:lnSpc>
                <a:spcPct val="100000"/>
              </a:lnSpc>
              <a:defRPr/>
            </a:pPr>
            <a:r>
              <a:rPr lang="en-US" altLang="fr-FR" sz="3000" dirty="0">
                <a:cs typeface="Arial" panose="020B0604020202020204" pitchFamily="34" charset="0"/>
              </a:rPr>
              <a:t>Absolute risk reduction of 10% </a:t>
            </a:r>
          </a:p>
          <a:p>
            <a:pPr marL="576263" lvl="1" indent="-265113">
              <a:lnSpc>
                <a:spcPct val="100000"/>
              </a:lnSpc>
              <a:defRPr/>
            </a:pPr>
            <a:r>
              <a:rPr lang="en-US" altLang="fr-FR" sz="3000" dirty="0">
                <a:cs typeface="Arial" panose="020B0604020202020204" pitchFamily="34" charset="0"/>
              </a:rPr>
              <a:t>40% risk of unfavorable outcome in the restrictive group</a:t>
            </a:r>
          </a:p>
          <a:p>
            <a:pPr marL="576263" lvl="1" indent="-265113">
              <a:lnSpc>
                <a:spcPct val="100000"/>
              </a:lnSpc>
              <a:defRPr/>
            </a:pPr>
            <a:r>
              <a:rPr lang="en-US" altLang="fr-FR" sz="3000" dirty="0">
                <a:cs typeface="Arial" panose="020B0604020202020204" pitchFamily="34" charset="0"/>
              </a:rPr>
              <a:t>Power of 80% and a type 1 error of 5%</a:t>
            </a:r>
          </a:p>
          <a:p>
            <a:pPr marL="4763" lvl="1" indent="0">
              <a:lnSpc>
                <a:spcPct val="100000"/>
              </a:lnSpc>
              <a:buNone/>
              <a:defRPr/>
            </a:pPr>
            <a:endParaRPr lang="en-US" altLang="fr-FR" sz="3800" b="1" dirty="0">
              <a:cs typeface="Arial" panose="020B0604020202020204" pitchFamily="34" charset="0"/>
            </a:endParaRPr>
          </a:p>
          <a:p>
            <a:pPr marL="311150" lvl="1" indent="0">
              <a:lnSpc>
                <a:spcPct val="100000"/>
              </a:lnSpc>
              <a:buNone/>
              <a:defRPr/>
            </a:pPr>
            <a:endParaRPr lang="en-US" altLang="fr-FR" sz="3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98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D62263-5E29-3160-2159-7BE5284D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Interim analyses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B3F08C0-22B8-B9F4-A003-8BF39A909C11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4100" b="1" dirty="0">
                <a:cs typeface="Arial" panose="020B0604020202020204" pitchFamily="34" charset="0"/>
              </a:rPr>
              <a:t>Primary outcome </a:t>
            </a:r>
          </a:p>
          <a:p>
            <a:pPr marL="576263" lvl="1" indent="-265113">
              <a:lnSpc>
                <a:spcPct val="100000"/>
              </a:lnSpc>
              <a:defRPr/>
            </a:pPr>
            <a:r>
              <a:rPr lang="en-US" altLang="fr-FR" sz="3800" dirty="0">
                <a:cs typeface="Arial" panose="020B0604020202020204" pitchFamily="34" charset="0"/>
              </a:rPr>
              <a:t>At 50% of enrolment</a:t>
            </a:r>
          </a:p>
          <a:p>
            <a:pPr marL="576263" lvl="1" indent="-265113">
              <a:lnSpc>
                <a:spcPct val="100000"/>
              </a:lnSpc>
              <a:defRPr/>
            </a:pPr>
            <a:r>
              <a:rPr lang="en-US" altLang="fr-FR" sz="3800" dirty="0">
                <a:cs typeface="Arial" panose="020B0604020202020204" pitchFamily="34" charset="0"/>
              </a:rPr>
              <a:t>Blinded assessment</a:t>
            </a:r>
          </a:p>
          <a:p>
            <a:pPr marL="576263" lvl="1" indent="-265113">
              <a:lnSpc>
                <a:spcPct val="100000"/>
              </a:lnSpc>
              <a:defRPr/>
            </a:pPr>
            <a:r>
              <a:rPr lang="en-US" altLang="fr-FR" sz="3800" dirty="0">
                <a:cs typeface="Arial" panose="020B0604020202020204" pitchFamily="34" charset="0"/>
              </a:rPr>
              <a:t>Haybittle-</a:t>
            </a:r>
            <a:r>
              <a:rPr lang="en-US" altLang="fr-FR" sz="3800" dirty="0" err="1">
                <a:cs typeface="Arial" panose="020B0604020202020204" pitchFamily="34" charset="0"/>
              </a:rPr>
              <a:t>Peto</a:t>
            </a:r>
            <a:r>
              <a:rPr lang="en-US" altLang="fr-FR" sz="3800" dirty="0">
                <a:cs typeface="Arial" panose="020B0604020202020204" pitchFamily="34" charset="0"/>
              </a:rPr>
              <a:t> criteria (P&lt;0.001)</a:t>
            </a:r>
          </a:p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4100" b="1" dirty="0">
                <a:cs typeface="Arial" panose="020B0604020202020204" pitchFamily="34" charset="0"/>
              </a:rPr>
              <a:t>Study metrics</a:t>
            </a:r>
          </a:p>
          <a:p>
            <a:pPr marL="576263" lvl="1" indent="-265113">
              <a:lnSpc>
                <a:spcPct val="100000"/>
              </a:lnSpc>
              <a:defRPr/>
            </a:pPr>
            <a:r>
              <a:rPr lang="en-US" altLang="fr-FR" sz="3800" dirty="0">
                <a:cs typeface="Arial" panose="020B0604020202020204" pitchFamily="34" charset="0"/>
              </a:rPr>
              <a:t>At 25, 50 and 75% of enrolment</a:t>
            </a:r>
          </a:p>
          <a:p>
            <a:pPr marL="576263" lvl="1" indent="-265113">
              <a:lnSpc>
                <a:spcPct val="100000"/>
              </a:lnSpc>
              <a:defRPr/>
            </a:pPr>
            <a:r>
              <a:rPr lang="en-US" altLang="fr-FR" sz="3800" dirty="0">
                <a:cs typeface="Arial" panose="020B0604020202020204" pitchFamily="34" charset="0"/>
              </a:rPr>
              <a:t>Pooled data</a:t>
            </a:r>
          </a:p>
          <a:p>
            <a:pPr marL="576263" lvl="1" indent="-265113">
              <a:lnSpc>
                <a:spcPct val="100000"/>
              </a:lnSpc>
              <a:defRPr/>
            </a:pPr>
            <a:endParaRPr lang="en-US" altLang="fr-FR" sz="3800" dirty="0">
              <a:cs typeface="Arial" panose="020B0604020202020204" pitchFamily="34" charset="0"/>
            </a:endParaRPr>
          </a:p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800" b="1" dirty="0">
                <a:cs typeface="Arial" panose="020B0604020202020204" pitchFamily="34" charset="0"/>
              </a:rPr>
              <a:t>DSMC recommended to continue</a:t>
            </a:r>
          </a:p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800" b="1" dirty="0">
                <a:cs typeface="Arial" panose="020B0604020202020204" pitchFamily="34" charset="0"/>
              </a:rPr>
              <a:t>Sample size augmented to 742 to account for 2% lost to follow-up</a:t>
            </a:r>
          </a:p>
        </p:txBody>
      </p:sp>
    </p:spTree>
    <p:extLst>
      <p:ext uri="{BB962C8B-B14F-4D97-AF65-F5344CB8AC3E}">
        <p14:creationId xmlns:p14="http://schemas.microsoft.com/office/powerpoint/2010/main" val="135801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D6094-6A33-B47F-EA3E-10CA0C22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Analytic plan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CB580F7-7A79-0368-5387-1E6ABDCCB4AC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indent="0">
              <a:lnSpc>
                <a:spcPct val="100000"/>
              </a:lnSpc>
              <a:buNone/>
              <a:defRPr/>
            </a:pPr>
            <a:r>
              <a:rPr lang="en-US" altLang="fr-FR" sz="3800" b="1" dirty="0">
                <a:cs typeface="Arial" panose="020B0604020202020204" pitchFamily="34" charset="0"/>
              </a:rPr>
              <a:t>Main analysis of the primary outcome </a:t>
            </a:r>
          </a:p>
          <a:p>
            <a:pPr marL="576263" lvl="1" indent="-265113">
              <a:lnSpc>
                <a:spcPct val="100000"/>
              </a:lnSpc>
              <a:defRPr/>
            </a:pPr>
            <a:r>
              <a:rPr lang="en-US" altLang="fr-FR" sz="3200" dirty="0">
                <a:cs typeface="Arial" panose="020B0604020202020204" pitchFamily="34" charset="0"/>
              </a:rPr>
              <a:t>Sliding dichotomy approach</a:t>
            </a:r>
          </a:p>
          <a:p>
            <a:pPr marL="1033463" lvl="2" indent="-265113">
              <a:lnSpc>
                <a:spcPct val="100000"/>
              </a:lnSpc>
              <a:defRPr/>
            </a:pPr>
            <a:r>
              <a:rPr lang="en-US" altLang="fr-FR" sz="2600" dirty="0">
                <a:cs typeface="Arial" panose="020B0604020202020204" pitchFamily="34" charset="0"/>
              </a:rPr>
              <a:t>Baseline prognostic assessed by the TBI-IMPACT prognostic score</a:t>
            </a:r>
          </a:p>
          <a:p>
            <a:pPr marL="1490663" lvl="3" indent="-265113">
              <a:lnSpc>
                <a:spcPct val="100000"/>
              </a:lnSpc>
              <a:defRPr/>
            </a:pPr>
            <a:r>
              <a:rPr lang="en-US" altLang="fr-FR" sz="2400" dirty="0">
                <a:cs typeface="Arial" panose="020B0604020202020204" pitchFamily="34" charset="0"/>
              </a:rPr>
              <a:t>Age, pupils, GCS motor score, CT scan Marshall score, epidural hematoma, traumatic subarachnoid hemorrhage, hypotension, hypoxemia, Hb, glucose</a:t>
            </a:r>
          </a:p>
          <a:p>
            <a:pPr marL="576263" lvl="1" indent="-265113">
              <a:lnSpc>
                <a:spcPct val="100000"/>
              </a:lnSpc>
              <a:defRPr/>
            </a:pPr>
            <a:endParaRPr lang="en-US" altLang="fr-FR" sz="3200" dirty="0">
              <a:cs typeface="Arial" panose="020B0604020202020204" pitchFamily="34" charset="0"/>
            </a:endParaRPr>
          </a:p>
          <a:p>
            <a:pPr marL="311150" lvl="1" indent="0">
              <a:lnSpc>
                <a:spcPct val="100000"/>
              </a:lnSpc>
              <a:buNone/>
              <a:defRPr/>
            </a:pPr>
            <a:endParaRPr lang="en-US" altLang="fr-FR" sz="3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B16FE1-9D2E-0EF2-C886-7A40072D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200" b="1" dirty="0">
                <a:solidFill>
                  <a:srgbClr val="C00000"/>
                </a:solidFill>
              </a:rPr>
              <a:t>Academic Disclosures and Acknowledgements</a:t>
            </a:r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079E5C62-D8DC-6F68-9CE7-94559467A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2700" y="3499644"/>
            <a:ext cx="2006600" cy="1003300"/>
          </a:xfrm>
        </p:spPr>
      </p:pic>
      <p:pic>
        <p:nvPicPr>
          <p:cNvPr id="6" name="Picture 4" descr="Dataverse de l'Université Laval">
            <a:extLst>
              <a:ext uri="{FF2B5EF4-FFF2-40B4-BE49-F238E27FC236}">
                <a16:creationId xmlns:a16="http://schemas.microsoft.com/office/drawing/2014/main" id="{9607D6A7-6064-AF4E-FE53-C6CE8A962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3" y="1849693"/>
            <a:ext cx="1734658" cy="74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entre de recherche du CHU de Qc-Université Laval (@crchuqc) | Twitter">
            <a:extLst>
              <a:ext uri="{FF2B5EF4-FFF2-40B4-BE49-F238E27FC236}">
                <a16:creationId xmlns:a16="http://schemas.microsoft.com/office/drawing/2014/main" id="{7CE3319A-ECE9-A2AB-A1E0-FB229629E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8" b="34373"/>
          <a:stretch/>
        </p:blipFill>
        <p:spPr bwMode="auto">
          <a:xfrm>
            <a:off x="2557850" y="1681546"/>
            <a:ext cx="2121361" cy="74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dentité visuelle des IRSC - IRSC">
            <a:extLst>
              <a:ext uri="{FF2B5EF4-FFF2-40B4-BE49-F238E27FC236}">
                <a16:creationId xmlns:a16="http://schemas.microsoft.com/office/drawing/2014/main" id="{E0C85B76-9785-A933-B63D-014A39C4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33" y="2932893"/>
            <a:ext cx="1841499" cy="11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CCTG - Home">
            <a:extLst>
              <a:ext uri="{FF2B5EF4-FFF2-40B4-BE49-F238E27FC236}">
                <a16:creationId xmlns:a16="http://schemas.microsoft.com/office/drawing/2014/main" id="{2098761A-727C-F307-11DB-4D92F172D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64" y="1758781"/>
            <a:ext cx="2049521" cy="6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TRC – Hutchison Lab">
            <a:extLst>
              <a:ext uri="{FF2B5EF4-FFF2-40B4-BE49-F238E27FC236}">
                <a16:creationId xmlns:a16="http://schemas.microsoft.com/office/drawing/2014/main" id="{8A625C1E-1863-CBCC-D86E-941CA108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03" y="1825356"/>
            <a:ext cx="2051547" cy="70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APPM | Research | Perioperative Anesthesia - Department-Anesthesiology,  Perioperative and Pain Medicine-35 , - Department-Anesthesiology,  Perioperative and Pain Medicine-35 , | Cumming School of Medicine |  University of Calgary">
            <a:extLst>
              <a:ext uri="{FF2B5EF4-FFF2-40B4-BE49-F238E27FC236}">
                <a16:creationId xmlns:a16="http://schemas.microsoft.com/office/drawing/2014/main" id="{2C9D8CD2-A54B-D69E-6361-B83785FC9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577" y="1647380"/>
            <a:ext cx="1095810" cy="96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Espace réservé du contenu 12">
            <a:extLst>
              <a:ext uri="{FF2B5EF4-FFF2-40B4-BE49-F238E27FC236}">
                <a16:creationId xmlns:a16="http://schemas.microsoft.com/office/drawing/2014/main" id="{F0946CCF-41C8-CC5E-D880-0A89DC30C4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850" y="3294405"/>
            <a:ext cx="752901" cy="7746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F0C6922-A70D-AB1E-2EE7-DA5441146C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1032" y="3363258"/>
            <a:ext cx="1218179" cy="62342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38AB336-A4CA-9863-0E57-59843376D1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3682" y="2717800"/>
            <a:ext cx="1422400" cy="14224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654A77-8CDF-8D53-2171-294BAB4F51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3433" y="4817298"/>
            <a:ext cx="2019300" cy="10033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834F61A-A9F7-A2F4-DFA9-8AB8A10104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158" y="4817298"/>
            <a:ext cx="1917700" cy="10541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558F21F-B459-FD24-A248-5D5F79BFEC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36793" y="4924870"/>
            <a:ext cx="2235200" cy="5715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45BC89F-41BD-E42D-444E-0F5B2F7B24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38964" y="4639063"/>
            <a:ext cx="1841500" cy="11049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9659113-47A5-7154-5886-AC4F0EACF5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4730" y="3141569"/>
            <a:ext cx="1905000" cy="10668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E52EC17-DF08-0470-2F9A-1D0ED5BD5E9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19179" y="5043761"/>
            <a:ext cx="2227391" cy="5503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D374531-0009-F393-9BDD-FED2928F2FB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18969" y="3430800"/>
            <a:ext cx="2999976" cy="2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7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D6094-6A33-B47F-EA3E-10CA0C22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Sliding dichotomy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7549A37-D381-7AB1-B26A-37485076ABEC}"/>
              </a:ext>
            </a:extLst>
          </p:cNvPr>
          <p:cNvGraphicFramePr>
            <a:graphicFrameLocks noGrp="1"/>
          </p:cNvGraphicFramePr>
          <p:nvPr/>
        </p:nvGraphicFramePr>
        <p:xfrm>
          <a:off x="84841" y="1489434"/>
          <a:ext cx="11519555" cy="467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698">
                  <a:extLst>
                    <a:ext uri="{9D8B030D-6E8A-4147-A177-3AD203B41FA5}">
                      <a16:colId xmlns:a16="http://schemas.microsoft.com/office/drawing/2014/main" val="1404251934"/>
                    </a:ext>
                  </a:extLst>
                </a:gridCol>
                <a:gridCol w="674280">
                  <a:extLst>
                    <a:ext uri="{9D8B030D-6E8A-4147-A177-3AD203B41FA5}">
                      <a16:colId xmlns:a16="http://schemas.microsoft.com/office/drawing/2014/main" val="1327549222"/>
                    </a:ext>
                  </a:extLst>
                </a:gridCol>
                <a:gridCol w="1084082">
                  <a:extLst>
                    <a:ext uri="{9D8B030D-6E8A-4147-A177-3AD203B41FA5}">
                      <a16:colId xmlns:a16="http://schemas.microsoft.com/office/drawing/2014/main" val="3459277359"/>
                    </a:ext>
                  </a:extLst>
                </a:gridCol>
                <a:gridCol w="989814">
                  <a:extLst>
                    <a:ext uri="{9D8B030D-6E8A-4147-A177-3AD203B41FA5}">
                      <a16:colId xmlns:a16="http://schemas.microsoft.com/office/drawing/2014/main" val="4213422494"/>
                    </a:ext>
                  </a:extLst>
                </a:gridCol>
                <a:gridCol w="1027522">
                  <a:extLst>
                    <a:ext uri="{9D8B030D-6E8A-4147-A177-3AD203B41FA5}">
                      <a16:colId xmlns:a16="http://schemas.microsoft.com/office/drawing/2014/main" val="2176737429"/>
                    </a:ext>
                  </a:extLst>
                </a:gridCol>
                <a:gridCol w="1027522">
                  <a:extLst>
                    <a:ext uri="{9D8B030D-6E8A-4147-A177-3AD203B41FA5}">
                      <a16:colId xmlns:a16="http://schemas.microsoft.com/office/drawing/2014/main" val="707479875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3877601402"/>
                    </a:ext>
                  </a:extLst>
                </a:gridCol>
                <a:gridCol w="1018095">
                  <a:extLst>
                    <a:ext uri="{9D8B030D-6E8A-4147-A177-3AD203B41FA5}">
                      <a16:colId xmlns:a16="http://schemas.microsoft.com/office/drawing/2014/main" val="2457218749"/>
                    </a:ext>
                  </a:extLst>
                </a:gridCol>
                <a:gridCol w="1197204">
                  <a:extLst>
                    <a:ext uri="{9D8B030D-6E8A-4147-A177-3AD203B41FA5}">
                      <a16:colId xmlns:a16="http://schemas.microsoft.com/office/drawing/2014/main" val="3162363113"/>
                    </a:ext>
                  </a:extLst>
                </a:gridCol>
              </a:tblGrid>
              <a:tr h="418546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r>
                        <a:rPr lang="en-US" sz="2800" noProof="0" dirty="0">
                          <a:solidFill>
                            <a:schemeClr val="tx1"/>
                          </a:solidFill>
                        </a:rPr>
                        <a:t>Glasgow Outcome Scale extended (GOSe) at 6 months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40790027"/>
                  </a:ext>
                </a:extLst>
              </a:tr>
              <a:tr h="411014">
                <a:tc>
                  <a:txBody>
                    <a:bodyPr/>
                    <a:lstStyle/>
                    <a:p>
                      <a:pPr algn="ctr"/>
                      <a:endParaRPr lang="en-US" sz="2400" b="1" noProof="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/>
                        <a:t>1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>
                          <a:solidFill>
                            <a:srgbClr val="B84E3D"/>
                          </a:solidFill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noProof="0" dirty="0">
                          <a:solidFill>
                            <a:srgbClr val="DA9845"/>
                          </a:solidFill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noProof="0" dirty="0">
                          <a:solidFill>
                            <a:srgbClr val="E2BE2B"/>
                          </a:solidFill>
                        </a:rPr>
                        <a:t>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noProof="0" dirty="0">
                          <a:solidFill>
                            <a:srgbClr val="DCD289"/>
                          </a:solidFill>
                        </a:rPr>
                        <a:t>5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>
                          <a:solidFill>
                            <a:srgbClr val="8CB262"/>
                          </a:solidFill>
                        </a:rPr>
                        <a:t>6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>
                          <a:solidFill>
                            <a:srgbClr val="B4C7CC"/>
                          </a:solidFill>
                        </a:rPr>
                        <a:t>7</a:t>
                      </a:r>
                      <a:endParaRPr lang="fr-CA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>
                          <a:solidFill>
                            <a:srgbClr val="5779A9"/>
                          </a:solidFill>
                        </a:rPr>
                        <a:t>8</a:t>
                      </a:r>
                      <a:endParaRPr lang="fr-CA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56966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Dead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rgbClr val="B84E3D"/>
                          </a:solidFill>
                        </a:rPr>
                        <a:t>Vegetative state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solidFill>
                            <a:srgbClr val="DA9845"/>
                          </a:solidFill>
                        </a:rPr>
                        <a:t>Lower severe disability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solidFill>
                            <a:srgbClr val="E2BE2B"/>
                          </a:solidFill>
                        </a:rPr>
                        <a:t>Upper severe disability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solidFill>
                            <a:srgbClr val="DCD289"/>
                          </a:solidFill>
                        </a:rPr>
                        <a:t>Lower moderate disability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rgbClr val="8CB262"/>
                          </a:solidFill>
                        </a:rPr>
                        <a:t>Upper moderate disability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rgbClr val="B4C7CC"/>
                          </a:solidFill>
                        </a:rPr>
                        <a:t>Lower good recovery</a:t>
                      </a:r>
                      <a:endParaRPr lang="fr-CA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rgbClr val="5779A9"/>
                          </a:solidFill>
                        </a:rPr>
                        <a:t>Upper good recovery</a:t>
                      </a:r>
                      <a:endParaRPr lang="fr-CA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46507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1900" b="1" noProof="0" dirty="0"/>
                        <a:t>Worst prognosis group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9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9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9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9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7627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1900" b="1" noProof="0" dirty="0"/>
                        <a:t>Intermediate prognosis group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b="1" noProof="0" dirty="0">
                          <a:solidFill>
                            <a:schemeClr val="bg1"/>
                          </a:solidFill>
                        </a:rPr>
                        <a:t>Unfavorable Outcome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b="1" noProof="0" dirty="0">
                          <a:solidFill>
                            <a:schemeClr val="bg1"/>
                          </a:solidFill>
                        </a:rPr>
                        <a:t>Favorable Outcome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9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9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9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22881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1900" b="1" noProof="0" dirty="0"/>
                        <a:t>Best prognosis group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9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9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08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203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7CF470-C664-6090-4886-26C5F298B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pPr marL="0" indent="0" algn="ctr">
              <a:buNone/>
            </a:pPr>
            <a:r>
              <a:rPr lang="en-CA" sz="13000" dirty="0">
                <a:solidFill>
                  <a:srgbClr val="C00000"/>
                </a:solidFill>
              </a:rPr>
              <a:t>Results</a:t>
            </a: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BDBFAAAF-3144-9E69-7DB9-35E06B7D4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34" y="365125"/>
            <a:ext cx="5073331" cy="187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275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870642-C6B6-9D2D-DCEF-52A271A67728}"/>
              </a:ext>
            </a:extLst>
          </p:cNvPr>
          <p:cNvSpPr/>
          <p:nvPr/>
        </p:nvSpPr>
        <p:spPr>
          <a:xfrm>
            <a:off x="-195943" y="-1"/>
            <a:ext cx="12387943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A22EC4-CB51-27C8-997D-CC973D050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9" t="16299" r="26598" b="15664"/>
          <a:stretch/>
        </p:blipFill>
        <p:spPr>
          <a:xfrm>
            <a:off x="978195" y="-1"/>
            <a:ext cx="1016472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75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8B8F51-37FC-DC06-7152-A8592F285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6266" y="-1639575"/>
            <a:ext cx="17920000" cy="10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88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61B524-A46A-9B84-ABB3-813CBF6B4BBC}"/>
              </a:ext>
            </a:extLst>
          </p:cNvPr>
          <p:cNvSpPr/>
          <p:nvPr/>
        </p:nvSpPr>
        <p:spPr>
          <a:xfrm>
            <a:off x="-250371" y="1"/>
            <a:ext cx="12442371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7CE57A-AFCE-2ADF-4780-28C1CFD1B656}"/>
              </a:ext>
            </a:extLst>
          </p:cNvPr>
          <p:cNvSpPr txBox="1"/>
          <p:nvPr/>
        </p:nvSpPr>
        <p:spPr>
          <a:xfrm>
            <a:off x="6629400" y="-885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4644340-3C35-87B1-96A0-3355FD86BC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203" b="7447"/>
          <a:stretch/>
        </p:blipFill>
        <p:spPr>
          <a:xfrm>
            <a:off x="1177635" y="927064"/>
            <a:ext cx="9639315" cy="570971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B19705-9B8D-F844-4E95-C304DED9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92" y="-161348"/>
            <a:ext cx="10515600" cy="1325563"/>
          </a:xfrm>
        </p:spPr>
        <p:txBody>
          <a:bodyPr>
            <a:no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Patient characteristics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CCBC2C-E94E-3D6C-1C2A-E3CDFF80A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517" b="9274"/>
          <a:stretch/>
        </p:blipFill>
        <p:spPr>
          <a:xfrm>
            <a:off x="2955843" y="3275539"/>
            <a:ext cx="5971023" cy="58549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C5EA2D7-B823-AF1D-6F77-76BD30C3D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57" r="52941" b="10096"/>
          <a:stretch/>
        </p:blipFill>
        <p:spPr>
          <a:xfrm>
            <a:off x="567742" y="2441792"/>
            <a:ext cx="10687350" cy="58549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36334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71BEC-EE66-2E4E-FB05-3C9A388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Daily hemoglobin levels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A4DF5B-148D-693F-7D21-3F8CFDF60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26" y="1508933"/>
            <a:ext cx="10373148" cy="518606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39750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71BEC-EE66-2E4E-FB05-3C9A388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indent="-365760">
              <a:lnSpc>
                <a:spcPct val="115000"/>
              </a:lnSpc>
              <a:spcBef>
                <a:spcPts val="1000"/>
              </a:spcBef>
            </a:pPr>
            <a:r>
              <a:rPr lang="en-US" sz="62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Time to Transfuse</a:t>
            </a:r>
            <a:endParaRPr lang="fr-CA" sz="6200" b="1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82378D-94A4-9896-02CA-2258FCD8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15" y="1499857"/>
            <a:ext cx="11428570" cy="517923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29714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E4E670F-3274-BCAA-1CCD-33481A5DC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674"/>
          <a:stretch/>
        </p:blipFill>
        <p:spPr>
          <a:xfrm>
            <a:off x="313926" y="2313730"/>
            <a:ext cx="11564148" cy="147307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35676A2-1667-F17A-B059-DBB224D2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Primary outcome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B4A5AA-E3F8-2A4F-B92B-200D32BB76B6}"/>
              </a:ext>
            </a:extLst>
          </p:cNvPr>
          <p:cNvSpPr txBox="1"/>
          <p:nvPr/>
        </p:nvSpPr>
        <p:spPr>
          <a:xfrm>
            <a:off x="914401" y="4086685"/>
            <a:ext cx="1043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600" b="1" dirty="0" err="1">
                <a:effectLst/>
              </a:rPr>
              <a:t>Absolute</a:t>
            </a:r>
            <a:r>
              <a:rPr lang="fr-CA" sz="3600" b="1" dirty="0">
                <a:effectLst/>
              </a:rPr>
              <a:t> </a:t>
            </a:r>
            <a:r>
              <a:rPr lang="fr-CA" sz="3600" b="1" dirty="0" err="1">
                <a:effectLst/>
              </a:rPr>
              <a:t>risk</a:t>
            </a:r>
            <a:r>
              <a:rPr lang="fr-CA" sz="3600" b="1" dirty="0">
                <a:effectLst/>
              </a:rPr>
              <a:t> </a:t>
            </a:r>
            <a:r>
              <a:rPr lang="fr-CA" sz="3600" b="1" dirty="0" err="1">
                <a:effectLst/>
              </a:rPr>
              <a:t>reduction</a:t>
            </a:r>
            <a:r>
              <a:rPr lang="fr-CA" sz="3600" b="1" dirty="0">
                <a:effectLst/>
              </a:rPr>
              <a:t> </a:t>
            </a:r>
            <a:r>
              <a:rPr lang="fr-CA" sz="3600" b="1" dirty="0"/>
              <a:t>by</a:t>
            </a:r>
            <a:r>
              <a:rPr lang="fr-CA" sz="3600" b="1" dirty="0">
                <a:effectLst/>
              </a:rPr>
              <a:t> 5.4% (95%CI −2.9 to 13.7</a:t>
            </a:r>
            <a:r>
              <a:rPr lang="fr-CA" sz="3600" b="1" dirty="0"/>
              <a:t>%)</a:t>
            </a:r>
            <a:endParaRPr lang="fr-CA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000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E4E670F-3274-BCAA-1CCD-33481A5DC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26" y="2313730"/>
            <a:ext cx="11564148" cy="304823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35676A2-1667-F17A-B059-DBB224D2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Primary outcome</a:t>
            </a:r>
          </a:p>
        </p:txBody>
      </p:sp>
    </p:spTree>
    <p:extLst>
      <p:ext uri="{BB962C8B-B14F-4D97-AF65-F5344CB8AC3E}">
        <p14:creationId xmlns:p14="http://schemas.microsoft.com/office/powerpoint/2010/main" val="829343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6544D-7E92-C2A4-2BE9-5724101A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Subgroup </a:t>
            </a:r>
            <a:br>
              <a:rPr lang="en-CA" sz="6200" b="1" dirty="0">
                <a:solidFill>
                  <a:srgbClr val="C00000"/>
                </a:solidFill>
              </a:rPr>
            </a:br>
            <a:r>
              <a:rPr lang="en-CA" sz="6200" b="1" dirty="0">
                <a:solidFill>
                  <a:srgbClr val="C00000"/>
                </a:solidFill>
              </a:rPr>
              <a:t>analyses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B65C4B-095C-D9D6-E02C-5FDA9E8B4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54" y="927528"/>
            <a:ext cx="7534275" cy="585757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D13D205-B53E-FB6B-C11B-B6BD92AF8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16550" y="3152091"/>
            <a:ext cx="386316" cy="3695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AA586F7-7CD1-4BB7-96E2-0F1003EC8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58048" y="4527235"/>
            <a:ext cx="386316" cy="3695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99BCD7-8DEA-77A4-B96B-36A98CE8C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42861" y="5630065"/>
            <a:ext cx="386316" cy="3695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B206B3B-42BF-2C72-97CE-B24C22C43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195" y="5060898"/>
            <a:ext cx="254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8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F7E15-17F6-4A94-E0BD-5E23A8D5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Trial management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8AAF5-5298-DC3C-E797-F924C703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9476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7200" b="1" dirty="0"/>
              <a:t>Executive Committee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7200" dirty="0"/>
              <a:t>Alexis Turgeon, Dean Fergusson, François </a:t>
            </a:r>
            <a:r>
              <a:rPr lang="en-CA" sz="7200" dirty="0" err="1"/>
              <a:t>Lauzier</a:t>
            </a:r>
            <a:r>
              <a:rPr lang="en-CA" sz="7200" dirty="0"/>
              <a:t>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7200" dirty="0"/>
              <a:t>Marie-Pier Patton, Lucy Clayton</a:t>
            </a:r>
            <a:endParaRPr lang="en-CA" sz="72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72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7200" b="1" dirty="0"/>
              <a:t>Steering Committee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7200" dirty="0"/>
              <a:t>L</a:t>
            </a:r>
            <a:r>
              <a:rPr lang="en-CA" sz="7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ucy Clayton, Marie-Pier Patton, Timothy S. Walsh, Annemarie Docherty, Luiz M. </a:t>
            </a:r>
            <a:r>
              <a:rPr lang="en-CA" sz="72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Malbouisson</a:t>
            </a:r>
            <a:r>
              <a:rPr lang="en-CA" sz="7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Sébastien Pili-Floury, Shane W. English, Ryan </a:t>
            </a:r>
            <a:r>
              <a:rPr lang="en-CA" sz="72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Zarychanski</a:t>
            </a:r>
            <a:r>
              <a:rPr lang="en-CA" sz="7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Lynne Moore, </a:t>
            </a:r>
            <a:r>
              <a:rPr lang="en-CA" sz="72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Paule</a:t>
            </a:r>
            <a:r>
              <a:rPr lang="en-CA" sz="7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Lessard Bonaventure, Vincent Laroche, Michael Verret, Damon C. Scales, Andreas Kramer, Vanesa </a:t>
            </a:r>
            <a:r>
              <a:rPr lang="en-CA" sz="72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Garnelo</a:t>
            </a:r>
            <a:r>
              <a:rPr lang="en-CA" sz="7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Rey, Ian Ball, </a:t>
            </a:r>
            <a:r>
              <a:rPr lang="en-CA" sz="72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Kosar</a:t>
            </a:r>
            <a:r>
              <a:rPr lang="en-CA" sz="7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Khwaja, François Lamontagne, Russell </a:t>
            </a:r>
            <a:r>
              <a:rPr lang="en-CA" sz="72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Chabanne</a:t>
            </a:r>
            <a:r>
              <a:rPr lang="en-CA" sz="7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CA" sz="72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Almunder</a:t>
            </a:r>
            <a:r>
              <a:rPr lang="en-CA" sz="7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72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Algird</a:t>
            </a:r>
            <a:r>
              <a:rPr lang="en-CA" sz="7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Andrea </a:t>
            </a:r>
            <a:r>
              <a:rPr lang="en-CA" sz="72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Rigamonti</a:t>
            </a:r>
            <a:r>
              <a:rPr lang="en-CA" sz="7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Karen E. A. Burns, John Marshall, Donald E. </a:t>
            </a:r>
            <a:r>
              <a:rPr lang="en-CA" sz="72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Griesdale</a:t>
            </a:r>
            <a:r>
              <a:rPr lang="en-CA" sz="7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CA" sz="72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Demetrios James</a:t>
            </a:r>
            <a:r>
              <a:rPr lang="en-CA" sz="7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72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Kutsogiannis</a:t>
            </a:r>
            <a:r>
              <a:rPr lang="en-CA" sz="7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Robert Green, Emmanuel </a:t>
            </a:r>
            <a:r>
              <a:rPr lang="en-CA" sz="72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Charbonney</a:t>
            </a:r>
            <a:r>
              <a:rPr lang="en-CA" sz="7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Paul C. Hébert, Michael Chassé, Alan </a:t>
            </a:r>
            <a:r>
              <a:rPr lang="en-CA" sz="72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Tinmouth</a:t>
            </a:r>
            <a:r>
              <a:rPr lang="en-CA" sz="7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Maude St-Onge, </a:t>
            </a:r>
            <a:r>
              <a:rPr lang="en-CA" sz="7200" dirty="0">
                <a:cs typeface="Arial" panose="020B0604020202020204" pitchFamily="34" charset="0"/>
              </a:rPr>
              <a:t>François Lauzier, Dean Fergusson, Alexis Turgeon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7200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7200" b="1" dirty="0"/>
              <a:t>Data safety &amp; Monitoring Committee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7200" dirty="0"/>
              <a:t>Darrell </a:t>
            </a:r>
            <a:r>
              <a:rPr lang="en-CA" sz="7200" dirty="0" err="1"/>
              <a:t>Triulzi</a:t>
            </a:r>
            <a:r>
              <a:rPr lang="en-CA" sz="7200" dirty="0"/>
              <a:t>, chair (University of Pittsburgh), Claude Hemphill (University of California in San Francisco), Jonathan Cook (University of Oxford)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49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16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3EA8D-2575-2DB0-E111-48FE23C7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GOSe distribution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C36D62-DBEA-D829-2502-C7DDABE79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541" y="3149744"/>
            <a:ext cx="690524" cy="5585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B59A61B-89F2-1FAB-A5C6-6F751B15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765" y="4982646"/>
            <a:ext cx="749300" cy="5461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E11D656-1526-8697-DF6B-C1F1AEFAE1D3}"/>
              </a:ext>
            </a:extLst>
          </p:cNvPr>
          <p:cNvSpPr txBox="1"/>
          <p:nvPr/>
        </p:nvSpPr>
        <p:spPr>
          <a:xfrm>
            <a:off x="3710764" y="5101807"/>
            <a:ext cx="62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26.3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D9AB70-82DD-3E55-BB4B-2E8113F94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53" y="1831306"/>
            <a:ext cx="11653432" cy="44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65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FEE8BE5-FEF0-E342-C823-A4F32D0EF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89"/>
          <a:stretch/>
        </p:blipFill>
        <p:spPr>
          <a:xfrm>
            <a:off x="1043460" y="1307805"/>
            <a:ext cx="10105080" cy="541025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35676A2-1667-F17A-B059-DBB224D2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Sensitivity analyses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73B1FB-F1B6-C05A-1D20-CB65E9A7CBA9}"/>
              </a:ext>
            </a:extLst>
          </p:cNvPr>
          <p:cNvSpPr/>
          <p:nvPr/>
        </p:nvSpPr>
        <p:spPr>
          <a:xfrm>
            <a:off x="5199321" y="1963755"/>
            <a:ext cx="478465" cy="27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4080F09-5287-A02B-BA68-B8B730FE9D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3" t="9190" r="1101" b="2285"/>
          <a:stretch/>
        </p:blipFill>
        <p:spPr>
          <a:xfrm>
            <a:off x="1062995" y="1307805"/>
            <a:ext cx="9984233" cy="6646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6B5F8E-5372-52A1-C901-DC8151ECBC97}"/>
              </a:ext>
            </a:extLst>
          </p:cNvPr>
          <p:cNvSpPr/>
          <p:nvPr/>
        </p:nvSpPr>
        <p:spPr>
          <a:xfrm>
            <a:off x="5582093" y="1307805"/>
            <a:ext cx="361507" cy="94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3718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5676A2-1667-F17A-B059-DBB224D2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Secondary outcomes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4FBE10-D80D-256B-3F8F-171B7141A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4" t="12443" r="1275" b="5256"/>
          <a:stretch/>
        </p:blipFill>
        <p:spPr>
          <a:xfrm>
            <a:off x="242573" y="1507508"/>
            <a:ext cx="11706854" cy="455583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53088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A387B-B4F4-38D0-07BB-492DF398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E04E53-B24F-672C-4BD9-51647DB4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Secondary outcomes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3F835DB-EAAF-A941-FA08-CBEFBA198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4" t="12443" r="1275" b="5256"/>
          <a:stretch/>
        </p:blipFill>
        <p:spPr>
          <a:xfrm>
            <a:off x="242573" y="1507508"/>
            <a:ext cx="11706854" cy="455583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4C61F8-DF3F-84B4-9472-80B791C6E9A5}"/>
              </a:ext>
            </a:extLst>
          </p:cNvPr>
          <p:cNvSpPr/>
          <p:nvPr/>
        </p:nvSpPr>
        <p:spPr>
          <a:xfrm>
            <a:off x="9788236" y="3740727"/>
            <a:ext cx="1565564" cy="5091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C33377-1F98-7D55-B642-D599385AD058}"/>
              </a:ext>
            </a:extLst>
          </p:cNvPr>
          <p:cNvSpPr/>
          <p:nvPr/>
        </p:nvSpPr>
        <p:spPr>
          <a:xfrm>
            <a:off x="9788236" y="4433454"/>
            <a:ext cx="1565564" cy="5091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348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5676A2-1667-F17A-B059-DBB224D2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Tertiary outcomes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7203C6-EA4A-F6F9-99E8-5B3B907FF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54" y="2037064"/>
            <a:ext cx="11522491" cy="385445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78707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2593E-4F3E-F441-8720-7EE610EB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Post-randomization events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2EBC457-64AF-339D-1560-8F94A10CE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0" b="62846"/>
          <a:stretch/>
        </p:blipFill>
        <p:spPr>
          <a:xfrm>
            <a:off x="2062407" y="1663811"/>
            <a:ext cx="7712828" cy="221773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8C7669D-0C2F-F4E5-CAA6-D0BE72E08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62"/>
          <a:stretch/>
        </p:blipFill>
        <p:spPr>
          <a:xfrm>
            <a:off x="2062407" y="3926625"/>
            <a:ext cx="7712828" cy="256625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436B48-E9B4-AA35-DA48-0E2B272C1B41}"/>
              </a:ext>
            </a:extLst>
          </p:cNvPr>
          <p:cNvSpPr/>
          <p:nvPr/>
        </p:nvSpPr>
        <p:spPr>
          <a:xfrm>
            <a:off x="2062407" y="3865219"/>
            <a:ext cx="7712828" cy="11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45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94E34-28A3-A46D-B4D2-28E674A5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In summary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A070A9-120A-32DC-2638-24D68123D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A" kern="100" dirty="0">
                <a:latin typeface="Calibri" panose="020F0502020204030204" pitchFamily="34" charset="0"/>
                <a:cs typeface="Calibri" panose="020F0502020204030204" pitchFamily="34" charset="0"/>
              </a:rPr>
              <a:t>We did not observe a statistically significant decrease on the risk of an unfavourable neurological outcome at 6 months in critically ill adult patients with traumatic brain injury, based on the </a:t>
            </a:r>
            <a:r>
              <a:rPr lang="en-CA" kern="100" dirty="0" err="1">
                <a:latin typeface="Calibri" panose="020F0502020204030204" pitchFamily="34" charset="0"/>
                <a:cs typeface="Calibri" panose="020F0502020204030204" pitchFamily="34" charset="0"/>
              </a:rPr>
              <a:t>GOSe</a:t>
            </a:r>
            <a:endParaRPr lang="en-CA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cannot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exclude the possibility of up to a 13.7% absolute reduction (or up to a 2.9% increase) in risk of an unfavourable outcome with a liberal transfusion strategy</a:t>
            </a:r>
            <a:endParaRPr lang="en-CA" sz="20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CA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CA" kern="100" dirty="0">
                <a:latin typeface="Calibri" panose="020F0502020204030204" pitchFamily="34" charset="0"/>
                <a:cs typeface="Calibri" panose="020F0502020204030204" pitchFamily="34" charset="0"/>
              </a:rPr>
              <a:t>A potential beneficial effect was observed with the functional independence measure and quality of life </a:t>
            </a:r>
          </a:p>
          <a:p>
            <a:pPr marL="0" indent="0">
              <a:lnSpc>
                <a:spcPct val="100000"/>
              </a:lnSpc>
              <a:buNone/>
            </a:pPr>
            <a:endParaRPr lang="en-CA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56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94E34-28A3-A46D-B4D2-28E674A5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200" b="1" dirty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A070A9-120A-32DC-2638-24D68123D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en-CA" sz="4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Considering the overall findings, a liberal transfusion strategy is likely the best approach to use in critically ill adult patients with acute TBI</a:t>
            </a:r>
            <a:endParaRPr lang="en-CA" sz="400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br>
              <a:rPr lang="en-CA" dirty="0"/>
            </a:br>
            <a:endParaRPr lang="en-CA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64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aper&#10;&#10;Description automatically generated">
            <a:extLst>
              <a:ext uri="{FF2B5EF4-FFF2-40B4-BE49-F238E27FC236}">
                <a16:creationId xmlns:a16="http://schemas.microsoft.com/office/drawing/2014/main" id="{85F6A37F-2C82-3ABA-147C-AF93C6F56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8"/>
          <a:stretch/>
        </p:blipFill>
        <p:spPr>
          <a:xfrm>
            <a:off x="-175146" y="-377860"/>
            <a:ext cx="12542291" cy="9404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81440" y="62077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7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5523A-2CE5-6E73-D6E2-8E28B922D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sz="6200" b="1" dirty="0">
                <a:solidFill>
                  <a:srgbClr val="C00000"/>
                </a:solidFill>
              </a:rPr>
              <a:t>Anemia in critical care</a:t>
            </a:r>
            <a:endParaRPr lang="en-CA" sz="6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35F8AF-47D2-85AC-6211-BB3537F04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0865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fr-FR" dirty="0"/>
              <a:t>Very common upon admission (60%) and during the ICU stay (85%)</a:t>
            </a:r>
          </a:p>
          <a:p>
            <a:pPr marL="0" indent="0" eaLnBrk="1" hangingPunct="1">
              <a:buNone/>
            </a:pPr>
            <a:endParaRPr lang="en-US" altLang="fr-FR" dirty="0"/>
          </a:p>
          <a:p>
            <a:pPr marL="0" indent="0" eaLnBrk="1" hangingPunct="1">
              <a:buNone/>
            </a:pPr>
            <a:r>
              <a:rPr lang="en-US" altLang="fr-FR" dirty="0"/>
              <a:t>Independent predictor of death in critical illness regardless of admitting diagnosis</a:t>
            </a:r>
          </a:p>
          <a:p>
            <a:pPr marL="0" indent="0" eaLnBrk="1" hangingPunct="1">
              <a:buNone/>
            </a:pPr>
            <a:endParaRPr lang="en-US" altLang="fr-FR" dirty="0"/>
          </a:p>
          <a:p>
            <a:pPr marL="0" indent="0" eaLnBrk="1" hangingPunct="1">
              <a:buNone/>
            </a:pPr>
            <a:endParaRPr lang="en-US" altLang="fr-FR" dirty="0"/>
          </a:p>
          <a:p>
            <a:pPr lvl="1" algn="r" eaLnBrk="1" hangingPunct="1">
              <a:buFont typeface="Times" panose="02020603050405020304" pitchFamily="-84" charset="0"/>
              <a:buNone/>
            </a:pPr>
            <a:r>
              <a:rPr lang="en-US" altLang="fr-FR" sz="1400" dirty="0" err="1"/>
              <a:t>Raasveld</a:t>
            </a:r>
            <a:r>
              <a:rPr lang="en-US" altLang="fr-FR" sz="1400" dirty="0"/>
              <a:t> et al. JAMA Network 2023</a:t>
            </a:r>
          </a:p>
          <a:p>
            <a:pPr lvl="1" algn="r" eaLnBrk="1" hangingPunct="1">
              <a:buFont typeface="Times" panose="02020603050405020304" pitchFamily="-84" charset="0"/>
              <a:buNone/>
            </a:pPr>
            <a:r>
              <a:rPr lang="en-US" altLang="fr-FR" sz="1400" dirty="0"/>
              <a:t>Vincent et al. Crit Care Med 2018</a:t>
            </a:r>
          </a:p>
          <a:p>
            <a:pPr lvl="1" algn="r">
              <a:buNone/>
            </a:pPr>
            <a:r>
              <a:rPr lang="en-US" altLang="fr-FR" sz="1400" dirty="0"/>
              <a:t>Corwin et al. Crit care med 2004</a:t>
            </a:r>
          </a:p>
          <a:p>
            <a:pPr lvl="1" algn="r" eaLnBrk="1" hangingPunct="1">
              <a:buFont typeface="Times" panose="02020603050405020304" pitchFamily="-84" charset="0"/>
              <a:buNone/>
            </a:pPr>
            <a:r>
              <a:rPr lang="en-US" altLang="fr-FR" sz="1400" dirty="0"/>
              <a:t>Vincent et al. JAMA 2002</a:t>
            </a:r>
          </a:p>
          <a:p>
            <a:pPr eaLnBrk="1" hangingPunct="1"/>
            <a:endParaRPr lang="en-US" altLang="fr-FR" dirty="0"/>
          </a:p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49333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C8B237-B8A2-404B-E9A0-00E7DDEF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fr-FR" sz="6200" b="1" dirty="0">
                <a:solidFill>
                  <a:srgbClr val="C00000"/>
                </a:solidFill>
              </a:rPr>
              <a:t>RBC transfusions in critical care</a:t>
            </a:r>
            <a:endParaRPr lang="en-CA" sz="6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8760F7-8A63-1677-A4C3-B070BD104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fr-FR" sz="3200" b="1" dirty="0">
                <a:solidFill>
                  <a:prstClr val="black"/>
                </a:solidFill>
                <a:cs typeface="Arial" panose="020B0604020202020204" pitchFamily="34" charset="0"/>
              </a:rPr>
              <a:t>One large </a:t>
            </a:r>
            <a:r>
              <a:rPr lang="en-US" altLang="fr-FR" sz="3200" b="1" dirty="0">
                <a:cs typeface="Arial" panose="020B0604020202020204" pitchFamily="34" charset="0"/>
              </a:rPr>
              <a:t>RCT in critically ill adult patients</a:t>
            </a:r>
          </a:p>
          <a:p>
            <a:pPr marL="442913" indent="-342900">
              <a:defRPr/>
            </a:pPr>
            <a:r>
              <a:rPr lang="en-US" altLang="fr-FR" dirty="0">
                <a:cs typeface="Arial" panose="020B0604020202020204" pitchFamily="34" charset="0"/>
              </a:rPr>
              <a:t>Restrictive (7.0 g/dL) vs. Liberal (9.0 g/dL) thresholds</a:t>
            </a:r>
          </a:p>
          <a:p>
            <a:pPr marL="557213" lvl="1" indent="0">
              <a:buNone/>
              <a:defRPr/>
            </a:pPr>
            <a:r>
              <a:rPr lang="en-US" altLang="fr-FR" sz="2800" dirty="0">
                <a:cs typeface="Arial" panose="020B0604020202020204" pitchFamily="34" charset="0"/>
              </a:rPr>
              <a:t>TRICC trial in adults (N=838) </a:t>
            </a:r>
            <a:r>
              <a:rPr lang="en-US" altLang="fr-FR" sz="1800" dirty="0">
                <a:cs typeface="Arial" panose="020B0604020202020204" pitchFamily="34" charset="0"/>
              </a:rPr>
              <a:t>(Hébert et al. NEJM 1999)</a:t>
            </a:r>
          </a:p>
          <a:p>
            <a:pPr marL="557213" lvl="1" indent="0">
              <a:buNone/>
              <a:defRPr/>
            </a:pPr>
            <a:endParaRPr lang="en-US" altLang="fr-FR" sz="1800" dirty="0">
              <a:cs typeface="Arial" panose="020B0604020202020204" pitchFamily="34" charset="0"/>
            </a:endParaRPr>
          </a:p>
          <a:p>
            <a:pPr marL="342900" indent="-342900">
              <a:buFont typeface="Times" pitchFamily="2" charset="0"/>
              <a:buChar char="•"/>
              <a:defRPr/>
            </a:pPr>
            <a:r>
              <a:rPr lang="en-US" altLang="fr-FR" sz="2800" dirty="0">
                <a:cs typeface="Arial" panose="020B0604020202020204" pitchFamily="34" charset="0"/>
              </a:rPr>
              <a:t>No beneficial effect on mortality of using higher thresholds</a:t>
            </a:r>
          </a:p>
          <a:p>
            <a:pPr marL="0" indent="0">
              <a:buNone/>
              <a:defRPr/>
            </a:pPr>
            <a:endParaRPr lang="en-US" altLang="fr-FR" dirty="0">
              <a:cs typeface="Arial" panose="020B0604020202020204" pitchFamily="34" charset="0"/>
            </a:endParaRPr>
          </a:p>
          <a:p>
            <a:pPr marL="342900" indent="-342900">
              <a:buFont typeface="Times" pitchFamily="2" charset="0"/>
              <a:buChar char="•"/>
              <a:defRPr/>
            </a:pPr>
            <a:r>
              <a:rPr lang="en-US" altLang="fr-FR" dirty="0">
                <a:cs typeface="Arial" panose="020B0604020202020204" pitchFamily="34" charset="0"/>
              </a:rPr>
              <a:t>7.0 g/dL became standard threshold</a:t>
            </a:r>
            <a:endParaRPr lang="en-US" altLang="fr-FR" sz="1600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fr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966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FDC52-0A62-7F58-7D57-CF4B4FE0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fr-FR" sz="5200" b="1" dirty="0">
                <a:solidFill>
                  <a:srgbClr val="C00000"/>
                </a:solidFill>
              </a:rPr>
              <a:t>Are TBI patients similar from other critically ill populations ?</a:t>
            </a:r>
            <a:endParaRPr lang="en-CA" sz="5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D3F202-3E1B-0CC6-6F1C-AC085AAB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altLang="fr-FR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fr-FR" sz="3200" b="1" dirty="0">
                <a:solidFill>
                  <a:prstClr val="black"/>
                </a:solidFill>
                <a:cs typeface="Arial" panose="020B0604020202020204" pitchFamily="34" charset="0"/>
              </a:rPr>
              <a:t>Not only about mortality, but about long-term function</a:t>
            </a:r>
          </a:p>
          <a:p>
            <a:pPr marL="0" indent="0">
              <a:buNone/>
              <a:defRPr/>
            </a:pPr>
            <a:endParaRPr lang="en-US" altLang="fr-FR" sz="3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fr-FR" sz="3200" b="1" dirty="0">
                <a:solidFill>
                  <a:prstClr val="black"/>
                </a:solidFill>
                <a:cs typeface="Arial" panose="020B0604020202020204" pitchFamily="34" charset="0"/>
              </a:rPr>
              <a:t>The injured brain is vulnerable to hypoxia</a:t>
            </a:r>
          </a:p>
          <a:p>
            <a:pPr marL="111125" indent="0">
              <a:buNone/>
              <a:defRPr/>
            </a:pPr>
            <a:endParaRPr lang="en-US" altLang="fr-F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Times" panose="02020603050405020304" pitchFamily="18" charset="0"/>
              <a:buChar char="•"/>
              <a:defRPr/>
            </a:pPr>
            <a:endParaRPr lang="fr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08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1726E-BEE5-1FAD-8BBA-FCBBD075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sz="6200" b="1" dirty="0">
                <a:solidFill>
                  <a:srgbClr val="C00000"/>
                </a:solidFill>
              </a:rPr>
              <a:t>The injured brain</a:t>
            </a:r>
            <a:endParaRPr lang="en-US" sz="6200" b="1" dirty="0">
              <a:solidFill>
                <a:srgbClr val="C00000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FAEB281-5D1F-13FD-B64B-A499A657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138" y="1760311"/>
            <a:ext cx="11267954" cy="435133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altLang="fr-FR" b="1" dirty="0"/>
          </a:p>
          <a:p>
            <a:pPr marL="0" indent="0" eaLnBrk="1" hangingPunct="1">
              <a:buNone/>
            </a:pPr>
            <a:r>
              <a:rPr lang="en-US" altLang="fr-FR" sz="3200" b="1" dirty="0"/>
              <a:t>Impaired autoregulation</a:t>
            </a:r>
          </a:p>
          <a:p>
            <a:pPr lvl="1"/>
            <a:r>
              <a:rPr lang="en-US" altLang="fr-FR" dirty="0"/>
              <a:t>Incapacity to modify </a:t>
            </a:r>
            <a:r>
              <a:rPr lang="en-US" altLang="fr-FR" b="1" dirty="0"/>
              <a:t>CBF</a:t>
            </a:r>
            <a:r>
              <a:rPr lang="en-US" altLang="fr-FR" dirty="0"/>
              <a:t> by changing </a:t>
            </a:r>
            <a:r>
              <a:rPr lang="en-US" altLang="fr-FR" b="1" dirty="0"/>
              <a:t>CVR</a:t>
            </a:r>
            <a:r>
              <a:rPr lang="en-US" altLang="fr-FR" dirty="0"/>
              <a:t> to compensate for changes in </a:t>
            </a:r>
            <a:r>
              <a:rPr lang="en-US" altLang="fr-FR" b="1" dirty="0"/>
              <a:t>CPP</a:t>
            </a:r>
          </a:p>
          <a:p>
            <a:pPr marL="457200" lvl="1" indent="0">
              <a:buNone/>
            </a:pPr>
            <a:endParaRPr lang="en-US" altLang="fr-FR" dirty="0"/>
          </a:p>
          <a:p>
            <a:pPr marL="0" indent="0">
              <a:buNone/>
            </a:pPr>
            <a:r>
              <a:rPr lang="en-US" altLang="fr-FR" sz="3200" b="1" dirty="0"/>
              <a:t>Brain DO</a:t>
            </a:r>
            <a:r>
              <a:rPr lang="en-US" altLang="fr-FR" sz="3200" b="1" baseline="-25000" dirty="0"/>
              <a:t>2</a:t>
            </a:r>
            <a:r>
              <a:rPr lang="en-US" altLang="fr-FR" sz="3200" b="1" dirty="0"/>
              <a:t> </a:t>
            </a:r>
            <a:r>
              <a:rPr lang="en-US" altLang="fr-FR" sz="3200" dirty="0"/>
              <a:t>= CBF x ([</a:t>
            </a:r>
            <a:r>
              <a:rPr lang="en-US" altLang="fr-FR" sz="3200" b="1" dirty="0">
                <a:solidFill>
                  <a:srgbClr val="C00000"/>
                </a:solidFill>
              </a:rPr>
              <a:t>Hb</a:t>
            </a:r>
            <a:r>
              <a:rPr lang="en-US" altLang="fr-FR" sz="3200" dirty="0"/>
              <a:t> x SaO</a:t>
            </a:r>
            <a:r>
              <a:rPr lang="en-US" altLang="fr-FR" sz="3200" baseline="-25000" dirty="0"/>
              <a:t>2</a:t>
            </a:r>
            <a:r>
              <a:rPr lang="en-US" altLang="fr-FR" sz="3200" dirty="0"/>
              <a:t> x 1.39] </a:t>
            </a:r>
            <a:r>
              <a:rPr lang="en-US" altLang="fr-FR" sz="3200" dirty="0">
                <a:solidFill>
                  <a:schemeClr val="bg1">
                    <a:lumMod val="75000"/>
                  </a:schemeClr>
                </a:solidFill>
              </a:rPr>
              <a:t>+ [PaO</a:t>
            </a:r>
            <a:r>
              <a:rPr lang="en-US" altLang="fr-FR" sz="3200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altLang="fr-FR" sz="3200" dirty="0">
                <a:solidFill>
                  <a:schemeClr val="bg1">
                    <a:lumMod val="75000"/>
                  </a:schemeClr>
                </a:solidFill>
              </a:rPr>
              <a:t> x 0.0031]</a:t>
            </a:r>
            <a:r>
              <a:rPr lang="en-US" altLang="fr-FR" sz="3200" dirty="0"/>
              <a:t>)</a:t>
            </a:r>
            <a:endParaRPr lang="en-US" altLang="fr-FR" sz="3200" b="1" dirty="0"/>
          </a:p>
          <a:p>
            <a:pPr marL="457200" lvl="1" indent="0">
              <a:buNone/>
            </a:pPr>
            <a:endParaRPr lang="en-US" altLang="fr-FR" dirty="0"/>
          </a:p>
          <a:p>
            <a:pPr marL="0" indent="0" eaLnBrk="1" hangingPunct="1">
              <a:buNone/>
            </a:pPr>
            <a:r>
              <a:rPr lang="en-US" altLang="fr-FR" sz="3200" b="1" dirty="0"/>
              <a:t>Decrease in Hb may impair oxygen delivery to the brain</a:t>
            </a:r>
          </a:p>
          <a:p>
            <a:pPr marL="457200" lvl="1" indent="0" eaLnBrk="1" hangingPunct="1">
              <a:buNone/>
            </a:pPr>
            <a:endParaRPr lang="en-US" altLang="fr-FR" sz="1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90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1C8BA2-F581-ACEC-AAB8-BAAE14EDB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2597221"/>
            <a:ext cx="118654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fr-FR" b="1" dirty="0"/>
              <a:t>Dichotomized GOS </a:t>
            </a:r>
          </a:p>
          <a:p>
            <a:pPr lvl="1"/>
            <a:r>
              <a:rPr lang="en-US" altLang="fr-FR" sz="1800" dirty="0"/>
              <a:t>OR 0.75, 95%CI: 0.36 – 1.55</a:t>
            </a:r>
            <a:endParaRPr lang="en-US" altLang="fr-FR" sz="2000" dirty="0"/>
          </a:p>
          <a:p>
            <a:pPr marL="0" indent="0">
              <a:buNone/>
            </a:pPr>
            <a:r>
              <a:rPr lang="en-US" altLang="fr-FR" b="1" dirty="0"/>
              <a:t>Limitations</a:t>
            </a:r>
          </a:p>
          <a:p>
            <a:pPr lvl="1"/>
            <a:r>
              <a:rPr lang="en-US" altLang="fr-FR" sz="2000" dirty="0"/>
              <a:t>Two </a:t>
            </a:r>
            <a:r>
              <a:rPr lang="en-US" altLang="fr-FR" sz="2000" dirty="0" err="1"/>
              <a:t>centres</a:t>
            </a:r>
            <a:r>
              <a:rPr lang="en-US" altLang="fr-FR" sz="2000" dirty="0"/>
              <a:t> / same institution</a:t>
            </a:r>
          </a:p>
          <a:p>
            <a:pPr lvl="1"/>
            <a:r>
              <a:rPr lang="en-US" altLang="fr-FR" sz="2000" dirty="0"/>
              <a:t>Small sample size</a:t>
            </a:r>
          </a:p>
          <a:p>
            <a:pPr lvl="1"/>
            <a:r>
              <a:rPr lang="en-US" altLang="fr-FR" sz="2000" dirty="0"/>
              <a:t>Large expected relative increase in favorable GOS (50%)</a:t>
            </a:r>
          </a:p>
          <a:p>
            <a:pPr lvl="1"/>
            <a:r>
              <a:rPr lang="en-US" altLang="fr-FR" sz="2000" dirty="0"/>
              <a:t>Anemia was not an inclusion criteria</a:t>
            </a:r>
          </a:p>
          <a:p>
            <a:pPr lvl="1"/>
            <a:r>
              <a:rPr lang="en-US" altLang="fr-FR" sz="2000" dirty="0"/>
              <a:t>Several patients did not get the intervention </a:t>
            </a:r>
          </a:p>
          <a:p>
            <a:pPr lvl="2"/>
            <a:r>
              <a:rPr lang="en-US" altLang="fr-FR" dirty="0"/>
              <a:t>70% in the 10.0 g/dL</a:t>
            </a:r>
          </a:p>
          <a:p>
            <a:pPr lvl="1"/>
            <a:r>
              <a:rPr lang="en-US" altLang="fr-FR" sz="2000" dirty="0"/>
              <a:t>Hb levels were not different between groups</a:t>
            </a:r>
            <a:endParaRPr lang="en-US" altLang="fr-FR" sz="1800" dirty="0"/>
          </a:p>
          <a:p>
            <a:endParaRPr lang="en-US" dirty="0"/>
          </a:p>
        </p:txBody>
      </p:sp>
      <p:pic>
        <p:nvPicPr>
          <p:cNvPr id="4" name="Image 4" descr="Capture d’écran 2014-10-31 à 08.57.22.png">
            <a:extLst>
              <a:ext uri="{FF2B5EF4-FFF2-40B4-BE49-F238E27FC236}">
                <a16:creationId xmlns:a16="http://schemas.microsoft.com/office/drawing/2014/main" id="{82BE259D-E3B3-A0BE-6B69-F7FC00B30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5" y="84258"/>
            <a:ext cx="8130006" cy="2378132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5" descr="Capture d’écran 2014-10-31 à 09.04.12.png">
            <a:extLst>
              <a:ext uri="{FF2B5EF4-FFF2-40B4-BE49-F238E27FC236}">
                <a16:creationId xmlns:a16="http://schemas.microsoft.com/office/drawing/2014/main" id="{7E225A9E-6858-1A70-21B9-4C090FCA3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r="22624" b="58572"/>
          <a:stretch>
            <a:fillRect/>
          </a:stretch>
        </p:blipFill>
        <p:spPr bwMode="auto">
          <a:xfrm>
            <a:off x="5187687" y="2688431"/>
            <a:ext cx="6708775" cy="148113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" descr="Capture d’écran 2014-10-31 à 09.04.12.png">
            <a:extLst>
              <a:ext uri="{FF2B5EF4-FFF2-40B4-BE49-F238E27FC236}">
                <a16:creationId xmlns:a16="http://schemas.microsoft.com/office/drawing/2014/main" id="{3FA2F92F-A957-B28D-59B9-5F785672D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7" r="3056" b="40498"/>
          <a:stretch>
            <a:fillRect/>
          </a:stretch>
        </p:blipFill>
        <p:spPr bwMode="auto">
          <a:xfrm>
            <a:off x="10081938" y="4317288"/>
            <a:ext cx="1674633" cy="180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7">
            <a:extLst>
              <a:ext uri="{FF2B5EF4-FFF2-40B4-BE49-F238E27FC236}">
                <a16:creationId xmlns:a16="http://schemas.microsoft.com/office/drawing/2014/main" id="{0B7D6841-115D-9105-2A55-656CB5057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2075" y="2209766"/>
            <a:ext cx="295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r>
              <a:rPr lang="en-CA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JAMA 2014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DCF565-A653-B720-045D-0F8E9F2E6484}"/>
              </a:ext>
            </a:extLst>
          </p:cNvPr>
          <p:cNvSpPr/>
          <p:nvPr/>
        </p:nvSpPr>
        <p:spPr>
          <a:xfrm>
            <a:off x="6873766" y="4346027"/>
            <a:ext cx="257503" cy="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0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5F60A2B-7367-3257-BA5B-FF40278CE73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altLang="fr-FR" sz="3200" dirty="0">
                <a:cs typeface="Arial" panose="020B0604020202020204" pitchFamily="34" charset="0"/>
              </a:rPr>
              <a:t>To evaluate whether a </a:t>
            </a:r>
            <a:r>
              <a:rPr lang="en-CA" altLang="fr-FR" sz="3200" b="1" dirty="0">
                <a:cs typeface="Arial" panose="020B0604020202020204" pitchFamily="34" charset="0"/>
              </a:rPr>
              <a:t>liberal</a:t>
            </a:r>
            <a:r>
              <a:rPr lang="en-CA" altLang="fr-FR" sz="3200" dirty="0">
                <a:cs typeface="Arial" panose="020B0604020202020204" pitchFamily="34" charset="0"/>
              </a:rPr>
              <a:t> RBC transfusion strategy as compared to a </a:t>
            </a:r>
            <a:r>
              <a:rPr lang="en-CA" altLang="fr-FR" sz="3200" b="1" dirty="0">
                <a:cs typeface="Arial" panose="020B0604020202020204" pitchFamily="34" charset="0"/>
              </a:rPr>
              <a:t>restrictive</a:t>
            </a:r>
            <a:r>
              <a:rPr lang="en-CA" altLang="fr-FR" sz="3200" dirty="0">
                <a:cs typeface="Arial" panose="020B0604020202020204" pitchFamily="34" charset="0"/>
              </a:rPr>
              <a:t> strategy could improve clinically important and patient-centred outcomes in </a:t>
            </a:r>
            <a:r>
              <a:rPr lang="en-CA" altLang="fr-FR" sz="3200" b="1" dirty="0">
                <a:cs typeface="Arial" panose="020B0604020202020204" pitchFamily="34" charset="0"/>
              </a:rPr>
              <a:t>critically ill patients with TBI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fr-FR" sz="3200" b="1" dirty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GB" altLang="fr-FR" sz="2800" dirty="0">
                <a:cs typeface="Arial" panose="020B0604020202020204" pitchFamily="34" charset="0"/>
              </a:rPr>
              <a:t>Funded by the Canadian Institutes of Health Research (CIHR)</a:t>
            </a:r>
          </a:p>
          <a:p>
            <a:pPr lvl="1">
              <a:defRPr/>
            </a:pPr>
            <a:r>
              <a:rPr lang="en-GB" altLang="fr-FR" sz="2800" dirty="0">
                <a:cs typeface="Arial" panose="020B0604020202020204" pitchFamily="34" charset="0"/>
              </a:rPr>
              <a:t>Sponsor: CHU de Québec-Université Laval and Université Laval</a:t>
            </a:r>
          </a:p>
          <a:p>
            <a:pPr lvl="1">
              <a:defRPr/>
            </a:pPr>
            <a:r>
              <a:rPr lang="fr-CA" altLang="fr-FR" sz="2800" dirty="0" err="1">
                <a:cs typeface="Arial" panose="020B0604020202020204" pitchFamily="34" charset="0"/>
              </a:rPr>
              <a:t>ClinicalTrials.gov</a:t>
            </a:r>
            <a:r>
              <a:rPr lang="fr-CA" altLang="fr-FR" sz="2800" dirty="0">
                <a:cs typeface="Arial" panose="020B0604020202020204" pitchFamily="34" charset="0"/>
              </a:rPr>
              <a:t> : NCT03260478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fr-FR" sz="3200" b="1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fr-FR" sz="3200" b="1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fr-FR" sz="3200" b="1" dirty="0"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47B510-19A2-8237-E2FD-372FCF77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Font typeface="Times" pitchFamily="2" charset="0"/>
              <a:buNone/>
              <a:defRPr/>
            </a:pPr>
            <a:r>
              <a:rPr lang="en-GB" altLang="fr-FR" sz="6200" b="1" dirty="0">
                <a:solidFill>
                  <a:srgbClr val="C00000"/>
                </a:solidFill>
                <a:cs typeface="Arial" panose="020B0604020202020204" pitchFamily="34" charset="0"/>
              </a:rPr>
              <a:t>Objective</a:t>
            </a:r>
          </a:p>
        </p:txBody>
      </p:sp>
      <p:pic>
        <p:nvPicPr>
          <p:cNvPr id="4" name="Picture 8" descr="Identité visuelle des IRSC - IRSC">
            <a:extLst>
              <a:ext uri="{FF2B5EF4-FFF2-40B4-BE49-F238E27FC236}">
                <a16:creationId xmlns:a16="http://schemas.microsoft.com/office/drawing/2014/main" id="{DE376732-9EBC-F47D-F226-5C3245A83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50" y="4733361"/>
            <a:ext cx="2058218" cy="132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2">
            <a:extLst>
              <a:ext uri="{FF2B5EF4-FFF2-40B4-BE49-F238E27FC236}">
                <a16:creationId xmlns:a16="http://schemas.microsoft.com/office/drawing/2014/main" id="{B750BCF8-30CE-3DA0-1291-22B8534D2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9296" r="3542" b="4637"/>
          <a:stretch>
            <a:fillRect/>
          </a:stretch>
        </p:blipFill>
        <p:spPr bwMode="auto">
          <a:xfrm>
            <a:off x="2088106" y="4756278"/>
            <a:ext cx="3845529" cy="132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633F6E4-5C57-19DF-C9CE-415997662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883" y="4982578"/>
            <a:ext cx="24511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368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35C42546A9154286300FFC1EE1C677" ma:contentTypeVersion="27" ma:contentTypeDescription="Create a new document." ma:contentTypeScope="" ma:versionID="873e442d01b0165801822ca52f39d300">
  <xsd:schema xmlns:xsd="http://www.w3.org/2001/XMLSchema" xmlns:xs="http://www.w3.org/2001/XMLSchema" xmlns:p="http://schemas.microsoft.com/office/2006/metadata/properties" xmlns:ns1="http://schemas.microsoft.com/sharepoint/v3" xmlns:ns2="3d30a626-e7f1-43ec-9dd2-88d2b696b3d5" xmlns:ns3="43c1d4b3-fc67-4c00-8178-0d590268036f" targetNamespace="http://schemas.microsoft.com/office/2006/metadata/properties" ma:root="true" ma:fieldsID="f7416c85634c329a046fa9cb0f1a738a" ns1:_="" ns2:_="" ns3:_="">
    <xsd:import namespace="http://schemas.microsoft.com/sharepoint/v3"/>
    <xsd:import namespace="3d30a626-e7f1-43ec-9dd2-88d2b696b3d5"/>
    <xsd:import namespace="43c1d4b3-fc67-4c00-8178-0d59026803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Sophies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0a626-e7f1-43ec-9dd2-88d2b696b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2b9c19e-1ce7-41ad-b5fe-f1235fea75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ophiesNotes" ma:index="28" nillable="true" ma:displayName="Sophie's Notes" ma:format="Dropdown" ma:internalName="Sophies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1d4b3-fc67-4c00-8178-0d59026803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a794ec2-33d3-4229-998e-9aef64585d67}" ma:internalName="TaxCatchAll" ma:showField="CatchAllData" ma:web="43c1d4b3-fc67-4c00-8178-0d59026803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3c1d4b3-fc67-4c00-8178-0d590268036f" xsi:nil="true"/>
    <_ip_UnifiedCompliancePolicyProperties xmlns="http://schemas.microsoft.com/sharepoint/v3" xsi:nil="true"/>
    <lcf76f155ced4ddcb4097134ff3c332f xmlns="3d30a626-e7f1-43ec-9dd2-88d2b696b3d5">
      <Terms xmlns="http://schemas.microsoft.com/office/infopath/2007/PartnerControls"/>
    </lcf76f155ced4ddcb4097134ff3c332f>
    <SophiesNotes xmlns="3d30a626-e7f1-43ec-9dd2-88d2b696b3d5" xsi:nil="true"/>
  </documentManagement>
</p:properties>
</file>

<file path=customXml/itemProps1.xml><?xml version="1.0" encoding="utf-8"?>
<ds:datastoreItem xmlns:ds="http://schemas.openxmlformats.org/officeDocument/2006/customXml" ds:itemID="{E1591077-A3A2-4F78-95B3-BE53B7422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d30a626-e7f1-43ec-9dd2-88d2b696b3d5"/>
    <ds:schemaRef ds:uri="43c1d4b3-fc67-4c00-8178-0d59026803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7C807F-EF3A-4501-94E2-715BEC5B39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86F2CC-3575-406F-8BF9-C84B57E4DDDA}">
  <ds:schemaRefs>
    <ds:schemaRef ds:uri="http://schemas.microsoft.com/office/2006/documentManagement/types"/>
    <ds:schemaRef ds:uri="43c1d4b3-fc67-4c00-8178-0d590268036f"/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dcmitype/"/>
    <ds:schemaRef ds:uri="3d30a626-e7f1-43ec-9dd2-88d2b696b3d5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8141</TotalTime>
  <Words>1290</Words>
  <Application>Microsoft Office PowerPoint</Application>
  <PresentationFormat>Widescreen</PresentationFormat>
  <Paragraphs>212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Thème Office</vt:lpstr>
      <vt:lpstr>The HEMOTION trial</vt:lpstr>
      <vt:lpstr>Academic Disclosures and Acknowledgements</vt:lpstr>
      <vt:lpstr>Trial management</vt:lpstr>
      <vt:lpstr>Anemia in critical care</vt:lpstr>
      <vt:lpstr>RBC transfusions in critical care</vt:lpstr>
      <vt:lpstr>Are TBI patients similar from other critically ill populations ?</vt:lpstr>
      <vt:lpstr>The injured brain</vt:lpstr>
      <vt:lpstr>PowerPoint Presentation</vt:lpstr>
      <vt:lpstr>Objective</vt:lpstr>
      <vt:lpstr>Design/Setting </vt:lpstr>
      <vt:lpstr>Eligibility Criteria</vt:lpstr>
      <vt:lpstr>Eligibility Criteria</vt:lpstr>
      <vt:lpstr>Interventions</vt:lpstr>
      <vt:lpstr>Primary outcome measure</vt:lpstr>
      <vt:lpstr>Secondary outcome measures</vt:lpstr>
      <vt:lpstr>Tertiary outcome measures</vt:lpstr>
      <vt:lpstr>Sample size</vt:lpstr>
      <vt:lpstr>Interim analyses</vt:lpstr>
      <vt:lpstr>Analytic plan</vt:lpstr>
      <vt:lpstr>Sliding dichotomy</vt:lpstr>
      <vt:lpstr>PowerPoint Presentation</vt:lpstr>
      <vt:lpstr>PowerPoint Presentation</vt:lpstr>
      <vt:lpstr>PowerPoint Presentation</vt:lpstr>
      <vt:lpstr>Patient characteristics</vt:lpstr>
      <vt:lpstr>Daily hemoglobin levels</vt:lpstr>
      <vt:lpstr>Time to Transfuse</vt:lpstr>
      <vt:lpstr>Primary outcome</vt:lpstr>
      <vt:lpstr>Primary outcome</vt:lpstr>
      <vt:lpstr>Subgroup  analyses</vt:lpstr>
      <vt:lpstr>GOSe distribution</vt:lpstr>
      <vt:lpstr>Sensitivity analyses</vt:lpstr>
      <vt:lpstr>Secondary outcomes</vt:lpstr>
      <vt:lpstr>Secondary outcomes</vt:lpstr>
      <vt:lpstr>Tertiary outcomes</vt:lpstr>
      <vt:lpstr>Post-randomization events</vt:lpstr>
      <vt:lpstr>In summary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Turgeon, A.</dc:creator>
  <cp:lastModifiedBy>Kaylee Brooks</cp:lastModifiedBy>
  <cp:revision>23</cp:revision>
  <dcterms:created xsi:type="dcterms:W3CDTF">2023-12-08T22:54:42Z</dcterms:created>
  <dcterms:modified xsi:type="dcterms:W3CDTF">2025-01-20T15:01:41Z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0x010100AD35C42546A9154286300FFC1EE1C677</vt:lpwstr>
  </property>
  <property fmtid="{D5CDD505-2E9C-101B-9397-08002B2CF9AE}" pid="3" name="MediaServiceImageTags">
    <vt:lpwstr/>
  </property>
</Properties>
</file>