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notesSlides/notesSlide11.xml" ContentType="application/vnd.openxmlformats-officedocument.presentationml.notesSlide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5.xml" ContentType="application/vnd.openxmlformats-officedocument.presentationml.notesSlide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9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53"/>
  </p:notesMasterIdLst>
  <p:sldIdLst>
    <p:sldId id="304" r:id="rId4"/>
    <p:sldId id="318" r:id="rId5"/>
    <p:sldId id="505" r:id="rId6"/>
    <p:sldId id="413" r:id="rId7"/>
    <p:sldId id="438" r:id="rId8"/>
    <p:sldId id="433" r:id="rId9"/>
    <p:sldId id="440" r:id="rId10"/>
    <p:sldId id="439" r:id="rId11"/>
    <p:sldId id="435" r:id="rId12"/>
    <p:sldId id="434" r:id="rId13"/>
    <p:sldId id="374" r:id="rId14"/>
    <p:sldId id="500" r:id="rId15"/>
    <p:sldId id="373" r:id="rId16"/>
    <p:sldId id="432" r:id="rId17"/>
    <p:sldId id="441" r:id="rId18"/>
    <p:sldId id="442" r:id="rId19"/>
    <p:sldId id="443" r:id="rId20"/>
    <p:sldId id="444" r:id="rId21"/>
    <p:sldId id="269" r:id="rId22"/>
    <p:sldId id="445" r:id="rId23"/>
    <p:sldId id="446" r:id="rId24"/>
    <p:sldId id="503" r:id="rId25"/>
    <p:sldId id="456" r:id="rId26"/>
    <p:sldId id="449" r:id="rId27"/>
    <p:sldId id="464" r:id="rId28"/>
    <p:sldId id="484" r:id="rId29"/>
    <p:sldId id="485" r:id="rId30"/>
    <p:sldId id="486" r:id="rId31"/>
    <p:sldId id="487" r:id="rId32"/>
    <p:sldId id="457" r:id="rId33"/>
    <p:sldId id="451" r:id="rId34"/>
    <p:sldId id="488" r:id="rId35"/>
    <p:sldId id="489" r:id="rId36"/>
    <p:sldId id="490" r:id="rId37"/>
    <p:sldId id="459" r:id="rId38"/>
    <p:sldId id="472" r:id="rId39"/>
    <p:sldId id="491" r:id="rId40"/>
    <p:sldId id="492" r:id="rId41"/>
    <p:sldId id="460" r:id="rId42"/>
    <p:sldId id="476" r:id="rId43"/>
    <p:sldId id="495" r:id="rId44"/>
    <p:sldId id="461" r:id="rId45"/>
    <p:sldId id="479" r:id="rId46"/>
    <p:sldId id="494" r:id="rId47"/>
    <p:sldId id="501" r:id="rId48"/>
    <p:sldId id="447" r:id="rId49"/>
    <p:sldId id="496" r:id="rId50"/>
    <p:sldId id="483" r:id="rId51"/>
    <p:sldId id="390" r:id="rId52"/>
  </p:sldIdLst>
  <p:sldSz cx="12192000" cy="6858000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A6F200-ED11-A429-596B-15EBC0BCCE65}" name="Abby Wolfe" initials="AW" userId="S::abby.wolfe@blood.ca::4bd8c99e-4269-4737-a7cb-b8469a7bc8fd" providerId="AD"/>
  <p188:author id="{5F80E322-D5FE-AE0F-5065-2FD42598EEE7}" name="Casey Kapitany" initials="CK" userId="S::casey.kapitany@blood.ca::c07c389e-d79b-41cb-8c77-658b40e579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4F15"/>
    <a:srgbClr val="E97132"/>
    <a:srgbClr val="80350E"/>
    <a:srgbClr val="FF0000"/>
    <a:srgbClr val="7030A0"/>
    <a:srgbClr val="FFCC00"/>
    <a:srgbClr val="00B0F0"/>
    <a:srgbClr val="FFC000"/>
    <a:srgbClr val="215F9A"/>
    <a:srgbClr val="FFE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981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microsoft.com/office/2018/10/relationships/authors" Target="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2019-20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SHSC</c:v>
                </c:pt>
                <c:pt idx="1">
                  <c:v>Ham Gen</c:v>
                </c:pt>
                <c:pt idx="2">
                  <c:v>KGH</c:v>
                </c:pt>
                <c:pt idx="3">
                  <c:v>StMichael</c:v>
                </c:pt>
                <c:pt idx="4">
                  <c:v>StJosHam</c:v>
                </c:pt>
                <c:pt idx="5">
                  <c:v>Sud Reg</c:v>
                </c:pt>
                <c:pt idx="6">
                  <c:v>MtSinai</c:v>
                </c:pt>
                <c:pt idx="7">
                  <c:v>OttCiv</c:v>
                </c:pt>
                <c:pt idx="8">
                  <c:v>OttGen</c:v>
                </c:pt>
                <c:pt idx="9">
                  <c:v>LHSC</c:v>
                </c:pt>
                <c:pt idx="10">
                  <c:v>LVic</c:v>
                </c:pt>
                <c:pt idx="11">
                  <c:v>Juravinski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764</c:v>
                </c:pt>
                <c:pt idx="1">
                  <c:v>5964</c:v>
                </c:pt>
                <c:pt idx="2">
                  <c:v>8858</c:v>
                </c:pt>
                <c:pt idx="3">
                  <c:v>4372</c:v>
                </c:pt>
                <c:pt idx="4">
                  <c:v>5820</c:v>
                </c:pt>
                <c:pt idx="5">
                  <c:v>3006</c:v>
                </c:pt>
                <c:pt idx="6">
                  <c:v>907</c:v>
                </c:pt>
                <c:pt idx="7">
                  <c:v>7207</c:v>
                </c:pt>
                <c:pt idx="8">
                  <c:v>8242</c:v>
                </c:pt>
                <c:pt idx="9">
                  <c:v>7938</c:v>
                </c:pt>
                <c:pt idx="10">
                  <c:v>5400</c:v>
                </c:pt>
                <c:pt idx="11">
                  <c:v>6790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AF-4E52-AB11-2DA62E3205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2020-21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SHSC</c:v>
                </c:pt>
                <c:pt idx="1">
                  <c:v>Ham Gen</c:v>
                </c:pt>
                <c:pt idx="2">
                  <c:v>KGH</c:v>
                </c:pt>
                <c:pt idx="3">
                  <c:v>StMichael</c:v>
                </c:pt>
                <c:pt idx="4">
                  <c:v>StJosHam</c:v>
                </c:pt>
                <c:pt idx="5">
                  <c:v>Sud Reg</c:v>
                </c:pt>
                <c:pt idx="6">
                  <c:v>MtSinai</c:v>
                </c:pt>
                <c:pt idx="7">
                  <c:v>OttCiv</c:v>
                </c:pt>
                <c:pt idx="8">
                  <c:v>OttGen</c:v>
                </c:pt>
                <c:pt idx="9">
                  <c:v>LHSC</c:v>
                </c:pt>
                <c:pt idx="10">
                  <c:v>LVic</c:v>
                </c:pt>
                <c:pt idx="11">
                  <c:v>Juravinski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876</c:v>
                </c:pt>
                <c:pt idx="1">
                  <c:v>4747</c:v>
                </c:pt>
                <c:pt idx="2">
                  <c:v>8984</c:v>
                </c:pt>
                <c:pt idx="3">
                  <c:v>4781</c:v>
                </c:pt>
                <c:pt idx="4">
                  <c:v>3860</c:v>
                </c:pt>
                <c:pt idx="5">
                  <c:v>3206</c:v>
                </c:pt>
                <c:pt idx="6">
                  <c:v>757</c:v>
                </c:pt>
                <c:pt idx="7">
                  <c:v>6737</c:v>
                </c:pt>
                <c:pt idx="8">
                  <c:v>7276</c:v>
                </c:pt>
                <c:pt idx="9">
                  <c:v>5838</c:v>
                </c:pt>
                <c:pt idx="10">
                  <c:v>4124</c:v>
                </c:pt>
                <c:pt idx="11">
                  <c:v>5610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AF-4E52-AB11-2DA62E3205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6132048"/>
        <c:axId val="376129304"/>
      </c:barChart>
      <c:catAx>
        <c:axId val="37613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6129304"/>
        <c:crosses val="autoZero"/>
        <c:auto val="1"/>
        <c:lblAlgn val="ctr"/>
        <c:lblOffset val="100"/>
        <c:noMultiLvlLbl val="0"/>
      </c:catAx>
      <c:valAx>
        <c:axId val="376129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613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DB54E-CAD8-4F87-A79B-843CB4438809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5AEC5-718A-426B-93C9-E59317B36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2352345X20300035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dema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scites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erum_albumi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2352345X20300035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47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095E5-89CC-6D58-36BB-C01D74908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485184-A239-FBDF-9DB8-4ACDD8D4E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4B5D7C-C73D-2BAB-942F-0EC1F2EC7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Mucosal-Associated Invariant T Cells Redistribute to the Peritoneal Cavity During Spontaneous Bacterial Peritonitis and Contribute to Peritoneal Inflammation - ScienceDirect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7CB84-A478-A067-F2BE-4911B0F65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1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303F5-5F79-A0B3-99FC-B1D73FE01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A7DBD-5647-028C-5AD9-15EF42674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238BE-D3EE-CD71-2CA5-628018988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Edema - Wikipedia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21E27-A864-B673-F0ED-DC907B1B4D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75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889C0-456C-CB81-5365-D2C4C4929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94800-26FC-9D18-5649-5795847DE4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B071E1-8DBE-9950-5CD2-BFB659632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Ascites – Wikipedia</a:t>
            </a:r>
            <a:r>
              <a:rPr lang="en-US"/>
              <a:t> </a:t>
            </a:r>
          </a:p>
          <a:p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Solà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E, Solé C, Simón-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Talero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M, Martín-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Llahí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Castellote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J, Garcia-Martínez R, Moreira R, Torrens M, Márquez F,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Fabrellas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N, de Prada G. Midodrine and albumin for prevention of complications in patients with cirrhosis awaiting liver transplantation. A randomized placebo-controlled trial. Journal of hepatology. 2018 Dec 1;69(6):1250-9.</a:t>
            </a:r>
          </a:p>
          <a:p>
            <a:endParaRPr lang="en-US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China L, Freemantle N, Forrest E, Kallis Y, Ryder SD, Wright G, Portal AJ,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Becares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Salles N, Gilroy DW, O’Brien A. A randomized trial of albumin infusions in hospitalized patients with cirrhosis. New England Journal of Medicine. 2021 Mar 4;384(9):808-17.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0840F-99AE-ABC1-611C-4A6198469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74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Schulze SM, Weeks D, Choo J, Cooney D, Moore AL,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Sebens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Neumeister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MW,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Wilhelmi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BJ. Amputation following hand escharotomy in patients with burn injury.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Eplasty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2016;16.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0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44EB0-C405-58A0-A29B-5ABC0810B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DFD6CA-DEE7-FB0E-C964-1A6665E1D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12814-614A-6CD7-1B2A-9D08CBE2C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Schulze SM, Weeks D, Choo J, Cooney D, Moore AL,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Sebens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Neumeister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MW,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Wilhelmi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BJ. Amputation following hand escharotomy in patients with burn injury.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Eplasty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2016;16.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C7669-DA10-0FDF-1F77-F6446D30C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02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B71F5-261C-9610-458E-CD72E269D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26C04-32B6-1CBB-05DC-2F1C0E530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6563FE-F127-9D5D-1618-3DA21CD85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Schulze SM, Weeks D, Choo J, Cooney D, Moore AL,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Sebens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Neumeister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MW,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Wilhelmi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BJ. Amputation following hand escharotomy in patients with burn injury.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Eplasty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2016;16.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C3286-BAC5-F0CF-87EB-518DBB6DED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19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86C17-6D6B-68DA-CAB4-7DEBB25C8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92494E-912C-D18D-1A18-977490791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49ED11-3571-FA0F-A01B-013A68A92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Schulze SM, Weeks D, Choo J, Cooney D, Moore AL,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Sebens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Neumeister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MW,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Wilhelmi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BJ. Amputation following hand escharotomy in patients with burn injury.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Eplasty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2016;16.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52804-42FF-73DF-388E-A77BC727E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26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6BA32-F136-3432-1317-53EDE940D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EFAA31-9709-539D-6A29-59325FBC14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BB384D-2AB1-9922-D40F-72080A3FD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Schulze SM, Weeks D, Choo J, Cooney D, Moore AL,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Sebens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Neumeister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MW,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Wilhelmi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BJ. Amputation following hand escharotomy in patients with burn injury.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Eplasty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2016;16.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3DF4A-A2E5-85CA-8E2D-022FEFB3A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74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5A74E-F592-8D7A-B3F4-B07F7D780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B293F6-815C-4902-886D-46B2396A7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895C9A-F2D9-57B7-6481-D61E4E920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Schulze SM, Weeks D, Choo J, Cooney D, Moore AL,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Sebens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Neumeister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MW,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Wilhelmi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BJ. Amputation following hand escharotomy in patients with burn injury.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Eplasty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2016;16.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18C69-C467-69EF-DC24-F4F875B2A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8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7F929-06CE-91DC-885E-F0BEAD77E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7A9335-DC19-AA75-CB1C-CDA73B85F3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B90194-97D9-9F85-4C0E-A1A9637F8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Schulze SM, Weeks D, Choo J, Cooney D, Moore AL,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Sebens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Neumeister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MW,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Wilhelmi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BJ. Amputation following hand escharotomy in patients with burn injury.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Eplasty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2016;16.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90A0D-A7E7-899D-8C42-41F54DD983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79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 tooltip="Serum albumin"/>
              </a:rPr>
              <a:t>Albumins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3.5–5.0 g/dl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60%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17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0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90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Inception in 2011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83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FCC0D-21F1-F601-8C9E-EC8814050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47FD4F-96BC-3980-7817-72A50D2AE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270C74-6247-BF36-2E17-4E155A208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Inception in 2011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6D335-69A6-3C05-2D15-FD74A07906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61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45ED5-2AD8-7BD2-E3A9-5AB92B5F4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CEB80F-D2E5-6492-42F2-29F150027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34EB56-C05F-23C5-677C-D31439AF2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Inception in 2011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2A246-2640-009C-40F2-E838012C0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0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F58F4-5318-48FD-0F0C-12EAF201F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C40688-F950-C628-49EF-A29F9C672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579017-D6B2-45D9-A825-48E6DB474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Inception in 2011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>
                <a:latin typeface="Arial"/>
                <a:cs typeface="Arial"/>
              </a:rPr>
              <a:t>Search strategy developed by a librarian, and the search was conducted in multiple databases from inception to November 23, 2022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CD650-E1BE-AEF5-F8C9-7DA6D7DD8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02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Outcomes </a:t>
            </a:r>
            <a:r>
              <a:rPr lang="en-US" sz="12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rankings </a:t>
            </a:r>
            <a:r>
              <a:rPr lang="en-US" sz="1200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were determined based on the </a:t>
            </a:r>
            <a:r>
              <a:rPr lang="en-US" sz="12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means obtained from GDG voting</a:t>
            </a:r>
            <a:endParaRPr lang="en-US" sz="1100" b="1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95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Mucosal-Associated Invariant T Cells Redistribute to the Peritoneal Cavity During Spontaneous Bacterial Peritonitis and Contribute to Peritoneal Inflammation - ScienceDirect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AEC5-718A-426B-93C9-E59317B36E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5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104C-7AAA-ABF2-6F74-26ED1031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DBCF4C-5E34-CFC4-0254-2C21DE78E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BFB98-A45E-BB0F-D43C-C27224339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9BCE-6A29-4223-8D5F-23C0F3F88D7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1D2AF-CE23-FD15-AD70-6D3D3344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85B6D-6BF3-DF6F-0BF9-1568A243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602B-90C7-466C-ACBC-7DF645E7D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3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1D693-CE98-8D42-7662-4426D8555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1511E-FF6D-DD15-7C55-4BA4F6AC3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0FBD6-EC98-6B26-35C4-ACE69B43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9BCE-6A29-4223-8D5F-23C0F3F88D7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76591-EEB4-C0A4-C619-BBA2CEC8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51BF0-8E19-227D-C9E2-B12C8FC0F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602B-90C7-466C-ACBC-7DF645E7D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A00253-FFFB-7A0D-3093-1D33E9B68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E4278-8821-AC93-E4B8-2172D99F1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C1EA7-DC43-D46F-B491-AD3F76227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9BCE-6A29-4223-8D5F-23C0F3F88D7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50603-42F6-897A-DA84-A1794E6CB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1864F-67BE-381E-B568-42C68F15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602B-90C7-466C-ACBC-7DF645E7D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5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F9D4-31E4-1078-B150-0BB04E280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5FEA2-C889-1C64-29D1-D960342A4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34008-E90B-B643-000E-74EF3CD1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9BCE-6A29-4223-8D5F-23C0F3F88D7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E9148-422F-3FA1-FF6A-72240D52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6C657-E1D2-9989-B941-AF566329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602B-90C7-466C-ACBC-7DF645E7D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97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E523D-973E-0168-1E5C-07CD512A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7C357-7FD7-71EA-0362-E9FBF7A4C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C967B-6178-EA3E-9538-8F7CF4FEF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9BCE-6A29-4223-8D5F-23C0F3F88D7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DB895-370E-E891-A2A4-A8A50F03D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1430A-AA33-3C81-3FAB-5D00095D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602B-90C7-466C-ACBC-7DF645E7D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7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85BC2-3E17-A3B5-C978-88D73FABB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B497E-5F5F-E073-517D-ED2B8ECC9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CC57F5-6727-C0EA-F75F-5BC06B7D8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15A8B-E026-70AF-29CE-23E11243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9BCE-6A29-4223-8D5F-23C0F3F88D7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D63B5-44B1-C687-FF0B-B2EAAFB9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F54AF-BEF5-BEE1-B6BE-2384C955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602B-90C7-466C-ACBC-7DF645E7D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9546-60A0-F510-7DBA-F9D163057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98B44-DBF9-7705-D4D1-08BFF643A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99A22-8E28-A364-C870-69B1E2FDB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A9679-9FFB-AB28-6585-BC3BFE97B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07005E-C3F1-84CE-EA7A-B70B1CC00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B82AFF-7349-0C85-E5B0-54C6A91DC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9BCE-6A29-4223-8D5F-23C0F3F88D7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8248E8-5ED4-939C-65B0-09D8171D2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9F8354-40E8-8021-0467-9D04B80E4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602B-90C7-466C-ACBC-7DF645E7D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0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B4C2F-9414-45C2-1ABB-33973DEDF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10C15-3FCA-9074-4301-AD66F8B7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9BCE-6A29-4223-8D5F-23C0F3F88D7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7CC94B-F59F-547D-339C-9B503012D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28FBF0-921F-8B39-59D4-AEAE7CDA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602B-90C7-466C-ACBC-7DF645E7D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6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7FB5FB-BD26-4A37-0B75-417D58041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9BCE-6A29-4223-8D5F-23C0F3F88D7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D67B2-FDC7-2D46-E37F-BED587EC3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D49CE-6731-4C4B-A85F-FBA01E07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602B-90C7-466C-ACBC-7DF645E7D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2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20E86-BA49-094E-D611-C7D7147B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DAE00-A687-2FB9-CBB4-044409403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C7548-C3B3-9BD0-00F2-8FD71931E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FFB9B-D050-17DD-DB26-4F737BB1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9BCE-6A29-4223-8D5F-23C0F3F88D7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4CA79-4CF4-C91E-8B6A-9282F5CE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2BE8D-EADD-5D9C-CA7B-772701299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602B-90C7-466C-ACBC-7DF645E7D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5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B807-7B47-833C-644A-79FFF49A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792E79-40A7-1C0F-7528-1A8181CF7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15C3-840B-B67C-C1BD-4A3124C0A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2CF94-1266-82D8-6004-23C6003EA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9BCE-6A29-4223-8D5F-23C0F3F88D7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F436B-CC9D-5718-DB15-9DA50135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00A5B-A5A0-42EA-5469-7BAD82BB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602B-90C7-466C-ACBC-7DF645E7D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2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E24841-1702-034F-9D47-DF211C673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CD57D-95AB-8E75-725E-6117AD9A6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5F90A-E678-17B8-43C2-D4E6A57AD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179BCE-6A29-4223-8D5F-23C0F3F88D7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FBC86-067D-95FD-7608-357002410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59BBE-76D5-B02F-9903-6F68EB3DE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15602B-90C7-466C-ACBC-7DF645E7D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7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46.png"/><Relationship Id="rId5" Type="http://schemas.openxmlformats.org/officeDocument/2006/relationships/image" Target="../media/image30.jpeg"/><Relationship Id="rId4" Type="http://schemas.openxmlformats.org/officeDocument/2006/relationships/image" Target="../media/image31.png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0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70.emf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106.png"/><Relationship Id="rId5" Type="http://schemas.openxmlformats.org/officeDocument/2006/relationships/image" Target="../media/image104.png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hyperlink" Target="https://www.blood.ca/en/blog-author/dr-sophie-charge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ircle with many circles&#10;&#10;Description automatically generated">
            <a:extLst>
              <a:ext uri="{FF2B5EF4-FFF2-40B4-BE49-F238E27FC236}">
                <a16:creationId xmlns:a16="http://schemas.microsoft.com/office/drawing/2014/main" id="{F8C63BE2-8A2F-20AF-11BE-D49A483E9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59" y="2705794"/>
            <a:ext cx="2366100" cy="2366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F3DEB4-671F-4FA7-818A-48170B5E3F06}"/>
              </a:ext>
            </a:extLst>
          </p:cNvPr>
          <p:cNvSpPr/>
          <p:nvPr/>
        </p:nvSpPr>
        <p:spPr>
          <a:xfrm>
            <a:off x="0" y="-1"/>
            <a:ext cx="12192000" cy="3023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400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3084" name="Rectangle 17">
            <a:extLst>
              <a:ext uri="{FF2B5EF4-FFF2-40B4-BE49-F238E27FC236}">
                <a16:creationId xmlns:a16="http://schemas.microsoft.com/office/drawing/2014/main" id="{DA51686F-A5E4-4A32-BAFD-52ECC3382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3" y="5614619"/>
            <a:ext cx="87442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800" b="1">
                <a:latin typeface="Century" panose="02040604050505020304" pitchFamily="18" charset="0"/>
              </a:rPr>
              <a:t>Raza</a:t>
            </a:r>
            <a:r>
              <a:rPr lang="en-CA" altLang="en-US" sz="1800">
                <a:latin typeface="Century" panose="02040604050505020304" pitchFamily="18" charset="0"/>
              </a:rPr>
              <a:t> S.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600">
                <a:latin typeface="Century" panose="02040604050505020304" pitchFamily="18" charset="0"/>
              </a:rPr>
              <a:t>Transfusion Medicine Fellow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600">
                <a:latin typeface="Century" panose="02040604050505020304" pitchFamily="18" charset="0"/>
              </a:rPr>
              <a:t>Canadian Blood Services | University of Toronto | No relevant COI</a:t>
            </a:r>
          </a:p>
        </p:txBody>
      </p:sp>
      <p:sp>
        <p:nvSpPr>
          <p:cNvPr id="3085" name="TextBox 17">
            <a:extLst>
              <a:ext uri="{FF2B5EF4-FFF2-40B4-BE49-F238E27FC236}">
                <a16:creationId xmlns:a16="http://schemas.microsoft.com/office/drawing/2014/main" id="{B0BAA34B-7CED-4CED-BB5C-AF03265A1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" y="744720"/>
            <a:ext cx="1120648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3600" b="1">
                <a:latin typeface="Century" panose="02040604050505020304" pitchFamily="18" charset="0"/>
                <a:cs typeface="Arial" panose="020B0604020202020204" pitchFamily="34" charset="0"/>
              </a:rPr>
              <a:t>The 2024 Guideline on use of Intravenous Albumin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3600" b="1">
                <a:latin typeface="Century" panose="02040604050505020304" pitchFamily="18" charset="0"/>
                <a:cs typeface="Arial" panose="020B0604020202020204" pitchFamily="34" charset="0"/>
              </a:rPr>
              <a:t>from the International Collaboration for Transfusion Medicine Guidelines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CA" altLang="en-US" sz="1200" b="1"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734C70-4BA4-3CCD-667A-152E52AE16C4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63D580-B05A-1475-4108-DC49F91342DE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D864AF-5052-3009-8AB4-454A1EAB3E65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7257A5-42DC-8D8C-2FDF-87DC641D68CA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0B9AE4-3230-06D5-D479-F33B58C7FB30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pic>
        <p:nvPicPr>
          <p:cNvPr id="1028" name="Picture 4" descr="ICTMG logo">
            <a:extLst>
              <a:ext uri="{FF2B5EF4-FFF2-40B4-BE49-F238E27FC236}">
                <a16:creationId xmlns:a16="http://schemas.microsoft.com/office/drawing/2014/main" id="{44145B28-AFC1-DA8A-B1A7-CBE7E1A2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808" y="5759756"/>
            <a:ext cx="18002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B4457AA-7963-A079-6728-58FA88C0234B}"/>
              </a:ext>
            </a:extLst>
          </p:cNvPr>
          <p:cNvGrpSpPr/>
          <p:nvPr/>
        </p:nvGrpSpPr>
        <p:grpSpPr>
          <a:xfrm>
            <a:off x="3695307" y="2639505"/>
            <a:ext cx="4515439" cy="2762054"/>
            <a:chOff x="3695307" y="2639505"/>
            <a:chExt cx="4515439" cy="27620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55C29C-FDF6-7E97-0DA9-BBD8508A4FED}"/>
                </a:ext>
              </a:extLst>
            </p:cNvPr>
            <p:cNvSpPr/>
            <p:nvPr/>
          </p:nvSpPr>
          <p:spPr>
            <a:xfrm>
              <a:off x="3695307" y="2639505"/>
              <a:ext cx="4515439" cy="2762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QR Code Image">
              <a:extLst>
                <a:ext uri="{FF2B5EF4-FFF2-40B4-BE49-F238E27FC236}">
                  <a16:creationId xmlns:a16="http://schemas.microsoft.com/office/drawing/2014/main" id="{F5129FF7-807C-10B7-859B-75B866704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200" y="2909743"/>
              <a:ext cx="2123440" cy="212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FC6DB34-B2A9-C1D8-33C7-B05AF00564D4}"/>
                </a:ext>
              </a:extLst>
            </p:cNvPr>
            <p:cNvSpPr txBox="1"/>
            <p:nvPr/>
          </p:nvSpPr>
          <p:spPr>
            <a:xfrm>
              <a:off x="4838050" y="4867944"/>
              <a:ext cx="1951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u="sng">
                  <a:solidFill>
                    <a:srgbClr val="FF0000"/>
                  </a:solidFill>
                  <a:latin typeface="Century" panose="02040604050505020304" pitchFamily="18" charset="0"/>
                </a:rPr>
                <a:t>Link to Guidelines</a:t>
              </a:r>
              <a:endParaRPr lang="en-US" sz="1600" u="sng">
                <a:solidFill>
                  <a:srgbClr val="FF0000"/>
                </a:solidFill>
                <a:latin typeface="Century" panose="020406040505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0064FAB-44D5-3E6D-235A-0DB4D4A7B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190" y="5707834"/>
            <a:ext cx="1398734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3536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D8F7C-C1E9-B7C0-B478-E423DA0AC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5B4365-732A-0EF2-59D9-318500EB04B7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>
                <a:solidFill>
                  <a:schemeClr val="tx1"/>
                </a:solidFill>
                <a:latin typeface="Century" panose="02040604050505020304" pitchFamily="18" charset="0"/>
              </a:rPr>
              <a:t>Prevailing</a:t>
            </a: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</a:rPr>
              <a:t> Albumin Practice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20ADD-5C2D-C770-C612-8B8F8FB7C251}"/>
              </a:ext>
            </a:extLst>
          </p:cNvPr>
          <p:cNvSpPr txBox="1">
            <a:spLocks/>
          </p:cNvSpPr>
          <p:nvPr/>
        </p:nvSpPr>
        <p:spPr>
          <a:xfrm>
            <a:off x="4472046" y="1044746"/>
            <a:ext cx="4485422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Century" panose="02040604050505020304" pitchFamily="18" charset="0"/>
              </a:rPr>
              <a:t>Highly variable</a:t>
            </a:r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A0F2A7BE-F849-4031-5327-E283A0C73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445521"/>
              </p:ext>
            </p:extLst>
          </p:nvPr>
        </p:nvGraphicFramePr>
        <p:xfrm>
          <a:off x="3028335" y="1691077"/>
          <a:ext cx="6257081" cy="4279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4EFE32A-4B32-ADBA-3D63-F3B45AF6BD56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17180-99C3-FD94-F666-511F92E2EC10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7B17F4-D8BA-032D-58C1-A69BD0F42B21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2607EC-9095-D339-90C9-6F952E69F940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A52D10-2CD4-7DBA-1F72-78BB61846940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EEC3D62-FE3D-03EC-0998-D35AE8FE0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476977"/>
              </p:ext>
            </p:extLst>
          </p:nvPr>
        </p:nvGraphicFramePr>
        <p:xfrm>
          <a:off x="3658437" y="4883625"/>
          <a:ext cx="558366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5305">
                  <a:extLst>
                    <a:ext uri="{9D8B030D-6E8A-4147-A177-3AD203B41FA5}">
                      <a16:colId xmlns:a16="http://schemas.microsoft.com/office/drawing/2014/main" val="1221833268"/>
                    </a:ext>
                  </a:extLst>
                </a:gridCol>
                <a:gridCol w="465305">
                  <a:extLst>
                    <a:ext uri="{9D8B030D-6E8A-4147-A177-3AD203B41FA5}">
                      <a16:colId xmlns:a16="http://schemas.microsoft.com/office/drawing/2014/main" val="2810128618"/>
                    </a:ext>
                  </a:extLst>
                </a:gridCol>
                <a:gridCol w="465305">
                  <a:extLst>
                    <a:ext uri="{9D8B030D-6E8A-4147-A177-3AD203B41FA5}">
                      <a16:colId xmlns:a16="http://schemas.microsoft.com/office/drawing/2014/main" val="1537910040"/>
                    </a:ext>
                  </a:extLst>
                </a:gridCol>
                <a:gridCol w="465305">
                  <a:extLst>
                    <a:ext uri="{9D8B030D-6E8A-4147-A177-3AD203B41FA5}">
                      <a16:colId xmlns:a16="http://schemas.microsoft.com/office/drawing/2014/main" val="1991876908"/>
                    </a:ext>
                  </a:extLst>
                </a:gridCol>
                <a:gridCol w="465305">
                  <a:extLst>
                    <a:ext uri="{9D8B030D-6E8A-4147-A177-3AD203B41FA5}">
                      <a16:colId xmlns:a16="http://schemas.microsoft.com/office/drawing/2014/main" val="782999435"/>
                    </a:ext>
                  </a:extLst>
                </a:gridCol>
                <a:gridCol w="465305">
                  <a:extLst>
                    <a:ext uri="{9D8B030D-6E8A-4147-A177-3AD203B41FA5}">
                      <a16:colId xmlns:a16="http://schemas.microsoft.com/office/drawing/2014/main" val="3735317396"/>
                    </a:ext>
                  </a:extLst>
                </a:gridCol>
                <a:gridCol w="465305">
                  <a:extLst>
                    <a:ext uri="{9D8B030D-6E8A-4147-A177-3AD203B41FA5}">
                      <a16:colId xmlns:a16="http://schemas.microsoft.com/office/drawing/2014/main" val="547269322"/>
                    </a:ext>
                  </a:extLst>
                </a:gridCol>
                <a:gridCol w="465305">
                  <a:extLst>
                    <a:ext uri="{9D8B030D-6E8A-4147-A177-3AD203B41FA5}">
                      <a16:colId xmlns:a16="http://schemas.microsoft.com/office/drawing/2014/main" val="681986995"/>
                    </a:ext>
                  </a:extLst>
                </a:gridCol>
                <a:gridCol w="465305">
                  <a:extLst>
                    <a:ext uri="{9D8B030D-6E8A-4147-A177-3AD203B41FA5}">
                      <a16:colId xmlns:a16="http://schemas.microsoft.com/office/drawing/2014/main" val="544352217"/>
                    </a:ext>
                  </a:extLst>
                </a:gridCol>
                <a:gridCol w="465305">
                  <a:extLst>
                    <a:ext uri="{9D8B030D-6E8A-4147-A177-3AD203B41FA5}">
                      <a16:colId xmlns:a16="http://schemas.microsoft.com/office/drawing/2014/main" val="260519740"/>
                    </a:ext>
                  </a:extLst>
                </a:gridCol>
                <a:gridCol w="465305">
                  <a:extLst>
                    <a:ext uri="{9D8B030D-6E8A-4147-A177-3AD203B41FA5}">
                      <a16:colId xmlns:a16="http://schemas.microsoft.com/office/drawing/2014/main" val="2204115502"/>
                    </a:ext>
                  </a:extLst>
                </a:gridCol>
                <a:gridCol w="465305">
                  <a:extLst>
                    <a:ext uri="{9D8B030D-6E8A-4147-A177-3AD203B41FA5}">
                      <a16:colId xmlns:a16="http://schemas.microsoft.com/office/drawing/2014/main" val="553185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>
                          <a:latin typeface="Century" panose="02040604050505020304" pitchFamily="18" charset="0"/>
                        </a:rPr>
                        <a:t>1</a:t>
                      </a:r>
                      <a:endParaRPr lang="en-US"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>
                          <a:latin typeface="Century" panose="02040604050505020304" pitchFamily="18" charset="0"/>
                        </a:rPr>
                        <a:t>2</a:t>
                      </a:r>
                      <a:endParaRPr lang="en-US"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>
                          <a:latin typeface="Century" panose="02040604050505020304" pitchFamily="18" charset="0"/>
                        </a:rPr>
                        <a:t>3</a:t>
                      </a:r>
                      <a:endParaRPr lang="en-US"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>
                          <a:latin typeface="Century" panose="02040604050505020304" pitchFamily="18" charset="0"/>
                        </a:rPr>
                        <a:t>4</a:t>
                      </a:r>
                      <a:endParaRPr lang="en-US"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>
                          <a:latin typeface="Century" panose="02040604050505020304" pitchFamily="18" charset="0"/>
                        </a:rPr>
                        <a:t>5</a:t>
                      </a:r>
                      <a:endParaRPr lang="en-US"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>
                          <a:latin typeface="Century" panose="02040604050505020304" pitchFamily="18" charset="0"/>
                        </a:rPr>
                        <a:t>6</a:t>
                      </a:r>
                      <a:endParaRPr lang="en-US"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>
                          <a:latin typeface="Century" panose="02040604050505020304" pitchFamily="18" charset="0"/>
                        </a:rPr>
                        <a:t>7</a:t>
                      </a:r>
                      <a:endParaRPr lang="en-US"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>
                          <a:latin typeface="Century" panose="02040604050505020304" pitchFamily="18" charset="0"/>
                        </a:rPr>
                        <a:t>8</a:t>
                      </a:r>
                      <a:endParaRPr lang="en-US"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>
                          <a:latin typeface="Century" panose="02040604050505020304" pitchFamily="18" charset="0"/>
                        </a:rPr>
                        <a:t>9</a:t>
                      </a:r>
                      <a:endParaRPr lang="en-US"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>
                          <a:latin typeface="Century" panose="02040604050505020304" pitchFamily="18" charset="0"/>
                        </a:rPr>
                        <a:t>10</a:t>
                      </a:r>
                      <a:endParaRPr lang="en-US"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>
                          <a:latin typeface="Century" panose="02040604050505020304" pitchFamily="18" charset="0"/>
                        </a:rPr>
                        <a:t>11</a:t>
                      </a:r>
                      <a:endParaRPr lang="en-US"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>
                          <a:latin typeface="Century" panose="02040604050505020304" pitchFamily="18" charset="0"/>
                        </a:rPr>
                        <a:t>12</a:t>
                      </a:r>
                      <a:endParaRPr lang="en-US"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88779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9065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43A401-F0D9-03A8-1008-2B5D3AC74525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</a:rPr>
              <a:t>Methodology Preamble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BFAD5F-F1EE-9502-26DD-3485FE32E47E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F44AB-D6E5-08CE-1D83-BB423C2B2EED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B7255-CE0B-507C-5AB5-A7B536D06A42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87BC7D-A2EE-2805-4978-BA34D40D973F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CD1FBA-0E09-3EBA-8E37-34149E2787F6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C71F8AA1-E9CD-58C7-D382-52F0C51A90D9}"/>
              </a:ext>
            </a:extLst>
          </p:cNvPr>
          <p:cNvGrpSpPr/>
          <p:nvPr/>
        </p:nvGrpSpPr>
        <p:grpSpPr>
          <a:xfrm>
            <a:off x="506754" y="1523809"/>
            <a:ext cx="3999358" cy="3720099"/>
            <a:chOff x="506754" y="1523809"/>
            <a:chExt cx="3999358" cy="37200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6AAB16-2294-707C-286E-B99EBF728A7E}"/>
                </a:ext>
              </a:extLst>
            </p:cNvPr>
            <p:cNvSpPr/>
            <p:nvPr/>
          </p:nvSpPr>
          <p:spPr>
            <a:xfrm>
              <a:off x="506754" y="1523809"/>
              <a:ext cx="3999358" cy="1696813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entury" panose="020406040505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8A0E38-7EE2-B86C-286A-64F9A645A3B8}"/>
                </a:ext>
              </a:extLst>
            </p:cNvPr>
            <p:cNvSpPr/>
            <p:nvPr/>
          </p:nvSpPr>
          <p:spPr>
            <a:xfrm>
              <a:off x="506754" y="2294647"/>
              <a:ext cx="3900668" cy="709158"/>
            </a:xfrm>
            <a:prstGeom prst="rect">
              <a:avLst/>
            </a:prstGeom>
            <a:solidFill>
              <a:srgbClr val="FFF3F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entury" panose="02040604050505020304" pitchFamily="18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88D743-9C25-0EB2-8987-CF4E6712AA4A}"/>
                </a:ext>
              </a:extLst>
            </p:cNvPr>
            <p:cNvCxnSpPr/>
            <p:nvPr/>
          </p:nvCxnSpPr>
          <p:spPr>
            <a:xfrm>
              <a:off x="506754" y="2294647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14893A-D6C7-9FE2-0CA5-78D5A9B8DED7}"/>
                </a:ext>
              </a:extLst>
            </p:cNvPr>
            <p:cNvCxnSpPr/>
            <p:nvPr/>
          </p:nvCxnSpPr>
          <p:spPr>
            <a:xfrm>
              <a:off x="2486025" y="2294647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D7313A-62A5-E0A8-5EA2-C381EDBCB648}"/>
                </a:ext>
              </a:extLst>
            </p:cNvPr>
            <p:cNvCxnSpPr/>
            <p:nvPr/>
          </p:nvCxnSpPr>
          <p:spPr>
            <a:xfrm>
              <a:off x="506754" y="3035425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BE11736-D69C-2E25-15F4-F5B968DF0717}"/>
                </a:ext>
              </a:extLst>
            </p:cNvPr>
            <p:cNvCxnSpPr/>
            <p:nvPr/>
          </p:nvCxnSpPr>
          <p:spPr>
            <a:xfrm>
              <a:off x="2486025" y="3035425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78F13F-61B3-88EA-2942-A3127F204151}"/>
                </a:ext>
              </a:extLst>
            </p:cNvPr>
            <p:cNvSpPr txBox="1"/>
            <p:nvPr/>
          </p:nvSpPr>
          <p:spPr>
            <a:xfrm>
              <a:off x="506754" y="1593233"/>
              <a:ext cx="16922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600" b="1" err="1">
                  <a:latin typeface="Century" panose="02040604050505020304" pitchFamily="18" charset="0"/>
                </a:rPr>
                <a:t>Interstitium</a:t>
              </a:r>
              <a:endParaRPr lang="en-US" sz="1600">
                <a:latin typeface="Century" panose="020406040505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A2F7639-E5F4-CB50-9120-2DBAA556EC9B}"/>
                </a:ext>
              </a:extLst>
            </p:cNvPr>
            <p:cNvSpPr txBox="1"/>
            <p:nvPr/>
          </p:nvSpPr>
          <p:spPr>
            <a:xfrm>
              <a:off x="1641834" y="2419450"/>
              <a:ext cx="1997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>
                  <a:solidFill>
                    <a:srgbClr val="FF0000"/>
                  </a:solidFill>
                  <a:latin typeface="Century" panose="02040604050505020304" pitchFamily="18" charset="0"/>
                </a:rPr>
                <a:t>Oncotic Pressure</a:t>
              </a:r>
              <a:endParaRPr lang="en-US" b="1">
                <a:solidFill>
                  <a:srgbClr val="FF0000"/>
                </a:solidFill>
                <a:latin typeface="Century" panose="02040604050505020304" pitchFamily="18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FC0AB3C-C5ED-02C6-5741-5834384BCA18}"/>
                </a:ext>
              </a:extLst>
            </p:cNvPr>
            <p:cNvCxnSpPr>
              <a:cxnSpLocks/>
            </p:cNvCxnSpPr>
            <p:nvPr/>
          </p:nvCxnSpPr>
          <p:spPr>
            <a:xfrm>
              <a:off x="3817266" y="1931787"/>
              <a:ext cx="0" cy="54038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5" name="Picture 2" descr="Albumins and Transport Proteins">
              <a:extLst>
                <a:ext uri="{FF2B5EF4-FFF2-40B4-BE49-F238E27FC236}">
                  <a16:creationId xmlns:a16="http://schemas.microsoft.com/office/drawing/2014/main" id="{AADA644E-38CB-73AD-7057-744238F3F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274" b="95565" l="10000" r="90000">
                          <a14:foregroundMark x1="39250" y1="87097" x2="53000" y2="95565"/>
                          <a14:foregroundMark x1="53000" y1="95565" x2="38250" y2="89516"/>
                          <a14:foregroundMark x1="38250" y1="89516" x2="37250" y2="90323"/>
                          <a14:foregroundMark x1="41750" y1="94758" x2="42000" y2="955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59" y="3128607"/>
              <a:ext cx="1088387" cy="67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34A6C38-2A7F-6599-8955-2B931015D1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834" y="2847092"/>
              <a:ext cx="1099820" cy="4429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060E1584-51C0-B981-81DF-FC234CBC710C}"/>
                </a:ext>
              </a:extLst>
            </p:cNvPr>
            <p:cNvSpPr txBox="1"/>
            <p:nvPr/>
          </p:nvSpPr>
          <p:spPr>
            <a:xfrm>
              <a:off x="3497306" y="1543132"/>
              <a:ext cx="646331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b="1">
                  <a:solidFill>
                    <a:schemeClr val="bg1"/>
                  </a:solidFill>
                </a:rPr>
                <a:t>H2O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90B6AF11-05A3-4465-FEE7-502C0D859E45}"/>
                </a:ext>
              </a:extLst>
            </p:cNvPr>
            <p:cNvSpPr txBox="1"/>
            <p:nvPr/>
          </p:nvSpPr>
          <p:spPr>
            <a:xfrm>
              <a:off x="2136410" y="3920469"/>
              <a:ext cx="69923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8000"/>
                <a:t>?</a:t>
              </a:r>
              <a:endParaRPr lang="en-US" sz="8000"/>
            </a:p>
          </p:txBody>
        </p:sp>
      </p:grp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1C95AE0D-509A-8EA8-B741-D72645BC2A37}"/>
              </a:ext>
            </a:extLst>
          </p:cNvPr>
          <p:cNvGrpSpPr/>
          <p:nvPr/>
        </p:nvGrpSpPr>
        <p:grpSpPr>
          <a:xfrm>
            <a:off x="4819650" y="1133245"/>
            <a:ext cx="7320923" cy="4752361"/>
            <a:chOff x="4819650" y="1133245"/>
            <a:chExt cx="7320923" cy="4752361"/>
          </a:xfrm>
        </p:grpSpPr>
        <p:cxnSp>
          <p:nvCxnSpPr>
            <p:cNvPr id="1049" name="Straight Arrow Connector 1048">
              <a:extLst>
                <a:ext uri="{FF2B5EF4-FFF2-40B4-BE49-F238E27FC236}">
                  <a16:creationId xmlns:a16="http://schemas.microsoft.com/office/drawing/2014/main" id="{3CEB0DF3-02B3-A4FB-7275-637242710133}"/>
                </a:ext>
              </a:extLst>
            </p:cNvPr>
            <p:cNvCxnSpPr/>
            <p:nvPr/>
          </p:nvCxnSpPr>
          <p:spPr>
            <a:xfrm>
              <a:off x="4819650" y="2649226"/>
              <a:ext cx="15335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052" name="Group 1051">
              <a:extLst>
                <a:ext uri="{FF2B5EF4-FFF2-40B4-BE49-F238E27FC236}">
                  <a16:creationId xmlns:a16="http://schemas.microsoft.com/office/drawing/2014/main" id="{85A7724F-15D3-0F7C-2BC2-9A84FAC46144}"/>
                </a:ext>
              </a:extLst>
            </p:cNvPr>
            <p:cNvGrpSpPr/>
            <p:nvPr/>
          </p:nvGrpSpPr>
          <p:grpSpPr>
            <a:xfrm>
              <a:off x="6911712" y="1133245"/>
              <a:ext cx="5228861" cy="4023932"/>
              <a:chOff x="6911712" y="1133245"/>
              <a:chExt cx="5228861" cy="4023932"/>
            </a:xfrm>
          </p:grpSpPr>
          <p:pic>
            <p:nvPicPr>
              <p:cNvPr id="1051" name="Picture 1050">
                <a:extLst>
                  <a:ext uri="{FF2B5EF4-FFF2-40B4-BE49-F238E27FC236}">
                    <a16:creationId xmlns:a16="http://schemas.microsoft.com/office/drawing/2014/main" id="{67E41D47-E8D5-AA3B-3A9C-592D1914BD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9758" y="3286617"/>
                <a:ext cx="3180815" cy="1870560"/>
              </a:xfrm>
              <a:prstGeom prst="rect">
                <a:avLst/>
              </a:prstGeom>
            </p:spPr>
          </p:pic>
          <p:pic>
            <p:nvPicPr>
              <p:cNvPr id="2050" name="Picture 2" descr="Forestplots of Measures of Effects and Their Confidence Intervals •  ggforestplot">
                <a:extLst>
                  <a:ext uri="{FF2B5EF4-FFF2-40B4-BE49-F238E27FC236}">
                    <a16:creationId xmlns:a16="http://schemas.microsoft.com/office/drawing/2014/main" id="{083993FD-BCCC-0503-C870-72B3A14D01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11624" y="1133245"/>
                <a:ext cx="1870560" cy="1870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New STROBE-MR guideline lights the way for Mendelian randomisation studies  – The Publication Plan for everyone interested in medical writing, the  development of medical publications, and publication planning">
                <a:extLst>
                  <a:ext uri="{FF2B5EF4-FFF2-40B4-BE49-F238E27FC236}">
                    <a16:creationId xmlns:a16="http://schemas.microsoft.com/office/drawing/2014/main" id="{5F1625F6-B38B-A644-2D9F-CFFAAB4127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1712" y="1313572"/>
                <a:ext cx="2142032" cy="21420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6" name="Picture 8" descr="Status and expectations of implementation of Risk of Bias 2 in Cochrane  intervention reviews | Cochrane Community">
              <a:extLst>
                <a:ext uri="{FF2B5EF4-FFF2-40B4-BE49-F238E27FC236}">
                  <a16:creationId xmlns:a16="http://schemas.microsoft.com/office/drawing/2014/main" id="{EBE47B54-5489-3980-C6F8-89D990870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698" y="4137731"/>
              <a:ext cx="1942917" cy="1747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02BA64BB-C894-5590-0B1B-3F9B21F264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454" y="1368489"/>
            <a:ext cx="4315427" cy="4286848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E3BAE78E-3D1A-56E8-B135-527B494353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739" y="1369661"/>
            <a:ext cx="4315427" cy="4286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44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583EF-AD6C-D83F-2D11-92574CD24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53AED1-123C-C319-3E62-2592A4230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477" y="1560383"/>
            <a:ext cx="3829247" cy="11430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378CC3-72B6-CBB4-1FD6-96C4167C7BF2}"/>
              </a:ext>
            </a:extLst>
          </p:cNvPr>
          <p:cNvSpPr txBox="1"/>
          <p:nvPr/>
        </p:nvSpPr>
        <p:spPr>
          <a:xfrm>
            <a:off x="131788" y="922167"/>
            <a:ext cx="1405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/>
              <a:t>Methods</a:t>
            </a:r>
          </a:p>
          <a:p>
            <a:endParaRPr lang="en-CA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DAC73-39A5-6754-F55A-62F12ED3E0CF}"/>
              </a:ext>
            </a:extLst>
          </p:cNvPr>
          <p:cNvSpPr txBox="1"/>
          <p:nvPr/>
        </p:nvSpPr>
        <p:spPr>
          <a:xfrm>
            <a:off x="123033" y="1258717"/>
            <a:ext cx="3107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/>
              <a:t>1. Systematic Review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C834EF-F1C5-86AF-9EF7-3D6790AF6E6A}"/>
              </a:ext>
            </a:extLst>
          </p:cNvPr>
          <p:cNvSpPr txBox="1"/>
          <p:nvPr/>
        </p:nvSpPr>
        <p:spPr>
          <a:xfrm>
            <a:off x="3481189" y="1282212"/>
            <a:ext cx="3733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/>
              <a:t>2. Risk of Bias Assessment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C48F3D-C909-4EF3-B089-302593BA2216}"/>
              </a:ext>
            </a:extLst>
          </p:cNvPr>
          <p:cNvSpPr txBox="1"/>
          <p:nvPr/>
        </p:nvSpPr>
        <p:spPr>
          <a:xfrm>
            <a:off x="7324724" y="1282212"/>
            <a:ext cx="4173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/>
              <a:t>3. GRADE Methodology</a:t>
            </a:r>
          </a:p>
        </p:txBody>
      </p:sp>
      <p:pic>
        <p:nvPicPr>
          <p:cNvPr id="1028" name="Picture 4" descr="Grading system">
            <a:extLst>
              <a:ext uri="{FF2B5EF4-FFF2-40B4-BE49-F238E27FC236}">
                <a16:creationId xmlns:a16="http://schemas.microsoft.com/office/drawing/2014/main" id="{2090BFDD-8322-1270-3F4B-90BE1BC8E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"/>
          <a:stretch/>
        </p:blipFill>
        <p:spPr bwMode="auto">
          <a:xfrm>
            <a:off x="7455188" y="1757153"/>
            <a:ext cx="3977555" cy="460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FC5CA5-099D-5C20-3EA5-532E76D33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001" y="3080401"/>
            <a:ext cx="1695649" cy="30353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9B7DE8-1D04-2F0E-FA1D-AF7F7826F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0" y="1606679"/>
            <a:ext cx="3065971" cy="15088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403749-93F0-CCE1-11BE-BBD4009228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443"/>
          <a:stretch/>
        </p:blipFill>
        <p:spPr>
          <a:xfrm>
            <a:off x="603415" y="3099684"/>
            <a:ext cx="1695649" cy="33876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BAD6C5-9F75-1161-FE8E-CD9BA978DBD1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</a:rPr>
              <a:t>Methodology Preamble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152F62-DE63-F9A4-EAC3-9EDACF7E140C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C52CB-AAC0-BB35-7E18-9C97644A3E20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CAC007-731A-BE04-3062-8153BADE552F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2CFE6E-E2A4-0F32-0C7B-C927F98AF8F7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3556B7-455C-49FF-4B9A-879444CD45DD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723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rading system">
            <a:extLst>
              <a:ext uri="{FF2B5EF4-FFF2-40B4-BE49-F238E27FC236}">
                <a16:creationId xmlns:a16="http://schemas.microsoft.com/office/drawing/2014/main" id="{50FAF935-9708-7FE3-41D8-12C6969CA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3"/>
          <a:stretch/>
        </p:blipFill>
        <p:spPr bwMode="auto">
          <a:xfrm>
            <a:off x="3720321" y="992568"/>
            <a:ext cx="5259358" cy="4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Parachute Vector Art, Icons, and Graphics for Free Download">
            <a:extLst>
              <a:ext uri="{FF2B5EF4-FFF2-40B4-BE49-F238E27FC236}">
                <a16:creationId xmlns:a16="http://schemas.microsoft.com/office/drawing/2014/main" id="{61874752-9BCE-83D7-726E-04D5C5FD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7" y="868266"/>
            <a:ext cx="1038006" cy="10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arachute Vector Art, Icons, and Graphics for Free Download">
            <a:extLst>
              <a:ext uri="{FF2B5EF4-FFF2-40B4-BE49-F238E27FC236}">
                <a16:creationId xmlns:a16="http://schemas.microsoft.com/office/drawing/2014/main" id="{272FE8E6-7FC4-8CF1-B217-83A1B34F2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9" y="4465155"/>
            <a:ext cx="942974" cy="94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rtoon Leech Royalty Free SVG, Cliparts, Vectors, and Stock Illustration.  Image 32775531.">
            <a:extLst>
              <a:ext uri="{FF2B5EF4-FFF2-40B4-BE49-F238E27FC236}">
                <a16:creationId xmlns:a16="http://schemas.microsoft.com/office/drawing/2014/main" id="{A5755672-904A-51D0-032A-B1AB5A9C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7" y="2028389"/>
            <a:ext cx="957952" cy="9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Leech Royalty Free SVG, Cliparts, Vectors, and Stock Illustration.  Image 32775531.">
            <a:extLst>
              <a:ext uri="{FF2B5EF4-FFF2-40B4-BE49-F238E27FC236}">
                <a16:creationId xmlns:a16="http://schemas.microsoft.com/office/drawing/2014/main" id="{39DD9023-800D-C4B4-4240-02A882527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030" y="4465155"/>
            <a:ext cx="942974" cy="94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93500-25.0 - Penicillin G Potassium Salt, 25 Grams">
            <a:extLst>
              <a:ext uri="{FF2B5EF4-FFF2-40B4-BE49-F238E27FC236}">
                <a16:creationId xmlns:a16="http://schemas.microsoft.com/office/drawing/2014/main" id="{54CFD205-F174-E642-F126-2237FECA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87" y="3253699"/>
            <a:ext cx="957953" cy="95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93500-25.0 - Penicillin G Potassium Salt, 25 Grams">
            <a:extLst>
              <a:ext uri="{FF2B5EF4-FFF2-40B4-BE49-F238E27FC236}">
                <a16:creationId xmlns:a16="http://schemas.microsoft.com/office/drawing/2014/main" id="{681F4845-5A59-1B8B-B8BB-9DB898B59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8" y="2212786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nry Cotton (doctor) - Wikipedia">
            <a:extLst>
              <a:ext uri="{FF2B5EF4-FFF2-40B4-BE49-F238E27FC236}">
                <a16:creationId xmlns:a16="http://schemas.microsoft.com/office/drawing/2014/main" id="{1C8EDB02-7028-4F07-B707-A04F98BA9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8" b="12970"/>
          <a:stretch/>
        </p:blipFill>
        <p:spPr bwMode="auto">
          <a:xfrm>
            <a:off x="527415" y="4848692"/>
            <a:ext cx="757388" cy="6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enry Cotton (doctor) - Wikipedia">
            <a:extLst>
              <a:ext uri="{FF2B5EF4-FFF2-40B4-BE49-F238E27FC236}">
                <a16:creationId xmlns:a16="http://schemas.microsoft.com/office/drawing/2014/main" id="{566A8E1F-3425-4589-F33B-7E4E17E8A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8" b="12970"/>
          <a:stretch/>
        </p:blipFill>
        <p:spPr bwMode="auto">
          <a:xfrm>
            <a:off x="7930872" y="2212787"/>
            <a:ext cx="1048807" cy="94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AD564E5-3214-6917-0D9D-5EAA659DEF58}"/>
              </a:ext>
            </a:extLst>
          </p:cNvPr>
          <p:cNvGrpSpPr/>
          <p:nvPr/>
        </p:nvGrpSpPr>
        <p:grpSpPr>
          <a:xfrm>
            <a:off x="3297377" y="6101521"/>
            <a:ext cx="1891865" cy="423141"/>
            <a:chOff x="9587843" y="3450801"/>
            <a:chExt cx="1891865" cy="42314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EE07595-C12F-5075-E111-AD7599ED6D02}"/>
                </a:ext>
              </a:extLst>
            </p:cNvPr>
            <p:cNvCxnSpPr>
              <a:cxnSpLocks/>
            </p:cNvCxnSpPr>
            <p:nvPr/>
          </p:nvCxnSpPr>
          <p:spPr>
            <a:xfrm>
              <a:off x="9688797" y="3450801"/>
              <a:ext cx="1481560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4F13B3-B2C0-2F34-130C-1C3B610DEA1E}"/>
                </a:ext>
              </a:extLst>
            </p:cNvPr>
            <p:cNvSpPr txBox="1"/>
            <p:nvPr/>
          </p:nvSpPr>
          <p:spPr>
            <a:xfrm>
              <a:off x="9587843" y="3504610"/>
              <a:ext cx="1891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/>
                <a:t>Benefit	     Harm</a:t>
              </a:r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110AAC-2F1E-5741-6133-1DFDDF188948}"/>
              </a:ext>
            </a:extLst>
          </p:cNvPr>
          <p:cNvGrpSpPr/>
          <p:nvPr/>
        </p:nvGrpSpPr>
        <p:grpSpPr>
          <a:xfrm>
            <a:off x="2928045" y="4220558"/>
            <a:ext cx="493436" cy="2127890"/>
            <a:chOff x="9218511" y="1569838"/>
            <a:chExt cx="493436" cy="212789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C10D468-472F-0F7C-4383-E1467FBA0B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88797" y="2027115"/>
              <a:ext cx="23150" cy="1446835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EF98EA-D82C-92AF-8AA2-4BBD17E4150A}"/>
                </a:ext>
              </a:extLst>
            </p:cNvPr>
            <p:cNvSpPr txBox="1"/>
            <p:nvPr/>
          </p:nvSpPr>
          <p:spPr>
            <a:xfrm rot="16200000">
              <a:off x="8339232" y="2449117"/>
              <a:ext cx="2127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/>
                <a:t>Strength of evidence</a:t>
              </a:r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9D819AD-D2EA-372A-7BD4-C9B4DBFB46FA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</a:rPr>
              <a:t>Methodology Preamble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CE50BE-AEA2-5263-F71C-4EF81D8AD4C8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EF288-CA97-62DE-7698-27F46D724045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CBE765-2A19-7F66-359C-C69369EDA78D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279454-5E37-B3D3-1522-E50438A41DA3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699AD5-F580-B931-B1CA-231ECCD350D9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14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96A83-85DA-1EED-5A1A-CE23FD746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A7D3496-2FD4-4D6B-F5B6-4AB8530239BB}"/>
              </a:ext>
            </a:extLst>
          </p:cNvPr>
          <p:cNvSpPr/>
          <p:nvPr/>
        </p:nvSpPr>
        <p:spPr>
          <a:xfrm>
            <a:off x="0" y="0"/>
            <a:ext cx="5895975" cy="65627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4400" b="1">
                <a:solidFill>
                  <a:schemeClr val="bg1"/>
                </a:solidFill>
                <a:latin typeface="Century" panose="02040604050505020304" pitchFamily="18" charset="0"/>
              </a:rPr>
              <a:t>Guideline</a:t>
            </a:r>
            <a:endParaRPr kumimoji="0" lang="en-US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A9D263-D65E-99BE-9C8E-254C95EE9C26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A87C28-5F45-BECD-4FDD-D378205B6315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A95BAA-E46B-96CF-4251-F232A790FA14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EFB2C0-C65C-A60B-34BB-E99280462AC3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C26610-3FB4-A621-7EE2-F30D26AD3BE7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90347-9436-A09E-2BA6-E30D6BB73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0"/>
          <a:stretch/>
        </p:blipFill>
        <p:spPr>
          <a:xfrm>
            <a:off x="6008933" y="684452"/>
            <a:ext cx="6182502" cy="2917346"/>
          </a:xfrm>
          <a:prstGeom prst="rect">
            <a:avLst/>
          </a:prstGeom>
        </p:spPr>
      </p:pic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441165C3-853E-A34C-74EE-1B72DA910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7" y="4439169"/>
            <a:ext cx="2436905" cy="885306"/>
          </a:xfrm>
          <a:prstGeom prst="rect">
            <a:avLst/>
          </a:prstGeom>
        </p:spPr>
      </p:pic>
      <p:pic>
        <p:nvPicPr>
          <p:cNvPr id="4" name="Picture 6" descr="QR Code Image">
            <a:extLst>
              <a:ext uri="{FF2B5EF4-FFF2-40B4-BE49-F238E27FC236}">
                <a16:creationId xmlns:a16="http://schemas.microsoft.com/office/drawing/2014/main" id="{EE5570CB-15A8-B87C-7E5C-B4A7AB0CA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259" y="3820102"/>
            <a:ext cx="2123440" cy="21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394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2A4FE-B4E3-A07B-9C96-32C616B36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06BA4B-DF45-6C01-39A0-7E9AB5D34D8C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>
                <a:solidFill>
                  <a:schemeClr val="bg1"/>
                </a:solidFill>
                <a:latin typeface="Century" panose="02040604050505020304" pitchFamily="18" charset="0"/>
              </a:rPr>
              <a:t>ICTMG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1E5B5-3210-B991-EDD6-F42564143844}"/>
              </a:ext>
            </a:extLst>
          </p:cNvPr>
          <p:cNvSpPr txBox="1"/>
          <p:nvPr/>
        </p:nvSpPr>
        <p:spPr>
          <a:xfrm>
            <a:off x="1498500" y="940991"/>
            <a:ext cx="9054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1D98C9"/>
                </a:solidFill>
                <a:latin typeface="Century" panose="02040604050505020304" pitchFamily="18" charset="0"/>
              </a:defRPr>
            </a:lvl1pPr>
          </a:lstStyle>
          <a:p>
            <a:pPr algn="ctr"/>
            <a:r>
              <a:rPr lang="en-US" sz="1800"/>
              <a:t>Collaborative of </a:t>
            </a:r>
            <a:r>
              <a:rPr lang="en-US" sz="1800" b="1"/>
              <a:t>volunteers (full and project members) </a:t>
            </a:r>
            <a:r>
              <a:rPr lang="en-US" sz="1800"/>
              <a:t>with a focus on rigorous </a:t>
            </a:r>
            <a:r>
              <a:rPr lang="en-US" sz="1800" b="1"/>
              <a:t>guideline development methodology</a:t>
            </a:r>
            <a:r>
              <a:rPr lang="en-US" sz="1800"/>
              <a:t> and </a:t>
            </a:r>
            <a:r>
              <a:rPr lang="en-US" sz="1800" b="1"/>
              <a:t>implementation</a:t>
            </a:r>
            <a:r>
              <a:rPr lang="en-US" sz="1800"/>
              <a:t>, engaging representatives from relevant disciplines, societies, and patient groups.  </a:t>
            </a:r>
          </a:p>
          <a:p>
            <a:pPr algn="ctr"/>
            <a:endParaRPr lang="en-US" sz="18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131E2B-80A8-9EAF-9F8B-F57326F36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652" y="3960279"/>
            <a:ext cx="4570678" cy="2031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53C49CA-30C6-7A9B-4327-CF238B8BA5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4" r="3"/>
          <a:stretch/>
        </p:blipFill>
        <p:spPr>
          <a:xfrm>
            <a:off x="6251651" y="2098379"/>
            <a:ext cx="4570678" cy="1760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8E4392D-59A1-BEB1-A0AD-243CA02A4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500" y="2101973"/>
            <a:ext cx="4458262" cy="1760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AEDAF1-4D26-3F29-1F40-218BD54B4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500" y="3963875"/>
            <a:ext cx="4458262" cy="2029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BF135F-6987-4390-0715-273B2381FBF1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34A0B8-4D95-25D1-F09A-AE940316CC25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C4799-874E-779D-4A5E-9DAC175DAAC2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B9FD2A-A39F-D777-6CB5-D3F0A6142B29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AD20E8-7930-15C5-C922-9C7CFB3E3A42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65ADBB-4232-F98B-568F-FA7E19D91246}"/>
              </a:ext>
            </a:extLst>
          </p:cNvPr>
          <p:cNvSpPr txBox="1"/>
          <p:nvPr/>
        </p:nvSpPr>
        <p:spPr>
          <a:xfrm>
            <a:off x="2432488" y="6121809"/>
            <a:ext cx="803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>
                <a:solidFill>
                  <a:srgbClr val="2F2E2E"/>
                </a:solidFill>
                <a:effectLst/>
                <a:latin typeface="Century" panose="02040604050505020304" pitchFamily="18" charset="0"/>
              </a:rPr>
              <a:t>The ICTMG secretariat is hosted by Canadian Blood Services, the primary funder for ICTMG</a:t>
            </a:r>
            <a:endParaRPr lang="en-US" sz="1200">
              <a:latin typeface="Century" panose="020406040505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3501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3C065-E7DB-66F4-47F1-810CD84BB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A8E8A4-C5E9-C602-26F1-DE3551D3C8CE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>
                <a:solidFill>
                  <a:schemeClr val="bg1"/>
                </a:solidFill>
                <a:latin typeface="Century" panose="02040604050505020304" pitchFamily="18" charset="0"/>
              </a:rPr>
              <a:t>ICTMG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CC9052-EFEF-B5BD-04FB-E343FCDBF2C1}"/>
              </a:ext>
            </a:extLst>
          </p:cNvPr>
          <p:cNvSpPr txBox="1">
            <a:spLocks/>
          </p:cNvSpPr>
          <p:nvPr/>
        </p:nvSpPr>
        <p:spPr>
          <a:xfrm>
            <a:off x="2772609" y="751220"/>
            <a:ext cx="8166167" cy="6041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Century" panose="02040604050505020304" pitchFamily="18" charset="0"/>
                <a:cs typeface="Arial"/>
              </a:rPr>
              <a:t>Albumin Guideline Development Group</a:t>
            </a:r>
            <a:endParaRPr lang="en-US" sz="2800"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0C08DD-FEDC-EEF7-8D2B-7779A5BEA506}"/>
              </a:ext>
            </a:extLst>
          </p:cNvPr>
          <p:cNvSpPr txBox="1"/>
          <p:nvPr/>
        </p:nvSpPr>
        <p:spPr>
          <a:xfrm>
            <a:off x="2514566" y="1253002"/>
            <a:ext cx="868225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CA" sz="1600" b="1">
                <a:solidFill>
                  <a:srgbClr val="FF0000"/>
                </a:solidFill>
                <a:latin typeface="Arial"/>
                <a:cs typeface="Arial"/>
              </a:rPr>
              <a:t>The international panel of expert volunteers for this guideline included: 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544C-8C99-5BFD-7085-069575E3C5BF}"/>
              </a:ext>
            </a:extLst>
          </p:cNvPr>
          <p:cNvSpPr txBox="1"/>
          <p:nvPr/>
        </p:nvSpPr>
        <p:spPr>
          <a:xfrm>
            <a:off x="3101341" y="5504244"/>
            <a:ext cx="1887700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* denotes ICTMG full membership at the time of guideline development</a:t>
            </a:r>
            <a:endParaRPr lang="en-US" sz="1100" b="1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E93E68-9F17-0169-C4F2-29B70D67F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20410" y="1573908"/>
            <a:ext cx="8676408" cy="4405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530ECD-5CAE-1B40-F546-CE00CD933FEE}"/>
              </a:ext>
            </a:extLst>
          </p:cNvPr>
          <p:cNvSpPr txBox="1"/>
          <p:nvPr/>
        </p:nvSpPr>
        <p:spPr>
          <a:xfrm>
            <a:off x="5128732" y="5504244"/>
            <a:ext cx="1970827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** indicates patient representation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925867-B8CA-B0D6-CC60-A32D4DF5DE47}"/>
              </a:ext>
            </a:extLst>
          </p:cNvPr>
          <p:cNvSpPr txBox="1"/>
          <p:nvPr/>
        </p:nvSpPr>
        <p:spPr>
          <a:xfrm>
            <a:off x="7239250" y="5409552"/>
            <a:ext cx="280232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Century" panose="02040604050505020304" pitchFamily="18" charset="0"/>
              </a:rPr>
              <a:t>Visit</a:t>
            </a:r>
            <a:r>
              <a:rPr lang="en-US">
                <a:latin typeface="Century" panose="02040604050505020304" pitchFamily="18" charset="0"/>
              </a:rPr>
              <a:t> www.ICTMG.org </a:t>
            </a:r>
          </a:p>
          <a:p>
            <a:endParaRPr lang="en-US" sz="1600" b="1">
              <a:latin typeface="Century" panose="020406040505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919083-C9A1-3C19-336C-04A2D8DF1C1F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A42098-2536-050A-D048-27575704A38C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6BD675-B631-9328-63EB-E1E0CFDF074E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8A2E4A-DC68-B857-5E03-344EAB741B1F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34EDB7-A440-5E56-3808-197D2C2017A5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1269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79726-5F3B-62B4-2510-07CFAF166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453D358-5665-4F1B-E22A-A050EBFBB00C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>
                <a:solidFill>
                  <a:schemeClr val="bg1"/>
                </a:solidFill>
                <a:latin typeface="Century" panose="02040604050505020304" pitchFamily="18" charset="0"/>
              </a:rPr>
              <a:t>Scope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64469F-9BDD-48B1-1A98-AD9234434FCB}"/>
              </a:ext>
            </a:extLst>
          </p:cNvPr>
          <p:cNvSpPr txBox="1"/>
          <p:nvPr/>
        </p:nvSpPr>
        <p:spPr>
          <a:xfrm>
            <a:off x="5819339" y="1140585"/>
            <a:ext cx="54691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en-US" sz="2000" b="1">
                <a:solidFill>
                  <a:srgbClr val="FF0000"/>
                </a:solidFill>
                <a:latin typeface="Century" panose="02040604050505020304" pitchFamily="18" charset="0"/>
                <a:cs typeface="Arial"/>
              </a:rPr>
              <a:t>Intended primarily to inform</a:t>
            </a:r>
            <a:endParaRPr lang="en-US" sz="1400">
              <a:latin typeface="Century" panose="02040604050505020304" pitchFamily="18" charset="0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C7D8CE-4669-60F0-2AC0-8E8365D53012}"/>
              </a:ext>
            </a:extLst>
          </p:cNvPr>
          <p:cNvSpPr txBox="1"/>
          <p:nvPr/>
        </p:nvSpPr>
        <p:spPr>
          <a:xfrm>
            <a:off x="237281" y="1140585"/>
            <a:ext cx="558877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en-US" sz="2000" b="1" i="0">
                <a:solidFill>
                  <a:srgbClr val="FF0000"/>
                </a:solidFill>
                <a:effectLst/>
                <a:latin typeface="Century" panose="02040604050505020304" pitchFamily="18" charset="0"/>
                <a:cs typeface="Arial" panose="020B0604020202020204" pitchFamily="34" charset="0"/>
              </a:rPr>
              <a:t>Appropriate use of albumin 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DFCD75-2FDF-ED6C-1E3F-BFF00946416E}"/>
              </a:ext>
            </a:extLst>
          </p:cNvPr>
          <p:cNvSpPr/>
          <p:nvPr/>
        </p:nvSpPr>
        <p:spPr>
          <a:xfrm>
            <a:off x="243995" y="2941672"/>
            <a:ext cx="2532926" cy="112408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>
                <a:latin typeface="Times New Roman" panose="02020603050405020304" pitchFamily="18" charset="0"/>
                <a:cs typeface="Times New Roman" panose="02020603050405020304" pitchFamily="18" charset="0"/>
              </a:rPr>
              <a:t>Renal replacement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F2D6DB-14F8-D9F9-C46F-EE703171DB1C}"/>
              </a:ext>
            </a:extLst>
          </p:cNvPr>
          <p:cNvSpPr/>
          <p:nvPr/>
        </p:nvSpPr>
        <p:spPr>
          <a:xfrm>
            <a:off x="243995" y="1687054"/>
            <a:ext cx="2532926" cy="1124083"/>
          </a:xfrm>
          <a:prstGeom prst="rect">
            <a:avLst/>
          </a:prstGeom>
          <a:solidFill>
            <a:srgbClr val="BF8F00"/>
          </a:solidFill>
          <a:ln>
            <a:solidFill>
              <a:srgbClr val="BF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>
                <a:latin typeface="Times New Roman" panose="02020603050405020304" pitchFamily="18" charset="0"/>
                <a:cs typeface="Times New Roman" panose="02020603050405020304" pitchFamily="18" charset="0"/>
              </a:rPr>
              <a:t>Liver disease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E94603-5644-C1F5-7063-27AC1E97F67D}"/>
              </a:ext>
            </a:extLst>
          </p:cNvPr>
          <p:cNvSpPr/>
          <p:nvPr/>
        </p:nvSpPr>
        <p:spPr>
          <a:xfrm>
            <a:off x="2918646" y="1687054"/>
            <a:ext cx="2532926" cy="112408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>
                <a:latin typeface="Times New Roman" panose="02020603050405020304" pitchFamily="18" charset="0"/>
                <a:cs typeface="Times New Roman" panose="02020603050405020304" pitchFamily="18" charset="0"/>
              </a:rPr>
              <a:t>Critical Care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EA85C-08F4-787C-701E-D46A2BD0B13B}"/>
              </a:ext>
            </a:extLst>
          </p:cNvPr>
          <p:cNvSpPr/>
          <p:nvPr/>
        </p:nvSpPr>
        <p:spPr>
          <a:xfrm>
            <a:off x="2918646" y="2941672"/>
            <a:ext cx="2532926" cy="112408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>
                <a:latin typeface="Times New Roman" panose="02020603050405020304" pitchFamily="18" charset="0"/>
                <a:cs typeface="Times New Roman" panose="02020603050405020304" pitchFamily="18" charset="0"/>
              </a:rPr>
              <a:t>Pediatric and Neonatal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9DD7D2-3E4A-0158-AD88-202B14284B3E}"/>
              </a:ext>
            </a:extLst>
          </p:cNvPr>
          <p:cNvSpPr txBox="1"/>
          <p:nvPr/>
        </p:nvSpPr>
        <p:spPr>
          <a:xfrm>
            <a:off x="243995" y="5681517"/>
            <a:ext cx="52075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>
                <a:latin typeface="Century" panose="02040604050505020304" pitchFamily="18" charset="0"/>
                <a:ea typeface="Cambria"/>
                <a:cs typeface="Arial"/>
              </a:rPr>
              <a:t>Not assessed: Plasma Exchange </a:t>
            </a:r>
            <a:endParaRPr lang="en-US">
              <a:latin typeface="Century" panose="020406040505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7460EF-A63D-2541-C677-65A489B5BE55}"/>
              </a:ext>
            </a:extLst>
          </p:cNvPr>
          <p:cNvSpPr/>
          <p:nvPr/>
        </p:nvSpPr>
        <p:spPr>
          <a:xfrm>
            <a:off x="5826053" y="2601409"/>
            <a:ext cx="188029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Intensivist</a:t>
            </a: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99B6DF-429F-0398-2D38-C1D8DE6C8569}"/>
              </a:ext>
            </a:extLst>
          </p:cNvPr>
          <p:cNvSpPr/>
          <p:nvPr/>
        </p:nvSpPr>
        <p:spPr>
          <a:xfrm>
            <a:off x="5826053" y="2156442"/>
            <a:ext cx="188029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Hematologists</a:t>
            </a: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33E052-D6A7-A55B-9692-06DB3121BE97}"/>
              </a:ext>
            </a:extLst>
          </p:cNvPr>
          <p:cNvSpPr/>
          <p:nvPr/>
        </p:nvSpPr>
        <p:spPr>
          <a:xfrm>
            <a:off x="5826053" y="4291231"/>
            <a:ext cx="188029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Gastroenterologists</a:t>
            </a: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B2427B-D723-AD3D-CF52-AE5444EBF7D2}"/>
              </a:ext>
            </a:extLst>
          </p:cNvPr>
          <p:cNvSpPr/>
          <p:nvPr/>
        </p:nvSpPr>
        <p:spPr>
          <a:xfrm>
            <a:off x="7785621" y="2597478"/>
            <a:ext cx="1880295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Pathologists</a:t>
            </a: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16F0B6-173A-38E0-378C-74973789D49C}"/>
              </a:ext>
            </a:extLst>
          </p:cNvPr>
          <p:cNvSpPr/>
          <p:nvPr/>
        </p:nvSpPr>
        <p:spPr>
          <a:xfrm>
            <a:off x="5826053" y="3018669"/>
            <a:ext cx="188029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Hospitalists</a:t>
            </a: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778461-5CD8-069E-11A0-0874D1DD1F03}"/>
              </a:ext>
            </a:extLst>
          </p:cNvPr>
          <p:cNvSpPr/>
          <p:nvPr/>
        </p:nvSpPr>
        <p:spPr>
          <a:xfrm>
            <a:off x="5834424" y="3863580"/>
            <a:ext cx="188029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Hepatologists</a:t>
            </a: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92676D-1AE6-CDFA-E317-FAE7810D4A8B}"/>
              </a:ext>
            </a:extLst>
          </p:cNvPr>
          <p:cNvSpPr/>
          <p:nvPr/>
        </p:nvSpPr>
        <p:spPr>
          <a:xfrm>
            <a:off x="7785621" y="1693329"/>
            <a:ext cx="188029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Anesthesiologists</a:t>
            </a: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3D61D4-1978-AEBF-C9F3-DE9C132B73F9}"/>
              </a:ext>
            </a:extLst>
          </p:cNvPr>
          <p:cNvSpPr/>
          <p:nvPr/>
        </p:nvSpPr>
        <p:spPr>
          <a:xfrm>
            <a:off x="7785621" y="2154782"/>
            <a:ext cx="188029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 Surgeons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9BB418-E43E-05C5-FCFD-1EA9B8195EF7}"/>
              </a:ext>
            </a:extLst>
          </p:cNvPr>
          <p:cNvSpPr/>
          <p:nvPr/>
        </p:nvSpPr>
        <p:spPr>
          <a:xfrm>
            <a:off x="9761931" y="2144000"/>
            <a:ext cx="1880295" cy="369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Pharmacists</a:t>
            </a: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4229A69-6276-6E5C-D254-40DCDB5828D8}"/>
              </a:ext>
            </a:extLst>
          </p:cNvPr>
          <p:cNvSpPr/>
          <p:nvPr/>
        </p:nvSpPr>
        <p:spPr>
          <a:xfrm>
            <a:off x="5834424" y="1693329"/>
            <a:ext cx="188029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Nephrologists</a:t>
            </a: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84D5FC-9CE9-EBC1-9B07-B3492D55F653}"/>
              </a:ext>
            </a:extLst>
          </p:cNvPr>
          <p:cNvSpPr/>
          <p:nvPr/>
        </p:nvSpPr>
        <p:spPr>
          <a:xfrm>
            <a:off x="5826053" y="3435929"/>
            <a:ext cx="188029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Internists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E46193-F041-2800-BE97-78332769747C}"/>
              </a:ext>
            </a:extLst>
          </p:cNvPr>
          <p:cNvSpPr/>
          <p:nvPr/>
        </p:nvSpPr>
        <p:spPr>
          <a:xfrm>
            <a:off x="9761931" y="2600947"/>
            <a:ext cx="18802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Researchers</a:t>
            </a: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7E689F9-2A84-813F-3B7F-017C19BD21A6}"/>
              </a:ext>
            </a:extLst>
          </p:cNvPr>
          <p:cNvSpPr/>
          <p:nvPr/>
        </p:nvSpPr>
        <p:spPr>
          <a:xfrm>
            <a:off x="9767298" y="1687054"/>
            <a:ext cx="1880295" cy="369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 Technologists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6B36350-9F77-DC9C-089C-5518DC3388A2}"/>
              </a:ext>
            </a:extLst>
          </p:cNvPr>
          <p:cNvSpPr/>
          <p:nvPr/>
        </p:nvSpPr>
        <p:spPr>
          <a:xfrm>
            <a:off x="7789189" y="3048522"/>
            <a:ext cx="1880295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 Physicians</a:t>
            </a: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764F317-E575-5551-0E01-67D349CC4613}"/>
              </a:ext>
            </a:extLst>
          </p:cNvPr>
          <p:cNvSpPr/>
          <p:nvPr/>
        </p:nvSpPr>
        <p:spPr>
          <a:xfrm>
            <a:off x="9761931" y="3038119"/>
            <a:ext cx="18802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Patients/Families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4727CA-EF51-6343-1964-605C20860EE3}"/>
              </a:ext>
            </a:extLst>
          </p:cNvPr>
          <p:cNvSpPr/>
          <p:nvPr/>
        </p:nvSpPr>
        <p:spPr>
          <a:xfrm>
            <a:off x="237281" y="4190924"/>
            <a:ext cx="2532926" cy="11240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>
                <a:latin typeface="Times New Roman" panose="02020603050405020304" pitchFamily="18" charset="0"/>
                <a:cs typeface="Times New Roman" panose="02020603050405020304" pitchFamily="18" charset="0"/>
              </a:rPr>
              <a:t>CV Surgery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545133-B064-166B-5522-23107B777C6B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4D807-8C46-8489-682B-26E277890CC4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7C5804-6BB3-B35D-1A2C-1336F66C72F6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2DE90D-943F-538F-7D35-94A3BE9703B8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958B72-28DA-4CBF-D2D1-DC72206337C3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pic>
        <p:nvPicPr>
          <p:cNvPr id="8" name="Picture 6" descr="QR Code Image">
            <a:extLst>
              <a:ext uri="{FF2B5EF4-FFF2-40B4-BE49-F238E27FC236}">
                <a16:creationId xmlns:a16="http://schemas.microsoft.com/office/drawing/2014/main" id="{0CD1EF70-5160-AB28-3425-8070623E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207" y="4218166"/>
            <a:ext cx="1763317" cy="176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90B6A1-A31C-4DC6-9462-D3D53A7EC279}"/>
              </a:ext>
            </a:extLst>
          </p:cNvPr>
          <p:cNvSpPr txBox="1"/>
          <p:nvPr/>
        </p:nvSpPr>
        <p:spPr>
          <a:xfrm>
            <a:off x="10009277" y="5852024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u="sng">
                <a:solidFill>
                  <a:srgbClr val="FF0000"/>
                </a:solidFill>
                <a:latin typeface="Century" panose="02040604050505020304" pitchFamily="18" charset="0"/>
              </a:rPr>
              <a:t>Link to Guidelines</a:t>
            </a:r>
            <a:endParaRPr lang="en-US" sz="1400" u="sng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58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E1A3E-2788-587F-C28D-12F312E40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2F5EB63-BF6A-B37E-5F18-8134B04A8AA2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>
                <a:solidFill>
                  <a:schemeClr val="bg1"/>
                </a:solidFill>
                <a:latin typeface="Century" panose="02040604050505020304" pitchFamily="18" charset="0"/>
              </a:rPr>
              <a:t>Methods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A53B2-9B78-FEA0-A94F-7635B99E8333}"/>
              </a:ext>
            </a:extLst>
          </p:cNvPr>
          <p:cNvSpPr txBox="1"/>
          <p:nvPr/>
        </p:nvSpPr>
        <p:spPr>
          <a:xfrm>
            <a:off x="204794" y="4888201"/>
            <a:ext cx="3742174" cy="1284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800">
                <a:latin typeface="Century" panose="02040604050505020304" pitchFamily="18" charset="0"/>
                <a:cs typeface="Arial"/>
              </a:rPr>
              <a:t>References were screened and relevant data extracted and analysed using </a:t>
            </a:r>
            <a:r>
              <a:rPr lang="en-CA" sz="1800" b="1">
                <a:latin typeface="Century" panose="02040604050505020304" pitchFamily="18" charset="0"/>
                <a:cs typeface="Arial"/>
              </a:rPr>
              <a:t>Distiller SR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26597-8E03-BBE9-2A09-5C3EA3FAF52E}"/>
              </a:ext>
            </a:extLst>
          </p:cNvPr>
          <p:cNvSpPr txBox="1"/>
          <p:nvPr/>
        </p:nvSpPr>
        <p:spPr>
          <a:xfrm>
            <a:off x="5281516" y="712236"/>
            <a:ext cx="1883779" cy="46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CA" sz="1800" b="1">
                <a:solidFill>
                  <a:srgbClr val="000000"/>
                </a:solidFill>
              </a:rPr>
              <a:t>Guideline Panel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989B22-B7DC-A5BD-9FB6-7721B157DD8C}"/>
              </a:ext>
            </a:extLst>
          </p:cNvPr>
          <p:cNvSpPr/>
          <p:nvPr/>
        </p:nvSpPr>
        <p:spPr>
          <a:xfrm>
            <a:off x="5285000" y="1390761"/>
            <a:ext cx="1880295" cy="369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4C93F9-F988-6D7F-CF73-33D3C07E2F10}"/>
              </a:ext>
            </a:extLst>
          </p:cNvPr>
          <p:cNvSpPr/>
          <p:nvPr/>
        </p:nvSpPr>
        <p:spPr>
          <a:xfrm>
            <a:off x="7323301" y="857325"/>
            <a:ext cx="18802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Methodologists</a:t>
            </a: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363C26-BFED-EAFF-9D2E-32160E474688}"/>
              </a:ext>
            </a:extLst>
          </p:cNvPr>
          <p:cNvSpPr/>
          <p:nvPr/>
        </p:nvSpPr>
        <p:spPr>
          <a:xfrm>
            <a:off x="3168569" y="829350"/>
            <a:ext cx="1880295" cy="369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Co-chairs (2)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B63DD5-033E-3DF7-8AEF-10F2A6224E0C}"/>
              </a:ext>
            </a:extLst>
          </p:cNvPr>
          <p:cNvSpPr/>
          <p:nvPr/>
        </p:nvSpPr>
        <p:spPr>
          <a:xfrm>
            <a:off x="3168569" y="1345315"/>
            <a:ext cx="18802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Clinicians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E401EA-5CA9-176D-0E47-08ECDFE368F9}"/>
              </a:ext>
            </a:extLst>
          </p:cNvPr>
          <p:cNvSpPr/>
          <p:nvPr/>
        </p:nvSpPr>
        <p:spPr>
          <a:xfrm>
            <a:off x="7323302" y="1390761"/>
            <a:ext cx="18802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 Representative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FAB0EB-E234-B91B-4FA3-2639552D65B2}"/>
              </a:ext>
            </a:extLst>
          </p:cNvPr>
          <p:cNvSpPr txBox="1"/>
          <p:nvPr/>
        </p:nvSpPr>
        <p:spPr>
          <a:xfrm>
            <a:off x="204794" y="2197036"/>
            <a:ext cx="4178020" cy="1284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>
                <a:latin typeface="Century" panose="02040604050505020304" pitchFamily="18" charset="0"/>
                <a:ea typeface="Times New Roman" panose="02020603050405020304" pitchFamily="18" charset="0"/>
                <a:cs typeface="Arial"/>
              </a:rPr>
              <a:t>Systematic Review and Meta-Analyses </a:t>
            </a:r>
            <a:r>
              <a:rPr lang="en-US" sz="1800">
                <a:latin typeface="Century" panose="02040604050505020304" pitchFamily="18" charset="0"/>
                <a:ea typeface="Times New Roman" panose="02020603050405020304" pitchFamily="18" charset="0"/>
                <a:cs typeface="Arial"/>
              </a:rPr>
              <a:t>were screened or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>
                <a:latin typeface="Century" panose="02040604050505020304" pitchFamily="18" charset="0"/>
                <a:ea typeface="Times New Roman" panose="02020603050405020304" pitchFamily="18" charset="0"/>
                <a:cs typeface="Arial"/>
              </a:rPr>
              <a:t>conducted (</a:t>
            </a:r>
            <a:r>
              <a:rPr lang="en-US" sz="1800" b="1">
                <a:latin typeface="Century" panose="02040604050505020304" pitchFamily="18" charset="0"/>
                <a:ea typeface="Times New Roman" panose="02020603050405020304" pitchFamily="18" charset="0"/>
                <a:cs typeface="Arial"/>
              </a:rPr>
              <a:t>PROSPERO</a:t>
            </a:r>
            <a:r>
              <a:rPr lang="en-US" sz="1800">
                <a:latin typeface="Century" panose="02040604050505020304" pitchFamily="18" charset="0"/>
                <a:ea typeface="Times New Roman" panose="02020603050405020304" pitchFamily="18" charset="0"/>
                <a:cs typeface="Arial"/>
              </a:rPr>
              <a:t> + </a:t>
            </a:r>
            <a:r>
              <a:rPr lang="en-US" sz="1800" b="1">
                <a:latin typeface="Century" panose="02040604050505020304" pitchFamily="18" charset="0"/>
                <a:ea typeface="Times New Roman" panose="02020603050405020304" pitchFamily="18" charset="0"/>
                <a:cs typeface="Arial"/>
              </a:rPr>
              <a:t>PRISMA</a:t>
            </a:r>
            <a:r>
              <a:rPr lang="en-US" sz="1800">
                <a:latin typeface="Century" panose="02040604050505020304" pitchFamily="18" charset="0"/>
                <a:ea typeface="Times New Roman" panose="02020603050405020304" pitchFamily="18" charset="0"/>
                <a:cs typeface="Arial"/>
              </a:rPr>
              <a:t>)</a:t>
            </a:r>
            <a:endParaRPr lang="en-US" sz="1800">
              <a:latin typeface="Century" panose="02040604050505020304" pitchFamily="18" charset="0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2256C-E122-1916-A3D3-119A4170FD6F}"/>
              </a:ext>
            </a:extLst>
          </p:cNvPr>
          <p:cNvSpPr txBox="1"/>
          <p:nvPr/>
        </p:nvSpPr>
        <p:spPr>
          <a:xfrm>
            <a:off x="243069" y="3696440"/>
            <a:ext cx="3742174" cy="869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800">
                <a:latin typeface="Century" panose="02040604050505020304" pitchFamily="18" charset="0"/>
                <a:cs typeface="Arial"/>
              </a:rPr>
              <a:t>Search terms determined by guideline panel based on </a:t>
            </a:r>
            <a:r>
              <a:rPr lang="en-CA" sz="1800" b="1">
                <a:latin typeface="Century" panose="02040604050505020304" pitchFamily="18" charset="0"/>
                <a:cs typeface="Arial"/>
              </a:rPr>
              <a:t>PICO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E1EB49-298C-7124-2A06-95227E3E37CD}"/>
              </a:ext>
            </a:extLst>
          </p:cNvPr>
          <p:cNvSpPr txBox="1"/>
          <p:nvPr/>
        </p:nvSpPr>
        <p:spPr>
          <a:xfrm>
            <a:off x="5721519" y="3779529"/>
            <a:ext cx="4803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latin typeface="Century" panose="02040604050505020304" pitchFamily="18" charset="0"/>
              </a:rPr>
              <a:t>R</a:t>
            </a:r>
            <a:r>
              <a:rPr lang="en-CA" sz="1800">
                <a:latin typeface="Century" panose="02040604050505020304" pitchFamily="18" charset="0"/>
              </a:rPr>
              <a:t>ecommendations were developed using </a:t>
            </a:r>
            <a:r>
              <a:rPr lang="en-CA" sz="1800" b="1"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GRADE</a:t>
            </a:r>
            <a:r>
              <a:rPr lang="en-CA" sz="1800"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 Methodology</a:t>
            </a:r>
            <a:endParaRPr lang="en-US">
              <a:latin typeface="Century" panose="020406040505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9D4139-58CC-C6FB-F4F6-88CAE62DEDA9}"/>
              </a:ext>
            </a:extLst>
          </p:cNvPr>
          <p:cNvSpPr txBox="1"/>
          <p:nvPr/>
        </p:nvSpPr>
        <p:spPr>
          <a:xfrm>
            <a:off x="5721519" y="2311530"/>
            <a:ext cx="44909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entury" panose="02040604050505020304" pitchFamily="18" charset="0"/>
              </a:rPr>
              <a:t>Quality of studies assessed using </a:t>
            </a:r>
            <a:r>
              <a:rPr lang="en-US" b="1">
                <a:latin typeface="Century" panose="02040604050505020304" pitchFamily="18" charset="0"/>
              </a:rPr>
              <a:t>Cochrane Risk of Bias </a:t>
            </a:r>
            <a:r>
              <a:rPr lang="en-US">
                <a:latin typeface="Century" panose="02040604050505020304" pitchFamily="18" charset="0"/>
              </a:rPr>
              <a:t>tool for RCTs and </a:t>
            </a:r>
            <a:r>
              <a:rPr lang="en-US" b="1">
                <a:latin typeface="Century" panose="02040604050505020304" pitchFamily="18" charset="0"/>
              </a:rPr>
              <a:t>AMSTAR</a:t>
            </a:r>
            <a:r>
              <a:rPr lang="en-US">
                <a:latin typeface="Century" panose="02040604050505020304" pitchFamily="18" charset="0"/>
              </a:rPr>
              <a:t> for Systematic Reviews.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FB008DA-3BBB-05D9-E441-E4EC6DD8D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791"/>
          <a:stretch/>
        </p:blipFill>
        <p:spPr>
          <a:xfrm>
            <a:off x="10525013" y="2054446"/>
            <a:ext cx="1423918" cy="1203314"/>
          </a:xfrm>
          <a:prstGeom prst="rect">
            <a:avLst/>
          </a:prstGeom>
        </p:spPr>
      </p:pic>
      <p:pic>
        <p:nvPicPr>
          <p:cNvPr id="46" name="Picture 4" descr="Grading system">
            <a:extLst>
              <a:ext uri="{FF2B5EF4-FFF2-40B4-BE49-F238E27FC236}">
                <a16:creationId xmlns:a16="http://schemas.microsoft.com/office/drawing/2014/main" id="{445EF5CA-37A1-03E2-6178-CC843F050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3"/>
          <a:stretch/>
        </p:blipFill>
        <p:spPr bwMode="auto">
          <a:xfrm>
            <a:off x="10759990" y="3641194"/>
            <a:ext cx="933133" cy="88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E36422C-24CC-C80B-91D1-5A5E930183B6}"/>
              </a:ext>
            </a:extLst>
          </p:cNvPr>
          <p:cNvSpPr txBox="1"/>
          <p:nvPr/>
        </p:nvSpPr>
        <p:spPr>
          <a:xfrm>
            <a:off x="5721519" y="5047493"/>
            <a:ext cx="44909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entury" panose="02040604050505020304" pitchFamily="18" charset="0"/>
              </a:rPr>
              <a:t>The guideline recommendations were developed and reported in accordance with </a:t>
            </a:r>
            <a:r>
              <a:rPr lang="en-US" b="1">
                <a:latin typeface="Century" panose="02040604050505020304" pitchFamily="18" charset="0"/>
              </a:rPr>
              <a:t>AGREE</a:t>
            </a:r>
            <a:r>
              <a:rPr lang="en-US">
                <a:latin typeface="Century" panose="02040604050505020304" pitchFamily="18" charset="0"/>
              </a:rPr>
              <a:t> checklist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F46BA65-A03A-F8AF-7C80-FF71C6C10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0405" y="5092030"/>
            <a:ext cx="933134" cy="9450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3AC419B-9337-118E-7329-017007D16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642" y="2311530"/>
            <a:ext cx="1119950" cy="1170217"/>
          </a:xfrm>
          <a:prstGeom prst="rect">
            <a:avLst/>
          </a:prstGeom>
        </p:spPr>
      </p:pic>
      <p:pic>
        <p:nvPicPr>
          <p:cNvPr id="12292" name="Picture 4" descr="Prepare Protocol, PICO and PRISMA flow chart - Systematic Reviews -  InfoGuides at George Mason University">
            <a:extLst>
              <a:ext uri="{FF2B5EF4-FFF2-40B4-BE49-F238E27FC236}">
                <a16:creationId xmlns:a16="http://schemas.microsoft.com/office/drawing/2014/main" id="{8191C96E-9EC6-4DC7-28F1-FA3466DC2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642" y="3800728"/>
            <a:ext cx="1147386" cy="76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aper Icon Images – Browse 8,287,847 Stock Photos, Vectors, and Video |  Adobe Stock">
            <a:extLst>
              <a:ext uri="{FF2B5EF4-FFF2-40B4-BE49-F238E27FC236}">
                <a16:creationId xmlns:a16="http://schemas.microsoft.com/office/drawing/2014/main" id="{AC13A477-2366-F1EB-4AC5-8E431B3EE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r="12396"/>
          <a:stretch/>
        </p:blipFill>
        <p:spPr bwMode="auto">
          <a:xfrm>
            <a:off x="3916063" y="5112315"/>
            <a:ext cx="1202048" cy="94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F76F22-DD4E-12E6-37FE-1EB0D4717625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B2EFE0-4B4A-8216-A369-92E56A1CD397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A9438-85B3-F65B-BC3C-EF9F7C05BD38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1823C7-3B53-0B93-7E51-41448E986DF5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B67D29-66E8-21A8-7C08-C38C0773BDF0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031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790B83-FB09-47F8-592C-BF46F0448679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>
                <a:solidFill>
                  <a:schemeClr val="bg1"/>
                </a:solidFill>
                <a:latin typeface="Century" panose="02040604050505020304" pitchFamily="18" charset="0"/>
              </a:rPr>
              <a:t>PICO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D6A063-3A1D-033A-A766-3F94426AF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34" y="1140260"/>
            <a:ext cx="1119473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i="1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CA" altLang="en-US" b="1" i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with select clinical indications*, </a:t>
            </a:r>
            <a:r>
              <a:rPr lang="en-CA" altLang="en-US" i="1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CA" altLang="en-US" b="1" i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intravenous albumin</a:t>
            </a:r>
            <a:r>
              <a:rPr lang="en-CA" altLang="en-US" i="1">
                <a:latin typeface="Arial" panose="020B0604020202020204" pitchFamily="34" charset="0"/>
                <a:cs typeface="Arial" panose="020B0604020202020204" pitchFamily="34" charset="0"/>
              </a:rPr>
              <a:t> improve </a:t>
            </a:r>
            <a:r>
              <a:rPr lang="en-CA" altLang="en-US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pre-specified outcomes </a:t>
            </a:r>
            <a:r>
              <a:rPr lang="en-CA" altLang="en-US" i="1">
                <a:latin typeface="Arial" panose="020B0604020202020204" pitchFamily="34" charset="0"/>
                <a:cs typeface="Arial" panose="020B0604020202020204" pitchFamily="34" charset="0"/>
              </a:rPr>
              <a:t>when compared to </a:t>
            </a:r>
            <a:r>
              <a:rPr lang="en-CA" altLang="en-US" b="1" i="1">
                <a:latin typeface="Arial" panose="020B0604020202020204" pitchFamily="34" charset="0"/>
                <a:cs typeface="Arial" panose="020B0604020202020204" pitchFamily="34" charset="0"/>
              </a:rPr>
              <a:t>comparator therapies</a:t>
            </a:r>
            <a:r>
              <a:rPr lang="en-CA" altLang="en-US" i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CA" altLang="en-US" b="1" i="1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4B55A2-4243-A160-D894-09357F863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33" y="3107664"/>
            <a:ext cx="3830445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32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P*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800" b="1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Hypovolemia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Sepsis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Hypoalbuminemia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injuries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respiratory distress syndrome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Cirrhosis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Intradialytic hypotension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Cardiovascular surgery</a:t>
            </a:r>
            <a:endParaRPr lang="en-CA" altLang="en-US" sz="160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C111C3-9EC9-10D9-2BF1-908779637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4220" y="3107664"/>
            <a:ext cx="1412058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CA" altLang="en-US" sz="18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CA" altLang="en-US" sz="1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Intravenous albumin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E6F3A9-CADD-98D6-5445-BF3F8D07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321" y="3102494"/>
            <a:ext cx="193098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CA" altLang="en-US" sz="32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</a:t>
            </a:r>
          </a:p>
          <a:p>
            <a:pPr>
              <a:defRPr/>
            </a:pPr>
            <a:endParaRPr lang="en-CA" altLang="en-US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 colloids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altLang="en-US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Crystalloids</a:t>
            </a:r>
          </a:p>
          <a:p>
            <a:pPr eaLnBrk="1" hangingPunct="1">
              <a:defRPr/>
            </a:pPr>
            <a:endParaRPr lang="en-CA" altLang="en-US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n-CA" altLang="en-US" sz="32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DF3AE4-A8E3-737C-3CE1-25348032106C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8129FF-3F76-664B-9C22-AFE56013338D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0A733A-8485-404B-5D91-ECE69D41EE01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840CA5-1D97-9DDF-525A-A96AA03D07AD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A20A5D-C92A-452F-5AC0-EE80A3991801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78F1E7-5337-936F-B572-BF3B01507C68}"/>
              </a:ext>
            </a:extLst>
          </p:cNvPr>
          <p:cNvGrpSpPr/>
          <p:nvPr/>
        </p:nvGrpSpPr>
        <p:grpSpPr>
          <a:xfrm>
            <a:off x="8402828" y="3102494"/>
            <a:ext cx="3671648" cy="3016552"/>
            <a:chOff x="8402828" y="3102494"/>
            <a:chExt cx="3671648" cy="30165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22BEA4-1D80-3FEB-FAE8-22CA967B9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2828" y="3318279"/>
              <a:ext cx="3671648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CA" altLang="en-US" sz="32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endParaRPr lang="en-CA" altLang="en-US" sz="1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00000"/>
                </a:lnSpc>
                <a:spcBef>
                  <a:spcPct val="0"/>
                </a:spcBef>
              </a:pPr>
              <a:r>
                <a:rPr lang="en-CA" altLang="en-US" sz="16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Mortality</a:t>
              </a:r>
            </a:p>
            <a:p>
              <a:pPr marL="285750" indent="-285750">
                <a:lnSpc>
                  <a:spcPct val="100000"/>
                </a:lnSpc>
                <a:spcBef>
                  <a:spcPct val="0"/>
                </a:spcBef>
              </a:pPr>
              <a:r>
                <a:rPr lang="en-CA" altLang="en-US" sz="16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Kernicterus</a:t>
              </a:r>
            </a:p>
            <a:p>
              <a:pPr marL="285750" indent="-285750">
                <a:lnSpc>
                  <a:spcPct val="100000"/>
                </a:lnSpc>
                <a:spcBef>
                  <a:spcPct val="0"/>
                </a:spcBef>
              </a:pPr>
              <a:r>
                <a:rPr lang="en-CA" altLang="en-US" sz="16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Acute neurological impairment</a:t>
              </a:r>
            </a:p>
            <a:p>
              <a:pPr marL="285750" indent="-285750">
                <a:lnSpc>
                  <a:spcPct val="100000"/>
                </a:lnSpc>
                <a:spcBef>
                  <a:spcPct val="0"/>
                </a:spcBef>
              </a:pPr>
              <a:r>
                <a:rPr lang="en-CA" altLang="en-US" sz="16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Chronic neurological impairment</a:t>
              </a:r>
            </a:p>
            <a:p>
              <a:pPr marL="285750" indent="-285750">
                <a:lnSpc>
                  <a:spcPct val="100000"/>
                </a:lnSpc>
                <a:spcBef>
                  <a:spcPct val="0"/>
                </a:spcBef>
              </a:pPr>
              <a:r>
                <a:rPr lang="en-CA" altLang="en-US" sz="16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Need for exchange transfusion</a:t>
              </a:r>
            </a:p>
            <a:p>
              <a:pPr marL="285750" indent="-285750">
                <a:lnSpc>
                  <a:spcPct val="100000"/>
                </a:lnSpc>
                <a:spcBef>
                  <a:spcPct val="0"/>
                </a:spcBef>
              </a:pPr>
              <a:r>
                <a:rPr lang="en-CA" altLang="en-US" sz="16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Need for top-up transfusion</a:t>
              </a:r>
            </a:p>
            <a:p>
              <a:pPr marL="285750" indent="-285750">
                <a:lnSpc>
                  <a:spcPct val="100000"/>
                </a:lnSpc>
                <a:spcBef>
                  <a:spcPct val="0"/>
                </a:spcBef>
              </a:pPr>
              <a:r>
                <a:rPr lang="en-CA" altLang="en-US" sz="16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Bilirubin level</a:t>
              </a:r>
            </a:p>
            <a:p>
              <a:pPr marL="285750" indent="-285750">
                <a:lnSpc>
                  <a:spcPct val="100000"/>
                </a:lnSpc>
                <a:spcBef>
                  <a:spcPct val="0"/>
                </a:spcBef>
              </a:pPr>
              <a:r>
                <a:rPr lang="en-CA" altLang="en-US" sz="16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Anemia</a:t>
              </a:r>
            </a:p>
            <a:p>
              <a:pPr marL="285750" indent="-285750">
                <a:lnSpc>
                  <a:spcPct val="100000"/>
                </a:lnSpc>
                <a:spcBef>
                  <a:spcPct val="0"/>
                </a:spcBef>
              </a:pPr>
              <a:r>
                <a:rPr lang="en-CA" altLang="en-US" sz="16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Length of hospital stay</a:t>
              </a:r>
              <a:endParaRPr lang="en-CA" altLang="en-US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36A7A1-1649-FCF3-0F5A-1612A5567592}"/>
                </a:ext>
              </a:extLst>
            </p:cNvPr>
            <p:cNvSpPr txBox="1"/>
            <p:nvPr/>
          </p:nvSpPr>
          <p:spPr>
            <a:xfrm>
              <a:off x="9100184" y="3102494"/>
              <a:ext cx="8266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CA" altLang="en-US" sz="32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CA" alt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3599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46856-06E3-6C5C-E226-2A9D61169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347200B-ED29-B5C2-B92B-F56BAB199B92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>
                <a:solidFill>
                  <a:schemeClr val="tx1"/>
                </a:solidFill>
                <a:latin typeface="Century" panose="02040604050505020304" pitchFamily="18" charset="0"/>
              </a:rPr>
              <a:t>Objectives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A8F989-F36F-52F0-98A5-64BD1E486B94}"/>
              </a:ext>
            </a:extLst>
          </p:cNvPr>
          <p:cNvSpPr txBox="1"/>
          <p:nvPr/>
        </p:nvSpPr>
        <p:spPr>
          <a:xfrm>
            <a:off x="2489200" y="945928"/>
            <a:ext cx="85547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202020"/>
                </a:solidFill>
                <a:effectLst/>
                <a:latin typeface="Century" panose="02040604050505020304" pitchFamily="18" charset="0"/>
              </a:rPr>
              <a:t>To review appraisal of existing evidence used to derive the 2024 ICTMG intravenous albumin guidelines.</a:t>
            </a:r>
            <a:endParaRPr lang="en-US" sz="2800">
              <a:latin typeface="Century" panose="020406040505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C46EA4-02CD-019F-9986-96EC4AC438CB}"/>
              </a:ext>
            </a:extLst>
          </p:cNvPr>
          <p:cNvSpPr txBox="1"/>
          <p:nvPr/>
        </p:nvSpPr>
        <p:spPr>
          <a:xfrm>
            <a:off x="2489200" y="3076013"/>
            <a:ext cx="78661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202020"/>
                </a:solidFill>
                <a:effectLst/>
                <a:latin typeface="Century" panose="02040604050505020304" pitchFamily="18" charset="0"/>
              </a:rPr>
              <a:t>To review ICTMG recommendations for the use of intravenous albumin.</a:t>
            </a:r>
            <a:endParaRPr lang="en-US" sz="2800">
              <a:latin typeface="Century" panose="020406040505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EEE4502-AEB3-F074-B12A-32880032E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99" y="945928"/>
            <a:ext cx="1352602" cy="1413312"/>
          </a:xfrm>
          <a:prstGeom prst="rect">
            <a:avLst/>
          </a:prstGeom>
        </p:spPr>
      </p:pic>
      <p:pic>
        <p:nvPicPr>
          <p:cNvPr id="2050" name="Picture 2" descr="Grading system « International Guideline Harmonization Group">
            <a:extLst>
              <a:ext uri="{FF2B5EF4-FFF2-40B4-BE49-F238E27FC236}">
                <a16:creationId xmlns:a16="http://schemas.microsoft.com/office/drawing/2014/main" id="{AF9F2B12-FFEE-1919-DD99-840C17A5B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5" b="27559"/>
          <a:stretch/>
        </p:blipFill>
        <p:spPr bwMode="auto">
          <a:xfrm>
            <a:off x="1014793" y="3076013"/>
            <a:ext cx="1236308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06BCD19-EFAC-3DFC-7E15-7C05AD233031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0C214C-4450-79F6-F8B1-D4E87ECA40C2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C94F5C-DAC5-05F1-77C6-5EC8DCE62077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0A35882-6DEE-96D7-1F83-0227936800A7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858BE2-6685-B2C8-939E-EB73D4214EA4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8AE0B3-07B0-886B-27A6-78DE20D5F9D7}"/>
              </a:ext>
            </a:extLst>
          </p:cNvPr>
          <p:cNvSpPr txBox="1"/>
          <p:nvPr/>
        </p:nvSpPr>
        <p:spPr>
          <a:xfrm>
            <a:off x="2489199" y="4871311"/>
            <a:ext cx="88043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202020"/>
                </a:solidFill>
                <a:effectLst/>
                <a:latin typeface="Century" panose="02040604050505020304" pitchFamily="18" charset="0"/>
              </a:rPr>
              <a:t>To setup discussion with the </a:t>
            </a:r>
            <a:r>
              <a:rPr lang="en-US" sz="2800" b="0" i="1">
                <a:solidFill>
                  <a:srgbClr val="202020"/>
                </a:solidFill>
                <a:effectLst/>
                <a:latin typeface="Century" panose="02040604050505020304" pitchFamily="18" charset="0"/>
              </a:rPr>
              <a:t>Breakthroughs in blood</a:t>
            </a:r>
            <a:r>
              <a:rPr lang="en-US" sz="2800" b="0" i="0">
                <a:solidFill>
                  <a:srgbClr val="202020"/>
                </a:solidFill>
                <a:effectLst/>
                <a:latin typeface="Century" panose="02040604050505020304" pitchFamily="18" charset="0"/>
              </a:rPr>
              <a:t> expert panel following the presentation</a:t>
            </a:r>
            <a:endParaRPr lang="en-US" sz="2800">
              <a:latin typeface="Century" panose="020406040505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6838D-8ACE-DEFE-15CD-EF639B92C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499" y="4476262"/>
            <a:ext cx="1352602" cy="1391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91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C6589-1551-7F9F-7F4D-BB752A490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B407221-11FB-EBC0-E989-495E1CED3184}"/>
              </a:ext>
            </a:extLst>
          </p:cNvPr>
          <p:cNvGrpSpPr/>
          <p:nvPr/>
        </p:nvGrpSpPr>
        <p:grpSpPr>
          <a:xfrm>
            <a:off x="2077868" y="1931049"/>
            <a:ext cx="8036265" cy="3461577"/>
            <a:chOff x="2077868" y="1931049"/>
            <a:chExt cx="8036265" cy="3461577"/>
          </a:xfrm>
        </p:grpSpPr>
        <p:sp>
          <p:nvSpPr>
            <p:cNvPr id="18" name="Flowchart: Merge 17">
              <a:extLst>
                <a:ext uri="{FF2B5EF4-FFF2-40B4-BE49-F238E27FC236}">
                  <a16:creationId xmlns:a16="http://schemas.microsoft.com/office/drawing/2014/main" id="{EDAFF4B5-58ED-AF2F-89F6-B1A7A07F6751}"/>
                </a:ext>
              </a:extLst>
            </p:cNvPr>
            <p:cNvSpPr/>
            <p:nvPr/>
          </p:nvSpPr>
          <p:spPr>
            <a:xfrm>
              <a:off x="2077868" y="1931049"/>
              <a:ext cx="8036265" cy="3461577"/>
            </a:xfrm>
            <a:prstGeom prst="flowChartMerge">
              <a:avLst/>
            </a:prstGeom>
            <a:solidFill>
              <a:srgbClr val="215F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" panose="020406040505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454785-A629-3DD4-876C-2DD00B1DA463}"/>
                </a:ext>
              </a:extLst>
            </p:cNvPr>
            <p:cNvSpPr txBox="1"/>
            <p:nvPr/>
          </p:nvSpPr>
          <p:spPr>
            <a:xfrm>
              <a:off x="3058476" y="2144098"/>
              <a:ext cx="60960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2000" b="1">
                  <a:solidFill>
                    <a:schemeClr val="bg1"/>
                  </a:solidFill>
                  <a:latin typeface="Century" panose="02040604050505020304" pitchFamily="18" charset="0"/>
                  <a:cs typeface="Arial"/>
                </a:rPr>
                <a:t>6783</a:t>
              </a:r>
              <a:r>
                <a:rPr lang="en-CA" sz="2000">
                  <a:solidFill>
                    <a:schemeClr val="bg1"/>
                  </a:solidFill>
                  <a:latin typeface="Century" panose="02040604050505020304" pitchFamily="18" charset="0"/>
                  <a:cs typeface="Arial"/>
                </a:rPr>
                <a:t> </a:t>
              </a:r>
            </a:p>
            <a:p>
              <a:pPr algn="ctr"/>
              <a:r>
                <a:rPr lang="en-CA" sz="2000">
                  <a:solidFill>
                    <a:schemeClr val="bg1"/>
                  </a:solidFill>
                  <a:latin typeface="Century" panose="02040604050505020304" pitchFamily="18" charset="0"/>
                  <a:cs typeface="Arial"/>
                </a:rPr>
                <a:t>total records identified</a:t>
              </a:r>
              <a:endParaRPr lang="en-US" sz="2000">
                <a:solidFill>
                  <a:schemeClr val="bg1"/>
                </a:solidFill>
                <a:latin typeface="Century" panose="02040604050505020304" pitchFamily="18" charset="0"/>
              </a:endParaRPr>
            </a:p>
            <a:p>
              <a:pPr algn="ctr"/>
              <a:r>
                <a:rPr lang="en-CA" sz="2000" b="1">
                  <a:solidFill>
                    <a:schemeClr val="bg1"/>
                  </a:solidFill>
                  <a:latin typeface="Century" panose="02040604050505020304" pitchFamily="18" charset="0"/>
                  <a:cs typeface="Arial"/>
                </a:rPr>
                <a:t>6186</a:t>
              </a:r>
              <a:r>
                <a:rPr lang="en-CA" sz="2000">
                  <a:solidFill>
                    <a:schemeClr val="bg1"/>
                  </a:solidFill>
                  <a:latin typeface="Century" panose="02040604050505020304" pitchFamily="18" charset="0"/>
                  <a:cs typeface="Arial"/>
                </a:rPr>
                <a:t> </a:t>
              </a:r>
            </a:p>
            <a:p>
              <a:pPr algn="ctr"/>
              <a:r>
                <a:rPr lang="en-CA" sz="2000">
                  <a:solidFill>
                    <a:schemeClr val="bg1"/>
                  </a:solidFill>
                  <a:latin typeface="Century" panose="02040604050505020304" pitchFamily="18" charset="0"/>
                  <a:cs typeface="Arial"/>
                </a:rPr>
                <a:t>records excluded after screening 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E65D082-8937-700A-2151-C51F32916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034"/>
          <a:stretch/>
        </p:blipFill>
        <p:spPr>
          <a:xfrm>
            <a:off x="2987672" y="817649"/>
            <a:ext cx="6096000" cy="87568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B8BEAE4-E1C4-EEB0-4E33-40D12A98C34F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entury" panose="02040604050505020304" pitchFamily="18" charset="0"/>
              </a:rPr>
              <a:t>Literature Review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425C3B-3C90-6353-2F3A-ABB50CDAA99D}"/>
              </a:ext>
            </a:extLst>
          </p:cNvPr>
          <p:cNvGrpSpPr/>
          <p:nvPr/>
        </p:nvGrpSpPr>
        <p:grpSpPr>
          <a:xfrm>
            <a:off x="4183282" y="3743117"/>
            <a:ext cx="3825436" cy="1647786"/>
            <a:chOff x="4183282" y="3743117"/>
            <a:chExt cx="3825436" cy="1647786"/>
          </a:xfrm>
        </p:grpSpPr>
        <p:sp>
          <p:nvSpPr>
            <p:cNvPr id="20" name="Flowchart: Merge 19">
              <a:extLst>
                <a:ext uri="{FF2B5EF4-FFF2-40B4-BE49-F238E27FC236}">
                  <a16:creationId xmlns:a16="http://schemas.microsoft.com/office/drawing/2014/main" id="{172DFBB6-01B5-06AF-0CF7-5D6A305BF153}"/>
                </a:ext>
              </a:extLst>
            </p:cNvPr>
            <p:cNvSpPr/>
            <p:nvPr/>
          </p:nvSpPr>
          <p:spPr>
            <a:xfrm>
              <a:off x="4183282" y="3743117"/>
              <a:ext cx="3825436" cy="1647786"/>
            </a:xfrm>
            <a:prstGeom prst="flowChartMerg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" panose="020406040505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8D4767-6F93-B9C7-3D6A-528130523D76}"/>
                </a:ext>
              </a:extLst>
            </p:cNvPr>
            <p:cNvSpPr txBox="1"/>
            <p:nvPr/>
          </p:nvSpPr>
          <p:spPr>
            <a:xfrm>
              <a:off x="5102049" y="3815092"/>
              <a:ext cx="198790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b="1">
                  <a:latin typeface="Century" panose="02040604050505020304" pitchFamily="18" charset="0"/>
                  <a:cs typeface="Arial"/>
                </a:rPr>
                <a:t>597</a:t>
              </a:r>
              <a:r>
                <a:rPr lang="en-CA">
                  <a:latin typeface="Century" panose="02040604050505020304" pitchFamily="18" charset="0"/>
                  <a:cs typeface="Arial"/>
                </a:rPr>
                <a:t> </a:t>
              </a:r>
            </a:p>
            <a:p>
              <a:pPr algn="ctr"/>
              <a:r>
                <a:rPr lang="en-CA">
                  <a:latin typeface="Century" panose="02040604050505020304" pitchFamily="18" charset="0"/>
                  <a:cs typeface="Arial"/>
                </a:rPr>
                <a:t>full-text articles </a:t>
              </a:r>
              <a:endParaRPr lang="en-US">
                <a:latin typeface="Century" panose="02040604050505020304" pitchFamily="18" charset="0"/>
              </a:endParaRPr>
            </a:p>
          </p:txBody>
        </p:sp>
      </p:grpSp>
      <p:sp>
        <p:nvSpPr>
          <p:cNvPr id="11" name="Flowchart: Merge 10">
            <a:extLst>
              <a:ext uri="{FF2B5EF4-FFF2-40B4-BE49-F238E27FC236}">
                <a16:creationId xmlns:a16="http://schemas.microsoft.com/office/drawing/2014/main" id="{878D891B-3A98-508B-7156-10D40904845F}"/>
              </a:ext>
            </a:extLst>
          </p:cNvPr>
          <p:cNvSpPr/>
          <p:nvPr/>
        </p:nvSpPr>
        <p:spPr>
          <a:xfrm>
            <a:off x="5088204" y="4515396"/>
            <a:ext cx="2036544" cy="877230"/>
          </a:xfrm>
          <a:prstGeom prst="flowChartMerg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" panose="020406040505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435376-625F-2256-3889-6CAAB608D3D3}"/>
              </a:ext>
            </a:extLst>
          </p:cNvPr>
          <p:cNvSpPr txBox="1"/>
          <p:nvPr/>
        </p:nvSpPr>
        <p:spPr>
          <a:xfrm>
            <a:off x="5494562" y="4559528"/>
            <a:ext cx="1202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b="1">
                <a:solidFill>
                  <a:schemeClr val="bg1"/>
                </a:solidFill>
                <a:latin typeface="Century" panose="02040604050505020304" pitchFamily="18" charset="0"/>
                <a:cs typeface="Arial"/>
              </a:rPr>
              <a:t>54</a:t>
            </a:r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  <a:cs typeface="Arial"/>
              </a:rPr>
              <a:t> </a:t>
            </a:r>
          </a:p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  <a:cs typeface="Arial"/>
              </a:rPr>
              <a:t>studies 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D9CBAF-3DF1-0E74-99D1-40AED69A6DDB}"/>
              </a:ext>
            </a:extLst>
          </p:cNvPr>
          <p:cNvSpPr txBox="1"/>
          <p:nvPr/>
        </p:nvSpPr>
        <p:spPr>
          <a:xfrm>
            <a:off x="5088204" y="5462878"/>
            <a:ext cx="2287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entury" panose="02040604050505020304" pitchFamily="18" charset="0"/>
              </a:rPr>
              <a:t>Quality Assessment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BC74BA-F347-943A-0DF0-5FA9F2AA9D7B}"/>
              </a:ext>
            </a:extLst>
          </p:cNvPr>
          <p:cNvSpPr txBox="1"/>
          <p:nvPr/>
        </p:nvSpPr>
        <p:spPr>
          <a:xfrm>
            <a:off x="282038" y="3282162"/>
            <a:ext cx="30182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Century" panose="02040604050505020304" pitchFamily="18" charset="0"/>
              </a:rPr>
              <a:t>Limitation of the search to the English language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47121-027B-6CFD-D794-22B568CD117D}"/>
              </a:ext>
            </a:extLst>
          </p:cNvPr>
          <p:cNvSpPr txBox="1"/>
          <p:nvPr/>
        </p:nvSpPr>
        <p:spPr>
          <a:xfrm>
            <a:off x="223423" y="4433719"/>
            <a:ext cx="44513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Century" panose="02040604050505020304" pitchFamily="18" charset="0"/>
              </a:rPr>
              <a:t>Lack of comparative dosing strategies leaves uncertainty in choice between 4-5% and 20-25% albumin formulations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AC8911-D17C-876E-7751-B30FB83C408C}"/>
              </a:ext>
            </a:extLst>
          </p:cNvPr>
          <p:cNvSpPr txBox="1"/>
          <p:nvPr/>
        </p:nvSpPr>
        <p:spPr>
          <a:xfrm>
            <a:off x="8496078" y="3713863"/>
            <a:ext cx="3236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Century" panose="02040604050505020304" pitchFamily="18" charset="0"/>
              </a:rPr>
              <a:t>Studies often did not report adverse reactions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8C5FE4-D9B9-0457-4B6E-685007D21E6A}"/>
              </a:ext>
            </a:extLst>
          </p:cNvPr>
          <p:cNvSpPr txBox="1"/>
          <p:nvPr/>
        </p:nvSpPr>
        <p:spPr>
          <a:xfrm>
            <a:off x="8468213" y="4368890"/>
            <a:ext cx="3632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The guideline is limited to common uses of albumin and cannot address every possible patient scenario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523564-D28A-7AE9-72BD-8A5F67537330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3988BA-8B92-F0C8-FAE3-DB41C50E6427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C0818D-C9A2-F42D-B3EE-E7774D222D0A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8CBDC5-C343-ECA5-F874-36DBD6E7B7C3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D4F39E-CAFA-5862-5BB8-4EE71C0274AE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C82D5C-3ACD-C4F1-F0C5-BB4F67D7927C}"/>
              </a:ext>
            </a:extLst>
          </p:cNvPr>
          <p:cNvGrpSpPr/>
          <p:nvPr/>
        </p:nvGrpSpPr>
        <p:grpSpPr>
          <a:xfrm>
            <a:off x="5447264" y="5808587"/>
            <a:ext cx="1272169" cy="642863"/>
            <a:chOff x="5447264" y="5808587"/>
            <a:chExt cx="1272169" cy="6428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C1E830-B517-C4A1-3CCD-0BFA8DF6C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2791"/>
            <a:stretch/>
          </p:blipFill>
          <p:spPr>
            <a:xfrm>
              <a:off x="5447264" y="5808587"/>
              <a:ext cx="750669" cy="634370"/>
            </a:xfrm>
            <a:prstGeom prst="rect">
              <a:avLst/>
            </a:prstGeom>
          </p:spPr>
        </p:pic>
        <p:pic>
          <p:nvPicPr>
            <p:cNvPr id="12" name="Picture 4" descr="Grading system">
              <a:extLst>
                <a:ext uri="{FF2B5EF4-FFF2-40B4-BE49-F238E27FC236}">
                  <a16:creationId xmlns:a16="http://schemas.microsoft.com/office/drawing/2014/main" id="{750167EA-745F-D9AD-4ADF-72340ECABB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743"/>
            <a:stretch/>
          </p:blipFill>
          <p:spPr bwMode="auto">
            <a:xfrm>
              <a:off x="6202470" y="5961413"/>
              <a:ext cx="516963" cy="49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99583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BC747-15CD-1645-6452-CEFA82B20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5E1E7D6-2A5D-1C38-65C9-F5826D5E5280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>
                <a:solidFill>
                  <a:schemeClr val="bg1"/>
                </a:solidFill>
                <a:latin typeface="Century" panose="02040604050505020304" pitchFamily="18" charset="0"/>
              </a:rPr>
              <a:t>Statements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F92195-4530-AB3B-FAF2-9EF66D5A4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61" y="802462"/>
            <a:ext cx="6166478" cy="563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4E1BC0-AD5D-E8FA-4732-0D41E8EB1895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CF45DB-9889-9314-0D50-F497F75DB26E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3F014-5936-E9B5-64F1-A1CFEF4D6242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01A2B-6941-240B-BE21-7B0109A2EBFB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BD7F37-879A-1589-F2F2-E0A54169FB04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pic>
        <p:nvPicPr>
          <p:cNvPr id="8" name="Picture 6" descr="QR Code Image">
            <a:extLst>
              <a:ext uri="{FF2B5EF4-FFF2-40B4-BE49-F238E27FC236}">
                <a16:creationId xmlns:a16="http://schemas.microsoft.com/office/drawing/2014/main" id="{C6036F7B-65CD-7B41-7191-6AA16627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816100"/>
            <a:ext cx="2674620" cy="26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A6F760-E3DE-C142-B1DF-B2A4EEA7BF00}"/>
              </a:ext>
            </a:extLst>
          </p:cNvPr>
          <p:cNvSpPr txBox="1"/>
          <p:nvPr/>
        </p:nvSpPr>
        <p:spPr>
          <a:xfrm>
            <a:off x="8267050" y="4321443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u="sng">
                <a:solidFill>
                  <a:srgbClr val="FF0000"/>
                </a:solidFill>
                <a:latin typeface="Century" panose="02040604050505020304" pitchFamily="18" charset="0"/>
              </a:rPr>
              <a:t>Link to Guidelines</a:t>
            </a:r>
            <a:endParaRPr lang="en-US" sz="1600" u="sng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092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C5F12-AF84-A28E-AB03-E1E4D29F3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082295A-5898-89B2-A879-7C3C9748B57A}"/>
              </a:ext>
            </a:extLst>
          </p:cNvPr>
          <p:cNvSpPr/>
          <p:nvPr/>
        </p:nvSpPr>
        <p:spPr>
          <a:xfrm>
            <a:off x="455859" y="1744934"/>
            <a:ext cx="3378272" cy="337827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b="1"/>
              <a:t>Cirrhosis</a:t>
            </a:r>
          </a:p>
          <a:p>
            <a:pPr algn="ctr"/>
            <a:r>
              <a:rPr lang="en-CA" sz="4000" b="1"/>
              <a:t>N=5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4E2ED12-E17C-F200-665F-329B1703E144}"/>
              </a:ext>
            </a:extLst>
          </p:cNvPr>
          <p:cNvSpPr/>
          <p:nvPr/>
        </p:nvSpPr>
        <p:spPr>
          <a:xfrm>
            <a:off x="6517990" y="2344838"/>
            <a:ext cx="2168326" cy="2168324"/>
          </a:xfrm>
          <a:prstGeom prst="ellipse">
            <a:avLst/>
          </a:prstGeom>
          <a:solidFill>
            <a:srgbClr val="80350E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/>
              <a:t>Pediatric &amp; Neonatal</a:t>
            </a:r>
          </a:p>
          <a:p>
            <a:pPr algn="ctr"/>
            <a:r>
              <a:rPr lang="en-CA" sz="2000" b="1"/>
              <a:t>N=3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1C03652-6E82-E136-B64F-E028B4892913}"/>
              </a:ext>
            </a:extLst>
          </p:cNvPr>
          <p:cNvSpPr/>
          <p:nvPr/>
        </p:nvSpPr>
        <p:spPr>
          <a:xfrm>
            <a:off x="4170237" y="2344838"/>
            <a:ext cx="2178463" cy="2178463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>
                <a:solidFill>
                  <a:schemeClr val="bg1"/>
                </a:solidFill>
              </a:rPr>
              <a:t>Critical Care</a:t>
            </a:r>
          </a:p>
          <a:p>
            <a:pPr algn="ctr"/>
            <a:r>
              <a:rPr lang="en-CA" sz="2400" b="1">
                <a:solidFill>
                  <a:schemeClr val="bg1"/>
                </a:solidFill>
              </a:rPr>
              <a:t>N=3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015F476-DF1F-5F73-8751-A23358A80E92}"/>
              </a:ext>
            </a:extLst>
          </p:cNvPr>
          <p:cNvSpPr/>
          <p:nvPr/>
        </p:nvSpPr>
        <p:spPr>
          <a:xfrm>
            <a:off x="8806404" y="2825587"/>
            <a:ext cx="1343025" cy="134302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/>
              <a:t>CV Surgery</a:t>
            </a:r>
          </a:p>
          <a:p>
            <a:pPr algn="ctr"/>
            <a:r>
              <a:rPr lang="en-CA" sz="1600" b="1"/>
              <a:t>N=2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CAD9F3F-CDF9-E3BB-0C7B-591AA9AEF3F5}"/>
              </a:ext>
            </a:extLst>
          </p:cNvPr>
          <p:cNvSpPr/>
          <p:nvPr/>
        </p:nvSpPr>
        <p:spPr>
          <a:xfrm>
            <a:off x="10492774" y="2921326"/>
            <a:ext cx="1151550" cy="1151548"/>
          </a:xfrm>
          <a:prstGeom prst="ellipse">
            <a:avLst/>
          </a:prstGeom>
          <a:solidFill>
            <a:srgbClr val="E97132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/>
              <a:t>Renal</a:t>
            </a:r>
          </a:p>
          <a:p>
            <a:pPr algn="ctr"/>
            <a:r>
              <a:rPr lang="en-CA" b="1"/>
              <a:t>N=1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9822F1-BFEA-B386-D5F3-3916DF04AF25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BC9C9-898B-B71D-851C-95A32EC42641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E22E27-BA47-240B-4528-CBC769D2E4A7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6E931-5CED-E741-AD83-BF64D980186B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CF058A-0235-B622-9A54-FB2F1AB25396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42BFA9-8C8E-F662-8F7E-933DBF70D268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5D0E9FF-EBB9-104F-41A0-094DC93D64F6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F933174-E592-FF98-02B7-44D1BE18085A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rgbClr val="8035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F8864-FB1E-2F37-E856-1C3A4AC9ACA2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873BEA-9216-C1AE-BFBC-E6A98C3AECFB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8FA2F6-0125-7157-0C15-4E76BA49ACFE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6567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D4922-FD40-DBCD-DC73-29CAF3712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3ECB6073-4BEF-7A2A-BD1D-9E92F49F0A04}"/>
              </a:ext>
            </a:extLst>
          </p:cNvPr>
          <p:cNvSpPr/>
          <p:nvPr/>
        </p:nvSpPr>
        <p:spPr>
          <a:xfrm>
            <a:off x="455859" y="1744934"/>
            <a:ext cx="3378272" cy="337827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b="1"/>
              <a:t>Cirrhosis</a:t>
            </a:r>
          </a:p>
          <a:p>
            <a:pPr algn="ctr"/>
            <a:r>
              <a:rPr lang="en-CA" sz="4000" b="1"/>
              <a:t>N=5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8C1C37-14AB-D183-8940-7FF2F85C449E}"/>
              </a:ext>
            </a:extLst>
          </p:cNvPr>
          <p:cNvSpPr/>
          <p:nvPr/>
        </p:nvSpPr>
        <p:spPr>
          <a:xfrm>
            <a:off x="6517990" y="2344838"/>
            <a:ext cx="2168326" cy="216832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>
                <a:solidFill>
                  <a:schemeClr val="bg2">
                    <a:lumMod val="90000"/>
                  </a:schemeClr>
                </a:solidFill>
              </a:rPr>
              <a:t>Pediatric &amp; Neonatal</a:t>
            </a:r>
          </a:p>
          <a:p>
            <a:pPr algn="ctr"/>
            <a:r>
              <a:rPr lang="en-CA" sz="2000" b="1">
                <a:solidFill>
                  <a:schemeClr val="bg2">
                    <a:lumMod val="90000"/>
                  </a:schemeClr>
                </a:solidFill>
              </a:rPr>
              <a:t>N=3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06D2D8-316B-4DB3-C54C-6B0938A33A7A}"/>
              </a:ext>
            </a:extLst>
          </p:cNvPr>
          <p:cNvSpPr/>
          <p:nvPr/>
        </p:nvSpPr>
        <p:spPr>
          <a:xfrm>
            <a:off x="4170237" y="2344838"/>
            <a:ext cx="2178463" cy="2178463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>
                <a:solidFill>
                  <a:schemeClr val="bg2">
                    <a:lumMod val="90000"/>
                  </a:schemeClr>
                </a:solidFill>
              </a:rPr>
              <a:t>Critical Care</a:t>
            </a:r>
          </a:p>
          <a:p>
            <a:pPr algn="ctr"/>
            <a:r>
              <a:rPr lang="en-CA" sz="2400" b="1">
                <a:solidFill>
                  <a:schemeClr val="bg2">
                    <a:lumMod val="90000"/>
                  </a:schemeClr>
                </a:solidFill>
              </a:rPr>
              <a:t>N=3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EDAF4F5-5A7F-F2EE-2EA8-8DF6DFAFADB1}"/>
              </a:ext>
            </a:extLst>
          </p:cNvPr>
          <p:cNvSpPr/>
          <p:nvPr/>
        </p:nvSpPr>
        <p:spPr>
          <a:xfrm>
            <a:off x="8806404" y="2825587"/>
            <a:ext cx="1343025" cy="134302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>
                <a:solidFill>
                  <a:schemeClr val="bg2">
                    <a:lumMod val="90000"/>
                  </a:schemeClr>
                </a:solidFill>
              </a:rPr>
              <a:t>CV Surgery</a:t>
            </a:r>
          </a:p>
          <a:p>
            <a:pPr algn="ctr"/>
            <a:r>
              <a:rPr lang="en-CA" sz="1600" b="1">
                <a:solidFill>
                  <a:schemeClr val="bg2">
                    <a:lumMod val="90000"/>
                  </a:schemeClr>
                </a:solidFill>
              </a:rPr>
              <a:t>N=2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1BB8FEE-65B3-2C86-ED1A-F10C5555767B}"/>
              </a:ext>
            </a:extLst>
          </p:cNvPr>
          <p:cNvSpPr/>
          <p:nvPr/>
        </p:nvSpPr>
        <p:spPr>
          <a:xfrm>
            <a:off x="10492774" y="2921326"/>
            <a:ext cx="1151550" cy="115154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>
                <a:solidFill>
                  <a:schemeClr val="bg2">
                    <a:lumMod val="90000"/>
                  </a:schemeClr>
                </a:solidFill>
              </a:rPr>
              <a:t>Renal</a:t>
            </a:r>
          </a:p>
          <a:p>
            <a:pPr algn="ctr"/>
            <a:r>
              <a:rPr lang="en-CA" b="1">
                <a:solidFill>
                  <a:schemeClr val="bg2">
                    <a:lumMod val="90000"/>
                  </a:schemeClr>
                </a:solidFill>
              </a:rPr>
              <a:t>N=1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4DF96E-6120-78C6-6CC2-C4CD3CBA6082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72D0EC-CE98-758F-39EF-0A82B403F31E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A83C88-2D92-F2A7-8F3E-4BF3B6555C79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D7810E-642E-38C8-FCBC-BD454CE0C5D2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AD745-A654-7EA1-5416-78DF64C82B4F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3AEB85-FCC8-7CBE-049F-A798BF767CB8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2EB0B4-7EDA-58F9-CD71-88707BE5AA2E}"/>
              </a:ext>
            </a:extLst>
          </p:cNvPr>
          <p:cNvSpPr/>
          <p:nvPr/>
        </p:nvSpPr>
        <p:spPr>
          <a:xfrm>
            <a:off x="5259468" y="88466"/>
            <a:ext cx="333336" cy="333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FB5F71-4509-3B97-C77C-70C867324154}"/>
              </a:ext>
            </a:extLst>
          </p:cNvPr>
          <p:cNvSpPr/>
          <p:nvPr/>
        </p:nvSpPr>
        <p:spPr>
          <a:xfrm>
            <a:off x="5943869" y="1462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61A03D-9672-B459-B453-9C10DC4D8F92}"/>
              </a:ext>
            </a:extLst>
          </p:cNvPr>
          <p:cNvSpPr/>
          <p:nvPr/>
        </p:nvSpPr>
        <p:spPr>
          <a:xfrm>
            <a:off x="5660861" y="146256"/>
            <a:ext cx="214950" cy="214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1D9E62-4521-574B-36CB-104489064CA7}"/>
              </a:ext>
            </a:extLst>
          </p:cNvPr>
          <p:cNvSpPr/>
          <p:nvPr/>
        </p:nvSpPr>
        <p:spPr>
          <a:xfrm>
            <a:off x="6250814" y="1869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1C7D15-EC6E-5FCE-3ABF-CE8C0AEED59D}"/>
              </a:ext>
            </a:extLst>
          </p:cNvPr>
          <p:cNvSpPr/>
          <p:nvPr/>
        </p:nvSpPr>
        <p:spPr>
          <a:xfrm>
            <a:off x="6456079" y="1964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816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74BFC-45B6-8D44-0BE5-F6981C175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F35F31-077A-DBF0-5F53-81C9EAC9A85F}"/>
              </a:ext>
            </a:extLst>
          </p:cNvPr>
          <p:cNvSpPr txBox="1"/>
          <p:nvPr/>
        </p:nvSpPr>
        <p:spPr>
          <a:xfrm>
            <a:off x="3679915" y="956692"/>
            <a:ext cx="8441165" cy="509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patients with cirrhosis and ascites undergoing large-volume paracentesis (&gt; 5 L), intravenous albumin is suggested to prevent paracentesis-induced circulatory dysfunction </a:t>
            </a:r>
            <a:br>
              <a:rPr lang="en-US" sz="16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kern="0">
              <a:solidFill>
                <a:srgbClr val="505050"/>
              </a:solidFill>
              <a:effectLst/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patients with cirrhosis and spontaneous bacterial peritonitis, intravenous albumin is suggested to reduce mortality </a:t>
            </a:r>
            <a:br>
              <a:rPr lang="en-US" sz="16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kern="0">
              <a:solidFill>
                <a:srgbClr val="505050"/>
              </a:solidFill>
              <a:effectLst/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patients with cirrhosis and extraperitoneal infections, intravenous albumin is not suggested to reduce mortality or kidney failure 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4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hospitalized patients with decompensated cirrhosis with hypoalbuminemia (&lt; 30 g/L), repeated intravenous albumin to increase albumin levels to &gt; 30 g/L is not suggested to reduce infection, kidney dysfunction, or death </a:t>
            </a:r>
            <a:br>
              <a:rPr lang="en-US" sz="1600" kern="0">
                <a:solidFill>
                  <a:srgbClr val="505050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kern="0">
              <a:solidFill>
                <a:srgbClr val="505050"/>
              </a:solidFill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outpatients with cirrhosis and uncomplicated ascites despite diuretic therapy, intravenous albumin is not routinely suggested to reduce complications associated with cirrhosis </a:t>
            </a:r>
            <a:br>
              <a:rPr lang="en-US" sz="16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5B09AB-0D7E-B951-CC52-88443CF0EF7C}"/>
              </a:ext>
            </a:extLst>
          </p:cNvPr>
          <p:cNvSpPr txBox="1"/>
          <p:nvPr/>
        </p:nvSpPr>
        <p:spPr>
          <a:xfrm>
            <a:off x="10772134" y="5982811"/>
            <a:ext cx="1348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600">
                <a:solidFill>
                  <a:srgbClr val="FFC000"/>
                </a:solidFill>
                <a:latin typeface="Century" panose="02040604050505020304" pitchFamily="18" charset="0"/>
              </a:rPr>
              <a:t>●</a:t>
            </a:r>
            <a:r>
              <a:rPr lang="en-CA" sz="2400">
                <a:solidFill>
                  <a:srgbClr val="7030A0"/>
                </a:solidFill>
                <a:latin typeface="Century" panose="02040604050505020304" pitchFamily="18" charset="0"/>
              </a:rPr>
              <a:t>●</a:t>
            </a:r>
            <a:r>
              <a:rPr lang="en-CA" sz="2400">
                <a:solidFill>
                  <a:srgbClr val="80350E"/>
                </a:solidFill>
                <a:latin typeface="Century" panose="02040604050505020304" pitchFamily="18" charset="0"/>
              </a:rPr>
              <a:t>●</a:t>
            </a:r>
            <a:r>
              <a:rPr lang="en-CA" sz="1800">
                <a:solidFill>
                  <a:srgbClr val="FF0000"/>
                </a:solidFill>
                <a:latin typeface="Century" panose="02040604050505020304" pitchFamily="18" charset="0"/>
              </a:rPr>
              <a:t>●</a:t>
            </a:r>
            <a:r>
              <a:rPr lang="en-CA" sz="1800">
                <a:solidFill>
                  <a:schemeClr val="accent2"/>
                </a:solidFill>
                <a:latin typeface="Century" panose="02040604050505020304" pitchFamily="18" charset="0"/>
              </a:rPr>
              <a:t>●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Century" panose="020406040505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1A12A6-9871-43D1-FB17-557E27E81E44}"/>
              </a:ext>
            </a:extLst>
          </p:cNvPr>
          <p:cNvGrpSpPr/>
          <p:nvPr/>
        </p:nvGrpSpPr>
        <p:grpSpPr>
          <a:xfrm>
            <a:off x="235354" y="5773331"/>
            <a:ext cx="3219023" cy="387547"/>
            <a:chOff x="8859497" y="3450801"/>
            <a:chExt cx="4604665" cy="387547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6D0F949-FB61-646A-C650-2B8B870F6DA7}"/>
                </a:ext>
              </a:extLst>
            </p:cNvPr>
            <p:cNvCxnSpPr>
              <a:cxnSpLocks/>
            </p:cNvCxnSpPr>
            <p:nvPr/>
          </p:nvCxnSpPr>
          <p:spPr>
            <a:xfrm>
              <a:off x="9688797" y="3450801"/>
              <a:ext cx="3538706" cy="10029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F9090E-996D-5CAC-D282-AD588ACBED75}"/>
                </a:ext>
              </a:extLst>
            </p:cNvPr>
            <p:cNvSpPr txBox="1"/>
            <p:nvPr/>
          </p:nvSpPr>
          <p:spPr>
            <a:xfrm>
              <a:off x="8859497" y="3499794"/>
              <a:ext cx="4604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>
                  <a:latin typeface="Century" panose="02040604050505020304" pitchFamily="18" charset="0"/>
                </a:rPr>
                <a:t>         </a:t>
              </a:r>
              <a:r>
                <a:rPr lang="en-CA" sz="1600" b="1">
                  <a:solidFill>
                    <a:srgbClr val="00B050"/>
                  </a:solidFill>
                  <a:latin typeface="Century" panose="02040604050505020304" pitchFamily="18" charset="0"/>
                </a:rPr>
                <a:t>For</a:t>
              </a:r>
              <a:r>
                <a:rPr lang="en-CA" sz="1600" b="1">
                  <a:latin typeface="Century" panose="02040604050505020304" pitchFamily="18" charset="0"/>
                </a:rPr>
                <a:t>     	        </a:t>
              </a:r>
              <a:r>
                <a:rPr lang="en-CA" sz="1600" b="1">
                  <a:solidFill>
                    <a:srgbClr val="C00000"/>
                  </a:solidFill>
                  <a:latin typeface="Century" panose="02040604050505020304" pitchFamily="18" charset="0"/>
                </a:rPr>
                <a:t>Against</a:t>
              </a:r>
              <a:endParaRPr lang="en-US" sz="1600" b="1">
                <a:solidFill>
                  <a:srgbClr val="C00000"/>
                </a:solidFill>
                <a:latin typeface="Century" panose="02040604050505020304" pitchFamily="18" charset="0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26DCB61-46C1-61CD-92D6-7B05BAE12050}"/>
              </a:ext>
            </a:extLst>
          </p:cNvPr>
          <p:cNvCxnSpPr>
            <a:cxnSpLocks/>
          </p:cNvCxnSpPr>
          <p:nvPr/>
        </p:nvCxnSpPr>
        <p:spPr>
          <a:xfrm flipV="1">
            <a:off x="838252" y="3487430"/>
            <a:ext cx="0" cy="22959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85EA41CB-8A9B-88AE-3E53-0F1377EC4082}"/>
              </a:ext>
            </a:extLst>
          </p:cNvPr>
          <p:cNvSpPr/>
          <p:nvPr/>
        </p:nvSpPr>
        <p:spPr>
          <a:xfrm flipH="1">
            <a:off x="1080526" y="4564927"/>
            <a:ext cx="290408" cy="2904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tx1"/>
                </a:solidFill>
                <a:latin typeface="Century" panose="02040604050505020304" pitchFamily="18" charset="0"/>
              </a:rPr>
              <a:t>1</a:t>
            </a:r>
            <a:endParaRPr lang="en-US" sz="140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C7F1E1-8C74-9029-9377-7410D0122C61}"/>
              </a:ext>
            </a:extLst>
          </p:cNvPr>
          <p:cNvSpPr/>
          <p:nvPr/>
        </p:nvSpPr>
        <p:spPr>
          <a:xfrm flipH="1">
            <a:off x="1080526" y="5227346"/>
            <a:ext cx="290408" cy="2904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tx1"/>
                </a:solidFill>
                <a:latin typeface="Century" panose="02040604050505020304" pitchFamily="18" charset="0"/>
              </a:rPr>
              <a:t>2</a:t>
            </a:r>
            <a:endParaRPr lang="en-US" sz="140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D89D9B-9F2F-96AD-4BEA-14A0BCA966FD}"/>
              </a:ext>
            </a:extLst>
          </p:cNvPr>
          <p:cNvSpPr/>
          <p:nvPr/>
        </p:nvSpPr>
        <p:spPr>
          <a:xfrm flipH="1">
            <a:off x="2016093" y="4569330"/>
            <a:ext cx="290408" cy="2904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tx1"/>
                </a:solidFill>
                <a:latin typeface="Century" panose="02040604050505020304" pitchFamily="18" charset="0"/>
              </a:rPr>
              <a:t>3</a:t>
            </a:r>
            <a:endParaRPr lang="en-US" sz="140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344210-C3D2-4F8F-03E7-446DB4BD7893}"/>
              </a:ext>
            </a:extLst>
          </p:cNvPr>
          <p:cNvSpPr txBox="1"/>
          <p:nvPr/>
        </p:nvSpPr>
        <p:spPr>
          <a:xfrm rot="16200000">
            <a:off x="-1105924" y="4647916"/>
            <a:ext cx="278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CERTAINTY OF EVIDENCE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BF2FBD-C4D9-05CF-7F25-94D88EB55C3B}"/>
              </a:ext>
            </a:extLst>
          </p:cNvPr>
          <p:cNvSpPr txBox="1"/>
          <p:nvPr/>
        </p:nvSpPr>
        <p:spPr>
          <a:xfrm rot="16200000">
            <a:off x="275084" y="4565646"/>
            <a:ext cx="666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Low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5A64AD-546D-1BD9-D093-6522110145A5}"/>
              </a:ext>
            </a:extLst>
          </p:cNvPr>
          <p:cNvSpPr txBox="1"/>
          <p:nvPr/>
        </p:nvSpPr>
        <p:spPr>
          <a:xfrm rot="16200000">
            <a:off x="-89378" y="5321776"/>
            <a:ext cx="1393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Very low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39A4CD-5B64-F259-9332-10666763AC7A}"/>
              </a:ext>
            </a:extLst>
          </p:cNvPr>
          <p:cNvSpPr/>
          <p:nvPr/>
        </p:nvSpPr>
        <p:spPr>
          <a:xfrm flipH="1">
            <a:off x="2418707" y="4569330"/>
            <a:ext cx="290408" cy="2904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tx1"/>
                </a:solidFill>
                <a:latin typeface="Century" panose="02040604050505020304" pitchFamily="18" charset="0"/>
              </a:rPr>
              <a:t>4</a:t>
            </a:r>
            <a:endParaRPr lang="en-US" sz="140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FB783D0-02C3-C7AA-F19E-F928A4D0403D}"/>
              </a:ext>
            </a:extLst>
          </p:cNvPr>
          <p:cNvSpPr/>
          <p:nvPr/>
        </p:nvSpPr>
        <p:spPr>
          <a:xfrm flipH="1">
            <a:off x="2832571" y="4569330"/>
            <a:ext cx="290408" cy="2904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tx1"/>
                </a:solidFill>
                <a:latin typeface="Century" panose="02040604050505020304" pitchFamily="18" charset="0"/>
              </a:rPr>
              <a:t>5</a:t>
            </a:r>
            <a:endParaRPr lang="en-US" sz="140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8FC922-1808-F9DC-8028-A48DA54CB8AE}"/>
              </a:ext>
            </a:extLst>
          </p:cNvPr>
          <p:cNvCxnSpPr>
            <a:cxnSpLocks/>
          </p:cNvCxnSpPr>
          <p:nvPr/>
        </p:nvCxnSpPr>
        <p:spPr>
          <a:xfrm>
            <a:off x="815101" y="4308525"/>
            <a:ext cx="227860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AE535FC-01A0-05D8-0FFD-C25DFD5D7003}"/>
              </a:ext>
            </a:extLst>
          </p:cNvPr>
          <p:cNvCxnSpPr>
            <a:cxnSpLocks/>
          </p:cNvCxnSpPr>
          <p:nvPr/>
        </p:nvCxnSpPr>
        <p:spPr>
          <a:xfrm>
            <a:off x="815101" y="5077580"/>
            <a:ext cx="218716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1404571-45FA-B891-4250-E765304389B7}"/>
              </a:ext>
            </a:extLst>
          </p:cNvPr>
          <p:cNvCxnSpPr>
            <a:cxnSpLocks/>
          </p:cNvCxnSpPr>
          <p:nvPr/>
        </p:nvCxnSpPr>
        <p:spPr>
          <a:xfrm flipV="1">
            <a:off x="1973988" y="3606941"/>
            <a:ext cx="0" cy="21663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55C106D9-0849-8197-CF5B-35872EDE6F5A}"/>
              </a:ext>
            </a:extLst>
          </p:cNvPr>
          <p:cNvSpPr/>
          <p:nvPr/>
        </p:nvSpPr>
        <p:spPr>
          <a:xfrm>
            <a:off x="700050" y="817300"/>
            <a:ext cx="2417270" cy="241727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/>
              <a:t>Cirrhosis</a:t>
            </a:r>
          </a:p>
          <a:p>
            <a:pPr algn="ctr"/>
            <a:r>
              <a:rPr lang="en-CA" sz="2800" b="1"/>
              <a:t>N=5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7EDFC46-E3D2-7649-10EE-C766AEF0DEF5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168F950-D2F2-3497-B94A-8C963CD57E98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700F020-372E-A8FC-C27D-918C9E5F76A6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D93E500-8106-610C-E2D5-0118472AECA4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18774C7-5AA2-FDAC-57C0-5BFF2140B953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80434C-5357-69C1-DC35-F8AC0DC4F117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064EF2-A7DA-2EE2-FBF8-A5654015B871}"/>
              </a:ext>
            </a:extLst>
          </p:cNvPr>
          <p:cNvSpPr/>
          <p:nvPr/>
        </p:nvSpPr>
        <p:spPr>
          <a:xfrm>
            <a:off x="5259468" y="88466"/>
            <a:ext cx="333336" cy="333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8574AA-2BEB-71D1-9F8E-DAF2B7B5A586}"/>
              </a:ext>
            </a:extLst>
          </p:cNvPr>
          <p:cNvSpPr/>
          <p:nvPr/>
        </p:nvSpPr>
        <p:spPr>
          <a:xfrm>
            <a:off x="5943869" y="1462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C3CCDF-A496-2CBD-0B6F-D78952BE992F}"/>
              </a:ext>
            </a:extLst>
          </p:cNvPr>
          <p:cNvSpPr/>
          <p:nvPr/>
        </p:nvSpPr>
        <p:spPr>
          <a:xfrm>
            <a:off x="5660861" y="146256"/>
            <a:ext cx="214950" cy="214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B1562C1-A243-F8A8-EF5F-F3DC9DE72542}"/>
              </a:ext>
            </a:extLst>
          </p:cNvPr>
          <p:cNvSpPr/>
          <p:nvPr/>
        </p:nvSpPr>
        <p:spPr>
          <a:xfrm>
            <a:off x="6250814" y="1869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8289078-AAE1-568E-0FCB-4AAAC39E87D6}"/>
              </a:ext>
            </a:extLst>
          </p:cNvPr>
          <p:cNvSpPr/>
          <p:nvPr/>
        </p:nvSpPr>
        <p:spPr>
          <a:xfrm>
            <a:off x="6456079" y="1964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157B62-596B-1832-65D5-E4C6C662DE8B}"/>
              </a:ext>
            </a:extLst>
          </p:cNvPr>
          <p:cNvSpPr txBox="1"/>
          <p:nvPr/>
        </p:nvSpPr>
        <p:spPr>
          <a:xfrm rot="16200000">
            <a:off x="188163" y="3919016"/>
            <a:ext cx="835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latin typeface="Century" panose="02040604050505020304" pitchFamily="18" charset="0"/>
                <a:cs typeface="Arial" panose="020B0604020202020204" pitchFamily="34" charset="0"/>
              </a:rPr>
              <a:t>Moderate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531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290F9-4EFA-1DDE-F278-DFE7FCC44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9D634AB-EB65-28D2-932B-AF505D6D94E4}"/>
              </a:ext>
            </a:extLst>
          </p:cNvPr>
          <p:cNvSpPr txBox="1"/>
          <p:nvPr/>
        </p:nvSpPr>
        <p:spPr>
          <a:xfrm>
            <a:off x="57500" y="597822"/>
            <a:ext cx="3250282" cy="2019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kern="0">
                <a:effectLst/>
                <a:highlight>
                  <a:srgbClr val="FFCC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1400" b="1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patients with cirrhosis and ascites undergoing large-volume paracentesis (&gt; 5 L), intravenous albumin is suggested to prevent paracentesis-induced circulatory dysfunction </a:t>
            </a:r>
            <a:br>
              <a:rPr lang="en-US" sz="14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4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2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3C4528-9E1F-7AF3-F839-FAE3774898E6}"/>
              </a:ext>
            </a:extLst>
          </p:cNvPr>
          <p:cNvGrpSpPr/>
          <p:nvPr/>
        </p:nvGrpSpPr>
        <p:grpSpPr>
          <a:xfrm>
            <a:off x="323866" y="3665027"/>
            <a:ext cx="2376130" cy="2783089"/>
            <a:chOff x="323866" y="3665027"/>
            <a:chExt cx="2376130" cy="278308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08928B-C5BA-15F8-C7E3-2A964DB5532F}"/>
                </a:ext>
              </a:extLst>
            </p:cNvPr>
            <p:cNvGrpSpPr/>
            <p:nvPr/>
          </p:nvGrpSpPr>
          <p:grpSpPr>
            <a:xfrm>
              <a:off x="323866" y="6020959"/>
              <a:ext cx="2376130" cy="387547"/>
              <a:chOff x="8859497" y="3450801"/>
              <a:chExt cx="3398946" cy="387547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3ECF48B-10C7-5F3C-4E21-5FFDEF645C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8797" y="3450801"/>
                <a:ext cx="2569646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269D8B-BD08-FDF8-1695-95DBD85C82C7}"/>
                  </a:ext>
                </a:extLst>
              </p:cNvPr>
              <p:cNvSpPr txBox="1"/>
              <p:nvPr/>
            </p:nvSpPr>
            <p:spPr>
              <a:xfrm>
                <a:off x="8859497" y="3499794"/>
                <a:ext cx="33435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>
                    <a:latin typeface="Century" panose="02040604050505020304" pitchFamily="18" charset="0"/>
                  </a:rPr>
                  <a:t>         </a:t>
                </a:r>
                <a:r>
                  <a:rPr lang="en-CA" sz="1600" b="1">
                    <a:solidFill>
                      <a:srgbClr val="00B050"/>
                    </a:solidFill>
                    <a:latin typeface="Century" panose="02040604050505020304" pitchFamily="18" charset="0"/>
                  </a:rPr>
                  <a:t>For</a:t>
                </a:r>
                <a:r>
                  <a:rPr lang="en-CA" sz="1600" b="1">
                    <a:latin typeface="Century" panose="02040604050505020304" pitchFamily="18" charset="0"/>
                  </a:rPr>
                  <a:t>          </a:t>
                </a:r>
                <a:r>
                  <a:rPr lang="en-CA" sz="1600" b="1">
                    <a:solidFill>
                      <a:srgbClr val="C00000"/>
                    </a:solidFill>
                    <a:latin typeface="Century" panose="02040604050505020304" pitchFamily="18" charset="0"/>
                  </a:rPr>
                  <a:t>Against</a:t>
                </a:r>
                <a:endParaRPr lang="en-US" sz="1600" b="1">
                  <a:solidFill>
                    <a:srgbClr val="C00000"/>
                  </a:solidFill>
                  <a:latin typeface="Century" panose="02040604050505020304" pitchFamily="18" charset="0"/>
                </a:endParaRP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D3773DB-88C3-41A9-B850-D2A64398FA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766" y="4111012"/>
              <a:ext cx="0" cy="1919976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20E2994-7F66-2557-8CE6-5D6B9B5DA466}"/>
                </a:ext>
              </a:extLst>
            </p:cNvPr>
            <p:cNvSpPr/>
            <p:nvPr/>
          </p:nvSpPr>
          <p:spPr>
            <a:xfrm flipH="1">
              <a:off x="1169040" y="4860180"/>
              <a:ext cx="290408" cy="29040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1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9064CBF-69E4-48DF-6C25-ADB919D23A02}"/>
                </a:ext>
              </a:extLst>
            </p:cNvPr>
            <p:cNvSpPr/>
            <p:nvPr/>
          </p:nvSpPr>
          <p:spPr>
            <a:xfrm flipH="1">
              <a:off x="1169040" y="5474974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2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3A7C7D-31C6-831D-2BC1-641C41B9775C}"/>
                </a:ext>
              </a:extLst>
            </p:cNvPr>
            <p:cNvSpPr/>
            <p:nvPr/>
          </p:nvSpPr>
          <p:spPr>
            <a:xfrm flipH="1">
              <a:off x="1761707" y="4864583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3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9624ED-8EE6-70F4-21AB-6CD83D4216C8}"/>
                </a:ext>
              </a:extLst>
            </p:cNvPr>
            <p:cNvSpPr txBox="1"/>
            <p:nvPr/>
          </p:nvSpPr>
          <p:spPr>
            <a:xfrm rot="16200000">
              <a:off x="-914555" y="4925767"/>
              <a:ext cx="27830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latin typeface="Century" panose="02040604050505020304" pitchFamily="18" charset="0"/>
                  <a:cs typeface="Arial" panose="020B0604020202020204" pitchFamily="34" charset="0"/>
                </a:rPr>
                <a:t>CERTAINTY OF EVIDENCE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20F66D-0FDA-9778-D931-1119EA5A0090}"/>
                </a:ext>
              </a:extLst>
            </p:cNvPr>
            <p:cNvSpPr txBox="1"/>
            <p:nvPr/>
          </p:nvSpPr>
          <p:spPr>
            <a:xfrm rot="16200000">
              <a:off x="423116" y="4949162"/>
              <a:ext cx="5953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Low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3F5B0F-413B-ABBC-AC7B-B62ADDD736EC}"/>
                </a:ext>
              </a:extLst>
            </p:cNvPr>
            <p:cNvSpPr txBox="1"/>
            <p:nvPr/>
          </p:nvSpPr>
          <p:spPr>
            <a:xfrm rot="16200000">
              <a:off x="293466" y="4301127"/>
              <a:ext cx="835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Moderate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ACB868-B967-CE11-34F5-51339FD80926}"/>
                </a:ext>
              </a:extLst>
            </p:cNvPr>
            <p:cNvSpPr txBox="1"/>
            <p:nvPr/>
          </p:nvSpPr>
          <p:spPr>
            <a:xfrm rot="16200000">
              <a:off x="309902" y="5544517"/>
              <a:ext cx="838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Very low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FA4CB6-E0E0-7373-C6F9-FBEEFD01B8DA}"/>
                </a:ext>
              </a:extLst>
            </p:cNvPr>
            <p:cNvSpPr/>
            <p:nvPr/>
          </p:nvSpPr>
          <p:spPr>
            <a:xfrm flipH="1">
              <a:off x="2078596" y="4864583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4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22E6308-CEF3-4E48-D48B-CFF63CBB3845}"/>
                </a:ext>
              </a:extLst>
            </p:cNvPr>
            <p:cNvSpPr/>
            <p:nvPr/>
          </p:nvSpPr>
          <p:spPr>
            <a:xfrm flipH="1">
              <a:off x="2406735" y="4864583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5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48E68AA-2951-C21B-BDC8-7897F82CCC92}"/>
                </a:ext>
              </a:extLst>
            </p:cNvPr>
            <p:cNvCxnSpPr>
              <a:cxnSpLocks/>
            </p:cNvCxnSpPr>
            <p:nvPr/>
          </p:nvCxnSpPr>
          <p:spPr>
            <a:xfrm>
              <a:off x="903615" y="4689503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BD0FB9-1BF0-38D9-C450-E68E1AAD0E37}"/>
                </a:ext>
              </a:extLst>
            </p:cNvPr>
            <p:cNvCxnSpPr>
              <a:cxnSpLocks/>
            </p:cNvCxnSpPr>
            <p:nvPr/>
          </p:nvCxnSpPr>
          <p:spPr>
            <a:xfrm>
              <a:off x="903615" y="5325208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1DFC4A2-12B1-A210-4824-7CD46F2F20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12910" y="4236448"/>
              <a:ext cx="6692" cy="178451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9B3080A-FB89-6BEE-E642-5034394A8B45}"/>
              </a:ext>
            </a:extLst>
          </p:cNvPr>
          <p:cNvSpPr txBox="1"/>
          <p:nvPr/>
        </p:nvSpPr>
        <p:spPr>
          <a:xfrm>
            <a:off x="3314442" y="1656450"/>
            <a:ext cx="57857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Century" panose="02040604050505020304" pitchFamily="18" charset="0"/>
              </a:rPr>
              <a:t>27 RCTs (N = 1,592) examining plasma volume expanders cirrhosis + paracentesis</a:t>
            </a:r>
          </a:p>
          <a:p>
            <a:endParaRPr lang="en-US" sz="1200">
              <a:latin typeface="Century" panose="02040604050505020304" pitchFamily="18" charset="0"/>
            </a:endParaRPr>
          </a:p>
          <a:p>
            <a:r>
              <a:rPr lang="en-US" sz="1200">
                <a:latin typeface="Century" panose="02040604050505020304" pitchFamily="18" charset="0"/>
              </a:rPr>
              <a:t>Included patients having large-volume paracentesis (&gt; 5 L)</a:t>
            </a:r>
          </a:p>
          <a:p>
            <a:endParaRPr lang="en-US" sz="1200">
              <a:latin typeface="Century" panose="02040604050505020304" pitchFamily="18" charset="0"/>
            </a:endParaRPr>
          </a:p>
          <a:p>
            <a:r>
              <a:rPr lang="en-US" sz="1200">
                <a:latin typeface="Century" panose="02040604050505020304" pitchFamily="18" charset="0"/>
              </a:rPr>
              <a:t>Compared with no plasma expander, </a:t>
            </a:r>
            <a:r>
              <a:rPr lang="en-US" sz="1200" err="1">
                <a:latin typeface="Century" panose="02040604050505020304" pitchFamily="18" charset="0"/>
              </a:rPr>
              <a:t>hyperoncotic</a:t>
            </a:r>
            <a:r>
              <a:rPr lang="en-US" sz="1200">
                <a:latin typeface="Century" panose="02040604050505020304" pitchFamily="18" charset="0"/>
              </a:rPr>
              <a:t> albumin (20-25%) showed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FF0000"/>
                </a:solidFill>
                <a:latin typeface="Century" panose="02040604050505020304" pitchFamily="18" charset="0"/>
              </a:rPr>
              <a:t>No effect </a:t>
            </a:r>
            <a:r>
              <a:rPr lang="en-US" sz="1200">
                <a:latin typeface="Century" panose="02040604050505020304" pitchFamily="18" charset="0"/>
              </a:rPr>
              <a:t>of using </a:t>
            </a:r>
            <a:r>
              <a:rPr lang="en-US" sz="1200" err="1">
                <a:latin typeface="Century" panose="02040604050505020304" pitchFamily="18" charset="0"/>
              </a:rPr>
              <a:t>hyperoncotic</a:t>
            </a:r>
            <a:r>
              <a:rPr lang="en-US" sz="1200">
                <a:latin typeface="Century" panose="02040604050505020304" pitchFamily="18" charset="0"/>
              </a:rPr>
              <a:t> (20%-25%) albumin 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FF0000"/>
                </a:solidFill>
                <a:latin typeface="Century" panose="02040604050505020304" pitchFamily="18" charset="0"/>
              </a:rPr>
              <a:t>Mortality</a:t>
            </a:r>
            <a:r>
              <a:rPr lang="en-US" sz="1200">
                <a:latin typeface="Century" panose="02040604050505020304" pitchFamily="18" charset="0"/>
              </a:rPr>
              <a:t> (RR, 0.52; 95% CI, 0.06-4.83)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FF0000"/>
                </a:solidFill>
                <a:latin typeface="Century" panose="02040604050505020304" pitchFamily="18" charset="0"/>
              </a:rPr>
              <a:t>Kidney impairment </a:t>
            </a:r>
            <a:r>
              <a:rPr lang="en-US" sz="1200">
                <a:latin typeface="Century" panose="02040604050505020304" pitchFamily="18" charset="0"/>
              </a:rPr>
              <a:t>(RR, 0.32; 95% CI, 0.02-5.88),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FF0000"/>
                </a:solidFill>
                <a:latin typeface="Century" panose="02040604050505020304" pitchFamily="18" charset="0"/>
              </a:rPr>
              <a:t>Recurrence of ascites </a:t>
            </a:r>
            <a:r>
              <a:rPr lang="en-US" sz="1200">
                <a:latin typeface="Century" panose="02040604050505020304" pitchFamily="18" charset="0"/>
              </a:rPr>
              <a:t>(RR, 1.3; 95% CI, 0.49-3.42)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Century" panose="02040604050505020304" pitchFamily="18" charset="0"/>
              </a:rPr>
              <a:t>Benefit</a:t>
            </a:r>
            <a:r>
              <a:rPr lang="en-US" sz="1200">
                <a:solidFill>
                  <a:srgbClr val="00B050"/>
                </a:solidFill>
                <a:latin typeface="Century" panose="02040604050505020304" pitchFamily="18" charset="0"/>
              </a:rPr>
              <a:t> for paracentesis-induced circulatory dysfunction </a:t>
            </a:r>
            <a:r>
              <a:rPr lang="en-US" sz="1200">
                <a:latin typeface="Century" panose="02040604050505020304" pitchFamily="18" charset="0"/>
              </a:rPr>
              <a:t>(RR, 1.98; 95% CI, 1.31-2.99)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5F0A6-E4D8-C287-94B4-C01C45AE4E60}"/>
              </a:ext>
            </a:extLst>
          </p:cNvPr>
          <p:cNvSpPr txBox="1"/>
          <p:nvPr/>
        </p:nvSpPr>
        <p:spPr>
          <a:xfrm>
            <a:off x="3220023" y="5406626"/>
            <a:ext cx="45460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Century" panose="02040604050505020304" pitchFamily="18" charset="0"/>
              </a:rPr>
              <a:t>A 2020 systematic review focused on the impact of different therapies (albumin, other fluids, vasoactive drugs) on the rate of </a:t>
            </a:r>
            <a:r>
              <a:rPr lang="en-US" sz="1200" err="1">
                <a:latin typeface="Century" panose="02040604050505020304" pitchFamily="18" charset="0"/>
              </a:rPr>
              <a:t>postparacentesis</a:t>
            </a:r>
            <a:r>
              <a:rPr lang="en-US" sz="1200">
                <a:latin typeface="Century" panose="02040604050505020304" pitchFamily="18" charset="0"/>
              </a:rPr>
              <a:t> circulatory dysfunction </a:t>
            </a:r>
          </a:p>
          <a:p>
            <a:endParaRPr lang="en-US" sz="1200">
              <a:latin typeface="Century" panose="02040604050505020304" pitchFamily="18" charset="0"/>
            </a:endParaRPr>
          </a:p>
          <a:p>
            <a:r>
              <a:rPr lang="en-US" sz="1200">
                <a:latin typeface="Century" panose="02040604050505020304" pitchFamily="18" charset="0"/>
              </a:rPr>
              <a:t>Included (n=9 RCTs, 620 patients) </a:t>
            </a:r>
          </a:p>
          <a:p>
            <a:endParaRPr lang="en-US" sz="1200">
              <a:latin typeface="Century" panose="02040604050505020304" pitchFamily="18" charset="0"/>
            </a:endParaRPr>
          </a:p>
          <a:p>
            <a:endParaRPr lang="en-US" sz="1200">
              <a:latin typeface="Century" panose="020406040505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CB27F8-059C-94D1-9ABF-C074523E5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770" y="1481275"/>
            <a:ext cx="2686672" cy="250299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120491-19F4-E276-FD23-4F8C237CDF23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D02292A-1900-4DD5-6730-AB120F1CA36B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7398E6-0F56-23C2-8EF0-57F3CB9B08AA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ACEF440-9AC9-FB23-C40E-638E3A377441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26FED14-79BD-A0E0-2BC4-9321210CC663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B399BD-75F3-0644-D218-9466067683ED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FC579B7-D571-B5D5-CDDB-72B0E735D624}"/>
              </a:ext>
            </a:extLst>
          </p:cNvPr>
          <p:cNvSpPr/>
          <p:nvPr/>
        </p:nvSpPr>
        <p:spPr>
          <a:xfrm>
            <a:off x="5259468" y="88466"/>
            <a:ext cx="333336" cy="333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CA1E0B-189D-B219-11B1-EEB0F8F09ECE}"/>
              </a:ext>
            </a:extLst>
          </p:cNvPr>
          <p:cNvSpPr/>
          <p:nvPr/>
        </p:nvSpPr>
        <p:spPr>
          <a:xfrm>
            <a:off x="5943869" y="1462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30A53E-C35C-3176-307E-1660B2DDE577}"/>
              </a:ext>
            </a:extLst>
          </p:cNvPr>
          <p:cNvSpPr/>
          <p:nvPr/>
        </p:nvSpPr>
        <p:spPr>
          <a:xfrm>
            <a:off x="5660861" y="146256"/>
            <a:ext cx="214950" cy="214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3271CE3-E35E-C1C2-43FF-D77BA9ED477A}"/>
              </a:ext>
            </a:extLst>
          </p:cNvPr>
          <p:cNvSpPr/>
          <p:nvPr/>
        </p:nvSpPr>
        <p:spPr>
          <a:xfrm>
            <a:off x="6250814" y="1869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932D82-BB0E-D971-0134-A5AC82B646D8}"/>
              </a:ext>
            </a:extLst>
          </p:cNvPr>
          <p:cNvSpPr/>
          <p:nvPr/>
        </p:nvSpPr>
        <p:spPr>
          <a:xfrm>
            <a:off x="6456079" y="1964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CE59A4-49CA-4619-FB04-B706BCBF5A64}"/>
              </a:ext>
            </a:extLst>
          </p:cNvPr>
          <p:cNvGrpSpPr/>
          <p:nvPr/>
        </p:nvGrpSpPr>
        <p:grpSpPr>
          <a:xfrm>
            <a:off x="3548595" y="496388"/>
            <a:ext cx="6738405" cy="1082816"/>
            <a:chOff x="3548595" y="496388"/>
            <a:chExt cx="6738405" cy="10828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23C07E-10A3-08E6-D536-6F75DE60C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8595" y="561068"/>
              <a:ext cx="2067440" cy="766832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67E7B1-72F6-D82A-0B39-873E671AAE9E}"/>
                </a:ext>
              </a:extLst>
            </p:cNvPr>
            <p:cNvSpPr/>
            <p:nvPr/>
          </p:nvSpPr>
          <p:spPr>
            <a:xfrm>
              <a:off x="5964647" y="1332983"/>
              <a:ext cx="369112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>
                  <a:solidFill>
                    <a:srgbClr val="212121"/>
                  </a:solidFill>
                  <a:latin typeface="BlinkMacSystemFont"/>
                </a:rPr>
                <a:t>Cochrane Database Syst Rev. 2019 Jun 28;6(6):CD004039. </a:t>
              </a:r>
              <a:endParaRPr lang="en-US" sz="100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A7779F7-40E7-7335-884A-BB8150067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6848" y="496388"/>
              <a:ext cx="4430152" cy="921472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1B945D9E-9BC6-4CEC-745F-60CF95EC54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613"/>
          <a:stretch/>
        </p:blipFill>
        <p:spPr>
          <a:xfrm>
            <a:off x="3250956" y="4150576"/>
            <a:ext cx="4571682" cy="1203720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10616AA-6851-D824-38EC-2CD948799BFD}"/>
              </a:ext>
            </a:extLst>
          </p:cNvPr>
          <p:cNvCxnSpPr>
            <a:cxnSpLocks/>
          </p:cNvCxnSpPr>
          <p:nvPr/>
        </p:nvCxnSpPr>
        <p:spPr>
          <a:xfrm>
            <a:off x="3028335" y="648891"/>
            <a:ext cx="0" cy="57533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2A8EFFB-F574-85BA-D31F-2310AE2EFA0F}"/>
              </a:ext>
            </a:extLst>
          </p:cNvPr>
          <p:cNvCxnSpPr>
            <a:cxnSpLocks/>
          </p:cNvCxnSpPr>
          <p:nvPr/>
        </p:nvCxnSpPr>
        <p:spPr>
          <a:xfrm>
            <a:off x="3028335" y="4036969"/>
            <a:ext cx="908074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Paracentesis - Wikipedia">
            <a:extLst>
              <a:ext uri="{FF2B5EF4-FFF2-40B4-BE49-F238E27FC236}">
                <a16:creationId xmlns:a16="http://schemas.microsoft.com/office/drawing/2014/main" id="{2D9EE1BD-A3C1-F792-C478-CD85E67DF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" t="19249" r="-271" b="7636"/>
          <a:stretch/>
        </p:blipFill>
        <p:spPr bwMode="auto">
          <a:xfrm>
            <a:off x="710995" y="2147190"/>
            <a:ext cx="1621167" cy="118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TextBox 1024">
            <a:extLst>
              <a:ext uri="{FF2B5EF4-FFF2-40B4-BE49-F238E27FC236}">
                <a16:creationId xmlns:a16="http://schemas.microsoft.com/office/drawing/2014/main" id="{F79E06FE-D8E4-D989-620D-689BA7D903EC}"/>
              </a:ext>
            </a:extLst>
          </p:cNvPr>
          <p:cNvSpPr txBox="1"/>
          <p:nvPr/>
        </p:nvSpPr>
        <p:spPr>
          <a:xfrm>
            <a:off x="7881681" y="4191422"/>
            <a:ext cx="4249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Century" panose="02040604050505020304" pitchFamily="18" charset="0"/>
              </a:rPr>
              <a:t>Found albumin at a dose of 8 g/L was found to be superior to other volume expanders for preventing post-paracentesis circulatory dysfunction</a:t>
            </a:r>
          </a:p>
        </p:txBody>
      </p:sp>
      <p:pic>
        <p:nvPicPr>
          <p:cNvPr id="1028" name="Picture 1027">
            <a:extLst>
              <a:ext uri="{FF2B5EF4-FFF2-40B4-BE49-F238E27FC236}">
                <a16:creationId xmlns:a16="http://schemas.microsoft.com/office/drawing/2014/main" id="{5D022BD6-8430-C603-503D-127641D7B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5396" y="4992943"/>
            <a:ext cx="4425985" cy="12037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1F6F4B3-E8E4-804F-2707-1938B4C92B97}"/>
              </a:ext>
            </a:extLst>
          </p:cNvPr>
          <p:cNvSpPr txBox="1"/>
          <p:nvPr/>
        </p:nvSpPr>
        <p:spPr>
          <a:xfrm>
            <a:off x="57500" y="3465718"/>
            <a:ext cx="3146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latin typeface="Century" panose="02040604050505020304" pitchFamily="18" charset="0"/>
              </a:rPr>
              <a:t>Recommended dose:  </a:t>
            </a:r>
          </a:p>
          <a:p>
            <a:r>
              <a:rPr lang="en-US" sz="1200">
                <a:latin typeface="Century" panose="02040604050505020304" pitchFamily="18" charset="0"/>
              </a:rPr>
              <a:t>Alb 20-25%, 6-8 g/L of fluid removed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3704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F9584-B835-1AFF-1F23-A8577EAE5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40E3ED-C9DE-CDB6-0153-65944C82FFD1}"/>
              </a:ext>
            </a:extLst>
          </p:cNvPr>
          <p:cNvSpPr txBox="1"/>
          <p:nvPr/>
        </p:nvSpPr>
        <p:spPr>
          <a:xfrm>
            <a:off x="-27410" y="694729"/>
            <a:ext cx="3250282" cy="1523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kern="0">
                <a:effectLst/>
                <a:highlight>
                  <a:srgbClr val="FFCC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14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patients with cirrhosis and spontaneous bacterial peritonitis, intravenous albumin is suggested to reduce mortality </a:t>
            </a:r>
            <a:br>
              <a:rPr lang="en-US" sz="14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4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2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EDCA7B-CABC-F276-8BE6-BCBCC738093C}"/>
              </a:ext>
            </a:extLst>
          </p:cNvPr>
          <p:cNvSpPr txBox="1"/>
          <p:nvPr/>
        </p:nvSpPr>
        <p:spPr>
          <a:xfrm rot="16200000">
            <a:off x="-955276" y="4789903"/>
            <a:ext cx="2783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latin typeface="Century" panose="02040604050505020304" pitchFamily="18" charset="0"/>
                <a:cs typeface="Arial" panose="020B0604020202020204" pitchFamily="34" charset="0"/>
              </a:rPr>
              <a:t>CERTAINTY OF EVIDENCE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58E756-2939-95DC-73F6-491D7FF0B0B3}"/>
              </a:ext>
            </a:extLst>
          </p:cNvPr>
          <p:cNvGrpSpPr/>
          <p:nvPr/>
        </p:nvGrpSpPr>
        <p:grpSpPr>
          <a:xfrm>
            <a:off x="283145" y="3878538"/>
            <a:ext cx="2376130" cy="2394104"/>
            <a:chOff x="283145" y="3878538"/>
            <a:chExt cx="2376130" cy="23941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77319C4-80E8-C2AC-B738-33FA6DF7DAD1}"/>
                </a:ext>
              </a:extLst>
            </p:cNvPr>
            <p:cNvGrpSpPr/>
            <p:nvPr/>
          </p:nvGrpSpPr>
          <p:grpSpPr>
            <a:xfrm>
              <a:off x="283145" y="5885095"/>
              <a:ext cx="2376130" cy="387547"/>
              <a:chOff x="8859497" y="3450801"/>
              <a:chExt cx="3398946" cy="387547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0A23803-AC48-8227-A029-DD87EF6DFC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8797" y="3450801"/>
                <a:ext cx="2569646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364F49-845A-A174-B99F-9DAFF761B040}"/>
                  </a:ext>
                </a:extLst>
              </p:cNvPr>
              <p:cNvSpPr txBox="1"/>
              <p:nvPr/>
            </p:nvSpPr>
            <p:spPr>
              <a:xfrm>
                <a:off x="8859497" y="3499794"/>
                <a:ext cx="33435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>
                    <a:latin typeface="Century" panose="02040604050505020304" pitchFamily="18" charset="0"/>
                  </a:rPr>
                  <a:t>         </a:t>
                </a:r>
                <a:r>
                  <a:rPr lang="en-CA" sz="1600" b="1">
                    <a:solidFill>
                      <a:srgbClr val="00B050"/>
                    </a:solidFill>
                    <a:latin typeface="Century" panose="02040604050505020304" pitchFamily="18" charset="0"/>
                  </a:rPr>
                  <a:t>For</a:t>
                </a:r>
                <a:r>
                  <a:rPr lang="en-CA" sz="1600" b="1">
                    <a:latin typeface="Century" panose="02040604050505020304" pitchFamily="18" charset="0"/>
                  </a:rPr>
                  <a:t>          </a:t>
                </a:r>
                <a:r>
                  <a:rPr lang="en-CA" sz="1600" b="1">
                    <a:solidFill>
                      <a:srgbClr val="C00000"/>
                    </a:solidFill>
                    <a:latin typeface="Century" panose="02040604050505020304" pitchFamily="18" charset="0"/>
                  </a:rPr>
                  <a:t>Against</a:t>
                </a:r>
                <a:endParaRPr lang="en-US" sz="1600" b="1">
                  <a:solidFill>
                    <a:srgbClr val="C00000"/>
                  </a:solidFill>
                  <a:latin typeface="Century" panose="02040604050505020304" pitchFamily="18" charset="0"/>
                </a:endParaRP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A09DE5A-42A3-116E-87CA-2ECBCE7303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045" y="3975148"/>
              <a:ext cx="0" cy="1919976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22722E2-2699-397A-55AF-09CCE7735D61}"/>
                </a:ext>
              </a:extLst>
            </p:cNvPr>
            <p:cNvSpPr/>
            <p:nvPr/>
          </p:nvSpPr>
          <p:spPr>
            <a:xfrm flipH="1">
              <a:off x="1128319" y="4724316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1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06DB21-48B8-B1BD-908C-C561E0D4F991}"/>
                </a:ext>
              </a:extLst>
            </p:cNvPr>
            <p:cNvSpPr/>
            <p:nvPr/>
          </p:nvSpPr>
          <p:spPr>
            <a:xfrm flipH="1">
              <a:off x="1128319" y="5339110"/>
              <a:ext cx="290408" cy="29040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2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5AA65F-3A42-654C-94AD-32F47867077B}"/>
                </a:ext>
              </a:extLst>
            </p:cNvPr>
            <p:cNvSpPr/>
            <p:nvPr/>
          </p:nvSpPr>
          <p:spPr>
            <a:xfrm flipH="1">
              <a:off x="1720986" y="4728719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3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6A0F87-282F-5F01-EC3D-244314F0E1A6}"/>
                </a:ext>
              </a:extLst>
            </p:cNvPr>
            <p:cNvSpPr txBox="1"/>
            <p:nvPr/>
          </p:nvSpPr>
          <p:spPr>
            <a:xfrm rot="16200000">
              <a:off x="382395" y="4813298"/>
              <a:ext cx="5953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Low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DEDD60-31E0-1871-5873-69F58FACD61C}"/>
                </a:ext>
              </a:extLst>
            </p:cNvPr>
            <p:cNvSpPr txBox="1"/>
            <p:nvPr/>
          </p:nvSpPr>
          <p:spPr>
            <a:xfrm rot="16200000">
              <a:off x="252745" y="4165263"/>
              <a:ext cx="835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Moderate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96D7CF-C8FF-AD94-A1DD-2E8C2CA28C6D}"/>
                </a:ext>
              </a:extLst>
            </p:cNvPr>
            <p:cNvSpPr txBox="1"/>
            <p:nvPr/>
          </p:nvSpPr>
          <p:spPr>
            <a:xfrm rot="16200000">
              <a:off x="269181" y="5408653"/>
              <a:ext cx="838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Very low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69042A4-3F57-B09C-673C-6189A7CEF57E}"/>
                </a:ext>
              </a:extLst>
            </p:cNvPr>
            <p:cNvSpPr/>
            <p:nvPr/>
          </p:nvSpPr>
          <p:spPr>
            <a:xfrm flipH="1">
              <a:off x="2037875" y="4728719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4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760EF06-7DA8-289E-B205-95EEC8B86DAC}"/>
                </a:ext>
              </a:extLst>
            </p:cNvPr>
            <p:cNvSpPr/>
            <p:nvPr/>
          </p:nvSpPr>
          <p:spPr>
            <a:xfrm flipH="1">
              <a:off x="2366014" y="4728719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5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EB907C-F76F-6D7D-0336-BEE2E60C65A7}"/>
                </a:ext>
              </a:extLst>
            </p:cNvPr>
            <p:cNvCxnSpPr>
              <a:cxnSpLocks/>
            </p:cNvCxnSpPr>
            <p:nvPr/>
          </p:nvCxnSpPr>
          <p:spPr>
            <a:xfrm>
              <a:off x="862894" y="4553639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BBD9A6C-C5BE-BBE6-DC2E-034BD6823C4D}"/>
                </a:ext>
              </a:extLst>
            </p:cNvPr>
            <p:cNvCxnSpPr>
              <a:cxnSpLocks/>
            </p:cNvCxnSpPr>
            <p:nvPr/>
          </p:nvCxnSpPr>
          <p:spPr>
            <a:xfrm>
              <a:off x="862894" y="5189344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82BE978-1648-9292-F1A2-63E425A0FD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72189" y="4100584"/>
              <a:ext cx="6692" cy="178451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D5EEF-81B4-FB2B-2936-507C4CCC1832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04F9A4-2B65-2C2F-BDF6-605AEDCE6022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03B6B14-62C0-5F80-313F-3F74AAD736D8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2CFE59A-6EC9-82CF-E6C6-A7B6CA947D64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00A4BA9-9A6B-588D-C4C6-DACAE73EA2AF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94E761-02C7-6387-8E3C-2909F9F6F221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A2813D5-1022-990F-9229-5F7D82136E04}"/>
              </a:ext>
            </a:extLst>
          </p:cNvPr>
          <p:cNvSpPr/>
          <p:nvPr/>
        </p:nvSpPr>
        <p:spPr>
          <a:xfrm>
            <a:off x="5259468" y="88466"/>
            <a:ext cx="333336" cy="333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47F804-0E75-E850-F2F5-6A5E939E30B9}"/>
              </a:ext>
            </a:extLst>
          </p:cNvPr>
          <p:cNvSpPr/>
          <p:nvPr/>
        </p:nvSpPr>
        <p:spPr>
          <a:xfrm>
            <a:off x="5943869" y="1462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1AC2AA2-B61C-F598-E736-5DFDFAC4009C}"/>
              </a:ext>
            </a:extLst>
          </p:cNvPr>
          <p:cNvSpPr/>
          <p:nvPr/>
        </p:nvSpPr>
        <p:spPr>
          <a:xfrm>
            <a:off x="5660861" y="146256"/>
            <a:ext cx="214950" cy="214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E851271-5DC4-0242-B1BE-07DE1B60441C}"/>
              </a:ext>
            </a:extLst>
          </p:cNvPr>
          <p:cNvSpPr/>
          <p:nvPr/>
        </p:nvSpPr>
        <p:spPr>
          <a:xfrm>
            <a:off x="6250814" y="1869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ACE0360-797A-A0BA-B2AC-9C4BE7914501}"/>
              </a:ext>
            </a:extLst>
          </p:cNvPr>
          <p:cNvSpPr/>
          <p:nvPr/>
        </p:nvSpPr>
        <p:spPr>
          <a:xfrm>
            <a:off x="6456079" y="1964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712E5A7-39E6-9025-1FD9-DFB12F78831F}"/>
              </a:ext>
            </a:extLst>
          </p:cNvPr>
          <p:cNvCxnSpPr>
            <a:cxnSpLocks/>
          </p:cNvCxnSpPr>
          <p:nvPr/>
        </p:nvCxnSpPr>
        <p:spPr>
          <a:xfrm>
            <a:off x="3244610" y="694729"/>
            <a:ext cx="0" cy="57533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6C284343-1A95-8D58-03B8-218BFBF55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57371" y="1507319"/>
            <a:ext cx="1427023" cy="21142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7199073-F0B8-3447-2902-A72E4D4B3C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249"/>
          <a:stretch/>
        </p:blipFill>
        <p:spPr>
          <a:xfrm>
            <a:off x="4578949" y="699467"/>
            <a:ext cx="3736376" cy="7712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AFA8A4-8FA3-B73D-2364-7653C8865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0193" y="691858"/>
            <a:ext cx="1188373" cy="84412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827B7BF-098F-AFA2-3D2B-A73940BDE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1744" y="1744227"/>
            <a:ext cx="4723082" cy="102315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B48EF51-DA56-E68B-5F98-884D6CC95BCB}"/>
              </a:ext>
            </a:extLst>
          </p:cNvPr>
          <p:cNvSpPr txBox="1"/>
          <p:nvPr/>
        </p:nvSpPr>
        <p:spPr>
          <a:xfrm>
            <a:off x="8315325" y="857250"/>
            <a:ext cx="3675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>
                <a:latin typeface="Century" panose="02040604050505020304" pitchFamily="18" charset="0"/>
              </a:rPr>
              <a:t>Two SRs identified 5 unblinded RCTs</a:t>
            </a:r>
          </a:p>
          <a:p>
            <a:r>
              <a:rPr lang="en-CA" sz="1400">
                <a:latin typeface="Century" panose="02040604050505020304" pitchFamily="18" charset="0"/>
              </a:rPr>
              <a:t>Trials used variable doses and duration of </a:t>
            </a:r>
            <a:r>
              <a:rPr lang="en-CA" sz="1400" err="1">
                <a:latin typeface="Century" panose="02040604050505020304" pitchFamily="18" charset="0"/>
              </a:rPr>
              <a:t>hyperoncotic</a:t>
            </a:r>
            <a:r>
              <a:rPr lang="en-CA" sz="1400">
                <a:latin typeface="Century" panose="02040604050505020304" pitchFamily="18" charset="0"/>
              </a:rPr>
              <a:t> albumin</a:t>
            </a:r>
          </a:p>
          <a:p>
            <a:endParaRPr lang="en-US" sz="1400">
              <a:latin typeface="Century" panose="020406040505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26E5D4-E58A-FC8B-3865-1DB3E985AF27}"/>
              </a:ext>
            </a:extLst>
          </p:cNvPr>
          <p:cNvSpPr txBox="1"/>
          <p:nvPr/>
        </p:nvSpPr>
        <p:spPr>
          <a:xfrm>
            <a:off x="8293586" y="1732921"/>
            <a:ext cx="366424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00B050"/>
                </a:solidFill>
                <a:effectLst/>
                <a:latin typeface="Century" panose="02040604050505020304" pitchFamily="18" charset="0"/>
              </a:rPr>
              <a:t>Albumin reduced: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entury" panose="02040604050505020304" pitchFamily="18" charset="0"/>
              </a:rPr>
              <a:t>R</a:t>
            </a:r>
            <a:r>
              <a:rPr lang="en-US" sz="1400" b="0" i="0">
                <a:effectLst/>
                <a:latin typeface="Century" panose="02040604050505020304" pitchFamily="18" charset="0"/>
              </a:rPr>
              <a:t>ate of kidney impairment (OR, 0.21; 95% CI, 0.11-0.42) </a:t>
            </a:r>
            <a:endParaRPr lang="en-US" sz="140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Century" panose="02040604050505020304" pitchFamily="18" charset="0"/>
              </a:rPr>
              <a:t>Mortality (OR, 0.34; 95% CI, 0.19-0.60)</a:t>
            </a:r>
            <a:endParaRPr lang="en-US" sz="1400">
              <a:latin typeface="Century" panose="020406040505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DC1F9D-2199-5D8E-2C01-15452FADE999}"/>
              </a:ext>
            </a:extLst>
          </p:cNvPr>
          <p:cNvGrpSpPr/>
          <p:nvPr/>
        </p:nvGrpSpPr>
        <p:grpSpPr>
          <a:xfrm>
            <a:off x="3222872" y="3261067"/>
            <a:ext cx="8969128" cy="1454481"/>
            <a:chOff x="3222872" y="3261067"/>
            <a:chExt cx="8969128" cy="145448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05B9D2F-A4D0-BC05-AC78-19709C853C66}"/>
                </a:ext>
              </a:extLst>
            </p:cNvPr>
            <p:cNvCxnSpPr>
              <a:cxnSpLocks/>
            </p:cNvCxnSpPr>
            <p:nvPr/>
          </p:nvCxnSpPr>
          <p:spPr>
            <a:xfrm>
              <a:off x="3222872" y="3261067"/>
              <a:ext cx="896912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37DF114-449B-59AB-7765-383C559DA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45465" y="3452963"/>
              <a:ext cx="4173770" cy="126258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AF3CAB-EDC8-66B1-36C5-8578504C1A6C}"/>
                </a:ext>
              </a:extLst>
            </p:cNvPr>
            <p:cNvSpPr txBox="1"/>
            <p:nvPr/>
          </p:nvSpPr>
          <p:spPr>
            <a:xfrm>
              <a:off x="7653147" y="3485752"/>
              <a:ext cx="36759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>
                  <a:latin typeface="Century" panose="02040604050505020304" pitchFamily="18" charset="0"/>
                </a:rPr>
                <a:t>Largest RCT, randomized 126 patients to albumin + </a:t>
              </a:r>
              <a:r>
                <a:rPr lang="en-CA" sz="1400" err="1">
                  <a:latin typeface="Century" panose="02040604050505020304" pitchFamily="18" charset="0"/>
                </a:rPr>
                <a:t>abx</a:t>
              </a:r>
              <a:r>
                <a:rPr lang="en-CA" sz="1400">
                  <a:latin typeface="Century" panose="02040604050505020304" pitchFamily="18" charset="0"/>
                </a:rPr>
                <a:t>, or </a:t>
              </a:r>
              <a:r>
                <a:rPr lang="en-CA" sz="1400" err="1">
                  <a:latin typeface="Century" panose="02040604050505020304" pitchFamily="18" charset="0"/>
                </a:rPr>
                <a:t>abx</a:t>
              </a:r>
              <a:r>
                <a:rPr lang="en-CA" sz="1400">
                  <a:latin typeface="Century" panose="02040604050505020304" pitchFamily="18" charset="0"/>
                </a:rPr>
                <a:t> alone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9C60CDD-2BBD-6AC6-E160-303E8C7FD4B3}"/>
                </a:ext>
              </a:extLst>
            </p:cNvPr>
            <p:cNvSpPr txBox="1"/>
            <p:nvPr/>
          </p:nvSpPr>
          <p:spPr>
            <a:xfrm>
              <a:off x="7654112" y="4029481"/>
              <a:ext cx="43037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Century" panose="02040604050505020304" pitchFamily="18" charset="0"/>
                </a:defRPr>
              </a:lvl1pPr>
            </a:lstStyle>
            <a:p>
              <a:r>
                <a:rPr lang="en-US"/>
                <a:t>Patients treated with albumin showed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rgbClr val="00B050"/>
                  </a:solidFill>
                </a:rPr>
                <a:t>Lower kidney impairment </a:t>
              </a:r>
              <a:r>
                <a:rPr lang="en-US" sz="1200"/>
                <a:t>(10% vs 33%; P = .002)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rgbClr val="00B050"/>
                  </a:solidFill>
                </a:rPr>
                <a:t>Lower in-hospital mortality </a:t>
              </a:r>
              <a:r>
                <a:rPr lang="en-US" sz="1200"/>
                <a:t>(10% vs 29%; P = .01)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3A72F8C-711A-D02C-AEF2-D157963F6F96}"/>
              </a:ext>
            </a:extLst>
          </p:cNvPr>
          <p:cNvGrpSpPr/>
          <p:nvPr/>
        </p:nvGrpSpPr>
        <p:grpSpPr>
          <a:xfrm>
            <a:off x="3373620" y="4865794"/>
            <a:ext cx="8404099" cy="1670808"/>
            <a:chOff x="3373620" y="4865794"/>
            <a:chExt cx="8404099" cy="16708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3E678F-F2BC-79CD-4124-B5E80D96D0E5}"/>
                </a:ext>
              </a:extLst>
            </p:cNvPr>
            <p:cNvSpPr txBox="1"/>
            <p:nvPr/>
          </p:nvSpPr>
          <p:spPr>
            <a:xfrm>
              <a:off x="7676399" y="4958925"/>
              <a:ext cx="410132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Century" panose="02040604050505020304" pitchFamily="18" charset="0"/>
                </a:defRPr>
              </a:lvl1pPr>
            </a:lstStyle>
            <a:p>
              <a:r>
                <a:rPr lang="en-US" sz="1200"/>
                <a:t>Second largest RCT, randomized 118 patients to albumin (plus antibiotics) or antibiotics alone </a:t>
              </a:r>
            </a:p>
            <a:p>
              <a:endParaRPr lang="en-US" sz="1200"/>
            </a:p>
            <a:p>
              <a:r>
                <a:rPr lang="en-US" sz="1200">
                  <a:solidFill>
                    <a:srgbClr val="C00000"/>
                  </a:solidFill>
                </a:rPr>
                <a:t>No effect </a:t>
              </a:r>
              <a:r>
                <a:rPr lang="en-US" sz="1200"/>
                <a:t>on in-hospital mortality (13% vs 11%; P = .66)</a:t>
              </a:r>
            </a:p>
            <a:p>
              <a:endParaRPr lang="en-US" sz="1200"/>
            </a:p>
            <a:p>
              <a:r>
                <a:rPr lang="en-US" sz="1200">
                  <a:solidFill>
                    <a:srgbClr val="00B050"/>
                  </a:solidFill>
                </a:rPr>
                <a:t>Benefit seen for </a:t>
              </a:r>
              <a:r>
                <a:rPr lang="en-US" sz="1200"/>
                <a:t>acute-on-chronic liver failure and new infections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807CE05-28CC-2A2F-0800-CFD895427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73620" y="4865794"/>
              <a:ext cx="4173770" cy="733986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5636D8D-968B-8BA5-ECC4-8751FC79D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74198" y="5650293"/>
              <a:ext cx="2196007" cy="679787"/>
            </a:xfrm>
            <a:prstGeom prst="rect">
              <a:avLst/>
            </a:prstGeom>
          </p:spPr>
        </p:pic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F0A95B1B-42AE-6D39-22FE-A8DDADD7F24F}"/>
                </a:ext>
              </a:extLst>
            </p:cNvPr>
            <p:cNvSpPr txBox="1"/>
            <p:nvPr/>
          </p:nvSpPr>
          <p:spPr>
            <a:xfrm>
              <a:off x="3401744" y="6290381"/>
              <a:ext cx="381390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/>
                <a:t>Clinical Gastroenterology and Hepatology 2020;18:963–973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937054-1AF5-0E11-F5FE-7D1583DB273D}"/>
              </a:ext>
            </a:extLst>
          </p:cNvPr>
          <p:cNvSpPr txBox="1"/>
          <p:nvPr/>
        </p:nvSpPr>
        <p:spPr>
          <a:xfrm>
            <a:off x="0" y="3113137"/>
            <a:ext cx="3566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latin typeface="Century" panose="02040604050505020304" pitchFamily="18" charset="0"/>
              </a:rPr>
              <a:t>Recommended dose:  </a:t>
            </a:r>
          </a:p>
          <a:p>
            <a:r>
              <a:rPr lang="en-US" sz="1200">
                <a:latin typeface="Century" panose="02040604050505020304" pitchFamily="18" charset="0"/>
              </a:rPr>
              <a:t>Alb 20-25%, Day 1: 1.5 g/kg, Day 3: 1.0 g/kg*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2095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DD02E-29D1-1308-0085-FE5C800A7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2C9BBBC-021A-DB0B-49C3-87B27FD60759}"/>
              </a:ext>
            </a:extLst>
          </p:cNvPr>
          <p:cNvSpPr txBox="1"/>
          <p:nvPr/>
        </p:nvSpPr>
        <p:spPr>
          <a:xfrm>
            <a:off x="37602" y="657877"/>
            <a:ext cx="3250282" cy="1523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kern="0">
                <a:effectLst/>
                <a:highlight>
                  <a:srgbClr val="FFCC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1400" b="1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patients with cirrhosis and extraperitoneal infections, intravenous albumin is not suggested to reduce mortality or kidney failure </a:t>
            </a:r>
            <a:br>
              <a:rPr lang="en-US" sz="14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2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ADB9C1-FEA6-532A-279F-4C78E10DC743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34CF0D-F9F6-156F-CDD9-733060F585B0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62DBB5-0317-8F8D-4EF1-433FB0C63790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ADCA81A-D8E8-62A7-CBC5-64D1DC9BAB8B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50A8C1-DB58-8BAA-1A4F-826B2E081AD7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910871-4F62-6BAD-41AA-B43B990A703C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744F541-21E6-547D-9817-2D2B2A8A5001}"/>
              </a:ext>
            </a:extLst>
          </p:cNvPr>
          <p:cNvSpPr/>
          <p:nvPr/>
        </p:nvSpPr>
        <p:spPr>
          <a:xfrm>
            <a:off x="5259468" y="88466"/>
            <a:ext cx="333336" cy="333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5AC451-C63E-732F-3ABC-18695E312508}"/>
              </a:ext>
            </a:extLst>
          </p:cNvPr>
          <p:cNvSpPr/>
          <p:nvPr/>
        </p:nvSpPr>
        <p:spPr>
          <a:xfrm>
            <a:off x="5943869" y="1462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C919E78-1074-9566-AE9C-3907F6339BD6}"/>
              </a:ext>
            </a:extLst>
          </p:cNvPr>
          <p:cNvSpPr/>
          <p:nvPr/>
        </p:nvSpPr>
        <p:spPr>
          <a:xfrm>
            <a:off x="5660861" y="146256"/>
            <a:ext cx="214950" cy="214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C647319-3CB2-6DBC-4FC3-272D756CF33A}"/>
              </a:ext>
            </a:extLst>
          </p:cNvPr>
          <p:cNvSpPr/>
          <p:nvPr/>
        </p:nvSpPr>
        <p:spPr>
          <a:xfrm>
            <a:off x="6250814" y="1869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C8BFA52-8A33-C02B-E2F6-C49906EDDC16}"/>
              </a:ext>
            </a:extLst>
          </p:cNvPr>
          <p:cNvSpPr/>
          <p:nvPr/>
        </p:nvSpPr>
        <p:spPr>
          <a:xfrm>
            <a:off x="6456079" y="1964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0C700F8-AD4D-2217-5BD0-2645D383AC79}"/>
              </a:ext>
            </a:extLst>
          </p:cNvPr>
          <p:cNvCxnSpPr>
            <a:cxnSpLocks/>
          </p:cNvCxnSpPr>
          <p:nvPr/>
        </p:nvCxnSpPr>
        <p:spPr>
          <a:xfrm>
            <a:off x="3244610" y="694729"/>
            <a:ext cx="0" cy="57533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CA6C49C-CE36-3BC4-AC37-419B9B585966}"/>
              </a:ext>
            </a:extLst>
          </p:cNvPr>
          <p:cNvCxnSpPr>
            <a:cxnSpLocks/>
          </p:cNvCxnSpPr>
          <p:nvPr/>
        </p:nvCxnSpPr>
        <p:spPr>
          <a:xfrm>
            <a:off x="3244610" y="2937217"/>
            <a:ext cx="896912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Occult pneumonia - Wikipedia">
            <a:extLst>
              <a:ext uri="{FF2B5EF4-FFF2-40B4-BE49-F238E27FC236}">
                <a16:creationId xmlns:a16="http://schemas.microsoft.com/office/drawing/2014/main" id="{39070DBE-452D-1D27-E73F-FDD5F9D71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6" y="2101626"/>
            <a:ext cx="2009796" cy="150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F5F75-0E3E-4402-5734-79A3CA828773}"/>
              </a:ext>
            </a:extLst>
          </p:cNvPr>
          <p:cNvSpPr txBox="1"/>
          <p:nvPr/>
        </p:nvSpPr>
        <p:spPr>
          <a:xfrm>
            <a:off x="3367436" y="1833802"/>
            <a:ext cx="844356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>
                <a:solidFill>
                  <a:srgbClr val="505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2020 systematic review and meta-analysis of RCTs (3 RCTs, n=406)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No effect </a:t>
            </a:r>
            <a:r>
              <a:rPr lang="en-US" sz="1200" kern="0">
                <a:solidFill>
                  <a:srgbClr val="505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on mortality or kidney impairment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Higher rates of pulmonary edema </a:t>
            </a:r>
            <a:r>
              <a:rPr lang="en-US" sz="1200" kern="0">
                <a:solidFill>
                  <a:srgbClr val="505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with albumin (three studies [N = 406]; OR, 5.17; 95% CI, 1.62-16.47)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kern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Higher resolution </a:t>
            </a:r>
            <a:r>
              <a:rPr lang="en-US" sz="1200" kern="0">
                <a:solidFill>
                  <a:srgbClr val="505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of acute on chronic liver failure </a:t>
            </a:r>
            <a:r>
              <a:rPr lang="fr-FR" sz="1200" kern="0">
                <a:solidFill>
                  <a:srgbClr val="505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(OR=0.11, 95%CI: 0.02-0.69, p=0.02)</a:t>
            </a:r>
            <a:endParaRPr lang="en-US" sz="1200" kern="0">
              <a:solidFill>
                <a:srgbClr val="50505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22EC5AC-59F5-546E-2AEC-CF22B58DE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44" y="493460"/>
            <a:ext cx="4800981" cy="11520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826E2C-11F5-3EBF-F45E-72BF88210A0D}"/>
              </a:ext>
            </a:extLst>
          </p:cNvPr>
          <p:cNvGrpSpPr/>
          <p:nvPr/>
        </p:nvGrpSpPr>
        <p:grpSpPr>
          <a:xfrm>
            <a:off x="3478616" y="3255624"/>
            <a:ext cx="3910652" cy="3043281"/>
            <a:chOff x="3478616" y="3255624"/>
            <a:chExt cx="3910652" cy="304328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A1CB073-32E9-2F58-7B09-551B361B3B4E}"/>
                </a:ext>
              </a:extLst>
            </p:cNvPr>
            <p:cNvSpPr txBox="1"/>
            <p:nvPr/>
          </p:nvSpPr>
          <p:spPr>
            <a:xfrm>
              <a:off x="4810340" y="4436857"/>
              <a:ext cx="11335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0" i="0">
                  <a:effectLst/>
                  <a:latin typeface="Century" panose="02040604050505020304" pitchFamily="18" charset="0"/>
                </a:rPr>
                <a:t>n = 308</a:t>
              </a:r>
              <a:endParaRPr lang="en-US">
                <a:latin typeface="Century" panose="02040604050505020304" pitchFamily="18" charset="0"/>
              </a:endParaRPr>
            </a:p>
          </p:txBody>
        </p: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60FA1237-44CC-A4B9-CB64-F7F24227CFDD}"/>
                </a:ext>
              </a:extLst>
            </p:cNvPr>
            <p:cNvSpPr txBox="1"/>
            <p:nvPr/>
          </p:nvSpPr>
          <p:spPr>
            <a:xfrm>
              <a:off x="3528418" y="5098576"/>
              <a:ext cx="34621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kern="0">
                  <a:solidFill>
                    <a:srgbClr val="FF0000"/>
                  </a:solidFill>
                  <a:latin typeface="Century" panose="02040604050505020304" pitchFamily="18" charset="0"/>
                  <a:cs typeface="Times New Roman" panose="02020603050405020304" pitchFamily="18" charset="0"/>
                </a:rPr>
                <a:t>Similar survival </a:t>
              </a:r>
              <a:r>
                <a:rPr lang="en-US" sz="1200" kern="0">
                  <a:latin typeface="Century" panose="02040604050505020304" pitchFamily="18" charset="0"/>
                  <a:cs typeface="Times New Roman" panose="02020603050405020304" pitchFamily="18" charset="0"/>
                </a:rPr>
                <a:t>at 7 days in the albumin-treated patients (saline, 39.0% vs albumin, 43.5%; P = .42, Fisher exact test)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kern="0">
                  <a:solidFill>
                    <a:srgbClr val="00B050"/>
                  </a:solidFill>
                  <a:latin typeface="Century" panose="02040604050505020304" pitchFamily="18" charset="0"/>
                  <a:cs typeface="Times New Roman" panose="02020603050405020304" pitchFamily="18" charset="0"/>
                </a:rPr>
                <a:t>Higher reversal of hypotension </a:t>
              </a:r>
              <a:r>
                <a:rPr lang="en-US" sz="1200" kern="0">
                  <a:latin typeface="Century" panose="02040604050505020304" pitchFamily="18" charset="0"/>
                  <a:cs typeface="Times New Roman" panose="02020603050405020304" pitchFamily="18" charset="0"/>
                </a:rPr>
                <a:t>in patients receiving 5% albumin at 1 </a:t>
              </a:r>
              <a:r>
                <a:rPr lang="en-US" sz="1200" kern="0" err="1">
                  <a:latin typeface="Century" panose="02040604050505020304" pitchFamily="18" charset="0"/>
                  <a:cs typeface="Times New Roman" panose="02020603050405020304" pitchFamily="18" charset="0"/>
                </a:rPr>
                <a:t>hr</a:t>
              </a:r>
              <a:r>
                <a:rPr lang="en-US" sz="1200" kern="0">
                  <a:latin typeface="Century" panose="02040604050505020304" pitchFamily="18" charset="0"/>
                  <a:cs typeface="Times New Roman" panose="02020603050405020304" pitchFamily="18" charset="0"/>
                </a:rPr>
                <a:t> and 3 </a:t>
              </a:r>
              <a:r>
                <a:rPr lang="en-US" sz="1200" kern="0" err="1">
                  <a:latin typeface="Century" panose="02040604050505020304" pitchFamily="18" charset="0"/>
                  <a:cs typeface="Times New Roman" panose="02020603050405020304" pitchFamily="18" charset="0"/>
                </a:rPr>
                <a:t>hr</a:t>
              </a:r>
              <a:r>
                <a:rPr lang="en-US" sz="1200" kern="0">
                  <a:latin typeface="Century" panose="02040604050505020304" pitchFamily="18" charset="0"/>
                  <a:cs typeface="Times New Roman" panose="02020603050405020304" pitchFamily="18" charset="0"/>
                </a:rPr>
                <a:t> transfusion</a:t>
              </a:r>
            </a:p>
          </p:txBody>
        </p:sp>
        <p:pic>
          <p:nvPicPr>
            <p:cNvPr id="2051" name="Picture 2050">
              <a:extLst>
                <a:ext uri="{FF2B5EF4-FFF2-40B4-BE49-F238E27FC236}">
                  <a16:creationId xmlns:a16="http://schemas.microsoft.com/office/drawing/2014/main" id="{92581712-8DE1-6C6A-0665-42A22E831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8616" y="3255624"/>
              <a:ext cx="3910652" cy="935952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6B55CED-6D01-FEEA-0311-FE7086F1DDC7}"/>
              </a:ext>
            </a:extLst>
          </p:cNvPr>
          <p:cNvGrpSpPr/>
          <p:nvPr/>
        </p:nvGrpSpPr>
        <p:grpSpPr>
          <a:xfrm>
            <a:off x="7628165" y="3266038"/>
            <a:ext cx="3939664" cy="2865272"/>
            <a:chOff x="7628165" y="3266038"/>
            <a:chExt cx="3939664" cy="286527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672395C-A93C-9C62-DE03-B253A0802150}"/>
                </a:ext>
              </a:extLst>
            </p:cNvPr>
            <p:cNvSpPr txBox="1"/>
            <p:nvPr/>
          </p:nvSpPr>
          <p:spPr>
            <a:xfrm>
              <a:off x="7628165" y="5115647"/>
              <a:ext cx="393966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0" i="0">
                  <a:solidFill>
                    <a:srgbClr val="FF0000"/>
                  </a:solidFill>
                  <a:effectLst/>
                  <a:latin typeface="Century" panose="02040604050505020304" pitchFamily="18" charset="0"/>
                </a:rPr>
                <a:t>No effect </a:t>
              </a:r>
              <a:r>
                <a:rPr lang="en-US" sz="1200" b="0" i="0">
                  <a:solidFill>
                    <a:srgbClr val="505050"/>
                  </a:solidFill>
                  <a:effectLst/>
                  <a:latin typeface="Century" panose="02040604050505020304" pitchFamily="18" charset="0"/>
                </a:rPr>
                <a:t>on initiation of dialysis, length of stay, or mortality at 28 days</a:t>
              </a:r>
              <a:endParaRPr lang="en-US" sz="1200">
                <a:latin typeface="Century" panose="02040604050505020304" pitchFamily="18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0" i="0">
                  <a:solidFill>
                    <a:srgbClr val="00B050"/>
                  </a:solidFill>
                  <a:effectLst/>
                  <a:latin typeface="Century" panose="02040604050505020304" pitchFamily="18" charset="0"/>
                </a:rPr>
                <a:t>Superior</a:t>
              </a:r>
              <a:r>
                <a:rPr lang="en-US" sz="1200" b="0" i="0">
                  <a:solidFill>
                    <a:srgbClr val="505050"/>
                  </a:solidFill>
                  <a:effectLst/>
                  <a:latin typeface="Century" panose="02040604050505020304" pitchFamily="18" charset="0"/>
                </a:rPr>
                <a:t> to crystalloid for reversal of hypotension without initiation of vasopressors at 3 h (22% vs 62%; </a:t>
              </a:r>
              <a:r>
                <a:rPr lang="en-US" sz="1200" b="0" i="1">
                  <a:solidFill>
                    <a:srgbClr val="505050"/>
                  </a:solidFill>
                  <a:effectLst/>
                  <a:latin typeface="Century" panose="02040604050505020304" pitchFamily="18" charset="0"/>
                </a:rPr>
                <a:t>P</a:t>
              </a:r>
              <a:r>
                <a:rPr lang="en-US" sz="1200" b="0" i="0">
                  <a:solidFill>
                    <a:srgbClr val="505050"/>
                  </a:solidFill>
                  <a:effectLst/>
                  <a:latin typeface="Century" panose="02040604050505020304" pitchFamily="18" charset="0"/>
                </a:rPr>
                <a:t> &lt; .001)</a:t>
              </a:r>
              <a:endParaRPr lang="en-US" sz="1200">
                <a:latin typeface="Century" panose="020406040505050203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58CDF3F-C357-D76D-B2D0-EC0F590A8097}"/>
                </a:ext>
              </a:extLst>
            </p:cNvPr>
            <p:cNvSpPr txBox="1"/>
            <p:nvPr/>
          </p:nvSpPr>
          <p:spPr>
            <a:xfrm>
              <a:off x="8947391" y="4436857"/>
              <a:ext cx="11335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0" i="0">
                  <a:effectLst/>
                  <a:latin typeface="Century" panose="02040604050505020304" pitchFamily="18" charset="0"/>
                </a:rPr>
                <a:t>n = 100</a:t>
              </a:r>
              <a:endParaRPr lang="en-US">
                <a:latin typeface="Century" panose="02040604050505020304" pitchFamily="18" charset="0"/>
              </a:endParaRPr>
            </a:p>
          </p:txBody>
        </p:sp>
        <p:pic>
          <p:nvPicPr>
            <p:cNvPr id="2053" name="Picture 2052">
              <a:extLst>
                <a:ext uri="{FF2B5EF4-FFF2-40B4-BE49-F238E27FC236}">
                  <a16:creationId xmlns:a16="http://schemas.microsoft.com/office/drawing/2014/main" id="{9BDDE581-B334-2CD4-ACEB-C62C509BF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93031" y="3266038"/>
              <a:ext cx="3609931" cy="928612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2D97D9-161C-086E-FECD-CC35E81F34C7}"/>
              </a:ext>
            </a:extLst>
          </p:cNvPr>
          <p:cNvGrpSpPr/>
          <p:nvPr/>
        </p:nvGrpSpPr>
        <p:grpSpPr>
          <a:xfrm>
            <a:off x="283145" y="3529163"/>
            <a:ext cx="2376130" cy="2783089"/>
            <a:chOff x="283145" y="3529163"/>
            <a:chExt cx="2376130" cy="278308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53ABB5-1105-88C2-54C2-95D93A4E1E31}"/>
                </a:ext>
              </a:extLst>
            </p:cNvPr>
            <p:cNvGrpSpPr/>
            <p:nvPr/>
          </p:nvGrpSpPr>
          <p:grpSpPr>
            <a:xfrm>
              <a:off x="283145" y="5885095"/>
              <a:ext cx="2376130" cy="387547"/>
              <a:chOff x="8859497" y="3450801"/>
              <a:chExt cx="3398946" cy="387547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E94EF613-2B2D-37A6-4733-B9F844449C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8797" y="3450801"/>
                <a:ext cx="2569646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0A6FD-DBAB-A6CB-2EBA-60B671A644DC}"/>
                  </a:ext>
                </a:extLst>
              </p:cNvPr>
              <p:cNvSpPr txBox="1"/>
              <p:nvPr/>
            </p:nvSpPr>
            <p:spPr>
              <a:xfrm>
                <a:off x="8859497" y="3499794"/>
                <a:ext cx="33435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>
                    <a:latin typeface="Century" panose="02040604050505020304" pitchFamily="18" charset="0"/>
                  </a:rPr>
                  <a:t>         </a:t>
                </a:r>
                <a:r>
                  <a:rPr lang="en-CA" sz="1600" b="1">
                    <a:solidFill>
                      <a:srgbClr val="00B050"/>
                    </a:solidFill>
                    <a:latin typeface="Century" panose="02040604050505020304" pitchFamily="18" charset="0"/>
                  </a:rPr>
                  <a:t>For</a:t>
                </a:r>
                <a:r>
                  <a:rPr lang="en-CA" sz="1600" b="1">
                    <a:latin typeface="Century" panose="02040604050505020304" pitchFamily="18" charset="0"/>
                  </a:rPr>
                  <a:t>          </a:t>
                </a:r>
                <a:r>
                  <a:rPr lang="en-CA" sz="1600" b="1">
                    <a:solidFill>
                      <a:srgbClr val="C00000"/>
                    </a:solidFill>
                    <a:latin typeface="Century" panose="02040604050505020304" pitchFamily="18" charset="0"/>
                  </a:rPr>
                  <a:t>Against</a:t>
                </a:r>
                <a:endParaRPr lang="en-US" sz="1600" b="1">
                  <a:solidFill>
                    <a:srgbClr val="C00000"/>
                  </a:solidFill>
                  <a:latin typeface="Century" panose="02040604050505020304" pitchFamily="18" charset="0"/>
                </a:endParaRP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5D5CBD3-7967-D952-CFD8-42D7B65D21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045" y="3975148"/>
              <a:ext cx="0" cy="1919976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820030-B2AB-585C-6A98-B868710C1BE8}"/>
                </a:ext>
              </a:extLst>
            </p:cNvPr>
            <p:cNvSpPr/>
            <p:nvPr/>
          </p:nvSpPr>
          <p:spPr>
            <a:xfrm flipH="1">
              <a:off x="1128319" y="5339110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2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9CF8149-D0BA-61FA-D818-1AF651370C5B}"/>
                </a:ext>
              </a:extLst>
            </p:cNvPr>
            <p:cNvSpPr/>
            <p:nvPr/>
          </p:nvSpPr>
          <p:spPr>
            <a:xfrm flipH="1">
              <a:off x="1720986" y="4728719"/>
              <a:ext cx="290408" cy="29040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3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B1A781-4665-CCAC-B50A-496451E5E8EF}"/>
                </a:ext>
              </a:extLst>
            </p:cNvPr>
            <p:cNvSpPr txBox="1"/>
            <p:nvPr/>
          </p:nvSpPr>
          <p:spPr>
            <a:xfrm rot="16200000">
              <a:off x="-955276" y="4789903"/>
              <a:ext cx="27830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latin typeface="Century" panose="02040604050505020304" pitchFamily="18" charset="0"/>
                  <a:cs typeface="Arial" panose="020B0604020202020204" pitchFamily="34" charset="0"/>
                </a:rPr>
                <a:t>CERTAINTY OF EVIDENCE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B64E2A-B4D5-B4D2-2DD1-B96999477B0C}"/>
                </a:ext>
              </a:extLst>
            </p:cNvPr>
            <p:cNvSpPr txBox="1"/>
            <p:nvPr/>
          </p:nvSpPr>
          <p:spPr>
            <a:xfrm rot="16200000">
              <a:off x="382395" y="4813298"/>
              <a:ext cx="5953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Low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588682-933C-9F59-19EC-46B0DE6C5E8D}"/>
                </a:ext>
              </a:extLst>
            </p:cNvPr>
            <p:cNvSpPr txBox="1"/>
            <p:nvPr/>
          </p:nvSpPr>
          <p:spPr>
            <a:xfrm rot="16200000">
              <a:off x="252745" y="4165263"/>
              <a:ext cx="835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Moderate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AD88C0-E31D-F06B-B229-F96A5EC7618D}"/>
                </a:ext>
              </a:extLst>
            </p:cNvPr>
            <p:cNvSpPr txBox="1"/>
            <p:nvPr/>
          </p:nvSpPr>
          <p:spPr>
            <a:xfrm rot="16200000">
              <a:off x="269181" y="5408653"/>
              <a:ext cx="838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Very low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BA6E178-A33F-3BDF-5A8B-0F368EDE1CF1}"/>
                </a:ext>
              </a:extLst>
            </p:cNvPr>
            <p:cNvSpPr/>
            <p:nvPr/>
          </p:nvSpPr>
          <p:spPr>
            <a:xfrm flipH="1">
              <a:off x="2037875" y="4728719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4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C1860B-A799-1CED-BD20-D0897DED31AB}"/>
                </a:ext>
              </a:extLst>
            </p:cNvPr>
            <p:cNvSpPr/>
            <p:nvPr/>
          </p:nvSpPr>
          <p:spPr>
            <a:xfrm flipH="1">
              <a:off x="2366014" y="4728719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5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D788F0B-5FA4-9428-1634-B18F2AC976B5}"/>
                </a:ext>
              </a:extLst>
            </p:cNvPr>
            <p:cNvCxnSpPr>
              <a:cxnSpLocks/>
            </p:cNvCxnSpPr>
            <p:nvPr/>
          </p:nvCxnSpPr>
          <p:spPr>
            <a:xfrm>
              <a:off x="862894" y="4553639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D57F151-88E4-BC32-C812-4E50A9EEDA2B}"/>
                </a:ext>
              </a:extLst>
            </p:cNvPr>
            <p:cNvCxnSpPr>
              <a:cxnSpLocks/>
            </p:cNvCxnSpPr>
            <p:nvPr/>
          </p:nvCxnSpPr>
          <p:spPr>
            <a:xfrm>
              <a:off x="862894" y="5189344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6EA87F-E60A-454A-DCD3-39889E9974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72189" y="4100584"/>
              <a:ext cx="6692" cy="178451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F5EEBF6-958A-6219-AC8E-88925FA66D04}"/>
                </a:ext>
              </a:extLst>
            </p:cNvPr>
            <p:cNvSpPr/>
            <p:nvPr/>
          </p:nvSpPr>
          <p:spPr>
            <a:xfrm flipH="1">
              <a:off x="1128319" y="4724316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1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1483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D7384-3A47-D98A-2E54-ACF8AFB6F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FFD03C4-D1C7-97CA-CE98-4D5171E49689}"/>
              </a:ext>
            </a:extLst>
          </p:cNvPr>
          <p:cNvSpPr txBox="1"/>
          <p:nvPr/>
        </p:nvSpPr>
        <p:spPr>
          <a:xfrm>
            <a:off x="53739" y="577605"/>
            <a:ext cx="3592791" cy="1134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0">
                <a:effectLst/>
                <a:highlight>
                  <a:srgbClr val="FFCC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12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hospitalized patients with decompensated cirrhosis with hypoalbuminemia (&lt; 30 g/L), repeated intravenous albumin to increase albumin levels to &gt; 30 g/L is not suggested to reduce infection, kidney dysfunction, or death </a:t>
            </a:r>
            <a:endParaRPr lang="en-US" sz="11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0DB68F-FF60-3349-BA4D-5464DBF5773E}"/>
              </a:ext>
            </a:extLst>
          </p:cNvPr>
          <p:cNvSpPr txBox="1"/>
          <p:nvPr/>
        </p:nvSpPr>
        <p:spPr>
          <a:xfrm rot="16200000">
            <a:off x="-955276" y="4875628"/>
            <a:ext cx="2783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latin typeface="Century" panose="02040604050505020304" pitchFamily="18" charset="0"/>
                <a:cs typeface="Arial" panose="020B0604020202020204" pitchFamily="34" charset="0"/>
              </a:rPr>
              <a:t>CERTAINTY OF EVIDENCE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7E3413-974B-BC07-1D09-5665988EB186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E1BAA5-E7D5-820D-C9B5-8E1252B80AA3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6010836-C722-A298-1EAF-970715F6E31A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5E50AC-750A-DD2C-E2E8-55981537FBFA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2CB157-8745-70C8-60FD-69907C964093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B053F-880D-5CB1-68D2-468CDEFEBE5B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857268D-1141-6104-5E1E-C82C26942FE6}"/>
              </a:ext>
            </a:extLst>
          </p:cNvPr>
          <p:cNvSpPr/>
          <p:nvPr/>
        </p:nvSpPr>
        <p:spPr>
          <a:xfrm>
            <a:off x="5583318" y="88466"/>
            <a:ext cx="333336" cy="333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3D0CE5-E752-FB6C-4075-79628F5F8B2E}"/>
              </a:ext>
            </a:extLst>
          </p:cNvPr>
          <p:cNvSpPr/>
          <p:nvPr/>
        </p:nvSpPr>
        <p:spPr>
          <a:xfrm>
            <a:off x="6267719" y="1462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7D22579-7F9A-108E-A324-F3AB939DEAAD}"/>
              </a:ext>
            </a:extLst>
          </p:cNvPr>
          <p:cNvSpPr/>
          <p:nvPr/>
        </p:nvSpPr>
        <p:spPr>
          <a:xfrm>
            <a:off x="5984711" y="146256"/>
            <a:ext cx="214950" cy="214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5E64487-794C-8060-D4CC-05EE8F3F042D}"/>
              </a:ext>
            </a:extLst>
          </p:cNvPr>
          <p:cNvSpPr/>
          <p:nvPr/>
        </p:nvSpPr>
        <p:spPr>
          <a:xfrm>
            <a:off x="6574664" y="1869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AD334DB-A8B5-7C04-00AD-C422956EC649}"/>
              </a:ext>
            </a:extLst>
          </p:cNvPr>
          <p:cNvSpPr/>
          <p:nvPr/>
        </p:nvSpPr>
        <p:spPr>
          <a:xfrm>
            <a:off x="6779929" y="1964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15CA3FE-E1B8-16D2-B945-88C19C9B42FB}"/>
              </a:ext>
            </a:extLst>
          </p:cNvPr>
          <p:cNvCxnSpPr>
            <a:cxnSpLocks/>
          </p:cNvCxnSpPr>
          <p:nvPr/>
        </p:nvCxnSpPr>
        <p:spPr>
          <a:xfrm>
            <a:off x="3787535" y="552306"/>
            <a:ext cx="0" cy="57533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0656360-BAFC-E6F6-0C21-99FE98E96D0A}"/>
              </a:ext>
            </a:extLst>
          </p:cNvPr>
          <p:cNvCxnSpPr>
            <a:cxnSpLocks/>
          </p:cNvCxnSpPr>
          <p:nvPr/>
        </p:nvCxnSpPr>
        <p:spPr>
          <a:xfrm>
            <a:off x="3787535" y="6305694"/>
            <a:ext cx="84044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74" name="Picture 2" descr="Edema - Wikipedia">
            <a:extLst>
              <a:ext uri="{FF2B5EF4-FFF2-40B4-BE49-F238E27FC236}">
                <a16:creationId xmlns:a16="http://schemas.microsoft.com/office/drawing/2014/main" id="{9550DC96-1F81-4640-5AD3-D1C626552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41" y="1858626"/>
            <a:ext cx="1934131" cy="189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A91748-0A8C-3971-C47E-0F3F3266B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538" y="615939"/>
            <a:ext cx="5702781" cy="144713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A3AFC98-B303-4650-9BFD-7D18DBC0046F}"/>
              </a:ext>
            </a:extLst>
          </p:cNvPr>
          <p:cNvSpPr txBox="1"/>
          <p:nvPr/>
        </p:nvSpPr>
        <p:spPr>
          <a:xfrm>
            <a:off x="3964898" y="2199305"/>
            <a:ext cx="43885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Century" panose="02040604050505020304" pitchFamily="18" charset="0"/>
              </a:rPr>
              <a:t>Patients with hypoalbuminemia included (n=777)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>
              <a:effectLst/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entury" panose="02040604050505020304" pitchFamily="18" charset="0"/>
              </a:rPr>
              <a:t>Randomly</a:t>
            </a:r>
            <a:r>
              <a:rPr lang="en-US" sz="1400" b="0" i="0">
                <a:effectLst/>
                <a:latin typeface="Century" panose="02040604050505020304" pitchFamily="18" charset="0"/>
              </a:rPr>
              <a:t> received either targeted 20% human albumin solution for up to 14 days or until discharge, whichever came first, or standard care</a:t>
            </a:r>
            <a:endParaRPr lang="en-US" sz="140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latin typeface="Century" panose="020406040505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C9AB5E-2523-3698-4DF9-952DDF591189}"/>
              </a:ext>
            </a:extLst>
          </p:cNvPr>
          <p:cNvSpPr txBox="1"/>
          <p:nvPr/>
        </p:nvSpPr>
        <p:spPr>
          <a:xfrm>
            <a:off x="9287908" y="713209"/>
            <a:ext cx="25114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Century" panose="02040604050505020304" pitchFamily="18" charset="0"/>
              </a:rPr>
              <a:t>ATTIRE Study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94A93C-0472-FD9B-AD8D-19212F75FBE0}"/>
              </a:ext>
            </a:extLst>
          </p:cNvPr>
          <p:cNvSpPr txBox="1"/>
          <p:nvPr/>
        </p:nvSpPr>
        <p:spPr>
          <a:xfrm>
            <a:off x="4024305" y="3990770"/>
            <a:ext cx="43885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FF0000"/>
                </a:solidFill>
                <a:effectLst/>
                <a:latin typeface="Century" panose="02040604050505020304" pitchFamily="18" charset="0"/>
              </a:rPr>
              <a:t>No difference</a:t>
            </a:r>
            <a:r>
              <a:rPr lang="en-US" sz="1400" b="0" i="0">
                <a:effectLst/>
                <a:latin typeface="Century" panose="02040604050505020304" pitchFamily="18" charset="0"/>
              </a:rPr>
              <a:t> was found in the primary end point (composite of new infections, kidney dysfunction, or death between days 3 and 15) (OR, 0.98; 95% CI, 0.71-1.33)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FF0000"/>
                </a:solidFill>
                <a:effectLst/>
                <a:latin typeface="Century" panose="02040604050505020304" pitchFamily="18" charset="0"/>
              </a:rPr>
              <a:t>More severe or life-threatening serious adverse events </a:t>
            </a:r>
            <a:r>
              <a:rPr lang="en-US" sz="1400" b="0" i="0">
                <a:effectLst/>
                <a:latin typeface="Century" panose="02040604050505020304" pitchFamily="18" charset="0"/>
              </a:rPr>
              <a:t>were reported in the albumin-treated patients, primarily a numerical increase in pulmonary edema.</a:t>
            </a:r>
            <a:endParaRPr lang="en-US" sz="1400">
              <a:latin typeface="Century" panose="020406040505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53F6BC-C17F-B059-3B6D-98204A4A8A21}"/>
              </a:ext>
            </a:extLst>
          </p:cNvPr>
          <p:cNvGrpSpPr/>
          <p:nvPr/>
        </p:nvGrpSpPr>
        <p:grpSpPr>
          <a:xfrm>
            <a:off x="8677858" y="2699467"/>
            <a:ext cx="3532529" cy="2683679"/>
            <a:chOff x="8677858" y="2699467"/>
            <a:chExt cx="3532529" cy="2683679"/>
          </a:xfrm>
        </p:grpSpPr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92BCBD5B-99E9-8F09-9962-FFD76252C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7858" y="3049407"/>
              <a:ext cx="3532529" cy="233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4BF4EE6-8C15-E8CA-0765-3EE509DC7EDC}"/>
                </a:ext>
              </a:extLst>
            </p:cNvPr>
            <p:cNvSpPr txBox="1"/>
            <p:nvPr/>
          </p:nvSpPr>
          <p:spPr>
            <a:xfrm>
              <a:off x="8886825" y="2699467"/>
              <a:ext cx="331360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>
                  <a:latin typeface="Century" panose="02040604050505020304" pitchFamily="18" charset="0"/>
                </a:rPr>
                <a:t>Median Albumin given: 200 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FE8E2A-0DF9-AF37-0599-5712DA3DEC2E}"/>
              </a:ext>
            </a:extLst>
          </p:cNvPr>
          <p:cNvGrpSpPr/>
          <p:nvPr/>
        </p:nvGrpSpPr>
        <p:grpSpPr>
          <a:xfrm>
            <a:off x="283145" y="3935688"/>
            <a:ext cx="2376130" cy="2394104"/>
            <a:chOff x="283145" y="3935688"/>
            <a:chExt cx="2376130" cy="23941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C698217-59F6-36FD-5171-73F00FE0AFC5}"/>
                </a:ext>
              </a:extLst>
            </p:cNvPr>
            <p:cNvGrpSpPr/>
            <p:nvPr/>
          </p:nvGrpSpPr>
          <p:grpSpPr>
            <a:xfrm>
              <a:off x="283145" y="5942245"/>
              <a:ext cx="2376130" cy="387547"/>
              <a:chOff x="8859497" y="3450801"/>
              <a:chExt cx="3398946" cy="387547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FA917FE3-AE3D-47B4-7B76-4E717B23C3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8797" y="3450801"/>
                <a:ext cx="2569646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10B95D-9EA1-35E8-865D-5DA9BC36448C}"/>
                  </a:ext>
                </a:extLst>
              </p:cNvPr>
              <p:cNvSpPr txBox="1"/>
              <p:nvPr/>
            </p:nvSpPr>
            <p:spPr>
              <a:xfrm>
                <a:off x="8859497" y="3499794"/>
                <a:ext cx="33435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>
                    <a:latin typeface="Century" panose="02040604050505020304" pitchFamily="18" charset="0"/>
                  </a:rPr>
                  <a:t>         </a:t>
                </a:r>
                <a:r>
                  <a:rPr lang="en-CA" sz="1600" b="1">
                    <a:solidFill>
                      <a:srgbClr val="00B050"/>
                    </a:solidFill>
                    <a:latin typeface="Century" panose="02040604050505020304" pitchFamily="18" charset="0"/>
                  </a:rPr>
                  <a:t>For</a:t>
                </a:r>
                <a:r>
                  <a:rPr lang="en-CA" sz="1600" b="1">
                    <a:latin typeface="Century" panose="02040604050505020304" pitchFamily="18" charset="0"/>
                  </a:rPr>
                  <a:t>          </a:t>
                </a:r>
                <a:r>
                  <a:rPr lang="en-CA" sz="1600" b="1">
                    <a:solidFill>
                      <a:srgbClr val="C00000"/>
                    </a:solidFill>
                    <a:latin typeface="Century" panose="02040604050505020304" pitchFamily="18" charset="0"/>
                  </a:rPr>
                  <a:t>Against</a:t>
                </a:r>
                <a:endParaRPr lang="en-US" sz="1600" b="1">
                  <a:solidFill>
                    <a:srgbClr val="C00000"/>
                  </a:solidFill>
                  <a:latin typeface="Century" panose="02040604050505020304" pitchFamily="18" charset="0"/>
                </a:endParaRP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2D926D7-C806-4E3F-8FD9-0A1BCB4134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045" y="4032298"/>
              <a:ext cx="0" cy="1919976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34E7D58-5600-9D1B-A92E-747473885F59}"/>
                </a:ext>
              </a:extLst>
            </p:cNvPr>
            <p:cNvSpPr/>
            <p:nvPr/>
          </p:nvSpPr>
          <p:spPr>
            <a:xfrm flipH="1">
              <a:off x="1128319" y="5396260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2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D97226-F6BC-ABFA-9530-C862E9211465}"/>
                </a:ext>
              </a:extLst>
            </p:cNvPr>
            <p:cNvSpPr/>
            <p:nvPr/>
          </p:nvSpPr>
          <p:spPr>
            <a:xfrm flipH="1">
              <a:off x="1720986" y="4785869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3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C9041D-D872-FDD5-F3D5-D6B513A4D6BD}"/>
                </a:ext>
              </a:extLst>
            </p:cNvPr>
            <p:cNvSpPr txBox="1"/>
            <p:nvPr/>
          </p:nvSpPr>
          <p:spPr>
            <a:xfrm rot="16200000">
              <a:off x="382395" y="4870448"/>
              <a:ext cx="5953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Low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71949C-CB57-7707-007A-D4F18436C451}"/>
                </a:ext>
              </a:extLst>
            </p:cNvPr>
            <p:cNvSpPr txBox="1"/>
            <p:nvPr/>
          </p:nvSpPr>
          <p:spPr>
            <a:xfrm rot="16200000">
              <a:off x="252745" y="4222413"/>
              <a:ext cx="835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Moderate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77CB3D-E0D2-3B5F-090F-5580C4D9FAAC}"/>
                </a:ext>
              </a:extLst>
            </p:cNvPr>
            <p:cNvSpPr txBox="1"/>
            <p:nvPr/>
          </p:nvSpPr>
          <p:spPr>
            <a:xfrm rot="16200000">
              <a:off x="269181" y="5465803"/>
              <a:ext cx="838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Very low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49DE34-FB3A-0E78-25E7-D38A99EB1476}"/>
                </a:ext>
              </a:extLst>
            </p:cNvPr>
            <p:cNvSpPr/>
            <p:nvPr/>
          </p:nvSpPr>
          <p:spPr>
            <a:xfrm flipH="1">
              <a:off x="2037875" y="4785869"/>
              <a:ext cx="290408" cy="29040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4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2F7C13E-7E42-AD84-BE2D-FD6DCF39FA9B}"/>
                </a:ext>
              </a:extLst>
            </p:cNvPr>
            <p:cNvSpPr/>
            <p:nvPr/>
          </p:nvSpPr>
          <p:spPr>
            <a:xfrm flipH="1">
              <a:off x="2366014" y="4785869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5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D7D3796-9CE9-1C01-47E4-03EFC4B9891A}"/>
                </a:ext>
              </a:extLst>
            </p:cNvPr>
            <p:cNvCxnSpPr>
              <a:cxnSpLocks/>
            </p:cNvCxnSpPr>
            <p:nvPr/>
          </p:nvCxnSpPr>
          <p:spPr>
            <a:xfrm>
              <a:off x="862894" y="4610789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A550717-1A35-1CD0-7DF2-928517BA777F}"/>
                </a:ext>
              </a:extLst>
            </p:cNvPr>
            <p:cNvCxnSpPr>
              <a:cxnSpLocks/>
            </p:cNvCxnSpPr>
            <p:nvPr/>
          </p:nvCxnSpPr>
          <p:spPr>
            <a:xfrm>
              <a:off x="862894" y="5246494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82DA9D3-7AA6-4DE3-380B-86C5FB8EC2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72189" y="4157734"/>
              <a:ext cx="6692" cy="178451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706B955-4FBE-C2A5-5A4A-421F8DB9B877}"/>
                </a:ext>
              </a:extLst>
            </p:cNvPr>
            <p:cNvSpPr/>
            <p:nvPr/>
          </p:nvSpPr>
          <p:spPr>
            <a:xfrm flipH="1">
              <a:off x="1128319" y="4800516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1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11125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02146-9AF0-CE35-3E65-392F7D59A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BE11858-0AA0-B827-F266-1671E36F26CF}"/>
              </a:ext>
            </a:extLst>
          </p:cNvPr>
          <p:cNvSpPr txBox="1"/>
          <p:nvPr/>
        </p:nvSpPr>
        <p:spPr>
          <a:xfrm>
            <a:off x="53739" y="577605"/>
            <a:ext cx="3167382" cy="1134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0">
                <a:effectLst/>
                <a:highlight>
                  <a:srgbClr val="FFCC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1200" b="1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outpatients with cirrhosis and uncomplicated ascites despite diuretic therapy, intravenous albumin is not routinely suggested to reduce complications associated with cirrhosis </a:t>
            </a:r>
            <a:endParaRPr lang="en-US" sz="11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ACC36E-028E-CBE1-2F81-896ED63EC49D}"/>
              </a:ext>
            </a:extLst>
          </p:cNvPr>
          <p:cNvSpPr txBox="1"/>
          <p:nvPr/>
        </p:nvSpPr>
        <p:spPr>
          <a:xfrm rot="16200000">
            <a:off x="-955276" y="4875628"/>
            <a:ext cx="2783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latin typeface="Century" panose="02040604050505020304" pitchFamily="18" charset="0"/>
                <a:cs typeface="Arial" panose="020B0604020202020204" pitchFamily="34" charset="0"/>
              </a:rPr>
              <a:t>CERTAINTY OF EVIDENCE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57068D-5836-24FF-EB74-D7A06DE725B6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7D0B3B4-737E-BB4E-1546-F759287145AA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B712B1F-57BA-1736-A8AF-678F4300A1E3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33049B4-F99E-FA8F-8BA6-2163C2D02DAB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2D6061-7EEE-18C3-3CA0-358951040ACB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B8279B-337E-3E7B-DF5E-2E21D3788E01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620F994-4F8A-4106-1347-E999CD712F82}"/>
              </a:ext>
            </a:extLst>
          </p:cNvPr>
          <p:cNvSpPr/>
          <p:nvPr/>
        </p:nvSpPr>
        <p:spPr>
          <a:xfrm>
            <a:off x="5583318" y="88466"/>
            <a:ext cx="333336" cy="333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2D8BAE-CD5E-1A8A-7583-78825E9BE851}"/>
              </a:ext>
            </a:extLst>
          </p:cNvPr>
          <p:cNvSpPr/>
          <p:nvPr/>
        </p:nvSpPr>
        <p:spPr>
          <a:xfrm>
            <a:off x="6267719" y="1462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6027B8F-56DE-8416-CB29-94B12C40EBEC}"/>
              </a:ext>
            </a:extLst>
          </p:cNvPr>
          <p:cNvSpPr/>
          <p:nvPr/>
        </p:nvSpPr>
        <p:spPr>
          <a:xfrm>
            <a:off x="5984711" y="146256"/>
            <a:ext cx="214950" cy="214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8D01F88-DDEF-93BF-0DE0-15822B67F472}"/>
              </a:ext>
            </a:extLst>
          </p:cNvPr>
          <p:cNvSpPr/>
          <p:nvPr/>
        </p:nvSpPr>
        <p:spPr>
          <a:xfrm>
            <a:off x="6574664" y="1869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7807479-EA60-6DC0-FA70-CB4B031912A6}"/>
              </a:ext>
            </a:extLst>
          </p:cNvPr>
          <p:cNvSpPr/>
          <p:nvPr/>
        </p:nvSpPr>
        <p:spPr>
          <a:xfrm>
            <a:off x="6779929" y="1964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0272FB1-90F7-8666-ECA6-A0C8964517B6}"/>
              </a:ext>
            </a:extLst>
          </p:cNvPr>
          <p:cNvCxnSpPr>
            <a:cxnSpLocks/>
          </p:cNvCxnSpPr>
          <p:nvPr/>
        </p:nvCxnSpPr>
        <p:spPr>
          <a:xfrm>
            <a:off x="3063020" y="631898"/>
            <a:ext cx="0" cy="57533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BFC8F8-2020-0768-9FA0-A967A2636AFE}"/>
              </a:ext>
            </a:extLst>
          </p:cNvPr>
          <p:cNvCxnSpPr>
            <a:cxnSpLocks/>
          </p:cNvCxnSpPr>
          <p:nvPr/>
        </p:nvCxnSpPr>
        <p:spPr>
          <a:xfrm>
            <a:off x="3063020" y="3957198"/>
            <a:ext cx="84044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934152D3-DC6B-0007-3C37-6E5BE717B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7" y="1816829"/>
            <a:ext cx="1750930" cy="200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80D842-5345-827A-1603-5C35681BF20E}"/>
              </a:ext>
            </a:extLst>
          </p:cNvPr>
          <p:cNvSpPr txBox="1"/>
          <p:nvPr/>
        </p:nvSpPr>
        <p:spPr>
          <a:xfrm>
            <a:off x="3215305" y="1569098"/>
            <a:ext cx="743017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entury" panose="02040604050505020304" pitchFamily="18" charset="0"/>
              </a:rPr>
              <a:t>Randomized 440 patients with cirrhosis and uncomplicated, persistent ascites despite diuretic therapy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entury" panose="02040604050505020304" pitchFamily="18" charset="0"/>
              </a:rPr>
              <a:t>Albumin (40 g twice weekly for 2 weeks and then 40 g weekly for up to 18 months) or no albumin.</a:t>
            </a:r>
          </a:p>
          <a:p>
            <a:endParaRPr lang="en-US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50165-2B10-B022-2B67-A4002D7A0893}"/>
              </a:ext>
            </a:extLst>
          </p:cNvPr>
          <p:cNvSpPr txBox="1"/>
          <p:nvPr/>
        </p:nvSpPr>
        <p:spPr>
          <a:xfrm>
            <a:off x="3206950" y="5180106"/>
            <a:ext cx="54194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entury" panose="02040604050505020304" pitchFamily="18" charset="0"/>
              </a:rPr>
              <a:t>N = 196 outpatients, ascites awaiting liver transplantation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entury" panose="02040604050505020304" pitchFamily="18" charset="0"/>
              </a:rPr>
              <a:t>RCT: Oral midodrine and albumin or saline placebo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53233D-59C4-5174-1B0F-DBCA057CD8D2}"/>
              </a:ext>
            </a:extLst>
          </p:cNvPr>
          <p:cNvSpPr txBox="1"/>
          <p:nvPr/>
        </p:nvSpPr>
        <p:spPr>
          <a:xfrm>
            <a:off x="3272262" y="3366093"/>
            <a:ext cx="77765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Century" panose="02040604050505020304" pitchFamily="18" charset="0"/>
              </a:rPr>
              <a:t>Limitation—</a:t>
            </a:r>
            <a:r>
              <a:rPr lang="en-US" sz="1400" b="1">
                <a:latin typeface="Century" panose="02040604050505020304" pitchFamily="18" charset="0"/>
              </a:rPr>
              <a:t>Performance Bias: </a:t>
            </a:r>
            <a:r>
              <a:rPr lang="en-US" sz="1400">
                <a:latin typeface="Century" panose="02040604050505020304" pitchFamily="18" charset="0"/>
              </a:rPr>
              <a:t>albumin-treated patients underwent weekly health care interactions and the control group did not (!!)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929C3A-2E81-B274-A131-0A078425B759}"/>
              </a:ext>
            </a:extLst>
          </p:cNvPr>
          <p:cNvSpPr txBox="1"/>
          <p:nvPr/>
        </p:nvSpPr>
        <p:spPr>
          <a:xfrm>
            <a:off x="3217980" y="2281656"/>
            <a:ext cx="8775583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>
                <a:latin typeface="Century" panose="02040604050505020304" pitchFamily="18" charset="0"/>
              </a:rPr>
              <a:t>Patients randomized to albumin experienced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B050"/>
                </a:solidFill>
                <a:latin typeface="Century" panose="02040604050505020304" pitchFamily="18" charset="0"/>
              </a:rPr>
              <a:t>Longer time </a:t>
            </a:r>
            <a:r>
              <a:rPr lang="en-US" sz="1300">
                <a:latin typeface="Century" panose="02040604050505020304" pitchFamily="18" charset="0"/>
              </a:rPr>
              <a:t>to first paracentesis; required fewer paracenteses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B050"/>
                </a:solidFill>
                <a:latin typeface="Century" panose="02040604050505020304" pitchFamily="18" charset="0"/>
              </a:rPr>
              <a:t>Lower hepatic encephalopathy</a:t>
            </a:r>
            <a:r>
              <a:rPr lang="en-US" sz="1300">
                <a:latin typeface="Century" panose="02040604050505020304" pitchFamily="18" charset="0"/>
              </a:rPr>
              <a:t>, hepatorenal syndrome, spontaneous bacterial peritonitis, </a:t>
            </a:r>
            <a:r>
              <a:rPr lang="en-US" sz="1300" err="1">
                <a:latin typeface="Century" panose="02040604050505020304" pitchFamily="18" charset="0"/>
              </a:rPr>
              <a:t>nonperitonitis</a:t>
            </a:r>
            <a:r>
              <a:rPr lang="en-US" sz="1300">
                <a:latin typeface="Century" panose="02040604050505020304" pitchFamily="18" charset="0"/>
              </a:rPr>
              <a:t> infections, hyponatremia, or kidney dysfunction; experienced fewer days in hospital; lower all-cause mortality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F452A7E-B5B7-538B-44F5-1637EA339F38}"/>
              </a:ext>
            </a:extLst>
          </p:cNvPr>
          <p:cNvSpPr txBox="1"/>
          <p:nvPr/>
        </p:nvSpPr>
        <p:spPr>
          <a:xfrm>
            <a:off x="8612895" y="5661010"/>
            <a:ext cx="33561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Century" panose="02040604050505020304" pitchFamily="18" charset="0"/>
              </a:rPr>
              <a:t>No difference in patient outcomes </a:t>
            </a:r>
            <a:r>
              <a:rPr lang="en-US" sz="1400">
                <a:latin typeface="Century" panose="02040604050505020304" pitchFamily="18" charset="0"/>
              </a:rPr>
              <a:t>(end point was new infection, kidney dysfunction, or death, days 3-15)</a:t>
            </a:r>
          </a:p>
          <a:p>
            <a:endParaRPr lang="en-US" sz="1400">
              <a:latin typeface="Century" panose="02040604050505020304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3FDF4F3-2412-E9D7-8CA8-D93A3FFC7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1823" y="4094840"/>
            <a:ext cx="2336595" cy="155632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0138E3A-1CFD-6C5D-354B-86572DC43C87}"/>
              </a:ext>
            </a:extLst>
          </p:cNvPr>
          <p:cNvSpPr txBox="1"/>
          <p:nvPr/>
        </p:nvSpPr>
        <p:spPr>
          <a:xfrm>
            <a:off x="3251728" y="5933262"/>
            <a:ext cx="4406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Century" panose="02040604050505020304" pitchFamily="18" charset="0"/>
              </a:rPr>
              <a:t>The dose of albumin given as part of the intervention was lower (40 g every 15 days).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5A2697F-7B90-1BD8-DA1B-092885E78795}"/>
              </a:ext>
            </a:extLst>
          </p:cNvPr>
          <p:cNvGrpSpPr/>
          <p:nvPr/>
        </p:nvGrpSpPr>
        <p:grpSpPr>
          <a:xfrm>
            <a:off x="283145" y="3935688"/>
            <a:ext cx="2376130" cy="2394104"/>
            <a:chOff x="283145" y="3935688"/>
            <a:chExt cx="2376130" cy="23941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085AA31-1952-2A36-25A9-7B5ED67DD79A}"/>
                </a:ext>
              </a:extLst>
            </p:cNvPr>
            <p:cNvGrpSpPr/>
            <p:nvPr/>
          </p:nvGrpSpPr>
          <p:grpSpPr>
            <a:xfrm>
              <a:off x="283145" y="5942245"/>
              <a:ext cx="2376130" cy="387547"/>
              <a:chOff x="8859497" y="3450801"/>
              <a:chExt cx="3398946" cy="387547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F24A4950-91B6-6D54-D578-4971BAAE9A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8797" y="3450801"/>
                <a:ext cx="2569646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F12A18-6D92-DC88-76B1-B28D00125FCD}"/>
                  </a:ext>
                </a:extLst>
              </p:cNvPr>
              <p:cNvSpPr txBox="1"/>
              <p:nvPr/>
            </p:nvSpPr>
            <p:spPr>
              <a:xfrm>
                <a:off x="8859497" y="3499794"/>
                <a:ext cx="33435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>
                    <a:latin typeface="Century" panose="02040604050505020304" pitchFamily="18" charset="0"/>
                  </a:rPr>
                  <a:t>         </a:t>
                </a:r>
                <a:r>
                  <a:rPr lang="en-CA" sz="1600" b="1">
                    <a:solidFill>
                      <a:srgbClr val="00B050"/>
                    </a:solidFill>
                    <a:latin typeface="Century" panose="02040604050505020304" pitchFamily="18" charset="0"/>
                  </a:rPr>
                  <a:t>For</a:t>
                </a:r>
                <a:r>
                  <a:rPr lang="en-CA" sz="1600" b="1">
                    <a:latin typeface="Century" panose="02040604050505020304" pitchFamily="18" charset="0"/>
                  </a:rPr>
                  <a:t>          </a:t>
                </a:r>
                <a:r>
                  <a:rPr lang="en-CA" sz="1600" b="1">
                    <a:solidFill>
                      <a:srgbClr val="C00000"/>
                    </a:solidFill>
                    <a:latin typeface="Century" panose="02040604050505020304" pitchFamily="18" charset="0"/>
                  </a:rPr>
                  <a:t>Against</a:t>
                </a:r>
                <a:endParaRPr lang="en-US" sz="1600" b="1">
                  <a:solidFill>
                    <a:srgbClr val="C00000"/>
                  </a:solidFill>
                  <a:latin typeface="Century" panose="02040604050505020304" pitchFamily="18" charset="0"/>
                </a:endParaRP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2D6F166-708C-18C0-1122-38ABAAC8D2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045" y="4032298"/>
              <a:ext cx="0" cy="1919976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C639EC-9701-F0FB-C62A-4D7672C94E9B}"/>
                </a:ext>
              </a:extLst>
            </p:cNvPr>
            <p:cNvSpPr/>
            <p:nvPr/>
          </p:nvSpPr>
          <p:spPr>
            <a:xfrm flipH="1">
              <a:off x="1128319" y="5396260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2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71EE81-BCD4-CF8C-87AF-092F00C7E441}"/>
                </a:ext>
              </a:extLst>
            </p:cNvPr>
            <p:cNvSpPr/>
            <p:nvPr/>
          </p:nvSpPr>
          <p:spPr>
            <a:xfrm flipH="1">
              <a:off x="1720986" y="4785869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3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1BB2F5-AEC1-7C0E-899C-1A77B5A72F76}"/>
                </a:ext>
              </a:extLst>
            </p:cNvPr>
            <p:cNvSpPr txBox="1"/>
            <p:nvPr/>
          </p:nvSpPr>
          <p:spPr>
            <a:xfrm rot="16200000">
              <a:off x="382395" y="4870448"/>
              <a:ext cx="5953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Low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4CDB00-C73F-F34D-E793-32D49A2BBE69}"/>
                </a:ext>
              </a:extLst>
            </p:cNvPr>
            <p:cNvSpPr txBox="1"/>
            <p:nvPr/>
          </p:nvSpPr>
          <p:spPr>
            <a:xfrm rot="16200000">
              <a:off x="252745" y="4222413"/>
              <a:ext cx="835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Moderate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54042E-DEE2-BF0E-1812-0C05657408BE}"/>
                </a:ext>
              </a:extLst>
            </p:cNvPr>
            <p:cNvSpPr txBox="1"/>
            <p:nvPr/>
          </p:nvSpPr>
          <p:spPr>
            <a:xfrm rot="16200000">
              <a:off x="269181" y="5465803"/>
              <a:ext cx="838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Very low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D7CB333-8D44-1F69-15FB-F5FB1DFFCFB2}"/>
                </a:ext>
              </a:extLst>
            </p:cNvPr>
            <p:cNvSpPr/>
            <p:nvPr/>
          </p:nvSpPr>
          <p:spPr>
            <a:xfrm flipH="1">
              <a:off x="2037875" y="4785869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4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6296997-2AF3-90B6-BF82-EA1297B6A41C}"/>
                </a:ext>
              </a:extLst>
            </p:cNvPr>
            <p:cNvSpPr/>
            <p:nvPr/>
          </p:nvSpPr>
          <p:spPr>
            <a:xfrm flipH="1">
              <a:off x="2366014" y="4785869"/>
              <a:ext cx="290408" cy="29040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5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65A0B7D-AB54-D845-334B-0D0CFFD83D7E}"/>
                </a:ext>
              </a:extLst>
            </p:cNvPr>
            <p:cNvCxnSpPr>
              <a:cxnSpLocks/>
            </p:cNvCxnSpPr>
            <p:nvPr/>
          </p:nvCxnSpPr>
          <p:spPr>
            <a:xfrm>
              <a:off x="862894" y="4610789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EDF325-89E6-2783-A301-FABA909D9868}"/>
                </a:ext>
              </a:extLst>
            </p:cNvPr>
            <p:cNvCxnSpPr>
              <a:cxnSpLocks/>
            </p:cNvCxnSpPr>
            <p:nvPr/>
          </p:nvCxnSpPr>
          <p:spPr>
            <a:xfrm>
              <a:off x="862894" y="5246494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3F97535-28BB-00F6-8732-530FBA092A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72189" y="4157734"/>
              <a:ext cx="6692" cy="178451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1A4F3CE-D09E-A985-20A1-FCBF86C400A9}"/>
                </a:ext>
              </a:extLst>
            </p:cNvPr>
            <p:cNvSpPr/>
            <p:nvPr/>
          </p:nvSpPr>
          <p:spPr>
            <a:xfrm flipH="1">
              <a:off x="1128319" y="4800516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1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78DCDDE-9C82-E6C7-A14F-755BD652F7C9}"/>
              </a:ext>
            </a:extLst>
          </p:cNvPr>
          <p:cNvSpPr txBox="1"/>
          <p:nvPr/>
        </p:nvSpPr>
        <p:spPr>
          <a:xfrm>
            <a:off x="3176051" y="563928"/>
            <a:ext cx="69077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>
                <a:solidFill>
                  <a:srgbClr val="212121"/>
                </a:solidFill>
                <a:effectLst/>
                <a:latin typeface="Century" panose="02040604050505020304" pitchFamily="18" charset="0"/>
              </a:rPr>
              <a:t>Midodrine and albumin for prevention of complications in patients with cirrhosis awaiting liver transplantation. A randomized placebo-controlled trial</a:t>
            </a:r>
          </a:p>
          <a:p>
            <a:br>
              <a:rPr lang="en-US" b="0" i="0">
                <a:solidFill>
                  <a:srgbClr val="5B616B"/>
                </a:solidFill>
                <a:effectLst/>
                <a:latin typeface="Century" panose="02040604050505020304" pitchFamily="18" charset="0"/>
              </a:rPr>
            </a:br>
            <a:endParaRPr lang="en-US">
              <a:latin typeface="Century" panose="020406040505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393610-6668-4B91-F392-55C8BA201B40}"/>
              </a:ext>
            </a:extLst>
          </p:cNvPr>
          <p:cNvSpPr txBox="1"/>
          <p:nvPr/>
        </p:nvSpPr>
        <p:spPr>
          <a:xfrm>
            <a:off x="9476741" y="599645"/>
            <a:ext cx="2762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Century" panose="02040604050505020304" pitchFamily="18" charset="0"/>
              </a:rPr>
              <a:t>J Hepatol. </a:t>
            </a:r>
          </a:p>
          <a:p>
            <a:r>
              <a:rPr lang="en-US" sz="1600">
                <a:latin typeface="Century" panose="02040604050505020304" pitchFamily="18" charset="0"/>
              </a:rPr>
              <a:t>2018;69(6):1250-1259.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E83350-F456-4C66-5CB8-11DBCD37F511}"/>
              </a:ext>
            </a:extLst>
          </p:cNvPr>
          <p:cNvSpPr txBox="1"/>
          <p:nvPr/>
        </p:nvSpPr>
        <p:spPr>
          <a:xfrm>
            <a:off x="3181619" y="4093696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>
                <a:solidFill>
                  <a:srgbClr val="1A1A1A"/>
                </a:solidFill>
                <a:effectLst/>
                <a:latin typeface="Century" panose="02040604050505020304" pitchFamily="18" charset="0"/>
              </a:rPr>
              <a:t>A Randomized Trial of Albumin Infusions in Hospitalized Patients with Cirrhosis</a:t>
            </a:r>
          </a:p>
        </p:txBody>
      </p:sp>
      <p:sp>
        <p:nvSpPr>
          <p:cNvPr id="42" name="AutoShape 2" descr="The New England Journal of Medicine homepage">
            <a:extLst>
              <a:ext uri="{FF2B5EF4-FFF2-40B4-BE49-F238E27FC236}">
                <a16:creationId xmlns:a16="http://schemas.microsoft.com/office/drawing/2014/main" id="{74DD1871-43D0-B954-C2C6-95EFDF2911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AutoShape 4" descr="The New England Journal of Medicine homepage">
            <a:extLst>
              <a:ext uri="{FF2B5EF4-FFF2-40B4-BE49-F238E27FC236}">
                <a16:creationId xmlns:a16="http://schemas.microsoft.com/office/drawing/2014/main" id="{0DCDD4DC-428D-1AF1-AAE8-170E48A2A7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AD04AA6-EA35-32FB-CD25-2FC4249DA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454" y="4703568"/>
            <a:ext cx="1734386" cy="316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75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EF3F1-0E61-51FF-70CB-BD70FA22C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60440D8-A971-F624-121D-28393B61441B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16A9627-DEEC-D96B-B81F-CC80CE52D317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0C2E88-E6C5-66A0-3D68-78099202536F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1EB7B3-A5DA-90CE-6767-04502B127D61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1554D4-CEF4-9C34-5069-72ACA864F281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A2C937-3F2F-57F2-81AC-31D1F5D300C7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BCDC51-9FF6-83AD-29A2-DC589EC83493}"/>
              </a:ext>
            </a:extLst>
          </p:cNvPr>
          <p:cNvSpPr txBox="1"/>
          <p:nvPr/>
        </p:nvSpPr>
        <p:spPr>
          <a:xfrm>
            <a:off x="3653393" y="3836877"/>
            <a:ext cx="4390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>
                <a:latin typeface="Century" panose="02040604050505020304" pitchFamily="18" charset="0"/>
              </a:rPr>
              <a:t>Sarah, 51-year old </a:t>
            </a:r>
            <a:r>
              <a:rPr lang="en-US" sz="1400" b="0" i="0">
                <a:solidFill>
                  <a:srgbClr val="202124"/>
                </a:solidFill>
                <a:effectLst/>
                <a:latin typeface="Google Sans"/>
              </a:rPr>
              <a:t>♀</a:t>
            </a:r>
            <a:r>
              <a:rPr lang="en-CA" sz="1400" b="0" i="0">
                <a:solidFill>
                  <a:srgbClr val="202124"/>
                </a:solidFill>
                <a:effectLst/>
                <a:latin typeface="Century" panose="02040604050505020304" pitchFamily="18" charset="0"/>
              </a:rPr>
              <a:t>, </a:t>
            </a:r>
            <a:r>
              <a:rPr lang="en-CA" sz="1400">
                <a:latin typeface="Century" panose="02040604050505020304" pitchFamily="18" charset="0"/>
              </a:rPr>
              <a:t>alcohol-related liver disease </a:t>
            </a:r>
          </a:p>
          <a:p>
            <a:r>
              <a:rPr lang="en-CA" sz="1400">
                <a:latin typeface="Century" panose="02040604050505020304" pitchFamily="18" charset="0"/>
              </a:rPr>
              <a:t>Admitted hepato-pulmonary syndrome</a:t>
            </a:r>
          </a:p>
        </p:txBody>
      </p:sp>
      <p:pic>
        <p:nvPicPr>
          <p:cNvPr id="8" name="Picture 7" descr="A person with a large belly&#10;&#10;Description automatically generated">
            <a:extLst>
              <a:ext uri="{FF2B5EF4-FFF2-40B4-BE49-F238E27FC236}">
                <a16:creationId xmlns:a16="http://schemas.microsoft.com/office/drawing/2014/main" id="{41E6297D-8C79-63CA-D182-AA724EE6C2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01"/>
          <a:stretch/>
        </p:blipFill>
        <p:spPr>
          <a:xfrm>
            <a:off x="3731130" y="1147760"/>
            <a:ext cx="4060844" cy="25907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A56C1B-B068-EF8F-8A52-7762E2E8CB00}"/>
              </a:ext>
            </a:extLst>
          </p:cNvPr>
          <p:cNvSpPr txBox="1"/>
          <p:nvPr/>
        </p:nvSpPr>
        <p:spPr>
          <a:xfrm>
            <a:off x="3636353" y="4277483"/>
            <a:ext cx="4390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400">
              <a:latin typeface="Century" panose="02040604050505020304" pitchFamily="18" charset="0"/>
            </a:endParaRPr>
          </a:p>
          <a:p>
            <a:r>
              <a:rPr lang="en-CA" sz="1400">
                <a:latin typeface="Century" panose="02040604050505020304" pitchFamily="18" charset="0"/>
              </a:rPr>
              <a:t>The admitting physician is struggling because the patient is both hypotensive (low pressure) and anasarcous (diffusely swollen)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59BA5E-35A7-6890-A121-4A7F3A6AB479}"/>
              </a:ext>
            </a:extLst>
          </p:cNvPr>
          <p:cNvSpPr txBox="1"/>
          <p:nvPr/>
        </p:nvSpPr>
        <p:spPr>
          <a:xfrm>
            <a:off x="3653393" y="5142051"/>
            <a:ext cx="4390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400">
              <a:latin typeface="Century" panose="02040604050505020304" pitchFamily="18" charset="0"/>
            </a:endParaRPr>
          </a:p>
          <a:p>
            <a:r>
              <a:rPr lang="en-CA" sz="1400">
                <a:latin typeface="Century" panose="02040604050505020304" pitchFamily="18" charset="0"/>
              </a:rPr>
              <a:t>She wants to switch the patient from 0.9% saline infusion to a </a:t>
            </a:r>
            <a:r>
              <a:rPr lang="en-CA" sz="1400" b="1">
                <a:latin typeface="Century" panose="02040604050505020304" pitchFamily="18" charset="0"/>
              </a:rPr>
              <a:t>5% albumin </a:t>
            </a:r>
            <a:r>
              <a:rPr lang="en-CA" sz="1400">
                <a:latin typeface="Century" panose="02040604050505020304" pitchFamily="18" charset="0"/>
              </a:rPr>
              <a:t>for hypotension and peritonitis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1966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FFBB2-6CAD-FD3D-FD88-257640C98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6708EA10-D815-D326-6E0D-3559E56A4BFD}"/>
              </a:ext>
            </a:extLst>
          </p:cNvPr>
          <p:cNvSpPr/>
          <p:nvPr/>
        </p:nvSpPr>
        <p:spPr>
          <a:xfrm>
            <a:off x="455859" y="1744934"/>
            <a:ext cx="3378272" cy="337827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b="1">
                <a:solidFill>
                  <a:schemeClr val="bg2">
                    <a:lumMod val="90000"/>
                  </a:schemeClr>
                </a:solidFill>
              </a:rPr>
              <a:t>Cirrhosis</a:t>
            </a:r>
          </a:p>
          <a:p>
            <a:pPr algn="ctr"/>
            <a:r>
              <a:rPr lang="en-CA" sz="4000" b="1">
                <a:solidFill>
                  <a:schemeClr val="bg2">
                    <a:lumMod val="90000"/>
                  </a:schemeClr>
                </a:solidFill>
              </a:rPr>
              <a:t>N=5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8B8B27B-3632-E974-0AA3-003453B3381D}"/>
              </a:ext>
            </a:extLst>
          </p:cNvPr>
          <p:cNvSpPr/>
          <p:nvPr/>
        </p:nvSpPr>
        <p:spPr>
          <a:xfrm>
            <a:off x="6517990" y="2344838"/>
            <a:ext cx="2168326" cy="216832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>
                <a:solidFill>
                  <a:schemeClr val="bg2">
                    <a:lumMod val="90000"/>
                  </a:schemeClr>
                </a:solidFill>
              </a:rPr>
              <a:t>Pediatric &amp; Neonatal</a:t>
            </a:r>
          </a:p>
          <a:p>
            <a:pPr algn="ctr"/>
            <a:r>
              <a:rPr lang="en-CA" sz="2000" b="1">
                <a:solidFill>
                  <a:schemeClr val="bg2">
                    <a:lumMod val="90000"/>
                  </a:schemeClr>
                </a:solidFill>
              </a:rPr>
              <a:t>N=3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B0BFF07-437C-EFEA-B874-B6BB63608AB9}"/>
              </a:ext>
            </a:extLst>
          </p:cNvPr>
          <p:cNvSpPr/>
          <p:nvPr/>
        </p:nvSpPr>
        <p:spPr>
          <a:xfrm>
            <a:off x="4170237" y="2344838"/>
            <a:ext cx="2178463" cy="217846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>
                <a:solidFill>
                  <a:schemeClr val="bg1"/>
                </a:solidFill>
              </a:rPr>
              <a:t>Critical Care</a:t>
            </a:r>
          </a:p>
          <a:p>
            <a:pPr algn="ctr"/>
            <a:r>
              <a:rPr lang="en-CA" sz="2400" b="1">
                <a:solidFill>
                  <a:schemeClr val="bg1"/>
                </a:solidFill>
              </a:rPr>
              <a:t>N=3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F2D9CDE-862C-13FB-4F77-1FEBC7ED956C}"/>
              </a:ext>
            </a:extLst>
          </p:cNvPr>
          <p:cNvSpPr/>
          <p:nvPr/>
        </p:nvSpPr>
        <p:spPr>
          <a:xfrm>
            <a:off x="8806404" y="2825587"/>
            <a:ext cx="1343025" cy="134302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>
                <a:solidFill>
                  <a:schemeClr val="bg2">
                    <a:lumMod val="90000"/>
                  </a:schemeClr>
                </a:solidFill>
              </a:rPr>
              <a:t>CV Surgery</a:t>
            </a:r>
          </a:p>
          <a:p>
            <a:pPr algn="ctr"/>
            <a:r>
              <a:rPr lang="en-CA" sz="1600" b="1">
                <a:solidFill>
                  <a:schemeClr val="bg2">
                    <a:lumMod val="90000"/>
                  </a:schemeClr>
                </a:solidFill>
              </a:rPr>
              <a:t>N=2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9372A55-F2DD-C4F6-9498-074F6BFAFED4}"/>
              </a:ext>
            </a:extLst>
          </p:cNvPr>
          <p:cNvSpPr/>
          <p:nvPr/>
        </p:nvSpPr>
        <p:spPr>
          <a:xfrm>
            <a:off x="10492774" y="2921326"/>
            <a:ext cx="1151550" cy="115154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>
                <a:solidFill>
                  <a:schemeClr val="bg2">
                    <a:lumMod val="90000"/>
                  </a:schemeClr>
                </a:solidFill>
              </a:rPr>
              <a:t>Renal</a:t>
            </a:r>
          </a:p>
          <a:p>
            <a:pPr algn="ctr"/>
            <a:r>
              <a:rPr lang="en-CA" b="1">
                <a:solidFill>
                  <a:schemeClr val="bg2">
                    <a:lumMod val="90000"/>
                  </a:schemeClr>
                </a:solidFill>
              </a:rPr>
              <a:t>N=1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9E0D4-FAFF-E678-C722-F61611105A88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6778ED-FEEC-A194-7562-B67B9E7CB881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3CCD38-2D86-8294-2908-29D622E79D54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83994A-A324-FE23-5BDC-1822E45FC581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221762-3364-70C1-9A99-814B22C2E89C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300DD5-7D07-BDF0-0A9C-4F077D5E7779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61F8EA3-9D9D-ACA1-429A-903AA6C86321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AA9146-1B7D-8A0F-6088-A000B3E3FBC7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rgbClr val="8035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86E962-AFAF-22DE-C397-C319A549ACC7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331964-B315-9E7C-3927-2106573741CA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D1A3B52-0977-138C-4BD2-7B026951D5FE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5069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2E7FF-A6F0-DA88-0A51-62609D63C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D858F6-42B6-23BB-4692-1DD9DF7C8ED8}"/>
              </a:ext>
            </a:extLst>
          </p:cNvPr>
          <p:cNvSpPr txBox="1"/>
          <p:nvPr/>
        </p:nvSpPr>
        <p:spPr>
          <a:xfrm>
            <a:off x="4405929" y="1237850"/>
            <a:ext cx="7570228" cy="3534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In critically ill adult patients (excluding patients with thermal injuries and ARDS), intravenous albumin is not suggested for first-line volume replacement or to increase serum albumin levels </a:t>
            </a:r>
            <a:b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In critically ill adult patients with thermal injuries or ARDS, intravenous albumin is not suggested for volume replacement or to increase serum albumin level </a:t>
            </a:r>
            <a:b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kern="0">
              <a:solidFill>
                <a:srgbClr val="505050"/>
              </a:solidFill>
              <a:effectLst/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In critically ill adult patients, intravenous albumin in conjunction with diuretics is not suggested for removal of extravascular fluid </a:t>
            </a:r>
            <a:b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52FF659-D97C-17FD-61BA-99C8F4C3C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744" y="6094390"/>
            <a:ext cx="1307790" cy="39878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1B84962-5DAE-06BE-D930-6685C5650653}"/>
              </a:ext>
            </a:extLst>
          </p:cNvPr>
          <p:cNvSpPr/>
          <p:nvPr/>
        </p:nvSpPr>
        <p:spPr>
          <a:xfrm>
            <a:off x="1002830" y="919690"/>
            <a:ext cx="2178463" cy="217846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>
                <a:solidFill>
                  <a:schemeClr val="bg1"/>
                </a:solidFill>
              </a:rPr>
              <a:t>Critical Care</a:t>
            </a:r>
          </a:p>
          <a:p>
            <a:pPr algn="ctr"/>
            <a:r>
              <a:rPr lang="en-CA" sz="2400" b="1">
                <a:solidFill>
                  <a:schemeClr val="bg1"/>
                </a:solidFill>
              </a:rPr>
              <a:t>N=3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9A191D-26D3-7E93-7339-29601F98E51D}"/>
              </a:ext>
            </a:extLst>
          </p:cNvPr>
          <p:cNvGrpSpPr/>
          <p:nvPr/>
        </p:nvGrpSpPr>
        <p:grpSpPr>
          <a:xfrm>
            <a:off x="552854" y="5744536"/>
            <a:ext cx="3219023" cy="387547"/>
            <a:chOff x="8859497" y="3450801"/>
            <a:chExt cx="4604665" cy="38754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80F42CD-8F25-BE2C-451A-722AE9F9D2D5}"/>
                </a:ext>
              </a:extLst>
            </p:cNvPr>
            <p:cNvCxnSpPr>
              <a:cxnSpLocks/>
            </p:cNvCxnSpPr>
            <p:nvPr/>
          </p:nvCxnSpPr>
          <p:spPr>
            <a:xfrm>
              <a:off x="9688797" y="3450801"/>
              <a:ext cx="3538706" cy="10029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7FAE64-4338-EAA5-0DB0-1CE47833BC18}"/>
                </a:ext>
              </a:extLst>
            </p:cNvPr>
            <p:cNvSpPr txBox="1"/>
            <p:nvPr/>
          </p:nvSpPr>
          <p:spPr>
            <a:xfrm>
              <a:off x="8859497" y="3499794"/>
              <a:ext cx="4604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>
                  <a:latin typeface="Century" panose="02040604050505020304" pitchFamily="18" charset="0"/>
                </a:rPr>
                <a:t>         </a:t>
              </a:r>
              <a:r>
                <a:rPr lang="en-CA" sz="1600" b="1">
                  <a:solidFill>
                    <a:srgbClr val="00B050"/>
                  </a:solidFill>
                  <a:latin typeface="Century" panose="02040604050505020304" pitchFamily="18" charset="0"/>
                </a:rPr>
                <a:t>For</a:t>
              </a:r>
              <a:r>
                <a:rPr lang="en-CA" sz="1600" b="1">
                  <a:latin typeface="Century" panose="02040604050505020304" pitchFamily="18" charset="0"/>
                </a:rPr>
                <a:t>     	        </a:t>
              </a:r>
              <a:r>
                <a:rPr lang="en-CA" sz="1600" b="1">
                  <a:solidFill>
                    <a:srgbClr val="C00000"/>
                  </a:solidFill>
                  <a:latin typeface="Century" panose="02040604050505020304" pitchFamily="18" charset="0"/>
                </a:rPr>
                <a:t>Against</a:t>
              </a:r>
              <a:endParaRPr lang="en-US" sz="1600" b="1">
                <a:solidFill>
                  <a:srgbClr val="C00000"/>
                </a:solidFill>
                <a:latin typeface="Century" panose="02040604050505020304" pitchFamily="18" charset="0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4E49BF-7D5B-B21B-6BF9-A6D8473E7A5B}"/>
              </a:ext>
            </a:extLst>
          </p:cNvPr>
          <p:cNvCxnSpPr>
            <a:cxnSpLocks/>
          </p:cNvCxnSpPr>
          <p:nvPr/>
        </p:nvCxnSpPr>
        <p:spPr>
          <a:xfrm flipV="1">
            <a:off x="1155752" y="3458635"/>
            <a:ext cx="0" cy="22959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2EDE83E-51F7-735B-BD0B-ED563FFE5BFC}"/>
              </a:ext>
            </a:extLst>
          </p:cNvPr>
          <p:cNvSpPr/>
          <p:nvPr/>
        </p:nvSpPr>
        <p:spPr>
          <a:xfrm flipH="1">
            <a:off x="2624001" y="3808320"/>
            <a:ext cx="290408" cy="2904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1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5F507C-B383-0A99-03E0-A2E8580A2078}"/>
              </a:ext>
            </a:extLst>
          </p:cNvPr>
          <p:cNvSpPr/>
          <p:nvPr/>
        </p:nvSpPr>
        <p:spPr>
          <a:xfrm flipH="1">
            <a:off x="2426629" y="5193918"/>
            <a:ext cx="290408" cy="2904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2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79E4729-B963-F90C-4E8F-FC398C21BAB5}"/>
              </a:ext>
            </a:extLst>
          </p:cNvPr>
          <p:cNvSpPr/>
          <p:nvPr/>
        </p:nvSpPr>
        <p:spPr>
          <a:xfrm flipH="1">
            <a:off x="2852177" y="5199646"/>
            <a:ext cx="290408" cy="2904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3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6B648D-96B3-6959-2E46-B3B10334D8A0}"/>
              </a:ext>
            </a:extLst>
          </p:cNvPr>
          <p:cNvSpPr txBox="1"/>
          <p:nvPr/>
        </p:nvSpPr>
        <p:spPr>
          <a:xfrm rot="16200000">
            <a:off x="-788424" y="4619121"/>
            <a:ext cx="278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CERTAINTY OF EVIDENCE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250CFE-9754-FE2A-C7BF-D02F2C8591E8}"/>
              </a:ext>
            </a:extLst>
          </p:cNvPr>
          <p:cNvSpPr txBox="1"/>
          <p:nvPr/>
        </p:nvSpPr>
        <p:spPr>
          <a:xfrm rot="16200000">
            <a:off x="592584" y="4536851"/>
            <a:ext cx="666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Low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7E095A-0932-3F51-D6A3-599BF239DE73}"/>
              </a:ext>
            </a:extLst>
          </p:cNvPr>
          <p:cNvSpPr txBox="1"/>
          <p:nvPr/>
        </p:nvSpPr>
        <p:spPr>
          <a:xfrm rot="16200000">
            <a:off x="228122" y="5292981"/>
            <a:ext cx="1393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Very low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DA83DE-F49A-35A6-4D80-C0E0410F59E4}"/>
              </a:ext>
            </a:extLst>
          </p:cNvPr>
          <p:cNvCxnSpPr>
            <a:cxnSpLocks/>
          </p:cNvCxnSpPr>
          <p:nvPr/>
        </p:nvCxnSpPr>
        <p:spPr>
          <a:xfrm>
            <a:off x="1132601" y="4279730"/>
            <a:ext cx="227860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3C251F1-0F4B-6102-D38C-9B0CB38A89B4}"/>
              </a:ext>
            </a:extLst>
          </p:cNvPr>
          <p:cNvCxnSpPr>
            <a:cxnSpLocks/>
          </p:cNvCxnSpPr>
          <p:nvPr/>
        </p:nvCxnSpPr>
        <p:spPr>
          <a:xfrm>
            <a:off x="1132601" y="5048785"/>
            <a:ext cx="218716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3569CE-6E3D-6628-2DFA-9B626BE70905}"/>
              </a:ext>
            </a:extLst>
          </p:cNvPr>
          <p:cNvCxnSpPr>
            <a:cxnSpLocks/>
          </p:cNvCxnSpPr>
          <p:nvPr/>
        </p:nvCxnSpPr>
        <p:spPr>
          <a:xfrm flipV="1">
            <a:off x="2291488" y="3578146"/>
            <a:ext cx="0" cy="21663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BB57E6E-83E9-8C1C-0D19-753EC253C946}"/>
              </a:ext>
            </a:extLst>
          </p:cNvPr>
          <p:cNvSpPr txBox="1"/>
          <p:nvPr/>
        </p:nvSpPr>
        <p:spPr>
          <a:xfrm rot="16200000">
            <a:off x="214626" y="3764426"/>
            <a:ext cx="1393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Moderate</a:t>
            </a:r>
          </a:p>
        </p:txBody>
      </p:sp>
      <p:pic>
        <p:nvPicPr>
          <p:cNvPr id="6146" name="Picture 2" descr="Life Support At Hospital Icons - Free SVG &amp; PNG Life Support At Hospital  Images - Noun Project">
            <a:extLst>
              <a:ext uri="{FF2B5EF4-FFF2-40B4-BE49-F238E27FC236}">
                <a16:creationId xmlns:a16="http://schemas.microsoft.com/office/drawing/2014/main" id="{99C7080D-C6F8-02AF-2435-AD008F47A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053" y="43887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AF92E9E-0FFF-B8D6-62F6-86BDFC4A2A25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8853EC-6CFD-3CF7-67C1-A577392AC181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9CD288-3BFE-3817-466A-CAC9A1B0D702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B891821-A889-5A65-1C09-758B3AF92604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7A86860-0061-79D7-6887-98E821699453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D8184D-A836-2EF1-76A7-B060CD977455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1B1BBA-AE34-EAA0-F565-DA9D32499F65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2AF4C9-2FEB-2942-A5BC-D29E2E1822C6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A0DFF6-8B71-3DD5-85E7-131B2A69F56E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BDCFF6-1FAE-9B34-2767-C0ABB997AE2D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6C11CF9-C6A7-C732-E8E0-9254A523DFEB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098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7AE34-8635-FB1D-C0FD-703733322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B6930ADF-4A46-5063-8BD4-B407CEB84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356" y="3225718"/>
            <a:ext cx="5066086" cy="1256266"/>
          </a:xfrm>
          <a:prstGeom prst="rect">
            <a:avLst/>
          </a:prstGeom>
        </p:spPr>
      </p:pic>
      <p:pic>
        <p:nvPicPr>
          <p:cNvPr id="5122" name="Picture 2" descr="Icu Icon Images – Browse 2,844 Stock Photos, Vectors, and ...">
            <a:extLst>
              <a:ext uri="{FF2B5EF4-FFF2-40B4-BE49-F238E27FC236}">
                <a16:creationId xmlns:a16="http://schemas.microsoft.com/office/drawing/2014/main" id="{E6BD4415-E070-C891-4203-45B7B6BCD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0" y="1552441"/>
            <a:ext cx="25241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6E6D2F7-2AE7-83CE-4022-B7951D8B5757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27D794-CA06-57DD-0407-8B8C124D5A23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436E3A-997B-7440-7597-014C34DB8E20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31F825-0ADE-5501-3793-2C961BF881AB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B43BAC-8CE0-EF96-E272-062358782112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C7C5CF-ED97-40AD-495A-E2209BCF34AA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1D628D-CE25-BD93-0D98-AAA188A3A275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8489E8-05FC-A895-431E-633C0CAEFD04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A41DA-A5A2-4A58-236A-838374E03A31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CC2DC35-8A21-E60D-7E54-3AFB1137F85A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A547F1C-7171-DC09-C4AD-37DFB5239B51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A6C77E-D2A7-C4AE-98D5-3AC8C87C4FFA}"/>
              </a:ext>
            </a:extLst>
          </p:cNvPr>
          <p:cNvSpPr txBox="1"/>
          <p:nvPr/>
        </p:nvSpPr>
        <p:spPr>
          <a:xfrm>
            <a:off x="53739" y="577605"/>
            <a:ext cx="3167382" cy="1346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0">
                <a:effectLst/>
                <a:highlight>
                  <a:srgbClr val="7030A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>
                <a:solidFill>
                  <a:schemeClr val="bg1"/>
                </a:solidFill>
                <a:effectLst/>
                <a:highlight>
                  <a:srgbClr val="7030A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200" b="1" kern="0">
                <a:solidFill>
                  <a:schemeClr val="bg1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critically ill adult patients (excluding patients with thermal injuries and ARDS), intravenous albumin is not suggested for first-line volume replacement or to increase serum albumin levels </a:t>
            </a:r>
            <a:endParaRPr lang="en-US" sz="11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B1FF80-0EEA-0366-7B9F-048D2958296F}"/>
              </a:ext>
            </a:extLst>
          </p:cNvPr>
          <p:cNvGrpSpPr/>
          <p:nvPr/>
        </p:nvGrpSpPr>
        <p:grpSpPr>
          <a:xfrm>
            <a:off x="218563" y="3886290"/>
            <a:ext cx="2376130" cy="2394105"/>
            <a:chOff x="218563" y="3886290"/>
            <a:chExt cx="2376130" cy="239410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65D007A-21C7-2874-975C-A30621B902E0}"/>
                </a:ext>
              </a:extLst>
            </p:cNvPr>
            <p:cNvGrpSpPr/>
            <p:nvPr/>
          </p:nvGrpSpPr>
          <p:grpSpPr>
            <a:xfrm>
              <a:off x="218563" y="5892848"/>
              <a:ext cx="2376130" cy="387547"/>
              <a:chOff x="8859497" y="3450801"/>
              <a:chExt cx="3398946" cy="387547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04DFE2F5-F5AD-1D9E-E572-B1172B0BE7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8797" y="3450801"/>
                <a:ext cx="2569646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92E320-789A-2DEC-3B15-31086D567A42}"/>
                  </a:ext>
                </a:extLst>
              </p:cNvPr>
              <p:cNvSpPr txBox="1"/>
              <p:nvPr/>
            </p:nvSpPr>
            <p:spPr>
              <a:xfrm>
                <a:off x="8859497" y="3499794"/>
                <a:ext cx="33435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>
                    <a:latin typeface="Century" panose="02040604050505020304" pitchFamily="18" charset="0"/>
                  </a:rPr>
                  <a:t>         </a:t>
                </a:r>
                <a:r>
                  <a:rPr lang="en-CA" sz="1600" b="1">
                    <a:solidFill>
                      <a:srgbClr val="00B050"/>
                    </a:solidFill>
                    <a:latin typeface="Century" panose="02040604050505020304" pitchFamily="18" charset="0"/>
                  </a:rPr>
                  <a:t>For</a:t>
                </a:r>
                <a:r>
                  <a:rPr lang="en-CA" sz="1600" b="1">
                    <a:latin typeface="Century" panose="02040604050505020304" pitchFamily="18" charset="0"/>
                  </a:rPr>
                  <a:t>          </a:t>
                </a:r>
                <a:r>
                  <a:rPr lang="en-CA" sz="1600" b="1">
                    <a:solidFill>
                      <a:srgbClr val="C00000"/>
                    </a:solidFill>
                    <a:latin typeface="Century" panose="02040604050505020304" pitchFamily="18" charset="0"/>
                  </a:rPr>
                  <a:t>Against</a:t>
                </a:r>
                <a:endParaRPr lang="en-US" sz="1600" b="1">
                  <a:solidFill>
                    <a:srgbClr val="C00000"/>
                  </a:solidFill>
                  <a:latin typeface="Century" panose="02040604050505020304" pitchFamily="18" charset="0"/>
                </a:endParaRP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D838331-D1E3-7A51-EF37-6B6CA44F8C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463" y="3982901"/>
              <a:ext cx="0" cy="1919976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008F533-3E97-4072-64A7-63CDBC5DF109}"/>
                </a:ext>
              </a:extLst>
            </p:cNvPr>
            <p:cNvSpPr/>
            <p:nvPr/>
          </p:nvSpPr>
          <p:spPr>
            <a:xfrm flipH="1">
              <a:off x="2015960" y="4188482"/>
              <a:ext cx="290408" cy="29040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bg1"/>
                  </a:solidFill>
                  <a:latin typeface="Century" panose="02040604050505020304" pitchFamily="18" charset="0"/>
                </a:rPr>
                <a:t>1</a:t>
              </a:r>
              <a:endParaRPr lang="en-US" sz="140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0CE00B2-2F5A-7943-9F4A-8B291A001F84}"/>
                </a:ext>
              </a:extLst>
            </p:cNvPr>
            <p:cNvSpPr/>
            <p:nvPr/>
          </p:nvSpPr>
          <p:spPr>
            <a:xfrm flipH="1">
              <a:off x="1753551" y="5414500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2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D375DB2-57AB-98D9-B057-7CC0A2D57E8B}"/>
                </a:ext>
              </a:extLst>
            </p:cNvPr>
            <p:cNvSpPr/>
            <p:nvPr/>
          </p:nvSpPr>
          <p:spPr>
            <a:xfrm flipH="1">
              <a:off x="2161164" y="5424266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3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6392668-F251-ADD4-FE1F-598C4C14CB28}"/>
                </a:ext>
              </a:extLst>
            </p:cNvPr>
            <p:cNvSpPr txBox="1"/>
            <p:nvPr/>
          </p:nvSpPr>
          <p:spPr>
            <a:xfrm rot="16200000">
              <a:off x="-699059" y="4826231"/>
              <a:ext cx="21414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latin typeface="Century" panose="02040604050505020304" pitchFamily="18" charset="0"/>
                  <a:cs typeface="Arial" panose="020B0604020202020204" pitchFamily="34" charset="0"/>
                </a:rPr>
                <a:t>CERTAINTY OF EVIDENCE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8F99AF1-6CFD-A4AF-72F6-D2A292D5A1D4}"/>
                </a:ext>
              </a:extLst>
            </p:cNvPr>
            <p:cNvSpPr txBox="1"/>
            <p:nvPr/>
          </p:nvSpPr>
          <p:spPr>
            <a:xfrm rot="16200000">
              <a:off x="317813" y="4821051"/>
              <a:ext cx="5953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Low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8EE72E-EEB6-27E8-E4A1-4204008C0371}"/>
                </a:ext>
              </a:extLst>
            </p:cNvPr>
            <p:cNvSpPr txBox="1"/>
            <p:nvPr/>
          </p:nvSpPr>
          <p:spPr>
            <a:xfrm rot="16200000">
              <a:off x="188163" y="4173016"/>
              <a:ext cx="835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Moderate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A24C538-3F2E-1409-D61B-8762C5C13EE4}"/>
                </a:ext>
              </a:extLst>
            </p:cNvPr>
            <p:cNvSpPr txBox="1"/>
            <p:nvPr/>
          </p:nvSpPr>
          <p:spPr>
            <a:xfrm rot="16200000">
              <a:off x="204599" y="5416406"/>
              <a:ext cx="838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Very low 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7D2BD-CBD2-6182-DD18-C1A4A213D189}"/>
                </a:ext>
              </a:extLst>
            </p:cNvPr>
            <p:cNvCxnSpPr>
              <a:cxnSpLocks/>
            </p:cNvCxnSpPr>
            <p:nvPr/>
          </p:nvCxnSpPr>
          <p:spPr>
            <a:xfrm>
              <a:off x="798312" y="4561392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F1E3FA9-2E68-FED7-EDF1-D075B4BA47F2}"/>
                </a:ext>
              </a:extLst>
            </p:cNvPr>
            <p:cNvCxnSpPr>
              <a:cxnSpLocks/>
            </p:cNvCxnSpPr>
            <p:nvPr/>
          </p:nvCxnSpPr>
          <p:spPr>
            <a:xfrm>
              <a:off x="798312" y="5197097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DD61011-F68B-40CE-023D-7DFFBBB58F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07607" y="4108337"/>
              <a:ext cx="6692" cy="178451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6138AF1-3359-823C-ADB5-A47D96D1BC2B}"/>
              </a:ext>
            </a:extLst>
          </p:cNvPr>
          <p:cNvCxnSpPr>
            <a:cxnSpLocks/>
          </p:cNvCxnSpPr>
          <p:nvPr/>
        </p:nvCxnSpPr>
        <p:spPr>
          <a:xfrm>
            <a:off x="3221121" y="574724"/>
            <a:ext cx="0" cy="57533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6046D1C-FA72-3033-2B05-9C0B09FBB0D4}"/>
              </a:ext>
            </a:extLst>
          </p:cNvPr>
          <p:cNvCxnSpPr>
            <a:cxnSpLocks/>
          </p:cNvCxnSpPr>
          <p:nvPr/>
        </p:nvCxnSpPr>
        <p:spPr>
          <a:xfrm>
            <a:off x="3221121" y="3236045"/>
            <a:ext cx="897087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C686F23-39BC-EDDE-B1E0-71B499980E44}"/>
              </a:ext>
            </a:extLst>
          </p:cNvPr>
          <p:cNvSpPr txBox="1"/>
          <p:nvPr/>
        </p:nvSpPr>
        <p:spPr>
          <a:xfrm>
            <a:off x="3329664" y="1780676"/>
            <a:ext cx="46623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Century" panose="02040604050505020304" pitchFamily="18" charset="0"/>
              </a:rPr>
              <a:t>A systematic review from 2019 identified 55 RCTs comparing crystalloid with colloids in critical care. Data on mortality were available for 26,329 patients from 46 studies.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B050"/>
                </a:solidFill>
                <a:latin typeface="Century" panose="02040604050505020304" pitchFamily="18" charset="0"/>
              </a:rPr>
              <a:t>Better</a:t>
            </a:r>
            <a:r>
              <a:rPr lang="en-US" sz="1200">
                <a:latin typeface="Century" panose="02040604050505020304" pitchFamily="18" charset="0"/>
              </a:rPr>
              <a:t> peak mean arterial pressure with albumin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FF0000"/>
                </a:solidFill>
                <a:latin typeface="Century" panose="02040604050505020304" pitchFamily="18" charset="0"/>
              </a:rPr>
              <a:t>No mortality benefit </a:t>
            </a:r>
            <a:r>
              <a:rPr lang="en-US" sz="1200">
                <a:latin typeface="Century" panose="02040604050505020304" pitchFamily="18" charset="0"/>
              </a:rPr>
              <a:t>was found when crystalloid was compared with albumin (relative risk [RR] 1.02; 95% CI, 0.96-1.10)</a:t>
            </a:r>
          </a:p>
          <a:p>
            <a:endParaRPr lang="en-US" sz="1200">
              <a:latin typeface="Century" panose="020406040505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3FAFE1-50E6-1F0C-EAF9-907E27EAD8DE}"/>
              </a:ext>
            </a:extLst>
          </p:cNvPr>
          <p:cNvSpPr txBox="1"/>
          <p:nvPr/>
        </p:nvSpPr>
        <p:spPr>
          <a:xfrm>
            <a:off x="3301580" y="4537247"/>
            <a:ext cx="469047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>
                <a:latin typeface="Century" panose="02040604050505020304" pitchFamily="18" charset="0"/>
              </a:rPr>
              <a:t>6,997 patients receiving critical care (including a mix of medical and surgical patients)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>
                <a:latin typeface="Century" panose="02040604050505020304" pitchFamily="18" charset="0"/>
              </a:rPr>
              <a:t>Compared 4% albumin with 0.9% normal saline.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FF0000"/>
                </a:solidFill>
                <a:latin typeface="Century" panose="02040604050505020304" pitchFamily="18" charset="0"/>
              </a:rPr>
              <a:t>No differences were found in outcomes</a:t>
            </a:r>
            <a:r>
              <a:rPr lang="en-US" sz="1050">
                <a:latin typeface="Century" panose="02040604050505020304" pitchFamily="18" charset="0"/>
              </a:rPr>
              <a:t>, including 28-day mortality (RR, 0.99; 95% CI, 0.91-1.09)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u="sng">
                <a:solidFill>
                  <a:srgbClr val="FF0000"/>
                </a:solidFill>
                <a:latin typeface="Century" panose="02040604050505020304" pitchFamily="18" charset="0"/>
              </a:rPr>
              <a:t>Subgroup analysis found that patients </a:t>
            </a:r>
            <a:r>
              <a:rPr lang="en-US" sz="1050">
                <a:latin typeface="Century" panose="02040604050505020304" pitchFamily="18" charset="0"/>
              </a:rPr>
              <a:t>with traumatic brain injury showed a higher mortality rate (RR, 1.62; 95% CI, 1.12- 2.34)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88EE1993-A029-CBAE-695C-D87E20A73B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525"/>
          <a:stretch/>
        </p:blipFill>
        <p:spPr>
          <a:xfrm>
            <a:off x="3278028" y="490508"/>
            <a:ext cx="5852847" cy="131036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A9F2E64-56BB-47A2-A824-2E41C8D529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019"/>
          <a:stretch/>
        </p:blipFill>
        <p:spPr>
          <a:xfrm>
            <a:off x="9130877" y="1737334"/>
            <a:ext cx="2874899" cy="1403461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A637D09-3328-6100-4C5F-24852FF87B1C}"/>
              </a:ext>
            </a:extLst>
          </p:cNvPr>
          <p:cNvSpPr txBox="1"/>
          <p:nvPr/>
        </p:nvSpPr>
        <p:spPr>
          <a:xfrm>
            <a:off x="10568326" y="1450567"/>
            <a:ext cx="803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>
                <a:latin typeface="Century" panose="02040604050505020304" pitchFamily="18" charset="0"/>
              </a:rPr>
              <a:t>Mortality</a:t>
            </a:r>
            <a:endParaRPr lang="en-US" sz="1100">
              <a:latin typeface="Century" panose="02040604050505020304" pitchFamily="18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05BB6F7-323F-6EE9-EA50-5F7B48870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37" y="3674413"/>
            <a:ext cx="3589967" cy="263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83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B8879-F45B-196C-44CE-E7360CD9A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346926C-88D7-8744-08DE-2A6C6574175D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3749CE-9E6A-34E0-14A4-F337D7FF2B15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7A9A77D-8A2F-1D60-178F-E8BB70B4B409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39A501-C34A-7BC5-6312-0548EDC29150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4B6EBEB-88C2-C062-5EC3-22E4FF1F0A32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B86B5A-66FF-D1E1-518B-141CD57E585D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EB49E8-A84C-CB3F-78DD-BF6571A85CF0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78F7BB9-2E9A-F66A-C942-CF2D8FF3771B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CDC4092-4BA0-2608-DF8C-6C5121FFD8C1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BAEBFCA-3CBD-044F-704C-82035ED12385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02E8678-D0BB-5912-2591-2E09DBE1053A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7D417C-065A-5C78-7C97-40AB7D668279}"/>
              </a:ext>
            </a:extLst>
          </p:cNvPr>
          <p:cNvSpPr txBox="1"/>
          <p:nvPr/>
        </p:nvSpPr>
        <p:spPr>
          <a:xfrm>
            <a:off x="53739" y="577605"/>
            <a:ext cx="3167382" cy="1346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0">
                <a:effectLst/>
                <a:highlight>
                  <a:srgbClr val="7030A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>
                <a:solidFill>
                  <a:schemeClr val="bg1"/>
                </a:solidFill>
                <a:effectLst/>
                <a:highlight>
                  <a:srgbClr val="7030A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200" b="1" kern="0">
                <a:solidFill>
                  <a:schemeClr val="bg1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critically ill adult patients with thermal injuries or ARDS, intravenous albumin is not suggested for volume replacement or to increase serum albumin level </a:t>
            </a:r>
            <a:br>
              <a:rPr lang="en-US" sz="12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1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8B40F4-C430-A800-AE4D-84DF292FE97C}"/>
              </a:ext>
            </a:extLst>
          </p:cNvPr>
          <p:cNvGrpSpPr/>
          <p:nvPr/>
        </p:nvGrpSpPr>
        <p:grpSpPr>
          <a:xfrm>
            <a:off x="218563" y="3886290"/>
            <a:ext cx="2376130" cy="2394105"/>
            <a:chOff x="218563" y="3886290"/>
            <a:chExt cx="2376130" cy="239410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F7127A-EE80-4A32-94AD-FA2DAA330A58}"/>
                </a:ext>
              </a:extLst>
            </p:cNvPr>
            <p:cNvGrpSpPr/>
            <p:nvPr/>
          </p:nvGrpSpPr>
          <p:grpSpPr>
            <a:xfrm>
              <a:off x="218563" y="5892848"/>
              <a:ext cx="2376130" cy="387547"/>
              <a:chOff x="8859497" y="3450801"/>
              <a:chExt cx="3398946" cy="387547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7162090A-3E0E-F45F-D51E-E7F58FBE99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8797" y="3450801"/>
                <a:ext cx="2569646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0E658B-751D-876A-B24F-5EF100409977}"/>
                  </a:ext>
                </a:extLst>
              </p:cNvPr>
              <p:cNvSpPr txBox="1"/>
              <p:nvPr/>
            </p:nvSpPr>
            <p:spPr>
              <a:xfrm>
                <a:off x="8859497" y="3499794"/>
                <a:ext cx="33435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>
                    <a:latin typeface="Century" panose="02040604050505020304" pitchFamily="18" charset="0"/>
                  </a:rPr>
                  <a:t>         </a:t>
                </a:r>
                <a:r>
                  <a:rPr lang="en-CA" sz="1600" b="1">
                    <a:solidFill>
                      <a:srgbClr val="00B050"/>
                    </a:solidFill>
                    <a:latin typeface="Century" panose="02040604050505020304" pitchFamily="18" charset="0"/>
                  </a:rPr>
                  <a:t>For</a:t>
                </a:r>
                <a:r>
                  <a:rPr lang="en-CA" sz="1600" b="1">
                    <a:latin typeface="Century" panose="02040604050505020304" pitchFamily="18" charset="0"/>
                  </a:rPr>
                  <a:t>          </a:t>
                </a:r>
                <a:r>
                  <a:rPr lang="en-CA" sz="1600" b="1">
                    <a:solidFill>
                      <a:srgbClr val="C00000"/>
                    </a:solidFill>
                    <a:latin typeface="Century" panose="02040604050505020304" pitchFamily="18" charset="0"/>
                  </a:rPr>
                  <a:t>Against</a:t>
                </a:r>
                <a:endParaRPr lang="en-US" sz="1600" b="1">
                  <a:solidFill>
                    <a:srgbClr val="C00000"/>
                  </a:solidFill>
                  <a:latin typeface="Century" panose="02040604050505020304" pitchFamily="18" charset="0"/>
                </a:endParaRP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934FFB7-72B8-F873-7CAD-93406813C6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463" y="3982901"/>
              <a:ext cx="0" cy="1919976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DCF78ED-6CB6-4DB3-F599-7FB9AFFF5C3A}"/>
                </a:ext>
              </a:extLst>
            </p:cNvPr>
            <p:cNvSpPr/>
            <p:nvPr/>
          </p:nvSpPr>
          <p:spPr>
            <a:xfrm flipH="1">
              <a:off x="2015960" y="4188482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1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A798222-EE69-4E33-DBD4-41E8A0EF62EE}"/>
                </a:ext>
              </a:extLst>
            </p:cNvPr>
            <p:cNvSpPr/>
            <p:nvPr/>
          </p:nvSpPr>
          <p:spPr>
            <a:xfrm flipH="1">
              <a:off x="1753551" y="5414500"/>
              <a:ext cx="290408" cy="29040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bg1"/>
                  </a:solidFill>
                  <a:latin typeface="Century" panose="02040604050505020304" pitchFamily="18" charset="0"/>
                </a:rPr>
                <a:t>2</a:t>
              </a:r>
              <a:endParaRPr lang="en-US" sz="140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BEFD52D-2E8F-C76C-F2C7-AA1356192A28}"/>
                </a:ext>
              </a:extLst>
            </p:cNvPr>
            <p:cNvSpPr/>
            <p:nvPr/>
          </p:nvSpPr>
          <p:spPr>
            <a:xfrm flipH="1">
              <a:off x="2161164" y="5424266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3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40BC1BF-B549-0C14-FC1B-D143D62B723E}"/>
                </a:ext>
              </a:extLst>
            </p:cNvPr>
            <p:cNvSpPr txBox="1"/>
            <p:nvPr/>
          </p:nvSpPr>
          <p:spPr>
            <a:xfrm rot="16200000">
              <a:off x="-699059" y="4826231"/>
              <a:ext cx="21414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latin typeface="Century" panose="02040604050505020304" pitchFamily="18" charset="0"/>
                  <a:cs typeface="Arial" panose="020B0604020202020204" pitchFamily="34" charset="0"/>
                </a:rPr>
                <a:t>CERTAINTY OF EVIDENCE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804E875-D2AB-076D-2E91-B45C27939269}"/>
                </a:ext>
              </a:extLst>
            </p:cNvPr>
            <p:cNvSpPr txBox="1"/>
            <p:nvPr/>
          </p:nvSpPr>
          <p:spPr>
            <a:xfrm rot="16200000">
              <a:off x="317813" y="4821051"/>
              <a:ext cx="5953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Low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6994CFE-CDDA-0D40-A56B-A797D06C9F25}"/>
                </a:ext>
              </a:extLst>
            </p:cNvPr>
            <p:cNvSpPr txBox="1"/>
            <p:nvPr/>
          </p:nvSpPr>
          <p:spPr>
            <a:xfrm rot="16200000">
              <a:off x="188163" y="4173016"/>
              <a:ext cx="835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Moderate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F615419-6901-0ABB-2D42-C87A92BDC729}"/>
                </a:ext>
              </a:extLst>
            </p:cNvPr>
            <p:cNvSpPr txBox="1"/>
            <p:nvPr/>
          </p:nvSpPr>
          <p:spPr>
            <a:xfrm rot="16200000">
              <a:off x="204599" y="5416406"/>
              <a:ext cx="838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Very low 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3B9F622-6EA5-E9A1-76C2-AC1E4E412132}"/>
                </a:ext>
              </a:extLst>
            </p:cNvPr>
            <p:cNvCxnSpPr>
              <a:cxnSpLocks/>
            </p:cNvCxnSpPr>
            <p:nvPr/>
          </p:nvCxnSpPr>
          <p:spPr>
            <a:xfrm>
              <a:off x="798312" y="4561392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04D43D5-8DDB-F527-5EB6-46C574F0A68B}"/>
                </a:ext>
              </a:extLst>
            </p:cNvPr>
            <p:cNvCxnSpPr>
              <a:cxnSpLocks/>
            </p:cNvCxnSpPr>
            <p:nvPr/>
          </p:nvCxnSpPr>
          <p:spPr>
            <a:xfrm>
              <a:off x="798312" y="5197097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EB59A29-D64E-3E81-62A0-6399A864F1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07607" y="4108337"/>
              <a:ext cx="6692" cy="178451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D6BF199-FE84-A77C-A8B5-3B866AE83C7E}"/>
              </a:ext>
            </a:extLst>
          </p:cNvPr>
          <p:cNvCxnSpPr>
            <a:cxnSpLocks/>
          </p:cNvCxnSpPr>
          <p:nvPr/>
        </p:nvCxnSpPr>
        <p:spPr>
          <a:xfrm>
            <a:off x="3221121" y="574724"/>
            <a:ext cx="0" cy="57533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0EEEB48-F8B8-8D9F-B558-11F901C9E13E}"/>
              </a:ext>
            </a:extLst>
          </p:cNvPr>
          <p:cNvCxnSpPr>
            <a:cxnSpLocks/>
          </p:cNvCxnSpPr>
          <p:nvPr/>
        </p:nvCxnSpPr>
        <p:spPr>
          <a:xfrm>
            <a:off x="3221121" y="6327987"/>
            <a:ext cx="897087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48" name="Picture 4" descr="Burned extremity with features of neurovascular compromise.">
            <a:extLst>
              <a:ext uri="{FF2B5EF4-FFF2-40B4-BE49-F238E27FC236}">
                <a16:creationId xmlns:a16="http://schemas.microsoft.com/office/drawing/2014/main" id="{0F834A74-1221-5B7B-0B29-D697896E2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24" y="1820727"/>
            <a:ext cx="2799084" cy="13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BEB57-A128-256D-A841-C1B581628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536" y="649873"/>
            <a:ext cx="4779664" cy="1066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EC39E0-45D5-28D5-6910-1BDC071F1FFF}"/>
              </a:ext>
            </a:extLst>
          </p:cNvPr>
          <p:cNvSpPr txBox="1"/>
          <p:nvPr/>
        </p:nvSpPr>
        <p:spPr>
          <a:xfrm>
            <a:off x="3325806" y="1846552"/>
            <a:ext cx="38983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Century" panose="02040604050505020304" pitchFamily="18" charset="0"/>
              </a:rPr>
              <a:t>Included 4 RCTs and 4 observational studies </a:t>
            </a:r>
          </a:p>
          <a:p>
            <a:endParaRPr lang="en-US" sz="1600">
              <a:latin typeface="Century" panose="02040604050505020304" pitchFamily="18" charset="0"/>
            </a:endParaRPr>
          </a:p>
          <a:p>
            <a:r>
              <a:rPr lang="en-US" sz="1600">
                <a:latin typeface="Century" panose="02040604050505020304" pitchFamily="18" charset="0"/>
              </a:rPr>
              <a:t>Overall, albumin infusion during the first 24 hours showed no significant overall effect on mortality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023D3-4955-78E0-3B45-E6710A044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958" y="3554657"/>
            <a:ext cx="4813165" cy="26186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4E28E85-BB6F-8D13-5F45-83BC15851FC7}"/>
              </a:ext>
            </a:extLst>
          </p:cNvPr>
          <p:cNvSpPr/>
          <p:nvPr/>
        </p:nvSpPr>
        <p:spPr>
          <a:xfrm>
            <a:off x="3418958" y="4133940"/>
            <a:ext cx="3037121" cy="9661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22A9A3-ED2C-B8DC-F266-1437D831B0B3}"/>
              </a:ext>
            </a:extLst>
          </p:cNvPr>
          <p:cNvSpPr/>
          <p:nvPr/>
        </p:nvSpPr>
        <p:spPr>
          <a:xfrm>
            <a:off x="3418958" y="4466048"/>
            <a:ext cx="3477137" cy="969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69A682-4E1D-FF7D-43CC-A408E51C8B73}"/>
              </a:ext>
            </a:extLst>
          </p:cNvPr>
          <p:cNvGrpSpPr/>
          <p:nvPr/>
        </p:nvGrpSpPr>
        <p:grpSpPr>
          <a:xfrm>
            <a:off x="7019918" y="1832300"/>
            <a:ext cx="4985853" cy="4225897"/>
            <a:chOff x="7019918" y="1832300"/>
            <a:chExt cx="4985853" cy="42258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5131032-5201-5DAE-8DC1-CC2D25DBB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9920" y="3559887"/>
              <a:ext cx="4885905" cy="249831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F9480F-5D2E-04E4-4DE6-52BA598E2DE5}"/>
                </a:ext>
              </a:extLst>
            </p:cNvPr>
            <p:cNvSpPr txBox="1"/>
            <p:nvPr/>
          </p:nvSpPr>
          <p:spPr>
            <a:xfrm>
              <a:off x="7019918" y="1832300"/>
              <a:ext cx="498585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>
                  <a:latin typeface="Century" panose="02040604050505020304" pitchFamily="18" charset="0"/>
                </a:rPr>
                <a:t>After those exclusions, albumin infusion was associated with reduced mortality. The pooled odds ratio was 0.34 with a 95% confidence interval of 0.19 to 0.58 (P &lt; .001).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4CAC5A-4203-0142-C229-52EF14EC3205}"/>
              </a:ext>
            </a:extLst>
          </p:cNvPr>
          <p:cNvCxnSpPr>
            <a:cxnSpLocks/>
          </p:cNvCxnSpPr>
          <p:nvPr/>
        </p:nvCxnSpPr>
        <p:spPr>
          <a:xfrm flipV="1">
            <a:off x="7019920" y="1895018"/>
            <a:ext cx="0" cy="42782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47407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21BE2-8820-FF3B-C3D4-A381B3365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A69B363-7A27-A396-2428-4AB7D0C0729E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C03FBB-53BC-8BF6-9C37-A7C74A822909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065AA9-2665-A399-3A63-66478E4B32AF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2B09172-754C-6D30-FB67-7FBAC4079B97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B3037D-B02F-CC2B-1FAB-8B7EB6DE94CE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B75CB3-7C4B-2E3E-14CA-1F18F4C6EFFD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A1B9C97-AD80-877E-0E8A-6EA1F1E4DE3A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4BEEA1E-6745-9228-214C-34EA6765187D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9C03AB6-86EF-4656-14AE-EA77344830AE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9EC2E16-0F47-47E4-2419-E4214093C2E3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85ECFA-4725-959D-7E3C-818EE75ED64C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0DA725-3D3A-13C0-8107-7A421A8FEF0E}"/>
              </a:ext>
            </a:extLst>
          </p:cNvPr>
          <p:cNvSpPr txBox="1"/>
          <p:nvPr/>
        </p:nvSpPr>
        <p:spPr>
          <a:xfrm>
            <a:off x="53739" y="577605"/>
            <a:ext cx="3167382" cy="921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0">
                <a:effectLst/>
                <a:highlight>
                  <a:srgbClr val="7030A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>
                <a:solidFill>
                  <a:schemeClr val="bg1"/>
                </a:solidFill>
                <a:highlight>
                  <a:srgbClr val="7030A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b="1" kern="0">
                <a:highlight>
                  <a:srgbClr val="7030A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b="1" kern="0">
                <a:effectLst/>
                <a:highlight>
                  <a:srgbClr val="7030A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critically ill adult patients, intravenous albumin in conjunction with diuretics is not suggested for removal of extravascular fluid </a:t>
            </a:r>
            <a:endParaRPr lang="en-US" sz="11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A09AF8-511F-4200-EF68-25C6E0ADDE8F}"/>
              </a:ext>
            </a:extLst>
          </p:cNvPr>
          <p:cNvGrpSpPr/>
          <p:nvPr/>
        </p:nvGrpSpPr>
        <p:grpSpPr>
          <a:xfrm>
            <a:off x="218563" y="3886290"/>
            <a:ext cx="2376130" cy="2394105"/>
            <a:chOff x="218563" y="3886290"/>
            <a:chExt cx="2376130" cy="239410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DCCB60-F502-C2A8-A09D-2865387A70B4}"/>
                </a:ext>
              </a:extLst>
            </p:cNvPr>
            <p:cNvGrpSpPr/>
            <p:nvPr/>
          </p:nvGrpSpPr>
          <p:grpSpPr>
            <a:xfrm>
              <a:off x="218563" y="5892848"/>
              <a:ext cx="2376130" cy="387547"/>
              <a:chOff x="8859497" y="3450801"/>
              <a:chExt cx="3398946" cy="387547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FF3ECB3E-ABEA-1038-FCB3-C5F7F50AA5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8797" y="3450801"/>
                <a:ext cx="2569646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7E03FF-998B-B829-27C9-F22D66A28E46}"/>
                  </a:ext>
                </a:extLst>
              </p:cNvPr>
              <p:cNvSpPr txBox="1"/>
              <p:nvPr/>
            </p:nvSpPr>
            <p:spPr>
              <a:xfrm>
                <a:off x="8859497" y="3499794"/>
                <a:ext cx="33435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>
                    <a:latin typeface="Century" panose="02040604050505020304" pitchFamily="18" charset="0"/>
                  </a:rPr>
                  <a:t>         </a:t>
                </a:r>
                <a:r>
                  <a:rPr lang="en-CA" sz="1600" b="1">
                    <a:solidFill>
                      <a:srgbClr val="00B050"/>
                    </a:solidFill>
                    <a:latin typeface="Century" panose="02040604050505020304" pitchFamily="18" charset="0"/>
                  </a:rPr>
                  <a:t>For</a:t>
                </a:r>
                <a:r>
                  <a:rPr lang="en-CA" sz="1600" b="1">
                    <a:latin typeface="Century" panose="02040604050505020304" pitchFamily="18" charset="0"/>
                  </a:rPr>
                  <a:t>          </a:t>
                </a:r>
                <a:r>
                  <a:rPr lang="en-CA" sz="1600" b="1">
                    <a:solidFill>
                      <a:srgbClr val="C00000"/>
                    </a:solidFill>
                    <a:latin typeface="Century" panose="02040604050505020304" pitchFamily="18" charset="0"/>
                  </a:rPr>
                  <a:t>Against</a:t>
                </a:r>
                <a:endParaRPr lang="en-US" sz="1600" b="1">
                  <a:solidFill>
                    <a:srgbClr val="C00000"/>
                  </a:solidFill>
                  <a:latin typeface="Century" panose="02040604050505020304" pitchFamily="18" charset="0"/>
                </a:endParaRP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262059B-CECF-177F-11F4-A1C51A98A2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463" y="3982901"/>
              <a:ext cx="0" cy="1919976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2B3D0A4-2FD3-7947-14BD-7F0A9AD44E2E}"/>
                </a:ext>
              </a:extLst>
            </p:cNvPr>
            <p:cNvSpPr/>
            <p:nvPr/>
          </p:nvSpPr>
          <p:spPr>
            <a:xfrm flipH="1">
              <a:off x="2015960" y="4188482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1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99FCBB-C19D-393D-3868-31327821C47F}"/>
                </a:ext>
              </a:extLst>
            </p:cNvPr>
            <p:cNvSpPr/>
            <p:nvPr/>
          </p:nvSpPr>
          <p:spPr>
            <a:xfrm flipH="1">
              <a:off x="1753551" y="5414500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2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8E220BE-10AF-8338-E312-6FB83CB11CB0}"/>
                </a:ext>
              </a:extLst>
            </p:cNvPr>
            <p:cNvSpPr/>
            <p:nvPr/>
          </p:nvSpPr>
          <p:spPr>
            <a:xfrm flipH="1">
              <a:off x="2161164" y="5424266"/>
              <a:ext cx="290408" cy="29040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bg1"/>
                  </a:solidFill>
                  <a:latin typeface="Century" panose="02040604050505020304" pitchFamily="18" charset="0"/>
                </a:rPr>
                <a:t>3</a:t>
              </a:r>
              <a:endParaRPr lang="en-US" sz="140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3EA60C-59F8-98A6-F5A6-FEAF4131AF0C}"/>
                </a:ext>
              </a:extLst>
            </p:cNvPr>
            <p:cNvSpPr txBox="1"/>
            <p:nvPr/>
          </p:nvSpPr>
          <p:spPr>
            <a:xfrm rot="16200000">
              <a:off x="-699059" y="4826231"/>
              <a:ext cx="21414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latin typeface="Century" panose="02040604050505020304" pitchFamily="18" charset="0"/>
                  <a:cs typeface="Arial" panose="020B0604020202020204" pitchFamily="34" charset="0"/>
                </a:rPr>
                <a:t>CERTAINTY OF EVIDENCE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7F903-7BBE-FB66-40EA-EB78FDFC6513}"/>
                </a:ext>
              </a:extLst>
            </p:cNvPr>
            <p:cNvSpPr txBox="1"/>
            <p:nvPr/>
          </p:nvSpPr>
          <p:spPr>
            <a:xfrm rot="16200000">
              <a:off x="317813" y="4821051"/>
              <a:ext cx="5953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Low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4DE345C-B0F6-48CF-FABF-3F19BF351692}"/>
                </a:ext>
              </a:extLst>
            </p:cNvPr>
            <p:cNvSpPr txBox="1"/>
            <p:nvPr/>
          </p:nvSpPr>
          <p:spPr>
            <a:xfrm rot="16200000">
              <a:off x="188163" y="4173016"/>
              <a:ext cx="835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Moderate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7804CC-5E32-ECE6-C43D-EADF9F7964CD}"/>
                </a:ext>
              </a:extLst>
            </p:cNvPr>
            <p:cNvSpPr txBox="1"/>
            <p:nvPr/>
          </p:nvSpPr>
          <p:spPr>
            <a:xfrm rot="16200000">
              <a:off x="204599" y="5416406"/>
              <a:ext cx="838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Very low 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6611E10-1BFA-9B57-199D-B5B8A5BFDC09}"/>
                </a:ext>
              </a:extLst>
            </p:cNvPr>
            <p:cNvCxnSpPr>
              <a:cxnSpLocks/>
            </p:cNvCxnSpPr>
            <p:nvPr/>
          </p:nvCxnSpPr>
          <p:spPr>
            <a:xfrm>
              <a:off x="798312" y="4561392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4270FB9-9A30-C5EF-ED50-9E373A005B34}"/>
                </a:ext>
              </a:extLst>
            </p:cNvPr>
            <p:cNvCxnSpPr>
              <a:cxnSpLocks/>
            </p:cNvCxnSpPr>
            <p:nvPr/>
          </p:nvCxnSpPr>
          <p:spPr>
            <a:xfrm>
              <a:off x="798312" y="5197097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F830075-C6BF-1A88-0674-47347CEC01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07607" y="4108337"/>
              <a:ext cx="6692" cy="178451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3301F73-50BC-F861-9830-7797461C6E08}"/>
              </a:ext>
            </a:extLst>
          </p:cNvPr>
          <p:cNvCxnSpPr>
            <a:cxnSpLocks/>
          </p:cNvCxnSpPr>
          <p:nvPr/>
        </p:nvCxnSpPr>
        <p:spPr>
          <a:xfrm>
            <a:off x="3221121" y="574724"/>
            <a:ext cx="0" cy="57533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4175CD3-E608-0BC3-74B5-177F45431225}"/>
              </a:ext>
            </a:extLst>
          </p:cNvPr>
          <p:cNvCxnSpPr>
            <a:cxnSpLocks/>
          </p:cNvCxnSpPr>
          <p:nvPr/>
        </p:nvCxnSpPr>
        <p:spPr>
          <a:xfrm>
            <a:off x="3221121" y="3483380"/>
            <a:ext cx="897087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170" name="Picture 2" descr="Urine Drainage Bag Stock Photo - Download Image Now - Catheter, Urine, Bag  - iStock">
            <a:extLst>
              <a:ext uri="{FF2B5EF4-FFF2-40B4-BE49-F238E27FC236}">
                <a16:creationId xmlns:a16="http://schemas.microsoft.com/office/drawing/2014/main" id="{2DC96E0F-C8D9-2D5E-5943-C7ADA0FA5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-1342" r="17717" b="1342"/>
          <a:stretch/>
        </p:blipFill>
        <p:spPr bwMode="auto">
          <a:xfrm>
            <a:off x="477559" y="1620226"/>
            <a:ext cx="2117134" cy="19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F6A33B-AB30-94A2-3050-E2B7CD4F5408}"/>
              </a:ext>
            </a:extLst>
          </p:cNvPr>
          <p:cNvSpPr txBox="1"/>
          <p:nvPr/>
        </p:nvSpPr>
        <p:spPr>
          <a:xfrm>
            <a:off x="3387638" y="1705933"/>
            <a:ext cx="36608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505050"/>
                </a:solidFill>
                <a:latin typeface="Century" panose="02040604050505020304" pitchFamily="18" charset="0"/>
              </a:rPr>
              <a:t>2022 SR/MA identified 3 RCTs (n=129)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505050"/>
                </a:solidFill>
                <a:latin typeface="Century" panose="02040604050505020304" pitchFamily="18" charset="0"/>
              </a:rPr>
              <a:t>Trials of albumin + diuretics vs. placebo + diuretics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B050"/>
                </a:solidFill>
                <a:latin typeface="Century" panose="02040604050505020304" pitchFamily="18" charset="0"/>
              </a:rPr>
              <a:t>Albumin reduced </a:t>
            </a:r>
            <a:r>
              <a:rPr lang="en-US" sz="1400">
                <a:solidFill>
                  <a:srgbClr val="505050"/>
                </a:solidFill>
                <a:latin typeface="Century" panose="02040604050505020304" pitchFamily="18" charset="0"/>
              </a:rPr>
              <a:t>hypotensive episodes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0000"/>
                </a:solidFill>
                <a:latin typeface="Century" panose="02040604050505020304" pitchFamily="18" charset="0"/>
              </a:rPr>
              <a:t>No effect on </a:t>
            </a:r>
            <a:r>
              <a:rPr lang="en-US" sz="1400">
                <a:solidFill>
                  <a:srgbClr val="505050"/>
                </a:solidFill>
                <a:latin typeface="Century" panose="02040604050505020304" pitchFamily="18" charset="0"/>
              </a:rPr>
              <a:t>mortality, days of mechanical ventilation</a:t>
            </a:r>
            <a:endParaRPr lang="en-US" sz="1400">
              <a:latin typeface="Century" panose="020406040505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3D542-1805-6EF5-06BE-C040BED62C66}"/>
              </a:ext>
            </a:extLst>
          </p:cNvPr>
          <p:cNvSpPr txBox="1"/>
          <p:nvPr/>
        </p:nvSpPr>
        <p:spPr>
          <a:xfrm>
            <a:off x="3306087" y="4694226"/>
            <a:ext cx="48949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>
                <a:solidFill>
                  <a:srgbClr val="505050"/>
                </a:solidFill>
                <a:latin typeface="Century" panose="02040604050505020304" pitchFamily="18" charset="0"/>
              </a:rPr>
              <a:t>Included 10 RCTs of </a:t>
            </a:r>
            <a:r>
              <a:rPr lang="en-US" sz="1600" b="0" i="0">
                <a:solidFill>
                  <a:srgbClr val="505050"/>
                </a:solidFill>
                <a:effectLst/>
                <a:latin typeface="Century" panose="02040604050505020304" pitchFamily="18" charset="0"/>
              </a:rPr>
              <a:t>albumin with furosemide, compared with furosemide alone (N = 343).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>
                <a:solidFill>
                  <a:srgbClr val="505050"/>
                </a:solidFill>
                <a:effectLst/>
                <a:latin typeface="Century" panose="02040604050505020304" pitchFamily="18" charset="0"/>
              </a:rPr>
              <a:t>Urine output</a:t>
            </a:r>
            <a:r>
              <a:rPr lang="en-US" sz="1600" b="0" i="0">
                <a:solidFill>
                  <a:srgbClr val="505050"/>
                </a:solidFill>
                <a:effectLst/>
                <a:latin typeface="Century" panose="02040604050505020304" pitchFamily="18" charset="0"/>
              </a:rPr>
              <a:t> was </a:t>
            </a:r>
            <a:r>
              <a:rPr lang="en-US" sz="1600" b="0" i="0">
                <a:solidFill>
                  <a:srgbClr val="00B050"/>
                </a:solidFill>
                <a:effectLst/>
                <a:latin typeface="Century" panose="02040604050505020304" pitchFamily="18" charset="0"/>
              </a:rPr>
              <a:t>higher at 6h </a:t>
            </a:r>
            <a:r>
              <a:rPr lang="en-US" sz="1600" b="0" i="0">
                <a:solidFill>
                  <a:srgbClr val="505050"/>
                </a:solidFill>
                <a:effectLst/>
                <a:latin typeface="Century" panose="02040604050505020304" pitchFamily="18" charset="0"/>
              </a:rPr>
              <a:t>in the patients receiving albumin-furosemide, </a:t>
            </a:r>
            <a:r>
              <a:rPr lang="en-US" sz="1600" b="0" i="0">
                <a:solidFill>
                  <a:srgbClr val="FF0000"/>
                </a:solidFill>
                <a:effectLst/>
                <a:latin typeface="Century" panose="02040604050505020304" pitchFamily="18" charset="0"/>
              </a:rPr>
              <a:t>no difference</a:t>
            </a:r>
            <a:r>
              <a:rPr lang="en-US" sz="1600" b="0" i="0">
                <a:solidFill>
                  <a:srgbClr val="505050"/>
                </a:solidFill>
                <a:effectLst/>
                <a:latin typeface="Century" panose="02040604050505020304" pitchFamily="18" charset="0"/>
              </a:rPr>
              <a:t> was found in urine output at 24h.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3F2AC6-EBC8-88FE-AD4E-5F9E5CBAC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242" y="624500"/>
            <a:ext cx="5351133" cy="1058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8FD1DC-DB25-445B-190D-7F9456F5A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056" y="1047340"/>
            <a:ext cx="3555938" cy="21758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EB1EDA-1C51-40D1-374C-3C0F0ED10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087" y="3573330"/>
            <a:ext cx="5192981" cy="10291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6FE4BE3-554D-053E-D197-FA6A68B348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375" y="4036974"/>
            <a:ext cx="3220102" cy="2058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3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1107E-E2EA-E27F-CFF5-6302E9CE3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C5C8CF76-D8B4-268B-76A7-24F7FE29C682}"/>
              </a:ext>
            </a:extLst>
          </p:cNvPr>
          <p:cNvSpPr/>
          <p:nvPr/>
        </p:nvSpPr>
        <p:spPr>
          <a:xfrm>
            <a:off x="455859" y="1744934"/>
            <a:ext cx="3378272" cy="337827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b="1">
                <a:solidFill>
                  <a:schemeClr val="bg2">
                    <a:lumMod val="90000"/>
                  </a:schemeClr>
                </a:solidFill>
              </a:rPr>
              <a:t>Cirrhosis</a:t>
            </a:r>
          </a:p>
          <a:p>
            <a:pPr algn="ctr"/>
            <a:r>
              <a:rPr lang="en-CA" sz="4000" b="1">
                <a:solidFill>
                  <a:schemeClr val="bg2">
                    <a:lumMod val="90000"/>
                  </a:schemeClr>
                </a:solidFill>
              </a:rPr>
              <a:t>N=5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57CB367-BF70-1C7E-EE1B-375447059412}"/>
              </a:ext>
            </a:extLst>
          </p:cNvPr>
          <p:cNvSpPr/>
          <p:nvPr/>
        </p:nvSpPr>
        <p:spPr>
          <a:xfrm>
            <a:off x="6517990" y="2344838"/>
            <a:ext cx="2168326" cy="2168324"/>
          </a:xfrm>
          <a:prstGeom prst="ellipse">
            <a:avLst/>
          </a:prstGeom>
          <a:solidFill>
            <a:srgbClr val="8035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/>
              <a:t>Pediatric &amp; Neonatal</a:t>
            </a:r>
          </a:p>
          <a:p>
            <a:pPr algn="ctr"/>
            <a:r>
              <a:rPr lang="en-CA" sz="2000" b="1"/>
              <a:t>N=3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13EF04-7569-0C2F-3224-ACDF63937599}"/>
              </a:ext>
            </a:extLst>
          </p:cNvPr>
          <p:cNvSpPr/>
          <p:nvPr/>
        </p:nvSpPr>
        <p:spPr>
          <a:xfrm>
            <a:off x="4170237" y="2344838"/>
            <a:ext cx="2178463" cy="2178463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>
                <a:solidFill>
                  <a:schemeClr val="bg2">
                    <a:lumMod val="90000"/>
                  </a:schemeClr>
                </a:solidFill>
              </a:rPr>
              <a:t>Critical Care</a:t>
            </a:r>
          </a:p>
          <a:p>
            <a:pPr algn="ctr"/>
            <a:r>
              <a:rPr lang="en-CA" sz="2400" b="1">
                <a:solidFill>
                  <a:schemeClr val="bg2">
                    <a:lumMod val="90000"/>
                  </a:schemeClr>
                </a:solidFill>
              </a:rPr>
              <a:t>N=3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A9C76A3-CE15-7FC3-A97E-4003B7C5EE61}"/>
              </a:ext>
            </a:extLst>
          </p:cNvPr>
          <p:cNvSpPr/>
          <p:nvPr/>
        </p:nvSpPr>
        <p:spPr>
          <a:xfrm>
            <a:off x="8806404" y="2825587"/>
            <a:ext cx="1343025" cy="134302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>
                <a:solidFill>
                  <a:schemeClr val="bg2">
                    <a:lumMod val="90000"/>
                  </a:schemeClr>
                </a:solidFill>
              </a:rPr>
              <a:t>CV Surgery</a:t>
            </a:r>
          </a:p>
          <a:p>
            <a:pPr algn="ctr"/>
            <a:r>
              <a:rPr lang="en-CA" sz="1600" b="1">
                <a:solidFill>
                  <a:schemeClr val="bg2">
                    <a:lumMod val="90000"/>
                  </a:schemeClr>
                </a:solidFill>
              </a:rPr>
              <a:t>N=2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B66AE21-9EC7-3336-7715-FEA630E1BF64}"/>
              </a:ext>
            </a:extLst>
          </p:cNvPr>
          <p:cNvSpPr/>
          <p:nvPr/>
        </p:nvSpPr>
        <p:spPr>
          <a:xfrm>
            <a:off x="10492774" y="2921326"/>
            <a:ext cx="1151550" cy="115154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>
                <a:solidFill>
                  <a:schemeClr val="bg2">
                    <a:lumMod val="90000"/>
                  </a:schemeClr>
                </a:solidFill>
              </a:rPr>
              <a:t>Renal</a:t>
            </a:r>
          </a:p>
          <a:p>
            <a:pPr algn="ctr"/>
            <a:r>
              <a:rPr lang="en-CA" b="1">
                <a:solidFill>
                  <a:schemeClr val="bg2">
                    <a:lumMod val="90000"/>
                  </a:schemeClr>
                </a:solidFill>
              </a:rPr>
              <a:t>N=1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60E3A0-0A0B-7D95-5E38-44DD4A91DB03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B7E68-8E6A-092D-24BF-F99667647BEC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AC223-051C-28FC-CF5E-6FE55277DB29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0F3DFA-7112-F3B5-F50C-190879B6298A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4FEEA3-F897-1F41-0843-BECB96580F54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BE4673-52BC-448A-2540-915F7E7AE246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5DFB9B7-DED5-4677-6E89-0F7DC774F621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4F9DADC-456A-A953-1614-307ABBFE0C87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rgbClr val="8035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A25A78F-5D6C-74F4-29E0-7CEF8B8BF92B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F71BF7F-F444-5C4E-F2E6-858EEB02EFAC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570A107-5C04-7D54-7D1E-A651F5DD53DA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1994869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BF150-DF11-1B5C-54B3-C6BBA5EF2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F57DF-C2D2-32A8-3438-DB028264AC28}"/>
              </a:ext>
            </a:extLst>
          </p:cNvPr>
          <p:cNvSpPr txBox="1"/>
          <p:nvPr/>
        </p:nvSpPr>
        <p:spPr>
          <a:xfrm>
            <a:off x="3692497" y="1381941"/>
            <a:ext cx="6916686" cy="4171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In pediatric patients with infection and hypoperfusion, intravenous albumin is not recommended to reduce mortality </a:t>
            </a:r>
            <a:b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(Strong Recommendation, Low Certainty of Evidence of Effect).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rgbClr val="505050"/>
              </a:solidFill>
              <a:effectLst/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In preterm neonates (≤ 36 weeks) with low serum albumin levels and respiratory distress, intravenous albumin is not suggested to improve respiratory function </a:t>
            </a:r>
            <a:b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kern="0">
              <a:solidFill>
                <a:srgbClr val="505050"/>
              </a:solidFill>
              <a:effectLst/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In preterm neonates (≤ 32 weeks or ≤ 1,500 g) with or without hypoperfusion, intravenous albumin is not suggested for volume replacement </a:t>
            </a:r>
            <a:b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1C23D6F-250D-7022-F9F6-32B8FE352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520" y="6178090"/>
            <a:ext cx="895283" cy="27620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666E7F2-128D-0293-F7EA-73E907E9FAF8}"/>
              </a:ext>
            </a:extLst>
          </p:cNvPr>
          <p:cNvSpPr/>
          <p:nvPr/>
        </p:nvSpPr>
        <p:spPr>
          <a:xfrm>
            <a:off x="715138" y="976295"/>
            <a:ext cx="2168326" cy="2168324"/>
          </a:xfrm>
          <a:prstGeom prst="ellipse">
            <a:avLst/>
          </a:prstGeom>
          <a:solidFill>
            <a:srgbClr val="8035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/>
              <a:t>Pediatric &amp; Neonatal</a:t>
            </a:r>
          </a:p>
          <a:p>
            <a:pPr algn="ctr"/>
            <a:r>
              <a:rPr lang="en-CA" sz="2000" b="1"/>
              <a:t>N=3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D9DFAE-2434-E7AA-D135-898C238240F2}"/>
              </a:ext>
            </a:extLst>
          </p:cNvPr>
          <p:cNvGrpSpPr/>
          <p:nvPr/>
        </p:nvGrpSpPr>
        <p:grpSpPr>
          <a:xfrm>
            <a:off x="273454" y="5813678"/>
            <a:ext cx="3219023" cy="387547"/>
            <a:chOff x="8859497" y="3450801"/>
            <a:chExt cx="4604665" cy="387547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17AF713-B745-36F0-3ACC-0E17239C2DA2}"/>
                </a:ext>
              </a:extLst>
            </p:cNvPr>
            <p:cNvCxnSpPr>
              <a:cxnSpLocks/>
            </p:cNvCxnSpPr>
            <p:nvPr/>
          </p:nvCxnSpPr>
          <p:spPr>
            <a:xfrm>
              <a:off x="9688797" y="3450801"/>
              <a:ext cx="3538706" cy="10029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895993-F939-2894-18FF-720E08525E83}"/>
                </a:ext>
              </a:extLst>
            </p:cNvPr>
            <p:cNvSpPr txBox="1"/>
            <p:nvPr/>
          </p:nvSpPr>
          <p:spPr>
            <a:xfrm>
              <a:off x="8859497" y="3499794"/>
              <a:ext cx="4604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>
                  <a:latin typeface="Century" panose="02040604050505020304" pitchFamily="18" charset="0"/>
                </a:rPr>
                <a:t>         </a:t>
              </a:r>
              <a:r>
                <a:rPr lang="en-CA" sz="1600" b="1">
                  <a:solidFill>
                    <a:srgbClr val="00B050"/>
                  </a:solidFill>
                  <a:latin typeface="Century" panose="02040604050505020304" pitchFamily="18" charset="0"/>
                </a:rPr>
                <a:t>For</a:t>
              </a:r>
              <a:r>
                <a:rPr lang="en-CA" sz="1600" b="1">
                  <a:latin typeface="Century" panose="02040604050505020304" pitchFamily="18" charset="0"/>
                </a:rPr>
                <a:t>     	        </a:t>
              </a:r>
              <a:r>
                <a:rPr lang="en-CA" sz="1600" b="1">
                  <a:solidFill>
                    <a:srgbClr val="C00000"/>
                  </a:solidFill>
                  <a:latin typeface="Century" panose="02040604050505020304" pitchFamily="18" charset="0"/>
                </a:rPr>
                <a:t>Against</a:t>
              </a:r>
              <a:endParaRPr lang="en-US" sz="1600" b="1">
                <a:solidFill>
                  <a:srgbClr val="C00000"/>
                </a:solidFill>
                <a:latin typeface="Century" panose="02040604050505020304" pitchFamily="18" charset="0"/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CCAFAC-A806-6DF6-D3D6-0087FE088779}"/>
              </a:ext>
            </a:extLst>
          </p:cNvPr>
          <p:cNvCxnSpPr>
            <a:cxnSpLocks/>
          </p:cNvCxnSpPr>
          <p:nvPr/>
        </p:nvCxnSpPr>
        <p:spPr>
          <a:xfrm flipV="1">
            <a:off x="876352" y="3527777"/>
            <a:ext cx="0" cy="22959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2F5FBA05-AC49-3F5E-1A9C-674082D0FF96}"/>
              </a:ext>
            </a:extLst>
          </p:cNvPr>
          <p:cNvSpPr/>
          <p:nvPr/>
        </p:nvSpPr>
        <p:spPr>
          <a:xfrm flipH="1">
            <a:off x="2574849" y="4573037"/>
            <a:ext cx="290408" cy="290408"/>
          </a:xfrm>
          <a:prstGeom prst="ellipse">
            <a:avLst/>
          </a:prstGeom>
          <a:solidFill>
            <a:srgbClr val="80350E"/>
          </a:solidFill>
          <a:ln>
            <a:solidFill>
              <a:srgbClr val="8035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1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DBFB9AF-272E-50C3-BD4E-73A0DC623553}"/>
              </a:ext>
            </a:extLst>
          </p:cNvPr>
          <p:cNvSpPr/>
          <p:nvPr/>
        </p:nvSpPr>
        <p:spPr>
          <a:xfrm flipH="1">
            <a:off x="2147229" y="5263060"/>
            <a:ext cx="290408" cy="290408"/>
          </a:xfrm>
          <a:prstGeom prst="ellipse">
            <a:avLst/>
          </a:prstGeom>
          <a:solidFill>
            <a:srgbClr val="80350E"/>
          </a:solidFill>
          <a:ln>
            <a:solidFill>
              <a:srgbClr val="8035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2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0D06F22-FA16-F179-46EA-AF879B653A1D}"/>
              </a:ext>
            </a:extLst>
          </p:cNvPr>
          <p:cNvSpPr/>
          <p:nvPr/>
        </p:nvSpPr>
        <p:spPr>
          <a:xfrm flipH="1">
            <a:off x="2572777" y="5268788"/>
            <a:ext cx="290408" cy="290408"/>
          </a:xfrm>
          <a:prstGeom prst="ellipse">
            <a:avLst/>
          </a:prstGeom>
          <a:solidFill>
            <a:srgbClr val="80350E"/>
          </a:solidFill>
          <a:ln>
            <a:solidFill>
              <a:srgbClr val="8035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3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2844CA-67E8-4543-1931-04ED41EDE20D}"/>
              </a:ext>
            </a:extLst>
          </p:cNvPr>
          <p:cNvSpPr txBox="1"/>
          <p:nvPr/>
        </p:nvSpPr>
        <p:spPr>
          <a:xfrm rot="16200000">
            <a:off x="-1067824" y="4688263"/>
            <a:ext cx="278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CERTAINTY OF EVIDENCE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03E7AD-0C95-4B68-22A7-C7A63E5F0316}"/>
              </a:ext>
            </a:extLst>
          </p:cNvPr>
          <p:cNvSpPr txBox="1"/>
          <p:nvPr/>
        </p:nvSpPr>
        <p:spPr>
          <a:xfrm rot="16200000">
            <a:off x="313184" y="4605993"/>
            <a:ext cx="666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Low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F3D793-CD1F-7832-E082-107C881C415A}"/>
              </a:ext>
            </a:extLst>
          </p:cNvPr>
          <p:cNvSpPr txBox="1"/>
          <p:nvPr/>
        </p:nvSpPr>
        <p:spPr>
          <a:xfrm rot="16200000">
            <a:off x="-51278" y="5362123"/>
            <a:ext cx="1393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Very low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A632879-FDE3-20EB-C28A-C28EE947D0F2}"/>
              </a:ext>
            </a:extLst>
          </p:cNvPr>
          <p:cNvCxnSpPr>
            <a:cxnSpLocks/>
          </p:cNvCxnSpPr>
          <p:nvPr/>
        </p:nvCxnSpPr>
        <p:spPr>
          <a:xfrm>
            <a:off x="853201" y="4348872"/>
            <a:ext cx="227860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269F0E-6D8E-C64A-4150-5C4CC317E2E3}"/>
              </a:ext>
            </a:extLst>
          </p:cNvPr>
          <p:cNvCxnSpPr>
            <a:cxnSpLocks/>
          </p:cNvCxnSpPr>
          <p:nvPr/>
        </p:nvCxnSpPr>
        <p:spPr>
          <a:xfrm>
            <a:off x="853201" y="5117927"/>
            <a:ext cx="218716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C37741-B70A-8078-C690-FC04FA077D47}"/>
              </a:ext>
            </a:extLst>
          </p:cNvPr>
          <p:cNvCxnSpPr>
            <a:cxnSpLocks/>
          </p:cNvCxnSpPr>
          <p:nvPr/>
        </p:nvCxnSpPr>
        <p:spPr>
          <a:xfrm flipV="1">
            <a:off x="2012088" y="3647288"/>
            <a:ext cx="0" cy="21663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Neonatal Icon Images – Browse 1,118 Stock Photos, Vectors, and Video |  Adobe Stock">
            <a:extLst>
              <a:ext uri="{FF2B5EF4-FFF2-40B4-BE49-F238E27FC236}">
                <a16:creationId xmlns:a16="http://schemas.microsoft.com/office/drawing/2014/main" id="{FCCB045F-BE91-9D39-F8B0-F9709DE64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8" t="14444" r="19919" b="27408"/>
          <a:stretch/>
        </p:blipFill>
        <p:spPr bwMode="auto">
          <a:xfrm>
            <a:off x="10722519" y="3317163"/>
            <a:ext cx="1245433" cy="108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ediatrician icon PNG and SVG Vector Free Download">
            <a:extLst>
              <a:ext uri="{FF2B5EF4-FFF2-40B4-BE49-F238E27FC236}">
                <a16:creationId xmlns:a16="http://schemas.microsoft.com/office/drawing/2014/main" id="{3A7C1772-4557-9EA5-1A66-3C695A1B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519" y="1460400"/>
            <a:ext cx="1302932" cy="108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12D433E-86FE-BB60-06FE-934126FA28BB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6CD680-AF8A-2F8D-EDDC-77AB290ED9A0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F14F14-B515-7D8D-7169-9FFCD74A4551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34403B-CED2-ACC1-2462-CF170400EC88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38FAEF3-C5DC-EC83-CB9E-98FFBE0FA7BA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799CA4-9B99-10F2-4760-1766231C82AF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C0B62C-440A-740A-3D3F-430076EFA624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364C71D-91E2-0F74-F11E-9443CEB44C7B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rgbClr val="8035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A408212-B238-7A9D-BED7-A57BB352EBFD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7E5E04E-7092-214D-4546-10EB3D023F2D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D2E35A-5718-BF24-CA3F-FFBA060FBA0B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071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5A1EF-509A-0BA6-E983-3C7B42A7A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9AA176E-85D2-9AB4-AD59-F9278B577738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DAAEC91-5E27-BCC3-3DA6-57F3EF9D373F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D72229-F673-EC50-E792-0314BCF3AC1F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BF8DAE9-6C40-AE6C-2C2B-FA295EF9ABA4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A33B69D-E946-AD1A-E7A6-C96DBEEB73E8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5E33C1-F50A-0F0B-ED1A-F7FD522D3ACA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2E092AF-D0FF-16E1-8C0A-EBD88EE54F95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E108931-7546-0F98-2C71-D5F1FB37E72D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D69ED0C-A4E2-8872-1996-6DE109F46D2C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F9D8325-B70A-CD09-EA43-79D9026FC997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4FD69EB-53D1-F411-5D99-44551B6DB7A3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7A842-1D3F-9249-D0C9-42EC7C3253C4}"/>
              </a:ext>
            </a:extLst>
          </p:cNvPr>
          <p:cNvSpPr txBox="1"/>
          <p:nvPr/>
        </p:nvSpPr>
        <p:spPr>
          <a:xfrm>
            <a:off x="53739" y="577605"/>
            <a:ext cx="3167382" cy="1330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kern="0">
                <a:effectLst/>
                <a:highlight>
                  <a:srgbClr val="80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200" b="1" kern="0">
                <a:highlight>
                  <a:srgbClr val="80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b="1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pediatric patients with infection and hypoperfusion, intravenous albumin is not recommended to reduce mortality (Strong Recommendation, Low Certainty of Evidence of Effect).</a:t>
            </a: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1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E3743F-3F10-B5D4-490C-FFC734C96504}"/>
              </a:ext>
            </a:extLst>
          </p:cNvPr>
          <p:cNvGrpSpPr/>
          <p:nvPr/>
        </p:nvGrpSpPr>
        <p:grpSpPr>
          <a:xfrm>
            <a:off x="218563" y="5892848"/>
            <a:ext cx="2376130" cy="387547"/>
            <a:chOff x="8859497" y="3450801"/>
            <a:chExt cx="3398946" cy="387547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1A2E213-C31C-62B4-BA02-B31E031A99F4}"/>
                </a:ext>
              </a:extLst>
            </p:cNvPr>
            <p:cNvCxnSpPr>
              <a:cxnSpLocks/>
            </p:cNvCxnSpPr>
            <p:nvPr/>
          </p:nvCxnSpPr>
          <p:spPr>
            <a:xfrm>
              <a:off x="9688797" y="3450801"/>
              <a:ext cx="2569646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1A58E8-2393-955B-C8FC-493F654BF701}"/>
                </a:ext>
              </a:extLst>
            </p:cNvPr>
            <p:cNvSpPr txBox="1"/>
            <p:nvPr/>
          </p:nvSpPr>
          <p:spPr>
            <a:xfrm>
              <a:off x="8859497" y="3499794"/>
              <a:ext cx="33435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>
                  <a:latin typeface="Century" panose="02040604050505020304" pitchFamily="18" charset="0"/>
                </a:rPr>
                <a:t>         </a:t>
              </a:r>
              <a:r>
                <a:rPr lang="en-CA" sz="1600" b="1">
                  <a:solidFill>
                    <a:srgbClr val="00B050"/>
                  </a:solidFill>
                  <a:latin typeface="Century" panose="02040604050505020304" pitchFamily="18" charset="0"/>
                </a:rPr>
                <a:t>For</a:t>
              </a:r>
              <a:r>
                <a:rPr lang="en-CA" sz="1600" b="1">
                  <a:latin typeface="Century" panose="02040604050505020304" pitchFamily="18" charset="0"/>
                </a:rPr>
                <a:t>          </a:t>
              </a:r>
              <a:r>
                <a:rPr lang="en-CA" sz="1600" b="1">
                  <a:solidFill>
                    <a:srgbClr val="C00000"/>
                  </a:solidFill>
                  <a:latin typeface="Century" panose="02040604050505020304" pitchFamily="18" charset="0"/>
                </a:rPr>
                <a:t>Against</a:t>
              </a:r>
              <a:endParaRPr lang="en-US" sz="1600" b="1">
                <a:solidFill>
                  <a:srgbClr val="C00000"/>
                </a:solidFill>
                <a:latin typeface="Century" panose="02040604050505020304" pitchFamily="18" charset="0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D109B4-4258-50E3-4E0C-151F218DCDF1}"/>
              </a:ext>
            </a:extLst>
          </p:cNvPr>
          <p:cNvCxnSpPr>
            <a:cxnSpLocks/>
          </p:cNvCxnSpPr>
          <p:nvPr/>
        </p:nvCxnSpPr>
        <p:spPr>
          <a:xfrm flipV="1">
            <a:off x="821463" y="3982901"/>
            <a:ext cx="0" cy="191997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276F2D69-2618-31EA-D4B8-C8C265761DD9}"/>
              </a:ext>
            </a:extLst>
          </p:cNvPr>
          <p:cNvSpPr/>
          <p:nvPr/>
        </p:nvSpPr>
        <p:spPr>
          <a:xfrm flipH="1">
            <a:off x="2196928" y="4710184"/>
            <a:ext cx="290408" cy="290408"/>
          </a:xfrm>
          <a:prstGeom prst="ellipse">
            <a:avLst/>
          </a:prstGeom>
          <a:solidFill>
            <a:srgbClr val="80350E"/>
          </a:solidFill>
          <a:ln>
            <a:solidFill>
              <a:srgbClr val="8035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1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448026E-C0B6-3368-6D82-71E8705ED798}"/>
              </a:ext>
            </a:extLst>
          </p:cNvPr>
          <p:cNvSpPr/>
          <p:nvPr/>
        </p:nvSpPr>
        <p:spPr>
          <a:xfrm flipH="1">
            <a:off x="1753551" y="5414500"/>
            <a:ext cx="290408" cy="29040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tx1"/>
                </a:solidFill>
                <a:latin typeface="Century" panose="02040604050505020304" pitchFamily="18" charset="0"/>
              </a:rPr>
              <a:t>2</a:t>
            </a:r>
            <a:endParaRPr lang="en-US" sz="140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5E2907B-6F86-2CA6-2198-8FE70ADC3C9B}"/>
              </a:ext>
            </a:extLst>
          </p:cNvPr>
          <p:cNvSpPr/>
          <p:nvPr/>
        </p:nvSpPr>
        <p:spPr>
          <a:xfrm flipH="1">
            <a:off x="2161164" y="5414741"/>
            <a:ext cx="290408" cy="29040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tx1"/>
                </a:solidFill>
                <a:latin typeface="Century" panose="02040604050505020304" pitchFamily="18" charset="0"/>
              </a:rPr>
              <a:t>3</a:t>
            </a:r>
            <a:endParaRPr lang="en-US" sz="140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517A7E-1A2C-9791-2477-6A51940269F0}"/>
              </a:ext>
            </a:extLst>
          </p:cNvPr>
          <p:cNvSpPr txBox="1"/>
          <p:nvPr/>
        </p:nvSpPr>
        <p:spPr>
          <a:xfrm rot="16200000">
            <a:off x="-699059" y="4826231"/>
            <a:ext cx="21414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latin typeface="Century" panose="02040604050505020304" pitchFamily="18" charset="0"/>
                <a:cs typeface="Arial" panose="020B0604020202020204" pitchFamily="34" charset="0"/>
              </a:rPr>
              <a:t>CERTAINTY OF EVIDENCE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14588CE-27B9-FE6C-1ADB-52CD5FFDEAE4}"/>
              </a:ext>
            </a:extLst>
          </p:cNvPr>
          <p:cNvSpPr txBox="1"/>
          <p:nvPr/>
        </p:nvSpPr>
        <p:spPr>
          <a:xfrm rot="16200000">
            <a:off x="317813" y="4821051"/>
            <a:ext cx="5953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latin typeface="Century" panose="02040604050505020304" pitchFamily="18" charset="0"/>
                <a:cs typeface="Arial" panose="020B0604020202020204" pitchFamily="34" charset="0"/>
              </a:rPr>
              <a:t>Low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8AA09A-628B-B3EA-DE12-1D5BBB06A481}"/>
              </a:ext>
            </a:extLst>
          </p:cNvPr>
          <p:cNvSpPr txBox="1"/>
          <p:nvPr/>
        </p:nvSpPr>
        <p:spPr>
          <a:xfrm rot="16200000">
            <a:off x="188163" y="4173016"/>
            <a:ext cx="835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latin typeface="Century" panose="02040604050505020304" pitchFamily="18" charset="0"/>
                <a:cs typeface="Arial" panose="020B0604020202020204" pitchFamily="34" charset="0"/>
              </a:rPr>
              <a:t>Moderate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26A662-21A7-C3DF-1F86-6BE7EF87327F}"/>
              </a:ext>
            </a:extLst>
          </p:cNvPr>
          <p:cNvSpPr txBox="1"/>
          <p:nvPr/>
        </p:nvSpPr>
        <p:spPr>
          <a:xfrm rot="16200000">
            <a:off x="204599" y="5416406"/>
            <a:ext cx="838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latin typeface="Century" panose="02040604050505020304" pitchFamily="18" charset="0"/>
                <a:cs typeface="Arial" panose="020B0604020202020204" pitchFamily="34" charset="0"/>
              </a:rPr>
              <a:t>Very low 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A1EF646-A3FC-4C26-35DF-E66057BB4F14}"/>
              </a:ext>
            </a:extLst>
          </p:cNvPr>
          <p:cNvCxnSpPr>
            <a:cxnSpLocks/>
          </p:cNvCxnSpPr>
          <p:nvPr/>
        </p:nvCxnSpPr>
        <p:spPr>
          <a:xfrm>
            <a:off x="798312" y="4561392"/>
            <a:ext cx="1757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3187D69-AFF5-BCB3-D7B0-74C630B5F38A}"/>
              </a:ext>
            </a:extLst>
          </p:cNvPr>
          <p:cNvCxnSpPr>
            <a:cxnSpLocks/>
          </p:cNvCxnSpPr>
          <p:nvPr/>
        </p:nvCxnSpPr>
        <p:spPr>
          <a:xfrm>
            <a:off x="798312" y="5197097"/>
            <a:ext cx="1757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E267405-D153-8456-E0C4-B17D25C29E5D}"/>
              </a:ext>
            </a:extLst>
          </p:cNvPr>
          <p:cNvCxnSpPr>
            <a:cxnSpLocks/>
          </p:cNvCxnSpPr>
          <p:nvPr/>
        </p:nvCxnSpPr>
        <p:spPr>
          <a:xfrm flipH="1" flipV="1">
            <a:off x="1607607" y="4108337"/>
            <a:ext cx="6692" cy="178451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607173B-7D27-6DBC-4815-76DE87FDCDCE}"/>
              </a:ext>
            </a:extLst>
          </p:cNvPr>
          <p:cNvCxnSpPr>
            <a:cxnSpLocks/>
          </p:cNvCxnSpPr>
          <p:nvPr/>
        </p:nvCxnSpPr>
        <p:spPr>
          <a:xfrm>
            <a:off x="3221121" y="574724"/>
            <a:ext cx="0" cy="57533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5970B30-72FB-140A-E87F-ED6D98DECB2B}"/>
              </a:ext>
            </a:extLst>
          </p:cNvPr>
          <p:cNvCxnSpPr>
            <a:cxnSpLocks/>
          </p:cNvCxnSpPr>
          <p:nvPr/>
        </p:nvCxnSpPr>
        <p:spPr>
          <a:xfrm>
            <a:off x="3221121" y="3140480"/>
            <a:ext cx="897087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0B30D60-6985-7AF6-BC73-AA75DDE9989D}"/>
              </a:ext>
            </a:extLst>
          </p:cNvPr>
          <p:cNvGrpSpPr/>
          <p:nvPr/>
        </p:nvGrpSpPr>
        <p:grpSpPr>
          <a:xfrm>
            <a:off x="3221121" y="628946"/>
            <a:ext cx="6214972" cy="2409103"/>
            <a:chOff x="3221121" y="628946"/>
            <a:chExt cx="6214972" cy="24091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78CD77-E0C6-9F9B-209E-E995C611A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1121" y="628946"/>
              <a:ext cx="5276850" cy="91427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AD3B99-5CE8-F4CE-244A-F96CF6D2E00F}"/>
                </a:ext>
              </a:extLst>
            </p:cNvPr>
            <p:cNvSpPr txBox="1"/>
            <p:nvPr/>
          </p:nvSpPr>
          <p:spPr>
            <a:xfrm>
              <a:off x="3330569" y="1714610"/>
              <a:ext cx="610552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>
                  <a:latin typeface="Century" panose="02040604050505020304" pitchFamily="18" charset="0"/>
                </a:rPr>
                <a:t>Included n = 13 studies</a:t>
              </a:r>
            </a:p>
            <a:p>
              <a:r>
                <a:rPr lang="en-US" sz="1600">
                  <a:solidFill>
                    <a:srgbClr val="FF0000"/>
                  </a:solidFill>
                  <a:latin typeface="Century" panose="02040604050505020304" pitchFamily="18" charset="0"/>
                </a:rPr>
                <a:t>Better mortality outcomes </a:t>
              </a:r>
              <a:r>
                <a:rPr lang="en-US" sz="1600">
                  <a:latin typeface="Century" panose="02040604050505020304" pitchFamily="18" charset="0"/>
                </a:rPr>
                <a:t>in no bolus (albumin or saline) arms at 48 hours for children with general septic shock (RR 0.69; 95%CI 0.54–0.89), and children with malaria (RR 0.64; 95%CI 0.45–0.91) when compared to giving any bolus.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54B409-3C8E-01FA-35EA-2CF3A846E3F5}"/>
              </a:ext>
            </a:extLst>
          </p:cNvPr>
          <p:cNvGrpSpPr/>
          <p:nvPr/>
        </p:nvGrpSpPr>
        <p:grpSpPr>
          <a:xfrm>
            <a:off x="3306087" y="3250408"/>
            <a:ext cx="8566983" cy="2978646"/>
            <a:chOff x="3306087" y="3250408"/>
            <a:chExt cx="8566983" cy="297864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A6EB752-5938-47C9-BF9B-5A2E27ABD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017"/>
            <a:stretch/>
          </p:blipFill>
          <p:spPr>
            <a:xfrm>
              <a:off x="7706560" y="3947713"/>
              <a:ext cx="4166510" cy="21848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7A1D2B-AC31-8E29-5CEF-AE60F3AB6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5483" y="3250408"/>
              <a:ext cx="5066042" cy="124370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D11081-3DFF-AB4D-7C9F-4E61C7786274}"/>
                </a:ext>
              </a:extLst>
            </p:cNvPr>
            <p:cNvSpPr txBox="1"/>
            <p:nvPr/>
          </p:nvSpPr>
          <p:spPr>
            <a:xfrm>
              <a:off x="3306087" y="4610007"/>
              <a:ext cx="494508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latin typeface="Century" panose="02040604050505020304" pitchFamily="18" charset="0"/>
                </a:rPr>
                <a:t>Children (n= 3141) with febrile illnesses randomly assigned to receive boluses of 5% albumin or 0.9% saline (20-40 ml/kg) or nothing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5DF6AE-F0F9-D457-3135-C39A08B41B9F}"/>
                </a:ext>
              </a:extLst>
            </p:cNvPr>
            <p:cNvSpPr txBox="1"/>
            <p:nvPr/>
          </p:nvSpPr>
          <p:spPr>
            <a:xfrm>
              <a:off x="3324540" y="5490390"/>
              <a:ext cx="52304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0000"/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en-US" sz="1400"/>
                <a:t>The 4-week mortality was </a:t>
              </a:r>
              <a:r>
                <a:rPr lang="en-US" sz="1400" b="1"/>
                <a:t>12.2%, 12.0%, </a:t>
              </a:r>
              <a:r>
                <a:rPr lang="en-US" sz="1400"/>
                <a:t>and 8.7% in the three groups, </a:t>
              </a:r>
              <a:r>
                <a:rPr lang="en-US" sz="1400">
                  <a:solidFill>
                    <a:schemeClr val="tx1"/>
                  </a:solidFill>
                </a:rPr>
                <a:t>respectively (P=0.004 for the comparison of bolus with control). Trial stopped prematurely </a:t>
              </a:r>
            </a:p>
          </p:txBody>
        </p:sp>
      </p:grpSp>
      <p:pic>
        <p:nvPicPr>
          <p:cNvPr id="8194" name="Picture 2" descr="Intensive Care Unit Icons - Free SVG &amp; PNG Intensive Care Unit Images -  Noun Project">
            <a:extLst>
              <a:ext uri="{FF2B5EF4-FFF2-40B4-BE49-F238E27FC236}">
                <a16:creationId xmlns:a16="http://schemas.microsoft.com/office/drawing/2014/main" id="{8EB11E7E-22AE-03E5-351A-AA036221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08" y="17313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1301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CBFBD-06C2-1D58-8EEA-D28390DBC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69FF931-C4FD-82F4-DB3A-72A69D55E294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44770A-1724-F49E-207F-C6D7E44CA896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7B7F538-7053-13AB-A317-11E5E67CAF62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6F8080D-1982-4F93-1AFD-C09933FD8FFF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E1F791E-4411-5BF4-13C8-8E914A42C801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E5420C-D8B7-3C7B-28A2-04940458D5F6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01DBF54-2F5E-B970-6D61-6F6433EBD80A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0CE070A-6559-CB87-CB6B-D8076D38C36C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A0AD6E6-9535-E188-F7AF-851C418379F9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2236D3-9290-F488-CE73-606A928390AB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569AA5D-EBAA-51BD-5E73-B60DA44AB61C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DCD3D2-013E-A87B-3BC0-71AAC5BDEB1F}"/>
              </a:ext>
            </a:extLst>
          </p:cNvPr>
          <p:cNvSpPr txBox="1"/>
          <p:nvPr/>
        </p:nvSpPr>
        <p:spPr>
          <a:xfrm>
            <a:off x="53739" y="577605"/>
            <a:ext cx="3167382" cy="1330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kern="0">
                <a:effectLst/>
                <a:highlight>
                  <a:srgbClr val="80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200" b="1" kern="0">
                <a:highlight>
                  <a:srgbClr val="80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b="1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preterm neonates (≤ 36 weeks) with low serum albumin levels and respiratory distress, intravenous albumin is not suggested to improve respiratory function </a:t>
            </a:r>
            <a:br>
              <a:rPr lang="en-US" sz="12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1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CA0625-7BBD-267B-4E18-512B60F7E90C}"/>
              </a:ext>
            </a:extLst>
          </p:cNvPr>
          <p:cNvGrpSpPr/>
          <p:nvPr/>
        </p:nvGrpSpPr>
        <p:grpSpPr>
          <a:xfrm>
            <a:off x="218563" y="3886290"/>
            <a:ext cx="2376130" cy="2394105"/>
            <a:chOff x="218563" y="3886290"/>
            <a:chExt cx="2376130" cy="239410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20E3A23-AFF8-F2BE-E65C-69E1139CAF5D}"/>
                </a:ext>
              </a:extLst>
            </p:cNvPr>
            <p:cNvGrpSpPr/>
            <p:nvPr/>
          </p:nvGrpSpPr>
          <p:grpSpPr>
            <a:xfrm>
              <a:off x="218563" y="5892848"/>
              <a:ext cx="2376130" cy="387547"/>
              <a:chOff x="8859497" y="3450801"/>
              <a:chExt cx="3398946" cy="387547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0EAD29D7-3DB8-408D-0763-AC3845858F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8797" y="3450801"/>
                <a:ext cx="2569646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FBBEB1-1895-DBE8-3515-A02A3353460A}"/>
                  </a:ext>
                </a:extLst>
              </p:cNvPr>
              <p:cNvSpPr txBox="1"/>
              <p:nvPr/>
            </p:nvSpPr>
            <p:spPr>
              <a:xfrm>
                <a:off x="8859497" y="3499794"/>
                <a:ext cx="33435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>
                    <a:latin typeface="Century" panose="02040604050505020304" pitchFamily="18" charset="0"/>
                  </a:rPr>
                  <a:t>         </a:t>
                </a:r>
                <a:r>
                  <a:rPr lang="en-CA" sz="1600" b="1">
                    <a:solidFill>
                      <a:srgbClr val="00B050"/>
                    </a:solidFill>
                    <a:latin typeface="Century" panose="02040604050505020304" pitchFamily="18" charset="0"/>
                  </a:rPr>
                  <a:t>For</a:t>
                </a:r>
                <a:r>
                  <a:rPr lang="en-CA" sz="1600" b="1">
                    <a:latin typeface="Century" panose="02040604050505020304" pitchFamily="18" charset="0"/>
                  </a:rPr>
                  <a:t>          </a:t>
                </a:r>
                <a:r>
                  <a:rPr lang="en-CA" sz="1600" b="1">
                    <a:solidFill>
                      <a:srgbClr val="C00000"/>
                    </a:solidFill>
                    <a:latin typeface="Century" panose="02040604050505020304" pitchFamily="18" charset="0"/>
                  </a:rPr>
                  <a:t>Against</a:t>
                </a:r>
                <a:endParaRPr lang="en-US" sz="1600" b="1">
                  <a:solidFill>
                    <a:srgbClr val="C00000"/>
                  </a:solidFill>
                  <a:latin typeface="Century" panose="02040604050505020304" pitchFamily="18" charset="0"/>
                </a:endParaRP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AF6E396-C276-216F-BDD2-05305060E4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463" y="3982901"/>
              <a:ext cx="0" cy="1919976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1F91BF-DCAC-A1F6-FCBD-BC90FA41D2D8}"/>
                </a:ext>
              </a:extLst>
            </p:cNvPr>
            <p:cNvSpPr/>
            <p:nvPr/>
          </p:nvSpPr>
          <p:spPr>
            <a:xfrm flipH="1">
              <a:off x="2196928" y="4710184"/>
              <a:ext cx="290408" cy="290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tx1"/>
                  </a:solidFill>
                  <a:latin typeface="Century" panose="02040604050505020304" pitchFamily="18" charset="0"/>
                </a:rPr>
                <a:t>1</a:t>
              </a:r>
              <a:endParaRPr lang="en-US" sz="140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59DB2AF-6185-16EF-F06A-83D352F44665}"/>
                </a:ext>
              </a:extLst>
            </p:cNvPr>
            <p:cNvSpPr/>
            <p:nvPr/>
          </p:nvSpPr>
          <p:spPr>
            <a:xfrm flipH="1">
              <a:off x="1753551" y="5414500"/>
              <a:ext cx="290408" cy="290408"/>
            </a:xfrm>
            <a:prstGeom prst="ellipse">
              <a:avLst/>
            </a:prstGeom>
            <a:solidFill>
              <a:srgbClr val="80350E"/>
            </a:solidFill>
            <a:ln>
              <a:solidFill>
                <a:srgbClr val="8035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bg1"/>
                  </a:solidFill>
                  <a:latin typeface="Century" panose="02040604050505020304" pitchFamily="18" charset="0"/>
                </a:rPr>
                <a:t>2</a:t>
              </a:r>
              <a:endParaRPr lang="en-US" sz="140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C6F2D02-B126-F650-7DA4-2F73AF336455}"/>
                </a:ext>
              </a:extLst>
            </p:cNvPr>
            <p:cNvSpPr/>
            <p:nvPr/>
          </p:nvSpPr>
          <p:spPr>
            <a:xfrm flipH="1">
              <a:off x="2161164" y="5411566"/>
              <a:ext cx="290408" cy="290408"/>
            </a:xfrm>
            <a:prstGeom prst="ellipse">
              <a:avLst/>
            </a:prstGeom>
            <a:solidFill>
              <a:srgbClr val="80350E"/>
            </a:solidFill>
            <a:ln>
              <a:solidFill>
                <a:srgbClr val="8035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bg1"/>
                  </a:solidFill>
                  <a:latin typeface="Century" panose="02040604050505020304" pitchFamily="18" charset="0"/>
                </a:rPr>
                <a:t>3</a:t>
              </a:r>
              <a:endParaRPr lang="en-US" sz="140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5084926-E7E0-CE9D-E5C0-9C9ADA45F266}"/>
                </a:ext>
              </a:extLst>
            </p:cNvPr>
            <p:cNvSpPr txBox="1"/>
            <p:nvPr/>
          </p:nvSpPr>
          <p:spPr>
            <a:xfrm rot="16200000">
              <a:off x="-699059" y="4826231"/>
              <a:ext cx="21414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latin typeface="Century" panose="02040604050505020304" pitchFamily="18" charset="0"/>
                  <a:cs typeface="Arial" panose="020B0604020202020204" pitchFamily="34" charset="0"/>
                </a:rPr>
                <a:t>CERTAINTY OF EVIDENCE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1E498D-8E84-AEAA-0874-C125021C946F}"/>
                </a:ext>
              </a:extLst>
            </p:cNvPr>
            <p:cNvSpPr txBox="1"/>
            <p:nvPr/>
          </p:nvSpPr>
          <p:spPr>
            <a:xfrm rot="16200000">
              <a:off x="317813" y="4821051"/>
              <a:ext cx="5953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Low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15E82FC-023F-CA33-1E98-E07F4012604A}"/>
                </a:ext>
              </a:extLst>
            </p:cNvPr>
            <p:cNvSpPr txBox="1"/>
            <p:nvPr/>
          </p:nvSpPr>
          <p:spPr>
            <a:xfrm rot="16200000">
              <a:off x="188163" y="4173016"/>
              <a:ext cx="835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Moderate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1CFFCDB-E7EA-7B1E-D29A-19CCB304672D}"/>
                </a:ext>
              </a:extLst>
            </p:cNvPr>
            <p:cNvSpPr txBox="1"/>
            <p:nvPr/>
          </p:nvSpPr>
          <p:spPr>
            <a:xfrm rot="16200000">
              <a:off x="204599" y="5416406"/>
              <a:ext cx="838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Very low 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D948F15-0169-F628-0990-E1C997F32E0C}"/>
                </a:ext>
              </a:extLst>
            </p:cNvPr>
            <p:cNvCxnSpPr>
              <a:cxnSpLocks/>
            </p:cNvCxnSpPr>
            <p:nvPr/>
          </p:nvCxnSpPr>
          <p:spPr>
            <a:xfrm>
              <a:off x="798312" y="4561392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90CF8BD-9B76-8971-D142-C293807E0C9B}"/>
                </a:ext>
              </a:extLst>
            </p:cNvPr>
            <p:cNvCxnSpPr>
              <a:cxnSpLocks/>
            </p:cNvCxnSpPr>
            <p:nvPr/>
          </p:nvCxnSpPr>
          <p:spPr>
            <a:xfrm>
              <a:off x="798312" y="5197097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784518E-AB43-D9F3-DEE3-87D1FB05B5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07607" y="4108337"/>
              <a:ext cx="6692" cy="178451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435D039-4985-6D2B-7A9F-3B0E3D41AA09}"/>
              </a:ext>
            </a:extLst>
          </p:cNvPr>
          <p:cNvCxnSpPr>
            <a:cxnSpLocks/>
          </p:cNvCxnSpPr>
          <p:nvPr/>
        </p:nvCxnSpPr>
        <p:spPr>
          <a:xfrm>
            <a:off x="3221121" y="574724"/>
            <a:ext cx="0" cy="57533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16274F-94BF-7E08-EF78-421C5C60AB28}"/>
              </a:ext>
            </a:extLst>
          </p:cNvPr>
          <p:cNvSpPr txBox="1"/>
          <p:nvPr/>
        </p:nvSpPr>
        <p:spPr>
          <a:xfrm>
            <a:off x="30608" y="2606206"/>
            <a:ext cx="3167382" cy="11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kern="0">
                <a:effectLst/>
                <a:highlight>
                  <a:srgbClr val="80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200" b="1" kern="0">
                <a:highlight>
                  <a:srgbClr val="80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b="1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preterm neonates (≤ 32 weeks or ≤ 1,500 g) with or without hypoperfusion, intravenous albumin is not suggested for volume replacement </a:t>
            </a:r>
            <a:br>
              <a:rPr lang="en-US" sz="12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1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6B84073-FD43-FCCD-E718-A6712D3C0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506808"/>
              </p:ext>
            </p:extLst>
          </p:nvPr>
        </p:nvGraphicFramePr>
        <p:xfrm>
          <a:off x="3540092" y="1431755"/>
          <a:ext cx="6292785" cy="292236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52496">
                  <a:extLst>
                    <a:ext uri="{9D8B030D-6E8A-4147-A177-3AD203B41FA5}">
                      <a16:colId xmlns:a16="http://schemas.microsoft.com/office/drawing/2014/main" val="1579508912"/>
                    </a:ext>
                  </a:extLst>
                </a:gridCol>
                <a:gridCol w="1838342">
                  <a:extLst>
                    <a:ext uri="{9D8B030D-6E8A-4147-A177-3AD203B41FA5}">
                      <a16:colId xmlns:a16="http://schemas.microsoft.com/office/drawing/2014/main" val="1370397768"/>
                    </a:ext>
                  </a:extLst>
                </a:gridCol>
                <a:gridCol w="1179475">
                  <a:extLst>
                    <a:ext uri="{9D8B030D-6E8A-4147-A177-3AD203B41FA5}">
                      <a16:colId xmlns:a16="http://schemas.microsoft.com/office/drawing/2014/main" val="191143942"/>
                    </a:ext>
                  </a:extLst>
                </a:gridCol>
                <a:gridCol w="1103301">
                  <a:extLst>
                    <a:ext uri="{9D8B030D-6E8A-4147-A177-3AD203B41FA5}">
                      <a16:colId xmlns:a16="http://schemas.microsoft.com/office/drawing/2014/main" val="758049775"/>
                    </a:ext>
                  </a:extLst>
                </a:gridCol>
                <a:gridCol w="919171">
                  <a:extLst>
                    <a:ext uri="{9D8B030D-6E8A-4147-A177-3AD203B41FA5}">
                      <a16:colId xmlns:a16="http://schemas.microsoft.com/office/drawing/2014/main" val="2902317480"/>
                    </a:ext>
                  </a:extLst>
                </a:gridCol>
              </a:tblGrid>
              <a:tr h="450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Century" panose="02040604050505020304" pitchFamily="18" charset="0"/>
                        </a:rPr>
                        <a:t>Study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Century" panose="02040604050505020304" pitchFamily="18" charset="0"/>
                        </a:rPr>
                        <a:t>Participants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Century" panose="02040604050505020304" pitchFamily="18" charset="0"/>
                        </a:rPr>
                        <a:t>Intervention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Century" panose="02040604050505020304" pitchFamily="18" charset="0"/>
                        </a:rPr>
                        <a:t>Comparator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Century" panose="02040604050505020304" pitchFamily="18" charset="0"/>
                        </a:rPr>
                        <a:t>Outcome (Effect Measure)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extLst>
                  <a:ext uri="{0D108BD9-81ED-4DB2-BD59-A6C34878D82A}">
                    <a16:rowId xmlns:a16="http://schemas.microsoft.com/office/drawing/2014/main" val="629771054"/>
                  </a:ext>
                </a:extLst>
              </a:tr>
              <a:tr h="5665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Cochrane SR 1 (2004)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64 preterm neonates (≤ 36 weeks' gestation)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Albumin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No treatment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Mortality (RR not significant)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extLst>
                  <a:ext uri="{0D108BD9-81ED-4DB2-BD59-A6C34878D82A}">
                    <a16:rowId xmlns:a16="http://schemas.microsoft.com/office/drawing/2014/main" val="3939212684"/>
                  </a:ext>
                </a:extLst>
              </a:tr>
              <a:tr h="18493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Cochrane SR 2 (2004)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Variable preterm neonates (≤ 32 weeks or ≤ 1,500 g)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Various fluids (including albumin)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Normal saline, plasma, no treatment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Mortality (RR)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extLst>
                  <a:ext uri="{0D108BD9-81ED-4DB2-BD59-A6C34878D82A}">
                    <a16:rowId xmlns:a16="http://schemas.microsoft.com/office/drawing/2014/main" val="1270151855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8A38D92-AA3D-68C5-51BA-305FB18C9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882494"/>
              </p:ext>
            </p:extLst>
          </p:nvPr>
        </p:nvGraphicFramePr>
        <p:xfrm>
          <a:off x="3540091" y="5314408"/>
          <a:ext cx="8276562" cy="76227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79427">
                  <a:extLst>
                    <a:ext uri="{9D8B030D-6E8A-4147-A177-3AD203B41FA5}">
                      <a16:colId xmlns:a16="http://schemas.microsoft.com/office/drawing/2014/main" val="3149913807"/>
                    </a:ext>
                  </a:extLst>
                </a:gridCol>
                <a:gridCol w="1379427">
                  <a:extLst>
                    <a:ext uri="{9D8B030D-6E8A-4147-A177-3AD203B41FA5}">
                      <a16:colId xmlns:a16="http://schemas.microsoft.com/office/drawing/2014/main" val="2380308662"/>
                    </a:ext>
                  </a:extLst>
                </a:gridCol>
                <a:gridCol w="1379427">
                  <a:extLst>
                    <a:ext uri="{9D8B030D-6E8A-4147-A177-3AD203B41FA5}">
                      <a16:colId xmlns:a16="http://schemas.microsoft.com/office/drawing/2014/main" val="450202730"/>
                    </a:ext>
                  </a:extLst>
                </a:gridCol>
                <a:gridCol w="1379427">
                  <a:extLst>
                    <a:ext uri="{9D8B030D-6E8A-4147-A177-3AD203B41FA5}">
                      <a16:colId xmlns:a16="http://schemas.microsoft.com/office/drawing/2014/main" val="3543243106"/>
                    </a:ext>
                  </a:extLst>
                </a:gridCol>
                <a:gridCol w="1379427">
                  <a:extLst>
                    <a:ext uri="{9D8B030D-6E8A-4147-A177-3AD203B41FA5}">
                      <a16:colId xmlns:a16="http://schemas.microsoft.com/office/drawing/2014/main" val="3436045343"/>
                    </a:ext>
                  </a:extLst>
                </a:gridCol>
                <a:gridCol w="1379427">
                  <a:extLst>
                    <a:ext uri="{9D8B030D-6E8A-4147-A177-3AD203B41FA5}">
                      <a16:colId xmlns:a16="http://schemas.microsoft.com/office/drawing/2014/main" val="228195471"/>
                    </a:ext>
                  </a:extLst>
                </a:gridCol>
              </a:tblGrid>
              <a:tr h="7622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Single RCT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33 term infants with dehydration, metabolic acidosis, diarrhea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100" u="none" strike="noStrike">
                          <a:effectLst/>
                          <a:latin typeface="Century" panose="02040604050505020304" pitchFamily="18" charset="0"/>
                        </a:rPr>
                        <a:t>5% albumin (10 mL/kg)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Normal saline (10 mL/kg)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Various outcomes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No differences in outcomes observed.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extLst>
                  <a:ext uri="{0D108BD9-81ED-4DB2-BD59-A6C34878D82A}">
                    <a16:rowId xmlns:a16="http://schemas.microsoft.com/office/drawing/2014/main" val="2296840203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CBE6DABB-A926-3331-6178-190E64A287AD}"/>
              </a:ext>
            </a:extLst>
          </p:cNvPr>
          <p:cNvGrpSpPr/>
          <p:nvPr/>
        </p:nvGrpSpPr>
        <p:grpSpPr>
          <a:xfrm>
            <a:off x="3350279" y="630309"/>
            <a:ext cx="8262780" cy="683698"/>
            <a:chOff x="3350279" y="630309"/>
            <a:chExt cx="8262780" cy="68369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1AA1139-1371-B791-37B2-990F9C8E6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0279" y="741383"/>
              <a:ext cx="4202653" cy="57262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AFB9FC1-193C-291D-5F42-6D7D2B409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0406" y="630309"/>
              <a:ext cx="543365" cy="61257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FEF57F9-A933-EEE0-3207-A13AEFB44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83563" y="802065"/>
              <a:ext cx="3529496" cy="341295"/>
            </a:xfrm>
            <a:prstGeom prst="rect">
              <a:avLst/>
            </a:prstGeom>
          </p:spPr>
        </p:pic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034851B-4F2C-48CE-3085-7E8268450E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718004"/>
              </p:ext>
            </p:extLst>
          </p:nvPr>
        </p:nvGraphicFramePr>
        <p:xfrm>
          <a:off x="9857589" y="1439153"/>
          <a:ext cx="1959064" cy="291496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59064">
                  <a:extLst>
                    <a:ext uri="{9D8B030D-6E8A-4147-A177-3AD203B41FA5}">
                      <a16:colId xmlns:a16="http://schemas.microsoft.com/office/drawing/2014/main" val="1502091084"/>
                    </a:ext>
                  </a:extLst>
                </a:gridCol>
              </a:tblGrid>
              <a:tr h="3670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Century" panose="02040604050505020304" pitchFamily="18" charset="0"/>
                        </a:rPr>
                        <a:t>Results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extLst>
                  <a:ext uri="{0D108BD9-81ED-4DB2-BD59-A6C34878D82A}">
                    <a16:rowId xmlns:a16="http://schemas.microsoft.com/office/drawing/2014/main" val="1295366555"/>
                  </a:ext>
                </a:extLst>
              </a:tr>
              <a:tr h="5524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</a:rPr>
                        <a:t>No difference in mortality or other outcomes observed</a:t>
                      </a:r>
                      <a:r>
                        <a:rPr lang="en-US" sz="1100" u="none" strike="noStrike">
                          <a:effectLst/>
                          <a:latin typeface="Century" panose="02040604050505020304" pitchFamily="18" charset="0"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extLst>
                  <a:ext uri="{0D108BD9-81ED-4DB2-BD59-A6C34878D82A}">
                    <a16:rowId xmlns:a16="http://schemas.microsoft.com/office/drawing/2014/main" val="2829879180"/>
                  </a:ext>
                </a:extLst>
              </a:tr>
              <a:tr h="19954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u="none" strike="noStrike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</a:rPr>
                        <a:t>- Albumin vs normal saline </a:t>
                      </a:r>
                    </a:p>
                    <a:p>
                      <a:pPr algn="l" fontAlgn="ctr"/>
                      <a:r>
                        <a:rPr lang="en-US" sz="1050" u="none" strike="noStrike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</a:rPr>
                        <a:t>(N = 102): RR 1.02 (95% CI 0.50-2.06), no difference. </a:t>
                      </a:r>
                    </a:p>
                    <a:p>
                      <a:pPr algn="l" fontAlgn="ctr"/>
                      <a:endParaRPr lang="en-US" sz="1050" u="none" strike="noStrike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  <a:p>
                      <a:pPr algn="l" fontAlgn="ctr"/>
                      <a:r>
                        <a:rPr lang="en-US" sz="1050" b="1" u="none" strike="noStrike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</a:rPr>
                        <a:t>- Albumin vs no treatment </a:t>
                      </a:r>
                    </a:p>
                    <a:p>
                      <a:pPr algn="l" fontAlgn="ctr"/>
                      <a:r>
                        <a:rPr lang="en-US" sz="1050" u="none" strike="noStrike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</a:rPr>
                        <a:t>(N = 25): RR 0.92 (95% CI 0.23-3.72), no difference. </a:t>
                      </a:r>
                    </a:p>
                    <a:p>
                      <a:pPr algn="l" fontAlgn="ctr"/>
                      <a:endParaRPr lang="en-US" sz="1050" b="1" u="none" strike="noStrike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  <a:p>
                      <a:pPr algn="l" fontAlgn="ctr"/>
                      <a:r>
                        <a:rPr lang="en-US" sz="1050" b="1" u="none" strike="noStrike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</a:rPr>
                        <a:t>- Albumin vs plasma </a:t>
                      </a:r>
                      <a:r>
                        <a:rPr lang="en-US" sz="1050" u="none" strike="noStrike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</a:rPr>
                        <a:t>(N = 20): No difference in duration of ventilation (mortality not reported).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9" marR="3529" marT="3529" marB="0" anchor="ctr"/>
                </a:tc>
                <a:extLst>
                  <a:ext uri="{0D108BD9-81ED-4DB2-BD59-A6C34878D82A}">
                    <a16:rowId xmlns:a16="http://schemas.microsoft.com/office/drawing/2014/main" val="824595735"/>
                  </a:ext>
                </a:extLst>
              </a:tr>
            </a:tbl>
          </a:graphicData>
        </a:graphic>
      </p:graphicFrame>
      <p:pic>
        <p:nvPicPr>
          <p:cNvPr id="57" name="Picture 56">
            <a:extLst>
              <a:ext uri="{FF2B5EF4-FFF2-40B4-BE49-F238E27FC236}">
                <a16:creationId xmlns:a16="http://schemas.microsoft.com/office/drawing/2014/main" id="{A168BC54-F604-9D57-57B0-889A3C470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5127" y="4557999"/>
            <a:ext cx="1667108" cy="5525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ED03B6E-DB46-084B-C6F5-F96F6971F8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929" y="4540628"/>
            <a:ext cx="3936074" cy="692614"/>
          </a:xfrm>
          <a:prstGeom prst="rect">
            <a:avLst/>
          </a:prstGeom>
        </p:spPr>
      </p:pic>
      <p:pic>
        <p:nvPicPr>
          <p:cNvPr id="9218" name="Picture 2" descr="Nicu Icons - Free SVG &amp; PNG Nicu Images - Noun Project">
            <a:extLst>
              <a:ext uri="{FF2B5EF4-FFF2-40B4-BE49-F238E27FC236}">
                <a16:creationId xmlns:a16="http://schemas.microsoft.com/office/drawing/2014/main" id="{B6B359A6-1EAD-8B50-B285-1481C1EEF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8" y="1402184"/>
            <a:ext cx="1361940" cy="136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54289B7-2395-7810-BEAE-8C26A4DDBA34}"/>
              </a:ext>
            </a:extLst>
          </p:cNvPr>
          <p:cNvCxnSpPr>
            <a:cxnSpLocks/>
          </p:cNvCxnSpPr>
          <p:nvPr/>
        </p:nvCxnSpPr>
        <p:spPr>
          <a:xfrm>
            <a:off x="3197990" y="4473980"/>
            <a:ext cx="897087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40285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CC947-E289-50DE-EDE8-D0DE54AC2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F4558E0F-61A3-ED02-A6E5-36492B4A75EA}"/>
              </a:ext>
            </a:extLst>
          </p:cNvPr>
          <p:cNvSpPr/>
          <p:nvPr/>
        </p:nvSpPr>
        <p:spPr>
          <a:xfrm>
            <a:off x="455859" y="1744934"/>
            <a:ext cx="3378272" cy="337827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b="1">
                <a:solidFill>
                  <a:schemeClr val="bg2">
                    <a:lumMod val="90000"/>
                  </a:schemeClr>
                </a:solidFill>
              </a:rPr>
              <a:t>Cirrhosis</a:t>
            </a:r>
          </a:p>
          <a:p>
            <a:pPr algn="ctr"/>
            <a:r>
              <a:rPr lang="en-CA" sz="4000" b="1">
                <a:solidFill>
                  <a:schemeClr val="bg2">
                    <a:lumMod val="90000"/>
                  </a:schemeClr>
                </a:solidFill>
              </a:rPr>
              <a:t>N=5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AA93F3C-6CDF-18F1-1D3E-CFAB4EC1C9DF}"/>
              </a:ext>
            </a:extLst>
          </p:cNvPr>
          <p:cNvSpPr/>
          <p:nvPr/>
        </p:nvSpPr>
        <p:spPr>
          <a:xfrm>
            <a:off x="6517990" y="2344838"/>
            <a:ext cx="2168326" cy="216832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>
                <a:solidFill>
                  <a:schemeClr val="bg2">
                    <a:lumMod val="90000"/>
                  </a:schemeClr>
                </a:solidFill>
              </a:rPr>
              <a:t>Pediatric &amp; Neonatal</a:t>
            </a:r>
          </a:p>
          <a:p>
            <a:pPr algn="ctr"/>
            <a:r>
              <a:rPr lang="en-CA" sz="2000" b="1">
                <a:solidFill>
                  <a:schemeClr val="bg2">
                    <a:lumMod val="90000"/>
                  </a:schemeClr>
                </a:solidFill>
              </a:rPr>
              <a:t>N=3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FC0C886-502B-A0FF-89DD-FEFE9768B74F}"/>
              </a:ext>
            </a:extLst>
          </p:cNvPr>
          <p:cNvSpPr/>
          <p:nvPr/>
        </p:nvSpPr>
        <p:spPr>
          <a:xfrm>
            <a:off x="4170237" y="2344838"/>
            <a:ext cx="2178463" cy="2178463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>
                <a:solidFill>
                  <a:schemeClr val="bg2">
                    <a:lumMod val="90000"/>
                  </a:schemeClr>
                </a:solidFill>
              </a:rPr>
              <a:t>Critical Care</a:t>
            </a:r>
          </a:p>
          <a:p>
            <a:pPr algn="ctr"/>
            <a:r>
              <a:rPr lang="en-CA" sz="2400" b="1">
                <a:solidFill>
                  <a:schemeClr val="bg2">
                    <a:lumMod val="90000"/>
                  </a:schemeClr>
                </a:solidFill>
              </a:rPr>
              <a:t>N=3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23A59D4-A3D1-50ED-0579-EBFA166F1B1A}"/>
              </a:ext>
            </a:extLst>
          </p:cNvPr>
          <p:cNvSpPr/>
          <p:nvPr/>
        </p:nvSpPr>
        <p:spPr>
          <a:xfrm>
            <a:off x="8806404" y="2825587"/>
            <a:ext cx="1343025" cy="13430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/>
              <a:t>CV Surgery</a:t>
            </a:r>
          </a:p>
          <a:p>
            <a:pPr algn="ctr"/>
            <a:r>
              <a:rPr lang="en-CA" sz="1600" b="1"/>
              <a:t>N=2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8B088BD-C098-1D9C-58FD-8759689DBA90}"/>
              </a:ext>
            </a:extLst>
          </p:cNvPr>
          <p:cNvSpPr/>
          <p:nvPr/>
        </p:nvSpPr>
        <p:spPr>
          <a:xfrm>
            <a:off x="10492774" y="2921326"/>
            <a:ext cx="1151550" cy="115154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>
                <a:solidFill>
                  <a:schemeClr val="bg2">
                    <a:lumMod val="90000"/>
                  </a:schemeClr>
                </a:solidFill>
              </a:rPr>
              <a:t>Renal</a:t>
            </a:r>
          </a:p>
          <a:p>
            <a:pPr algn="ctr"/>
            <a:r>
              <a:rPr lang="en-CA" b="1">
                <a:solidFill>
                  <a:schemeClr val="bg2">
                    <a:lumMod val="90000"/>
                  </a:schemeClr>
                </a:solidFill>
              </a:rPr>
              <a:t>N=1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AE3942-6FDF-367E-48AB-EA011BC21CE5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FCBAE0-FA8E-1DAC-B147-C2503CB7A6FB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75BF26-10A7-DD8A-FCA0-D55981C7F27A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9E8D0C-BF14-5B5B-9F3A-0705501BF47D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F9677F-9F7E-239D-D074-5A50E96D2E06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5A611E-A453-2581-4D15-E5AD4AEA6C4E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93D80C-5B00-8C7C-FDF4-F6A093EB4C4A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7765B99-C1D1-765F-9828-2AFCA35C8AC9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rgbClr val="8035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9353A4-4ACC-D2F0-6E20-AECC79CAFC1F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00B6CB-AF2B-FA44-5057-B2721C243DBC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DBA44F-BB6A-4F36-6000-2B0DD209C8A8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125911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7814D-F80D-E6C8-AC03-B06A3A394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eaks and tails: Evaluation of irregularities in capillary serum protein  electrophoresis - ScienceDirect">
            <a:extLst>
              <a:ext uri="{FF2B5EF4-FFF2-40B4-BE49-F238E27FC236}">
                <a16:creationId xmlns:a16="http://schemas.microsoft.com/office/drawing/2014/main" id="{5E80109D-C6A2-FC0F-6027-780313FCB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89" y="1383695"/>
            <a:ext cx="2403849" cy="200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lbumins and Transport Proteins">
            <a:extLst>
              <a:ext uri="{FF2B5EF4-FFF2-40B4-BE49-F238E27FC236}">
                <a16:creationId xmlns:a16="http://schemas.microsoft.com/office/drawing/2014/main" id="{75E37923-FDE0-22EB-CA0D-2FF0C7F5D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981" y="976843"/>
            <a:ext cx="3885534" cy="240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DF9289-1894-8784-1BBF-C82F92CACA24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</a:rPr>
              <a:t>Albumin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A5A9EA-A1FE-5FF1-5129-32F799A3CC11}"/>
              </a:ext>
            </a:extLst>
          </p:cNvPr>
          <p:cNvSpPr txBox="1"/>
          <p:nvPr/>
        </p:nvSpPr>
        <p:spPr>
          <a:xfrm>
            <a:off x="205740" y="3527965"/>
            <a:ext cx="3536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>
                <a:latin typeface="Century" panose="02040604050505020304" pitchFamily="18" charset="0"/>
              </a:rPr>
              <a:t>Albumin is a 67 kilo </a:t>
            </a:r>
            <a:r>
              <a:rPr lang="en-CA" sz="1600" err="1">
                <a:latin typeface="Century" panose="02040604050505020304" pitchFamily="18" charset="0"/>
              </a:rPr>
              <a:t>dalton</a:t>
            </a:r>
            <a:r>
              <a:rPr lang="en-CA" sz="1600">
                <a:latin typeface="Century" panose="02040604050505020304" pitchFamily="18" charset="0"/>
              </a:rPr>
              <a:t> protein</a:t>
            </a:r>
            <a:endParaRPr lang="en-US" sz="1600">
              <a:latin typeface="Century" panose="020406040505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830805-C608-5513-1049-C2D395C08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77" y="4258066"/>
            <a:ext cx="2799482" cy="17587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763040-521E-EA83-AD9F-54B5A9D3C3F1}"/>
              </a:ext>
            </a:extLst>
          </p:cNvPr>
          <p:cNvSpPr txBox="1"/>
          <p:nvPr/>
        </p:nvSpPr>
        <p:spPr>
          <a:xfrm>
            <a:off x="410828" y="6032931"/>
            <a:ext cx="3521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>
                <a:solidFill>
                  <a:srgbClr val="222222"/>
                </a:solidFill>
                <a:effectLst/>
                <a:latin typeface="Century" panose="02040604050505020304" pitchFamily="18" charset="0"/>
              </a:rPr>
              <a:t>NEJM. 1974 Apr 4;290(14):785-92</a:t>
            </a:r>
            <a:endParaRPr lang="en-US" sz="1600">
              <a:latin typeface="Century" panose="020406040505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F235BF-E67A-9905-B013-7A9DBB215737}"/>
              </a:ext>
            </a:extLst>
          </p:cNvPr>
          <p:cNvSpPr txBox="1"/>
          <p:nvPr/>
        </p:nvSpPr>
        <p:spPr>
          <a:xfrm>
            <a:off x="8281725" y="1001072"/>
            <a:ext cx="3468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>
                <a:latin typeface="Century" panose="02040604050505020304" pitchFamily="18" charset="0"/>
              </a:rPr>
              <a:t>Albumin binds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>
                <a:latin typeface="Century" panose="02040604050505020304" pitchFamily="18" charset="0"/>
              </a:rPr>
              <a:t>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>
                <a:latin typeface="Century" panose="02040604050505020304" pitchFamily="18" charset="0"/>
              </a:rPr>
              <a:t>Electrolytes (Na/K/Ca)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>
                <a:latin typeface="Century" panose="02040604050505020304" pitchFamily="18" charset="0"/>
              </a:rPr>
              <a:t>Hormones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>
                <a:latin typeface="Century" panose="02040604050505020304" pitchFamily="18" charset="0"/>
              </a:rPr>
              <a:t>Fatty acids, fatty vitamins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>
                <a:latin typeface="Century" panose="02040604050505020304" pitchFamily="18" charset="0"/>
              </a:rPr>
              <a:t>Bilirubin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>
                <a:latin typeface="Century" panose="02040604050505020304" pitchFamily="18" charset="0"/>
              </a:rPr>
              <a:t>Thyroxine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>
                <a:latin typeface="Century" panose="02040604050505020304" pitchFamily="18" charset="0"/>
              </a:rPr>
              <a:t>Drugs </a:t>
            </a:r>
            <a:endParaRPr lang="en-US" sz="1600">
              <a:latin typeface="Century" panose="020406040505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1E43-B99D-51D1-0D7B-6DF86692B5CE}"/>
              </a:ext>
            </a:extLst>
          </p:cNvPr>
          <p:cNvSpPr txBox="1"/>
          <p:nvPr/>
        </p:nvSpPr>
        <p:spPr>
          <a:xfrm>
            <a:off x="208574" y="3919512"/>
            <a:ext cx="3724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>
                <a:latin typeface="Century" panose="02040604050505020304" pitchFamily="18" charset="0"/>
              </a:rPr>
              <a:t>Negligible clearance due to (-) and </a:t>
            </a:r>
            <a:r>
              <a:rPr lang="en-CA" sz="1600" err="1">
                <a:latin typeface="Century" panose="02040604050505020304" pitchFamily="18" charset="0"/>
              </a:rPr>
              <a:t>wt</a:t>
            </a:r>
            <a:endParaRPr lang="en-US" sz="1600">
              <a:latin typeface="Century" panose="02040604050505020304" pitchFamily="18" charset="0"/>
            </a:endParaRPr>
          </a:p>
        </p:txBody>
      </p:sp>
      <p:pic>
        <p:nvPicPr>
          <p:cNvPr id="3076" name="Picture 4" descr="Schematic representation of the albumin molecule illustrating the main... |  Download Scientific Diagram">
            <a:extLst>
              <a:ext uri="{FF2B5EF4-FFF2-40B4-BE49-F238E27FC236}">
                <a16:creationId xmlns:a16="http://schemas.microsoft.com/office/drawing/2014/main" id="{CB0BD66E-CE6E-936A-5DDA-279EDD42D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9596"/>
          <a:stretch/>
        </p:blipFill>
        <p:spPr bwMode="auto">
          <a:xfrm>
            <a:off x="8353750" y="3260639"/>
            <a:ext cx="3324573" cy="255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DC33318-E00C-B8B8-5A8F-C371B68CE2DE}"/>
              </a:ext>
            </a:extLst>
          </p:cNvPr>
          <p:cNvSpPr txBox="1"/>
          <p:nvPr/>
        </p:nvSpPr>
        <p:spPr>
          <a:xfrm>
            <a:off x="107929" y="893133"/>
            <a:ext cx="4235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>
                <a:latin typeface="Century" panose="02040604050505020304" pitchFamily="18" charset="0"/>
              </a:rPr>
              <a:t>The most abundant plasma protein</a:t>
            </a:r>
          </a:p>
        </p:txBody>
      </p:sp>
      <p:sp>
        <p:nvSpPr>
          <p:cNvPr id="3072" name="TextBox 3071">
            <a:extLst>
              <a:ext uri="{FF2B5EF4-FFF2-40B4-BE49-F238E27FC236}">
                <a16:creationId xmlns:a16="http://schemas.microsoft.com/office/drawing/2014/main" id="{DADC6EAC-8BA8-D016-E053-DAEFDBFF6326}"/>
              </a:ext>
            </a:extLst>
          </p:cNvPr>
          <p:cNvSpPr txBox="1"/>
          <p:nvPr/>
        </p:nvSpPr>
        <p:spPr>
          <a:xfrm>
            <a:off x="4476750" y="5466879"/>
            <a:ext cx="3468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>
                <a:latin typeface="Century" panose="02040604050505020304" pitchFamily="18" charset="0"/>
              </a:rPr>
              <a:t>Albumin confers </a:t>
            </a:r>
            <a:r>
              <a:rPr lang="en-CA" sz="1600" b="1">
                <a:latin typeface="Century" panose="02040604050505020304" pitchFamily="18" charset="0"/>
              </a:rPr>
              <a:t>oncotic pressure</a:t>
            </a:r>
          </a:p>
        </p:txBody>
      </p:sp>
      <p:sp>
        <p:nvSpPr>
          <p:cNvPr id="3073" name="TextBox 3072">
            <a:extLst>
              <a:ext uri="{FF2B5EF4-FFF2-40B4-BE49-F238E27FC236}">
                <a16:creationId xmlns:a16="http://schemas.microsoft.com/office/drawing/2014/main" id="{5DF15DAF-9BEE-8E6D-E939-609F5397AA85}"/>
              </a:ext>
            </a:extLst>
          </p:cNvPr>
          <p:cNvSpPr txBox="1"/>
          <p:nvPr/>
        </p:nvSpPr>
        <p:spPr>
          <a:xfrm>
            <a:off x="4931055" y="3741701"/>
            <a:ext cx="2755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>
                <a:latin typeface="Century" panose="02040604050505020304" pitchFamily="18" charset="0"/>
              </a:rPr>
              <a:t>Albumin buffers pH</a:t>
            </a: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F043713A-217A-7187-FA59-6740F8E7BEEB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082" name="Rectangle 3081">
            <a:extLst>
              <a:ext uri="{FF2B5EF4-FFF2-40B4-BE49-F238E27FC236}">
                <a16:creationId xmlns:a16="http://schemas.microsoft.com/office/drawing/2014/main" id="{F945476E-6553-937E-D8A7-0011EB699352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75E887C5-6C7A-688B-316D-36FEE4E087BC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084" name="Rectangle 3083">
            <a:extLst>
              <a:ext uri="{FF2B5EF4-FFF2-40B4-BE49-F238E27FC236}">
                <a16:creationId xmlns:a16="http://schemas.microsoft.com/office/drawing/2014/main" id="{A3E7497C-AA94-3D5B-3EBD-39C1F0728E2B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9580B326-3F94-78CF-EEE0-ADD29F46328B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3DA08-E70D-0331-2012-C93488D229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833" y="1350484"/>
            <a:ext cx="872932" cy="1266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D73740-B857-2ACF-BC12-19DDF3EA10AE}"/>
              </a:ext>
            </a:extLst>
          </p:cNvPr>
          <p:cNvSpPr txBox="1"/>
          <p:nvPr/>
        </p:nvSpPr>
        <p:spPr>
          <a:xfrm>
            <a:off x="4833075" y="4611174"/>
            <a:ext cx="2755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>
                <a:latin typeface="Century" panose="02040604050505020304" pitchFamily="18" charset="0"/>
              </a:rPr>
              <a:t>Some antioxidant effect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1950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C6361-0554-90E8-A824-0FED75E49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8D3EF-678E-9D39-6AD1-02F060F9DF3D}"/>
              </a:ext>
            </a:extLst>
          </p:cNvPr>
          <p:cNvSpPr txBox="1"/>
          <p:nvPr/>
        </p:nvSpPr>
        <p:spPr>
          <a:xfrm>
            <a:off x="4295932" y="1821605"/>
            <a:ext cx="5842458" cy="3534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In adult patients undergoing cardiovascular surgery, intravenous albumin is not suggested for priming the cardiovascular bypass circuit or volume replacement </a:t>
            </a:r>
            <a:b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In pediatric patients undergoing cardiovascular surgery, intravenous albumin is not suggested for priming the cardiovascular bypass circuit or volume replacement </a:t>
            </a:r>
            <a:b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CBE6EB4-6BCE-AEEB-3166-17EB7D384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189" y="6141898"/>
            <a:ext cx="1186900" cy="37664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7F8723-E994-401F-4DF0-9C1285C5A90A}"/>
              </a:ext>
            </a:extLst>
          </p:cNvPr>
          <p:cNvSpPr/>
          <p:nvPr/>
        </p:nvSpPr>
        <p:spPr>
          <a:xfrm>
            <a:off x="927177" y="895230"/>
            <a:ext cx="2233020" cy="22330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/>
              <a:t>CV Surgery</a:t>
            </a:r>
          </a:p>
          <a:p>
            <a:pPr algn="ctr"/>
            <a:r>
              <a:rPr lang="en-CA" sz="2000" b="1"/>
              <a:t>N=2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09E48A-1830-DC3B-6338-2EC956F75192}"/>
              </a:ext>
            </a:extLst>
          </p:cNvPr>
          <p:cNvGrpSpPr/>
          <p:nvPr/>
        </p:nvGrpSpPr>
        <p:grpSpPr>
          <a:xfrm>
            <a:off x="476654" y="5669090"/>
            <a:ext cx="3219023" cy="387547"/>
            <a:chOff x="8859497" y="3450801"/>
            <a:chExt cx="4604665" cy="38754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36F17F6-3556-A49D-6DD4-AFAEC5368C6B}"/>
                </a:ext>
              </a:extLst>
            </p:cNvPr>
            <p:cNvCxnSpPr>
              <a:cxnSpLocks/>
            </p:cNvCxnSpPr>
            <p:nvPr/>
          </p:nvCxnSpPr>
          <p:spPr>
            <a:xfrm>
              <a:off x="9688797" y="3450801"/>
              <a:ext cx="3538706" cy="10029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447A21-84E7-0A6E-7B37-8FBAF456BF02}"/>
                </a:ext>
              </a:extLst>
            </p:cNvPr>
            <p:cNvSpPr txBox="1"/>
            <p:nvPr/>
          </p:nvSpPr>
          <p:spPr>
            <a:xfrm>
              <a:off x="8859497" y="3499794"/>
              <a:ext cx="4604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>
                  <a:latin typeface="Century" panose="02040604050505020304" pitchFamily="18" charset="0"/>
                </a:rPr>
                <a:t>         </a:t>
              </a:r>
              <a:r>
                <a:rPr lang="en-CA" sz="1600" b="1">
                  <a:solidFill>
                    <a:srgbClr val="00B050"/>
                  </a:solidFill>
                  <a:latin typeface="Century" panose="02040604050505020304" pitchFamily="18" charset="0"/>
                </a:rPr>
                <a:t>For</a:t>
              </a:r>
              <a:r>
                <a:rPr lang="en-CA" sz="1600" b="1">
                  <a:latin typeface="Century" panose="02040604050505020304" pitchFamily="18" charset="0"/>
                </a:rPr>
                <a:t>     	        </a:t>
              </a:r>
              <a:r>
                <a:rPr lang="en-CA" sz="1600" b="1">
                  <a:solidFill>
                    <a:srgbClr val="C00000"/>
                  </a:solidFill>
                  <a:latin typeface="Century" panose="02040604050505020304" pitchFamily="18" charset="0"/>
                </a:rPr>
                <a:t>Against</a:t>
              </a:r>
              <a:endParaRPr lang="en-US" sz="1600" b="1">
                <a:solidFill>
                  <a:srgbClr val="C00000"/>
                </a:solidFill>
                <a:latin typeface="Century" panose="02040604050505020304" pitchFamily="18" charset="0"/>
              </a:endParaRP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44EA2F7-F953-A2E5-EBE7-F7084BE5DE52}"/>
              </a:ext>
            </a:extLst>
          </p:cNvPr>
          <p:cNvCxnSpPr>
            <a:cxnSpLocks/>
          </p:cNvCxnSpPr>
          <p:nvPr/>
        </p:nvCxnSpPr>
        <p:spPr>
          <a:xfrm flipV="1">
            <a:off x="1079552" y="3383189"/>
            <a:ext cx="0" cy="22959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CD673769-2EDC-A87C-8398-0FDA0C75FDB7}"/>
              </a:ext>
            </a:extLst>
          </p:cNvPr>
          <p:cNvSpPr/>
          <p:nvPr/>
        </p:nvSpPr>
        <p:spPr>
          <a:xfrm flipH="1">
            <a:off x="2778049" y="4428449"/>
            <a:ext cx="290408" cy="2904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1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235D8B2-6C4B-8E5C-2B9F-1066094DF830}"/>
              </a:ext>
            </a:extLst>
          </p:cNvPr>
          <p:cNvSpPr/>
          <p:nvPr/>
        </p:nvSpPr>
        <p:spPr>
          <a:xfrm flipH="1">
            <a:off x="2350429" y="5118472"/>
            <a:ext cx="290408" cy="2904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2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9EE301-903E-9804-B84B-B3308533F4BE}"/>
              </a:ext>
            </a:extLst>
          </p:cNvPr>
          <p:cNvSpPr txBox="1"/>
          <p:nvPr/>
        </p:nvSpPr>
        <p:spPr>
          <a:xfrm rot="16200000">
            <a:off x="-864624" y="4543675"/>
            <a:ext cx="278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CERTAINTY OF EVIDENCE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66B374-1636-3D7E-25BB-5AE75F228128}"/>
              </a:ext>
            </a:extLst>
          </p:cNvPr>
          <p:cNvSpPr txBox="1"/>
          <p:nvPr/>
        </p:nvSpPr>
        <p:spPr>
          <a:xfrm rot="16200000">
            <a:off x="516384" y="4461405"/>
            <a:ext cx="666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Low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9193DD-5C1D-4F46-0C8B-30617BC6231F}"/>
              </a:ext>
            </a:extLst>
          </p:cNvPr>
          <p:cNvSpPr txBox="1"/>
          <p:nvPr/>
        </p:nvSpPr>
        <p:spPr>
          <a:xfrm rot="16200000">
            <a:off x="151922" y="5217535"/>
            <a:ext cx="1393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Very low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54A8B20-7F29-A011-5E34-97FCA37E629D}"/>
              </a:ext>
            </a:extLst>
          </p:cNvPr>
          <p:cNvCxnSpPr>
            <a:cxnSpLocks/>
          </p:cNvCxnSpPr>
          <p:nvPr/>
        </p:nvCxnSpPr>
        <p:spPr>
          <a:xfrm>
            <a:off x="1056401" y="4204284"/>
            <a:ext cx="227860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0301C22-E5DC-90ED-CFBF-E4C95D6366F3}"/>
              </a:ext>
            </a:extLst>
          </p:cNvPr>
          <p:cNvCxnSpPr>
            <a:cxnSpLocks/>
          </p:cNvCxnSpPr>
          <p:nvPr/>
        </p:nvCxnSpPr>
        <p:spPr>
          <a:xfrm>
            <a:off x="1056401" y="4973339"/>
            <a:ext cx="218716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9FE9F5-D4E1-AD04-38CD-F558A293C9F3}"/>
              </a:ext>
            </a:extLst>
          </p:cNvPr>
          <p:cNvCxnSpPr>
            <a:cxnSpLocks/>
          </p:cNvCxnSpPr>
          <p:nvPr/>
        </p:nvCxnSpPr>
        <p:spPr>
          <a:xfrm flipV="1">
            <a:off x="2215288" y="3502700"/>
            <a:ext cx="0" cy="21663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eart - Free healthcare and medical icons">
            <a:extLst>
              <a:ext uri="{FF2B5EF4-FFF2-40B4-BE49-F238E27FC236}">
                <a16:creationId xmlns:a16="http://schemas.microsoft.com/office/drawing/2014/main" id="{4BD9348F-AFD9-A0EB-C9C2-91CF795F3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837" y="2408774"/>
            <a:ext cx="1438951" cy="14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C095322-A255-1466-A047-43FE4E8C9F57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236C30A-4A27-0DEF-A60E-CD8C52ECED1A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9FB032B-5326-6FEC-17A8-439057FB903A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344E51A-4CC8-562A-942A-00A1F1C7F239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F395FA-6C9D-325C-BE32-82320BB2F1D0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D63EAD-ACE5-D453-B27E-E4FD4756DB68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3D0D9B9-6C56-FB58-EB16-9BFF22F72AB7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9A05F5-2F1E-8F5A-F461-A82F5117A3AE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202928-C125-B527-4B07-E0BBC2AD194F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52C9C9-B7F1-A6DC-EEDD-167F9CA9F078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026B96-357C-19F9-1FA1-334230012F1A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5439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BA7C2-D282-C263-93A8-84490C91B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F6238DE-CD7F-CFFF-6189-E958E3E7E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285" y="445499"/>
            <a:ext cx="5687127" cy="260121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2EAD2DB-3610-C2ED-F63E-017D9D1E6EB0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6F6C36-5182-0AD5-60DA-012C14721AA9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E250FA-55BD-CE98-1A44-E2E9E817332F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77E91FD-9947-77C3-ADA1-7E24CAC8D1EA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9D3C5AB-CC74-8F39-893B-997440DF4F54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A24AFE-6061-906B-4C69-6C9DB7B484D8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490CB64-D504-0531-415F-BAF854D6DDC4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24E9BEC-4334-FA21-C284-E0B95D755985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8561D10-7AB9-8896-3DEF-8A5B554F0D44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D817990-10B9-A56A-9398-C5BF1E3B287A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71B9AD4-2566-CBF8-C249-42C00BCD6D03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925D55-7961-D537-38DB-3A3BA61E1341}"/>
              </a:ext>
            </a:extLst>
          </p:cNvPr>
          <p:cNvSpPr txBox="1"/>
          <p:nvPr/>
        </p:nvSpPr>
        <p:spPr>
          <a:xfrm>
            <a:off x="53739" y="549030"/>
            <a:ext cx="3167382" cy="1330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kern="0">
                <a:effectLst/>
                <a:highlight>
                  <a:srgbClr val="FF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200" b="1" kern="0">
                <a:highlight>
                  <a:srgbClr val="FF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b="1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adult patients undergoing cardiovascular surgery, intravenous albumin is not suggested for priming the cardiovascular bypass circuit or volume replacement </a:t>
            </a:r>
            <a:br>
              <a:rPr lang="en-US" sz="12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1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16ED16-E491-2B96-78E3-4D5974EA5EB5}"/>
              </a:ext>
            </a:extLst>
          </p:cNvPr>
          <p:cNvGrpSpPr/>
          <p:nvPr/>
        </p:nvGrpSpPr>
        <p:grpSpPr>
          <a:xfrm>
            <a:off x="218563" y="5892848"/>
            <a:ext cx="2376130" cy="387547"/>
            <a:chOff x="8859497" y="3450801"/>
            <a:chExt cx="3398946" cy="387547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78C7C78-6A5D-84B1-A6EB-EC3B56B0531D}"/>
                </a:ext>
              </a:extLst>
            </p:cNvPr>
            <p:cNvCxnSpPr>
              <a:cxnSpLocks/>
            </p:cNvCxnSpPr>
            <p:nvPr/>
          </p:nvCxnSpPr>
          <p:spPr>
            <a:xfrm>
              <a:off x="9688797" y="3450801"/>
              <a:ext cx="2569646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B2C30-51B3-5B9F-72E1-82E1A4AB5FF2}"/>
                </a:ext>
              </a:extLst>
            </p:cNvPr>
            <p:cNvSpPr txBox="1"/>
            <p:nvPr/>
          </p:nvSpPr>
          <p:spPr>
            <a:xfrm>
              <a:off x="8859497" y="3499794"/>
              <a:ext cx="33435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>
                  <a:latin typeface="Century" panose="02040604050505020304" pitchFamily="18" charset="0"/>
                </a:rPr>
                <a:t>         </a:t>
              </a:r>
              <a:r>
                <a:rPr lang="en-CA" sz="1600" b="1">
                  <a:solidFill>
                    <a:srgbClr val="00B050"/>
                  </a:solidFill>
                  <a:latin typeface="Century" panose="02040604050505020304" pitchFamily="18" charset="0"/>
                </a:rPr>
                <a:t>For</a:t>
              </a:r>
              <a:r>
                <a:rPr lang="en-CA" sz="1600" b="1">
                  <a:latin typeface="Century" panose="02040604050505020304" pitchFamily="18" charset="0"/>
                </a:rPr>
                <a:t>          </a:t>
              </a:r>
              <a:r>
                <a:rPr lang="en-CA" sz="1600" b="1">
                  <a:solidFill>
                    <a:srgbClr val="C00000"/>
                  </a:solidFill>
                  <a:latin typeface="Century" panose="02040604050505020304" pitchFamily="18" charset="0"/>
                </a:rPr>
                <a:t>Against</a:t>
              </a:r>
              <a:endParaRPr lang="en-US" sz="1600" b="1">
                <a:solidFill>
                  <a:srgbClr val="C00000"/>
                </a:solidFill>
                <a:latin typeface="Century" panose="02040604050505020304" pitchFamily="18" charset="0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DC8C94-3F73-9F1F-836C-45A1D69B9329}"/>
              </a:ext>
            </a:extLst>
          </p:cNvPr>
          <p:cNvCxnSpPr>
            <a:cxnSpLocks/>
          </p:cNvCxnSpPr>
          <p:nvPr/>
        </p:nvCxnSpPr>
        <p:spPr>
          <a:xfrm flipV="1">
            <a:off x="821463" y="3982901"/>
            <a:ext cx="0" cy="191997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A6EFEE89-99D7-4F71-CECB-50474AC778A6}"/>
              </a:ext>
            </a:extLst>
          </p:cNvPr>
          <p:cNvSpPr/>
          <p:nvPr/>
        </p:nvSpPr>
        <p:spPr>
          <a:xfrm flipH="1">
            <a:off x="2196928" y="4710184"/>
            <a:ext cx="290408" cy="2904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1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C869926-5B64-7C46-852E-670C2CBDEAFD}"/>
              </a:ext>
            </a:extLst>
          </p:cNvPr>
          <p:cNvSpPr/>
          <p:nvPr/>
        </p:nvSpPr>
        <p:spPr>
          <a:xfrm flipH="1">
            <a:off x="1753551" y="5414500"/>
            <a:ext cx="290408" cy="2904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2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7A89A8-7039-3225-E718-D4DF6092C431}"/>
              </a:ext>
            </a:extLst>
          </p:cNvPr>
          <p:cNvSpPr txBox="1"/>
          <p:nvPr/>
        </p:nvSpPr>
        <p:spPr>
          <a:xfrm rot="16200000">
            <a:off x="-699059" y="4826231"/>
            <a:ext cx="21414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latin typeface="Century" panose="02040604050505020304" pitchFamily="18" charset="0"/>
                <a:cs typeface="Arial" panose="020B0604020202020204" pitchFamily="34" charset="0"/>
              </a:rPr>
              <a:t>CERTAINTY OF EVIDENCE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A4C260-30AC-7324-C66C-33FBB15BB595}"/>
              </a:ext>
            </a:extLst>
          </p:cNvPr>
          <p:cNvSpPr txBox="1"/>
          <p:nvPr/>
        </p:nvSpPr>
        <p:spPr>
          <a:xfrm rot="16200000">
            <a:off x="317813" y="4821051"/>
            <a:ext cx="5953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latin typeface="Century" panose="02040604050505020304" pitchFamily="18" charset="0"/>
                <a:cs typeface="Arial" panose="020B0604020202020204" pitchFamily="34" charset="0"/>
              </a:rPr>
              <a:t>Low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6C9AB70-EFE9-FF6A-30A3-3AF65977F8D1}"/>
              </a:ext>
            </a:extLst>
          </p:cNvPr>
          <p:cNvSpPr txBox="1"/>
          <p:nvPr/>
        </p:nvSpPr>
        <p:spPr>
          <a:xfrm rot="16200000">
            <a:off x="188163" y="4173016"/>
            <a:ext cx="835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latin typeface="Century" panose="02040604050505020304" pitchFamily="18" charset="0"/>
                <a:cs typeface="Arial" panose="020B0604020202020204" pitchFamily="34" charset="0"/>
              </a:rPr>
              <a:t>Moderate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E682F9-1FD9-604B-0713-902F4A152313}"/>
              </a:ext>
            </a:extLst>
          </p:cNvPr>
          <p:cNvSpPr txBox="1"/>
          <p:nvPr/>
        </p:nvSpPr>
        <p:spPr>
          <a:xfrm rot="16200000">
            <a:off x="204599" y="5416406"/>
            <a:ext cx="838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latin typeface="Century" panose="02040604050505020304" pitchFamily="18" charset="0"/>
                <a:cs typeface="Arial" panose="020B0604020202020204" pitchFamily="34" charset="0"/>
              </a:rPr>
              <a:t>Very low 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AFDECE6-7E5A-D221-052B-8A35C4593F56}"/>
              </a:ext>
            </a:extLst>
          </p:cNvPr>
          <p:cNvCxnSpPr>
            <a:cxnSpLocks/>
          </p:cNvCxnSpPr>
          <p:nvPr/>
        </p:nvCxnSpPr>
        <p:spPr>
          <a:xfrm>
            <a:off x="798312" y="4561392"/>
            <a:ext cx="1757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97C2222-5EC8-079F-334B-7711292064DC}"/>
              </a:ext>
            </a:extLst>
          </p:cNvPr>
          <p:cNvCxnSpPr>
            <a:cxnSpLocks/>
          </p:cNvCxnSpPr>
          <p:nvPr/>
        </p:nvCxnSpPr>
        <p:spPr>
          <a:xfrm>
            <a:off x="798312" y="5197097"/>
            <a:ext cx="1757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CBCFEA-F229-372E-33A5-20D246D77327}"/>
              </a:ext>
            </a:extLst>
          </p:cNvPr>
          <p:cNvCxnSpPr>
            <a:cxnSpLocks/>
          </p:cNvCxnSpPr>
          <p:nvPr/>
        </p:nvCxnSpPr>
        <p:spPr>
          <a:xfrm flipH="1" flipV="1">
            <a:off x="1607607" y="4108337"/>
            <a:ext cx="6692" cy="178451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CAF9F86-3455-866C-E06E-F1821F8906B5}"/>
              </a:ext>
            </a:extLst>
          </p:cNvPr>
          <p:cNvCxnSpPr>
            <a:cxnSpLocks/>
          </p:cNvCxnSpPr>
          <p:nvPr/>
        </p:nvCxnSpPr>
        <p:spPr>
          <a:xfrm>
            <a:off x="3221121" y="574724"/>
            <a:ext cx="0" cy="57533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50A1A8-A765-83C7-7E10-C28D2DA278AD}"/>
              </a:ext>
            </a:extLst>
          </p:cNvPr>
          <p:cNvSpPr txBox="1"/>
          <p:nvPr/>
        </p:nvSpPr>
        <p:spPr>
          <a:xfrm>
            <a:off x="30608" y="2606206"/>
            <a:ext cx="3167382" cy="1330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kern="0">
                <a:effectLst/>
                <a:highlight>
                  <a:srgbClr val="FF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200" b="1" kern="0">
                <a:highlight>
                  <a:srgbClr val="FF0000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b="1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pediatric patients undergoing cardiovascular surgery, intravenous albumin is not suggested for priming the cardiovascular bypass circuit or volume replacement </a:t>
            </a:r>
            <a:br>
              <a:rPr lang="en-US" sz="12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1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eart - Free healthcare and medical icons">
            <a:extLst>
              <a:ext uri="{FF2B5EF4-FFF2-40B4-BE49-F238E27FC236}">
                <a16:creationId xmlns:a16="http://schemas.microsoft.com/office/drawing/2014/main" id="{A9C389EE-AEAF-5601-277B-9DB9D8BC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23" y="1652653"/>
            <a:ext cx="834000" cy="8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CD652E-7B91-9F0A-333A-8C1E2059FF18}"/>
              </a:ext>
            </a:extLst>
          </p:cNvPr>
          <p:cNvSpPr txBox="1"/>
          <p:nvPr/>
        </p:nvSpPr>
        <p:spPr>
          <a:xfrm>
            <a:off x="3282955" y="3004226"/>
            <a:ext cx="571424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entury" panose="02040604050505020304" pitchFamily="18" charset="0"/>
              </a:rPr>
              <a:t>42 randomized controlled trials comparing intravenous albumin with synthetic colloids and crystalloids in cardiovascular surgery.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>
                <a:latin typeface="Century" panose="02040604050505020304" pitchFamily="18" charset="0"/>
              </a:rPr>
              <a:t>Primary outcome</a:t>
            </a:r>
            <a:r>
              <a:rPr lang="en-US" sz="1400">
                <a:latin typeface="Century" panose="02040604050505020304" pitchFamily="18" charset="0"/>
              </a:rPr>
              <a:t>: all-cause mortality.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>
                <a:latin typeface="Century" panose="02040604050505020304" pitchFamily="18" charset="0"/>
              </a:rPr>
              <a:t>Secondary outcomes</a:t>
            </a:r>
            <a:r>
              <a:rPr lang="en-US" sz="1400">
                <a:latin typeface="Century" panose="02040604050505020304" pitchFamily="18" charset="0"/>
              </a:rPr>
              <a:t> included renal failure, blood loss, duration of hospital or ICU stay, cardiac index, and blood component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>
                <a:latin typeface="Century" panose="02040604050505020304" pitchFamily="18" charset="0"/>
              </a:rPr>
              <a:t>Subgroups</a:t>
            </a:r>
            <a:r>
              <a:rPr lang="en-US" sz="1400">
                <a:latin typeface="Century" panose="02040604050505020304" pitchFamily="18" charset="0"/>
              </a:rPr>
              <a:t> of age, comparator fluid, and intended use (priming, volume replacement, or both).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entury" panose="02040604050505020304" pitchFamily="18" charset="0"/>
              </a:rPr>
              <a:t>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FF0000"/>
                </a:solidFill>
                <a:latin typeface="Century" panose="02040604050505020304" pitchFamily="18" charset="0"/>
              </a:rPr>
              <a:t>No significant difference </a:t>
            </a:r>
            <a:r>
              <a:rPr lang="en-US" sz="1200">
                <a:latin typeface="Century" panose="02040604050505020304" pitchFamily="18" charset="0"/>
              </a:rPr>
              <a:t>in mortality between albumin and comparator fluids.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FF0000"/>
                </a:solidFill>
                <a:latin typeface="Century" panose="02040604050505020304" pitchFamily="18" charset="0"/>
              </a:rPr>
              <a:t>No difference </a:t>
            </a:r>
            <a:r>
              <a:rPr lang="en-US" sz="1200">
                <a:latin typeface="Century" panose="02040604050505020304" pitchFamily="18" charset="0"/>
              </a:rPr>
              <a:t>in rates of kidney failure, blood loss, hospital length of stay, cardiac index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B050"/>
                </a:solidFill>
                <a:latin typeface="Century" panose="02040604050505020304" pitchFamily="18" charset="0"/>
              </a:rPr>
              <a:t>Albumin resulted in smaller fluid balance </a:t>
            </a:r>
            <a:r>
              <a:rPr lang="en-US" sz="1200">
                <a:latin typeface="Century" panose="02040604050505020304" pitchFamily="18" charset="0"/>
              </a:rPr>
              <a:t>and higher albumin concentrations compared to other fluids.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7736CC-1466-1092-8196-D6F468C805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4" r="-1"/>
          <a:stretch/>
        </p:blipFill>
        <p:spPr>
          <a:xfrm>
            <a:off x="8986340" y="1035468"/>
            <a:ext cx="3175052" cy="5123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931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B98A8-B512-2B7D-3B1D-32358B30B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57E53272-9FE4-6928-73CD-A8CC6066B058}"/>
              </a:ext>
            </a:extLst>
          </p:cNvPr>
          <p:cNvSpPr/>
          <p:nvPr/>
        </p:nvSpPr>
        <p:spPr>
          <a:xfrm>
            <a:off x="455859" y="1744934"/>
            <a:ext cx="3378272" cy="337827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b="1">
                <a:solidFill>
                  <a:schemeClr val="bg2">
                    <a:lumMod val="90000"/>
                  </a:schemeClr>
                </a:solidFill>
              </a:rPr>
              <a:t>Cirrhosis</a:t>
            </a:r>
          </a:p>
          <a:p>
            <a:pPr algn="ctr"/>
            <a:r>
              <a:rPr lang="en-CA" sz="4000" b="1">
                <a:solidFill>
                  <a:schemeClr val="bg2">
                    <a:lumMod val="90000"/>
                  </a:schemeClr>
                </a:solidFill>
              </a:rPr>
              <a:t>N=5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F36CF2D-731F-BD3F-FE97-85D896A752E6}"/>
              </a:ext>
            </a:extLst>
          </p:cNvPr>
          <p:cNvSpPr/>
          <p:nvPr/>
        </p:nvSpPr>
        <p:spPr>
          <a:xfrm>
            <a:off x="6517990" y="2344838"/>
            <a:ext cx="2168326" cy="216832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>
                <a:solidFill>
                  <a:schemeClr val="bg2">
                    <a:lumMod val="90000"/>
                  </a:schemeClr>
                </a:solidFill>
              </a:rPr>
              <a:t>Pediatric &amp; Neonatal</a:t>
            </a:r>
          </a:p>
          <a:p>
            <a:pPr algn="ctr"/>
            <a:r>
              <a:rPr lang="en-CA" sz="2000" b="1">
                <a:solidFill>
                  <a:schemeClr val="bg2">
                    <a:lumMod val="90000"/>
                  </a:schemeClr>
                </a:solidFill>
              </a:rPr>
              <a:t>N=3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3C19687-AE57-9367-5508-274EAD0C3460}"/>
              </a:ext>
            </a:extLst>
          </p:cNvPr>
          <p:cNvSpPr/>
          <p:nvPr/>
        </p:nvSpPr>
        <p:spPr>
          <a:xfrm>
            <a:off x="4170237" y="2344838"/>
            <a:ext cx="2178463" cy="2178463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>
                <a:solidFill>
                  <a:schemeClr val="bg2">
                    <a:lumMod val="90000"/>
                  </a:schemeClr>
                </a:solidFill>
              </a:rPr>
              <a:t>Critical Care</a:t>
            </a:r>
          </a:p>
          <a:p>
            <a:pPr algn="ctr"/>
            <a:r>
              <a:rPr lang="en-CA" sz="2400" b="1">
                <a:solidFill>
                  <a:schemeClr val="bg2">
                    <a:lumMod val="90000"/>
                  </a:schemeClr>
                </a:solidFill>
              </a:rPr>
              <a:t>N=3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A46A585-E9AE-3EC2-676E-ABC573EBA8C2}"/>
              </a:ext>
            </a:extLst>
          </p:cNvPr>
          <p:cNvSpPr/>
          <p:nvPr/>
        </p:nvSpPr>
        <p:spPr>
          <a:xfrm>
            <a:off x="8806404" y="2825587"/>
            <a:ext cx="1343025" cy="134302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>
                <a:solidFill>
                  <a:schemeClr val="bg2">
                    <a:lumMod val="90000"/>
                  </a:schemeClr>
                </a:solidFill>
              </a:rPr>
              <a:t>CV Surgery</a:t>
            </a:r>
          </a:p>
          <a:p>
            <a:pPr algn="ctr"/>
            <a:r>
              <a:rPr lang="en-CA" sz="1600" b="1">
                <a:solidFill>
                  <a:schemeClr val="bg2">
                    <a:lumMod val="90000"/>
                  </a:schemeClr>
                </a:solidFill>
              </a:rPr>
              <a:t>N=2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B19CB7E-8F5B-AC3E-D7E1-3640DE245B5F}"/>
              </a:ext>
            </a:extLst>
          </p:cNvPr>
          <p:cNvSpPr/>
          <p:nvPr/>
        </p:nvSpPr>
        <p:spPr>
          <a:xfrm>
            <a:off x="10492774" y="2921326"/>
            <a:ext cx="1151550" cy="1151548"/>
          </a:xfrm>
          <a:prstGeom prst="ellipse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/>
              <a:t>Renal</a:t>
            </a:r>
          </a:p>
          <a:p>
            <a:pPr algn="ctr"/>
            <a:r>
              <a:rPr lang="en-CA" b="1"/>
              <a:t>N=1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9F614-BDE0-27F9-BBA8-B6287840E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462" y="6134522"/>
            <a:ext cx="1151550" cy="3574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D2D9C4-939B-0D0F-2BCF-C8186E3BD3A2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777C49-9CE7-3DF8-DC95-CD0313A6B4CA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58100-5C10-2F22-3CE2-DB11D7A81DC1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5472A6-A566-CDE7-798A-7D336C095FAA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017B4D-0F4E-5985-798D-0536CBD78CB0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7E0570-053E-8339-6044-1580555C6CF5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8544824-D84D-F350-42CB-B0D23F64934A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92314D-5184-4D57-3629-AD881627FEAB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rgbClr val="8035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50BD96B-EE27-A82C-32A3-B50D8F2C018E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DE171A-9DED-B951-AAE2-6C6729C64F03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6BA45F-1F3D-59DB-1BD2-C15E5435BD4C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783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3CE74-8CE2-CE6A-13AF-EDF25A0EC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7FEC4D-CF0F-5785-D5C9-73945488F52A}"/>
              </a:ext>
            </a:extLst>
          </p:cNvPr>
          <p:cNvSpPr txBox="1"/>
          <p:nvPr/>
        </p:nvSpPr>
        <p:spPr>
          <a:xfrm>
            <a:off x="4801152" y="2353292"/>
            <a:ext cx="4954847" cy="2260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In patients undergoing kidney replacement therapy, intravenous albumin is not suggested for prevention or treatment of intradialytic hypotension or for improving ultrafiltration </a:t>
            </a:r>
            <a:b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69F776-BD87-A990-A52B-3580ED3DF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462" y="6134522"/>
            <a:ext cx="1151550" cy="3574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925F87F-AFE6-E6D4-C186-5F8D567A2226}"/>
              </a:ext>
            </a:extLst>
          </p:cNvPr>
          <p:cNvSpPr/>
          <p:nvPr/>
        </p:nvSpPr>
        <p:spPr>
          <a:xfrm>
            <a:off x="747322" y="739233"/>
            <a:ext cx="2689480" cy="2689476"/>
          </a:xfrm>
          <a:prstGeom prst="ellipse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/>
              <a:t>Renal</a:t>
            </a:r>
          </a:p>
          <a:p>
            <a:pPr algn="ctr"/>
            <a:r>
              <a:rPr lang="en-CA" sz="2800" b="1"/>
              <a:t>N=1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BB6F4C-5123-91EF-8958-4332DA89BC5E}"/>
              </a:ext>
            </a:extLst>
          </p:cNvPr>
          <p:cNvGrpSpPr/>
          <p:nvPr/>
        </p:nvGrpSpPr>
        <p:grpSpPr>
          <a:xfrm>
            <a:off x="611837" y="5941777"/>
            <a:ext cx="3219023" cy="387547"/>
            <a:chOff x="8859497" y="3450801"/>
            <a:chExt cx="4604665" cy="38754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D2E55AF-CE93-A6C4-6378-8627A7E97519}"/>
                </a:ext>
              </a:extLst>
            </p:cNvPr>
            <p:cNvCxnSpPr>
              <a:cxnSpLocks/>
            </p:cNvCxnSpPr>
            <p:nvPr/>
          </p:nvCxnSpPr>
          <p:spPr>
            <a:xfrm>
              <a:off x="9688797" y="3450801"/>
              <a:ext cx="3538706" cy="10029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23FB5B-35AD-4E7A-CEC6-228B260753B5}"/>
                </a:ext>
              </a:extLst>
            </p:cNvPr>
            <p:cNvSpPr txBox="1"/>
            <p:nvPr/>
          </p:nvSpPr>
          <p:spPr>
            <a:xfrm>
              <a:off x="8859497" y="3499794"/>
              <a:ext cx="4604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>
                  <a:latin typeface="Century" panose="02040604050505020304" pitchFamily="18" charset="0"/>
                </a:rPr>
                <a:t>         </a:t>
              </a:r>
              <a:r>
                <a:rPr lang="en-CA" sz="1600" b="1">
                  <a:solidFill>
                    <a:srgbClr val="00B050"/>
                  </a:solidFill>
                  <a:latin typeface="Century" panose="02040604050505020304" pitchFamily="18" charset="0"/>
                </a:rPr>
                <a:t>For</a:t>
              </a:r>
              <a:r>
                <a:rPr lang="en-CA" sz="1600" b="1">
                  <a:latin typeface="Century" panose="02040604050505020304" pitchFamily="18" charset="0"/>
                </a:rPr>
                <a:t>     	        </a:t>
              </a:r>
              <a:r>
                <a:rPr lang="en-CA" sz="1600" b="1">
                  <a:solidFill>
                    <a:srgbClr val="C00000"/>
                  </a:solidFill>
                  <a:latin typeface="Century" panose="02040604050505020304" pitchFamily="18" charset="0"/>
                </a:rPr>
                <a:t>Against</a:t>
              </a:r>
              <a:endParaRPr lang="en-US" sz="1600" b="1">
                <a:solidFill>
                  <a:srgbClr val="C00000"/>
                </a:solidFill>
                <a:latin typeface="Century" panose="02040604050505020304" pitchFamily="18" charset="0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9161A6-49BA-DBDD-BEF2-CF38F3F536B2}"/>
              </a:ext>
            </a:extLst>
          </p:cNvPr>
          <p:cNvCxnSpPr>
            <a:cxnSpLocks/>
          </p:cNvCxnSpPr>
          <p:nvPr/>
        </p:nvCxnSpPr>
        <p:spPr>
          <a:xfrm flipV="1">
            <a:off x="1214735" y="3655876"/>
            <a:ext cx="0" cy="22959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677F125C-E8DC-1C5B-D6A8-ECA31CB75BBA}"/>
              </a:ext>
            </a:extLst>
          </p:cNvPr>
          <p:cNvSpPr/>
          <p:nvPr/>
        </p:nvSpPr>
        <p:spPr>
          <a:xfrm flipH="1">
            <a:off x="2474720" y="5424202"/>
            <a:ext cx="290408" cy="290408"/>
          </a:xfrm>
          <a:prstGeom prst="ellipse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1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9214CA-F58C-0611-EBB2-DD2F1FF65782}"/>
              </a:ext>
            </a:extLst>
          </p:cNvPr>
          <p:cNvSpPr txBox="1"/>
          <p:nvPr/>
        </p:nvSpPr>
        <p:spPr>
          <a:xfrm rot="16200000">
            <a:off x="-729441" y="4816362"/>
            <a:ext cx="278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CERTAINTY OF EVIDENCE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4B37D8-8634-3653-6D75-A4F784D6CD65}"/>
              </a:ext>
            </a:extLst>
          </p:cNvPr>
          <p:cNvSpPr txBox="1"/>
          <p:nvPr/>
        </p:nvSpPr>
        <p:spPr>
          <a:xfrm rot="16200000">
            <a:off x="651567" y="4734092"/>
            <a:ext cx="666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Low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D94CE2-2B6E-E277-FE8D-35C43D8DB4A5}"/>
              </a:ext>
            </a:extLst>
          </p:cNvPr>
          <p:cNvSpPr txBox="1"/>
          <p:nvPr/>
        </p:nvSpPr>
        <p:spPr>
          <a:xfrm rot="16200000">
            <a:off x="287105" y="5490222"/>
            <a:ext cx="1393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Very low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33915A-8655-6247-8A0B-90BE68C846E8}"/>
              </a:ext>
            </a:extLst>
          </p:cNvPr>
          <p:cNvCxnSpPr>
            <a:cxnSpLocks/>
          </p:cNvCxnSpPr>
          <p:nvPr/>
        </p:nvCxnSpPr>
        <p:spPr>
          <a:xfrm>
            <a:off x="1191584" y="4476971"/>
            <a:ext cx="227860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72EC0E-64A1-7992-6AFF-55C78926F038}"/>
              </a:ext>
            </a:extLst>
          </p:cNvPr>
          <p:cNvCxnSpPr>
            <a:cxnSpLocks/>
          </p:cNvCxnSpPr>
          <p:nvPr/>
        </p:nvCxnSpPr>
        <p:spPr>
          <a:xfrm>
            <a:off x="1191584" y="5246026"/>
            <a:ext cx="218716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445BEB-4BEF-C741-D061-71D290EA1800}"/>
              </a:ext>
            </a:extLst>
          </p:cNvPr>
          <p:cNvCxnSpPr>
            <a:cxnSpLocks/>
          </p:cNvCxnSpPr>
          <p:nvPr/>
        </p:nvCxnSpPr>
        <p:spPr>
          <a:xfrm flipV="1">
            <a:off x="2350471" y="3775387"/>
            <a:ext cx="0" cy="21663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495415F-A513-92E5-5636-49665AA43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174" y="2544245"/>
            <a:ext cx="1163299" cy="116329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E10D045-F13E-E0A8-19C1-D96EA90DC30D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CFF595E-DF38-B006-716A-9A7683B46C39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739FA2-56AD-D51D-E82E-122742322756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260ABBD-7D9E-66E2-6ACB-2C77AB7FA881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4070382-DA3F-B567-9E27-EEB8014A6659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CED60A-C4A6-81A3-BAA0-36438F332883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8601DD4-0BEE-99FA-206D-4FDAC33B4E90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6F023AF-9E11-4A51-0FD6-C4A3D6C73FDD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46C7CE-83EF-A9A6-9E9C-75A3F2BE4D49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B68EF5-0DD0-D697-9968-9E7FF7E57999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02B9B4-A076-D000-6C07-60B1CEAAE69E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DC7EA0-1551-75FE-B980-98923AF8EBBB}"/>
              </a:ext>
            </a:extLst>
          </p:cNvPr>
          <p:cNvSpPr txBox="1"/>
          <p:nvPr/>
        </p:nvSpPr>
        <p:spPr>
          <a:xfrm rot="16200000">
            <a:off x="581863" y="4020616"/>
            <a:ext cx="835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latin typeface="Century" panose="02040604050505020304" pitchFamily="18" charset="0"/>
                <a:cs typeface="Arial" panose="020B0604020202020204" pitchFamily="34" charset="0"/>
              </a:rPr>
              <a:t>Moderate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13347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431B1-5498-E703-2EB5-4FC1770DD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49CC382-BAEA-48B6-7E51-9F2FC411BDAF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E057BE-A21C-A448-1BAC-1C6BE3BCCB9D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1E0446-6A17-4D1C-8FCA-61A800A57297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BA8F1E-4FD1-C6E3-2C5D-A7CC2270703C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DFAC10-4F99-FC69-C38C-BC3265F4B26A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283B7F-B855-E307-429E-38922CF0C80B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8C82276-CD1D-D36E-A80B-12E2B943AB75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377D38A-ED5A-A6B3-B0BB-76390D5B4F24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7C3B561-ACFE-9E02-BFB7-F0F914CB5EA7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A837F12-C268-CB0E-B866-27EBEDA9CA70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EF51D98-304D-C8CF-D243-BEA565FED618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4F2CBA-67A5-87D6-3432-ADE0991469EF}"/>
              </a:ext>
            </a:extLst>
          </p:cNvPr>
          <p:cNvSpPr txBox="1"/>
          <p:nvPr/>
        </p:nvSpPr>
        <p:spPr>
          <a:xfrm>
            <a:off x="53739" y="577605"/>
            <a:ext cx="3167382" cy="1330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kern="0">
                <a:effectLst/>
                <a:highlight>
                  <a:srgbClr val="E97132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>
                <a:solidFill>
                  <a:schemeClr val="bg1"/>
                </a:solidFill>
                <a:effectLst/>
                <a:highlight>
                  <a:srgbClr val="E97132"/>
                </a:highlight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200" kern="0">
                <a:solidFill>
                  <a:srgbClr val="50505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patients undergoing kidney replacement therapy, intravenous albumin is not suggested for prevention or treatment of intradialytic hypotension or for improving ultrafiltration </a:t>
            </a:r>
            <a:br>
              <a:rPr lang="en-US" sz="1200" kern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100" kern="100">
              <a:effectLst/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DAE1B3-7064-57D4-19C0-5D046497AF8A}"/>
              </a:ext>
            </a:extLst>
          </p:cNvPr>
          <p:cNvGrpSpPr/>
          <p:nvPr/>
        </p:nvGrpSpPr>
        <p:grpSpPr>
          <a:xfrm>
            <a:off x="218563" y="3886290"/>
            <a:ext cx="2376130" cy="2394105"/>
            <a:chOff x="218563" y="3886290"/>
            <a:chExt cx="2376130" cy="239410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F6EB54-9603-AA8A-C5FF-C95AF1FD6A7C}"/>
                </a:ext>
              </a:extLst>
            </p:cNvPr>
            <p:cNvGrpSpPr/>
            <p:nvPr/>
          </p:nvGrpSpPr>
          <p:grpSpPr>
            <a:xfrm>
              <a:off x="218563" y="5892848"/>
              <a:ext cx="2376130" cy="387547"/>
              <a:chOff x="8859497" y="3450801"/>
              <a:chExt cx="3398946" cy="387547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1E5D23D9-DE9A-E762-90BC-23DD2FF15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8797" y="3450801"/>
                <a:ext cx="2569646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BC2D26-B473-0D9E-4337-A780B9A84391}"/>
                  </a:ext>
                </a:extLst>
              </p:cNvPr>
              <p:cNvSpPr txBox="1"/>
              <p:nvPr/>
            </p:nvSpPr>
            <p:spPr>
              <a:xfrm>
                <a:off x="8859497" y="3499794"/>
                <a:ext cx="33435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>
                    <a:latin typeface="Century" panose="02040604050505020304" pitchFamily="18" charset="0"/>
                  </a:rPr>
                  <a:t>         </a:t>
                </a:r>
                <a:r>
                  <a:rPr lang="en-CA" sz="1600" b="1">
                    <a:solidFill>
                      <a:srgbClr val="00B050"/>
                    </a:solidFill>
                    <a:latin typeface="Century" panose="02040604050505020304" pitchFamily="18" charset="0"/>
                  </a:rPr>
                  <a:t>For</a:t>
                </a:r>
                <a:r>
                  <a:rPr lang="en-CA" sz="1600" b="1">
                    <a:latin typeface="Century" panose="02040604050505020304" pitchFamily="18" charset="0"/>
                  </a:rPr>
                  <a:t>          </a:t>
                </a:r>
                <a:r>
                  <a:rPr lang="en-CA" sz="1600" b="1">
                    <a:solidFill>
                      <a:srgbClr val="C00000"/>
                    </a:solidFill>
                    <a:latin typeface="Century" panose="02040604050505020304" pitchFamily="18" charset="0"/>
                  </a:rPr>
                  <a:t>Against</a:t>
                </a:r>
                <a:endParaRPr lang="en-US" sz="1600" b="1">
                  <a:solidFill>
                    <a:srgbClr val="C00000"/>
                  </a:solidFill>
                  <a:latin typeface="Century" panose="02040604050505020304" pitchFamily="18" charset="0"/>
                </a:endParaRP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51914C7-98AC-0D90-D419-6FC26AE878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463" y="3982901"/>
              <a:ext cx="0" cy="1919976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D874C54-C78A-B3D1-5125-9C235A4D6782}"/>
                </a:ext>
              </a:extLst>
            </p:cNvPr>
            <p:cNvSpPr/>
            <p:nvPr/>
          </p:nvSpPr>
          <p:spPr>
            <a:xfrm flipH="1">
              <a:off x="1753551" y="5414500"/>
              <a:ext cx="290408" cy="290408"/>
            </a:xfrm>
            <a:prstGeom prst="ellipse">
              <a:avLst/>
            </a:prstGeom>
            <a:solidFill>
              <a:srgbClr val="E97132"/>
            </a:solidFill>
            <a:ln>
              <a:solidFill>
                <a:srgbClr val="E971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>
                  <a:solidFill>
                    <a:schemeClr val="bg1"/>
                  </a:solidFill>
                  <a:latin typeface="Century" panose="02040604050505020304" pitchFamily="18" charset="0"/>
                </a:rPr>
                <a:t>1</a:t>
              </a:r>
              <a:endParaRPr lang="en-US" sz="1400">
                <a:solidFill>
                  <a:schemeClr val="bg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58FAE9E-4F44-5E41-17C4-50A058D47DF5}"/>
                </a:ext>
              </a:extLst>
            </p:cNvPr>
            <p:cNvSpPr txBox="1"/>
            <p:nvPr/>
          </p:nvSpPr>
          <p:spPr>
            <a:xfrm rot="16200000">
              <a:off x="-699059" y="4826231"/>
              <a:ext cx="21414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latin typeface="Century" panose="02040604050505020304" pitchFamily="18" charset="0"/>
                  <a:cs typeface="Arial" panose="020B0604020202020204" pitchFamily="34" charset="0"/>
                </a:rPr>
                <a:t>CERTAINTY OF EVIDENCE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056B063-A1E1-C6B8-E8B0-2289F333FDCF}"/>
                </a:ext>
              </a:extLst>
            </p:cNvPr>
            <p:cNvSpPr txBox="1"/>
            <p:nvPr/>
          </p:nvSpPr>
          <p:spPr>
            <a:xfrm rot="16200000">
              <a:off x="317813" y="4821051"/>
              <a:ext cx="5953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Low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993A9BE-B40B-917D-CCD4-F07FFB5B271D}"/>
                </a:ext>
              </a:extLst>
            </p:cNvPr>
            <p:cNvSpPr txBox="1"/>
            <p:nvPr/>
          </p:nvSpPr>
          <p:spPr>
            <a:xfrm rot="16200000">
              <a:off x="188163" y="4173016"/>
              <a:ext cx="835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Moderate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1612F2B-60AD-7AC1-2CAF-1292B13A4E2E}"/>
                </a:ext>
              </a:extLst>
            </p:cNvPr>
            <p:cNvSpPr txBox="1"/>
            <p:nvPr/>
          </p:nvSpPr>
          <p:spPr>
            <a:xfrm rot="16200000">
              <a:off x="204599" y="5416406"/>
              <a:ext cx="838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latin typeface="Century" panose="02040604050505020304" pitchFamily="18" charset="0"/>
                  <a:cs typeface="Arial" panose="020B0604020202020204" pitchFamily="34" charset="0"/>
                </a:rPr>
                <a:t>Very low 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B4D13BB-90B6-E5E6-EBEE-5D5E2C201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8312" y="4561392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43CEA19-394E-D2BE-411E-090BA92096E3}"/>
                </a:ext>
              </a:extLst>
            </p:cNvPr>
            <p:cNvCxnSpPr>
              <a:cxnSpLocks/>
            </p:cNvCxnSpPr>
            <p:nvPr/>
          </p:nvCxnSpPr>
          <p:spPr>
            <a:xfrm>
              <a:off x="798312" y="5197097"/>
              <a:ext cx="17576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C99033A-FD50-820F-8BAF-16D7429999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07607" y="4108337"/>
              <a:ext cx="6692" cy="178451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D99BEC4-EA69-B226-8013-2770E24F73E4}"/>
              </a:ext>
            </a:extLst>
          </p:cNvPr>
          <p:cNvCxnSpPr>
            <a:cxnSpLocks/>
          </p:cNvCxnSpPr>
          <p:nvPr/>
        </p:nvCxnSpPr>
        <p:spPr>
          <a:xfrm>
            <a:off x="3221121" y="574724"/>
            <a:ext cx="0" cy="57533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58760AE-202F-9E47-02DF-F87D0B55E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83" y="2136861"/>
            <a:ext cx="1163299" cy="1163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67F3CC-4C94-D0CA-3908-D87AA23F9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090" y="633997"/>
            <a:ext cx="4501427" cy="9272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3B14BA-53F0-6BE2-2520-7E2865F2FC8E}"/>
              </a:ext>
            </a:extLst>
          </p:cNvPr>
          <p:cNvSpPr txBox="1"/>
          <p:nvPr/>
        </p:nvSpPr>
        <p:spPr>
          <a:xfrm>
            <a:off x="3330569" y="1796753"/>
            <a:ext cx="61055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505050"/>
                </a:solidFill>
                <a:effectLst/>
                <a:latin typeface="Century" panose="02040604050505020304" pitchFamily="18" charset="0"/>
              </a:rPr>
              <a:t>1 single (N = 45) randomized crossover trial of 5% albumin compared with normal saline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0000"/>
                </a:solidFill>
                <a:latin typeface="Century" panose="02040604050505020304" pitchFamily="18" charset="0"/>
              </a:rPr>
              <a:t>No </a:t>
            </a:r>
            <a:r>
              <a:rPr lang="en-US" sz="1400" b="0" i="0">
                <a:solidFill>
                  <a:srgbClr val="FF0000"/>
                </a:solidFill>
                <a:effectLst/>
                <a:latin typeface="Century" panose="02040604050505020304" pitchFamily="18" charset="0"/>
              </a:rPr>
              <a:t>difference </a:t>
            </a:r>
            <a:r>
              <a:rPr lang="en-US" sz="1400" b="0" i="0">
                <a:solidFill>
                  <a:srgbClr val="505050"/>
                </a:solidFill>
                <a:effectLst/>
                <a:latin typeface="Century" panose="02040604050505020304" pitchFamily="18" charset="0"/>
              </a:rPr>
              <a:t>in the primary outcome (percentage target ultrafiltration achieved) or other clinical outcomes.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entury" panose="02040604050505020304" pitchFamily="18" charset="0"/>
              </a:rPr>
              <a:t>There were no significant differences in the nursing time required to treat IDH and the time to restore BP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5CA772-AB97-0E49-0AA7-AF9FC82073BE}"/>
              </a:ext>
            </a:extLst>
          </p:cNvPr>
          <p:cNvSpPr txBox="1"/>
          <p:nvPr/>
        </p:nvSpPr>
        <p:spPr>
          <a:xfrm>
            <a:off x="3334383" y="4546584"/>
            <a:ext cx="57657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505050"/>
                </a:solidFill>
                <a:effectLst/>
                <a:latin typeface="Century" panose="02040604050505020304" pitchFamily="18" charset="0"/>
              </a:rPr>
              <a:t>2021 RCT comparing patients receiving 0.9% saline or 25% albumin at the initiation of dialysis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505050"/>
                </a:solidFill>
                <a:effectLst/>
                <a:latin typeface="Century" panose="02040604050505020304" pitchFamily="18" charset="0"/>
              </a:rPr>
              <a:t>65 hospitalized patients requiring hemodialysis with serum albumin levels of &lt; 30 g/L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FF0000"/>
                </a:solidFill>
                <a:effectLst/>
                <a:latin typeface="Century" panose="02040604050505020304" pitchFamily="18" charset="0"/>
              </a:rPr>
              <a:t>Improvement in hypotension</a:t>
            </a:r>
            <a:r>
              <a:rPr lang="en-US" sz="1400" b="0" i="0">
                <a:solidFill>
                  <a:srgbClr val="505050"/>
                </a:solidFill>
                <a:effectLst/>
                <a:latin typeface="Century" panose="02040604050505020304" pitchFamily="18" charset="0"/>
              </a:rPr>
              <a:t>, lowest intradialytic systolic BP, and ultrafiltration rate</a:t>
            </a:r>
            <a:endParaRPr lang="en-US" sz="1400">
              <a:latin typeface="Century" panose="020406040505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BBD4C0-B20E-9D63-1D56-E7B258F73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5251" y="3483391"/>
            <a:ext cx="3593371" cy="90576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D5495F-3B91-6F1D-0298-57EC82F424A1}"/>
              </a:ext>
            </a:extLst>
          </p:cNvPr>
          <p:cNvCxnSpPr>
            <a:cxnSpLocks/>
          </p:cNvCxnSpPr>
          <p:nvPr/>
        </p:nvCxnSpPr>
        <p:spPr>
          <a:xfrm>
            <a:off x="3221121" y="3325965"/>
            <a:ext cx="897087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77254A2-522B-13C3-9849-14669DE68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6093" y="840541"/>
            <a:ext cx="2247254" cy="22196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EA380E-7F9C-7E0A-BA8D-BA8DB25B9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8670" y="3532035"/>
            <a:ext cx="1714014" cy="2687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49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8360A-E0F2-4DEB-0352-F4F5B8ECF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14C8E3A1-5224-CC96-9C16-BBF3E6732727}"/>
              </a:ext>
            </a:extLst>
          </p:cNvPr>
          <p:cNvSpPr/>
          <p:nvPr/>
        </p:nvSpPr>
        <p:spPr>
          <a:xfrm>
            <a:off x="455859" y="1744934"/>
            <a:ext cx="3378272" cy="337827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b="1"/>
              <a:t>Cirrhosis</a:t>
            </a:r>
          </a:p>
          <a:p>
            <a:pPr algn="ctr"/>
            <a:r>
              <a:rPr lang="en-CA" sz="4000" b="1"/>
              <a:t>N=5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B4C7424-A5A7-E81E-290A-5B350EB7DAE5}"/>
              </a:ext>
            </a:extLst>
          </p:cNvPr>
          <p:cNvSpPr/>
          <p:nvPr/>
        </p:nvSpPr>
        <p:spPr>
          <a:xfrm>
            <a:off x="6517990" y="2344838"/>
            <a:ext cx="2168326" cy="2168324"/>
          </a:xfrm>
          <a:prstGeom prst="ellipse">
            <a:avLst/>
          </a:prstGeom>
          <a:solidFill>
            <a:srgbClr val="80350E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/>
              <a:t>Pediatric &amp; Neonatal</a:t>
            </a:r>
          </a:p>
          <a:p>
            <a:pPr algn="ctr"/>
            <a:r>
              <a:rPr lang="en-CA" sz="2000" b="1"/>
              <a:t>N=3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57E0B1-66E8-48B9-3FA3-14FEE15F4812}"/>
              </a:ext>
            </a:extLst>
          </p:cNvPr>
          <p:cNvSpPr/>
          <p:nvPr/>
        </p:nvSpPr>
        <p:spPr>
          <a:xfrm>
            <a:off x="4170237" y="2344838"/>
            <a:ext cx="2178463" cy="2178463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>
                <a:solidFill>
                  <a:schemeClr val="bg1"/>
                </a:solidFill>
              </a:rPr>
              <a:t>Critical Care</a:t>
            </a:r>
          </a:p>
          <a:p>
            <a:pPr algn="ctr"/>
            <a:r>
              <a:rPr lang="en-CA" sz="2400" b="1">
                <a:solidFill>
                  <a:schemeClr val="bg1"/>
                </a:solidFill>
              </a:rPr>
              <a:t>N=3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90C343D-040B-87BE-EDD8-A15BF2E0EDD6}"/>
              </a:ext>
            </a:extLst>
          </p:cNvPr>
          <p:cNvSpPr/>
          <p:nvPr/>
        </p:nvSpPr>
        <p:spPr>
          <a:xfrm>
            <a:off x="8806404" y="2825587"/>
            <a:ext cx="1343025" cy="134302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/>
              <a:t>CV Surgery</a:t>
            </a:r>
          </a:p>
          <a:p>
            <a:pPr algn="ctr"/>
            <a:r>
              <a:rPr lang="en-CA" sz="1600" b="1"/>
              <a:t>N=2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CA20364-43AC-35C6-7712-6DD5AC5CCC35}"/>
              </a:ext>
            </a:extLst>
          </p:cNvPr>
          <p:cNvSpPr/>
          <p:nvPr/>
        </p:nvSpPr>
        <p:spPr>
          <a:xfrm>
            <a:off x="10492774" y="2921326"/>
            <a:ext cx="1151550" cy="1151548"/>
          </a:xfrm>
          <a:prstGeom prst="ellipse">
            <a:avLst/>
          </a:prstGeom>
          <a:solidFill>
            <a:srgbClr val="E97132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/>
              <a:t>Renal</a:t>
            </a:r>
          </a:p>
          <a:p>
            <a:pPr algn="ctr"/>
            <a:r>
              <a:rPr lang="en-CA" b="1"/>
              <a:t>N=1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7B2FD2-3FCF-DAE4-FAA8-4497ECE81797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645E48-82EF-0F96-2C05-AB7860958846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78F860-3C76-CA21-4040-89F2B46CBA27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921C17-E6AD-B404-7ECC-D20D17027277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62593E-57FE-E04B-37F8-A58698160834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A34957-F127-DAB5-B1EE-4982A705129F}"/>
              </a:ext>
            </a:extLst>
          </p:cNvPr>
          <p:cNvSpPr/>
          <p:nvPr/>
        </p:nvSpPr>
        <p:spPr>
          <a:xfrm>
            <a:off x="0" y="0"/>
            <a:ext cx="12192000" cy="4726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656AA5-B823-04E0-0662-929B10C5B7CE}"/>
              </a:ext>
            </a:extLst>
          </p:cNvPr>
          <p:cNvSpPr/>
          <p:nvPr/>
        </p:nvSpPr>
        <p:spPr>
          <a:xfrm>
            <a:off x="5259468" y="75766"/>
            <a:ext cx="333336" cy="333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3718E30-96C5-09C8-4160-618668DCBEC8}"/>
              </a:ext>
            </a:extLst>
          </p:cNvPr>
          <p:cNvSpPr/>
          <p:nvPr/>
        </p:nvSpPr>
        <p:spPr>
          <a:xfrm>
            <a:off x="5943869" y="133556"/>
            <a:ext cx="213950" cy="213950"/>
          </a:xfrm>
          <a:prstGeom prst="ellipse">
            <a:avLst/>
          </a:prstGeom>
          <a:solidFill>
            <a:srgbClr val="8035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b="1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56A6035-5324-6E10-4771-391DE143CED8}"/>
              </a:ext>
            </a:extLst>
          </p:cNvPr>
          <p:cNvSpPr/>
          <p:nvPr/>
        </p:nvSpPr>
        <p:spPr>
          <a:xfrm>
            <a:off x="5660861" y="133556"/>
            <a:ext cx="214950" cy="2149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52B13E6-AD74-3046-17AC-64E850143ECF}"/>
              </a:ext>
            </a:extLst>
          </p:cNvPr>
          <p:cNvSpPr/>
          <p:nvPr/>
        </p:nvSpPr>
        <p:spPr>
          <a:xfrm>
            <a:off x="6250814" y="174272"/>
            <a:ext cx="132517" cy="132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 b="1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D6167D-DF6C-CE1B-DC4B-3C4E12F5C751}"/>
              </a:ext>
            </a:extLst>
          </p:cNvPr>
          <p:cNvSpPr/>
          <p:nvPr/>
        </p:nvSpPr>
        <p:spPr>
          <a:xfrm>
            <a:off x="6456079" y="183718"/>
            <a:ext cx="113624" cy="113624"/>
          </a:xfrm>
          <a:prstGeom prst="ellipse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175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10D53-6741-F517-A583-FA4ED17EC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3AD6E72-AC46-18D6-C500-44AD0BBEA996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>
                <a:solidFill>
                  <a:schemeClr val="bg1"/>
                </a:solidFill>
                <a:latin typeface="Century" panose="02040604050505020304" pitchFamily="18" charset="0"/>
              </a:rPr>
              <a:t>Takeaway 1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A4BB64D-E783-A4BC-83D8-232A7DD7F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979907"/>
              </p:ext>
            </p:extLst>
          </p:nvPr>
        </p:nvGraphicFramePr>
        <p:xfrm>
          <a:off x="279400" y="1018572"/>
          <a:ext cx="11671301" cy="5317418"/>
        </p:xfrm>
        <a:graphic>
          <a:graphicData uri="http://schemas.openxmlformats.org/drawingml/2006/table">
            <a:tbl>
              <a:tblPr/>
              <a:tblGrid>
                <a:gridCol w="787400">
                  <a:extLst>
                    <a:ext uri="{9D8B030D-6E8A-4147-A177-3AD203B41FA5}">
                      <a16:colId xmlns:a16="http://schemas.microsoft.com/office/drawing/2014/main" val="1648028799"/>
                    </a:ext>
                  </a:extLst>
                </a:gridCol>
                <a:gridCol w="4178300">
                  <a:extLst>
                    <a:ext uri="{9D8B030D-6E8A-4147-A177-3AD203B41FA5}">
                      <a16:colId xmlns:a16="http://schemas.microsoft.com/office/drawing/2014/main" val="3341091458"/>
                    </a:ext>
                  </a:extLst>
                </a:gridCol>
                <a:gridCol w="4007463">
                  <a:extLst>
                    <a:ext uri="{9D8B030D-6E8A-4147-A177-3AD203B41FA5}">
                      <a16:colId xmlns:a16="http://schemas.microsoft.com/office/drawing/2014/main" val="1099417607"/>
                    </a:ext>
                  </a:extLst>
                </a:gridCol>
                <a:gridCol w="1126288">
                  <a:extLst>
                    <a:ext uri="{9D8B030D-6E8A-4147-A177-3AD203B41FA5}">
                      <a16:colId xmlns:a16="http://schemas.microsoft.com/office/drawing/2014/main" val="1302043448"/>
                    </a:ext>
                  </a:extLst>
                </a:gridCol>
                <a:gridCol w="730230">
                  <a:extLst>
                    <a:ext uri="{9D8B030D-6E8A-4147-A177-3AD203B41FA5}">
                      <a16:colId xmlns:a16="http://schemas.microsoft.com/office/drawing/2014/main" val="502660746"/>
                    </a:ext>
                  </a:extLst>
                </a:gridCol>
                <a:gridCol w="841620">
                  <a:extLst>
                    <a:ext uri="{9D8B030D-6E8A-4147-A177-3AD203B41FA5}">
                      <a16:colId xmlns:a16="http://schemas.microsoft.com/office/drawing/2014/main" val="2788528767"/>
                    </a:ext>
                  </a:extLst>
                </a:gridCol>
              </a:tblGrid>
              <a:tr h="4123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</a:t>
                      </a:r>
                    </a:p>
                  </a:txBody>
                  <a:tcPr marL="6485" marR="6485" marT="64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</a:p>
                  </a:txBody>
                  <a:tcPr marL="6485" marR="6485" marT="64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Indication</a:t>
                      </a:r>
                    </a:p>
                  </a:txBody>
                  <a:tcPr marL="6485" marR="6485" marT="64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Stance</a:t>
                      </a:r>
                    </a:p>
                  </a:txBody>
                  <a:tcPr marL="6485" marR="6485" marT="64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Strength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Evidence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857171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Cirrhosis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 with cirrhosis and spontaneous bacterial peritonitis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Recommended dose</a:t>
                      </a:r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Alb 20-25%, Day 1: 1.5 g/kg, Day 3: 1.0 g/kg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Reduce mortality                                 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955108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Cirrhosis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 with cirrhosis and ascites undergoing large volume paracentesis (&gt;5 liters)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Recommended dose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Albumin 20-25%, 6-8 g/L of fluid removed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Prevent paracentesis-induced circulatory dysfunction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811458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Cirrhosis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Outpatients with cirrhosis and uncomplicated ascites despite diuretic therapy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Reduce complications associated with cirrhosis   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941544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Cirrhosis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Hospitalized patients with decompensated cirrhosis with hypoalbuminemia (&lt;30 g/L)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Reduce infection, kidney dysfunction or death    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528121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Cirrhosis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 with cirrhosis and extraperitoneal infections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Reduce mortality or kidney failure               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131082"/>
                  </a:ext>
                </a:extLst>
              </a:tr>
              <a:tr h="3812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 Surg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Adult patients undergoing cardiovascular surgery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Priming the cardiovascular bypass circuit or volume replacement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336546"/>
                  </a:ext>
                </a:extLst>
              </a:tr>
              <a:tr h="2022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 Surg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Pediatric patients undergoing cardiovascular surgery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Priming the cardiovascular bypass circuit or volume replacement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171812"/>
                  </a:ext>
                </a:extLst>
              </a:tr>
              <a:tr h="3812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ICU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Critically ill adults (excluding thermal injuries and ARDS)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First-line volume replacement or increase serum albumin levels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837358"/>
                  </a:ext>
                </a:extLst>
              </a:tr>
              <a:tr h="2022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ICU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Critically ill adults                               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Removal of extravascular fluid with diuretics    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899398"/>
                  </a:ext>
                </a:extLst>
              </a:tr>
              <a:tr h="2022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ICU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Critically ill adults with thermal injuries or ARDS 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Volume replacement or increase serum albumin level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52896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Neonate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Preterm neonates (&lt;36 weeks) with low serum albumin levels and respiratory distress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Improve respiratory function                     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6052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Neonate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Preterm neonates (&lt;32 weeks or &lt;1,500 g) with or without hypoperfusion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Volume replacement                               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06363"/>
                  </a:ext>
                </a:extLst>
              </a:tr>
              <a:tr h="2022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Peds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Pediatric patients with infection and hypoperfusion 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Reduce mortality                                 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013698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Renal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 undergoing renal replacement therapy                                       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Prevention or treatment of intradialytic hypotension or improving ultrafiltration </a:t>
                      </a:r>
                    </a:p>
                  </a:txBody>
                  <a:tcPr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</a:p>
                  </a:txBody>
                  <a:tcPr marL="6485" marR="6485" marT="64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65384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A665D92-7913-27DE-F84A-00AFC999A513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98FA0-BD8A-6CEE-6594-F9748E3570D7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D8840-37F6-4C89-C6FB-A9B7F895B028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C1A317-5C51-DD80-981C-625D9F9BA455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4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D804F3-4B4E-66C9-910E-5FBF6F9F3D7E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39F09D3-541D-888F-AA61-97963BF84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261924"/>
              </p:ext>
            </p:extLst>
          </p:nvPr>
        </p:nvGraphicFramePr>
        <p:xfrm>
          <a:off x="279400" y="1018572"/>
          <a:ext cx="11671301" cy="531741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1648028799"/>
                    </a:ext>
                  </a:extLst>
                </a:gridCol>
                <a:gridCol w="4178300">
                  <a:extLst>
                    <a:ext uri="{9D8B030D-6E8A-4147-A177-3AD203B41FA5}">
                      <a16:colId xmlns:a16="http://schemas.microsoft.com/office/drawing/2014/main" val="3341091458"/>
                    </a:ext>
                  </a:extLst>
                </a:gridCol>
                <a:gridCol w="4007463">
                  <a:extLst>
                    <a:ext uri="{9D8B030D-6E8A-4147-A177-3AD203B41FA5}">
                      <a16:colId xmlns:a16="http://schemas.microsoft.com/office/drawing/2014/main" val="1099417607"/>
                    </a:ext>
                  </a:extLst>
                </a:gridCol>
                <a:gridCol w="1126288">
                  <a:extLst>
                    <a:ext uri="{9D8B030D-6E8A-4147-A177-3AD203B41FA5}">
                      <a16:colId xmlns:a16="http://schemas.microsoft.com/office/drawing/2014/main" val="1302043448"/>
                    </a:ext>
                  </a:extLst>
                </a:gridCol>
                <a:gridCol w="730230">
                  <a:extLst>
                    <a:ext uri="{9D8B030D-6E8A-4147-A177-3AD203B41FA5}">
                      <a16:colId xmlns:a16="http://schemas.microsoft.com/office/drawing/2014/main" val="502660746"/>
                    </a:ext>
                  </a:extLst>
                </a:gridCol>
                <a:gridCol w="841620">
                  <a:extLst>
                    <a:ext uri="{9D8B030D-6E8A-4147-A177-3AD203B41FA5}">
                      <a16:colId xmlns:a16="http://schemas.microsoft.com/office/drawing/2014/main" val="2788528767"/>
                    </a:ext>
                  </a:extLst>
                </a:gridCol>
              </a:tblGrid>
              <a:tr h="4123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Stance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Strength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Evidence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857171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Cirrhosis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 with cirrhosis and spontaneous bacterial peritonitis   </a:t>
                      </a:r>
                    </a:p>
                    <a:p>
                      <a:pPr algn="l" fontAlgn="ctr"/>
                      <a:r>
                        <a:rPr lang="en-US" sz="1050" b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Recommended dose</a:t>
                      </a:r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Alb 20-25%, Day 1: 1.5 g/kg, Day 3: 1.0 g/kg*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Reduce mortality                                 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955108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Cirrhosis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 with cirrhosis and ascites undergoing large volume paracentesis (&gt;5 liters) </a:t>
                      </a:r>
                    </a:p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Recommended dose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Albumin 20-25%, 6-8 g/L of fluid removed</a:t>
                      </a: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Prevent paracentesis-induced circulatory dysfunction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811458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Cirrhosis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Outpatients with cirrhosis and uncomplicated ascites despite diuretic therapy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Reduce complications associated with cirrhosis   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941544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Cirrhosis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Hospitalized patients with decompensated cirrhosis with hypoalbuminemia (&lt;30 g/L)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Reduce infection, kidney dysfunction or death    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528121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Cirrhosis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 with cirrhosis and extraperitoneal infections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Reduce mortality or kidney failure               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131082"/>
                  </a:ext>
                </a:extLst>
              </a:tr>
              <a:tr h="3812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 Surg</a:t>
                      </a:r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Adult patients undergoing cardiovascular surgery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Priming the cardiovascular bypass circuit or volume replacement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336546"/>
                  </a:ext>
                </a:extLst>
              </a:tr>
              <a:tr h="2022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 Surg</a:t>
                      </a:r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Pediatric patients undergoing cardiovascular surgery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Priming the cardiovascular bypass circuit or volume replacement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171812"/>
                  </a:ext>
                </a:extLst>
              </a:tr>
              <a:tr h="3812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ICU</a:t>
                      </a:r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Critically ill adults (excluding thermal injuries and ARDS)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First-line volume replacement or increase serum albumin levels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837358"/>
                  </a:ext>
                </a:extLst>
              </a:tr>
              <a:tr h="2022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ICU</a:t>
                      </a:r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Critically ill adults                               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Removal of extravascular fluid with diuretics    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899398"/>
                  </a:ext>
                </a:extLst>
              </a:tr>
              <a:tr h="2022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ICU</a:t>
                      </a:r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Critically ill adults with thermal injuries or ARDS 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Volume replacement or increase serum albumin level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52896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Neonate</a:t>
                      </a:r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Preterm neonates (&lt;36 weeks) with low serum albumin levels and respiratory distress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Improve respiratory function                     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6052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Neonate</a:t>
                      </a:r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Preterm neonates (&lt;32 weeks or &lt;1,500 g) with or without hypoperfusion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Volume replacement                               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06363"/>
                  </a:ext>
                </a:extLst>
              </a:tr>
              <a:tr h="2022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Peds</a:t>
                      </a:r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Pediatric patients with infection and hypoperfusion 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Reduce mortality                                 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013698"/>
                  </a:ext>
                </a:extLst>
              </a:tr>
              <a:tr h="404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Renal</a:t>
                      </a:r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 undergoing renal replacement therapy                                     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Prevention or treatment of intradialytic hypotension or improving ultrafiltration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5" marR="6485" marT="64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65384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050264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46D31-FC8B-E398-B585-E0AFA3B1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BF8FC6C-20EB-2740-F15A-488686C45615}"/>
              </a:ext>
            </a:extLst>
          </p:cNvPr>
          <p:cNvGrpSpPr/>
          <p:nvPr/>
        </p:nvGrpSpPr>
        <p:grpSpPr>
          <a:xfrm>
            <a:off x="1352960" y="5948127"/>
            <a:ext cx="7038564" cy="435826"/>
            <a:chOff x="9379179" y="3450801"/>
            <a:chExt cx="10068344" cy="43582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C07DA89-45E1-204C-087B-5C008E36860C}"/>
                </a:ext>
              </a:extLst>
            </p:cNvPr>
            <p:cNvCxnSpPr>
              <a:cxnSpLocks/>
            </p:cNvCxnSpPr>
            <p:nvPr/>
          </p:nvCxnSpPr>
          <p:spPr>
            <a:xfrm>
              <a:off x="9688797" y="3450801"/>
              <a:ext cx="9758726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AAD899-3198-7A26-535A-76334DB1EC48}"/>
                </a:ext>
              </a:extLst>
            </p:cNvPr>
            <p:cNvSpPr txBox="1"/>
            <p:nvPr/>
          </p:nvSpPr>
          <p:spPr>
            <a:xfrm>
              <a:off x="9379179" y="3517295"/>
              <a:ext cx="9447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>
                  <a:latin typeface="Century" panose="02040604050505020304" pitchFamily="18" charset="0"/>
                </a:rPr>
                <a:t>         </a:t>
              </a:r>
              <a:r>
                <a:rPr lang="en-CA" b="1">
                  <a:solidFill>
                    <a:srgbClr val="00B050"/>
                  </a:solidFill>
                  <a:latin typeface="Century" panose="02040604050505020304" pitchFamily="18" charset="0"/>
                </a:rPr>
                <a:t>For</a:t>
              </a:r>
              <a:r>
                <a:rPr lang="en-CA" b="1">
                  <a:latin typeface="Century" panose="02040604050505020304" pitchFamily="18" charset="0"/>
                </a:rPr>
                <a:t>     	       				 </a:t>
              </a:r>
              <a:r>
                <a:rPr lang="en-CA" b="1">
                  <a:solidFill>
                    <a:srgbClr val="C00000"/>
                  </a:solidFill>
                  <a:latin typeface="Century" panose="02040604050505020304" pitchFamily="18" charset="0"/>
                </a:rPr>
                <a:t>Against</a:t>
              </a:r>
              <a:endParaRPr lang="en-US" b="1">
                <a:solidFill>
                  <a:srgbClr val="C00000"/>
                </a:solidFill>
                <a:latin typeface="Century" panose="02040604050505020304" pitchFamily="18" charset="0"/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4086E2-A99B-18B7-0FA3-BA5FA73E14C8}"/>
              </a:ext>
            </a:extLst>
          </p:cNvPr>
          <p:cNvCxnSpPr>
            <a:cxnSpLocks/>
          </p:cNvCxnSpPr>
          <p:nvPr/>
        </p:nvCxnSpPr>
        <p:spPr>
          <a:xfrm flipV="1">
            <a:off x="1592560" y="904875"/>
            <a:ext cx="0" cy="506777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5AB9C63-0B86-97F6-F93E-7ADE8D7D9C7A}"/>
              </a:ext>
            </a:extLst>
          </p:cNvPr>
          <p:cNvSpPr txBox="1"/>
          <p:nvPr/>
        </p:nvSpPr>
        <p:spPr>
          <a:xfrm rot="16200000">
            <a:off x="-1129097" y="3220803"/>
            <a:ext cx="384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entury" panose="02040604050505020304" pitchFamily="18" charset="0"/>
                <a:cs typeface="Arial" panose="020B0604020202020204" pitchFamily="34" charset="0"/>
              </a:rPr>
              <a:t>CERTAINTY OF EVIDENCE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C50BE-6FC5-85DE-E83A-D70D5C4FDED4}"/>
              </a:ext>
            </a:extLst>
          </p:cNvPr>
          <p:cNvSpPr txBox="1"/>
          <p:nvPr/>
        </p:nvSpPr>
        <p:spPr>
          <a:xfrm rot="16200000">
            <a:off x="1019863" y="4076179"/>
            <a:ext cx="666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entury" panose="02040604050505020304" pitchFamily="18" charset="0"/>
                <a:cs typeface="Arial" panose="020B0604020202020204" pitchFamily="34" charset="0"/>
              </a:rPr>
              <a:t>Low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D80A5C-8200-E938-C866-04D67A2BB74B}"/>
              </a:ext>
            </a:extLst>
          </p:cNvPr>
          <p:cNvSpPr txBox="1"/>
          <p:nvPr/>
        </p:nvSpPr>
        <p:spPr>
          <a:xfrm rot="16200000">
            <a:off x="656313" y="5088183"/>
            <a:ext cx="139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entury" panose="02040604050505020304" pitchFamily="18" charset="0"/>
                <a:cs typeface="Arial" panose="020B0604020202020204" pitchFamily="34" charset="0"/>
              </a:rPr>
              <a:t>Very low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AE7535-C658-8949-B64E-29CF87F59AEF}"/>
              </a:ext>
            </a:extLst>
          </p:cNvPr>
          <p:cNvCxnSpPr>
            <a:cxnSpLocks/>
          </p:cNvCxnSpPr>
          <p:nvPr/>
        </p:nvCxnSpPr>
        <p:spPr>
          <a:xfrm>
            <a:off x="1569408" y="3584887"/>
            <a:ext cx="66697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E078A0-F85C-6343-3B5B-14EEDD8C75E6}"/>
              </a:ext>
            </a:extLst>
          </p:cNvPr>
          <p:cNvCxnSpPr>
            <a:cxnSpLocks/>
          </p:cNvCxnSpPr>
          <p:nvPr/>
        </p:nvCxnSpPr>
        <p:spPr>
          <a:xfrm>
            <a:off x="1634712" y="4711826"/>
            <a:ext cx="66044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9D1DA7-2363-B57B-F9E4-A12D2D337D17}"/>
              </a:ext>
            </a:extLst>
          </p:cNvPr>
          <p:cNvCxnSpPr>
            <a:cxnSpLocks/>
          </p:cNvCxnSpPr>
          <p:nvPr/>
        </p:nvCxnSpPr>
        <p:spPr>
          <a:xfrm flipV="1">
            <a:off x="5043499" y="1156204"/>
            <a:ext cx="0" cy="479192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2C5B069-BD17-F727-5252-743333417316}"/>
              </a:ext>
            </a:extLst>
          </p:cNvPr>
          <p:cNvSpPr txBox="1"/>
          <p:nvPr/>
        </p:nvSpPr>
        <p:spPr>
          <a:xfrm rot="16200000">
            <a:off x="897332" y="1795193"/>
            <a:ext cx="835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entury" panose="02040604050505020304" pitchFamily="18" charset="0"/>
                <a:cs typeface="Arial" panose="020B0604020202020204" pitchFamily="34" charset="0"/>
              </a:rPr>
              <a:t>High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844FEE1-7041-BC98-541D-5E0B0DEFDD8F}"/>
              </a:ext>
            </a:extLst>
          </p:cNvPr>
          <p:cNvCxnSpPr>
            <a:cxnSpLocks/>
          </p:cNvCxnSpPr>
          <p:nvPr/>
        </p:nvCxnSpPr>
        <p:spPr>
          <a:xfrm>
            <a:off x="1588992" y="2410137"/>
            <a:ext cx="665013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E036285-8CCF-B1A1-75E7-0FC8FA7DD6D7}"/>
              </a:ext>
            </a:extLst>
          </p:cNvPr>
          <p:cNvSpPr txBox="1"/>
          <p:nvPr/>
        </p:nvSpPr>
        <p:spPr>
          <a:xfrm rot="16200000">
            <a:off x="765852" y="2827970"/>
            <a:ext cx="1098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entury" panose="02040604050505020304" pitchFamily="18" charset="0"/>
                <a:cs typeface="Arial" panose="020B0604020202020204" pitchFamily="34" charset="0"/>
              </a:rPr>
              <a:t>Moderate 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FA98984-D9D9-03A3-170C-59D9940B8D5F}"/>
              </a:ext>
            </a:extLst>
          </p:cNvPr>
          <p:cNvSpPr/>
          <p:nvPr/>
        </p:nvSpPr>
        <p:spPr>
          <a:xfrm flipH="1">
            <a:off x="5264800" y="4982542"/>
            <a:ext cx="290408" cy="290408"/>
          </a:xfrm>
          <a:prstGeom prst="ellipse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1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C62EF55-F6FF-5730-79DD-819C25AE99D5}"/>
              </a:ext>
            </a:extLst>
          </p:cNvPr>
          <p:cNvSpPr/>
          <p:nvPr/>
        </p:nvSpPr>
        <p:spPr>
          <a:xfrm flipH="1">
            <a:off x="5287990" y="3767154"/>
            <a:ext cx="290408" cy="2904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1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9C34CA9-1BFD-6713-9425-A540A8F7C68D}"/>
              </a:ext>
            </a:extLst>
          </p:cNvPr>
          <p:cNvSpPr/>
          <p:nvPr/>
        </p:nvSpPr>
        <p:spPr>
          <a:xfrm flipH="1">
            <a:off x="5261624" y="5335716"/>
            <a:ext cx="290408" cy="2904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2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3535DB5-2E61-1752-BA47-D6030502BCD1}"/>
              </a:ext>
            </a:extLst>
          </p:cNvPr>
          <p:cNvSpPr/>
          <p:nvPr/>
        </p:nvSpPr>
        <p:spPr>
          <a:xfrm flipH="1">
            <a:off x="7257201" y="4180123"/>
            <a:ext cx="290408" cy="290408"/>
          </a:xfrm>
          <a:prstGeom prst="ellipse">
            <a:avLst/>
          </a:prstGeom>
          <a:solidFill>
            <a:srgbClr val="80350E"/>
          </a:solidFill>
          <a:ln>
            <a:solidFill>
              <a:srgbClr val="8035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1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7CE00B6-8D56-D2C3-39FB-164CC3ED6A70}"/>
              </a:ext>
            </a:extLst>
          </p:cNvPr>
          <p:cNvSpPr/>
          <p:nvPr/>
        </p:nvSpPr>
        <p:spPr>
          <a:xfrm flipH="1">
            <a:off x="5708249" y="4966954"/>
            <a:ext cx="290408" cy="290408"/>
          </a:xfrm>
          <a:prstGeom prst="ellipse">
            <a:avLst/>
          </a:prstGeom>
          <a:solidFill>
            <a:srgbClr val="80350E"/>
          </a:solidFill>
          <a:ln>
            <a:solidFill>
              <a:srgbClr val="8035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2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618579A-FD94-BC96-7BEB-20E59A93DB88}"/>
              </a:ext>
            </a:extLst>
          </p:cNvPr>
          <p:cNvSpPr/>
          <p:nvPr/>
        </p:nvSpPr>
        <p:spPr>
          <a:xfrm flipH="1">
            <a:off x="6181556" y="4987222"/>
            <a:ext cx="290408" cy="290408"/>
          </a:xfrm>
          <a:prstGeom prst="ellipse">
            <a:avLst/>
          </a:prstGeom>
          <a:solidFill>
            <a:srgbClr val="80350E"/>
          </a:solidFill>
          <a:ln>
            <a:solidFill>
              <a:srgbClr val="8035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3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FAFF468-8481-034A-1018-F71DC73A2007}"/>
              </a:ext>
            </a:extLst>
          </p:cNvPr>
          <p:cNvSpPr/>
          <p:nvPr/>
        </p:nvSpPr>
        <p:spPr>
          <a:xfrm flipH="1">
            <a:off x="5307928" y="2909710"/>
            <a:ext cx="290408" cy="2904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1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21AB0C7-E1C8-4734-27C2-F858160B0027}"/>
              </a:ext>
            </a:extLst>
          </p:cNvPr>
          <p:cNvSpPr/>
          <p:nvPr/>
        </p:nvSpPr>
        <p:spPr>
          <a:xfrm flipH="1">
            <a:off x="5699303" y="5337912"/>
            <a:ext cx="290408" cy="2904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2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6D5C0CF-0C75-9FD5-D94F-D9EA95C9F650}"/>
              </a:ext>
            </a:extLst>
          </p:cNvPr>
          <p:cNvSpPr/>
          <p:nvPr/>
        </p:nvSpPr>
        <p:spPr>
          <a:xfrm flipH="1">
            <a:off x="6181556" y="5333658"/>
            <a:ext cx="290408" cy="2904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3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06677A5-6157-06CC-0187-304CBE5CE975}"/>
              </a:ext>
            </a:extLst>
          </p:cNvPr>
          <p:cNvSpPr/>
          <p:nvPr/>
        </p:nvSpPr>
        <p:spPr>
          <a:xfrm flipH="1">
            <a:off x="1961770" y="5075718"/>
            <a:ext cx="290408" cy="2904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tx1"/>
                </a:solidFill>
                <a:latin typeface="Century" panose="02040604050505020304" pitchFamily="18" charset="0"/>
              </a:rPr>
              <a:t>2</a:t>
            </a:r>
            <a:endParaRPr lang="en-US" sz="140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33F1B93-B30A-534A-4C60-7C9BE47D400A}"/>
              </a:ext>
            </a:extLst>
          </p:cNvPr>
          <p:cNvSpPr/>
          <p:nvPr/>
        </p:nvSpPr>
        <p:spPr>
          <a:xfrm flipH="1">
            <a:off x="5296819" y="4180123"/>
            <a:ext cx="290408" cy="2904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tx1"/>
                </a:solidFill>
                <a:latin typeface="Century" panose="02040604050505020304" pitchFamily="18" charset="0"/>
              </a:rPr>
              <a:t>3</a:t>
            </a:r>
            <a:endParaRPr lang="en-US" sz="140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58A652A-6D0B-A514-364C-B42F45CAE076}"/>
              </a:ext>
            </a:extLst>
          </p:cNvPr>
          <p:cNvSpPr/>
          <p:nvPr/>
        </p:nvSpPr>
        <p:spPr>
          <a:xfrm flipH="1">
            <a:off x="5699433" y="4180123"/>
            <a:ext cx="290408" cy="2904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tx1"/>
                </a:solidFill>
                <a:latin typeface="Century" panose="02040604050505020304" pitchFamily="18" charset="0"/>
              </a:rPr>
              <a:t>4</a:t>
            </a:r>
            <a:endParaRPr lang="en-US" sz="140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38AB177-B7AD-4FC8-B278-93AC0AE69EE1}"/>
              </a:ext>
            </a:extLst>
          </p:cNvPr>
          <p:cNvSpPr/>
          <p:nvPr/>
        </p:nvSpPr>
        <p:spPr>
          <a:xfrm flipH="1">
            <a:off x="6113297" y="4180123"/>
            <a:ext cx="290408" cy="2904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tx1"/>
                </a:solidFill>
                <a:latin typeface="Century" panose="02040604050505020304" pitchFamily="18" charset="0"/>
              </a:rPr>
              <a:t>5</a:t>
            </a:r>
            <a:endParaRPr lang="en-US" sz="140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65E83CB-45C1-CE3D-3B76-84FE3D65436E}"/>
              </a:ext>
            </a:extLst>
          </p:cNvPr>
          <p:cNvSpPr/>
          <p:nvPr/>
        </p:nvSpPr>
        <p:spPr>
          <a:xfrm flipH="1">
            <a:off x="1961770" y="4118145"/>
            <a:ext cx="290408" cy="2904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>
                <a:solidFill>
                  <a:schemeClr val="tx1"/>
                </a:solidFill>
                <a:latin typeface="Century" panose="02040604050505020304" pitchFamily="18" charset="0"/>
              </a:rPr>
              <a:t>1</a:t>
            </a:r>
            <a:endParaRPr lang="en-US" sz="140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D46D5ED-168D-54CD-04BA-801D5F74B100}"/>
              </a:ext>
            </a:extLst>
          </p:cNvPr>
          <p:cNvSpPr/>
          <p:nvPr/>
        </p:nvSpPr>
        <p:spPr>
          <a:xfrm>
            <a:off x="9347342" y="765132"/>
            <a:ext cx="1683104" cy="1683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/>
              <a:t>Cirrhosis</a:t>
            </a:r>
          </a:p>
          <a:p>
            <a:pPr algn="ctr"/>
            <a:r>
              <a:rPr lang="en-CA" sz="1200" b="1"/>
              <a:t>N=5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226CCCF-ED2F-3C67-5384-CBDEBD63D2AA}"/>
              </a:ext>
            </a:extLst>
          </p:cNvPr>
          <p:cNvSpPr/>
          <p:nvPr/>
        </p:nvSpPr>
        <p:spPr>
          <a:xfrm>
            <a:off x="9690085" y="3586040"/>
            <a:ext cx="1080290" cy="1080290"/>
          </a:xfrm>
          <a:prstGeom prst="ellipse">
            <a:avLst/>
          </a:prstGeom>
          <a:solidFill>
            <a:srgbClr val="8035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b="1"/>
              <a:t>Pediatric &amp; Neonatal</a:t>
            </a:r>
          </a:p>
          <a:p>
            <a:pPr algn="ctr"/>
            <a:r>
              <a:rPr lang="en-CA" sz="800" b="1"/>
              <a:t>N=3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60A474E-C660-4C47-5FAB-85E8860CA029}"/>
              </a:ext>
            </a:extLst>
          </p:cNvPr>
          <p:cNvSpPr/>
          <p:nvPr/>
        </p:nvSpPr>
        <p:spPr>
          <a:xfrm>
            <a:off x="9646224" y="2499069"/>
            <a:ext cx="1085340" cy="10853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00" b="1">
                <a:solidFill>
                  <a:schemeClr val="bg1"/>
                </a:solidFill>
              </a:rPr>
              <a:t>Critical Care</a:t>
            </a:r>
          </a:p>
          <a:p>
            <a:pPr algn="ctr"/>
            <a:r>
              <a:rPr lang="en-CA" sz="900" b="1">
                <a:solidFill>
                  <a:schemeClr val="bg1"/>
                </a:solidFill>
              </a:rPr>
              <a:t>N=3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396A842-7AB7-1CED-163D-74C14F981184}"/>
              </a:ext>
            </a:extLst>
          </p:cNvPr>
          <p:cNvSpPr/>
          <p:nvPr/>
        </p:nvSpPr>
        <p:spPr>
          <a:xfrm>
            <a:off x="9895673" y="4712578"/>
            <a:ext cx="669114" cy="6691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b="1"/>
              <a:t>CV Surgery</a:t>
            </a:r>
          </a:p>
          <a:p>
            <a:pPr algn="ctr"/>
            <a:r>
              <a:rPr lang="en-CA" sz="800" b="1"/>
              <a:t>N=2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8FA2D92-7804-B4CC-34CA-13B9E970B4E0}"/>
              </a:ext>
            </a:extLst>
          </p:cNvPr>
          <p:cNvSpPr/>
          <p:nvPr/>
        </p:nvSpPr>
        <p:spPr>
          <a:xfrm>
            <a:off x="9957033" y="5398932"/>
            <a:ext cx="573718" cy="573718"/>
          </a:xfrm>
          <a:prstGeom prst="ellipse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00" b="1"/>
              <a:t>Renal</a:t>
            </a:r>
          </a:p>
          <a:p>
            <a:pPr algn="ctr"/>
            <a:r>
              <a:rPr lang="en-CA" sz="700" b="1"/>
              <a:t>N=1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4BBF8B9-0023-3A2A-79A8-66E63CCF3253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>
                <a:solidFill>
                  <a:schemeClr val="bg1"/>
                </a:solidFill>
                <a:latin typeface="Century" panose="02040604050505020304" pitchFamily="18" charset="0"/>
              </a:rPr>
              <a:t>Takeaway 2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DA882C7-2DF6-FF1C-B3C7-B5913D5901FB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83AE623-6E1E-B556-0BF2-192B750A49B0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A34084D-A982-012F-89A8-46444B819EB2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35E8955-8BFE-5AF6-E695-02C8FE32190E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4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47A7D38-2146-D9F6-2114-89F46FBBE0B3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29674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33307-7D61-4833-30EA-E62C23FC4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FF0A736-0930-A892-CA3B-C33D99D6E424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C04F15"/>
          </a:solidFill>
          <a:ln>
            <a:solidFill>
              <a:srgbClr val="C04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>
                <a:solidFill>
                  <a:schemeClr val="bg1"/>
                </a:solidFill>
                <a:latin typeface="Century" panose="02040604050505020304" pitchFamily="18" charset="0"/>
              </a:rPr>
              <a:t>Takeaway 3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pic>
        <p:nvPicPr>
          <p:cNvPr id="8" name="Picture 7" descr="A red and black logo&#10;&#10;Description automatically generated">
            <a:extLst>
              <a:ext uri="{FF2B5EF4-FFF2-40B4-BE49-F238E27FC236}">
                <a16:creationId xmlns:a16="http://schemas.microsoft.com/office/drawing/2014/main" id="{CE11382E-3B33-7BE1-44DE-C44E6321A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05" y="857734"/>
            <a:ext cx="4051596" cy="14719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D6CEE1-E88A-74BA-8A23-89726DFD94ED}"/>
              </a:ext>
            </a:extLst>
          </p:cNvPr>
          <p:cNvSpPr txBox="1">
            <a:spLocks/>
          </p:cNvSpPr>
          <p:nvPr/>
        </p:nvSpPr>
        <p:spPr>
          <a:xfrm>
            <a:off x="389934" y="2915991"/>
            <a:ext cx="6893722" cy="2903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09585"/>
            <a:endParaRPr lang="en-US" sz="2000" b="0">
              <a:solidFill>
                <a:prstClr val="black"/>
              </a:solidFill>
              <a:latin typeface="Century" panose="02040604050505020304" pitchFamily="18" charset="0"/>
              <a:cs typeface="Arial"/>
            </a:endParaRPr>
          </a:p>
          <a:p>
            <a:pPr defTabSz="609585"/>
            <a:r>
              <a:rPr lang="en-US" sz="2000">
                <a:solidFill>
                  <a:srgbClr val="FF0000"/>
                </a:solidFill>
                <a:latin typeface="Century" panose="02040604050505020304" pitchFamily="18" charset="0"/>
                <a:cs typeface="Arial"/>
              </a:rPr>
              <a:t>Objective: 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rgbClr val="00000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Using a </a:t>
            </a:r>
            <a:r>
              <a:rPr lang="en-US" sz="1800" b="0" err="1">
                <a:solidFill>
                  <a:srgbClr val="00000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behavioural</a:t>
            </a:r>
            <a:r>
              <a:rPr lang="en-US" sz="1800" b="0">
                <a:solidFill>
                  <a:srgbClr val="00000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 science approach to support the implementation of recommendations in ICTMG’s clinical guideline on albumin use</a:t>
            </a:r>
            <a:r>
              <a:rPr lang="en-US" sz="1800" b="0">
                <a:solidFill>
                  <a:prstClr val="black"/>
                </a:solidFill>
                <a:latin typeface="Century" panose="02040604050505020304" pitchFamily="18" charset="0"/>
              </a:rPr>
              <a:t>. </a:t>
            </a:r>
          </a:p>
          <a:p>
            <a:pPr defTabSz="609585"/>
            <a:endParaRPr lang="en-US" sz="1800" b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defTabSz="609585"/>
            <a:r>
              <a:rPr lang="en-US" sz="2000">
                <a:solidFill>
                  <a:srgbClr val="FF0000"/>
                </a:solidFill>
                <a:latin typeface="Century" panose="02040604050505020304" pitchFamily="18" charset="0"/>
                <a:cs typeface="Arial"/>
              </a:rPr>
              <a:t>Next steps: </a:t>
            </a:r>
            <a:endParaRPr lang="en-US" sz="3600">
              <a:latin typeface="Century" panose="02040604050505020304" pitchFamily="18" charset="0"/>
            </a:endParaRP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prstClr val="black"/>
                </a:solidFill>
                <a:latin typeface="Century" panose="02040604050505020304" pitchFamily="18" charset="0"/>
                <a:cs typeface="Arial"/>
              </a:rPr>
              <a:t>Survey healthcare providers in Canada about barriers and enablers to using specific recommendations in the new ICTMG albumin clinical guideline.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5B9BFD-E3ED-B9D8-8310-0A11F70DE16D}"/>
              </a:ext>
            </a:extLst>
          </p:cNvPr>
          <p:cNvSpPr txBox="1"/>
          <p:nvPr/>
        </p:nvSpPr>
        <p:spPr>
          <a:xfrm>
            <a:off x="265231" y="2573829"/>
            <a:ext cx="7746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n-US" sz="2400" b="1">
                <a:latin typeface="Century" panose="02040604050505020304" pitchFamily="18" charset="0"/>
                <a:cs typeface="Arial"/>
              </a:rPr>
              <a:t>Ongoing implementation research project</a:t>
            </a:r>
            <a:endParaRPr lang="en-US" sz="2400" b="1">
              <a:latin typeface="Century" panose="020406040505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5ACB3C-4500-DA79-E868-E7E0D3EE6D17}"/>
              </a:ext>
            </a:extLst>
          </p:cNvPr>
          <p:cNvSpPr txBox="1"/>
          <p:nvPr/>
        </p:nvSpPr>
        <p:spPr>
          <a:xfrm>
            <a:off x="7340555" y="2591355"/>
            <a:ext cx="3672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Century" panose="02040604050505020304" pitchFamily="18" charset="0"/>
                <a:cs typeface="Arial"/>
              </a:rPr>
              <a:t>Team: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EA0C2A-7676-07CF-CF73-109A708E485C}"/>
              </a:ext>
            </a:extLst>
          </p:cNvPr>
          <p:cNvSpPr txBox="1"/>
          <p:nvPr/>
        </p:nvSpPr>
        <p:spPr>
          <a:xfrm>
            <a:off x="7340555" y="3158050"/>
            <a:ext cx="4539801" cy="175432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en-US" sz="1800">
                <a:solidFill>
                  <a:prstClr val="black"/>
                </a:solidFill>
                <a:latin typeface="Century" panose="02040604050505020304" pitchFamily="18" charset="0"/>
                <a:cs typeface="Arial"/>
              </a:rPr>
              <a:t>Justin </a:t>
            </a:r>
            <a:r>
              <a:rPr lang="en-US" sz="1800" err="1">
                <a:solidFill>
                  <a:prstClr val="black"/>
                </a:solidFill>
                <a:latin typeface="Century" panose="02040604050505020304" pitchFamily="18" charset="0"/>
                <a:cs typeface="Arial"/>
              </a:rPr>
              <a:t>Presseau</a:t>
            </a:r>
            <a:endParaRPr lang="en-US" sz="1800">
              <a:solidFill>
                <a:prstClr val="black"/>
              </a:solidFill>
              <a:latin typeface="Century" panose="02040604050505020304" pitchFamily="18" charset="0"/>
              <a:cs typeface="Arial"/>
            </a:endParaRPr>
          </a:p>
          <a:p>
            <a:r>
              <a:rPr lang="en-US" sz="1800">
                <a:solidFill>
                  <a:prstClr val="black"/>
                </a:solidFill>
                <a:latin typeface="Century" panose="02040604050505020304" pitchFamily="18" charset="0"/>
                <a:cs typeface="Arial"/>
              </a:rPr>
              <a:t>Jacob Crawshaw</a:t>
            </a:r>
          </a:p>
          <a:p>
            <a:r>
              <a:rPr lang="en-US" sz="1800">
                <a:latin typeface="Century" panose="02040604050505020304" pitchFamily="18" charset="0"/>
              </a:rPr>
              <a:t>Fabiana </a:t>
            </a:r>
            <a:r>
              <a:rPr lang="en-US" sz="1800" err="1">
                <a:latin typeface="Century" panose="02040604050505020304" pitchFamily="18" charset="0"/>
              </a:rPr>
              <a:t>Lorencatto</a:t>
            </a:r>
            <a:endParaRPr lang="en-US" sz="1800">
              <a:latin typeface="Century" panose="02040604050505020304" pitchFamily="18" charset="0"/>
            </a:endParaRPr>
          </a:p>
          <a:p>
            <a:endParaRPr lang="en-US" sz="1800">
              <a:latin typeface="Century" panose="02040604050505020304" pitchFamily="18" charset="0"/>
            </a:endParaRPr>
          </a:p>
          <a:p>
            <a:r>
              <a:rPr lang="en-US" sz="1800">
                <a:latin typeface="Century" panose="02040604050505020304" pitchFamily="18" charset="0"/>
              </a:rPr>
              <a:t>Sophie Charg</a:t>
            </a:r>
            <a:r>
              <a:rPr lang="en-US" sz="1800" b="0" i="0" strike="noStrike">
                <a:effectLst/>
                <a:latin typeface="Century" panose="02040604050505020304" pitchFamily="18" charset="0"/>
              </a:rPr>
              <a:t>é</a:t>
            </a:r>
            <a:endParaRPr lang="en-US" sz="1800" b="0" i="0" strike="noStrike">
              <a:effectLst/>
              <a:latin typeface="Century" panose="020406040505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800">
                <a:latin typeface="Century" panose="02040604050505020304" pitchFamily="18" charset="0"/>
              </a:rPr>
              <a:t>Abby Wolfe</a:t>
            </a:r>
          </a:p>
          <a:p>
            <a:endParaRPr lang="en-US" sz="1800">
              <a:latin typeface="Century" panose="020406040505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C045E5-96BC-E317-5B91-AC1E64B2689A}"/>
              </a:ext>
            </a:extLst>
          </p:cNvPr>
          <p:cNvSpPr txBox="1"/>
          <p:nvPr/>
        </p:nvSpPr>
        <p:spPr>
          <a:xfrm>
            <a:off x="9730387" y="3159367"/>
            <a:ext cx="22068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Century" panose="02040604050505020304" pitchFamily="18" charset="0"/>
              </a:rPr>
              <a:t>Jeannie Callum</a:t>
            </a:r>
          </a:p>
          <a:p>
            <a:r>
              <a:rPr lang="en-US" sz="1800">
                <a:latin typeface="Century" panose="02040604050505020304" pitchFamily="18" charset="0"/>
              </a:rPr>
              <a:t>Simon Stanworth</a:t>
            </a:r>
          </a:p>
          <a:p>
            <a:r>
              <a:rPr lang="en-US" sz="1800">
                <a:latin typeface="Century" panose="02040604050505020304" pitchFamily="18" charset="0"/>
              </a:rPr>
              <a:t>Sheharyar Raza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442304-F779-1C1B-0458-E3528A9A8519}"/>
              </a:ext>
            </a:extLst>
          </p:cNvPr>
          <p:cNvSpPr txBox="1"/>
          <p:nvPr/>
        </p:nvSpPr>
        <p:spPr>
          <a:xfrm>
            <a:off x="7340555" y="5229509"/>
            <a:ext cx="42291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Century" panose="02040604050505020304" pitchFamily="18" charset="0"/>
              </a:rPr>
              <a:t>Interested in supporting and participating in such projects?</a:t>
            </a:r>
            <a:r>
              <a:rPr lang="en-US">
                <a:latin typeface="Century" panose="02040604050505020304" pitchFamily="18" charset="0"/>
              </a:rPr>
              <a:t> </a:t>
            </a:r>
          </a:p>
          <a:p>
            <a:r>
              <a:rPr lang="en-US">
                <a:latin typeface="Century" panose="02040604050505020304" pitchFamily="18" charset="0"/>
              </a:rPr>
              <a:t>Reach out </a:t>
            </a:r>
            <a:r>
              <a:rPr lang="en-US" sz="2400" u="sng">
                <a:latin typeface="Century" panose="02040604050505020304" pitchFamily="18" charset="0"/>
              </a:rPr>
              <a:t>info@ictmg.org</a:t>
            </a:r>
            <a:endParaRPr lang="en-US" u="sng">
              <a:latin typeface="Century" panose="020406040505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0478DE-06D5-67FC-1825-0134E035CC2A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5284C6-35E1-1BC1-0FCE-640B2E778D79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ECFFA8-5BE1-5A00-84ED-18BA640F4BD4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BA6D0-5DFA-F24E-9000-0E199C9DD456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4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F0BE56-6D60-5446-C319-BF04C29F0BAD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40285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E5771-4B14-E1E6-C692-B534D82A3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anadian Blood Services | Facebook">
            <a:extLst>
              <a:ext uri="{FF2B5EF4-FFF2-40B4-BE49-F238E27FC236}">
                <a16:creationId xmlns:a16="http://schemas.microsoft.com/office/drawing/2014/main" id="{F7157F1D-07FC-28E2-F599-1204E9D18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19" y="1895821"/>
            <a:ext cx="1787282" cy="178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1D19F6-0081-6B24-3FE5-9F0EC730C658}"/>
              </a:ext>
            </a:extLst>
          </p:cNvPr>
          <p:cNvSpPr/>
          <p:nvPr/>
        </p:nvSpPr>
        <p:spPr>
          <a:xfrm>
            <a:off x="0" y="0"/>
            <a:ext cx="12192000" cy="725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6624FF-4A65-CDE5-6CD4-FEFF2A9FCB48}"/>
              </a:ext>
            </a:extLst>
          </p:cNvPr>
          <p:cNvSpPr txBox="1"/>
          <p:nvPr/>
        </p:nvSpPr>
        <p:spPr>
          <a:xfrm>
            <a:off x="507408" y="1461082"/>
            <a:ext cx="2825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 b="1">
                <a:latin typeface="Century" panose="02040604050505020304" pitchFamily="18" charset="0"/>
              </a:rPr>
              <a:t>Thank you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1A51F-AE23-CB2F-FE60-DB1AC059DFCA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EEE76E-4384-3750-80F8-59E5806060E6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15D11A-371E-B2F7-E33C-9B340E59701B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664D9A-FCF5-0CFB-02C1-E47E7C27E0C2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E23D5-6EC3-DD95-0289-B92F31E68C20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7BD34E-1976-26DD-4837-1A2206BD8F92}"/>
              </a:ext>
            </a:extLst>
          </p:cNvPr>
          <p:cNvGrpSpPr/>
          <p:nvPr/>
        </p:nvGrpSpPr>
        <p:grpSpPr>
          <a:xfrm>
            <a:off x="3886200" y="1184084"/>
            <a:ext cx="2141997" cy="2123659"/>
            <a:chOff x="3886200" y="1184084"/>
            <a:chExt cx="2141997" cy="212365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441283-C58D-9A4F-1163-7FF20ED26636}"/>
                </a:ext>
              </a:extLst>
            </p:cNvPr>
            <p:cNvSpPr txBox="1"/>
            <p:nvPr/>
          </p:nvSpPr>
          <p:spPr>
            <a:xfrm>
              <a:off x="3886200" y="1184084"/>
              <a:ext cx="206338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latin typeface="Century" panose="02040604050505020304" pitchFamily="18" charset="0"/>
                </a:rPr>
                <a:t>Kimberly Figures</a:t>
              </a:r>
            </a:p>
            <a:p>
              <a:r>
                <a:rPr lang="en-CA" dirty="0">
                  <a:latin typeface="Century" panose="02040604050505020304" pitchFamily="18" charset="0"/>
                </a:rPr>
                <a:t>Abby Wolfe</a:t>
              </a:r>
            </a:p>
            <a:p>
              <a:r>
                <a:rPr lang="en-CA" dirty="0">
                  <a:latin typeface="Century" panose="02040604050505020304" pitchFamily="18" charset="0"/>
                </a:rPr>
                <a:t>Casey Kapitany</a:t>
              </a:r>
              <a:endParaRPr lang="en-US" dirty="0">
                <a:latin typeface="Century" panose="020406040505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18A3F5-DB1F-4546-6EC6-702C372CCDB4}"/>
                </a:ext>
              </a:extLst>
            </p:cNvPr>
            <p:cNvSpPr txBox="1"/>
            <p:nvPr/>
          </p:nvSpPr>
          <p:spPr>
            <a:xfrm>
              <a:off x="3886200" y="2384413"/>
              <a:ext cx="21419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>
                  <a:latin typeface="Century" panose="02040604050505020304" pitchFamily="18" charset="0"/>
                </a:rPr>
                <a:t>Guideline Authors</a:t>
              </a:r>
            </a:p>
            <a:p>
              <a:r>
                <a:rPr lang="en-CA">
                  <a:latin typeface="Century" panose="02040604050505020304" pitchFamily="18" charset="0"/>
                </a:rPr>
                <a:t>Jeannie Callum</a:t>
              </a:r>
            </a:p>
            <a:p>
              <a:r>
                <a:rPr lang="en-CA">
                  <a:latin typeface="Century" panose="02040604050505020304" pitchFamily="18" charset="0"/>
                </a:rPr>
                <a:t>Simon Stanworth</a:t>
              </a:r>
              <a:endParaRPr lang="en-US">
                <a:latin typeface="Century" panose="020406040505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7DAF2DE-5930-FCFD-8F1F-EFB84F241B39}"/>
              </a:ext>
            </a:extLst>
          </p:cNvPr>
          <p:cNvSpPr txBox="1"/>
          <p:nvPr/>
        </p:nvSpPr>
        <p:spPr>
          <a:xfrm>
            <a:off x="507408" y="4341589"/>
            <a:ext cx="2825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3600" b="1">
                <a:latin typeface="Century" panose="02040604050505020304" pitchFamily="18" charset="0"/>
              </a:rPr>
              <a:t>Questions</a:t>
            </a:r>
          </a:p>
        </p:txBody>
      </p:sp>
      <p:pic>
        <p:nvPicPr>
          <p:cNvPr id="4106" name="Picture 10" descr="Blood Donor Premium Images – Browse 151 Stock Photos, Vectors, and Video |  Adobe Stock">
            <a:extLst>
              <a:ext uri="{FF2B5EF4-FFF2-40B4-BE49-F238E27FC236}">
                <a16:creationId xmlns:a16="http://schemas.microsoft.com/office/drawing/2014/main" id="{E85F85EE-6D56-FC03-A78E-3B1E5CDCC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84" y="3584741"/>
            <a:ext cx="4103288" cy="27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453941-141F-A80D-5D1B-8B0DB0E5B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0184" y="3716107"/>
            <a:ext cx="2586116" cy="2491585"/>
          </a:xfrm>
          <a:prstGeom prst="rect">
            <a:avLst/>
          </a:prstGeom>
        </p:spPr>
      </p:pic>
      <p:pic>
        <p:nvPicPr>
          <p:cNvPr id="19" name="Picture 18" descr="A red and black logo&#10;&#10;Description automatically generated">
            <a:extLst>
              <a:ext uri="{FF2B5EF4-FFF2-40B4-BE49-F238E27FC236}">
                <a16:creationId xmlns:a16="http://schemas.microsoft.com/office/drawing/2014/main" id="{9735C90C-4D61-DA34-4E86-F36E3F98D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17" y="1246208"/>
            <a:ext cx="2199895" cy="799202"/>
          </a:xfrm>
          <a:prstGeom prst="rect">
            <a:avLst/>
          </a:prstGeom>
        </p:spPr>
      </p:pic>
      <p:pic>
        <p:nvPicPr>
          <p:cNvPr id="20" name="Picture 6" descr="University of Toronto - Wikipedia">
            <a:extLst>
              <a:ext uri="{FF2B5EF4-FFF2-40B4-BE49-F238E27FC236}">
                <a16:creationId xmlns:a16="http://schemas.microsoft.com/office/drawing/2014/main" id="{671091D5-0A55-8912-0ADB-F9951A46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773" y="2304142"/>
            <a:ext cx="941093" cy="94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15090B-642D-B8A4-AA31-C33EC36B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135" y="1197829"/>
            <a:ext cx="1655264" cy="79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795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AEAA1-99EC-E058-7779-54DF08B0F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Premium Vector | Kidney icon vector illustration design">
            <a:extLst>
              <a:ext uri="{FF2B5EF4-FFF2-40B4-BE49-F238E27FC236}">
                <a16:creationId xmlns:a16="http://schemas.microsoft.com/office/drawing/2014/main" id="{C65A3BF3-8108-E8D4-EC99-DA9C8DC90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b="6517"/>
          <a:stretch/>
        </p:blipFill>
        <p:spPr bwMode="auto">
          <a:xfrm>
            <a:off x="5588303" y="5623532"/>
            <a:ext cx="1544946" cy="97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E97CB0-1C4A-285F-158A-D650A8BC6086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</a:rPr>
              <a:t>Physiology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12A9C1-2DCC-32DF-1C8D-3C8C796E1AA5}"/>
              </a:ext>
            </a:extLst>
          </p:cNvPr>
          <p:cNvSpPr txBox="1"/>
          <p:nvPr/>
        </p:nvSpPr>
        <p:spPr>
          <a:xfrm>
            <a:off x="3097946" y="3076864"/>
            <a:ext cx="24544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>
                <a:latin typeface="Century" panose="02040604050505020304" pitchFamily="18" charset="0"/>
              </a:rPr>
              <a:t>60% extravascular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E2FF1-61C0-AF60-8B52-296F8BAB6E95}"/>
              </a:ext>
            </a:extLst>
          </p:cNvPr>
          <p:cNvSpPr txBox="1"/>
          <p:nvPr/>
        </p:nvSpPr>
        <p:spPr>
          <a:xfrm>
            <a:off x="4486999" y="3778779"/>
            <a:ext cx="3575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u="sng">
                <a:solidFill>
                  <a:srgbClr val="00B050"/>
                </a:solidFill>
                <a:latin typeface="Century" panose="02040604050505020304" pitchFamily="18" charset="0"/>
              </a:rPr>
              <a:t>Under healthy conditions</a:t>
            </a:r>
            <a:endParaRPr lang="en-CA">
              <a:solidFill>
                <a:srgbClr val="00B050"/>
              </a:solidFill>
              <a:latin typeface="Century" panose="020406040505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14728C-08B1-D691-49C9-145F9B949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381" y="1544270"/>
            <a:ext cx="1763317" cy="1382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95F31B-3F83-276E-D68D-F058A04106C4}"/>
              </a:ext>
            </a:extLst>
          </p:cNvPr>
          <p:cNvSpPr txBox="1"/>
          <p:nvPr/>
        </p:nvSpPr>
        <p:spPr>
          <a:xfrm>
            <a:off x="6561384" y="3112246"/>
            <a:ext cx="2454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latin typeface="Century" panose="02040604050505020304" pitchFamily="18" charset="0"/>
              </a:rPr>
              <a:t>40% intravascular</a:t>
            </a:r>
          </a:p>
        </p:txBody>
      </p:sp>
      <p:pic>
        <p:nvPicPr>
          <p:cNvPr id="4100" name="Picture 4" descr="Two Sided Arrow Images – Browse 6,690 Stock Photos, Vectors ...">
            <a:extLst>
              <a:ext uri="{FF2B5EF4-FFF2-40B4-BE49-F238E27FC236}">
                <a16:creationId xmlns:a16="http://schemas.microsoft.com/office/drawing/2014/main" id="{3A08CB86-772D-DA87-616D-E606BE213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7" b="26868"/>
          <a:stretch/>
        </p:blipFill>
        <p:spPr bwMode="auto">
          <a:xfrm>
            <a:off x="5539769" y="3137963"/>
            <a:ext cx="843173" cy="34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7D2678-42D9-BE9C-BBAD-78DB812F8A8D}"/>
              </a:ext>
            </a:extLst>
          </p:cNvPr>
          <p:cNvSpPr txBox="1"/>
          <p:nvPr/>
        </p:nvSpPr>
        <p:spPr>
          <a:xfrm>
            <a:off x="1472469" y="5233680"/>
            <a:ext cx="3575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latin typeface="Century" panose="02040604050505020304" pitchFamily="18" charset="0"/>
              </a:rPr>
              <a:t>10% metabolized per 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407054-844A-1FCC-5C0D-D29F0D036362}"/>
              </a:ext>
            </a:extLst>
          </p:cNvPr>
          <p:cNvSpPr txBox="1"/>
          <p:nvPr/>
        </p:nvSpPr>
        <p:spPr>
          <a:xfrm>
            <a:off x="5182755" y="5224443"/>
            <a:ext cx="3575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latin typeface="Century" panose="02040604050505020304" pitchFamily="18" charset="0"/>
              </a:rPr>
              <a:t>30 mg Renal filtration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8A0591-3036-031E-BD78-57698978CEF0}"/>
              </a:ext>
            </a:extLst>
          </p:cNvPr>
          <p:cNvSpPr txBox="1"/>
          <p:nvPr/>
        </p:nvSpPr>
        <p:spPr>
          <a:xfrm>
            <a:off x="4600892" y="741843"/>
            <a:ext cx="2944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>
                <a:latin typeface="Century" panose="02040604050505020304" pitchFamily="18" charset="0"/>
              </a:rPr>
              <a:t>Food (Amino Acids)</a:t>
            </a:r>
            <a:endParaRPr lang="en-US" sz="2400" b="1">
              <a:latin typeface="Century" panose="020406040505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F86513-AD93-D592-E32B-C8DA684257E7}"/>
              </a:ext>
            </a:extLst>
          </p:cNvPr>
          <p:cNvSpPr txBox="1"/>
          <p:nvPr/>
        </p:nvSpPr>
        <p:spPr>
          <a:xfrm>
            <a:off x="8803501" y="5233680"/>
            <a:ext cx="3575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latin typeface="Century" panose="02040604050505020304" pitchFamily="18" charset="0"/>
              </a:rPr>
              <a:t>1% Gastrointestinal loss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6827E8-D19A-866C-7932-511EFD52190E}"/>
              </a:ext>
            </a:extLst>
          </p:cNvPr>
          <p:cNvCxnSpPr>
            <a:cxnSpLocks/>
          </p:cNvCxnSpPr>
          <p:nvPr/>
        </p:nvCxnSpPr>
        <p:spPr>
          <a:xfrm flipH="1">
            <a:off x="2656477" y="4718169"/>
            <a:ext cx="3378563" cy="3524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A00DE8-201F-594B-D36D-C42777B02DA6}"/>
              </a:ext>
            </a:extLst>
          </p:cNvPr>
          <p:cNvCxnSpPr>
            <a:cxnSpLocks/>
          </p:cNvCxnSpPr>
          <p:nvPr/>
        </p:nvCxnSpPr>
        <p:spPr>
          <a:xfrm>
            <a:off x="6035040" y="4718169"/>
            <a:ext cx="4196980" cy="3564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67C716-DA05-874E-915D-2200A297D254}"/>
              </a:ext>
            </a:extLst>
          </p:cNvPr>
          <p:cNvCxnSpPr>
            <a:cxnSpLocks/>
          </p:cNvCxnSpPr>
          <p:nvPr/>
        </p:nvCxnSpPr>
        <p:spPr>
          <a:xfrm>
            <a:off x="6035597" y="4708932"/>
            <a:ext cx="0" cy="3524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124" name="Picture 4" descr="Gear Icon&quot; Images – Browse 5,572 Stock Photos, Vectors, and Video | Adobe  Stock">
            <a:extLst>
              <a:ext uri="{FF2B5EF4-FFF2-40B4-BE49-F238E27FC236}">
                <a16:creationId xmlns:a16="http://schemas.microsoft.com/office/drawing/2014/main" id="{0CBF7CC5-296C-68B5-DF82-12FD75CF6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4" t="18897" r="55030" b="16489"/>
          <a:stretch/>
        </p:blipFill>
        <p:spPr bwMode="auto">
          <a:xfrm>
            <a:off x="2487692" y="5677334"/>
            <a:ext cx="638609" cy="80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Gut Icons - Free SVG &amp; PNG Gut Images - Noun Project">
            <a:extLst>
              <a:ext uri="{FF2B5EF4-FFF2-40B4-BE49-F238E27FC236}">
                <a16:creationId xmlns:a16="http://schemas.microsoft.com/office/drawing/2014/main" id="{FFAD65EE-8FFE-A2E8-AC34-22465D341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019" y="5507417"/>
            <a:ext cx="1152449" cy="115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74CD9F57-3A69-C92A-BD2C-4B02174BED2B}"/>
              </a:ext>
            </a:extLst>
          </p:cNvPr>
          <p:cNvSpPr/>
          <p:nvPr/>
        </p:nvSpPr>
        <p:spPr>
          <a:xfrm>
            <a:off x="5883753" y="1256303"/>
            <a:ext cx="181766" cy="30203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AAD3A8-7E1D-9E15-D059-E37D001EC7C6}"/>
              </a:ext>
            </a:extLst>
          </p:cNvPr>
          <p:cNvSpPr txBox="1"/>
          <p:nvPr/>
        </p:nvSpPr>
        <p:spPr>
          <a:xfrm>
            <a:off x="5361327" y="3380065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>
                <a:latin typeface="Century" panose="02040604050505020304" pitchFamily="18" charset="0"/>
              </a:rPr>
              <a:t>endothelium</a:t>
            </a:r>
            <a:endParaRPr lang="en-US" sz="1400">
              <a:latin typeface="Century" panose="020406040505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A78784-45E3-1B27-474C-B8316772F884}"/>
              </a:ext>
            </a:extLst>
          </p:cNvPr>
          <p:cNvSpPr txBox="1"/>
          <p:nvPr/>
        </p:nvSpPr>
        <p:spPr>
          <a:xfrm>
            <a:off x="173619" y="866167"/>
            <a:ext cx="356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latin typeface="Century" panose="02040604050505020304" pitchFamily="18" charset="0"/>
              </a:rPr>
              <a:t>Kwashiorkor (malnourishment)</a:t>
            </a:r>
          </a:p>
          <a:p>
            <a:r>
              <a:rPr lang="en-CA">
                <a:latin typeface="Century" panose="02040604050505020304" pitchFamily="18" charset="0"/>
              </a:rPr>
              <a:t>Celiac disease (malabsorption)</a:t>
            </a:r>
            <a:endParaRPr lang="en-US">
              <a:latin typeface="Century" panose="020406040505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363410-777D-4169-F924-7F38E5010823}"/>
              </a:ext>
            </a:extLst>
          </p:cNvPr>
          <p:cNvSpPr txBox="1"/>
          <p:nvPr/>
        </p:nvSpPr>
        <p:spPr>
          <a:xfrm>
            <a:off x="173620" y="2050976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latin typeface="Century" panose="02040604050505020304" pitchFamily="18" charset="0"/>
              </a:rPr>
              <a:t>Synthetic liver dysfunction</a:t>
            </a:r>
            <a:endParaRPr lang="en-US">
              <a:latin typeface="Century" panose="020406040505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03BA15-A554-D748-46F8-5E36963A449B}"/>
              </a:ext>
            </a:extLst>
          </p:cNvPr>
          <p:cNvSpPr txBox="1"/>
          <p:nvPr/>
        </p:nvSpPr>
        <p:spPr>
          <a:xfrm>
            <a:off x="173619" y="3077082"/>
            <a:ext cx="215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latin typeface="Century" panose="02040604050505020304" pitchFamily="18" charset="0"/>
              </a:rPr>
              <a:t>Increased transfer</a:t>
            </a:r>
          </a:p>
          <a:p>
            <a:r>
              <a:rPr lang="en-CA">
                <a:latin typeface="Century" panose="02040604050505020304" pitchFamily="18" charset="0"/>
              </a:rPr>
              <a:t>Redistribution</a:t>
            </a:r>
            <a:endParaRPr lang="en-US">
              <a:latin typeface="Century" panose="020406040505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F29446-00DC-5A59-801B-551AD2A8E700}"/>
              </a:ext>
            </a:extLst>
          </p:cNvPr>
          <p:cNvSpPr txBox="1"/>
          <p:nvPr/>
        </p:nvSpPr>
        <p:spPr>
          <a:xfrm>
            <a:off x="291676" y="5882342"/>
            <a:ext cx="1880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>
                <a:latin typeface="Century" panose="02040604050505020304" pitchFamily="18" charset="0"/>
              </a:rPr>
              <a:t>Hypermetabolism</a:t>
            </a:r>
            <a:endParaRPr lang="en-US" sz="1600">
              <a:latin typeface="Century" panose="020406040505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DD4D7A-0EAB-9E8A-D531-A903388CDAAD}"/>
              </a:ext>
            </a:extLst>
          </p:cNvPr>
          <p:cNvSpPr txBox="1"/>
          <p:nvPr/>
        </p:nvSpPr>
        <p:spPr>
          <a:xfrm>
            <a:off x="4404434" y="5791253"/>
            <a:ext cx="1448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>
                <a:latin typeface="Century" panose="02040604050505020304" pitchFamily="18" charset="0"/>
              </a:rPr>
              <a:t>Nephrotic Syndrome</a:t>
            </a:r>
            <a:endParaRPr lang="en-US" sz="1600">
              <a:latin typeface="Century" panose="020406040505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DABC94-7031-CE5C-A88B-4C11FEF6796B}"/>
              </a:ext>
            </a:extLst>
          </p:cNvPr>
          <p:cNvSpPr txBox="1"/>
          <p:nvPr/>
        </p:nvSpPr>
        <p:spPr>
          <a:xfrm>
            <a:off x="7902693" y="5791252"/>
            <a:ext cx="1801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>
                <a:latin typeface="Century" panose="02040604050505020304" pitchFamily="18" charset="0"/>
              </a:rPr>
              <a:t>Protein-Losing Enteropathy</a:t>
            </a:r>
            <a:endParaRPr lang="en-US" sz="1600">
              <a:latin typeface="Century" panose="020406040505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CFDED0-C794-AA3A-76F3-17A88FE58659}"/>
              </a:ext>
            </a:extLst>
          </p:cNvPr>
          <p:cNvSpPr txBox="1"/>
          <p:nvPr/>
        </p:nvSpPr>
        <p:spPr>
          <a:xfrm>
            <a:off x="2927601" y="412918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>
                <a:latin typeface="Century" panose="02040604050505020304" pitchFamily="18" charset="0"/>
              </a:rPr>
              <a:t>Exchange rate is 5% per hour  </a:t>
            </a:r>
            <a:endParaRPr lang="en-CA" sz="1800">
              <a:latin typeface="Century" panose="02040604050505020304" pitchFamily="18" charset="0"/>
            </a:endParaRPr>
          </a:p>
        </p:txBody>
      </p:sp>
      <p:sp>
        <p:nvSpPr>
          <p:cNvPr id="4097" name="Rectangle 4096">
            <a:extLst>
              <a:ext uri="{FF2B5EF4-FFF2-40B4-BE49-F238E27FC236}">
                <a16:creationId xmlns:a16="http://schemas.microsoft.com/office/drawing/2014/main" id="{16F1B73B-1845-B45D-B97B-DC64552EF7A2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4098" name="Rectangle 4097">
            <a:extLst>
              <a:ext uri="{FF2B5EF4-FFF2-40B4-BE49-F238E27FC236}">
                <a16:creationId xmlns:a16="http://schemas.microsoft.com/office/drawing/2014/main" id="{687C9C9E-A18F-3857-615C-AA59D385948B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4099" name="Rectangle 4098">
            <a:extLst>
              <a:ext uri="{FF2B5EF4-FFF2-40B4-BE49-F238E27FC236}">
                <a16:creationId xmlns:a16="http://schemas.microsoft.com/office/drawing/2014/main" id="{378B47E4-8DB5-342E-F840-E3B80F170D79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4101" name="Rectangle 4100">
            <a:extLst>
              <a:ext uri="{FF2B5EF4-FFF2-40B4-BE49-F238E27FC236}">
                <a16:creationId xmlns:a16="http://schemas.microsoft.com/office/drawing/2014/main" id="{27996B22-2EF0-B8C3-A723-2ABD01DB47CC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4102" name="Rectangle 4101">
            <a:extLst>
              <a:ext uri="{FF2B5EF4-FFF2-40B4-BE49-F238E27FC236}">
                <a16:creationId xmlns:a16="http://schemas.microsoft.com/office/drawing/2014/main" id="{08DA00BD-12AE-33E8-B3DB-3D9EA99A8517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pic>
        <p:nvPicPr>
          <p:cNvPr id="16" name="Picture 6" descr="QR Code Image">
            <a:extLst>
              <a:ext uri="{FF2B5EF4-FFF2-40B4-BE49-F238E27FC236}">
                <a16:creationId xmlns:a16="http://schemas.microsoft.com/office/drawing/2014/main" id="{6432C789-E8EE-42ED-1FD8-76FF2D891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682" y="741843"/>
            <a:ext cx="1763317" cy="176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A692FF-A3F0-1DB4-AF63-AB66778FA5BE}"/>
              </a:ext>
            </a:extLst>
          </p:cNvPr>
          <p:cNvSpPr txBox="1"/>
          <p:nvPr/>
        </p:nvSpPr>
        <p:spPr>
          <a:xfrm>
            <a:off x="10461752" y="2324901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u="sng">
                <a:solidFill>
                  <a:srgbClr val="FF0000"/>
                </a:solidFill>
                <a:latin typeface="Century" panose="02040604050505020304" pitchFamily="18" charset="0"/>
              </a:rPr>
              <a:t>Link to Guidelines</a:t>
            </a:r>
            <a:endParaRPr lang="en-US" sz="1400" u="sng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7D497B-1500-6CF1-3138-C6F3BCA7749B}"/>
              </a:ext>
            </a:extLst>
          </p:cNvPr>
          <p:cNvSpPr txBox="1"/>
          <p:nvPr/>
        </p:nvSpPr>
        <p:spPr>
          <a:xfrm>
            <a:off x="7013386" y="1793768"/>
            <a:ext cx="2650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>
                <a:latin typeface="Century" panose="02040604050505020304" pitchFamily="18" charset="0"/>
              </a:rPr>
              <a:t>Synthesized in liver at 16 g / day</a:t>
            </a:r>
          </a:p>
          <a:p>
            <a:r>
              <a:rPr lang="en-CA" sz="1200">
                <a:latin typeface="Century" panose="02040604050505020304" pitchFamily="18" charset="0"/>
              </a:rPr>
              <a:t>e.g. 70 kg person, 5L blood</a:t>
            </a:r>
          </a:p>
          <a:p>
            <a:r>
              <a:rPr lang="en-CA" sz="1200">
                <a:latin typeface="Century" panose="02040604050505020304" pitchFamily="18" charset="0"/>
              </a:rPr>
              <a:t>Makes ~ 3 g/L daily</a:t>
            </a:r>
            <a:endParaRPr lang="en-US" sz="1200">
              <a:latin typeface="Century" panose="02040604050505020304" pitchFamily="18" charset="0"/>
            </a:endParaRPr>
          </a:p>
        </p:txBody>
      </p:sp>
      <p:sp>
        <p:nvSpPr>
          <p:cNvPr id="3079" name="TextBox 3078">
            <a:extLst>
              <a:ext uri="{FF2B5EF4-FFF2-40B4-BE49-F238E27FC236}">
                <a16:creationId xmlns:a16="http://schemas.microsoft.com/office/drawing/2014/main" id="{672E5F2A-A3F2-EA7E-8BAB-85D590BA2270}"/>
              </a:ext>
            </a:extLst>
          </p:cNvPr>
          <p:cNvSpPr txBox="1"/>
          <p:nvPr/>
        </p:nvSpPr>
        <p:spPr>
          <a:xfrm>
            <a:off x="8632213" y="3058985"/>
            <a:ext cx="28454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>
                <a:latin typeface="Century" panose="02040604050505020304" pitchFamily="18" charset="0"/>
              </a:rPr>
              <a:t>Typical plasma albumin concentration</a:t>
            </a:r>
          </a:p>
          <a:p>
            <a:r>
              <a:rPr lang="en-CA" sz="1100">
                <a:latin typeface="Century" panose="02040604050505020304" pitchFamily="18" charset="0"/>
              </a:rPr>
              <a:t>35 to 50 g/L (3.5 to 5.0 g/dL)</a:t>
            </a:r>
          </a:p>
          <a:p>
            <a:r>
              <a:rPr lang="en-CA" sz="1100">
                <a:latin typeface="Century" panose="02040604050505020304" pitchFamily="18" charset="0"/>
              </a:rPr>
              <a:t>(about 200 g in a 5L blood volume)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784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A0357-1A3E-BE11-F0F2-F899DD23D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BB8AD6-AB10-3C35-439C-C355BA298784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</a:rPr>
              <a:t>Oncotic Pressure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E5B171-9BD9-4D44-C538-7E526336B8D2}"/>
              </a:ext>
            </a:extLst>
          </p:cNvPr>
          <p:cNvSpPr txBox="1"/>
          <p:nvPr/>
        </p:nvSpPr>
        <p:spPr>
          <a:xfrm>
            <a:off x="2896636" y="1026695"/>
            <a:ext cx="2944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>
                <a:latin typeface="Century" panose="02040604050505020304" pitchFamily="18" charset="0"/>
              </a:rPr>
              <a:t>extravascular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48676-D2BA-27C4-5DC7-BACA6FBBE876}"/>
              </a:ext>
            </a:extLst>
          </p:cNvPr>
          <p:cNvSpPr txBox="1"/>
          <p:nvPr/>
        </p:nvSpPr>
        <p:spPr>
          <a:xfrm>
            <a:off x="7171504" y="1026695"/>
            <a:ext cx="245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>
                <a:latin typeface="Century" panose="02040604050505020304" pitchFamily="18" charset="0"/>
              </a:rPr>
              <a:t>intravascular</a:t>
            </a:r>
          </a:p>
        </p:txBody>
      </p:sp>
      <p:pic>
        <p:nvPicPr>
          <p:cNvPr id="5" name="Picture 4" descr="Two Sided Arrow Images – Browse 6,690 Stock Photos, Vectors ...">
            <a:extLst>
              <a:ext uri="{FF2B5EF4-FFF2-40B4-BE49-F238E27FC236}">
                <a16:creationId xmlns:a16="http://schemas.microsoft.com/office/drawing/2014/main" id="{5263CB0A-BA7B-45F9-670F-1C216A9D8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7" b="26868"/>
          <a:stretch/>
        </p:blipFill>
        <p:spPr bwMode="auto">
          <a:xfrm>
            <a:off x="5266482" y="1003545"/>
            <a:ext cx="1991632" cy="6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563B9-CE49-F034-F736-32562242DAF8}"/>
              </a:ext>
            </a:extLst>
          </p:cNvPr>
          <p:cNvSpPr txBox="1"/>
          <p:nvPr/>
        </p:nvSpPr>
        <p:spPr>
          <a:xfrm>
            <a:off x="5648989" y="1140064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endothelium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75F478-FBD8-77EC-E97B-E3BF6CA279CD}"/>
              </a:ext>
            </a:extLst>
          </p:cNvPr>
          <p:cNvGrpSpPr/>
          <p:nvPr/>
        </p:nvGrpSpPr>
        <p:grpSpPr>
          <a:xfrm>
            <a:off x="520861" y="1898248"/>
            <a:ext cx="11458936" cy="4803494"/>
            <a:chOff x="520861" y="1898248"/>
            <a:chExt cx="11458936" cy="480349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148AED-77B1-C80C-9221-001BC39D2D75}"/>
                </a:ext>
              </a:extLst>
            </p:cNvPr>
            <p:cNvSpPr/>
            <p:nvPr/>
          </p:nvSpPr>
          <p:spPr>
            <a:xfrm>
              <a:off x="520861" y="1898248"/>
              <a:ext cx="11458936" cy="4803494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ED97FE-212C-80F3-84AE-749040596DB9}"/>
                </a:ext>
              </a:extLst>
            </p:cNvPr>
            <p:cNvSpPr/>
            <p:nvPr/>
          </p:nvSpPr>
          <p:spPr>
            <a:xfrm>
              <a:off x="520861" y="3206187"/>
              <a:ext cx="11458936" cy="1041722"/>
            </a:xfrm>
            <a:prstGeom prst="rect">
              <a:avLst/>
            </a:prstGeom>
            <a:solidFill>
              <a:srgbClr val="FFF3F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83734E-E293-16B7-3D51-5D3AFEE85AEE}"/>
                </a:ext>
              </a:extLst>
            </p:cNvPr>
            <p:cNvCxnSpPr/>
            <p:nvPr/>
          </p:nvCxnSpPr>
          <p:spPr>
            <a:xfrm>
              <a:off x="520861" y="3206187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A6EA1AF-40AA-4E3F-8392-49F3F70A5C74}"/>
                </a:ext>
              </a:extLst>
            </p:cNvPr>
            <p:cNvCxnSpPr/>
            <p:nvPr/>
          </p:nvCxnSpPr>
          <p:spPr>
            <a:xfrm>
              <a:off x="2500132" y="3206187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F135459-D6E9-9B98-CD6D-2ADD9F9074AF}"/>
                </a:ext>
              </a:extLst>
            </p:cNvPr>
            <p:cNvCxnSpPr/>
            <p:nvPr/>
          </p:nvCxnSpPr>
          <p:spPr>
            <a:xfrm>
              <a:off x="4476532" y="3206187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BF77C8-1C65-DD82-B159-842AB539E4AC}"/>
                </a:ext>
              </a:extLst>
            </p:cNvPr>
            <p:cNvCxnSpPr/>
            <p:nvPr/>
          </p:nvCxnSpPr>
          <p:spPr>
            <a:xfrm>
              <a:off x="6455803" y="3206187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455C9-C889-959F-6161-D9DACF1B3EB5}"/>
                </a:ext>
              </a:extLst>
            </p:cNvPr>
            <p:cNvCxnSpPr/>
            <p:nvPr/>
          </p:nvCxnSpPr>
          <p:spPr>
            <a:xfrm>
              <a:off x="8435074" y="3206187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058FEB9-A623-CCDE-EF8F-81814434D75E}"/>
                </a:ext>
              </a:extLst>
            </p:cNvPr>
            <p:cNvCxnSpPr>
              <a:cxnSpLocks/>
            </p:cNvCxnSpPr>
            <p:nvPr/>
          </p:nvCxnSpPr>
          <p:spPr>
            <a:xfrm>
              <a:off x="10414345" y="3206187"/>
              <a:ext cx="1565452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86DB470-1D4E-7BDE-97E8-ED133BCA13E2}"/>
                </a:ext>
              </a:extLst>
            </p:cNvPr>
            <p:cNvCxnSpPr/>
            <p:nvPr/>
          </p:nvCxnSpPr>
          <p:spPr>
            <a:xfrm>
              <a:off x="520861" y="4247909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5B7633-6539-B1C1-4388-2A3ED1A07E50}"/>
                </a:ext>
              </a:extLst>
            </p:cNvPr>
            <p:cNvCxnSpPr/>
            <p:nvPr/>
          </p:nvCxnSpPr>
          <p:spPr>
            <a:xfrm>
              <a:off x="2500132" y="4247909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3583F42-73AB-77C5-89EE-6349001BFAAB}"/>
                </a:ext>
              </a:extLst>
            </p:cNvPr>
            <p:cNvCxnSpPr/>
            <p:nvPr/>
          </p:nvCxnSpPr>
          <p:spPr>
            <a:xfrm>
              <a:off x="4476532" y="4247909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F1EDDB3-2E62-44D3-ADEC-F953AAC39C3F}"/>
                </a:ext>
              </a:extLst>
            </p:cNvPr>
            <p:cNvCxnSpPr/>
            <p:nvPr/>
          </p:nvCxnSpPr>
          <p:spPr>
            <a:xfrm>
              <a:off x="6455803" y="4247909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0FDD4D4-B071-C1A8-AF1D-551600D4452E}"/>
                </a:ext>
              </a:extLst>
            </p:cNvPr>
            <p:cNvCxnSpPr/>
            <p:nvPr/>
          </p:nvCxnSpPr>
          <p:spPr>
            <a:xfrm>
              <a:off x="8435074" y="4247909"/>
              <a:ext cx="192139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DB73A9-F138-7B23-CCEE-BDD50CFB02F5}"/>
                </a:ext>
              </a:extLst>
            </p:cNvPr>
            <p:cNvCxnSpPr>
              <a:cxnSpLocks/>
            </p:cNvCxnSpPr>
            <p:nvPr/>
          </p:nvCxnSpPr>
          <p:spPr>
            <a:xfrm>
              <a:off x="10414345" y="4247909"/>
              <a:ext cx="1565452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56748B-E400-9C9B-A546-063D4E3AA840}"/>
              </a:ext>
            </a:extLst>
          </p:cNvPr>
          <p:cNvGrpSpPr/>
          <p:nvPr/>
        </p:nvGrpSpPr>
        <p:grpSpPr>
          <a:xfrm>
            <a:off x="3749460" y="2812648"/>
            <a:ext cx="1797287" cy="960697"/>
            <a:chOff x="3749460" y="2812648"/>
            <a:chExt cx="1797287" cy="96069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6F9D3A-AD76-2F7C-38BB-B1132A39D1B0}"/>
                </a:ext>
              </a:extLst>
            </p:cNvPr>
            <p:cNvSpPr txBox="1"/>
            <p:nvPr/>
          </p:nvSpPr>
          <p:spPr>
            <a:xfrm>
              <a:off x="3749460" y="3404013"/>
              <a:ext cx="1797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>
                  <a:solidFill>
                    <a:srgbClr val="FF0000"/>
                  </a:solidFill>
                  <a:latin typeface="Century" panose="02040604050505020304" pitchFamily="18" charset="0"/>
                </a:rPr>
                <a:t>Blood Pressure</a:t>
              </a:r>
              <a:endParaRPr lang="en-US" b="1">
                <a:solidFill>
                  <a:srgbClr val="FF0000"/>
                </a:solidFill>
                <a:latin typeface="Century" panose="02040604050505020304" pitchFamily="18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E680FD1-FA63-6656-59C0-0B0C59F244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8103" y="2812648"/>
              <a:ext cx="0" cy="59136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064A55-6B07-A78D-FE0D-1C16DABF1EA0}"/>
              </a:ext>
            </a:extLst>
          </p:cNvPr>
          <p:cNvGrpSpPr/>
          <p:nvPr/>
        </p:nvGrpSpPr>
        <p:grpSpPr>
          <a:xfrm>
            <a:off x="3553990" y="2041030"/>
            <a:ext cx="2369559" cy="735034"/>
            <a:chOff x="3553990" y="2041030"/>
            <a:chExt cx="2369559" cy="73503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22A3F7-EA2E-9314-AE17-8FC2E6E5FA9F}"/>
                </a:ext>
              </a:extLst>
            </p:cNvPr>
            <p:cNvSpPr txBox="1"/>
            <p:nvPr/>
          </p:nvSpPr>
          <p:spPr>
            <a:xfrm>
              <a:off x="3553990" y="2041030"/>
              <a:ext cx="2369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>
                  <a:latin typeface="Century" panose="02040604050505020304" pitchFamily="18" charset="0"/>
                </a:rPr>
                <a:t>Interstitial Pressure</a:t>
              </a:r>
              <a:endParaRPr lang="en-US" b="1">
                <a:latin typeface="Century" panose="02040604050505020304" pitchFamily="18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3706506-B9CE-658A-DCEF-7A3990F89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2827" y="2407208"/>
              <a:ext cx="1" cy="36885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B5E9504-0CC8-6315-50F8-E1AF29504AEA}"/>
              </a:ext>
            </a:extLst>
          </p:cNvPr>
          <p:cNvSpPr txBox="1"/>
          <p:nvPr/>
        </p:nvSpPr>
        <p:spPr>
          <a:xfrm>
            <a:off x="506955" y="1984171"/>
            <a:ext cx="1692235" cy="368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err="1">
                <a:latin typeface="Century" panose="02040604050505020304" pitchFamily="18" charset="0"/>
              </a:rPr>
              <a:t>Interstitium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29C26D-4F9F-C265-7D12-1B2BF0650616}"/>
              </a:ext>
            </a:extLst>
          </p:cNvPr>
          <p:cNvSpPr txBox="1"/>
          <p:nvPr/>
        </p:nvSpPr>
        <p:spPr>
          <a:xfrm>
            <a:off x="506955" y="3282481"/>
            <a:ext cx="1935302" cy="369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>
                <a:solidFill>
                  <a:srgbClr val="FF0000"/>
                </a:solidFill>
                <a:latin typeface="Century" panose="02040604050505020304" pitchFamily="18" charset="0"/>
              </a:rPr>
              <a:t>Blood Vessel</a:t>
            </a:r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C78057-A618-58F9-CB7D-5C8F2D227271}"/>
              </a:ext>
            </a:extLst>
          </p:cNvPr>
          <p:cNvGrpSpPr/>
          <p:nvPr/>
        </p:nvGrpSpPr>
        <p:grpSpPr>
          <a:xfrm>
            <a:off x="7436483" y="2066017"/>
            <a:ext cx="2199641" cy="1715665"/>
            <a:chOff x="7436483" y="2066017"/>
            <a:chExt cx="2199641" cy="1715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A600C6-02B3-EC6F-6248-F126D951BBD3}"/>
                </a:ext>
              </a:extLst>
            </p:cNvPr>
            <p:cNvSpPr txBox="1"/>
            <p:nvPr/>
          </p:nvSpPr>
          <p:spPr>
            <a:xfrm>
              <a:off x="7436483" y="3381572"/>
              <a:ext cx="21996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>
                  <a:solidFill>
                    <a:srgbClr val="FF0000"/>
                  </a:solidFill>
                  <a:latin typeface="Century" panose="02040604050505020304" pitchFamily="18" charset="0"/>
                </a:rPr>
                <a:t>Oncotic Pressure</a:t>
              </a:r>
              <a:endParaRPr lang="en-US" sz="2000" b="1">
                <a:solidFill>
                  <a:srgbClr val="FF0000"/>
                </a:solidFill>
                <a:latin typeface="Century" panose="02040604050505020304" pitchFamily="18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78C8374-B6C6-4D0F-4DEE-569A77249D51}"/>
                </a:ext>
              </a:extLst>
            </p:cNvPr>
            <p:cNvCxnSpPr>
              <a:cxnSpLocks/>
              <a:endCxn id="40" idx="0"/>
            </p:cNvCxnSpPr>
            <p:nvPr/>
          </p:nvCxnSpPr>
          <p:spPr>
            <a:xfrm>
              <a:off x="8536304" y="2829127"/>
              <a:ext cx="0" cy="55244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0C7C99-9CB9-1341-FDBD-33853148E992}"/>
                </a:ext>
              </a:extLst>
            </p:cNvPr>
            <p:cNvSpPr txBox="1"/>
            <p:nvPr/>
          </p:nvSpPr>
          <p:spPr>
            <a:xfrm>
              <a:off x="7436483" y="2066017"/>
              <a:ext cx="1997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>
                  <a:latin typeface="Century" panose="02040604050505020304" pitchFamily="18" charset="0"/>
                </a:rPr>
                <a:t>Oncotic Pressure</a:t>
              </a:r>
              <a:endParaRPr lang="en-US" b="1">
                <a:latin typeface="Century" panose="02040604050505020304" pitchFamily="18" charset="0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5ADEB1E-08E1-2A4F-4E29-B67645CDF3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0596" y="2370928"/>
              <a:ext cx="0" cy="40513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8452A8-FA29-549F-2AFF-80FEBFB3E009}"/>
              </a:ext>
            </a:extLst>
          </p:cNvPr>
          <p:cNvGrpSpPr/>
          <p:nvPr/>
        </p:nvGrpSpPr>
        <p:grpSpPr>
          <a:xfrm>
            <a:off x="7090426" y="3272659"/>
            <a:ext cx="4889371" cy="1693279"/>
            <a:chOff x="7090426" y="3272659"/>
            <a:chExt cx="4889371" cy="169327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779DE6-03DD-647D-81A7-826B0A3D60C2}"/>
                </a:ext>
              </a:extLst>
            </p:cNvPr>
            <p:cNvSpPr txBox="1"/>
            <p:nvPr/>
          </p:nvSpPr>
          <p:spPr>
            <a:xfrm>
              <a:off x="7090426" y="4381163"/>
              <a:ext cx="4889371" cy="584775"/>
            </a:xfrm>
            <a:prstGeom prst="rect">
              <a:avLst/>
            </a:prstGeom>
            <a:solidFill>
              <a:srgbClr val="FFF3F8"/>
            </a:solidFill>
          </p:spPr>
          <p:txBody>
            <a:bodyPr wrap="square" rtlCol="0">
              <a:spAutoFit/>
            </a:bodyPr>
            <a:lstStyle/>
            <a:p>
              <a:r>
                <a:rPr lang="en-CA" sz="1600">
                  <a:latin typeface="Century" panose="02040604050505020304" pitchFamily="18" charset="0"/>
                </a:rPr>
                <a:t>Albumin confers 80% of blood oncotic pressure</a:t>
              </a:r>
            </a:p>
            <a:p>
              <a:r>
                <a:rPr lang="en-CA" sz="1600">
                  <a:latin typeface="Century" panose="02040604050505020304" pitchFamily="18" charset="0"/>
                </a:rPr>
                <a:t>(partly direct, partly via ion binding)</a:t>
              </a:r>
              <a:endParaRPr lang="en-US" sz="1600">
                <a:latin typeface="Century" panose="02040604050505020304" pitchFamily="18" charset="0"/>
              </a:endParaRPr>
            </a:p>
          </p:txBody>
        </p:sp>
        <p:pic>
          <p:nvPicPr>
            <p:cNvPr id="46" name="Picture 2" descr="Albumins and Transport Proteins">
              <a:extLst>
                <a:ext uri="{FF2B5EF4-FFF2-40B4-BE49-F238E27FC236}">
                  <a16:creationId xmlns:a16="http://schemas.microsoft.com/office/drawing/2014/main" id="{A1C8DD55-9539-855C-E3A1-8EF7CEAD4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74" b="95565" l="10000" r="90000">
                          <a14:foregroundMark x1="39250" y1="87097" x2="53000" y2="95565"/>
                          <a14:foregroundMark x1="53000" y1="95565" x2="38250" y2="89516"/>
                          <a14:foregroundMark x1="38250" y1="89516" x2="37250" y2="90323"/>
                          <a14:foregroundMark x1="41750" y1="94758" x2="42000" y2="955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8836" y="3272659"/>
              <a:ext cx="1256794" cy="77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11116C1B-D904-7A17-4F4A-C31E0B8DB036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4A61AC0-E380-D5E8-CC63-F9F3A70C2635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A2DC1E8-705A-B25F-7C04-68CDB2CB7413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B6B1B3F-5AAD-409B-1073-41569C698D33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005371B-AE7F-3060-5A86-5D252A1368EE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4BC229-2023-F86B-CC2A-9871964CFB47}"/>
              </a:ext>
            </a:extLst>
          </p:cNvPr>
          <p:cNvCxnSpPr/>
          <p:nvPr/>
        </p:nvCxnSpPr>
        <p:spPr>
          <a:xfrm>
            <a:off x="231494" y="3680749"/>
            <a:ext cx="3194612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1694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04CA6-6890-79C4-F290-DDE48CED0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84A38B-02A2-D03F-1DEB-9FF788A656D2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</a:rPr>
              <a:t>Oncotic Pressure in </a:t>
            </a: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iner Hand ITC" panose="03070502030502020203" pitchFamily="66" charset="0"/>
              </a:rPr>
              <a:t>Deranged</a:t>
            </a: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</a:rPr>
              <a:t> Physiology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0E8D3F-F3DF-B7B1-3B90-E8FB38CFF7AA}"/>
              </a:ext>
            </a:extLst>
          </p:cNvPr>
          <p:cNvSpPr txBox="1"/>
          <p:nvPr/>
        </p:nvSpPr>
        <p:spPr>
          <a:xfrm>
            <a:off x="2896636" y="1026695"/>
            <a:ext cx="2944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>
                <a:latin typeface="Century" panose="02040604050505020304" pitchFamily="18" charset="0"/>
              </a:rPr>
              <a:t>extravascular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667F9-928C-7ADB-0722-C6A2AAC72083}"/>
              </a:ext>
            </a:extLst>
          </p:cNvPr>
          <p:cNvSpPr txBox="1"/>
          <p:nvPr/>
        </p:nvSpPr>
        <p:spPr>
          <a:xfrm>
            <a:off x="7171504" y="1026695"/>
            <a:ext cx="245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>
                <a:latin typeface="Century" panose="02040604050505020304" pitchFamily="18" charset="0"/>
              </a:rPr>
              <a:t>intravascular</a:t>
            </a:r>
          </a:p>
        </p:txBody>
      </p:sp>
      <p:pic>
        <p:nvPicPr>
          <p:cNvPr id="5" name="Picture 4" descr="Two Sided Arrow Images – Browse 6,690 Stock Photos, Vectors ...">
            <a:extLst>
              <a:ext uri="{FF2B5EF4-FFF2-40B4-BE49-F238E27FC236}">
                <a16:creationId xmlns:a16="http://schemas.microsoft.com/office/drawing/2014/main" id="{7B4BCD29-EE99-0AE3-64D9-4B58C11FA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7" b="26868"/>
          <a:stretch/>
        </p:blipFill>
        <p:spPr bwMode="auto">
          <a:xfrm>
            <a:off x="5266482" y="1003545"/>
            <a:ext cx="1991632" cy="6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CA0FC5-ECA5-7B53-0B56-E7B83385A013}"/>
              </a:ext>
            </a:extLst>
          </p:cNvPr>
          <p:cNvSpPr txBox="1"/>
          <p:nvPr/>
        </p:nvSpPr>
        <p:spPr>
          <a:xfrm>
            <a:off x="5648989" y="1140064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>
                <a:solidFill>
                  <a:schemeClr val="bg1"/>
                </a:solidFill>
                <a:latin typeface="Century" panose="02040604050505020304" pitchFamily="18" charset="0"/>
              </a:rPr>
              <a:t>endothelium</a:t>
            </a:r>
            <a:endParaRPr lang="en-US" sz="14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22E9C8-869D-C0BD-B333-B3B9CDAAA71D}"/>
              </a:ext>
            </a:extLst>
          </p:cNvPr>
          <p:cNvSpPr/>
          <p:nvPr/>
        </p:nvSpPr>
        <p:spPr>
          <a:xfrm>
            <a:off x="520861" y="1898248"/>
            <a:ext cx="11458936" cy="480349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06096F-5FA9-F592-E1D1-0D8591AD65DA}"/>
              </a:ext>
            </a:extLst>
          </p:cNvPr>
          <p:cNvSpPr/>
          <p:nvPr/>
        </p:nvSpPr>
        <p:spPr>
          <a:xfrm>
            <a:off x="520861" y="3206187"/>
            <a:ext cx="11458936" cy="1041722"/>
          </a:xfrm>
          <a:prstGeom prst="rect">
            <a:avLst/>
          </a:prstGeom>
          <a:solidFill>
            <a:srgbClr val="FFF3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359065-E609-C688-6628-831E2AAF3D7D}"/>
              </a:ext>
            </a:extLst>
          </p:cNvPr>
          <p:cNvCxnSpPr/>
          <p:nvPr/>
        </p:nvCxnSpPr>
        <p:spPr>
          <a:xfrm>
            <a:off x="231494" y="3680749"/>
            <a:ext cx="3194612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8083DF-01E0-BAB9-B31E-31DAFB86545D}"/>
              </a:ext>
            </a:extLst>
          </p:cNvPr>
          <p:cNvCxnSpPr>
            <a:cxnSpLocks/>
          </p:cNvCxnSpPr>
          <p:nvPr/>
        </p:nvCxnSpPr>
        <p:spPr>
          <a:xfrm>
            <a:off x="520861" y="3206187"/>
            <a:ext cx="1319514" cy="0"/>
          </a:xfrm>
          <a:prstGeom prst="line">
            <a:avLst/>
          </a:prstGeom>
          <a:ln w="76200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519C7B-7B40-6561-FFFF-5CAC74850AAE}"/>
              </a:ext>
            </a:extLst>
          </p:cNvPr>
          <p:cNvCxnSpPr>
            <a:cxnSpLocks/>
          </p:cNvCxnSpPr>
          <p:nvPr/>
        </p:nvCxnSpPr>
        <p:spPr>
          <a:xfrm>
            <a:off x="2199190" y="3206187"/>
            <a:ext cx="1805651" cy="0"/>
          </a:xfrm>
          <a:prstGeom prst="line">
            <a:avLst/>
          </a:prstGeom>
          <a:ln w="76200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ED5FAB-C5F9-65EB-9D86-59A6B0B860B4}"/>
              </a:ext>
            </a:extLst>
          </p:cNvPr>
          <p:cNvCxnSpPr>
            <a:cxnSpLocks/>
          </p:cNvCxnSpPr>
          <p:nvPr/>
        </p:nvCxnSpPr>
        <p:spPr>
          <a:xfrm>
            <a:off x="4476532" y="3206187"/>
            <a:ext cx="975144" cy="0"/>
          </a:xfrm>
          <a:prstGeom prst="line">
            <a:avLst/>
          </a:prstGeom>
          <a:ln w="76200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9758FF-1B91-2A70-61C6-F1599D852112}"/>
              </a:ext>
            </a:extLst>
          </p:cNvPr>
          <p:cNvCxnSpPr>
            <a:cxnSpLocks/>
          </p:cNvCxnSpPr>
          <p:nvPr/>
        </p:nvCxnSpPr>
        <p:spPr>
          <a:xfrm>
            <a:off x="5840711" y="3206187"/>
            <a:ext cx="1417403" cy="0"/>
          </a:xfrm>
          <a:prstGeom prst="line">
            <a:avLst/>
          </a:prstGeom>
          <a:ln w="76200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CBC968-54C6-0B3D-4BCD-3C79C7B6063A}"/>
              </a:ext>
            </a:extLst>
          </p:cNvPr>
          <p:cNvCxnSpPr>
            <a:cxnSpLocks/>
          </p:cNvCxnSpPr>
          <p:nvPr/>
        </p:nvCxnSpPr>
        <p:spPr>
          <a:xfrm>
            <a:off x="7732941" y="3206187"/>
            <a:ext cx="2151839" cy="0"/>
          </a:xfrm>
          <a:prstGeom prst="line">
            <a:avLst/>
          </a:prstGeom>
          <a:ln w="76200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2C7C32-0792-76BF-9598-E6385F0F52A1}"/>
              </a:ext>
            </a:extLst>
          </p:cNvPr>
          <p:cNvCxnSpPr>
            <a:cxnSpLocks/>
          </p:cNvCxnSpPr>
          <p:nvPr/>
        </p:nvCxnSpPr>
        <p:spPr>
          <a:xfrm>
            <a:off x="10414345" y="3206187"/>
            <a:ext cx="1565452" cy="0"/>
          </a:xfrm>
          <a:prstGeom prst="line">
            <a:avLst/>
          </a:prstGeom>
          <a:ln w="76200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2AE51-2941-1558-5D26-09B95BCC5B33}"/>
              </a:ext>
            </a:extLst>
          </p:cNvPr>
          <p:cNvCxnSpPr>
            <a:cxnSpLocks/>
          </p:cNvCxnSpPr>
          <p:nvPr/>
        </p:nvCxnSpPr>
        <p:spPr>
          <a:xfrm>
            <a:off x="520861" y="4247909"/>
            <a:ext cx="1678329" cy="0"/>
          </a:xfrm>
          <a:prstGeom prst="line">
            <a:avLst/>
          </a:prstGeom>
          <a:ln w="76200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AE1CDC-0DD3-CAF3-81D9-15A280CC685B}"/>
              </a:ext>
            </a:extLst>
          </p:cNvPr>
          <p:cNvCxnSpPr>
            <a:cxnSpLocks/>
          </p:cNvCxnSpPr>
          <p:nvPr/>
        </p:nvCxnSpPr>
        <p:spPr>
          <a:xfrm>
            <a:off x="2500132" y="4247909"/>
            <a:ext cx="1504709" cy="0"/>
          </a:xfrm>
          <a:prstGeom prst="line">
            <a:avLst/>
          </a:prstGeom>
          <a:ln w="76200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0CF97B-3F0F-F5A2-CDDE-481E7B870204}"/>
              </a:ext>
            </a:extLst>
          </p:cNvPr>
          <p:cNvCxnSpPr>
            <a:cxnSpLocks/>
          </p:cNvCxnSpPr>
          <p:nvPr/>
        </p:nvCxnSpPr>
        <p:spPr>
          <a:xfrm>
            <a:off x="4476532" y="4247909"/>
            <a:ext cx="1070215" cy="0"/>
          </a:xfrm>
          <a:prstGeom prst="line">
            <a:avLst/>
          </a:prstGeom>
          <a:ln w="76200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8FD0E0-1E7E-E823-83E3-EA08B8B49A0F}"/>
              </a:ext>
            </a:extLst>
          </p:cNvPr>
          <p:cNvCxnSpPr>
            <a:cxnSpLocks/>
          </p:cNvCxnSpPr>
          <p:nvPr/>
        </p:nvCxnSpPr>
        <p:spPr>
          <a:xfrm>
            <a:off x="6007261" y="4247909"/>
            <a:ext cx="2369939" cy="0"/>
          </a:xfrm>
          <a:prstGeom prst="line">
            <a:avLst/>
          </a:prstGeom>
          <a:ln w="76200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DD44E47-F057-B33A-4087-D8E2B13486EA}"/>
              </a:ext>
            </a:extLst>
          </p:cNvPr>
          <p:cNvCxnSpPr>
            <a:cxnSpLocks/>
          </p:cNvCxnSpPr>
          <p:nvPr/>
        </p:nvCxnSpPr>
        <p:spPr>
          <a:xfrm>
            <a:off x="8924081" y="4247909"/>
            <a:ext cx="1432390" cy="0"/>
          </a:xfrm>
          <a:prstGeom prst="line">
            <a:avLst/>
          </a:prstGeom>
          <a:ln w="76200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07821A3-5D18-481B-1D1B-5365065A2975}"/>
              </a:ext>
            </a:extLst>
          </p:cNvPr>
          <p:cNvCxnSpPr>
            <a:cxnSpLocks/>
          </p:cNvCxnSpPr>
          <p:nvPr/>
        </p:nvCxnSpPr>
        <p:spPr>
          <a:xfrm>
            <a:off x="10414345" y="4247909"/>
            <a:ext cx="1565452" cy="0"/>
          </a:xfrm>
          <a:prstGeom prst="line">
            <a:avLst/>
          </a:prstGeom>
          <a:ln w="76200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92A622C-FC9C-1B40-18B6-D12C2BB3EC0B}"/>
              </a:ext>
            </a:extLst>
          </p:cNvPr>
          <p:cNvSpPr txBox="1"/>
          <p:nvPr/>
        </p:nvSpPr>
        <p:spPr>
          <a:xfrm>
            <a:off x="506955" y="1984171"/>
            <a:ext cx="1692235" cy="368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err="1">
                <a:latin typeface="Century" panose="02040604050505020304" pitchFamily="18" charset="0"/>
              </a:rPr>
              <a:t>Interstitium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2BCB21-516D-A142-3CEE-82239C7667CB}"/>
              </a:ext>
            </a:extLst>
          </p:cNvPr>
          <p:cNvSpPr txBox="1"/>
          <p:nvPr/>
        </p:nvSpPr>
        <p:spPr>
          <a:xfrm>
            <a:off x="506955" y="3282481"/>
            <a:ext cx="1935302" cy="369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>
                <a:solidFill>
                  <a:srgbClr val="FF0000"/>
                </a:solidFill>
                <a:latin typeface="Century" panose="02040604050505020304" pitchFamily="18" charset="0"/>
              </a:rPr>
              <a:t>Blood Vessel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64D6A3-1071-18AA-9E22-5DA26DC19569}"/>
              </a:ext>
            </a:extLst>
          </p:cNvPr>
          <p:cNvSpPr txBox="1"/>
          <p:nvPr/>
        </p:nvSpPr>
        <p:spPr>
          <a:xfrm>
            <a:off x="7732941" y="3418000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>
                <a:solidFill>
                  <a:srgbClr val="FF0000"/>
                </a:solidFill>
                <a:latin typeface="Century" panose="02040604050505020304" pitchFamily="18" charset="0"/>
              </a:rPr>
              <a:t>Oncotic Pressure</a:t>
            </a:r>
            <a:endParaRPr lang="en-US" sz="1400" b="1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91041B4-B830-5480-54D6-29192A2F7392}"/>
              </a:ext>
            </a:extLst>
          </p:cNvPr>
          <p:cNvCxnSpPr>
            <a:cxnSpLocks/>
          </p:cNvCxnSpPr>
          <p:nvPr/>
        </p:nvCxnSpPr>
        <p:spPr>
          <a:xfrm>
            <a:off x="8525817" y="3028056"/>
            <a:ext cx="4778" cy="29677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134CC57-A90F-6B28-6BED-85DAD46B7043}"/>
              </a:ext>
            </a:extLst>
          </p:cNvPr>
          <p:cNvSpPr txBox="1"/>
          <p:nvPr/>
        </p:nvSpPr>
        <p:spPr>
          <a:xfrm>
            <a:off x="7231201" y="1998160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>
                <a:latin typeface="Century" panose="02040604050505020304" pitchFamily="18" charset="0"/>
              </a:rPr>
              <a:t>Oncotic Pressure</a:t>
            </a:r>
            <a:endParaRPr lang="en-US" sz="2400" b="1">
              <a:latin typeface="Century" panose="02040604050505020304" pitchFamily="18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4E61BA6-FB71-2224-A326-AD4B7CCBCC62}"/>
              </a:ext>
            </a:extLst>
          </p:cNvPr>
          <p:cNvCxnSpPr>
            <a:cxnSpLocks/>
          </p:cNvCxnSpPr>
          <p:nvPr/>
        </p:nvCxnSpPr>
        <p:spPr>
          <a:xfrm flipV="1">
            <a:off x="8535374" y="2353022"/>
            <a:ext cx="0" cy="61694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Albumins and Transport Proteins">
            <a:extLst>
              <a:ext uri="{FF2B5EF4-FFF2-40B4-BE49-F238E27FC236}">
                <a16:creationId xmlns:a16="http://schemas.microsoft.com/office/drawing/2014/main" id="{C65E0061-8554-48AF-847E-B4029C9DE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4" b="95565" l="10000" r="90000">
                        <a14:foregroundMark x1="39250" y1="87097" x2="53000" y2="95565"/>
                        <a14:foregroundMark x1="53000" y1="95565" x2="38250" y2="89516"/>
                        <a14:foregroundMark x1="38250" y1="89516" x2="37250" y2="90323"/>
                        <a14:foregroundMark x1="41750" y1="94758" x2="42000" y2="95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252" y="2103940"/>
            <a:ext cx="1256794" cy="77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39B0C9-C2AC-121D-4C19-81639B09EAEA}"/>
              </a:ext>
            </a:extLst>
          </p:cNvPr>
          <p:cNvSpPr txBox="1"/>
          <p:nvPr/>
        </p:nvSpPr>
        <p:spPr>
          <a:xfrm>
            <a:off x="3252486" y="4897926"/>
            <a:ext cx="5827236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2000" b="1">
                <a:latin typeface="Century" panose="02040604050505020304" pitchFamily="18" charset="0"/>
              </a:rPr>
              <a:t>Net Result: </a:t>
            </a:r>
          </a:p>
          <a:p>
            <a:r>
              <a:rPr lang="en-CA" sz="2000">
                <a:latin typeface="Century" panose="02040604050505020304" pitchFamily="18" charset="0"/>
              </a:rPr>
              <a:t>Low intravascular blood pressure (hypotension)</a:t>
            </a:r>
          </a:p>
          <a:p>
            <a:r>
              <a:rPr lang="en-CA" sz="2000">
                <a:latin typeface="Century" panose="02040604050505020304" pitchFamily="18" charset="0"/>
              </a:rPr>
              <a:t>High extravascular fluid (swelling)</a:t>
            </a:r>
            <a:endParaRPr lang="en-US" sz="2000">
              <a:latin typeface="Century" panose="020406040505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45DC6-BD05-24C6-C267-96461F27ACF5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C3E7C4-7768-389D-D0C7-367FEDC45125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8AA3E3-C662-A994-BCB5-D83AAE9E4B69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9F7E81-8657-3BCD-321E-B144BAB789D2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0F2F31-AED0-560A-21BB-EE085035CE46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29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7E3D8-4252-C7CF-8D6A-647F86D6D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Premium Vector | Kidney icon vector illustration design">
            <a:extLst>
              <a:ext uri="{FF2B5EF4-FFF2-40B4-BE49-F238E27FC236}">
                <a16:creationId xmlns:a16="http://schemas.microsoft.com/office/drawing/2014/main" id="{45F73E63-8687-2EE2-8CD0-05A79927B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b="6517"/>
          <a:stretch/>
        </p:blipFill>
        <p:spPr bwMode="auto">
          <a:xfrm>
            <a:off x="5972673" y="5774006"/>
            <a:ext cx="1160576" cy="7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0C5609-C2A8-A511-A632-CF7C189CA0E2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iner Hand ITC" panose="03070502030502020203" pitchFamily="66" charset="0"/>
              </a:rPr>
              <a:t>Deranged</a:t>
            </a: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</a:rPr>
              <a:t> Physiology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77440-58A7-4CEC-F26C-47ACED51D65A}"/>
              </a:ext>
            </a:extLst>
          </p:cNvPr>
          <p:cNvSpPr txBox="1"/>
          <p:nvPr/>
        </p:nvSpPr>
        <p:spPr>
          <a:xfrm>
            <a:off x="2595694" y="2994392"/>
            <a:ext cx="2944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>
                <a:solidFill>
                  <a:srgbClr val="FF0000"/>
                </a:solidFill>
                <a:latin typeface="Century" panose="02040604050505020304" pitchFamily="18" charset="0"/>
              </a:rPr>
              <a:t>↑↑ extravascular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1FED4-D519-18E1-3B96-8094CF793C2F}"/>
              </a:ext>
            </a:extLst>
          </p:cNvPr>
          <p:cNvSpPr txBox="1"/>
          <p:nvPr/>
        </p:nvSpPr>
        <p:spPr>
          <a:xfrm>
            <a:off x="4186775" y="3790583"/>
            <a:ext cx="3575722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b="1" u="sng">
                <a:solidFill>
                  <a:srgbClr val="FF0000"/>
                </a:solidFill>
                <a:latin typeface="Century" panose="02040604050505020304" pitchFamily="18" charset="0"/>
              </a:rPr>
              <a:t>Under critical illness</a:t>
            </a:r>
          </a:p>
          <a:p>
            <a:pPr algn="ctr"/>
            <a:endParaRPr lang="en-CA" sz="1100">
              <a:latin typeface="Century" panose="02040604050505020304" pitchFamily="18" charset="0"/>
            </a:endParaRPr>
          </a:p>
          <a:p>
            <a:pPr algn="ctr"/>
            <a:r>
              <a:rPr lang="en-CA">
                <a:latin typeface="Century" panose="02040604050505020304" pitchFamily="18" charset="0"/>
              </a:rPr>
              <a:t>Exchange rate ↑↑</a:t>
            </a:r>
            <a:endParaRPr lang="en-CA" sz="1800">
              <a:latin typeface="Century" panose="020406040505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E49BC8-351F-9C70-795D-2A7756418640}"/>
              </a:ext>
            </a:extLst>
          </p:cNvPr>
          <p:cNvSpPr txBox="1"/>
          <p:nvPr/>
        </p:nvSpPr>
        <p:spPr>
          <a:xfrm>
            <a:off x="6587945" y="3121223"/>
            <a:ext cx="245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>
                <a:latin typeface="Century" panose="02040604050505020304" pitchFamily="18" charset="0"/>
              </a:rPr>
              <a:t>↓↓ intravascular</a:t>
            </a:r>
          </a:p>
        </p:txBody>
      </p:sp>
      <p:pic>
        <p:nvPicPr>
          <p:cNvPr id="4100" name="Picture 4" descr="Two Sided Arrow Images – Browse 6,690 Stock Photos, Vectors ...">
            <a:extLst>
              <a:ext uri="{FF2B5EF4-FFF2-40B4-BE49-F238E27FC236}">
                <a16:creationId xmlns:a16="http://schemas.microsoft.com/office/drawing/2014/main" id="{BC28DFD5-171A-429C-639D-546EE3021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7" b="26868"/>
          <a:stretch/>
        </p:blipFill>
        <p:spPr bwMode="auto">
          <a:xfrm>
            <a:off x="5539769" y="3137963"/>
            <a:ext cx="843173" cy="34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134070-5D95-9E79-E2C4-26B50C4AF78E}"/>
              </a:ext>
            </a:extLst>
          </p:cNvPr>
          <p:cNvSpPr txBox="1"/>
          <p:nvPr/>
        </p:nvSpPr>
        <p:spPr>
          <a:xfrm>
            <a:off x="2074352" y="5233680"/>
            <a:ext cx="3575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rgbClr val="FF0000"/>
                </a:solidFill>
                <a:latin typeface="Century" panose="02040604050505020304" pitchFamily="18" charset="0"/>
              </a:rPr>
              <a:t>↑↑↑ metabolized per 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4FA10-5211-08C5-32C1-34073D0C7802}"/>
              </a:ext>
            </a:extLst>
          </p:cNvPr>
          <p:cNvSpPr txBox="1"/>
          <p:nvPr/>
        </p:nvSpPr>
        <p:spPr>
          <a:xfrm>
            <a:off x="5182755" y="5224443"/>
            <a:ext cx="3575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rgbClr val="FF0000"/>
                </a:solidFill>
                <a:latin typeface="Century" panose="02040604050505020304" pitchFamily="18" charset="0"/>
              </a:rPr>
              <a:t>--/↑↑ Renal filtration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249909-F922-FF96-43D0-BDB9C5CB0FAD}"/>
              </a:ext>
            </a:extLst>
          </p:cNvPr>
          <p:cNvSpPr txBox="1"/>
          <p:nvPr/>
        </p:nvSpPr>
        <p:spPr>
          <a:xfrm>
            <a:off x="8062722" y="5233680"/>
            <a:ext cx="3575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rgbClr val="FF0000"/>
                </a:solidFill>
                <a:latin typeface="Century" panose="02040604050505020304" pitchFamily="18" charset="0"/>
              </a:rPr>
              <a:t>↑↑↑ Gastrointestinal loss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7BF7BF-1195-8D6C-DDEE-F2AAFDB45D97}"/>
              </a:ext>
            </a:extLst>
          </p:cNvPr>
          <p:cNvCxnSpPr/>
          <p:nvPr/>
        </p:nvCxnSpPr>
        <p:spPr>
          <a:xfrm flipH="1">
            <a:off x="3749040" y="4718169"/>
            <a:ext cx="2286000" cy="335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963D35-6F9D-6FE1-F7E6-ACB6C251205B}"/>
              </a:ext>
            </a:extLst>
          </p:cNvPr>
          <p:cNvCxnSpPr>
            <a:cxnSpLocks/>
          </p:cNvCxnSpPr>
          <p:nvPr/>
        </p:nvCxnSpPr>
        <p:spPr>
          <a:xfrm>
            <a:off x="6035040" y="4718169"/>
            <a:ext cx="3088640" cy="335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1C1A97-629E-C2CF-FFCB-158C49C6F9F1}"/>
              </a:ext>
            </a:extLst>
          </p:cNvPr>
          <p:cNvCxnSpPr>
            <a:cxnSpLocks/>
          </p:cNvCxnSpPr>
          <p:nvPr/>
        </p:nvCxnSpPr>
        <p:spPr>
          <a:xfrm>
            <a:off x="6035597" y="4708932"/>
            <a:ext cx="0" cy="3524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124" name="Picture 4" descr="Gear Icon&quot; Images – Browse 5,572 Stock Photos, Vectors, and Video | Adobe  Stock">
            <a:extLst>
              <a:ext uri="{FF2B5EF4-FFF2-40B4-BE49-F238E27FC236}">
                <a16:creationId xmlns:a16="http://schemas.microsoft.com/office/drawing/2014/main" id="{5C1C5312-A62E-0125-3487-FBC5822D8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4" t="18897" r="55030" b="16489"/>
          <a:stretch/>
        </p:blipFill>
        <p:spPr bwMode="auto">
          <a:xfrm>
            <a:off x="3022311" y="5677334"/>
            <a:ext cx="705873" cy="88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Gut Icons - Free SVG &amp; PNG Gut Images - Noun Project">
            <a:extLst>
              <a:ext uri="{FF2B5EF4-FFF2-40B4-BE49-F238E27FC236}">
                <a16:creationId xmlns:a16="http://schemas.microsoft.com/office/drawing/2014/main" id="{3D91D345-4769-A013-6CEF-3A88E5FF1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960" y="5657891"/>
            <a:ext cx="865729" cy="86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555EA7-EF93-9C6E-CAE3-33E766CAA52F}"/>
              </a:ext>
            </a:extLst>
          </p:cNvPr>
          <p:cNvGrpSpPr/>
          <p:nvPr/>
        </p:nvGrpSpPr>
        <p:grpSpPr>
          <a:xfrm>
            <a:off x="4600892" y="741843"/>
            <a:ext cx="2944076" cy="2185172"/>
            <a:chOff x="4600892" y="741843"/>
            <a:chExt cx="2944076" cy="21851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AF7D6B-95C2-B579-2F61-F978CAEDC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53381" y="1544270"/>
              <a:ext cx="1763317" cy="13827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43F378-2123-2C43-6E69-97ECF48DAE28}"/>
                </a:ext>
              </a:extLst>
            </p:cNvPr>
            <p:cNvSpPr txBox="1"/>
            <p:nvPr/>
          </p:nvSpPr>
          <p:spPr>
            <a:xfrm>
              <a:off x="4600892" y="741843"/>
              <a:ext cx="29440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b="1">
                  <a:latin typeface="Century" panose="02040604050505020304" pitchFamily="18" charset="0"/>
                </a:rPr>
                <a:t>Food (Amino Acids)</a:t>
              </a:r>
              <a:endParaRPr lang="en-US" sz="2400" b="1">
                <a:latin typeface="Century" panose="02040604050505020304" pitchFamily="18" charset="0"/>
              </a:endParaRPr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1841A933-3E71-C69B-778B-3B7488F33FAF}"/>
                </a:ext>
              </a:extLst>
            </p:cNvPr>
            <p:cNvSpPr/>
            <p:nvPr/>
          </p:nvSpPr>
          <p:spPr>
            <a:xfrm>
              <a:off x="5883753" y="1256303"/>
              <a:ext cx="181766" cy="302036"/>
            </a:xfrm>
            <a:prstGeom prst="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F1D8978-21B4-4F32-C324-01B4E7DFABD6}"/>
              </a:ext>
            </a:extLst>
          </p:cNvPr>
          <p:cNvSpPr txBox="1"/>
          <p:nvPr/>
        </p:nvSpPr>
        <p:spPr>
          <a:xfrm>
            <a:off x="5361327" y="3400385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>
                <a:latin typeface="Century" panose="02040604050505020304" pitchFamily="18" charset="0"/>
              </a:rPr>
              <a:t>endothelium</a:t>
            </a:r>
            <a:endParaRPr lang="en-US" sz="1400">
              <a:latin typeface="Century" panose="02040604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C9BD03-3CD5-0080-6C48-064EE0A4DAD2}"/>
              </a:ext>
            </a:extLst>
          </p:cNvPr>
          <p:cNvSpPr txBox="1"/>
          <p:nvPr/>
        </p:nvSpPr>
        <p:spPr>
          <a:xfrm>
            <a:off x="10944819" y="5221033"/>
            <a:ext cx="1247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rgbClr val="FF0000"/>
                </a:solidFill>
                <a:latin typeface="Century" panose="02040604050505020304" pitchFamily="18" charset="0"/>
              </a:rPr>
              <a:t>↑↑ Skin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80E4D8-151C-927F-638A-B267AFEED6A8}"/>
              </a:ext>
            </a:extLst>
          </p:cNvPr>
          <p:cNvSpPr txBox="1"/>
          <p:nvPr/>
        </p:nvSpPr>
        <p:spPr>
          <a:xfrm>
            <a:off x="7170532" y="1908998"/>
            <a:ext cx="466409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FF0000"/>
                </a:solidFill>
                <a:latin typeface="Century" panose="02040604050505020304" pitchFamily="18" charset="0"/>
              </a:rPr>
              <a:t>Negative Acute Phase Reactant</a:t>
            </a:r>
            <a:endParaRPr lang="en-US" sz="240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EBF70D-76B3-BDB6-0437-8A41929FA3BC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EE9FBE-BABE-8AD2-5E8F-A6B389C23330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5154BB-0ACE-DC2B-9AD4-5142DE0E27E9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923FDF-C023-88C1-F547-7C7B41E00916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CE6FED-4B33-2E66-C7BB-6DBDA9D68DB1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761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CF32F-D618-2689-CC9E-E9B2214AB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79BF01-AE4F-4157-62F6-CFDD9AE0E8A4}"/>
              </a:ext>
            </a:extLst>
          </p:cNvPr>
          <p:cNvSpPr/>
          <p:nvPr/>
        </p:nvSpPr>
        <p:spPr>
          <a:xfrm>
            <a:off x="0" y="0"/>
            <a:ext cx="12192000" cy="6809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</a:rPr>
              <a:t>Albumin Transfusion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D374041-B7A2-6E28-8D60-E09DDC777CCB}"/>
              </a:ext>
            </a:extLst>
          </p:cNvPr>
          <p:cNvSpPr/>
          <p:nvPr/>
        </p:nvSpPr>
        <p:spPr>
          <a:xfrm>
            <a:off x="1376398" y="904684"/>
            <a:ext cx="3999358" cy="16968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entury" panose="020406040505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C0CAF1-FF2B-A6C8-D134-CD42629481B7}"/>
              </a:ext>
            </a:extLst>
          </p:cNvPr>
          <p:cNvSpPr/>
          <p:nvPr/>
        </p:nvSpPr>
        <p:spPr>
          <a:xfrm>
            <a:off x="1376398" y="1675522"/>
            <a:ext cx="3900668" cy="709158"/>
          </a:xfrm>
          <a:prstGeom prst="rect">
            <a:avLst/>
          </a:prstGeom>
          <a:solidFill>
            <a:srgbClr val="FFF3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entury" panose="02040604050505020304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F54F7C2-8C77-9DCD-9D4A-0CCC0631CE12}"/>
              </a:ext>
            </a:extLst>
          </p:cNvPr>
          <p:cNvCxnSpPr/>
          <p:nvPr/>
        </p:nvCxnSpPr>
        <p:spPr>
          <a:xfrm>
            <a:off x="1376398" y="1675522"/>
            <a:ext cx="192139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569B049-1E0C-6D2B-FCA8-7D231D6E115A}"/>
              </a:ext>
            </a:extLst>
          </p:cNvPr>
          <p:cNvCxnSpPr/>
          <p:nvPr/>
        </p:nvCxnSpPr>
        <p:spPr>
          <a:xfrm>
            <a:off x="3355669" y="1675522"/>
            <a:ext cx="192139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2D58F8C-C325-CC65-E359-295DDEB1C5B4}"/>
              </a:ext>
            </a:extLst>
          </p:cNvPr>
          <p:cNvCxnSpPr/>
          <p:nvPr/>
        </p:nvCxnSpPr>
        <p:spPr>
          <a:xfrm>
            <a:off x="1376398" y="2416300"/>
            <a:ext cx="192139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864558E-4F18-C5AF-7E79-0D4EE229839C}"/>
              </a:ext>
            </a:extLst>
          </p:cNvPr>
          <p:cNvCxnSpPr/>
          <p:nvPr/>
        </p:nvCxnSpPr>
        <p:spPr>
          <a:xfrm>
            <a:off x="3355669" y="2416300"/>
            <a:ext cx="192139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DA839FA-4DF5-F66C-B256-AA639CFA01F4}"/>
              </a:ext>
            </a:extLst>
          </p:cNvPr>
          <p:cNvSpPr txBox="1"/>
          <p:nvPr/>
        </p:nvSpPr>
        <p:spPr>
          <a:xfrm>
            <a:off x="1376398" y="974108"/>
            <a:ext cx="16922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err="1">
                <a:latin typeface="Century" panose="02040604050505020304" pitchFamily="18" charset="0"/>
              </a:rPr>
              <a:t>Interstitium</a:t>
            </a:r>
            <a:endParaRPr lang="en-US" sz="1600">
              <a:latin typeface="Century" panose="020406040505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D9DD507-9C61-A54C-6B37-02100CC7C3A7}"/>
              </a:ext>
            </a:extLst>
          </p:cNvPr>
          <p:cNvSpPr txBox="1"/>
          <p:nvPr/>
        </p:nvSpPr>
        <p:spPr>
          <a:xfrm>
            <a:off x="2511478" y="1800325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>
                <a:solidFill>
                  <a:srgbClr val="FF0000"/>
                </a:solidFill>
                <a:latin typeface="Century" panose="02040604050505020304" pitchFamily="18" charset="0"/>
              </a:rPr>
              <a:t>Oncotic Pressure</a:t>
            </a:r>
            <a:endParaRPr lang="en-US" b="1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AE15096-6589-60FC-CCF1-90931793AC70}"/>
              </a:ext>
            </a:extLst>
          </p:cNvPr>
          <p:cNvCxnSpPr>
            <a:cxnSpLocks/>
            <a:endCxn id="60" idx="0"/>
          </p:cNvCxnSpPr>
          <p:nvPr/>
        </p:nvCxnSpPr>
        <p:spPr>
          <a:xfrm flipH="1">
            <a:off x="3510310" y="1247880"/>
            <a:ext cx="100989" cy="55244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5" name="Picture 2" descr="Albumins and Transport Proteins">
            <a:extLst>
              <a:ext uri="{FF2B5EF4-FFF2-40B4-BE49-F238E27FC236}">
                <a16:creationId xmlns:a16="http://schemas.microsoft.com/office/drawing/2014/main" id="{6F11AEE5-81A2-88FE-3862-7C5A2DA55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4" b="95565" l="10000" r="90000">
                        <a14:foregroundMark x1="39250" y1="87097" x2="53000" y2="95565"/>
                        <a14:foregroundMark x1="53000" y1="95565" x2="38250" y2="89516"/>
                        <a14:foregroundMark x1="38250" y1="89516" x2="37250" y2="90323"/>
                        <a14:foregroundMark x1="41750" y1="94758" x2="42000" y2="95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03" y="2509482"/>
            <a:ext cx="1088387" cy="6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C3EF270-3EA7-0274-269E-524869BBADFE}"/>
              </a:ext>
            </a:extLst>
          </p:cNvPr>
          <p:cNvCxnSpPr>
            <a:cxnSpLocks/>
          </p:cNvCxnSpPr>
          <p:nvPr/>
        </p:nvCxnSpPr>
        <p:spPr>
          <a:xfrm flipV="1">
            <a:off x="2511478" y="2227967"/>
            <a:ext cx="1099820" cy="44295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EE87DE6-A729-5372-4B9D-16A81B5344B5}"/>
              </a:ext>
            </a:extLst>
          </p:cNvPr>
          <p:cNvSpPr txBox="1"/>
          <p:nvPr/>
        </p:nvSpPr>
        <p:spPr>
          <a:xfrm>
            <a:off x="5428525" y="823957"/>
            <a:ext cx="4108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>
                <a:latin typeface="Century" panose="02040604050505020304" pitchFamily="18" charset="0"/>
              </a:rPr>
              <a:t>Albumin formulations</a:t>
            </a:r>
          </a:p>
          <a:p>
            <a:r>
              <a:rPr lang="en-CA" sz="1600">
                <a:latin typeface="Century" panose="02040604050505020304" pitchFamily="18" charset="0"/>
              </a:rPr>
              <a:t>5% (or 5 g / 100 ml, or 50 g / L**)</a:t>
            </a:r>
          </a:p>
          <a:p>
            <a:r>
              <a:rPr lang="en-CA" sz="1600">
                <a:latin typeface="Century" panose="02040604050505020304" pitchFamily="18" charset="0"/>
              </a:rPr>
              <a:t>20-25% (or 25 g / 100 ml) -- Hyperosmotic</a:t>
            </a:r>
            <a:endParaRPr lang="en-US" sz="1600">
              <a:latin typeface="Century" panose="020406040505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F23F1CD-9F18-F548-F99D-D2C65D7F93FF}"/>
              </a:ext>
            </a:extLst>
          </p:cNvPr>
          <p:cNvSpPr txBox="1"/>
          <p:nvPr/>
        </p:nvSpPr>
        <p:spPr>
          <a:xfrm>
            <a:off x="5428525" y="1954635"/>
            <a:ext cx="3001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>
                <a:latin typeface="Century" panose="02040604050505020304" pitchFamily="18" charset="0"/>
              </a:rPr>
              <a:t>Vial sizes</a:t>
            </a:r>
          </a:p>
          <a:p>
            <a:r>
              <a:rPr lang="en-CA" sz="1600">
                <a:latin typeface="Century" panose="02040604050505020304" pitchFamily="18" charset="0"/>
              </a:rPr>
              <a:t>50 ml, 100 ml, 250 ml, 500 ml</a:t>
            </a:r>
            <a:endParaRPr lang="en-US" sz="1600">
              <a:latin typeface="Century" panose="020406040505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18FD84A-38ED-2325-866C-DEAD889F13D2}"/>
              </a:ext>
            </a:extLst>
          </p:cNvPr>
          <p:cNvSpPr txBox="1"/>
          <p:nvPr/>
        </p:nvSpPr>
        <p:spPr>
          <a:xfrm>
            <a:off x="9488719" y="1114498"/>
            <a:ext cx="2601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>
                <a:latin typeface="Century" panose="02040604050505020304" pitchFamily="18" charset="0"/>
              </a:rPr>
              <a:t>5% given up to 5 ml/min</a:t>
            </a:r>
          </a:p>
          <a:p>
            <a:r>
              <a:rPr lang="en-CA" sz="1600">
                <a:latin typeface="Century" panose="02040604050505020304" pitchFamily="18" charset="0"/>
              </a:rPr>
              <a:t>25% given up to 2 ml/min</a:t>
            </a:r>
            <a:endParaRPr lang="en-US" sz="1600">
              <a:latin typeface="Century" panose="020406040505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F793ECC-3ADE-561C-FDAA-0FC511A02972}"/>
              </a:ext>
            </a:extLst>
          </p:cNvPr>
          <p:cNvSpPr txBox="1"/>
          <p:nvPr/>
        </p:nvSpPr>
        <p:spPr>
          <a:xfrm>
            <a:off x="1276906" y="3307391"/>
            <a:ext cx="5135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entury" panose="02040604050505020304" pitchFamily="18" charset="0"/>
              </a:rPr>
              <a:t>Transfusion Associated Circulatory Overload, Hypotension, Anaphylaxis, More RBC Transfusions, Peripheral gangrene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D415A89-E7BE-14A0-5EBA-52115D7B7137}"/>
              </a:ext>
            </a:extLst>
          </p:cNvPr>
          <p:cNvSpPr txBox="1"/>
          <p:nvPr/>
        </p:nvSpPr>
        <p:spPr>
          <a:xfrm>
            <a:off x="85105" y="1747287"/>
            <a:ext cx="109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>
                <a:latin typeface="Century" panose="02040604050505020304" pitchFamily="18" charset="0"/>
              </a:rPr>
              <a:t>Rationale</a:t>
            </a:r>
            <a:endParaRPr lang="en-US" sz="1600" b="1">
              <a:latin typeface="Century" panose="020406040505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5C09837-D7E9-5820-501F-B7462124A6E7}"/>
              </a:ext>
            </a:extLst>
          </p:cNvPr>
          <p:cNvSpPr txBox="1"/>
          <p:nvPr/>
        </p:nvSpPr>
        <p:spPr>
          <a:xfrm>
            <a:off x="129502" y="3347973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>
                <a:latin typeface="Century" panose="02040604050505020304" pitchFamily="18" charset="0"/>
              </a:rPr>
              <a:t>Risks</a:t>
            </a:r>
            <a:endParaRPr lang="en-US" sz="1600" b="1">
              <a:latin typeface="Century" panose="020406040505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965BEC6-55D6-FD54-5B1B-41C480600F85}"/>
              </a:ext>
            </a:extLst>
          </p:cNvPr>
          <p:cNvSpPr txBox="1"/>
          <p:nvPr/>
        </p:nvSpPr>
        <p:spPr>
          <a:xfrm>
            <a:off x="6507669" y="3294503"/>
            <a:ext cx="473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entury" panose="02040604050505020304" pitchFamily="18" charset="0"/>
              </a:rPr>
              <a:t>Costs</a:t>
            </a:r>
            <a:r>
              <a:rPr lang="en-US">
                <a:latin typeface="Century" panose="02040604050505020304" pitchFamily="18" charset="0"/>
              </a:rPr>
              <a:t> 	5%    is $40 USD per 100 ml </a:t>
            </a:r>
          </a:p>
          <a:p>
            <a:r>
              <a:rPr lang="en-US">
                <a:latin typeface="Century" panose="02040604050505020304" pitchFamily="18" charset="0"/>
              </a:rPr>
              <a:t>	25% is $60 USD per 100 ml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7ADCD5-5E29-449C-BA05-D0862CD2ACE1}"/>
              </a:ext>
            </a:extLst>
          </p:cNvPr>
          <p:cNvSpPr txBox="1"/>
          <p:nvPr/>
        </p:nvSpPr>
        <p:spPr>
          <a:xfrm>
            <a:off x="7409227" y="4002389"/>
            <a:ext cx="4782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>
                <a:latin typeface="Century" panose="02040604050505020304" pitchFamily="18" charset="0"/>
              </a:rPr>
              <a:t>48h infusion of 5% </a:t>
            </a:r>
            <a:r>
              <a:rPr lang="en-CA" sz="1400" err="1">
                <a:latin typeface="Century" panose="02040604050505020304" pitchFamily="18" charset="0"/>
              </a:rPr>
              <a:t>alb</a:t>
            </a:r>
            <a:r>
              <a:rPr lang="en-CA" sz="1400">
                <a:latin typeface="Century" panose="02040604050505020304" pitchFamily="18" charset="0"/>
              </a:rPr>
              <a:t> at 1 ml/kg/hr is about $3,000</a:t>
            </a:r>
            <a:endParaRPr lang="en-US" sz="1400">
              <a:latin typeface="Century" panose="020406040505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2ED20B0-223C-E58A-F7D6-78BAA000EFCE}"/>
              </a:ext>
            </a:extLst>
          </p:cNvPr>
          <p:cNvSpPr txBox="1"/>
          <p:nvPr/>
        </p:nvSpPr>
        <p:spPr>
          <a:xfrm>
            <a:off x="173899" y="5235268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>
                <a:latin typeface="Century" panose="02040604050505020304" pitchFamily="18" charset="0"/>
              </a:rPr>
              <a:t>Ethics</a:t>
            </a:r>
            <a:endParaRPr lang="en-US" sz="1600" b="1">
              <a:latin typeface="Century" panose="020406040505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FD3D6A1-4AA5-3CDE-FC79-AC36CD958D00}"/>
              </a:ext>
            </a:extLst>
          </p:cNvPr>
          <p:cNvSpPr txBox="1"/>
          <p:nvPr/>
        </p:nvSpPr>
        <p:spPr>
          <a:xfrm>
            <a:off x="1276906" y="4752055"/>
            <a:ext cx="56447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CA" sz="1800">
                <a:latin typeface="Century" panose="02040604050505020304" pitchFamily="18" charset="0"/>
              </a:rPr>
              <a:t>The 5 billion + “plasma economy” is rife with scandals worldwide </a:t>
            </a:r>
          </a:p>
          <a:p>
            <a:r>
              <a:rPr lang="en-CA" sz="1800">
                <a:latin typeface="Century" panose="02040604050505020304" pitchFamily="18" charset="0"/>
              </a:rPr>
              <a:t>Donors are often marginalized</a:t>
            </a:r>
          </a:p>
          <a:p>
            <a:r>
              <a:rPr lang="en-CA" sz="1800">
                <a:latin typeface="Century" panose="02040604050505020304" pitchFamily="18" charset="0"/>
              </a:rPr>
              <a:t>Donors can be injured by adverse reactions </a:t>
            </a:r>
          </a:p>
          <a:p>
            <a:r>
              <a:rPr lang="en-CA" sz="1800">
                <a:latin typeface="Century" panose="02040604050505020304" pitchFamily="18" charset="0"/>
              </a:rPr>
              <a:t>Donors often misreport on donor questionnaires</a:t>
            </a:r>
            <a:endParaRPr lang="en-US" sz="1800">
              <a:latin typeface="Century" panose="02040604050505020304" pitchFamily="18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CD4CA255-5FC9-DDD5-1D7F-19570417F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750" y="4566681"/>
            <a:ext cx="3127372" cy="1816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46" name="Picture 2" descr="SCMP : Families suffer the legacy of China's blood scandal – Program for  AIDS-Impacted Children in China – Chi Heng Foundation">
            <a:extLst>
              <a:ext uri="{FF2B5EF4-FFF2-40B4-BE49-F238E27FC236}">
                <a16:creationId xmlns:a16="http://schemas.microsoft.com/office/drawing/2014/main" id="{F6DC1DA8-7BDF-D65F-02EF-1A87B749D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996" y="4882685"/>
            <a:ext cx="4132738" cy="16530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om the archives: Ottawa, Red Cross apologize to thousands as Krever  chronicles 'unprecedented disaster' - The Globe and Mail">
            <a:extLst>
              <a:ext uri="{FF2B5EF4-FFF2-40B4-BE49-F238E27FC236}">
                <a16:creationId xmlns:a16="http://schemas.microsoft.com/office/drawing/2014/main" id="{4825CD04-0506-D109-C0C0-D532CF3B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335" y="4665558"/>
            <a:ext cx="3446766" cy="18050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851DD70B-41B3-9801-EDE1-C3210159CA09}"/>
              </a:ext>
            </a:extLst>
          </p:cNvPr>
          <p:cNvSpPr txBox="1"/>
          <p:nvPr/>
        </p:nvSpPr>
        <p:spPr>
          <a:xfrm>
            <a:off x="9913982" y="4247279"/>
            <a:ext cx="20663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>
                <a:latin typeface="Century" panose="02040604050505020304" pitchFamily="18" charset="0"/>
              </a:rPr>
              <a:t>N</a:t>
            </a:r>
            <a:r>
              <a:rPr lang="en-US" sz="1400">
                <a:latin typeface="Century" panose="02040604050505020304" pitchFamily="18" charset="0"/>
              </a:rPr>
              <a:t>S would be $50-100</a:t>
            </a:r>
            <a:endParaRPr lang="en-US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BB211D-3261-5A18-6476-CB541D609CE3}"/>
              </a:ext>
            </a:extLst>
          </p:cNvPr>
          <p:cNvSpPr/>
          <p:nvPr/>
        </p:nvSpPr>
        <p:spPr>
          <a:xfrm>
            <a:off x="0" y="6564260"/>
            <a:ext cx="1155789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latin typeface="Century" panose="02040604050505020304" pitchFamily="18" charset="0"/>
              </a:rPr>
              <a:t>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7FA27B-68FF-A1BF-EE46-60DD9598472A}"/>
              </a:ext>
            </a:extLst>
          </p:cNvPr>
          <p:cNvSpPr/>
          <p:nvPr/>
        </p:nvSpPr>
        <p:spPr>
          <a:xfrm>
            <a:off x="1155790" y="6564454"/>
            <a:ext cx="1872545" cy="3021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tx1"/>
                </a:solidFill>
                <a:latin typeface="Century" panose="02040604050505020304" pitchFamily="18" charset="0"/>
              </a:rPr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100C70-984C-0B79-6831-4A1D505EC5C6}"/>
              </a:ext>
            </a:extLst>
          </p:cNvPr>
          <p:cNvSpPr/>
          <p:nvPr/>
        </p:nvSpPr>
        <p:spPr>
          <a:xfrm>
            <a:off x="3028335" y="6563608"/>
            <a:ext cx="6071849" cy="302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●●● Statements ●●●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DD2AF3-EF61-A517-AC67-43D719562A04}"/>
              </a:ext>
            </a:extLst>
          </p:cNvPr>
          <p:cNvSpPr/>
          <p:nvPr/>
        </p:nvSpPr>
        <p:spPr>
          <a:xfrm>
            <a:off x="9100184" y="6563608"/>
            <a:ext cx="1757682" cy="302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Conclusions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3EFBC-F82E-84E2-328D-D5576CAF6791}"/>
              </a:ext>
            </a:extLst>
          </p:cNvPr>
          <p:cNvSpPr/>
          <p:nvPr/>
        </p:nvSpPr>
        <p:spPr>
          <a:xfrm>
            <a:off x="10857866" y="6562956"/>
            <a:ext cx="1334134" cy="303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Century" panose="02040604050505020304" pitchFamily="18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69874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35C42546A9154286300FFC1EE1C677" ma:contentTypeVersion="27" ma:contentTypeDescription="Create a new document." ma:contentTypeScope="" ma:versionID="873e442d01b0165801822ca52f39d300">
  <xsd:schema xmlns:xsd="http://www.w3.org/2001/XMLSchema" xmlns:xs="http://www.w3.org/2001/XMLSchema" xmlns:p="http://schemas.microsoft.com/office/2006/metadata/properties" xmlns:ns1="http://schemas.microsoft.com/sharepoint/v3" xmlns:ns2="3d30a626-e7f1-43ec-9dd2-88d2b696b3d5" xmlns:ns3="43c1d4b3-fc67-4c00-8178-0d590268036f" targetNamespace="http://schemas.microsoft.com/office/2006/metadata/properties" ma:root="true" ma:fieldsID="f7416c85634c329a046fa9cb0f1a738a" ns1:_="" ns2:_="" ns3:_="">
    <xsd:import namespace="http://schemas.microsoft.com/sharepoint/v3"/>
    <xsd:import namespace="3d30a626-e7f1-43ec-9dd2-88d2b696b3d5"/>
    <xsd:import namespace="43c1d4b3-fc67-4c00-8178-0d59026803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Sophies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30a626-e7f1-43ec-9dd2-88d2b696b3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b9c19e-1ce7-41ad-b5fe-f1235fea75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SophiesNotes" ma:index="28" nillable="true" ma:displayName="Sophie's Notes" ma:format="Dropdown" ma:internalName="Sophies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1d4b3-fc67-4c00-8178-0d59026803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a794ec2-33d3-4229-998e-9aef64585d67}" ma:internalName="TaxCatchAll" ma:showField="CatchAllData" ma:web="43c1d4b3-fc67-4c00-8178-0d59026803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BBDE36-6F33-4BD6-8A32-817CA3ADDB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9658E8-7F3A-48AE-A98E-59C8F2246D94}">
  <ds:schemaRefs>
    <ds:schemaRef ds:uri="3d30a626-e7f1-43ec-9dd2-88d2b696b3d5"/>
    <ds:schemaRef ds:uri="43c1d4b3-fc67-4c00-8178-0d59026803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4830d02f-fd7b-4629-905f-a41bb5868147}" enabled="0" method="" siteId="{4830d02f-fd7b-4629-905f-a41bb5868147}" removed="1"/>
  <clbl:label id="{78aac226-2f03-4b4d-9037-b46d56c55210}" enabled="0" method="" siteId="{78aac226-2f03-4b4d-9037-b46d56c5521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5355</Words>
  <Application>Microsoft Office PowerPoint</Application>
  <PresentationFormat>Widescreen</PresentationFormat>
  <Paragraphs>1156</Paragraphs>
  <Slides>49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Canadian Blood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Sheharyar Raza</dc:creator>
  <cp:lastModifiedBy>Casey Kapitany</cp:lastModifiedBy>
  <cp:revision>2</cp:revision>
  <dcterms:created xsi:type="dcterms:W3CDTF">2024-04-19T22:20:43Z</dcterms:created>
  <dcterms:modified xsi:type="dcterms:W3CDTF">2024-10-09T18:11:25Z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069B65D9-AB67-4766-B730-7079E2048DCD</vt:lpwstr>
  </property>
  <property fmtid="{D5CDD505-2E9C-101B-9397-08002B2CF9AE}" pid="3" name="ArticulatePath">
    <vt:lpwstr>https://cbsscs.sharepoint.com/sites/KM&amp;SA/Shared Documents/Breakthroughs in Blood BIB Webinar Series/3. ALBUMIN - Sept 2024/Resources/Albumin talk_to_share(from Raza) - Copy</vt:lpwstr>
  </property>
</Properties>
</file>