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647" r:id="rId5"/>
    <p:sldId id="649" r:id="rId6"/>
    <p:sldId id="650" r:id="rId7"/>
    <p:sldId id="651" r:id="rId8"/>
    <p:sldId id="288" r:id="rId9"/>
    <p:sldId id="652" r:id="rId10"/>
    <p:sldId id="608" r:id="rId11"/>
    <p:sldId id="592" r:id="rId12"/>
    <p:sldId id="318" r:id="rId13"/>
    <p:sldId id="312" r:id="rId14"/>
    <p:sldId id="621" r:id="rId15"/>
    <p:sldId id="653" r:id="rId16"/>
    <p:sldId id="654" r:id="rId17"/>
    <p:sldId id="655" r:id="rId18"/>
    <p:sldId id="656" r:id="rId19"/>
    <p:sldId id="657" r:id="rId20"/>
    <p:sldId id="564"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A4124D22-267D-8EB3-1185-586C28074EDE}" name="Clélia Gauduchon" initials="CG" userId="58d5c0396ce69d7a" providerId="Windows Live"/>
  <p188:author id="{4BAD1D54-C365-C9CC-CFBD-DD2843A8DAC4}" name="Tricia Abe" initials="TA" userId="S::tricia.abe@blood.ca::54ab208a-2579-46a2-bbb1-09dd3af9c75d" providerId="AD"/>
  <p188:author id="{9CA8C16A-0819-4728-A8BF-7B8EF504827D}" name="Shuoyan Ning" initials="SN" userId="S::shuoyan.ning@blood.ca::9214369e-58a0-4792-a46f-d721ec4ea434" providerId="AD"/>
  <p188:author id="{6F4D84D2-1992-529F-D488-421CF60E8F86}" name="Patrizia Ruoso" initials="PR" userId="S::Patrizia.Ruoso@blood.ca::994cc2a7-e06c-4d30-93c7-8b9f7f8c3b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al Couture" initials="CC" lastIdx="79" clrIdx="0">
    <p:extLst>
      <p:ext uri="{19B8F6BF-5375-455C-9EA6-DF929625EA0E}">
        <p15:presenceInfo xmlns:p15="http://schemas.microsoft.com/office/powerpoint/2012/main" userId="S::Chantal.Couture@blood.ca::4e2f9947-7e80-49a9-a133-b0d677940a4e" providerId="AD"/>
      </p:ext>
    </p:extLst>
  </p:cmAuthor>
  <p:cmAuthor id="2" name="Amanda Nowry" initials="AN" lastIdx="9" clrIdx="1">
    <p:extLst>
      <p:ext uri="{19B8F6BF-5375-455C-9EA6-DF929625EA0E}">
        <p15:presenceInfo xmlns:p15="http://schemas.microsoft.com/office/powerpoint/2012/main" userId="S::Amanda.Nowry@blood.ca::328760f5-f4aa-4caf-bc28-192646c5848f" providerId="AD"/>
      </p:ext>
    </p:extLst>
  </p:cmAuthor>
  <p:cmAuthor id="3" name="Waseem Anani" initials="WA" lastIdx="2" clrIdx="2">
    <p:extLst>
      <p:ext uri="{19B8F6BF-5375-455C-9EA6-DF929625EA0E}">
        <p15:presenceInfo xmlns:p15="http://schemas.microsoft.com/office/powerpoint/2012/main" userId="S::waseem.anani@blood.ca::d735bd4c-96e2-44a3-a859-92395dbc2ccc" providerId="AD"/>
      </p:ext>
    </p:extLst>
  </p:cmAuthor>
  <p:cmAuthor id="4" name="Patrizia Ruoso" initials="PR" lastIdx="18" clrIdx="3">
    <p:extLst>
      <p:ext uri="{19B8F6BF-5375-455C-9EA6-DF929625EA0E}">
        <p15:presenceInfo xmlns:p15="http://schemas.microsoft.com/office/powerpoint/2012/main" userId="S::Patrizia.Ruoso@blood.ca::994cc2a7-e06c-4d30-93c7-8b9f7f8c3b65" providerId="AD"/>
      </p:ext>
    </p:extLst>
  </p:cmAuthor>
  <p:cmAuthor id="5" name="Andrea Colbourne" initials="AC" lastIdx="5" clrIdx="4">
    <p:extLst>
      <p:ext uri="{19B8F6BF-5375-455C-9EA6-DF929625EA0E}">
        <p15:presenceInfo xmlns:p15="http://schemas.microsoft.com/office/powerpoint/2012/main" userId="S::Andrea.Colbourne@blood.ca::60ba7371-403f-49a0-a49d-6e3f624e6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E99"/>
    <a:srgbClr val="ED3338"/>
    <a:srgbClr val="ED1C24"/>
    <a:srgbClr val="88528B"/>
    <a:srgbClr val="E5A812"/>
    <a:srgbClr val="54C3BB"/>
    <a:srgbClr val="BEBEBE"/>
    <a:srgbClr val="8C8C8C"/>
    <a:srgbClr val="F6B600"/>
    <a:srgbClr val="E5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21155-616C-82B4-8A09-047029701E40}" v="12" dt="2023-04-26T12:42:09.809"/>
    <p1510:client id="{5B645E7F-BA47-7A8B-F5CC-78A353403D88}" v="7" dt="2023-07-28T13:00:46.377"/>
    <p1510:client id="{B975485A-CBF5-12F0-E916-7FC981E32554}" v="3" dt="2023-07-28T13:01:53.833"/>
    <p1510:client id="{CE2E80E9-5C21-46DF-9E64-5B5AFF125A07}" v="17" dt="2022-12-15T21:02:09.857"/>
    <p1510:client id="{F4060B6E-868A-58AD-C9B3-87150F220413}" v="31" dt="2023-07-17T18:18:56.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2023-07-28</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2023-07-28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atin typeface="Arial"/>
                <a:cs typeface="Arial"/>
              </a:rPr>
              <a:t>Plaquettes à teneur réduite en agents pathogènes : l’essentiel des données cliniques</a:t>
            </a:r>
          </a:p>
          <a:p>
            <a:r>
              <a:rPr lang="fr-CA"/>
              <a:t>Initialement publiée en octobre 2022, cette présentation PowerPoint a été mise à jour en avril 2023 afin de refléter le changement de durée de conservation des PMTP, qui est passé de 5 à 7 jours; puis en juillet 2023, à la suite de l’approbation par Santé Canada de la mise en production des PATP et des plaquettes d’aphérèse non traitées en solution PAS-E.</a:t>
            </a:r>
            <a:endParaRPr lang="fr-CA">
              <a:cs typeface="Calibri"/>
            </a:endParaRPr>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Les plaquettes à teneur réduite en agents pathogènes présentent plusieurs avantages.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noProof="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Les plaquettes à teneur réduite en agents pathogènes réduisent le risque de contamination bactérienne</a:t>
            </a:r>
            <a:r>
              <a:rPr lang="fr-CA" sz="4000" noProof="0">
                <a:solidFill>
                  <a:srgbClr val="000000"/>
                </a:solidFill>
                <a:effectLst/>
                <a:latin typeface="Arial"/>
                <a:ea typeface="Calibri" panose="020F0502020204030204" pitchFamily="34" charset="0"/>
                <a:cs typeface="Arial"/>
              </a:rPr>
              <a:t> et viennent renforcer les critères de sélection des donneurs et les tests </a:t>
            </a:r>
            <a:r>
              <a:rPr lang="fr-CA" sz="4000" noProof="0" err="1">
                <a:solidFill>
                  <a:srgbClr val="000000"/>
                </a:solidFill>
                <a:effectLst/>
                <a:latin typeface="Arial"/>
                <a:ea typeface="Calibri" panose="020F0502020204030204" pitchFamily="34" charset="0"/>
                <a:cs typeface="Arial"/>
              </a:rPr>
              <a:t>prétransfusionnels</a:t>
            </a:r>
            <a:r>
              <a:rPr lang="fr-CA" sz="4000" noProof="0">
                <a:solidFill>
                  <a:srgbClr val="000000"/>
                </a:solidFill>
                <a:effectLst/>
                <a:latin typeface="Arial"/>
                <a:ea typeface="Calibri" panose="020F0502020204030204" pitchFamily="34" charset="0"/>
                <a:cs typeface="Arial"/>
              </a:rPr>
              <a:t> de détection des agents pathogènes réalisés pour tous les dons. </a:t>
            </a:r>
            <a:r>
              <a:rPr lang="fr-CA" sz="1800">
                <a:solidFill>
                  <a:srgbClr val="000000"/>
                </a:solidFill>
                <a:effectLst/>
                <a:latin typeface="Arial" panose="020B0604020202020204" pitchFamily="34" charset="0"/>
                <a:ea typeface="Calibri" panose="020F0502020204030204" pitchFamily="34" charset="0"/>
              </a:rPr>
              <a:t>Sachant que la technologie d’inactivation des agents pathogènes élimine la nécessité de soumettre les plaquettes aux analyses bactériologiques, les plaquettes à teneur réduite en agents pathogènes sont délivrées aux hôpitaux environ </a:t>
            </a:r>
            <a:r>
              <a:rPr lang="fr-CA" sz="4000">
                <a:latin typeface="Arial"/>
                <a:cs typeface="Arial"/>
              </a:rPr>
              <a:t>24 heures plus tôt que les plaquettes non traitées. </a:t>
            </a:r>
            <a:r>
              <a:rPr lang="fr-CA" sz="1800">
                <a:solidFill>
                  <a:srgbClr val="000000"/>
                </a:solidFill>
                <a:effectLst/>
                <a:latin typeface="Arial" panose="020B0604020202020204" pitchFamily="34" charset="0"/>
                <a:ea typeface="Calibri" panose="020F0502020204030204" pitchFamily="34" charset="0"/>
              </a:rPr>
              <a:t>Dans la mesure où l’</a:t>
            </a:r>
            <a:r>
              <a:rPr lang="fr-CA" sz="1800" err="1">
                <a:solidFill>
                  <a:srgbClr val="000000"/>
                </a:solidFill>
                <a:effectLst/>
                <a:latin typeface="Arial" panose="020B0604020202020204" pitchFamily="34" charset="0"/>
                <a:ea typeface="Calibri" panose="020F0502020204030204" pitchFamily="34" charset="0"/>
              </a:rPr>
              <a:t>amotosalène</a:t>
            </a:r>
            <a:r>
              <a:rPr lang="fr-CA" sz="1800">
                <a:solidFill>
                  <a:srgbClr val="000000"/>
                </a:solidFill>
                <a:effectLst/>
                <a:latin typeface="Arial" panose="020B0604020202020204" pitchFamily="34" charset="0"/>
                <a:ea typeface="Calibri" panose="020F0502020204030204" pitchFamily="34" charset="0"/>
              </a:rPr>
              <a:t> s’intercale de manière non spécifique dans l’ADN et l’ARN des organismes et des virus</a:t>
            </a:r>
            <a:r>
              <a:rPr lang="fr-CA" sz="4000">
                <a:latin typeface="Arial"/>
                <a:cs typeface="Arial"/>
              </a:rPr>
              <a:t>, la </a:t>
            </a:r>
            <a:r>
              <a:rPr lang="fr-CA" sz="1800">
                <a:latin typeface="Arial"/>
                <a:cs typeface="Arial"/>
              </a:rPr>
              <a:t>technologie d’inactivation des agents pathogènes </a:t>
            </a:r>
            <a:r>
              <a:rPr lang="fr-CA" sz="1800">
                <a:solidFill>
                  <a:srgbClr val="000000"/>
                </a:solidFill>
                <a:effectLst/>
                <a:latin typeface="Arial" panose="020B0604020202020204" pitchFamily="34" charset="0"/>
                <a:ea typeface="Calibri" panose="020F0502020204030204" pitchFamily="34" charset="0"/>
              </a:rPr>
              <a:t>est une mesure supplémentaire pour renforcer la sécurité des composants plaquettaires face à des agents pathogènes connus et inconnus et face aux risques d’infections transmises par transfusion</a:t>
            </a:r>
            <a:r>
              <a:rPr lang="fr-CA" sz="1800">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noProof="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a:solidFill>
                  <a:srgbClr val="000000"/>
                </a:solidFill>
                <a:effectLst/>
                <a:latin typeface="Arial" panose="020B0604020202020204" pitchFamily="34" charset="0"/>
                <a:ea typeface="Calibri" panose="020F0502020204030204" pitchFamily="34" charset="0"/>
              </a:rPr>
              <a:t>Étant donné que l’inactivation des agents pathogènes </a:t>
            </a:r>
            <a:r>
              <a:rPr lang="fr-CA" sz="1800">
                <a:solidFill>
                  <a:srgbClr val="000000"/>
                </a:solidFill>
                <a:effectLst/>
                <a:latin typeface="Arial" panose="020B0604020202020204" pitchFamily="34" charset="0"/>
                <a:ea typeface="Calibri" panose="020F0502020204030204" pitchFamily="34" charset="0"/>
              </a:rPr>
              <a:t>inhibe la réplication leucocytaire et la production des cytokines</a:t>
            </a:r>
            <a:r>
              <a:rPr lang="fr-CA" sz="1800" noProof="0">
                <a:solidFill>
                  <a:srgbClr val="000000"/>
                </a:solidFill>
                <a:effectLst/>
                <a:latin typeface="Arial" panose="020B0604020202020204" pitchFamily="34" charset="0"/>
                <a:ea typeface="Calibri" panose="020F0502020204030204" pitchFamily="34" charset="0"/>
              </a:rPr>
              <a:t>, </a:t>
            </a:r>
            <a:r>
              <a:rPr lang="fr-CA" sz="1800">
                <a:effectLst/>
                <a:latin typeface="Arial" panose="020B0604020202020204" pitchFamily="34" charset="0"/>
                <a:ea typeface="Calibri" panose="020F0502020204030204" pitchFamily="34" charset="0"/>
              </a:rPr>
              <a:t>il n’est plus nécessaire d’avoir recours à l’irradiation pour éviter les cas de maladie du greffon contre l’hôte associée à une transfusion</a:t>
            </a:r>
            <a:r>
              <a:rPr lang="fr-CA" sz="1800" baseline="30000" noProof="0">
                <a:solidFill>
                  <a:srgbClr val="000000"/>
                </a:solidFill>
                <a:effectLst/>
                <a:latin typeface="Arial" panose="020B0604020202020204" pitchFamily="34" charset="0"/>
                <a:ea typeface="Calibri" panose="020F0502020204030204" pitchFamily="34" charset="0"/>
              </a:rPr>
              <a:t>15</a:t>
            </a:r>
            <a:r>
              <a:rPr lang="fr-CA" sz="1800" noProof="0">
                <a:solidFill>
                  <a:srgbClr val="000000"/>
                </a:solidFill>
                <a:effectLst/>
                <a:latin typeface="Arial" panose="020B0604020202020204" pitchFamily="34" charset="0"/>
                <a:ea typeface="Calibri" panose="020F0502020204030204" pitchFamily="34" charset="0"/>
              </a:rPr>
              <a:t>. C</a:t>
            </a:r>
            <a:r>
              <a:rPr lang="fr-CA" sz="1800" err="1">
                <a:solidFill>
                  <a:srgbClr val="000000"/>
                </a:solidFill>
                <a:effectLst/>
                <a:latin typeface="Arial" panose="020B0604020202020204" pitchFamily="34" charset="0"/>
                <a:ea typeface="Calibri" panose="020F0502020204030204" pitchFamily="34" charset="0"/>
              </a:rPr>
              <a:t>ela</a:t>
            </a:r>
            <a:r>
              <a:rPr lang="fr-CA" sz="1800">
                <a:solidFill>
                  <a:srgbClr val="000000"/>
                </a:solidFill>
                <a:effectLst/>
                <a:latin typeface="Arial" panose="020B0604020202020204" pitchFamily="34" charset="0"/>
                <a:ea typeface="Calibri" panose="020F0502020204030204" pitchFamily="34" charset="0"/>
              </a:rPr>
              <a:t> simplifie la gestion des stocks et le processus de commande pour les hôpitaux</a:t>
            </a:r>
            <a:r>
              <a:rPr lang="fr-CA" sz="1800" noProof="0">
                <a:solidFill>
                  <a:srgbClr val="000000"/>
                </a:solidFill>
                <a:effectLst/>
                <a:latin typeface="Arial" panose="020B0604020202020204" pitchFamily="34" charset="0"/>
                <a:ea typeface="Calibri" panose="020F0502020204030204" pitchFamily="34" charset="0"/>
              </a:rPr>
              <a:t>. </a:t>
            </a:r>
            <a:r>
              <a:rPr lang="fr-CA" sz="1800">
                <a:solidFill>
                  <a:srgbClr val="000000"/>
                </a:solidFill>
                <a:effectLst/>
                <a:latin typeface="Arial" panose="020B0604020202020204" pitchFamily="34" charset="0"/>
                <a:ea typeface="Calibri" panose="020F0502020204030204" pitchFamily="34" charset="0"/>
              </a:rPr>
              <a:t>De même, les composants sanguins négatifs au cytomégalovirus (CMV), dont l’utilisation est déjà limitée, ne sont plus utiles, car les plaquettes dont les agents pathogènes ont été inactivés sont considérées comme un produit CMV-négatif.</a:t>
            </a:r>
            <a:endParaRPr lang="fr-CA" sz="1800" noProof="0">
              <a:solidFill>
                <a:srgbClr val="000000"/>
              </a:solidFill>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400417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(Lire la diapo)</a:t>
            </a:r>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17220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S’agissant des résultats cliniques, </a:t>
            </a:r>
            <a:r>
              <a:rPr lang="fr-CA" sz="1800">
                <a:effectLst/>
                <a:latin typeface="Arial" panose="020B0604020202020204" pitchFamily="34" charset="0"/>
                <a:ea typeface="Calibri" panose="020F0502020204030204" pitchFamily="34" charset="0"/>
              </a:rPr>
              <a:t>aucune différence n’a été détectée au niveau de la mortalité, ni en termes de saignements, de saignements cliniquement significatifs ou de saignements sévères entre les plaquettes à teneur réduite en agents pathogènes et les plaquettes non traitées.</a:t>
            </a:r>
            <a:endParaRPr lang="fr-CA" noProof="0"/>
          </a:p>
          <a:p>
            <a:r>
              <a:rPr lang="fr-CA" noProof="0"/>
              <a:t>Des </a:t>
            </a:r>
            <a:r>
              <a:rPr lang="fr-CA" sz="2000" kern="1200" noProof="0">
                <a:solidFill>
                  <a:schemeClr val="tx1"/>
                </a:solidFill>
                <a:latin typeface="Arial"/>
                <a:ea typeface="+mn-ea"/>
                <a:cs typeface="Arial"/>
              </a:rPr>
              <a:t>études</a:t>
            </a:r>
            <a:r>
              <a:rPr lang="fr-CA" noProof="0"/>
              <a:t> ont montré que les plaquettes à teneur réduite en agents pathogènes entraînent une baisse de la numération plaquettaire corrigée, une augmentation du nombre de transfusions de plaquettes et un raccourcissement de l’intervalle entre les transfusions </a:t>
            </a:r>
            <a:r>
              <a:rPr lang="fr-CA" sz="1800">
                <a:solidFill>
                  <a:srgbClr val="000000"/>
                </a:solidFill>
                <a:effectLst/>
                <a:latin typeface="Arial" panose="020B0604020202020204" pitchFamily="34" charset="0"/>
                <a:ea typeface="Calibri" panose="020F0502020204030204" pitchFamily="34" charset="0"/>
              </a:rPr>
              <a:t>par rapport aux plaquettes non traitées. C</a:t>
            </a:r>
            <a:r>
              <a:rPr lang="fr-CA" sz="1800" noProof="0">
                <a:solidFill>
                  <a:srgbClr val="000000"/>
                </a:solidFill>
                <a:effectLst/>
                <a:latin typeface="Arial" panose="020B0604020202020204" pitchFamily="34" charset="0"/>
                <a:ea typeface="Calibri" panose="020F0502020204030204" pitchFamily="34" charset="0"/>
              </a:rPr>
              <a:t>es différences sont toutefois minimes, comme on peut le voir sur la diapo. On observe également plus fréquemment un état réfractaire aux plaquettes pour des causes non immunitaires.</a:t>
            </a:r>
            <a:endParaRPr lang="fr-CA" sz="1800" noProof="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236057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a:t>Si on note une baisse de la numération plaquettaire post-transfusionnelle avec les plaquettes à teneur réduite en agents pathogènes, l’étude marquante PLADO, réalisée sur des doses de plaquettes variables, nous rappelle une chose importante : même s’il se peut qu’un plus grand nombre de doses de plaquettes soit nécessaire, le saignement clinique n’augmente PAS. N’oublions pas que les essais utilisant des plaquettes à teneur réduite en agents pathogènes n’ont montré aucune augmentation du risque de saignement.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361105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a:solidFill>
                  <a:srgbClr val="141414"/>
                </a:solidFill>
                <a:effectLst/>
                <a:latin typeface="Arial" panose="020B0604020202020204" pitchFamily="34" charset="0"/>
                <a:ea typeface="Calibri" panose="020F0502020204030204" pitchFamily="34" charset="0"/>
              </a:rPr>
              <a:t>Depuis l’approbation des plaquettes traitées par le système INTERCEPT à l’échelle internationale, plusieurs études ont décrit l’innocuité de ces produits chez les patients pédiatriques et néonataux. Aucun préjudice n’a été constaté dans les études publiées. La plus grande de ces études est publiée par Delaney et </a:t>
            </a:r>
            <a:r>
              <a:rPr lang="fr-CA" sz="1800">
                <a:solidFill>
                  <a:srgbClr val="141414"/>
                </a:solidFill>
                <a:effectLst/>
                <a:latin typeface="Arial" panose="020B0604020202020204" pitchFamily="34" charset="0"/>
                <a:ea typeface="Calibri" panose="020F0502020204030204" pitchFamily="34" charset="0"/>
              </a:rPr>
              <a:t>ses collaborateurs, qui ont rapporté l’absence de problèmes chez 1 188 patients de moins de 4 mois ayant reçu des plaquettes à teneur réduite en agents pathogènes. Les données d’innocuité à court terme ont démontré l’innocuité, mais les données à long terme restent limitées. </a:t>
            </a:r>
            <a:r>
              <a:rPr lang="fr-CA" sz="1800">
                <a:effectLst/>
                <a:latin typeface="Arial" panose="020B0604020202020204" pitchFamily="34" charset="0"/>
                <a:ea typeface="Calibri" panose="020F0502020204030204" pitchFamily="34" charset="0"/>
              </a:rPr>
              <a:t>Il n’y a pas de données probantes publiées concernant l’utilisation des plaquettes traitées par le système INTERCEPT pour les transfusions intra-utérines, contexte dans lequel les plaquettes non traitées resteront offertes.</a:t>
            </a:r>
            <a:r>
              <a:rPr lang="fr-CA" sz="1800">
                <a:solidFill>
                  <a:srgbClr val="000000"/>
                </a:solidFill>
                <a:effectLst/>
                <a:latin typeface="Arial" panose="020B0604020202020204" pitchFamily="34" charset="0"/>
                <a:ea typeface="Calibri" panose="020F0502020204030204" pitchFamily="34" charset="0"/>
              </a:rPr>
              <a:t> Il convient d’évaluer et de peser les avantages et les risques avant d’utiliser les plaquettes à teneur réduite en agents pathogènes dans de telles situations.</a:t>
            </a:r>
            <a:endParaRPr lang="fr-CA" sz="18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161878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À signaler :</a:t>
            </a:r>
          </a:p>
          <a:p>
            <a:pPr marL="171450" indent="-171450">
              <a:buFont typeface="Arial" panose="020B0604020202020204" pitchFamily="34" charset="0"/>
              <a:buChar char="•"/>
            </a:pPr>
            <a:r>
              <a:rPr lang="fr-CA" noProof="0"/>
              <a:t>Lorsque vous naviguez sur le Web, n’oubliez pas que les exigences réglementaires applicables peuvent varier d’une région à l’autre.</a:t>
            </a: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186817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17602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80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cs typeface="Calibri"/>
              </a:rPr>
              <a:t>Les PMTP et les PATP sont des types de plaquettes à teneur réduite en agents pathogènes.</a:t>
            </a:r>
          </a:p>
          <a:p>
            <a:r>
              <a:rPr lang="fr-CA" noProof="0">
                <a:cs typeface="Calibri"/>
              </a:rPr>
              <a:t>La technologie d’inactivation des agents pathogènes (TIAP) et la technologie de réduction des agents pathogènes (TRAP) sont des appellations interchangeables. </a:t>
            </a:r>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287160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Le risque d’une contamination bactérienne est toujours présent après une transfusion de sang, en particulier avec les produits de plaquettes, qui sont conservés à température ambiante. La technologie d’inactivation des agents pathogènes réduit le risque d’infections pathogènes transmises par transfusion et offre encore davantage de sécurité (lire la diapo).</a:t>
            </a:r>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180548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800" noProof="0">
                <a:latin typeface="Arial"/>
                <a:cs typeface="Arial"/>
              </a:rPr>
              <a:t>(Lire la diapo)</a:t>
            </a:r>
          </a:p>
          <a:p>
            <a:r>
              <a:rPr lang="fr-CA" sz="1800" noProof="0">
                <a:latin typeface="Arial"/>
                <a:cs typeface="Arial"/>
              </a:rPr>
              <a:t>Autres termes intéressants : les plaquettes mélangées traitées au psoralène (PMTP) et les plaquettes d’aphérèse traitées au psoralène (PATP), qui désignent certains types particuliers de plaquettes à teneur réduite en agents pathogènes.</a:t>
            </a: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234341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CA" noProof="0"/>
              <a:t>La toxicité des traitements au psoralène a fait l’objet d’études approfondies in vitro, dans des expérimentations animales et dans des essais cliniques. La quantité d’</a:t>
            </a:r>
            <a:r>
              <a:rPr lang="fr-CA" noProof="0" err="1"/>
              <a:t>amotosalène</a:t>
            </a:r>
            <a:r>
              <a:rPr lang="fr-CA" noProof="0"/>
              <a:t> résiduel après la préparation des plaquettes est minime et nettement inférieure aux seuils de toxicité. Il est important de souligner que, si les plaquettes à teneur réduite en agents pathogènes sont nouvelles au Canada, elles sont couramment utilisées en Europe depuis le milieu des années 2000. Le système INTERCEPT est commercialisé depuis près de 20 ans, et environ 8,5 millions de produits traités par INTERCEPT sont administrés dans le monde. De vastes bases de données d’hémovigilance multinationales ont confirmé l’excellent profil d’innocuité observé dans les études précliniques.</a:t>
            </a: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42704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a:t>Actuellement, </a:t>
            </a:r>
            <a:r>
              <a:rPr lang="fr-CA"/>
              <a:t>la Société canadienne du sang produit </a:t>
            </a:r>
            <a:r>
              <a:rPr lang="fr-CA" noProof="0"/>
              <a:t>deux </a:t>
            </a:r>
            <a:r>
              <a:rPr lang="fr-CA"/>
              <a:t>types </a:t>
            </a:r>
            <a:r>
              <a:rPr lang="fr-CA" noProof="0"/>
              <a:t>de </a:t>
            </a:r>
            <a:r>
              <a:rPr lang="fr-CA"/>
              <a:t>composants plaquettaires </a:t>
            </a:r>
            <a:r>
              <a:rPr lang="fr-CA" noProof="0"/>
              <a:t>non traités ou </a:t>
            </a:r>
            <a:r>
              <a:rPr lang="fr-CA"/>
              <a:t>à </a:t>
            </a:r>
            <a:r>
              <a:rPr lang="fr-CA" noProof="0"/>
              <a:t>teneur </a:t>
            </a:r>
            <a:r>
              <a:rPr lang="fr-CA"/>
              <a:t>non </a:t>
            </a:r>
            <a:r>
              <a:rPr lang="fr-CA" noProof="0"/>
              <a:t>réduite en agents </a:t>
            </a:r>
            <a:r>
              <a:rPr lang="fr-CA"/>
              <a:t>pathogènes : des mélanges de </a:t>
            </a:r>
            <a:r>
              <a:rPr lang="fr-CA" noProof="0"/>
              <a:t>plaquettes dans </a:t>
            </a:r>
            <a:r>
              <a:rPr lang="fr-CA"/>
              <a:t>du </a:t>
            </a:r>
            <a:r>
              <a:rPr lang="fr-CA" noProof="0"/>
              <a:t>plasma et </a:t>
            </a:r>
            <a:r>
              <a:rPr lang="fr-CA"/>
              <a:t>des </a:t>
            </a:r>
            <a:r>
              <a:rPr lang="fr-CA" noProof="0"/>
              <a:t>plaquettes d’aphérèse dans </a:t>
            </a:r>
            <a:r>
              <a:rPr lang="fr-CA"/>
              <a:t>du </a:t>
            </a:r>
            <a:r>
              <a:rPr lang="fr-CA" noProof="0"/>
              <a:t>plasma. </a:t>
            </a:r>
            <a:r>
              <a:rPr lang="fr-CA" noProof="0">
                <a:effectLst/>
              </a:rPr>
              <a:t>En </a:t>
            </a:r>
            <a:r>
              <a:rPr lang="fr-CA"/>
              <a:t>décembre 2021</a:t>
            </a:r>
            <a:r>
              <a:rPr lang="fr-CA" noProof="0">
                <a:effectLst/>
              </a:rPr>
              <a:t>, Santé Canada a approuvé l’utilisation de la technologie d’inactivation des agents pathogènes INTERCEPT de </a:t>
            </a:r>
            <a:r>
              <a:rPr lang="fr-CA" noProof="0" err="1">
                <a:effectLst/>
              </a:rPr>
              <a:t>Cerus</a:t>
            </a:r>
            <a:r>
              <a:rPr lang="fr-CA" noProof="0">
                <a:effectLst/>
              </a:rPr>
              <a:t> pour la fabrication des plaquettes mélangées traitées au psoralène (PMTP) à la Société canadienne du sang. </a:t>
            </a:r>
            <a:r>
              <a:rPr lang="fr-CA"/>
              <a:t>La production des </a:t>
            </a:r>
            <a:r>
              <a:rPr lang="fr-CA" noProof="0">
                <a:effectLst/>
              </a:rPr>
              <a:t>PMTP </a:t>
            </a:r>
            <a:r>
              <a:rPr lang="fr-CA"/>
              <a:t>a commencé en janvier 2022 </a:t>
            </a:r>
            <a:r>
              <a:rPr lang="fr-CA" noProof="0">
                <a:effectLst/>
              </a:rPr>
              <a:t>dans certains </a:t>
            </a:r>
            <a:r>
              <a:rPr lang="fr-CA"/>
              <a:t>centres de </a:t>
            </a:r>
            <a:r>
              <a:rPr lang="fr-CA" noProof="0">
                <a:effectLst/>
              </a:rPr>
              <a:t>production </a:t>
            </a:r>
            <a:r>
              <a:rPr lang="fr-CA"/>
              <a:t>et est maintenant en cours de mise en œuvre </a:t>
            </a:r>
            <a:r>
              <a:rPr lang="fr-CA" noProof="0">
                <a:effectLst/>
              </a:rPr>
              <a:t>dans </a:t>
            </a:r>
            <a:r>
              <a:rPr lang="fr-CA"/>
              <a:t>l’ensemble de nos </a:t>
            </a:r>
            <a:r>
              <a:rPr lang="fr-CA" noProof="0">
                <a:effectLst/>
              </a:rPr>
              <a:t>centres de production</a:t>
            </a:r>
            <a:r>
              <a:rPr lang="fr-CA" noProof="0"/>
              <a:t>.</a:t>
            </a:r>
          </a:p>
          <a:p>
            <a:endParaRPr lang="fr-CA" noProof="0"/>
          </a:p>
          <a:p>
            <a:r>
              <a:rPr lang="fr-CA"/>
              <a:t>En juin 2023, </a:t>
            </a:r>
            <a:r>
              <a:rPr lang="fr-CA" noProof="0"/>
              <a:t>La Société canadienne du sang </a:t>
            </a:r>
            <a:r>
              <a:rPr lang="fr-CA"/>
              <a:t>a commencé à produire </a:t>
            </a:r>
            <a:r>
              <a:rPr lang="fr-CA" noProof="0"/>
              <a:t>deux nouveaux </a:t>
            </a:r>
            <a:r>
              <a:rPr lang="fr-CA"/>
              <a:t>composants plaquettaires — des </a:t>
            </a:r>
            <a:r>
              <a:rPr lang="fr-CA" noProof="0"/>
              <a:t>plaquettes d’aphérèse traitées au psoralène (PATP) et </a:t>
            </a:r>
            <a:r>
              <a:rPr lang="fr-CA"/>
              <a:t>des </a:t>
            </a:r>
            <a:r>
              <a:rPr lang="fr-CA" noProof="0"/>
              <a:t>plaquettes d’aphérèse non traitées en solution PAS-E. </a:t>
            </a:r>
            <a:r>
              <a:rPr lang="fr-CA"/>
              <a:t>La </a:t>
            </a:r>
            <a:r>
              <a:rPr lang="fr-CA" noProof="0"/>
              <a:t>mise en </a:t>
            </a:r>
            <a:r>
              <a:rPr lang="fr-CA"/>
              <a:t>production </a:t>
            </a:r>
            <a:r>
              <a:rPr lang="fr-CA" noProof="0"/>
              <a:t>de ces </a:t>
            </a:r>
            <a:r>
              <a:rPr lang="fr-CA"/>
              <a:t>deux types de composants plaquettaires dans l’ensemble de nos centres de production se fera également </a:t>
            </a:r>
            <a:r>
              <a:rPr lang="fr-CA" noProof="0"/>
              <a:t>en </a:t>
            </a:r>
            <a:r>
              <a:rPr lang="fr-CA"/>
              <a:t>2023</a:t>
            </a:r>
            <a:r>
              <a:rPr lang="fr-CA" noProof="0"/>
              <a:t>.</a:t>
            </a:r>
            <a:r>
              <a:rPr lang="fr-CA"/>
              <a:t> Pour plus d’informations </a:t>
            </a:r>
            <a:r>
              <a:rPr lang="fr-CA" noProof="0">
                <a:effectLst/>
              </a:rPr>
              <a:t>sur les caractéristiques de ces </a:t>
            </a:r>
            <a:r>
              <a:rPr lang="fr-CA"/>
              <a:t>composants</a:t>
            </a:r>
            <a:r>
              <a:rPr lang="fr-CA" noProof="0">
                <a:effectLst/>
              </a:rPr>
              <a:t>, </a:t>
            </a:r>
            <a:r>
              <a:rPr lang="fr-CA"/>
              <a:t>veuillez </a:t>
            </a:r>
            <a:r>
              <a:rPr lang="fr-CA" noProof="0">
                <a:effectLst/>
              </a:rPr>
              <a:t>vous </a:t>
            </a:r>
            <a:r>
              <a:rPr lang="fr-CA"/>
              <a:t>référer à la présentation PowerPoint et à la vidéo qui y ont été consacrés, ainsi qu’à la circulaire d’information appropriée et au chapitre du </a:t>
            </a:r>
            <a:r>
              <a:rPr lang="fr-CA" i="1"/>
              <a:t>Guide de la pratique transfusionnelle</a:t>
            </a:r>
            <a:r>
              <a:rPr lang="fr-CA"/>
              <a:t> sur les plaquettes </a:t>
            </a:r>
            <a:r>
              <a:rPr lang="fr-CA" noProof="0">
                <a:effectLst/>
              </a:rPr>
              <a:t>à </a:t>
            </a:r>
            <a:r>
              <a:rPr lang="fr-CA"/>
              <a:t>teneur réduite en agents pathogènes</a:t>
            </a:r>
            <a:r>
              <a:rPr lang="fr-CA" sz="1800">
                <a:latin typeface="Arial"/>
                <a:cs typeface="Arial"/>
              </a:rPr>
              <a:t>.</a:t>
            </a:r>
            <a:endParaRPr lang="fr-CA" sz="1800" noProof="0">
              <a:solidFill>
                <a:srgbClr val="000000"/>
              </a:solidFill>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321964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a:solidFill>
                  <a:srgbClr val="000000"/>
                </a:solidFill>
                <a:effectLst/>
                <a:latin typeface="Arial" panose="020B0604020202020204" pitchFamily="34" charset="0"/>
                <a:ea typeface="Calibri" panose="020F0502020204030204" pitchFamily="34" charset="0"/>
              </a:rPr>
              <a:t>La solution PAS est un</a:t>
            </a:r>
            <a:r>
              <a:rPr lang="fr-CA" sz="1800">
                <a:solidFill>
                  <a:srgbClr val="000000"/>
                </a:solidFill>
                <a:effectLst/>
                <a:latin typeface="Arial" panose="020B0604020202020204" pitchFamily="34" charset="0"/>
                <a:ea typeface="Calibri" panose="020F0502020204030204" pitchFamily="34" charset="0"/>
              </a:rPr>
              <a:t> milieu nutritif cristalloïde conçu pour remplacer une partie du plasma dans les unités de plaquettes. Du fait de la dilution </a:t>
            </a:r>
            <a:r>
              <a:rPr lang="fr-CA" sz="1800"/>
              <a:t>des protéines plasmatiques, des cytokines, des </a:t>
            </a:r>
            <a:r>
              <a:rPr lang="fr-CA" sz="1800" err="1"/>
              <a:t>isoagglutinines</a:t>
            </a:r>
            <a:r>
              <a:rPr lang="fr-CA" sz="1800"/>
              <a:t> et d’autres molécules bioactives</a:t>
            </a:r>
            <a:r>
              <a:rPr lang="fr-CA" sz="1800">
                <a:solidFill>
                  <a:srgbClr val="000000"/>
                </a:solidFill>
                <a:effectLst/>
                <a:latin typeface="Arial" panose="020B0604020202020204" pitchFamily="34" charset="0"/>
                <a:ea typeface="Calibri" panose="020F0502020204030204" pitchFamily="34" charset="0"/>
              </a:rPr>
              <a:t> dans le produit plaquettaire, les plaquettes conservées dans la solution PAS présentent un risque plus faible de réactions allergiques et de </a:t>
            </a:r>
            <a:r>
              <a:rPr lang="fr-CA" sz="1800"/>
              <a:t>réactions fébriles transfusionnelles non hémolytiques.</a:t>
            </a:r>
            <a:r>
              <a:rPr lang="fr-CA" sz="1800" noProof="0">
                <a:solidFill>
                  <a:srgbClr val="000000"/>
                </a:solidFill>
                <a:effectLst/>
                <a:latin typeface="Arial" panose="020B0604020202020204" pitchFamily="34" charset="0"/>
              </a:rPr>
              <a:t> Cette solution réduit notamment les anticorps </a:t>
            </a:r>
            <a:r>
              <a:rPr lang="fr-CA" sz="1800">
                <a:solidFill>
                  <a:srgbClr val="000000"/>
                </a:solidFill>
                <a:effectLst/>
                <a:latin typeface="Arial" panose="020B0604020202020204" pitchFamily="34" charset="0"/>
                <a:ea typeface="Calibri" panose="020F0502020204030204" pitchFamily="34" charset="0"/>
              </a:rPr>
              <a:t>anti-A et anti-B dans le produit plaquettaire</a:t>
            </a:r>
            <a:r>
              <a:rPr lang="fr-CA" sz="1200" noProof="0">
                <a:solidFill>
                  <a:srgbClr val="000000"/>
                </a:solidFill>
                <a:effectLst/>
                <a:latin typeface="Arial" panose="020B0604020202020204" pitchFamily="34" charset="0"/>
                <a:ea typeface="Calibri" panose="020F0502020204030204" pitchFamily="34" charset="0"/>
              </a:rPr>
              <a:t>. Les études cliniques n’ont fait état d’aucune différence d’intervalles entre l’hémostase et la transfusion.</a:t>
            </a:r>
            <a:endParaRPr lang="fr-CA" noProof="0"/>
          </a:p>
          <a:p>
            <a:endParaRPr lang="fr-CA" noProof="0"/>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43698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a:cs typeface="Calibri"/>
              </a:rPr>
              <a:t>En termes d’indications cliniques, </a:t>
            </a:r>
            <a:r>
              <a:rPr lang="fr-CA" noProof="0"/>
              <a:t>(lire la diapo)</a:t>
            </a:r>
          </a:p>
          <a:p>
            <a:endParaRPr lang="fr-CA" noProof="0"/>
          </a:p>
        </p:txBody>
      </p:sp>
      <p:sp>
        <p:nvSpPr>
          <p:cNvPr id="4" name="Slide Number Placeholder 3"/>
          <p:cNvSpPr>
            <a:spLocks noGrp="1"/>
          </p:cNvSpPr>
          <p:nvPr>
            <p:ph type="sldNum" sz="quarter" idx="5"/>
          </p:nvPr>
        </p:nvSpPr>
        <p:spPr/>
        <p:txBody>
          <a:bodyPr/>
          <a:lstStyle/>
          <a:p>
            <a:fld id="{6795374F-67B4-4964-B74C-2D30B3D88A80}" type="slidenum">
              <a:rPr lang="en-CA" smtClean="0"/>
              <a:t>8</a:t>
            </a:fld>
            <a:endParaRPr lang="en-CA"/>
          </a:p>
        </p:txBody>
      </p:sp>
    </p:spTree>
    <p:extLst>
      <p:ext uri="{BB962C8B-B14F-4D97-AF65-F5344CB8AC3E}">
        <p14:creationId xmlns:p14="http://schemas.microsoft.com/office/powerpoint/2010/main" val="154843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CA" noProof="0"/>
              <a:t>(Lire la diapo)</a:t>
            </a:r>
          </a:p>
          <a:p>
            <a:pPr marL="0" indent="0">
              <a:buFontTx/>
              <a:buNone/>
            </a:pPr>
            <a:r>
              <a:rPr lang="fr-CA" sz="1800">
                <a:effectLst/>
                <a:latin typeface="Arial" panose="020B0604020202020204" pitchFamily="34" charset="0"/>
                <a:ea typeface="Calibri" panose="020F0502020204030204" pitchFamily="34" charset="0"/>
              </a:rPr>
              <a:t>Il convient de noter que la photothérapie </a:t>
            </a:r>
            <a:r>
              <a:rPr lang="fr-CA" sz="1800">
                <a:solidFill>
                  <a:srgbClr val="000000"/>
                </a:solidFill>
                <a:effectLst/>
                <a:latin typeface="Arial" panose="020B0604020202020204" pitchFamily="34" charset="0"/>
                <a:ea typeface="Calibri" panose="020F0502020204030204" pitchFamily="34" charset="0"/>
              </a:rPr>
              <a:t>à lumière bleue/verte, qui utilise des longueurs d’onde recommandées, est la norme de soins actuelle pour le traitement de l’hyperbilirubinémie néonatale au Canada. La Société canadienne du sang continuera, au besoin, à offrir les plaquettes sans teneur réduite en agents pathogènes aux patients relevant de ces contre-indications.</a:t>
            </a:r>
            <a:endParaRPr lang="fr-CA" sz="1800" noProof="0"/>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211203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2"/>
          <a:stretch>
            <a:fillRect/>
          </a:stretch>
        </p:blipFill>
        <p:spPr>
          <a:xfrm>
            <a:off x="838199" y="5062888"/>
            <a:ext cx="10515600" cy="90931"/>
          </a:xfrm>
          <a:prstGeom prst="rect">
            <a:avLst/>
          </a:prstGeom>
        </p:spPr>
      </p:pic>
      <p:pic>
        <p:nvPicPr>
          <p:cNvPr id="2" name="Picture 1" descr="Text&#10;&#10;Description automatically generated">
            <a:extLst>
              <a:ext uri="{FF2B5EF4-FFF2-40B4-BE49-F238E27FC236}">
                <a16:creationId xmlns:a16="http://schemas.microsoft.com/office/drawing/2014/main" id="{E98B16CB-5A55-1A28-5E19-8E6E54CF4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7903" y="5440492"/>
            <a:ext cx="3063635" cy="564786"/>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pic>
        <p:nvPicPr>
          <p:cNvPr id="3" name="Picture 2" descr="Text&#10;&#10;Description automatically generated">
            <a:extLst>
              <a:ext uri="{FF2B5EF4-FFF2-40B4-BE49-F238E27FC236}">
                <a16:creationId xmlns:a16="http://schemas.microsoft.com/office/drawing/2014/main" id="{81C33FE4-92C8-0B4D-5FEF-70594A8D8F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36" y="6228251"/>
            <a:ext cx="2634572" cy="485688"/>
          </a:xfrm>
          <a:prstGeom prst="rect">
            <a:avLst/>
          </a:prstGeom>
        </p:spPr>
      </p:pic>
    </p:spTree>
    <p:extLst>
      <p:ext uri="{BB962C8B-B14F-4D97-AF65-F5344CB8AC3E}">
        <p14:creationId xmlns:p14="http://schemas.microsoft.com/office/powerpoint/2010/main" val="41654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8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descr="Text&#10;&#10;Description automatically generated">
            <a:extLst>
              <a:ext uri="{FF2B5EF4-FFF2-40B4-BE49-F238E27FC236}">
                <a16:creationId xmlns:a16="http://schemas.microsoft.com/office/drawing/2014/main" id="{DC6D7A9A-4779-6BFF-C3A6-58108EDECA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36" y="6228251"/>
            <a:ext cx="2634572" cy="485688"/>
          </a:xfrm>
          <a:prstGeom prst="rect">
            <a:avLst/>
          </a:prstGeom>
        </p:spPr>
      </p:pic>
    </p:spTree>
    <p:extLst>
      <p:ext uri="{BB962C8B-B14F-4D97-AF65-F5344CB8AC3E}">
        <p14:creationId xmlns:p14="http://schemas.microsoft.com/office/powerpoint/2010/main" val="30751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43"/>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44"/>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673" r:id="rId4"/>
    <p:sldLayoutId id="2147483685" r:id="rId5"/>
    <p:sldLayoutId id="2147483675" r:id="rId6"/>
    <p:sldLayoutId id="2147483677" r:id="rId7"/>
    <p:sldLayoutId id="2147483652" r:id="rId8"/>
    <p:sldLayoutId id="2147483687" r:id="rId9"/>
    <p:sldLayoutId id="2147483676" r:id="rId10"/>
    <p:sldLayoutId id="2147483661" r:id="rId11"/>
    <p:sldLayoutId id="2147483691" r:id="rId12"/>
    <p:sldLayoutId id="2147483692" r:id="rId13"/>
    <p:sldLayoutId id="2147483679" r:id="rId14"/>
    <p:sldLayoutId id="2147483651" r:id="rId15"/>
    <p:sldLayoutId id="2147483695" r:id="rId16"/>
    <p:sldLayoutId id="2147483667" r:id="rId17"/>
    <p:sldLayoutId id="2147483681" r:id="rId18"/>
    <p:sldLayoutId id="2147483662" r:id="rId19"/>
    <p:sldLayoutId id="2147483696" r:id="rId20"/>
    <p:sldLayoutId id="2147483668" r:id="rId21"/>
    <p:sldLayoutId id="2147483682" r:id="rId22"/>
    <p:sldLayoutId id="2147483663" r:id="rId23"/>
    <p:sldLayoutId id="2147483697" r:id="rId24"/>
    <p:sldLayoutId id="2147483669" r:id="rId25"/>
    <p:sldLayoutId id="2147483683" r:id="rId26"/>
    <p:sldLayoutId id="2147483664" r:id="rId27"/>
    <p:sldLayoutId id="2147483698" r:id="rId28"/>
    <p:sldLayoutId id="2147483665" r:id="rId29"/>
    <p:sldLayoutId id="2147483684" r:id="rId30"/>
    <p:sldLayoutId id="2147483689" r:id="rId31"/>
    <p:sldLayoutId id="2147483672" r:id="rId32"/>
    <p:sldLayoutId id="2147483680" r:id="rId33"/>
    <p:sldLayoutId id="2147483686" r:id="rId34"/>
    <p:sldLayoutId id="2147483688" r:id="rId35"/>
    <p:sldLayoutId id="2147483690" r:id="rId36"/>
    <p:sldLayoutId id="2147483654" r:id="rId37"/>
    <p:sldLayoutId id="2147483674" r:id="rId38"/>
    <p:sldLayoutId id="2147483666" r:id="rId39"/>
    <p:sldLayoutId id="2147483699" r:id="rId40"/>
    <p:sldLayoutId id="2147483700" r:id="rId41"/>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hyperlink" Target="https://www.blood.ca/fr/hopitaux/produits/composants-sanguins/circulaires-dinformation" TargetMode="External"/><Relationship Id="rId3" Type="http://schemas.openxmlformats.org/officeDocument/2006/relationships/notesSlide" Target="../notesSlides/notesSlide15.xml"/><Relationship Id="rId7" Type="http://schemas.openxmlformats.org/officeDocument/2006/relationships/hyperlink" Target="http://sang.ca"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profedu.blood.ca/fr/transfusion/publications/faq-information-destinee-aux-professionnels-de-la-sante-sur-les-plaquettes" TargetMode="External"/><Relationship Id="rId5" Type="http://schemas.openxmlformats.org/officeDocument/2006/relationships/hyperlink" Target="https://profedu.blood.ca/fr/transfusion/publications/faq-information-destinee-aux-professionnels-de-la-sante-concernant-les" TargetMode="External"/><Relationship Id="rId10" Type="http://schemas.openxmlformats.org/officeDocument/2006/relationships/hyperlink" Target="https://transfusionontario.org/en/category/toolkits/inventory-management/platelets/information-on-pathoge-reduced-pooled-platelets/" TargetMode="External"/><Relationship Id="rId4" Type="http://schemas.openxmlformats.org/officeDocument/2006/relationships/hyperlink" Target="https://professionaleducation.blood.ca/fr" TargetMode="External"/><Relationship Id="rId9" Type="http://schemas.openxmlformats.org/officeDocument/2006/relationships/hyperlink" Target="https://intercept-canada.com/fr/accueil-francais/"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0.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1068953"/>
          </a:xfrm>
        </p:spPr>
        <p:txBody>
          <a:bodyPr/>
          <a:lstStyle/>
          <a:p>
            <a:r>
              <a:rPr lang="fr-CA"/>
              <a:t>Publié : </a:t>
            </a:r>
            <a:r>
              <a:rPr lang="fr-CA" err="1"/>
              <a:t>Decembre</a:t>
            </a:r>
            <a:r>
              <a:rPr lang="fr-CA"/>
              <a:t> 2022 </a:t>
            </a:r>
            <a:endParaRPr lang="en-US"/>
          </a:p>
          <a:p>
            <a:r>
              <a:rPr lang="fr-CA"/>
              <a:t>Mis à jour : Juillet 2023</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542358" y="705572"/>
            <a:ext cx="11235114" cy="2585170"/>
          </a:xfrm>
        </p:spPr>
        <p:txBody>
          <a:bodyPr/>
          <a:lstStyle/>
          <a:p>
            <a:r>
              <a:rPr lang="fr-CA">
                <a:latin typeface="Arial"/>
                <a:cs typeface="Arial"/>
              </a:rPr>
              <a:t>Plaquettes à teneur réduite en agents pathogènes : l’essentiel des données cliniques</a:t>
            </a:r>
          </a:p>
        </p:txBody>
      </p:sp>
      <p:sp>
        <p:nvSpPr>
          <p:cNvPr id="2" name="TextBox 1">
            <a:extLst>
              <a:ext uri="{FF2B5EF4-FFF2-40B4-BE49-F238E27FC236}">
                <a16:creationId xmlns:a16="http://schemas.microsoft.com/office/drawing/2014/main" id="{DD999DE4-E347-1E58-AECC-2C1087B97B2D}"/>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85758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00088" y="1414462"/>
            <a:ext cx="10385923" cy="4214813"/>
          </a:xfrm>
        </p:spPr>
        <p:txBody>
          <a:bodyPr anchor="t" anchorCtr="0">
            <a:normAutofit fontScale="85000" lnSpcReduction="20000"/>
          </a:bodyPr>
          <a:lstStyle/>
          <a:p>
            <a:pPr fontAlgn="base">
              <a:lnSpc>
                <a:spcPct val="120000"/>
              </a:lnSpc>
            </a:pPr>
            <a:r>
              <a:rPr lang="fr-CA" b="1">
                <a:latin typeface="Arial"/>
                <a:cs typeface="Arial"/>
              </a:rPr>
              <a:t>Réduction du risque de contamination bactérienne et des risques d’autres infections transmises par transfusion</a:t>
            </a:r>
            <a:r>
              <a:rPr lang="fr-CA" baseline="30000">
                <a:latin typeface="Arial"/>
                <a:cs typeface="Arial"/>
              </a:rPr>
              <a:t>4,5</a:t>
            </a:r>
            <a:endParaRPr lang="fr-CA">
              <a:latin typeface="Arial"/>
              <a:cs typeface="Arial"/>
            </a:endParaRPr>
          </a:p>
          <a:p>
            <a:pPr lvl="1" fontAlgn="base">
              <a:lnSpc>
                <a:spcPct val="120000"/>
              </a:lnSpc>
            </a:pPr>
            <a:r>
              <a:rPr lang="fr-CA">
                <a:latin typeface="Arial"/>
                <a:cs typeface="Arial"/>
              </a:rPr>
              <a:t>Renforcement des critères de sélection des donneurs et des tests </a:t>
            </a:r>
            <a:r>
              <a:rPr lang="fr-CA" err="1">
                <a:latin typeface="Arial"/>
                <a:cs typeface="Arial"/>
              </a:rPr>
              <a:t>prétransfusionnels</a:t>
            </a:r>
            <a:r>
              <a:rPr lang="fr-CA">
                <a:latin typeface="Arial"/>
                <a:cs typeface="Arial"/>
              </a:rPr>
              <a:t> de détection des agents pathogènes réalisés pour tous les dons</a:t>
            </a:r>
          </a:p>
          <a:p>
            <a:pPr fontAlgn="base">
              <a:lnSpc>
                <a:spcPct val="120000"/>
              </a:lnSpc>
            </a:pPr>
            <a:r>
              <a:rPr lang="fr-CA">
                <a:latin typeface="Arial"/>
                <a:cs typeface="Arial"/>
              </a:rPr>
              <a:t>Aucune nécessité de réaliser les analyses bactériologiques de routine BACT avant la mise en circulation</a:t>
            </a:r>
          </a:p>
          <a:p>
            <a:pPr fontAlgn="base">
              <a:lnSpc>
                <a:spcPct val="120000"/>
              </a:lnSpc>
            </a:pPr>
            <a:r>
              <a:rPr lang="fr-CA">
                <a:latin typeface="Arial"/>
                <a:cs typeface="Arial"/>
              </a:rPr>
              <a:t>Inactivation des globules blancs. </a:t>
            </a:r>
            <a:r>
              <a:rPr lang="fr-CA" b="1">
                <a:latin typeface="Arial"/>
                <a:cs typeface="Arial"/>
              </a:rPr>
              <a:t>L’irradiation n’est PAS requise.</a:t>
            </a:r>
          </a:p>
          <a:p>
            <a:pPr lvl="1" fontAlgn="base">
              <a:lnSpc>
                <a:spcPct val="120000"/>
              </a:lnSpc>
            </a:pPr>
            <a:r>
              <a:rPr lang="fr-CA">
                <a:latin typeface="Arial"/>
                <a:cs typeface="Arial"/>
              </a:rPr>
              <a:t>Réduction du risque de Ta-</a:t>
            </a:r>
            <a:r>
              <a:rPr lang="fr-CA" err="1">
                <a:latin typeface="Arial"/>
                <a:cs typeface="Arial"/>
              </a:rPr>
              <a:t>GvHD</a:t>
            </a:r>
            <a:r>
              <a:rPr lang="fr-CA">
                <a:latin typeface="Arial"/>
                <a:cs typeface="Arial"/>
              </a:rPr>
              <a:t>*</a:t>
            </a:r>
          </a:p>
          <a:p>
            <a:pPr lvl="1" fontAlgn="base">
              <a:lnSpc>
                <a:spcPct val="120000"/>
              </a:lnSpc>
            </a:pPr>
            <a:r>
              <a:rPr lang="fr-CA">
                <a:latin typeface="Arial"/>
                <a:cs typeface="Arial"/>
              </a:rPr>
              <a:t>Simplification du processus de commande et de la gestion des stocks</a:t>
            </a:r>
          </a:p>
          <a:p>
            <a:pPr fontAlgn="base">
              <a:lnSpc>
                <a:spcPct val="120000"/>
              </a:lnSpc>
            </a:pPr>
            <a:r>
              <a:rPr lang="fr-CA">
                <a:latin typeface="Arial"/>
                <a:cs typeface="Arial"/>
              </a:rPr>
              <a:t>Considérées comme un produit </a:t>
            </a:r>
            <a:r>
              <a:rPr lang="fr-CA" b="1">
                <a:latin typeface="Arial"/>
                <a:cs typeface="Arial"/>
              </a:rPr>
              <a:t>séronégatif pour le CMV</a:t>
            </a:r>
            <a:r>
              <a:rPr lang="fr-CA">
                <a:latin typeface="Arial"/>
                <a:cs typeface="Arial"/>
              </a:rPr>
              <a:t> </a:t>
            </a:r>
          </a:p>
          <a:p>
            <a:pPr fontAlgn="base">
              <a:lnSpc>
                <a:spcPct val="120000"/>
              </a:lnSpc>
            </a:pPr>
            <a:endParaRPr lang="en-US" sz="30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513275" y="334137"/>
            <a:ext cx="10970802" cy="943442"/>
          </a:xfrm>
        </p:spPr>
        <p:txBody>
          <a:bodyPr>
            <a:noAutofit/>
          </a:bodyPr>
          <a:lstStyle/>
          <a:p>
            <a:r>
              <a:rPr lang="fr-CA"/>
              <a:t>Avantages des plaquettes à teneur réduite en agents pathogènes</a:t>
            </a:r>
          </a:p>
        </p:txBody>
      </p:sp>
      <p:sp>
        <p:nvSpPr>
          <p:cNvPr id="2" name="TextBox 1">
            <a:extLst>
              <a:ext uri="{FF2B5EF4-FFF2-40B4-BE49-F238E27FC236}">
                <a16:creationId xmlns:a16="http://schemas.microsoft.com/office/drawing/2014/main" id="{27F5081B-DD95-2F20-4ED9-9D6151CDF182}"/>
              </a:ext>
            </a:extLst>
          </p:cNvPr>
          <p:cNvSpPr txBox="1"/>
          <p:nvPr/>
        </p:nvSpPr>
        <p:spPr>
          <a:xfrm>
            <a:off x="5621074" y="5648593"/>
            <a:ext cx="7758112" cy="600164"/>
          </a:xfrm>
          <a:prstGeom prst="rect">
            <a:avLst/>
          </a:prstGeom>
          <a:noFill/>
        </p:spPr>
        <p:txBody>
          <a:bodyPr wrap="square" rtlCol="0">
            <a:spAutoFit/>
          </a:bodyPr>
          <a:lstStyle/>
          <a:p>
            <a:r>
              <a:rPr lang="fr-CA" sz="1500"/>
              <a:t>* </a:t>
            </a:r>
            <a:r>
              <a:rPr lang="fr-CA" sz="1500">
                <a:latin typeface="Arial" panose="020B0604020202020204" pitchFamily="34" charset="0"/>
                <a:cs typeface="Arial" panose="020B0604020202020204" pitchFamily="34" charset="0"/>
              </a:rPr>
              <a:t>Ta-</a:t>
            </a:r>
            <a:r>
              <a:rPr lang="fr-CA" sz="1500" err="1">
                <a:latin typeface="Arial" panose="020B0604020202020204" pitchFamily="34" charset="0"/>
                <a:cs typeface="Arial" panose="020B0604020202020204" pitchFamily="34" charset="0"/>
              </a:rPr>
              <a:t>GvHD</a:t>
            </a:r>
            <a:r>
              <a:rPr lang="fr-CA" sz="1500"/>
              <a:t> :</a:t>
            </a:r>
            <a:r>
              <a:rPr lang="fr-CA" sz="1500">
                <a:latin typeface="Arial" panose="020B0604020202020204" pitchFamily="34" charset="0"/>
                <a:cs typeface="Arial" panose="020B0604020202020204" pitchFamily="34" charset="0"/>
              </a:rPr>
              <a:t> réaction post-transfusionnelle du greffon contre l’hôte</a:t>
            </a:r>
          </a:p>
          <a:p>
            <a:endParaRPr lang="en-CA"/>
          </a:p>
        </p:txBody>
      </p:sp>
      <p:sp>
        <p:nvSpPr>
          <p:cNvPr id="3" name="TextBox 2">
            <a:extLst>
              <a:ext uri="{FF2B5EF4-FFF2-40B4-BE49-F238E27FC236}">
                <a16:creationId xmlns:a16="http://schemas.microsoft.com/office/drawing/2014/main" id="{4D4A6F38-F761-65D4-70D8-56EBECDB0047}"/>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145283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8DB6B-D978-4946-8753-8287BB588A4B}"/>
              </a:ext>
            </a:extLst>
          </p:cNvPr>
          <p:cNvSpPr>
            <a:spLocks noGrp="1"/>
          </p:cNvSpPr>
          <p:nvPr>
            <p:ph type="body" sz="quarter" idx="13"/>
          </p:nvPr>
        </p:nvSpPr>
        <p:spPr>
          <a:xfrm>
            <a:off x="838200" y="1328743"/>
            <a:ext cx="10515600" cy="4543425"/>
          </a:xfrm>
        </p:spPr>
        <p:txBody>
          <a:bodyPr anchor="t" anchorCtr="0">
            <a:normAutofit fontScale="92500" lnSpcReduction="20000"/>
          </a:bodyPr>
          <a:lstStyle/>
          <a:p>
            <a:pPr>
              <a:lnSpc>
                <a:spcPct val="110000"/>
              </a:lnSpc>
              <a:spcBef>
                <a:spcPts val="1200"/>
              </a:spcBef>
            </a:pPr>
            <a:r>
              <a:rPr lang="fr-CA" sz="2400">
                <a:latin typeface="Arial"/>
                <a:cs typeface="Arial"/>
              </a:rPr>
              <a:t>Les critères d’innocuité des essais cliniques et des données d’hémovigilance publiées montrent </a:t>
            </a:r>
            <a:r>
              <a:rPr lang="fr-CA" sz="2400" b="1">
                <a:latin typeface="Arial"/>
                <a:cs typeface="Arial"/>
              </a:rPr>
              <a:t>une réduction des effets indésirables et un profil d’innocuité favorable</a:t>
            </a:r>
            <a:r>
              <a:rPr lang="fr-CA" sz="2400" baseline="30000">
                <a:latin typeface="Arial"/>
                <a:cs typeface="Arial"/>
              </a:rPr>
              <a:t>4,6</a:t>
            </a:r>
            <a:r>
              <a:rPr lang="fr-CA" sz="2400">
                <a:latin typeface="Arial"/>
                <a:cs typeface="Arial"/>
              </a:rPr>
              <a:t>.</a:t>
            </a:r>
          </a:p>
          <a:p>
            <a:pPr>
              <a:lnSpc>
                <a:spcPct val="110000"/>
              </a:lnSpc>
              <a:spcBef>
                <a:spcPts val="1200"/>
              </a:spcBef>
            </a:pPr>
            <a:r>
              <a:rPr lang="fr-CA" sz="2400">
                <a:latin typeface="Arial"/>
                <a:cs typeface="Arial"/>
              </a:rPr>
              <a:t>Réduction des réactions allergiques et des réactions fébriles transfusionnelles non hémolytiques</a:t>
            </a:r>
            <a:r>
              <a:rPr lang="fr-CA" sz="2400" baseline="30000">
                <a:latin typeface="Arial"/>
                <a:cs typeface="Arial"/>
              </a:rPr>
              <a:t>7,8</a:t>
            </a:r>
            <a:endParaRPr lang="fr-CA" sz="2400">
              <a:latin typeface="Arial"/>
              <a:cs typeface="Arial"/>
            </a:endParaRPr>
          </a:p>
          <a:p>
            <a:pPr>
              <a:lnSpc>
                <a:spcPct val="110000"/>
              </a:lnSpc>
              <a:spcBef>
                <a:spcPts val="1200"/>
              </a:spcBef>
            </a:pPr>
            <a:r>
              <a:rPr lang="fr-CA" sz="2400">
                <a:latin typeface="Arial"/>
                <a:cs typeface="Arial"/>
              </a:rPr>
              <a:t>Signes d’innocuité (vs plaquettes non traitées). Évaluation Cochrane menée en 2017</a:t>
            </a:r>
            <a:r>
              <a:rPr lang="fr-CA" sz="2400" baseline="30000">
                <a:latin typeface="Arial"/>
                <a:cs typeface="Arial"/>
              </a:rPr>
              <a:t>6 </a:t>
            </a:r>
            <a:r>
              <a:rPr lang="fr-CA" sz="2400">
                <a:latin typeface="Arial"/>
                <a:cs typeface="Arial"/>
              </a:rPr>
              <a:t>:  </a:t>
            </a:r>
          </a:p>
          <a:p>
            <a:pPr lvl="1">
              <a:lnSpc>
                <a:spcPct val="110000"/>
              </a:lnSpc>
            </a:pPr>
            <a:r>
              <a:rPr lang="fr-CA" sz="2400">
                <a:latin typeface="Arial"/>
                <a:cs typeface="Arial"/>
              </a:rPr>
              <a:t>Aucun changement au niveau de la </a:t>
            </a:r>
            <a:r>
              <a:rPr lang="fr-CA" sz="2400" err="1">
                <a:latin typeface="Arial"/>
                <a:cs typeface="Arial"/>
              </a:rPr>
              <a:t>thromboembolie</a:t>
            </a:r>
            <a:r>
              <a:rPr lang="fr-CA" sz="2400">
                <a:latin typeface="Arial"/>
                <a:cs typeface="Arial"/>
              </a:rPr>
              <a:t>, de l’anaphylaxie et des réactions transfusionnelles aiguës</a:t>
            </a:r>
          </a:p>
          <a:p>
            <a:pPr lvl="1">
              <a:lnSpc>
                <a:spcPct val="110000"/>
              </a:lnSpc>
            </a:pPr>
            <a:r>
              <a:rPr lang="fr-CA" sz="2400">
                <a:latin typeface="Arial"/>
                <a:cs typeface="Arial"/>
              </a:rPr>
              <a:t>Aucune augmentation des effets indésirables dans les essais cliniques</a:t>
            </a:r>
          </a:p>
          <a:p>
            <a:pPr>
              <a:lnSpc>
                <a:spcPct val="110000"/>
              </a:lnSpc>
            </a:pPr>
            <a:r>
              <a:rPr lang="fr-CA" sz="2400">
                <a:latin typeface="Arial"/>
                <a:cs typeface="Arial"/>
              </a:rPr>
              <a:t>Innocuité et efficacité à court terme démontrées chez les patients pédiatriques et néonataux</a:t>
            </a:r>
            <a:r>
              <a:rPr lang="fr-CA" sz="2400" baseline="30000">
                <a:latin typeface="Arial"/>
                <a:cs typeface="Arial"/>
              </a:rPr>
              <a:t>9,10</a:t>
            </a:r>
            <a:endParaRPr lang="fr-CA" sz="2400">
              <a:latin typeface="Arial"/>
              <a:cs typeface="Arial"/>
            </a:endParaRPr>
          </a:p>
        </p:txBody>
      </p:sp>
      <p:sp>
        <p:nvSpPr>
          <p:cNvPr id="9" name="Title 5">
            <a:extLst>
              <a:ext uri="{FF2B5EF4-FFF2-40B4-BE49-F238E27FC236}">
                <a16:creationId xmlns:a16="http://schemas.microsoft.com/office/drawing/2014/main" id="{0B7C6FC6-1E76-B925-77C9-BDBBC2BA3D9F}"/>
              </a:ext>
            </a:extLst>
          </p:cNvPr>
          <p:cNvSpPr>
            <a:spLocks noGrp="1"/>
          </p:cNvSpPr>
          <p:nvPr>
            <p:ph type="title"/>
          </p:nvPr>
        </p:nvSpPr>
        <p:spPr>
          <a:xfrm>
            <a:off x="700088" y="171455"/>
            <a:ext cx="12192000" cy="943442"/>
          </a:xfrm>
        </p:spPr>
        <p:txBody>
          <a:bodyPr>
            <a:normAutofit fontScale="90000"/>
          </a:bodyPr>
          <a:lstStyle/>
          <a:p>
            <a:r>
              <a:rPr lang="fr-CA"/>
              <a:t>Avantages des plaquettes à teneur réduite en agents pathogènes</a:t>
            </a:r>
          </a:p>
        </p:txBody>
      </p:sp>
      <p:sp>
        <p:nvSpPr>
          <p:cNvPr id="3" name="TextBox 2">
            <a:extLst>
              <a:ext uri="{FF2B5EF4-FFF2-40B4-BE49-F238E27FC236}">
                <a16:creationId xmlns:a16="http://schemas.microsoft.com/office/drawing/2014/main" id="{871653E7-BA63-162C-4637-A461EBE72C1E}"/>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68308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C7E40-2A8B-49A6-AA7C-CF4EB6DEA170}"/>
              </a:ext>
            </a:extLst>
          </p:cNvPr>
          <p:cNvSpPr>
            <a:spLocks noGrp="1"/>
          </p:cNvSpPr>
          <p:nvPr>
            <p:ph type="body" sz="quarter" idx="13"/>
          </p:nvPr>
        </p:nvSpPr>
        <p:spPr>
          <a:xfrm>
            <a:off x="838200" y="1261059"/>
            <a:ext cx="10515600" cy="4379495"/>
          </a:xfrm>
        </p:spPr>
        <p:txBody>
          <a:bodyPr anchor="t" anchorCtr="0">
            <a:normAutofit fontScale="77500" lnSpcReduction="20000"/>
          </a:bodyPr>
          <a:lstStyle/>
          <a:p>
            <a:pPr marL="0" indent="0">
              <a:lnSpc>
                <a:spcPct val="110000"/>
              </a:lnSpc>
              <a:buNone/>
            </a:pPr>
            <a:r>
              <a:rPr lang="fr-CA" sz="2800" b="1">
                <a:latin typeface="Arial"/>
                <a:cs typeface="Arial"/>
              </a:rPr>
              <a:t>Plaquettes à teneur réduite en agents pathogènes vs non traitées</a:t>
            </a:r>
          </a:p>
          <a:p>
            <a:pPr>
              <a:lnSpc>
                <a:spcPct val="110000"/>
              </a:lnSpc>
            </a:pPr>
            <a:r>
              <a:rPr lang="fr-CA">
                <a:latin typeface="Arial"/>
                <a:cs typeface="Arial"/>
              </a:rPr>
              <a:t>Aucune différence au niveau de la mortalité, ni en termes de saignements (grades 1 à 4 selon l’OMS), de saignements cliniquement significatifs (grade 2 ou plus) ou de saignements sévères (grades 3/4)</a:t>
            </a:r>
            <a:r>
              <a:rPr lang="fr-CA" baseline="30000">
                <a:latin typeface="Arial"/>
                <a:cs typeface="Arial"/>
              </a:rPr>
              <a:t>6</a:t>
            </a:r>
          </a:p>
          <a:p>
            <a:pPr marL="0" indent="0">
              <a:lnSpc>
                <a:spcPct val="110000"/>
              </a:lnSpc>
              <a:buNone/>
            </a:pPr>
            <a:endParaRPr lang="en-US" sz="2800" b="1">
              <a:latin typeface="Arial"/>
              <a:cs typeface="Arial"/>
            </a:endParaRPr>
          </a:p>
          <a:p>
            <a:pPr marL="0" indent="0">
              <a:lnSpc>
                <a:spcPct val="110000"/>
              </a:lnSpc>
              <a:buNone/>
            </a:pPr>
            <a:r>
              <a:rPr lang="fr-CA" sz="2800" b="1">
                <a:latin typeface="Arial"/>
                <a:cs typeface="Arial"/>
              </a:rPr>
              <a:t>Numération plaquettaire et exigences transfusionnelles</a:t>
            </a:r>
          </a:p>
          <a:p>
            <a:pPr marL="227013" indent="-227013">
              <a:lnSpc>
                <a:spcPct val="110000"/>
              </a:lnSpc>
              <a:tabLst>
                <a:tab pos="7939088" algn="l"/>
                <a:tab pos="8118475" algn="l"/>
                <a:tab pos="8340725" algn="l"/>
              </a:tabLst>
            </a:pPr>
            <a:r>
              <a:rPr lang="fr-CA">
                <a:latin typeface="Arial"/>
                <a:cs typeface="Arial"/>
              </a:rPr>
              <a:t>Baisse de la numération plaquettaire corrigée (CCI) à 1 h et 24 h</a:t>
            </a:r>
          </a:p>
          <a:p>
            <a:pPr marL="227013" indent="-227013">
              <a:lnSpc>
                <a:spcPct val="110000"/>
              </a:lnSpc>
              <a:tabLst>
                <a:tab pos="7939088" algn="l"/>
                <a:tab pos="8118475" algn="l"/>
                <a:tab pos="8340725" algn="l"/>
              </a:tabLst>
            </a:pPr>
            <a:r>
              <a:rPr lang="fr-CA">
                <a:latin typeface="Arial"/>
                <a:cs typeface="Arial"/>
              </a:rPr>
              <a:t>Hausse de 7 % du nombre de transfusions de plaquettes (écarts publiés de 0 à 30 %)</a:t>
            </a:r>
          </a:p>
          <a:p>
            <a:pPr marL="227013" indent="-227013">
              <a:lnSpc>
                <a:spcPct val="110000"/>
              </a:lnSpc>
              <a:tabLst>
                <a:tab pos="7939088" algn="l"/>
                <a:tab pos="8118475" algn="l"/>
                <a:tab pos="8340725" algn="l"/>
              </a:tabLst>
            </a:pPr>
            <a:r>
              <a:rPr lang="fr-CA">
                <a:latin typeface="Arial"/>
                <a:cs typeface="Arial"/>
              </a:rPr>
              <a:t>Raccourcissement de l’intervalle entre les transfusions (de 0,5 jour en moyenne)</a:t>
            </a:r>
          </a:p>
          <a:p>
            <a:pPr marL="227013" indent="-227013">
              <a:lnSpc>
                <a:spcPct val="110000"/>
              </a:lnSpc>
              <a:tabLst>
                <a:tab pos="7939088" algn="l"/>
                <a:tab pos="8118475" algn="l"/>
                <a:tab pos="8340725" algn="l"/>
              </a:tabLst>
            </a:pPr>
            <a:r>
              <a:rPr lang="fr-CA">
                <a:latin typeface="Arial"/>
                <a:cs typeface="Arial"/>
              </a:rPr>
              <a:t>État réfractaire aux plaquettes plus fréquemment observé (non lié à la présence d’anticorps anti-HLA)</a:t>
            </a:r>
          </a:p>
          <a:p>
            <a:pPr>
              <a:lnSpc>
                <a:spcPct val="110000"/>
              </a:lnSpc>
              <a:tabLst>
                <a:tab pos="7939088" algn="l"/>
                <a:tab pos="8118475" algn="l"/>
                <a:tab pos="8340725" algn="l"/>
              </a:tabLst>
            </a:pPr>
            <a:endParaRPr lang="en-US" sz="2800" b="1">
              <a:latin typeface="Arial"/>
              <a:cs typeface="Arial"/>
            </a:endParaRPr>
          </a:p>
        </p:txBody>
      </p:sp>
      <p:sp>
        <p:nvSpPr>
          <p:cNvPr id="3" name="Title 2">
            <a:extLst>
              <a:ext uri="{FF2B5EF4-FFF2-40B4-BE49-F238E27FC236}">
                <a16:creationId xmlns:a16="http://schemas.microsoft.com/office/drawing/2014/main" id="{20BE34D7-DD1D-4D02-9017-F92E7AF60CEF}"/>
              </a:ext>
            </a:extLst>
          </p:cNvPr>
          <p:cNvSpPr>
            <a:spLocks noGrp="1"/>
          </p:cNvSpPr>
          <p:nvPr>
            <p:ph type="title"/>
          </p:nvPr>
        </p:nvSpPr>
        <p:spPr/>
        <p:txBody>
          <a:bodyPr>
            <a:normAutofit/>
          </a:bodyPr>
          <a:lstStyle/>
          <a:p>
            <a:r>
              <a:rPr lang="fr-CA">
                <a:latin typeface="Arial"/>
                <a:cs typeface="Arial"/>
              </a:rPr>
              <a:t>Résultats cliniques et inconvénients </a:t>
            </a:r>
          </a:p>
        </p:txBody>
      </p:sp>
      <p:sp>
        <p:nvSpPr>
          <p:cNvPr id="4" name="TextBox 3">
            <a:extLst>
              <a:ext uri="{FF2B5EF4-FFF2-40B4-BE49-F238E27FC236}">
                <a16:creationId xmlns:a16="http://schemas.microsoft.com/office/drawing/2014/main" id="{B37A945C-8C97-182E-D388-8B1BDC424747}"/>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51700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B62878-7DD3-4129-8CAB-0F638C2C2770}"/>
              </a:ext>
            </a:extLst>
          </p:cNvPr>
          <p:cNvSpPr>
            <a:spLocks noGrp="1"/>
          </p:cNvSpPr>
          <p:nvPr>
            <p:ph type="body" sz="quarter" idx="13"/>
          </p:nvPr>
        </p:nvSpPr>
        <p:spPr>
          <a:xfrm>
            <a:off x="838200" y="1257303"/>
            <a:ext cx="10515600" cy="4811751"/>
          </a:xfrm>
        </p:spPr>
        <p:txBody>
          <a:bodyPr anchor="t" anchorCtr="0">
            <a:normAutofit fontScale="92500" lnSpcReduction="10000"/>
          </a:bodyPr>
          <a:lstStyle/>
          <a:p>
            <a:pPr marL="0" indent="0">
              <a:buNone/>
            </a:pPr>
            <a:r>
              <a:rPr lang="fr-CA" sz="2400" b="1"/>
              <a:t>Méthode</a:t>
            </a:r>
          </a:p>
          <a:p>
            <a:pPr lvl="1">
              <a:lnSpc>
                <a:spcPct val="110000"/>
              </a:lnSpc>
            </a:pPr>
            <a:r>
              <a:rPr lang="fr-CA" sz="2200"/>
              <a:t>Transfusion prophylactique de plaquettes à des patients atteints de cancer hématologique et ayant une tumeur solide</a:t>
            </a:r>
          </a:p>
          <a:p>
            <a:pPr lvl="1">
              <a:lnSpc>
                <a:spcPct val="110000"/>
              </a:lnSpc>
            </a:pPr>
            <a:endParaRPr lang="en-CA" sz="2200"/>
          </a:p>
          <a:p>
            <a:pPr lvl="1">
              <a:lnSpc>
                <a:spcPct val="110000"/>
              </a:lnSpc>
            </a:pPr>
            <a:r>
              <a:rPr lang="fr-CA" sz="2200"/>
              <a:t>Administration d’une dose faible (1,1 x 10</a:t>
            </a:r>
            <a:r>
              <a:rPr lang="fr-CA" sz="2200" baseline="30000"/>
              <a:t>11</a:t>
            </a:r>
            <a:r>
              <a:rPr lang="fr-CA" sz="2200"/>
              <a:t>), moyenne (2,2 x 10</a:t>
            </a:r>
            <a:r>
              <a:rPr lang="fr-CA" sz="2200" baseline="30000"/>
              <a:t>11</a:t>
            </a:r>
            <a:r>
              <a:rPr lang="fr-CA" sz="2200"/>
              <a:t>) ou élevée (4,4 x 10</a:t>
            </a:r>
            <a:r>
              <a:rPr lang="fr-CA" sz="2200" baseline="30000"/>
              <a:t>11</a:t>
            </a:r>
            <a:r>
              <a:rPr lang="fr-CA" sz="2200"/>
              <a:t>) lorsque la numération plaquettaire était inférieure à 10 000/l</a:t>
            </a:r>
          </a:p>
          <a:p>
            <a:pPr lvl="1">
              <a:lnSpc>
                <a:spcPct val="110000"/>
              </a:lnSpc>
            </a:pPr>
            <a:endParaRPr lang="en-CA" sz="2200"/>
          </a:p>
          <a:p>
            <a:pPr lvl="1">
              <a:lnSpc>
                <a:spcPct val="110000"/>
              </a:lnSpc>
            </a:pPr>
            <a:r>
              <a:rPr lang="fr-CA" sz="2200"/>
              <a:t>Critère principal : saignement de grade 2 ou plus selon l’OMS</a:t>
            </a:r>
          </a:p>
          <a:p>
            <a:pPr marL="0" indent="0">
              <a:buNone/>
            </a:pPr>
            <a:r>
              <a:rPr lang="fr-CA" sz="2400" b="1"/>
              <a:t>Résultat </a:t>
            </a:r>
          </a:p>
          <a:p>
            <a:pPr lvl="1"/>
            <a:r>
              <a:rPr lang="fr-CA" sz="2200" b="1"/>
              <a:t>Aucune</a:t>
            </a:r>
            <a:r>
              <a:rPr lang="fr-CA" sz="2200"/>
              <a:t> différence n’a été constatée en termes de saignement significatif.</a:t>
            </a:r>
          </a:p>
          <a:p>
            <a:pPr marL="457200" lvl="1" indent="0">
              <a:buNone/>
            </a:pPr>
            <a:endParaRPr lang="en-US" sz="2200"/>
          </a:p>
          <a:p>
            <a:pPr marL="457200" lvl="1" indent="0">
              <a:lnSpc>
                <a:spcPct val="120000"/>
              </a:lnSpc>
              <a:buNone/>
            </a:pPr>
            <a:r>
              <a:rPr lang="fr-CA" sz="2200" b="1"/>
              <a:t>Les essais utilisant des plaquettes à teneur réduite en agents pathogènes n’ont pas non plus montré d’augmentation du risque de saignement dû à la plus faible quantité de plaquettes dans une dose</a:t>
            </a:r>
            <a:r>
              <a:rPr lang="fr-CA" sz="2200" b="1" baseline="30000"/>
              <a:t>8</a:t>
            </a:r>
            <a:r>
              <a:rPr lang="fr-CA" sz="2200" b="1"/>
              <a:t>.</a:t>
            </a:r>
          </a:p>
        </p:txBody>
      </p:sp>
      <p:sp>
        <p:nvSpPr>
          <p:cNvPr id="3" name="Title 2">
            <a:extLst>
              <a:ext uri="{FF2B5EF4-FFF2-40B4-BE49-F238E27FC236}">
                <a16:creationId xmlns:a16="http://schemas.microsoft.com/office/drawing/2014/main" id="{C0937731-4146-4119-86C6-ECC81D0F98C3}"/>
              </a:ext>
            </a:extLst>
          </p:cNvPr>
          <p:cNvSpPr>
            <a:spLocks noGrp="1"/>
          </p:cNvSpPr>
          <p:nvPr>
            <p:ph type="title"/>
          </p:nvPr>
        </p:nvSpPr>
        <p:spPr>
          <a:xfrm>
            <a:off x="423672" y="63465"/>
            <a:ext cx="11353800" cy="943442"/>
          </a:xfrm>
        </p:spPr>
        <p:txBody>
          <a:bodyPr>
            <a:noAutofit/>
          </a:bodyPr>
          <a:lstStyle/>
          <a:p>
            <a:r>
              <a:rPr lang="fr-CA"/>
              <a:t>Remarque sur l’efficacité clinique – Essai PLADO</a:t>
            </a:r>
            <a:r>
              <a:rPr lang="fr-CA" baseline="30000"/>
              <a:t>11</a:t>
            </a:r>
          </a:p>
        </p:txBody>
      </p:sp>
      <p:sp>
        <p:nvSpPr>
          <p:cNvPr id="4" name="Rectangle 3">
            <a:extLst>
              <a:ext uri="{FF2B5EF4-FFF2-40B4-BE49-F238E27FC236}">
                <a16:creationId xmlns:a16="http://schemas.microsoft.com/office/drawing/2014/main" id="{69CF8276-408D-4529-A6D3-7DCD0FDEA9C2}"/>
              </a:ext>
            </a:extLst>
          </p:cNvPr>
          <p:cNvSpPr/>
          <p:nvPr/>
        </p:nvSpPr>
        <p:spPr>
          <a:xfrm>
            <a:off x="3048000" y="1859340"/>
            <a:ext cx="6096000" cy="646331"/>
          </a:xfrm>
          <a:prstGeom prst="rect">
            <a:avLst/>
          </a:prstGeom>
        </p:spPr>
        <p:txBody>
          <a:bodyPr>
            <a:spAutoFit/>
          </a:bodyPr>
          <a:lstStyle/>
          <a:p>
            <a:br>
              <a:rPr lang="fr-CA">
                <a:solidFill>
                  <a:srgbClr val="212121"/>
                </a:solidFill>
                <a:latin typeface="BlinkMacSystemFont"/>
              </a:rPr>
            </a:br>
            <a:endParaRPr lang="fr-CA">
              <a:solidFill>
                <a:srgbClr val="212121"/>
              </a:solidFill>
              <a:latin typeface="BlinkMacSystemFont"/>
            </a:endParaRPr>
          </a:p>
        </p:txBody>
      </p:sp>
      <p:sp>
        <p:nvSpPr>
          <p:cNvPr id="5" name="TextBox 4">
            <a:extLst>
              <a:ext uri="{FF2B5EF4-FFF2-40B4-BE49-F238E27FC236}">
                <a16:creationId xmlns:a16="http://schemas.microsoft.com/office/drawing/2014/main" id="{3007B1FD-0895-C49B-02AD-8D083D69B22F}"/>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415382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90B60-066A-0489-A945-7F98DF110B90}"/>
              </a:ext>
            </a:extLst>
          </p:cNvPr>
          <p:cNvSpPr>
            <a:spLocks noGrp="1"/>
          </p:cNvSpPr>
          <p:nvPr>
            <p:ph type="title"/>
          </p:nvPr>
        </p:nvSpPr>
        <p:spPr/>
        <p:txBody>
          <a:bodyPr/>
          <a:lstStyle/>
          <a:p>
            <a:r>
              <a:rPr lang="fr-CA"/>
              <a:t>Transfusions néonatales et intra-utérines   </a:t>
            </a:r>
          </a:p>
        </p:txBody>
      </p:sp>
      <p:sp>
        <p:nvSpPr>
          <p:cNvPr id="6" name="Text Placeholder 1">
            <a:extLst>
              <a:ext uri="{FF2B5EF4-FFF2-40B4-BE49-F238E27FC236}">
                <a16:creationId xmlns:a16="http://schemas.microsoft.com/office/drawing/2014/main" id="{DD222F13-EBCB-8393-D4B1-F3B78A761F7F}"/>
              </a:ext>
            </a:extLst>
          </p:cNvPr>
          <p:cNvSpPr txBox="1">
            <a:spLocks/>
          </p:cNvSpPr>
          <p:nvPr/>
        </p:nvSpPr>
        <p:spPr>
          <a:xfrm>
            <a:off x="939800" y="1467933"/>
            <a:ext cx="10515600" cy="4120068"/>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A" sz="2200"/>
              <a:t>Plusieurs études ont décrit l’utilisation des plaquettes à teneur réduite en agents pathogènes chez les patients pédiatriques et néonataux.</a:t>
            </a:r>
          </a:p>
          <a:p>
            <a:pPr>
              <a:lnSpc>
                <a:spcPct val="100000"/>
              </a:lnSpc>
            </a:pPr>
            <a:r>
              <a:rPr lang="fr-CA" sz="2200"/>
              <a:t>Aucune préjudice constaté</a:t>
            </a:r>
          </a:p>
          <a:p>
            <a:pPr lvl="1">
              <a:lnSpc>
                <a:spcPct val="100000"/>
              </a:lnSpc>
            </a:pPr>
            <a:r>
              <a:rPr lang="fr-CA" sz="2200"/>
              <a:t>Principale étude : Delaney et coll. &gt; 3 800 patients pédiatriques dans 4 centres, de 2013 à 2019 (1 188 patients de moins de 4 mois)</a:t>
            </a:r>
            <a:r>
              <a:rPr lang="fr-CA" sz="2200" baseline="30000"/>
              <a:t>12</a:t>
            </a:r>
          </a:p>
          <a:p>
            <a:pPr>
              <a:lnSpc>
                <a:spcPct val="100000"/>
              </a:lnSpc>
            </a:pPr>
            <a:r>
              <a:rPr lang="fr-CA" sz="2200"/>
              <a:t>Aucune étude à long terme</a:t>
            </a:r>
          </a:p>
          <a:p>
            <a:pPr>
              <a:lnSpc>
                <a:spcPct val="100000"/>
              </a:lnSpc>
            </a:pPr>
            <a:r>
              <a:rPr lang="fr-CA" sz="2200"/>
              <a:t>Aucune étude publiée sur les transfusions intra-utérines</a:t>
            </a:r>
          </a:p>
          <a:p>
            <a:pPr>
              <a:lnSpc>
                <a:spcPct val="100000"/>
              </a:lnSpc>
            </a:pPr>
            <a:r>
              <a:rPr lang="fr-CA" sz="2200">
                <a:latin typeface="Arial" panose="020B0604020202020204" pitchFamily="34" charset="0"/>
                <a:ea typeface="Calibri" panose="020F0502020204030204" pitchFamily="34" charset="0"/>
              </a:rPr>
              <a:t>Il convient d’évaluer et de peser les avantages et les risques avant d’utiliser les plaquettes à teneur réduite en agents pathogènes dans ces contextes.</a:t>
            </a:r>
          </a:p>
        </p:txBody>
      </p:sp>
      <p:sp>
        <p:nvSpPr>
          <p:cNvPr id="2" name="TextBox 1">
            <a:extLst>
              <a:ext uri="{FF2B5EF4-FFF2-40B4-BE49-F238E27FC236}">
                <a16:creationId xmlns:a16="http://schemas.microsoft.com/office/drawing/2014/main" id="{FCC34083-BF8C-1C34-5563-63D342F660D5}"/>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56724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64703" y="1039507"/>
            <a:ext cx="10881579" cy="4974236"/>
          </a:xfrm>
        </p:spPr>
        <p:txBody>
          <a:bodyPr>
            <a:noAutofit/>
          </a:bodyPr>
          <a:lstStyle/>
          <a:p>
            <a:pPr fontAlgn="base"/>
            <a:r>
              <a:rPr lang="fr-CA" sz="1600">
                <a:latin typeface="Arial"/>
                <a:cs typeface="Arial"/>
              </a:rPr>
              <a:t>Portail éducationnel de la Société canadienne du sang (</a:t>
            </a:r>
            <a:r>
              <a:rPr lang="fr-CA" sz="1600">
                <a:latin typeface="Arial"/>
                <a:cs typeface="Arial"/>
                <a:hlinkClick r:id="rId4"/>
              </a:rPr>
              <a:t>profedu.ca</a:t>
            </a:r>
            <a:r>
              <a:rPr lang="fr-CA" sz="1600">
                <a:latin typeface="Arial"/>
                <a:cs typeface="Arial"/>
              </a:rPr>
              <a:t>)</a:t>
            </a:r>
          </a:p>
          <a:p>
            <a:pPr lvl="1" fontAlgn="base"/>
            <a:r>
              <a:rPr lang="fr-CA" sz="1600" i="1">
                <a:latin typeface="Arial"/>
                <a:cs typeface="Arial"/>
              </a:rPr>
              <a:t>Guide clinique de la transfusion</a:t>
            </a:r>
            <a:r>
              <a:rPr lang="fr-CA" sz="1600">
                <a:latin typeface="Arial"/>
                <a:cs typeface="Arial"/>
              </a:rPr>
              <a:t>, chapitre 19, Plaquettes à teneur réduite en agents pathogènes</a:t>
            </a:r>
          </a:p>
          <a:p>
            <a:pPr lvl="1" fontAlgn="base"/>
            <a:r>
              <a:rPr lang="fr-CA" sz="1600">
                <a:latin typeface="Arial"/>
                <a:cs typeface="Arial"/>
              </a:rPr>
              <a:t>Diaporama sur les informations cliniques (également en capsule vidéo)</a:t>
            </a:r>
          </a:p>
          <a:p>
            <a:pPr lvl="1" fontAlgn="base"/>
            <a:r>
              <a:rPr lang="fr-CA" sz="1600">
                <a:latin typeface="Arial"/>
                <a:cs typeface="Arial"/>
              </a:rPr>
              <a:t>Diaporama sur les composants (également en capsule vidéo)</a:t>
            </a:r>
          </a:p>
          <a:p>
            <a:pPr lvl="1" fontAlgn="base"/>
            <a:r>
              <a:rPr lang="fr-CA" sz="1600">
                <a:latin typeface="Arial"/>
                <a:cs typeface="Arial"/>
              </a:rPr>
              <a:t>Diaporama sur l’essentiel des données cliniques (également en capsule vidéo)</a:t>
            </a:r>
          </a:p>
          <a:p>
            <a:pPr lvl="1" fontAlgn="base"/>
            <a:r>
              <a:rPr lang="fr-CA" sz="1600">
                <a:latin typeface="Arial"/>
                <a:cs typeface="Arial"/>
                <a:hlinkClick r:id="rId5"/>
              </a:rPr>
              <a:t>FAQ – Information destinée aux professionnels de la santé concernant les plaquettes à teneur réduite en agents pathogènes (PMTP)</a:t>
            </a:r>
            <a:endParaRPr lang="fr-CA" sz="1600"/>
          </a:p>
          <a:p>
            <a:pPr lvl="1"/>
            <a:r>
              <a:rPr lang="fr-CA" sz="1600">
                <a:solidFill>
                  <a:srgbClr val="4D4D4D"/>
                </a:solidFill>
                <a:latin typeface="Arial"/>
                <a:cs typeface="Arial"/>
                <a:hlinkClick r:id="rId6"/>
              </a:rPr>
              <a:t>FAQ – Information destinée aux professionnels de la santé sur les plaquettes d’aphérèse traitées au psoralène (PATP) et les plaquettes d’aphérèse non traitées dans la solution additive pour plaquettes PAS-E</a:t>
            </a:r>
            <a:endParaRPr lang="fr-CA" sz="1600">
              <a:solidFill>
                <a:srgbClr val="4D4D4D"/>
              </a:solidFill>
              <a:latin typeface="Arial"/>
              <a:cs typeface="Arial"/>
            </a:endParaRPr>
          </a:p>
          <a:p>
            <a:pPr fontAlgn="base"/>
            <a:r>
              <a:rPr lang="fr-CA" sz="1600">
                <a:latin typeface="Arial"/>
                <a:cs typeface="Arial"/>
              </a:rPr>
              <a:t>Site Web de la Société canadienne du sang (</a:t>
            </a:r>
            <a:r>
              <a:rPr lang="fr-CA" sz="1600">
                <a:latin typeface="Arial"/>
                <a:cs typeface="Arial"/>
                <a:hlinkClick r:id="rId7"/>
              </a:rPr>
              <a:t>sang.ca</a:t>
            </a:r>
            <a:r>
              <a:rPr lang="fr-CA" sz="1600">
                <a:latin typeface="Arial"/>
                <a:cs typeface="Arial"/>
              </a:rPr>
              <a:t>)</a:t>
            </a:r>
          </a:p>
          <a:p>
            <a:pPr lvl="1" fontAlgn="base"/>
            <a:r>
              <a:rPr lang="fr-CA" sz="1600">
                <a:latin typeface="Arial"/>
                <a:cs typeface="Arial"/>
                <a:hlinkClick r:id="rId8"/>
              </a:rPr>
              <a:t>Circulaire d’information</a:t>
            </a:r>
            <a:endParaRPr lang="fr-CA" sz="1600">
              <a:latin typeface="Arial"/>
              <a:cs typeface="Arial"/>
            </a:endParaRPr>
          </a:p>
          <a:p>
            <a:pPr fontAlgn="base"/>
            <a:r>
              <a:rPr lang="fr-CA" sz="1600">
                <a:latin typeface="Arial"/>
                <a:cs typeface="Arial"/>
              </a:rPr>
              <a:t>Notice du système INTERCEPT : </a:t>
            </a:r>
            <a:r>
              <a:rPr lang="fr-CA" sz="1600">
                <a:latin typeface="Arial"/>
                <a:cs typeface="Arial"/>
                <a:hlinkClick r:id="rId9"/>
              </a:rPr>
              <a:t>intercept-canada.com</a:t>
            </a:r>
            <a:endParaRPr lang="fr-CA" sz="1600">
              <a:latin typeface="Arial"/>
              <a:cs typeface="Arial"/>
            </a:endParaRPr>
          </a:p>
          <a:p>
            <a:pPr fontAlgn="base"/>
            <a:r>
              <a:rPr lang="fr-CA" sz="1600">
                <a:latin typeface="Arial"/>
                <a:cs typeface="Arial"/>
              </a:rPr>
              <a:t>Présentation du Réseau régional ontarien de coordination du sang sur les plaquettes mélangées à teneur réduite en agents pathogènes : </a:t>
            </a:r>
            <a:r>
              <a:rPr lang="fr-CA" sz="1600">
                <a:latin typeface="Arial"/>
                <a:cs typeface="Arial"/>
                <a:hlinkClick r:id="rId10"/>
              </a:rPr>
              <a:t>Information on Pathogen Reduced Pooled Platelets – Transfusion Ontario</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781102" y="0"/>
            <a:ext cx="10589564" cy="943442"/>
          </a:xfrm>
        </p:spPr>
        <p:txBody>
          <a:bodyPr/>
          <a:lstStyle/>
          <a:p>
            <a:r>
              <a:rPr lang="fr-CA"/>
              <a:t>Ressources</a:t>
            </a:r>
          </a:p>
        </p:txBody>
      </p:sp>
      <p:sp>
        <p:nvSpPr>
          <p:cNvPr id="2" name="TextBox 1">
            <a:extLst>
              <a:ext uri="{FF2B5EF4-FFF2-40B4-BE49-F238E27FC236}">
                <a16:creationId xmlns:a16="http://schemas.microsoft.com/office/drawing/2014/main" id="{5446BC58-4737-77ED-0A4D-0338FB09C2E2}"/>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10938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7B496-7C42-138B-D07E-A00AED1B06BB}"/>
              </a:ext>
            </a:extLst>
          </p:cNvPr>
          <p:cNvSpPr>
            <a:spLocks noGrp="1"/>
          </p:cNvSpPr>
          <p:nvPr>
            <p:ph type="body" sz="quarter" idx="13"/>
          </p:nvPr>
        </p:nvSpPr>
        <p:spPr>
          <a:xfrm>
            <a:off x="838200" y="1115007"/>
            <a:ext cx="10515600" cy="4724400"/>
          </a:xfrm>
        </p:spPr>
        <p:txBody>
          <a:bodyPr vert="horz" lIns="91440" tIns="45720" rIns="91440" bIns="45720" rtlCol="0" anchor="ctr">
            <a:noAutofit/>
          </a:bodyPr>
          <a:lstStyle/>
          <a:p>
            <a:pPr marL="0" marR="0" indent="0">
              <a:spcBef>
                <a:spcPts val="0"/>
              </a:spcBef>
              <a:spcAft>
                <a:spcPts val="0"/>
              </a:spcAft>
              <a:buNone/>
            </a:pPr>
            <a:endParaRPr lang="en-US" sz="2800">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None/>
            </a:pPr>
            <a:endParaRPr lang="en-US" sz="1400">
              <a:effectLst/>
              <a:ea typeface="Calibri" panose="020F0502020204030204" pitchFamily="34" charset="0"/>
            </a:endParaRPr>
          </a:p>
          <a:p>
            <a:pPr>
              <a:spcBef>
                <a:spcPts val="0"/>
              </a:spcBef>
              <a:buNone/>
            </a:pPr>
            <a:r>
              <a:rPr lang="fr-CA" sz="1400">
                <a:latin typeface="Arial"/>
                <a:ea typeface="Calibri" panose="020F0502020204030204" pitchFamily="34" charset="0"/>
                <a:cs typeface="Arial"/>
              </a:rPr>
              <a:t>1</a:t>
            </a:r>
            <a:r>
              <a:rPr lang="en-CA" sz="1400">
                <a:latin typeface="Arial"/>
                <a:ea typeface="Calibri" panose="020F0502020204030204" pitchFamily="34" charset="0"/>
                <a:cs typeface="Arial"/>
              </a:rPr>
              <a:t>. </a:t>
            </a:r>
            <a:r>
              <a:rPr lang="en-CA" sz="1400" err="1">
                <a:latin typeface="Arial"/>
                <a:ea typeface="Calibri" panose="020F0502020204030204" pitchFamily="34" charset="0"/>
                <a:cs typeface="Arial"/>
              </a:rPr>
              <a:t>Mertes</a:t>
            </a:r>
            <a:r>
              <a:rPr lang="en-CA" sz="1400">
                <a:latin typeface="Arial"/>
                <a:ea typeface="Calibri" panose="020F0502020204030204" pitchFamily="34" charset="0"/>
                <a:cs typeface="Arial"/>
              </a:rPr>
              <a:t> P. M. et coll. Hypersensitivity Transfusion Reactions to Platelet Concentrate: A Retrospective Analysis of the French Hemovigilance Network. </a:t>
            </a:r>
            <a:r>
              <a:rPr lang="en-CA" sz="1400" i="1">
                <a:latin typeface="Arial"/>
                <a:ea typeface="Calibri" panose="020F0502020204030204" pitchFamily="34" charset="0"/>
                <a:cs typeface="Arial"/>
              </a:rPr>
              <a:t>Transfusion</a:t>
            </a:r>
            <a:r>
              <a:rPr lang="en-CA" sz="1400">
                <a:latin typeface="Arial"/>
                <a:ea typeface="Calibri" panose="020F0502020204030204" pitchFamily="34" charset="0"/>
                <a:cs typeface="Arial"/>
              </a:rPr>
              <a:t> 2020;60:507-12. </a:t>
            </a:r>
          </a:p>
          <a:p>
            <a:pPr marR="0">
              <a:spcBef>
                <a:spcPts val="0"/>
              </a:spcBef>
              <a:spcAft>
                <a:spcPts val="0"/>
              </a:spcAft>
              <a:buNone/>
            </a:pPr>
            <a:r>
              <a:rPr lang="en-CA" sz="1400">
                <a:latin typeface="Arial"/>
                <a:ea typeface="Calibri" panose="020F0502020204030204" pitchFamily="34" charset="0"/>
                <a:cs typeface="Arial"/>
              </a:rPr>
              <a:t>2. </a:t>
            </a:r>
            <a:r>
              <a:rPr lang="en-CA" sz="1400" err="1">
                <a:latin typeface="Arial"/>
                <a:ea typeface="Calibri" panose="020F0502020204030204" pitchFamily="34" charset="0"/>
                <a:cs typeface="Arial"/>
              </a:rPr>
              <a:t>Mowla</a:t>
            </a:r>
            <a:r>
              <a:rPr lang="en-CA" sz="1400">
                <a:latin typeface="Arial"/>
                <a:ea typeface="Calibri" panose="020F0502020204030204" pitchFamily="34" charset="0"/>
                <a:cs typeface="Arial"/>
              </a:rPr>
              <a:t> S. J. et coll. A Comparison of Transfusion-Related Adverse Reactions among Apheresis Platelets, Whole Blood-Derived Platelets, and Platelets Subjected to Pathogen Reduction Technology as Reported to the National Healthcare Safety Network Hemovigilance Module. </a:t>
            </a:r>
            <a:r>
              <a:rPr lang="en-CA" sz="1400" i="1" err="1">
                <a:latin typeface="Arial"/>
                <a:ea typeface="Calibri" panose="020F0502020204030204" pitchFamily="34" charset="0"/>
                <a:cs typeface="Arial"/>
              </a:rPr>
              <a:t>Transfus</a:t>
            </a:r>
            <a:r>
              <a:rPr lang="en-CA" sz="1400" i="1">
                <a:latin typeface="Arial"/>
                <a:ea typeface="Calibri" panose="020F0502020204030204" pitchFamily="34" charset="0"/>
                <a:cs typeface="Arial"/>
              </a:rPr>
              <a:t> Med Rev</a:t>
            </a:r>
            <a:r>
              <a:rPr lang="en-CA" sz="1400">
                <a:latin typeface="Arial"/>
                <a:ea typeface="Calibri" panose="020F0502020204030204" pitchFamily="34" charset="0"/>
                <a:cs typeface="Arial"/>
              </a:rPr>
              <a:t> 2021;35: 78-84. </a:t>
            </a:r>
          </a:p>
          <a:p>
            <a:pPr>
              <a:spcBef>
                <a:spcPts val="0"/>
              </a:spcBef>
              <a:buNone/>
            </a:pPr>
            <a:r>
              <a:rPr lang="en-CA" sz="1400">
                <a:latin typeface="Arial"/>
                <a:cs typeface="Arial"/>
              </a:rPr>
              <a:t>3. </a:t>
            </a:r>
            <a:r>
              <a:rPr lang="en-CA" sz="1400" err="1">
                <a:latin typeface="Arial"/>
                <a:cs typeface="Arial"/>
              </a:rPr>
              <a:t>Kerkhoffs</a:t>
            </a:r>
            <a:r>
              <a:rPr lang="en-CA" sz="1400">
                <a:latin typeface="Arial"/>
                <a:cs typeface="Arial"/>
              </a:rPr>
              <a:t> J.-L. H. et coll. A Multicenter Randomized Study of the Efficacy of Transfusions with Platelets Stored in Platelet Additive Solution Versus Plasma. </a:t>
            </a:r>
            <a:r>
              <a:rPr lang="en-CA" sz="1400" i="1">
                <a:latin typeface="Arial"/>
                <a:cs typeface="Arial"/>
              </a:rPr>
              <a:t>Blood</a:t>
            </a:r>
            <a:r>
              <a:rPr lang="en-CA" sz="1400">
                <a:latin typeface="Arial"/>
                <a:cs typeface="Arial"/>
              </a:rPr>
              <a:t> 2006;108:3210-5.</a:t>
            </a:r>
          </a:p>
          <a:p>
            <a:pPr>
              <a:spcBef>
                <a:spcPts val="0"/>
              </a:spcBef>
              <a:buNone/>
            </a:pPr>
            <a:r>
              <a:rPr lang="en-CA" sz="1400">
                <a:latin typeface="Arial"/>
                <a:ea typeface="Calibri" panose="020F0502020204030204" pitchFamily="34" charset="0"/>
                <a:cs typeface="Arial"/>
              </a:rPr>
              <a:t>4. Knutson F. et coll. A Prospective, Active </a:t>
            </a:r>
            <a:r>
              <a:rPr lang="en-CA" sz="1400" err="1">
                <a:latin typeface="Arial"/>
                <a:ea typeface="Calibri" panose="020F0502020204030204" pitchFamily="34" charset="0"/>
                <a:cs typeface="Arial"/>
              </a:rPr>
              <a:t>Haemovigilance</a:t>
            </a:r>
            <a:r>
              <a:rPr lang="en-CA" sz="1400">
                <a:latin typeface="Arial"/>
                <a:ea typeface="Calibri" panose="020F0502020204030204" pitchFamily="34" charset="0"/>
                <a:cs typeface="Arial"/>
              </a:rPr>
              <a:t> Study with Combined Cohort Analysis of 19,175 Transfusions of Platelet Components Prepared with </a:t>
            </a:r>
            <a:r>
              <a:rPr lang="en-CA" sz="1400" err="1">
                <a:latin typeface="Arial"/>
                <a:ea typeface="Calibri" panose="020F0502020204030204" pitchFamily="34" charset="0"/>
                <a:cs typeface="Arial"/>
              </a:rPr>
              <a:t>Amotosalen</a:t>
            </a:r>
            <a:r>
              <a:rPr lang="en-CA" sz="1400">
                <a:latin typeface="Arial"/>
                <a:ea typeface="Calibri" panose="020F0502020204030204" pitchFamily="34" charset="0"/>
                <a:cs typeface="Arial"/>
              </a:rPr>
              <a:t>-UVA Photochemical Treatment. </a:t>
            </a:r>
            <a:r>
              <a:rPr lang="en-CA" sz="1400" i="1">
                <a:latin typeface="Arial"/>
                <a:ea typeface="Calibri" panose="020F0502020204030204" pitchFamily="34" charset="0"/>
                <a:cs typeface="Arial"/>
              </a:rPr>
              <a:t>Vox Sang</a:t>
            </a:r>
            <a:r>
              <a:rPr lang="en-CA" sz="1400">
                <a:latin typeface="Arial"/>
                <a:ea typeface="Calibri" panose="020F0502020204030204" pitchFamily="34" charset="0"/>
                <a:cs typeface="Arial"/>
              </a:rPr>
              <a:t> 2015;109:343-52. </a:t>
            </a:r>
          </a:p>
          <a:p>
            <a:pPr>
              <a:spcBef>
                <a:spcPts val="0"/>
              </a:spcBef>
              <a:buNone/>
            </a:pPr>
            <a:r>
              <a:rPr lang="en-CA" sz="1400">
                <a:latin typeface="Arial"/>
                <a:ea typeface="Calibri" panose="020F0502020204030204" pitchFamily="34" charset="0"/>
                <a:cs typeface="Arial"/>
              </a:rPr>
              <a:t>5. Benjamin R. J. et coll. Hemovigilance Monitoring of Platelet Septic Reactions with Effective Bacterial Protection Systems. </a:t>
            </a:r>
            <a:r>
              <a:rPr lang="en-CA" sz="1400" i="1">
                <a:latin typeface="Arial"/>
                <a:ea typeface="Calibri" panose="020F0502020204030204" pitchFamily="34" charset="0"/>
                <a:cs typeface="Arial"/>
              </a:rPr>
              <a:t>Transfusion </a:t>
            </a:r>
            <a:r>
              <a:rPr lang="en-CA" sz="1400">
                <a:latin typeface="Arial"/>
                <a:ea typeface="Calibri" panose="020F0502020204030204" pitchFamily="34" charset="0"/>
                <a:cs typeface="Arial"/>
              </a:rPr>
              <a:t>2017;57:2946-57. </a:t>
            </a:r>
          </a:p>
          <a:p>
            <a:pPr>
              <a:spcBef>
                <a:spcPts val="0"/>
              </a:spcBef>
              <a:buNone/>
            </a:pPr>
            <a:r>
              <a:rPr lang="en-CA" sz="1400">
                <a:latin typeface="Arial"/>
                <a:ea typeface="Calibri" panose="020F0502020204030204" pitchFamily="34" charset="0"/>
                <a:cs typeface="Arial"/>
              </a:rPr>
              <a:t>6. Estcourt L. J. et coll. Pathogen‐Reduced Platelets for the Prevention of Bleeding</a:t>
            </a:r>
            <a:r>
              <a:rPr lang="en-CA" sz="1400" i="1">
                <a:latin typeface="Arial"/>
                <a:ea typeface="Calibri" panose="020F0502020204030204" pitchFamily="34" charset="0"/>
                <a:cs typeface="Arial"/>
              </a:rPr>
              <a:t>. Cochrane Database of Systematic Reviews</a:t>
            </a:r>
            <a:r>
              <a:rPr lang="en-CA" sz="1400">
                <a:latin typeface="Arial"/>
                <a:ea typeface="Calibri" panose="020F0502020204030204" pitchFamily="34" charset="0"/>
                <a:cs typeface="Arial"/>
              </a:rPr>
              <a:t> 2017. </a:t>
            </a:r>
          </a:p>
          <a:p>
            <a:pPr marR="0">
              <a:spcBef>
                <a:spcPts val="0"/>
              </a:spcBef>
              <a:spcAft>
                <a:spcPts val="0"/>
              </a:spcAft>
              <a:buNone/>
            </a:pPr>
            <a:r>
              <a:rPr lang="en-CA" sz="1400">
                <a:latin typeface="Arial"/>
                <a:ea typeface="Calibri" panose="020F0502020204030204" pitchFamily="34" charset="0"/>
                <a:cs typeface="Arial"/>
              </a:rPr>
              <a:t>7. </a:t>
            </a:r>
            <a:r>
              <a:rPr lang="en-CA" sz="1400" err="1">
                <a:latin typeface="Arial"/>
                <a:ea typeface="Calibri" panose="020F0502020204030204" pitchFamily="34" charset="0"/>
                <a:cs typeface="Arial"/>
              </a:rPr>
              <a:t>Garban</a:t>
            </a:r>
            <a:r>
              <a:rPr lang="en-CA" sz="1400">
                <a:latin typeface="Arial"/>
                <a:ea typeface="Calibri" panose="020F0502020204030204" pitchFamily="34" charset="0"/>
                <a:cs typeface="Arial"/>
              </a:rPr>
              <a:t> F. et coll. Comparison of the Hemostatic Efficacy of </a:t>
            </a:r>
            <a:r>
              <a:rPr lang="en-US" sz="1400">
                <a:effectLst/>
                <a:latin typeface="Arial"/>
                <a:ea typeface="Calibri" panose="020F0502020204030204" pitchFamily="34" charset="0"/>
                <a:cs typeface="Arial"/>
              </a:rPr>
              <a:t>Pathogen-Reduced Platelets </a:t>
            </a:r>
            <a:r>
              <a:rPr lang="en-CA" sz="1400">
                <a:latin typeface="Arial"/>
                <a:ea typeface="Calibri" panose="020F0502020204030204" pitchFamily="34" charset="0"/>
                <a:cs typeface="Arial"/>
              </a:rPr>
              <a:t>Vs Untreated Platelets in Patients with Thrombocytopenia and Malignant Hematologic Diseases: A Randomized Clinical Trial. </a:t>
            </a:r>
            <a:r>
              <a:rPr lang="en-CA" sz="1400" i="1">
                <a:latin typeface="Arial"/>
                <a:ea typeface="Calibri" panose="020F0502020204030204" pitchFamily="34" charset="0"/>
                <a:cs typeface="Arial"/>
              </a:rPr>
              <a:t>JAMA Oncology</a:t>
            </a:r>
            <a:r>
              <a:rPr lang="en-CA" sz="1400">
                <a:latin typeface="Arial"/>
                <a:ea typeface="Calibri" panose="020F0502020204030204" pitchFamily="34" charset="0"/>
                <a:cs typeface="Arial"/>
              </a:rPr>
              <a:t> 2018;4:468-75.</a:t>
            </a:r>
          </a:p>
          <a:p>
            <a:pPr>
              <a:spcBef>
                <a:spcPts val="0"/>
              </a:spcBef>
              <a:buNone/>
            </a:pPr>
            <a:r>
              <a:rPr lang="en-CA" sz="1400">
                <a:latin typeface="Arial"/>
                <a:ea typeface="Calibri" panose="020F0502020204030204" pitchFamily="34" charset="0"/>
                <a:cs typeface="Arial"/>
              </a:rPr>
              <a:t>8. </a:t>
            </a:r>
            <a:r>
              <a:rPr lang="en-CA" sz="1400" err="1">
                <a:latin typeface="Arial"/>
                <a:ea typeface="Calibri" panose="020F0502020204030204" pitchFamily="34" charset="0"/>
                <a:cs typeface="Arial"/>
              </a:rPr>
              <a:t>Jutzi</a:t>
            </a:r>
            <a:r>
              <a:rPr lang="en-CA" sz="1400">
                <a:latin typeface="Arial"/>
                <a:ea typeface="Calibri" panose="020F0502020204030204" pitchFamily="34" charset="0"/>
                <a:cs typeface="Arial"/>
              </a:rPr>
              <a:t> M., Mansouri </a:t>
            </a:r>
            <a:r>
              <a:rPr lang="en-CA" sz="1400" err="1">
                <a:latin typeface="Arial"/>
                <a:ea typeface="Calibri" panose="020F0502020204030204" pitchFamily="34" charset="0"/>
                <a:cs typeface="Arial"/>
              </a:rPr>
              <a:t>Taleghani</a:t>
            </a:r>
            <a:r>
              <a:rPr lang="en-CA" sz="1400">
                <a:latin typeface="Arial"/>
                <a:ea typeface="Calibri" panose="020F0502020204030204" pitchFamily="34" charset="0"/>
                <a:cs typeface="Arial"/>
              </a:rPr>
              <a:t> B., </a:t>
            </a:r>
            <a:r>
              <a:rPr lang="en-CA" sz="1400" err="1">
                <a:latin typeface="Arial"/>
                <a:ea typeface="Calibri" panose="020F0502020204030204" pitchFamily="34" charset="0"/>
                <a:cs typeface="Arial"/>
              </a:rPr>
              <a:t>Rueesch</a:t>
            </a:r>
            <a:r>
              <a:rPr lang="en-CA" sz="1400">
                <a:latin typeface="Arial"/>
                <a:ea typeface="Calibri" panose="020F0502020204030204" pitchFamily="34" charset="0"/>
                <a:cs typeface="Arial"/>
              </a:rPr>
              <a:t> M., </a:t>
            </a:r>
            <a:r>
              <a:rPr lang="en-CA" sz="1400" err="1">
                <a:latin typeface="Arial"/>
                <a:ea typeface="Calibri" panose="020F0502020204030204" pitchFamily="34" charset="0"/>
                <a:cs typeface="Arial"/>
              </a:rPr>
              <a:t>Amsler</a:t>
            </a:r>
            <a:r>
              <a:rPr lang="en-CA" sz="1400">
                <a:latin typeface="Arial"/>
                <a:ea typeface="Calibri" panose="020F0502020204030204" pitchFamily="34" charset="0"/>
                <a:cs typeface="Arial"/>
              </a:rPr>
              <a:t> L., </a:t>
            </a:r>
            <a:r>
              <a:rPr lang="en-CA" sz="1400" err="1">
                <a:latin typeface="Arial"/>
                <a:ea typeface="Calibri" panose="020F0502020204030204" pitchFamily="34" charset="0"/>
                <a:cs typeface="Arial"/>
              </a:rPr>
              <a:t>Buser</a:t>
            </a:r>
            <a:r>
              <a:rPr lang="en-CA" sz="1400">
                <a:latin typeface="Arial"/>
                <a:ea typeface="Calibri" panose="020F0502020204030204" pitchFamily="34" charset="0"/>
                <a:cs typeface="Arial"/>
              </a:rPr>
              <a:t> A. Nationwide Implementation of Pathogen Inactivation for All Platelet Concentrates in Switzerland. </a:t>
            </a:r>
            <a:r>
              <a:rPr lang="en-CA" sz="1400" i="1" err="1">
                <a:latin typeface="Arial"/>
                <a:ea typeface="Calibri" panose="020F0502020204030204" pitchFamily="34" charset="0"/>
                <a:cs typeface="Arial"/>
              </a:rPr>
              <a:t>Transfus</a:t>
            </a:r>
            <a:r>
              <a:rPr lang="en-CA" sz="1400" i="1">
                <a:latin typeface="Arial"/>
                <a:ea typeface="Calibri" panose="020F0502020204030204" pitchFamily="34" charset="0"/>
                <a:cs typeface="Arial"/>
              </a:rPr>
              <a:t> Med </a:t>
            </a:r>
            <a:r>
              <a:rPr lang="en-CA" sz="1400" i="1" err="1">
                <a:latin typeface="Arial"/>
                <a:ea typeface="Calibri" panose="020F0502020204030204" pitchFamily="34" charset="0"/>
                <a:cs typeface="Arial"/>
              </a:rPr>
              <a:t>Hemother</a:t>
            </a:r>
            <a:r>
              <a:rPr lang="en-CA" sz="1400" i="1">
                <a:latin typeface="Arial"/>
                <a:ea typeface="Calibri" panose="020F0502020204030204" pitchFamily="34" charset="0"/>
                <a:cs typeface="Arial"/>
              </a:rPr>
              <a:t> </a:t>
            </a:r>
            <a:r>
              <a:rPr lang="en-CA" sz="1400">
                <a:latin typeface="Arial"/>
                <a:ea typeface="Calibri" panose="020F0502020204030204" pitchFamily="34" charset="0"/>
                <a:cs typeface="Arial"/>
              </a:rPr>
              <a:t>2018;45:151-6. </a:t>
            </a:r>
          </a:p>
          <a:p>
            <a:pPr marR="0">
              <a:spcBef>
                <a:spcPts val="0"/>
              </a:spcBef>
              <a:spcAft>
                <a:spcPts val="0"/>
              </a:spcAft>
              <a:buNone/>
            </a:pPr>
            <a:r>
              <a:rPr lang="en-CA" sz="1400">
                <a:latin typeface="Arial"/>
                <a:ea typeface="Calibri" panose="020F0502020204030204" pitchFamily="34" charset="0"/>
                <a:cs typeface="Arial"/>
              </a:rPr>
              <a:t>9. Schulz W. L. et coll. Blood Utilization and Transfusion Reactions in Pediatric Patients Transfused with Conventional or Pathogen Reduced Platelets. </a:t>
            </a:r>
            <a:r>
              <a:rPr lang="en-CA" sz="1400" i="1">
                <a:latin typeface="Arial"/>
                <a:ea typeface="Calibri" panose="020F0502020204030204" pitchFamily="34" charset="0"/>
                <a:cs typeface="Arial"/>
              </a:rPr>
              <a:t>J </a:t>
            </a:r>
            <a:r>
              <a:rPr lang="en-CA" sz="1400" i="1" err="1">
                <a:latin typeface="Arial"/>
                <a:ea typeface="Calibri" panose="020F0502020204030204" pitchFamily="34" charset="0"/>
                <a:cs typeface="Arial"/>
              </a:rPr>
              <a:t>Pediatr</a:t>
            </a:r>
            <a:r>
              <a:rPr lang="en-CA" sz="1400">
                <a:latin typeface="Arial"/>
                <a:ea typeface="Calibri" panose="020F0502020204030204" pitchFamily="34" charset="0"/>
                <a:cs typeface="Arial"/>
              </a:rPr>
              <a:t> 2019;209:220-5.</a:t>
            </a:r>
          </a:p>
          <a:p>
            <a:pPr marR="0">
              <a:spcBef>
                <a:spcPts val="0"/>
              </a:spcBef>
              <a:spcAft>
                <a:spcPts val="0"/>
              </a:spcAft>
              <a:buNone/>
            </a:pPr>
            <a:r>
              <a:rPr lang="en-CA" sz="1400">
                <a:latin typeface="Arial"/>
                <a:ea typeface="Calibri" panose="020F0502020204030204" pitchFamily="34" charset="0"/>
                <a:cs typeface="Arial"/>
              </a:rPr>
              <a:t>10. Jimenez-Marco T. et coll. Use and Safety of Riboflavin and </a:t>
            </a:r>
            <a:r>
              <a:rPr lang="en-CA" sz="1400" err="1">
                <a:latin typeface="Arial"/>
                <a:ea typeface="Calibri" panose="020F0502020204030204" pitchFamily="34" charset="0"/>
                <a:cs typeface="Arial"/>
              </a:rPr>
              <a:t>Uv</a:t>
            </a:r>
            <a:r>
              <a:rPr lang="en-CA" sz="1400">
                <a:latin typeface="Arial"/>
                <a:ea typeface="Calibri" panose="020F0502020204030204" pitchFamily="34" charset="0"/>
                <a:cs typeface="Arial"/>
              </a:rPr>
              <a:t> Light-Treated Platelet Transfusions in Children over a Five-Year Period: Focusing on Neonates. </a:t>
            </a:r>
            <a:r>
              <a:rPr lang="en-CA" sz="1400" i="1">
                <a:latin typeface="Arial"/>
                <a:ea typeface="Calibri" panose="020F0502020204030204" pitchFamily="34" charset="0"/>
                <a:cs typeface="Arial"/>
              </a:rPr>
              <a:t>Transfusion</a:t>
            </a:r>
            <a:r>
              <a:rPr lang="en-CA" sz="1400">
                <a:latin typeface="Arial"/>
                <a:ea typeface="Calibri" panose="020F0502020204030204" pitchFamily="34" charset="0"/>
                <a:cs typeface="Arial"/>
              </a:rPr>
              <a:t> 2019;59:3580-8.</a:t>
            </a:r>
          </a:p>
          <a:p>
            <a:pPr marR="0">
              <a:spcBef>
                <a:spcPts val="0"/>
              </a:spcBef>
              <a:spcAft>
                <a:spcPts val="0"/>
              </a:spcAft>
              <a:buNone/>
            </a:pPr>
            <a:r>
              <a:rPr lang="en-CA" sz="1400">
                <a:latin typeface="Arial"/>
                <a:ea typeface="Calibri" panose="020F0502020204030204" pitchFamily="34" charset="0"/>
                <a:cs typeface="Arial"/>
              </a:rPr>
              <a:t>11. </a:t>
            </a:r>
            <a:r>
              <a:rPr lang="en-CA" sz="1400" err="1">
                <a:latin typeface="Arial"/>
                <a:ea typeface="Calibri" panose="020F0502020204030204" pitchFamily="34" charset="0"/>
                <a:cs typeface="Arial"/>
              </a:rPr>
              <a:t>Slichter</a:t>
            </a:r>
            <a:r>
              <a:rPr lang="en-CA" sz="1400">
                <a:latin typeface="Arial"/>
                <a:ea typeface="Calibri" panose="020F0502020204030204" pitchFamily="34" charset="0"/>
                <a:cs typeface="Arial"/>
              </a:rPr>
              <a:t> S. J. et coll. Dose of prophylactic platelet transfusions and prevention of hemorrhage. </a:t>
            </a:r>
            <a:r>
              <a:rPr lang="en-CA" sz="1400" i="1">
                <a:latin typeface="Arial"/>
                <a:ea typeface="Calibri" panose="020F0502020204030204" pitchFamily="34" charset="0"/>
                <a:cs typeface="Arial"/>
              </a:rPr>
              <a:t>N </a:t>
            </a:r>
            <a:r>
              <a:rPr lang="en-CA" sz="1400" i="1" err="1">
                <a:latin typeface="Arial"/>
                <a:ea typeface="Calibri" panose="020F0502020204030204" pitchFamily="34" charset="0"/>
                <a:cs typeface="Arial"/>
              </a:rPr>
              <a:t>Engl</a:t>
            </a:r>
            <a:r>
              <a:rPr lang="en-CA" sz="1400" i="1">
                <a:latin typeface="Arial"/>
                <a:ea typeface="Calibri" panose="020F0502020204030204" pitchFamily="34" charset="0"/>
                <a:cs typeface="Arial"/>
              </a:rPr>
              <a:t> J Med</a:t>
            </a:r>
            <a:r>
              <a:rPr lang="en-CA" sz="1400">
                <a:latin typeface="Arial"/>
                <a:ea typeface="Calibri" panose="020F0502020204030204" pitchFamily="34" charset="0"/>
                <a:cs typeface="Arial"/>
              </a:rPr>
              <a:t> 2010;362(7):600-13.</a:t>
            </a:r>
          </a:p>
          <a:p>
            <a:pPr>
              <a:spcBef>
                <a:spcPts val="0"/>
              </a:spcBef>
              <a:buNone/>
            </a:pPr>
            <a:r>
              <a:rPr lang="en-CA" sz="1400">
                <a:latin typeface="Arial"/>
                <a:ea typeface="Calibri" panose="020F0502020204030204" pitchFamily="34" charset="0"/>
                <a:cs typeface="Arial"/>
              </a:rPr>
              <a:t>12. Delaney M. et coll. Multinational Analysis of Transfusion Reactions in Children Transfused with Pathogen Inactivated Platelets. 2021 AABB Annual Meeting, Virtual, </a:t>
            </a:r>
            <a:r>
              <a:rPr lang="en-CA" sz="1400" i="1">
                <a:latin typeface="Arial"/>
                <a:ea typeface="Calibri" panose="020F0502020204030204" pitchFamily="34" charset="0"/>
                <a:cs typeface="Arial"/>
              </a:rPr>
              <a:t>Transfusion</a:t>
            </a:r>
            <a:r>
              <a:rPr lang="en-CA" sz="1400">
                <a:latin typeface="Arial"/>
                <a:ea typeface="Calibri" panose="020F0502020204030204" pitchFamily="34" charset="0"/>
                <a:cs typeface="Arial"/>
              </a:rPr>
              <a:t> 2021.</a:t>
            </a:r>
          </a:p>
          <a:p>
            <a:pPr marR="0">
              <a:spcAft>
                <a:spcPts val="0"/>
              </a:spcAft>
            </a:pPr>
            <a:endParaRPr lang="en-US">
              <a:effectLst/>
              <a:ea typeface="Calibri" panose="020F0502020204030204" pitchFamily="34" charset="0"/>
            </a:endParaRPr>
          </a:p>
        </p:txBody>
      </p:sp>
      <p:sp>
        <p:nvSpPr>
          <p:cNvPr id="3" name="Title 2">
            <a:extLst>
              <a:ext uri="{FF2B5EF4-FFF2-40B4-BE49-F238E27FC236}">
                <a16:creationId xmlns:a16="http://schemas.microsoft.com/office/drawing/2014/main" id="{CC373E29-80D8-E963-D037-5300AEF8CA2D}"/>
              </a:ext>
            </a:extLst>
          </p:cNvPr>
          <p:cNvSpPr>
            <a:spLocks noGrp="1"/>
          </p:cNvSpPr>
          <p:nvPr>
            <p:ph type="title"/>
          </p:nvPr>
        </p:nvSpPr>
        <p:spPr/>
        <p:txBody>
          <a:bodyPr/>
          <a:lstStyle/>
          <a:p>
            <a:r>
              <a:rPr lang="fr-CA"/>
              <a:t>Références </a:t>
            </a:r>
          </a:p>
        </p:txBody>
      </p:sp>
      <p:sp>
        <p:nvSpPr>
          <p:cNvPr id="4" name="TextBox 3">
            <a:extLst>
              <a:ext uri="{FF2B5EF4-FFF2-40B4-BE49-F238E27FC236}">
                <a16:creationId xmlns:a16="http://schemas.microsoft.com/office/drawing/2014/main" id="{7ECC95B0-5E4E-D2DA-7011-8739B96E31BB}"/>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02434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0293-A0B0-234E-B33A-86E8702F8FAE}"/>
              </a:ext>
            </a:extLst>
          </p:cNvPr>
          <p:cNvSpPr>
            <a:spLocks noGrp="1"/>
          </p:cNvSpPr>
          <p:nvPr>
            <p:ph type="title"/>
          </p:nvPr>
        </p:nvSpPr>
        <p:spPr>
          <a:xfrm>
            <a:off x="800424" y="444615"/>
            <a:ext cx="10591152" cy="943442"/>
          </a:xfrm>
        </p:spPr>
        <p:txBody>
          <a:bodyPr>
            <a:normAutofit fontScale="90000"/>
          </a:bodyPr>
          <a:lstStyle/>
          <a:p>
            <a:r>
              <a:rPr lang="fr-CA"/>
              <a:t>Ensemble, nous sommes la chaîne de vie du Canada</a:t>
            </a:r>
          </a:p>
        </p:txBody>
      </p:sp>
    </p:spTree>
    <p:custDataLst>
      <p:tags r:id="rId1"/>
    </p:custDataLst>
    <p:extLst>
      <p:ext uri="{BB962C8B-B14F-4D97-AF65-F5344CB8AC3E}">
        <p14:creationId xmlns:p14="http://schemas.microsoft.com/office/powerpoint/2010/main" val="343018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9882-14F4-9189-3AD9-BAF1A85ABFCE}"/>
              </a:ext>
            </a:extLst>
          </p:cNvPr>
          <p:cNvSpPr>
            <a:spLocks noGrp="1"/>
          </p:cNvSpPr>
          <p:nvPr>
            <p:ph type="title"/>
          </p:nvPr>
        </p:nvSpPr>
        <p:spPr/>
        <p:txBody>
          <a:bodyPr/>
          <a:lstStyle/>
          <a:p>
            <a:r>
              <a:rPr lang="fr-CA">
                <a:latin typeface="Arial"/>
                <a:cs typeface="Arial"/>
              </a:rPr>
              <a:t>Acronymes </a:t>
            </a:r>
          </a:p>
        </p:txBody>
      </p:sp>
      <p:graphicFrame>
        <p:nvGraphicFramePr>
          <p:cNvPr id="4" name="Table 4">
            <a:extLst>
              <a:ext uri="{FF2B5EF4-FFF2-40B4-BE49-F238E27FC236}">
                <a16:creationId xmlns:a16="http://schemas.microsoft.com/office/drawing/2014/main" id="{E2035C2D-5272-D753-79EF-C12EBF2BF958}"/>
              </a:ext>
            </a:extLst>
          </p:cNvPr>
          <p:cNvGraphicFramePr>
            <a:graphicFrameLocks noGrp="1"/>
          </p:cNvGraphicFramePr>
          <p:nvPr>
            <p:extLst>
              <p:ext uri="{D42A27DB-BD31-4B8C-83A1-F6EECF244321}">
                <p14:modId xmlns:p14="http://schemas.microsoft.com/office/powerpoint/2010/main" val="3156408393"/>
              </p:ext>
            </p:extLst>
          </p:nvPr>
        </p:nvGraphicFramePr>
        <p:xfrm>
          <a:off x="838331" y="1010538"/>
          <a:ext cx="10531148" cy="4834410"/>
        </p:xfrm>
        <a:graphic>
          <a:graphicData uri="http://schemas.openxmlformats.org/drawingml/2006/table">
            <a:tbl>
              <a:tblPr firstRow="1" bandRow="1">
                <a:tableStyleId>{5C22544A-7EE6-4342-B048-85BDC9FD1C3A}</a:tableStyleId>
              </a:tblPr>
              <a:tblGrid>
                <a:gridCol w="2639291">
                  <a:extLst>
                    <a:ext uri="{9D8B030D-6E8A-4147-A177-3AD203B41FA5}">
                      <a16:colId xmlns:a16="http://schemas.microsoft.com/office/drawing/2014/main" val="4276079606"/>
                    </a:ext>
                  </a:extLst>
                </a:gridCol>
                <a:gridCol w="7891857">
                  <a:extLst>
                    <a:ext uri="{9D8B030D-6E8A-4147-A177-3AD203B41FA5}">
                      <a16:colId xmlns:a16="http://schemas.microsoft.com/office/drawing/2014/main" val="1004864575"/>
                    </a:ext>
                  </a:extLst>
                </a:gridCol>
              </a:tblGrid>
              <a:tr h="729138">
                <a:tc>
                  <a:txBody>
                    <a:bodyPr/>
                    <a:lstStyle/>
                    <a:p>
                      <a:r>
                        <a:rPr lang="fr-CA" sz="2400">
                          <a:latin typeface="Arial" panose="020B0604020202020204" pitchFamily="34" charset="0"/>
                          <a:cs typeface="Arial" panose="020B0604020202020204" pitchFamily="34" charset="0"/>
                        </a:rPr>
                        <a:t>Acronyme</a:t>
                      </a:r>
                    </a:p>
                  </a:txBody>
                  <a:tcPr/>
                </a:tc>
                <a:tc>
                  <a:txBody>
                    <a:bodyPr/>
                    <a:lstStyle/>
                    <a:p>
                      <a:r>
                        <a:rPr lang="fr-CA" sz="2400">
                          <a:latin typeface="Arial" panose="020B0604020202020204" pitchFamily="34" charset="0"/>
                          <a:cs typeface="Arial" panose="020B0604020202020204" pitchFamily="34" charset="0"/>
                        </a:rPr>
                        <a:t>Nom </a:t>
                      </a:r>
                    </a:p>
                  </a:txBody>
                  <a:tcPr/>
                </a:tc>
                <a:extLst>
                  <a:ext uri="{0D108BD9-81ED-4DB2-BD59-A6C34878D82A}">
                    <a16:rowId xmlns:a16="http://schemas.microsoft.com/office/drawing/2014/main" val="2294843328"/>
                  </a:ext>
                </a:extLst>
              </a:tr>
              <a:tr h="729138">
                <a:tc>
                  <a:txBody>
                    <a:bodyPr/>
                    <a:lstStyle/>
                    <a:p>
                      <a:r>
                        <a:rPr lang="fr-CA" sz="2400">
                          <a:latin typeface="Arial" panose="020B0604020202020204" pitchFamily="34" charset="0"/>
                          <a:cs typeface="Arial" panose="020B0604020202020204" pitchFamily="34" charset="0"/>
                        </a:rPr>
                        <a:t>PMTP</a:t>
                      </a:r>
                    </a:p>
                  </a:txBody>
                  <a:tcPr/>
                </a:tc>
                <a:tc>
                  <a:txBody>
                    <a:bodyPr/>
                    <a:lstStyle/>
                    <a:p>
                      <a:r>
                        <a:rPr lang="fr-CA" sz="2400">
                          <a:latin typeface="Arial" panose="020B0604020202020204" pitchFamily="34" charset="0"/>
                          <a:cs typeface="Arial" panose="020B0604020202020204" pitchFamily="34" charset="0"/>
                        </a:rPr>
                        <a:t>Plaquettes mélangées traitées au psoralène </a:t>
                      </a:r>
                    </a:p>
                  </a:txBody>
                  <a:tcPr/>
                </a:tc>
                <a:extLst>
                  <a:ext uri="{0D108BD9-81ED-4DB2-BD59-A6C34878D82A}">
                    <a16:rowId xmlns:a16="http://schemas.microsoft.com/office/drawing/2014/main" val="2042036048"/>
                  </a:ext>
                </a:extLst>
              </a:tr>
              <a:tr h="729138">
                <a:tc>
                  <a:txBody>
                    <a:bodyPr/>
                    <a:lstStyle/>
                    <a:p>
                      <a:r>
                        <a:rPr lang="fr-CA" sz="2400">
                          <a:latin typeface="Arial" panose="020B0604020202020204" pitchFamily="34" charset="0"/>
                          <a:cs typeface="Arial" panose="020B0604020202020204" pitchFamily="34" charset="0"/>
                        </a:rPr>
                        <a:t>PATP</a:t>
                      </a:r>
                    </a:p>
                  </a:txBody>
                  <a:tcPr/>
                </a:tc>
                <a:tc>
                  <a:txBody>
                    <a:bodyPr/>
                    <a:lstStyle/>
                    <a:p>
                      <a:r>
                        <a:rPr lang="fr-CA" sz="2400">
                          <a:latin typeface="Arial" panose="020B0604020202020204" pitchFamily="34" charset="0"/>
                          <a:cs typeface="Arial" panose="020B0604020202020204" pitchFamily="34" charset="0"/>
                        </a:rPr>
                        <a:t>Plaquettes d’aphérèse traitées au psoralène </a:t>
                      </a:r>
                    </a:p>
                  </a:txBody>
                  <a:tcPr/>
                </a:tc>
                <a:extLst>
                  <a:ext uri="{0D108BD9-81ED-4DB2-BD59-A6C34878D82A}">
                    <a16:rowId xmlns:a16="http://schemas.microsoft.com/office/drawing/2014/main" val="813854038"/>
                  </a:ext>
                </a:extLst>
              </a:tr>
              <a:tr h="729138">
                <a:tc>
                  <a:txBody>
                    <a:bodyPr/>
                    <a:lstStyle/>
                    <a:p>
                      <a:r>
                        <a:rPr lang="fr-CA" sz="2400">
                          <a:latin typeface="Arial" panose="020B0604020202020204" pitchFamily="34" charset="0"/>
                          <a:cs typeface="Arial" panose="020B0604020202020204" pitchFamily="34" charset="0"/>
                        </a:rPr>
                        <a:t>TIAP</a:t>
                      </a:r>
                    </a:p>
                  </a:txBody>
                  <a:tcPr/>
                </a:tc>
                <a:tc>
                  <a:txBody>
                    <a:bodyPr/>
                    <a:lstStyle/>
                    <a:p>
                      <a:r>
                        <a:rPr lang="fr-CA" sz="2400">
                          <a:latin typeface="Arial" panose="020B0604020202020204" pitchFamily="34" charset="0"/>
                          <a:cs typeface="Arial" panose="020B0604020202020204" pitchFamily="34" charset="0"/>
                        </a:rPr>
                        <a:t>Technologie d’inactivation des agents pathogènes </a:t>
                      </a:r>
                    </a:p>
                  </a:txBody>
                  <a:tcPr/>
                </a:tc>
                <a:extLst>
                  <a:ext uri="{0D108BD9-81ED-4DB2-BD59-A6C34878D82A}">
                    <a16:rowId xmlns:a16="http://schemas.microsoft.com/office/drawing/2014/main" val="724317389"/>
                  </a:ext>
                </a:extLst>
              </a:tr>
              <a:tr h="729138">
                <a:tc>
                  <a:txBody>
                    <a:bodyPr/>
                    <a:lstStyle/>
                    <a:p>
                      <a:r>
                        <a:rPr lang="fr-CA" sz="2400">
                          <a:latin typeface="Arial" panose="020B0604020202020204" pitchFamily="34" charset="0"/>
                          <a:cs typeface="Arial" panose="020B0604020202020204" pitchFamily="34" charset="0"/>
                        </a:rPr>
                        <a:t>TRAP</a:t>
                      </a:r>
                    </a:p>
                  </a:txBody>
                  <a:tcPr/>
                </a:tc>
                <a:tc>
                  <a:txBody>
                    <a:bodyPr/>
                    <a:lstStyle/>
                    <a:p>
                      <a:r>
                        <a:rPr lang="fr-CA" sz="2400">
                          <a:latin typeface="Arial" panose="020B0604020202020204" pitchFamily="34" charset="0"/>
                          <a:cs typeface="Arial" panose="020B0604020202020204" pitchFamily="34" charset="0"/>
                        </a:rPr>
                        <a:t>Technologie de réduction des agents pathogènes  </a:t>
                      </a:r>
                    </a:p>
                  </a:txBody>
                  <a:tcPr/>
                </a:tc>
                <a:extLst>
                  <a:ext uri="{0D108BD9-81ED-4DB2-BD59-A6C34878D82A}">
                    <a16:rowId xmlns:a16="http://schemas.microsoft.com/office/drawing/2014/main" val="446494465"/>
                  </a:ext>
                </a:extLst>
              </a:tr>
              <a:tr h="781219">
                <a:tc>
                  <a:txBody>
                    <a:bodyPr/>
                    <a:lstStyle/>
                    <a:p>
                      <a:pPr lvl="0">
                        <a:buNone/>
                      </a:pPr>
                      <a:r>
                        <a:rPr lang="fr-CA" sz="2400">
                          <a:latin typeface="Arial" panose="020B0604020202020204" pitchFamily="34" charset="0"/>
                          <a:cs typeface="Arial" panose="020B0604020202020204" pitchFamily="34" charset="0"/>
                        </a:rPr>
                        <a:t>PAS</a:t>
                      </a:r>
                    </a:p>
                  </a:txBody>
                  <a:tcPr/>
                </a:tc>
                <a:tc>
                  <a:txBody>
                    <a:bodyPr/>
                    <a:lstStyle/>
                    <a:p>
                      <a:pPr lvl="0">
                        <a:buNone/>
                      </a:pPr>
                      <a:r>
                        <a:rPr lang="fr-CA" sz="2400">
                          <a:latin typeface="Arial" panose="020B0604020202020204" pitchFamily="34" charset="0"/>
                          <a:cs typeface="Arial" panose="020B0604020202020204" pitchFamily="34" charset="0"/>
                        </a:rPr>
                        <a:t>Solution additive pour plaquettes</a:t>
                      </a:r>
                    </a:p>
                    <a:p>
                      <a:pPr lvl="0">
                        <a:buNone/>
                      </a:pPr>
                      <a:r>
                        <a:rPr lang="fr-CA" sz="2400">
                          <a:latin typeface="Arial" panose="020B0604020202020204" pitchFamily="34" charset="0"/>
                          <a:cs typeface="Arial" panose="020B0604020202020204" pitchFamily="34" charset="0"/>
                        </a:rPr>
                        <a:t>La solution PAS-E est la préparation de PAS utilisée par la Société canadienne du sang. </a:t>
                      </a:r>
                    </a:p>
                  </a:txBody>
                  <a:tcPr/>
                </a:tc>
                <a:extLst>
                  <a:ext uri="{0D108BD9-81ED-4DB2-BD59-A6C34878D82A}">
                    <a16:rowId xmlns:a16="http://schemas.microsoft.com/office/drawing/2014/main" val="3295492069"/>
                  </a:ext>
                </a:extLst>
              </a:tr>
            </a:tbl>
          </a:graphicData>
        </a:graphic>
      </p:graphicFrame>
      <p:sp>
        <p:nvSpPr>
          <p:cNvPr id="2" name="TextBox 1">
            <a:extLst>
              <a:ext uri="{FF2B5EF4-FFF2-40B4-BE49-F238E27FC236}">
                <a16:creationId xmlns:a16="http://schemas.microsoft.com/office/drawing/2014/main" id="{D58F24D6-B1CC-AB45-A359-1D2D50380396}"/>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98693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838199" y="1269246"/>
            <a:ext cx="9355526" cy="4724400"/>
          </a:xfrm>
        </p:spPr>
        <p:txBody>
          <a:bodyPr anchor="t" anchorCtr="0">
            <a:normAutofit/>
          </a:bodyPr>
          <a:lstStyle/>
          <a:p>
            <a:pPr marL="0" indent="0">
              <a:lnSpc>
                <a:spcPct val="120000"/>
              </a:lnSpc>
              <a:spcBef>
                <a:spcPts val="0"/>
              </a:spcBef>
              <a:buNone/>
            </a:pPr>
            <a:r>
              <a:rPr lang="fr-CA" sz="2200">
                <a:latin typeface="Arial"/>
                <a:cs typeface="Arial"/>
              </a:rPr>
              <a:t>La technologie d’inactivation des agents pathogènes réduit le risque d’infections pathogènes transmises par transfusion et offre encore davantage de sécurité contre :</a:t>
            </a:r>
          </a:p>
          <a:p>
            <a:pPr marL="914400" lvl="3" indent="-457200">
              <a:lnSpc>
                <a:spcPct val="120000"/>
              </a:lnSpc>
              <a:spcBef>
                <a:spcPts val="300"/>
              </a:spcBef>
            </a:pPr>
            <a:r>
              <a:rPr lang="fr-CA" sz="2200">
                <a:latin typeface="Arial"/>
                <a:cs typeface="Arial"/>
              </a:rPr>
              <a:t>Les virus (enveloppés et non enveloppés)</a:t>
            </a:r>
          </a:p>
          <a:p>
            <a:pPr marL="914400" lvl="3" indent="-457200">
              <a:lnSpc>
                <a:spcPct val="120000"/>
              </a:lnSpc>
              <a:spcBef>
                <a:spcPts val="300"/>
              </a:spcBef>
            </a:pPr>
            <a:r>
              <a:rPr lang="fr-CA" sz="2200">
                <a:latin typeface="Arial"/>
                <a:cs typeface="Arial"/>
              </a:rPr>
              <a:t>Les bactéries (Gram positives, Gram négatives, spirochètes)</a:t>
            </a:r>
          </a:p>
          <a:p>
            <a:pPr marL="914400" lvl="3" indent="-457200">
              <a:lnSpc>
                <a:spcPct val="120000"/>
              </a:lnSpc>
              <a:spcBef>
                <a:spcPts val="300"/>
              </a:spcBef>
            </a:pPr>
            <a:r>
              <a:rPr lang="fr-CA" sz="2200">
                <a:latin typeface="Arial"/>
                <a:cs typeface="Arial"/>
              </a:rPr>
              <a:t>Les parasites protozoaires</a:t>
            </a:r>
          </a:p>
          <a:p>
            <a:pPr marL="914400" lvl="3" indent="-457200">
              <a:lnSpc>
                <a:spcPct val="120000"/>
              </a:lnSpc>
              <a:spcBef>
                <a:spcPts val="300"/>
              </a:spcBef>
            </a:pPr>
            <a:r>
              <a:rPr lang="fr-CA" sz="2200">
                <a:latin typeface="Arial"/>
                <a:cs typeface="Arial"/>
              </a:rPr>
              <a:t>Les globules blancs (leucocytes) qui ne peuvent plus se répliquer et produire de cytokines, ce qui rend l’irradiation inutile</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a:xfrm>
            <a:off x="462660" y="65822"/>
            <a:ext cx="11308702" cy="943442"/>
          </a:xfrm>
        </p:spPr>
        <p:txBody>
          <a:bodyPr/>
          <a:lstStyle/>
          <a:p>
            <a:r>
              <a:rPr lang="fr-CA"/>
              <a:t>Technologie d’inactivation des agents pathogènes</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9BB16C24-5942-D396-147E-AD00E2658E2D}"/>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2603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611187" y="938416"/>
            <a:ext cx="9677622" cy="4724400"/>
          </a:xfrm>
        </p:spPr>
        <p:txBody>
          <a:bodyPr anchor="t" anchorCtr="0">
            <a:noAutofit/>
          </a:bodyPr>
          <a:lstStyle/>
          <a:p>
            <a:pPr marL="0" indent="0">
              <a:lnSpc>
                <a:spcPct val="120000"/>
              </a:lnSpc>
              <a:spcBef>
                <a:spcPts val="0"/>
              </a:spcBef>
              <a:buNone/>
            </a:pPr>
            <a:r>
              <a:rPr lang="fr-CA" sz="2200">
                <a:latin typeface="Arial"/>
                <a:cs typeface="Arial"/>
              </a:rPr>
              <a:t>À la Société canadienne du sang, la technologie d’inactivation des agents pathogènes INTERCEPT de </a:t>
            </a:r>
            <a:r>
              <a:rPr lang="fr-CA" sz="2200" err="1">
                <a:latin typeface="Arial"/>
                <a:cs typeface="Arial"/>
              </a:rPr>
              <a:t>Cerus</a:t>
            </a:r>
            <a:r>
              <a:rPr lang="fr-CA" sz="2200">
                <a:latin typeface="Arial"/>
                <a:cs typeface="Arial"/>
              </a:rPr>
              <a:t> sera utilisée pour fabriquer des produits de plaquettes à teneur réduite en agents pathogènes. </a:t>
            </a:r>
          </a:p>
          <a:p>
            <a:pPr marL="0" indent="0">
              <a:lnSpc>
                <a:spcPct val="120000"/>
              </a:lnSpc>
              <a:spcBef>
                <a:spcPts val="0"/>
              </a:spcBef>
              <a:buNone/>
            </a:pPr>
            <a:endParaRPr lang="en-US" sz="2200">
              <a:latin typeface="Arial"/>
              <a:cs typeface="Arial"/>
            </a:endParaRPr>
          </a:p>
          <a:p>
            <a:pPr marL="0" lvl="0" indent="0">
              <a:lnSpc>
                <a:spcPct val="120000"/>
              </a:lnSpc>
              <a:spcBef>
                <a:spcPts val="0"/>
              </a:spcBef>
              <a:buNone/>
            </a:pPr>
            <a:r>
              <a:rPr lang="fr-FR" sz="2200" b="1">
                <a:latin typeface="Arial"/>
                <a:cs typeface="Arial"/>
              </a:rPr>
              <a:t>Pour désigner ce type de plaquettes, on parle également de :</a:t>
            </a:r>
            <a:endParaRPr lang="fr-CA" sz="2200" b="1">
              <a:latin typeface="Arial"/>
              <a:cs typeface="Arial"/>
            </a:endParaRPr>
          </a:p>
          <a:p>
            <a:pPr marL="0" indent="0">
              <a:lnSpc>
                <a:spcPct val="120000"/>
              </a:lnSpc>
              <a:spcBef>
                <a:spcPts val="0"/>
              </a:spcBef>
              <a:buNone/>
            </a:pPr>
            <a:r>
              <a:rPr lang="fr-CA" sz="2200">
                <a:latin typeface="Arial"/>
                <a:cs typeface="Arial"/>
              </a:rPr>
              <a:t>Plaquettes INTERCEPT</a:t>
            </a:r>
          </a:p>
          <a:p>
            <a:pPr marL="0" lvl="0" indent="0">
              <a:lnSpc>
                <a:spcPct val="120000"/>
              </a:lnSpc>
              <a:spcBef>
                <a:spcPts val="0"/>
              </a:spcBef>
              <a:buNone/>
            </a:pPr>
            <a:r>
              <a:rPr lang="fr-CA" sz="2200">
                <a:latin typeface="Arial"/>
                <a:cs typeface="Arial"/>
              </a:rPr>
              <a:t>Plaquettes traitées par une technologie de réduction des agents pathogènes</a:t>
            </a:r>
          </a:p>
          <a:p>
            <a:pPr marL="0" lvl="0" indent="0">
              <a:lnSpc>
                <a:spcPct val="120000"/>
              </a:lnSpc>
              <a:spcBef>
                <a:spcPts val="0"/>
              </a:spcBef>
              <a:buNone/>
            </a:pPr>
            <a:r>
              <a:rPr lang="fr-CA" sz="2200">
                <a:latin typeface="Arial"/>
                <a:cs typeface="Arial"/>
              </a:rPr>
              <a:t>Plaquettes traitées au psoralène</a:t>
            </a:r>
          </a:p>
          <a:p>
            <a:pPr marL="0" lvl="0" indent="0">
              <a:lnSpc>
                <a:spcPct val="120000"/>
              </a:lnSpc>
              <a:spcBef>
                <a:spcPts val="0"/>
              </a:spcBef>
              <a:buNone/>
            </a:pPr>
            <a:endParaRPr lang="en-US" sz="2200">
              <a:latin typeface="Arial"/>
              <a:cs typeface="Arial"/>
            </a:endParaRPr>
          </a:p>
          <a:p>
            <a:pPr marL="0" indent="0">
              <a:lnSpc>
                <a:spcPct val="120000"/>
              </a:lnSpc>
              <a:spcBef>
                <a:spcPts val="0"/>
              </a:spcBef>
              <a:buNone/>
            </a:pPr>
            <a:r>
              <a:rPr lang="fr-CA" sz="2200" b="1">
                <a:latin typeface="Arial"/>
                <a:cs typeface="Arial"/>
              </a:rPr>
              <a:t>Autres termes : </a:t>
            </a:r>
          </a:p>
          <a:p>
            <a:pPr marL="0" indent="0">
              <a:lnSpc>
                <a:spcPct val="120000"/>
              </a:lnSpc>
              <a:spcBef>
                <a:spcPts val="0"/>
              </a:spcBef>
              <a:buNone/>
            </a:pPr>
            <a:r>
              <a:rPr lang="fr-CA" sz="2200">
                <a:latin typeface="Arial"/>
                <a:cs typeface="Arial"/>
              </a:rPr>
              <a:t>Plaquettes mélangées traitées au psoralène (PMTP) </a:t>
            </a:r>
          </a:p>
          <a:p>
            <a:pPr marL="0" indent="0">
              <a:lnSpc>
                <a:spcPct val="120000"/>
              </a:lnSpc>
              <a:spcBef>
                <a:spcPts val="0"/>
              </a:spcBef>
              <a:buNone/>
            </a:pPr>
            <a:r>
              <a:rPr lang="fr-CA" sz="2200">
                <a:latin typeface="Arial"/>
                <a:cs typeface="Arial"/>
              </a:rPr>
              <a:t>Plaquettes d’aphérèse traitées au psoralène (PATP) </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a:xfrm>
            <a:off x="611187" y="-105505"/>
            <a:ext cx="10589564" cy="943442"/>
          </a:xfrm>
        </p:spPr>
        <p:txBody>
          <a:bodyPr/>
          <a:lstStyle/>
          <a:p>
            <a:r>
              <a:rPr lang="fr-CA"/>
              <a:t>Terminologie</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5A2CDA4B-1A26-7323-10C0-F8133E6BC0D8}"/>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94881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D27E-A353-4093-AD6D-FB5D2D1BC779}"/>
              </a:ext>
            </a:extLst>
          </p:cNvPr>
          <p:cNvSpPr>
            <a:spLocks noGrp="1"/>
          </p:cNvSpPr>
          <p:nvPr>
            <p:ph type="title"/>
          </p:nvPr>
        </p:nvSpPr>
        <p:spPr/>
        <p:txBody>
          <a:bodyPr>
            <a:normAutofit/>
          </a:bodyPr>
          <a:lstStyle/>
          <a:p>
            <a:r>
              <a:rPr lang="fr-CA"/>
              <a:t>Innocuité</a:t>
            </a:r>
          </a:p>
        </p:txBody>
      </p:sp>
      <p:sp>
        <p:nvSpPr>
          <p:cNvPr id="7" name="Content Placeholder 6"/>
          <p:cNvSpPr>
            <a:spLocks noGrp="1"/>
          </p:cNvSpPr>
          <p:nvPr>
            <p:ph type="body" sz="quarter" idx="14"/>
          </p:nvPr>
        </p:nvSpPr>
        <p:spPr>
          <a:xfrm>
            <a:off x="809064" y="1105014"/>
            <a:ext cx="6059960" cy="4861967"/>
          </a:xfrm>
        </p:spPr>
        <p:txBody>
          <a:bodyPr>
            <a:normAutofit fontScale="92500"/>
          </a:bodyPr>
          <a:lstStyle/>
          <a:p>
            <a:pPr marL="0" indent="0">
              <a:buNone/>
            </a:pPr>
            <a:r>
              <a:rPr lang="fr-CA" sz="2200" b="1">
                <a:latin typeface="Arial"/>
                <a:cs typeface="Arial"/>
              </a:rPr>
              <a:t>Profil d’innocuité de l’</a:t>
            </a:r>
            <a:r>
              <a:rPr lang="fr-CA" sz="2200" b="1" err="1">
                <a:latin typeface="Arial"/>
                <a:cs typeface="Arial"/>
              </a:rPr>
              <a:t>amotosalène</a:t>
            </a:r>
            <a:endParaRPr lang="fr-CA" sz="2200" b="1">
              <a:latin typeface="Arial"/>
              <a:cs typeface="Arial"/>
            </a:endParaRPr>
          </a:p>
          <a:p>
            <a:r>
              <a:rPr lang="fr-CA" sz="2200">
                <a:latin typeface="Arial"/>
                <a:cs typeface="Arial"/>
              </a:rPr>
              <a:t>La toxicité a fait l’objet d’études approfondies.</a:t>
            </a:r>
          </a:p>
          <a:p>
            <a:r>
              <a:rPr lang="fr-CA" sz="2200">
                <a:latin typeface="Arial"/>
                <a:cs typeface="Arial"/>
              </a:rPr>
              <a:t>La quantité d’</a:t>
            </a:r>
            <a:r>
              <a:rPr lang="fr-CA" sz="2200" err="1">
                <a:latin typeface="Arial"/>
                <a:cs typeface="Arial"/>
              </a:rPr>
              <a:t>amotosalène</a:t>
            </a:r>
            <a:r>
              <a:rPr lang="fr-CA" sz="2200">
                <a:latin typeface="Arial"/>
                <a:cs typeface="Arial"/>
              </a:rPr>
              <a:t> résiduel est minime.</a:t>
            </a:r>
          </a:p>
          <a:p>
            <a:r>
              <a:rPr lang="fr-CA" sz="2200">
                <a:latin typeface="Arial"/>
                <a:cs typeface="Arial"/>
              </a:rPr>
              <a:t>Les données in vitro, d’études animales et d’hémovigilance européenne semblent indiquer l’innocuité.</a:t>
            </a:r>
          </a:p>
          <a:p>
            <a:pPr marL="0" indent="0">
              <a:spcBef>
                <a:spcPts val="1200"/>
              </a:spcBef>
              <a:buNone/>
            </a:pPr>
            <a:r>
              <a:rPr lang="fr-CA" sz="2200" b="1">
                <a:latin typeface="Arial"/>
                <a:cs typeface="Arial"/>
              </a:rPr>
              <a:t>À propos du traitement INTERCEPT </a:t>
            </a:r>
            <a:br>
              <a:rPr lang="fr-CA" sz="2200" b="1">
                <a:latin typeface="Arial"/>
                <a:cs typeface="Arial"/>
              </a:rPr>
            </a:br>
            <a:r>
              <a:rPr lang="fr-CA" sz="2200" b="1">
                <a:latin typeface="Arial"/>
                <a:cs typeface="Arial"/>
              </a:rPr>
              <a:t>(de </a:t>
            </a:r>
            <a:r>
              <a:rPr lang="fr-CA" sz="2200" b="1" err="1">
                <a:latin typeface="Arial"/>
                <a:cs typeface="Arial"/>
              </a:rPr>
              <a:t>Cerus</a:t>
            </a:r>
            <a:r>
              <a:rPr lang="fr-CA" sz="2200" b="1">
                <a:latin typeface="Arial"/>
                <a:cs typeface="Arial"/>
              </a:rPr>
              <a:t>) : </a:t>
            </a:r>
          </a:p>
          <a:p>
            <a:r>
              <a:rPr lang="fr-CA" sz="2200">
                <a:latin typeface="Arial"/>
                <a:cs typeface="Arial"/>
              </a:rPr>
              <a:t>Sur le marché depuis près de 20 ans</a:t>
            </a:r>
          </a:p>
          <a:p>
            <a:r>
              <a:rPr lang="fr-CA" sz="2200">
                <a:latin typeface="Arial"/>
                <a:cs typeface="Arial"/>
              </a:rPr>
              <a:t>Adopté pour traiter plus de 50 % des plaquettes produites dans 10 pays</a:t>
            </a:r>
            <a:r>
              <a:rPr lang="fr-CA" sz="2200" baseline="30000">
                <a:latin typeface="Arial"/>
                <a:cs typeface="Arial"/>
              </a:rPr>
              <a:t>‡</a:t>
            </a:r>
          </a:p>
          <a:p>
            <a:r>
              <a:rPr lang="fr-CA" sz="2200">
                <a:latin typeface="Arial"/>
                <a:cs typeface="Arial"/>
              </a:rPr>
              <a:t>Environ 8,5 millions de doses traitées par INTERCEPT dans le monde (plasma et plaquettes)*</a:t>
            </a:r>
          </a:p>
          <a:p>
            <a:pPr marL="0" indent="0">
              <a:buNone/>
            </a:pPr>
            <a:endParaRPr lang="en-US" sz="2200"/>
          </a:p>
          <a:p>
            <a:pPr marL="0" indent="0">
              <a:buNone/>
            </a:pPr>
            <a:endParaRPr lang="en-US" sz="2200" b="1">
              <a:solidFill>
                <a:schemeClr val="tx1">
                  <a:lumMod val="75000"/>
                </a:schemeClr>
              </a:solidFill>
            </a:endParaRPr>
          </a:p>
          <a:p>
            <a:endParaRPr lang="en-US" sz="2200" b="1">
              <a:solidFill>
                <a:schemeClr val="tx1">
                  <a:lumMod val="75000"/>
                </a:schemeClr>
              </a:solidFill>
            </a:endParaRPr>
          </a:p>
        </p:txBody>
      </p:sp>
      <p:pic>
        <p:nvPicPr>
          <p:cNvPr id="10" name="Picture 9">
            <a:extLst>
              <a:ext uri="{FF2B5EF4-FFF2-40B4-BE49-F238E27FC236}">
                <a16:creationId xmlns:a16="http://schemas.microsoft.com/office/drawing/2014/main" id="{78386F38-756F-4F01-A416-31DAF6AEA11C}"/>
              </a:ext>
            </a:extLst>
          </p:cNvPr>
          <p:cNvPicPr>
            <a:picLocks noChangeAspect="1"/>
          </p:cNvPicPr>
          <p:nvPr/>
        </p:nvPicPr>
        <p:blipFill>
          <a:blip r:embed="rId4"/>
          <a:stretch>
            <a:fillRect/>
          </a:stretch>
        </p:blipFill>
        <p:spPr>
          <a:xfrm>
            <a:off x="6884214" y="69382"/>
            <a:ext cx="4002862" cy="4317222"/>
          </a:xfrm>
          <a:prstGeom prst="rect">
            <a:avLst/>
          </a:prstGeom>
        </p:spPr>
      </p:pic>
      <p:sp>
        <p:nvSpPr>
          <p:cNvPr id="2" name="TextBox 1">
            <a:extLst>
              <a:ext uri="{FF2B5EF4-FFF2-40B4-BE49-F238E27FC236}">
                <a16:creationId xmlns:a16="http://schemas.microsoft.com/office/drawing/2014/main" id="{88496290-9C64-4A6C-8DDC-E326978E2608}"/>
              </a:ext>
            </a:extLst>
          </p:cNvPr>
          <p:cNvSpPr txBox="1"/>
          <p:nvPr/>
        </p:nvSpPr>
        <p:spPr>
          <a:xfrm>
            <a:off x="6811617" y="4319591"/>
            <a:ext cx="5115339" cy="1754326"/>
          </a:xfrm>
          <a:prstGeom prst="rect">
            <a:avLst/>
          </a:prstGeom>
          <a:noFill/>
        </p:spPr>
        <p:txBody>
          <a:bodyPr wrap="square" rtlCol="0">
            <a:spAutoFit/>
          </a:bodyPr>
          <a:lstStyle/>
          <a:p>
            <a:r>
              <a:rPr lang="fr-CA" b="1">
                <a:solidFill>
                  <a:schemeClr val="accent3"/>
                </a:solidFill>
                <a:latin typeface="Arial" panose="020B0604020202020204" pitchFamily="34" charset="0"/>
                <a:cs typeface="Arial" panose="020B0604020202020204" pitchFamily="34" charset="0"/>
              </a:rPr>
              <a:t>Concentrés plaquettaires à agents pathogènes inactivés</a:t>
            </a:r>
          </a:p>
          <a:p>
            <a:r>
              <a:rPr lang="fr-CA" b="1">
                <a:solidFill>
                  <a:schemeClr val="tx1">
                    <a:lumMod val="75000"/>
                  </a:schemeClr>
                </a:solidFill>
                <a:latin typeface="Arial" panose="020B0604020202020204" pitchFamily="34" charset="0"/>
                <a:cs typeface="Arial" panose="020B0604020202020204" pitchFamily="34" charset="0"/>
              </a:rPr>
              <a:t>Concentrés plaquettaires ayant fait l’objet d’un dépistage de bactéries</a:t>
            </a:r>
          </a:p>
          <a:p>
            <a:r>
              <a:rPr lang="fr-CA">
                <a:solidFill>
                  <a:schemeClr val="bg1">
                    <a:lumMod val="65000"/>
                  </a:schemeClr>
                </a:solidFill>
                <a:latin typeface="Arial" panose="020B0604020202020204" pitchFamily="34" charset="0"/>
                <a:cs typeface="Arial" panose="020B0604020202020204" pitchFamily="34" charset="0"/>
              </a:rPr>
              <a:t>Concentrés plaquettaires sans dépistage de bactéries ni inactivation des agents pathogènes</a:t>
            </a:r>
            <a:endParaRPr lang="en-US"/>
          </a:p>
        </p:txBody>
      </p:sp>
      <p:sp>
        <p:nvSpPr>
          <p:cNvPr id="4" name="TextBox 3">
            <a:extLst>
              <a:ext uri="{FF2B5EF4-FFF2-40B4-BE49-F238E27FC236}">
                <a16:creationId xmlns:a16="http://schemas.microsoft.com/office/drawing/2014/main" id="{106EF5BE-6C9C-42B6-B343-405D54FAAF27}"/>
              </a:ext>
            </a:extLst>
          </p:cNvPr>
          <p:cNvSpPr txBox="1"/>
          <p:nvPr/>
        </p:nvSpPr>
        <p:spPr>
          <a:xfrm>
            <a:off x="3889420" y="6067798"/>
            <a:ext cx="7520527" cy="830997"/>
          </a:xfrm>
          <a:prstGeom prst="rect">
            <a:avLst/>
          </a:prstGeom>
          <a:noFill/>
        </p:spPr>
        <p:txBody>
          <a:bodyPr wrap="square" rtlCol="0">
            <a:spAutoFit/>
          </a:bodyPr>
          <a:lstStyle/>
          <a:p>
            <a:r>
              <a:rPr lang="fr-CA" sz="1200">
                <a:latin typeface="Arial" panose="020B0604020202020204" pitchFamily="34" charset="0"/>
                <a:cs typeface="Arial" panose="020B0604020202020204" pitchFamily="34" charset="0"/>
              </a:rPr>
              <a:t>Source : données internes 2018 de </a:t>
            </a:r>
            <a:r>
              <a:rPr lang="fr-CA" sz="1200" err="1">
                <a:latin typeface="Arial" panose="020B0604020202020204" pitchFamily="34" charset="0"/>
                <a:cs typeface="Arial" panose="020B0604020202020204" pitchFamily="34" charset="0"/>
              </a:rPr>
              <a:t>Cerus</a:t>
            </a:r>
            <a:endParaRPr lang="fr-CA" sz="1200">
              <a:latin typeface="Arial" panose="020B0604020202020204" pitchFamily="34" charset="0"/>
              <a:cs typeface="Arial" panose="020B0604020202020204" pitchFamily="34" charset="0"/>
            </a:endParaRPr>
          </a:p>
          <a:p>
            <a:r>
              <a:rPr lang="fr-CA" sz="1200" baseline="30000">
                <a:latin typeface="Arial" panose="020B0604020202020204" pitchFamily="34" charset="0"/>
                <a:cs typeface="Arial" panose="020B0604020202020204" pitchFamily="34" charset="0"/>
              </a:rPr>
              <a:t>‡ </a:t>
            </a:r>
            <a:r>
              <a:rPr lang="fr-CA" sz="1200">
                <a:latin typeface="Arial" panose="020B0604020202020204" pitchFamily="34" charset="0"/>
                <a:cs typeface="Arial" panose="020B0604020202020204" pitchFamily="34" charset="0"/>
              </a:rPr>
              <a:t>Pays où le traitement INTERCEPT est la norme de soins, pour plus de 50 % des plaquettes</a:t>
            </a:r>
          </a:p>
          <a:p>
            <a:pPr marL="115888" indent="-115888"/>
            <a:r>
              <a:rPr lang="fr-CA" sz="1200">
                <a:latin typeface="Arial" panose="020B0604020202020204" pitchFamily="34" charset="0"/>
                <a:cs typeface="Arial" panose="020B0604020202020204" pitchFamily="34" charset="0"/>
              </a:rPr>
              <a:t>* Estimation du nombre de doses de plaquettes et de plasma traitées sur la base du nombre de systèmes vendus à ce jour</a:t>
            </a:r>
          </a:p>
        </p:txBody>
      </p:sp>
    </p:spTree>
    <p:custDataLst>
      <p:tags r:id="rId1"/>
    </p:custDataLst>
    <p:extLst>
      <p:ext uri="{BB962C8B-B14F-4D97-AF65-F5344CB8AC3E}">
        <p14:creationId xmlns:p14="http://schemas.microsoft.com/office/powerpoint/2010/main" val="299500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769188" y="978793"/>
            <a:ext cx="10735849" cy="3786389"/>
          </a:xfrm>
        </p:spPr>
        <p:txBody>
          <a:bodyPr anchor="t" anchorCtr="0">
            <a:normAutofit fontScale="92500" lnSpcReduction="10000"/>
          </a:bodyPr>
          <a:lstStyle/>
          <a:p>
            <a:pPr marL="0" lvl="0" indent="0">
              <a:lnSpc>
                <a:spcPct val="120000"/>
              </a:lnSpc>
              <a:spcBef>
                <a:spcPts val="0"/>
              </a:spcBef>
              <a:buNone/>
            </a:pPr>
            <a:endParaRPr lang="en-US" sz="2400" b="1"/>
          </a:p>
          <a:p>
            <a:pPr marL="0" indent="0">
              <a:lnSpc>
                <a:spcPct val="120000"/>
              </a:lnSpc>
              <a:spcBef>
                <a:spcPts val="0"/>
              </a:spcBef>
              <a:buNone/>
            </a:pPr>
            <a:r>
              <a:rPr lang="fr-CA" sz="2400" b="1">
                <a:latin typeface="Arial"/>
                <a:cs typeface="Arial"/>
              </a:rPr>
              <a:t>Produits existants, dans le plasma </a:t>
            </a:r>
          </a:p>
          <a:p>
            <a:pPr marL="342900" indent="-342900">
              <a:lnSpc>
                <a:spcPct val="120000"/>
              </a:lnSpc>
              <a:spcBef>
                <a:spcPts val="0"/>
              </a:spcBef>
            </a:pPr>
            <a:r>
              <a:rPr lang="fr-CA" sz="2400">
                <a:latin typeface="Arial"/>
                <a:cs typeface="Arial"/>
              </a:rPr>
              <a:t>Plaquettes mélangées non traitées (plaquettes mélangées [CPD] PD)</a:t>
            </a:r>
          </a:p>
          <a:p>
            <a:pPr marL="342900" indent="-342900">
              <a:lnSpc>
                <a:spcPct val="120000"/>
              </a:lnSpc>
              <a:spcBef>
                <a:spcPts val="0"/>
              </a:spcBef>
            </a:pPr>
            <a:r>
              <a:rPr lang="fr-CA" sz="2400">
                <a:latin typeface="Arial"/>
                <a:cs typeface="Arial"/>
              </a:rPr>
              <a:t>Plaquettes d’aphérèse non traitées (plaquettes d’aphérèse) </a:t>
            </a:r>
          </a:p>
          <a:p>
            <a:pPr marL="457200" lvl="1" indent="0">
              <a:lnSpc>
                <a:spcPct val="120000"/>
              </a:lnSpc>
              <a:buNone/>
            </a:pPr>
            <a:endParaRPr lang="en-US" sz="2400"/>
          </a:p>
          <a:p>
            <a:pPr marL="0" indent="0">
              <a:lnSpc>
                <a:spcPct val="120000"/>
              </a:lnSpc>
              <a:spcBef>
                <a:spcPts val="0"/>
              </a:spcBef>
              <a:buNone/>
            </a:pPr>
            <a:r>
              <a:rPr lang="fr-CA" sz="2400" b="1">
                <a:latin typeface="Arial"/>
                <a:cs typeface="Arial"/>
              </a:rPr>
              <a:t>Nouveaux produits de plaquettes, dans la solution additive pour plaquettes (PAS-E)</a:t>
            </a:r>
          </a:p>
          <a:p>
            <a:pPr marL="342900" indent="-342900">
              <a:lnSpc>
                <a:spcPct val="120000"/>
              </a:lnSpc>
              <a:spcBef>
                <a:spcPts val="0"/>
              </a:spcBef>
            </a:pPr>
            <a:r>
              <a:rPr lang="fr-CA" sz="2400">
                <a:latin typeface="Arial"/>
                <a:cs typeface="Arial"/>
              </a:rPr>
              <a:t>Plaquettes mélangées traitées au psoralène (PMTP)</a:t>
            </a:r>
          </a:p>
          <a:p>
            <a:pPr marL="342900" indent="-342900">
              <a:lnSpc>
                <a:spcPct val="120000"/>
              </a:lnSpc>
              <a:spcBef>
                <a:spcPts val="0"/>
              </a:spcBef>
            </a:pPr>
            <a:r>
              <a:rPr lang="fr-CA" sz="2400">
                <a:latin typeface="Arial"/>
                <a:cs typeface="Arial"/>
              </a:rPr>
              <a:t>Plaquettes d’aphérèse traitées au psoralène (PATP)</a:t>
            </a:r>
          </a:p>
          <a:p>
            <a:pPr marL="342900" indent="-342900">
              <a:lnSpc>
                <a:spcPct val="120000"/>
              </a:lnSpc>
              <a:spcBef>
                <a:spcPts val="0"/>
              </a:spcBef>
            </a:pPr>
            <a:r>
              <a:rPr lang="fr-CA" sz="2400">
                <a:latin typeface="Arial"/>
                <a:cs typeface="Arial"/>
              </a:rPr>
              <a:t>Plaquettes d’aphérèse non traitées, en solution PAS-E</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fr-CA"/>
              <a:t>Produits de plaquettes </a:t>
            </a:r>
          </a:p>
        </p:txBody>
      </p:sp>
      <p:sp>
        <p:nvSpPr>
          <p:cNvPr id="3" name="TextBox 2">
            <a:extLst>
              <a:ext uri="{FF2B5EF4-FFF2-40B4-BE49-F238E27FC236}">
                <a16:creationId xmlns:a16="http://schemas.microsoft.com/office/drawing/2014/main" id="{42A66EF2-1830-966D-7CFA-78CAC8BAEB78}"/>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40686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944382" y="1521846"/>
            <a:ext cx="9556104" cy="4179793"/>
          </a:xfrm>
        </p:spPr>
        <p:txBody>
          <a:bodyPr anchor="t" anchorCtr="0">
            <a:normAutofit fontScale="92500"/>
          </a:bodyPr>
          <a:lstStyle/>
          <a:p>
            <a:pPr fontAlgn="base">
              <a:lnSpc>
                <a:spcPct val="114000"/>
              </a:lnSpc>
              <a:spcBef>
                <a:spcPts val="1200"/>
              </a:spcBef>
            </a:pPr>
            <a:r>
              <a:rPr lang="fr-CA" sz="2400"/>
              <a:t>La PAS a été conçue pour remplacer une partie du plasma dans les produits de plaquettes.</a:t>
            </a:r>
          </a:p>
          <a:p>
            <a:pPr fontAlgn="base">
              <a:lnSpc>
                <a:spcPct val="114000"/>
              </a:lnSpc>
              <a:spcBef>
                <a:spcPts val="1800"/>
              </a:spcBef>
            </a:pPr>
            <a:r>
              <a:rPr lang="fr-CA" sz="2400"/>
              <a:t>Elle entraîne une dilution supplémentaire des protéines plasmatiques, des cytokines, des </a:t>
            </a:r>
            <a:r>
              <a:rPr lang="fr-CA" sz="2400" err="1"/>
              <a:t>isoagglutinines</a:t>
            </a:r>
            <a:r>
              <a:rPr lang="fr-CA" sz="2400"/>
              <a:t> (anti-A, anti-B, anti-A/B) et d’autres molécules bioactives.</a:t>
            </a:r>
          </a:p>
          <a:p>
            <a:pPr fontAlgn="base">
              <a:lnSpc>
                <a:spcPct val="114000"/>
              </a:lnSpc>
              <a:spcBef>
                <a:spcPts val="1800"/>
              </a:spcBef>
            </a:pPr>
            <a:r>
              <a:rPr lang="fr-CA" sz="2400"/>
              <a:t>Elle aide à réduire l’incidence des réactions allergiques et des réactions fébriles transfusionnelles non hémolytiques</a:t>
            </a:r>
            <a:r>
              <a:rPr lang="fr-CA" sz="2400" baseline="30000"/>
              <a:t>1,2</a:t>
            </a:r>
            <a:r>
              <a:rPr lang="fr-CA" sz="2400"/>
              <a:t>.</a:t>
            </a:r>
          </a:p>
          <a:p>
            <a:pPr fontAlgn="base">
              <a:lnSpc>
                <a:spcPct val="114000"/>
              </a:lnSpc>
              <a:spcBef>
                <a:spcPts val="1800"/>
              </a:spcBef>
            </a:pPr>
            <a:r>
              <a:rPr lang="fr-CA" sz="2400"/>
              <a:t>Les intervalles entre l’hémostase et la transfusion restent les mêmes</a:t>
            </a:r>
            <a:r>
              <a:rPr lang="fr-CA" sz="2400" baseline="30000"/>
              <a:t>3</a:t>
            </a:r>
            <a:r>
              <a:rPr lang="fr-CA" sz="2400"/>
              <a:t>.</a:t>
            </a:r>
          </a:p>
          <a:p>
            <a:pPr fontAlgn="base">
              <a:lnSpc>
                <a:spcPct val="114000"/>
              </a:lnSpc>
              <a:spcBef>
                <a:spcPts val="1200"/>
              </a:spcBef>
            </a:pPr>
            <a:endParaRPr lang="en-US" sz="2800"/>
          </a:p>
          <a:p>
            <a:pPr fontAlgn="base">
              <a:lnSpc>
                <a:spcPct val="114000"/>
              </a:lnSpc>
              <a:spcBef>
                <a:spcPts val="1800"/>
              </a:spcBef>
            </a:pPr>
            <a:endParaRPr lang="en-US" sz="28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14387" y="72020"/>
            <a:ext cx="12192000" cy="943442"/>
          </a:xfrm>
        </p:spPr>
        <p:txBody>
          <a:bodyPr>
            <a:normAutofit/>
          </a:bodyPr>
          <a:lstStyle/>
          <a:p>
            <a:r>
              <a:rPr lang="fr-CA">
                <a:latin typeface="Arial"/>
                <a:cs typeface="Arial"/>
              </a:rPr>
              <a:t>La solution additive pour plaquettes (PAS)</a:t>
            </a:r>
          </a:p>
        </p:txBody>
      </p:sp>
      <p:sp>
        <p:nvSpPr>
          <p:cNvPr id="2" name="TextBox 1">
            <a:extLst>
              <a:ext uri="{FF2B5EF4-FFF2-40B4-BE49-F238E27FC236}">
                <a16:creationId xmlns:a16="http://schemas.microsoft.com/office/drawing/2014/main" id="{DF2C0BBB-39A8-7B2B-D96F-48E7A9AE280C}"/>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66059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99564" y="1735428"/>
            <a:ext cx="10515600" cy="3441879"/>
          </a:xfrm>
        </p:spPr>
        <p:txBody>
          <a:bodyPr anchor="t" anchorCtr="0">
            <a:normAutofit/>
          </a:bodyPr>
          <a:lstStyle/>
          <a:p>
            <a:pPr marL="0" indent="0" fontAlgn="base">
              <a:lnSpc>
                <a:spcPct val="125000"/>
              </a:lnSpc>
              <a:buNone/>
            </a:pPr>
            <a:r>
              <a:rPr lang="fr-CA" sz="2400"/>
              <a:t>Les indications des plaquettes à teneur réduite en agents pathogènes sont les mêmes que celles des plaquettes non traitées, avec les ajouts suivants :</a:t>
            </a:r>
          </a:p>
          <a:p>
            <a:pPr marL="0" indent="0" fontAlgn="base">
              <a:lnSpc>
                <a:spcPct val="125000"/>
              </a:lnSpc>
              <a:buNone/>
            </a:pPr>
            <a:r>
              <a:rPr lang="fr-CA" sz="2800" b="1"/>
              <a:t>			</a:t>
            </a:r>
          </a:p>
          <a:p>
            <a:pPr marL="0" indent="0" algn="ctr" fontAlgn="base">
              <a:lnSpc>
                <a:spcPct val="125000"/>
              </a:lnSpc>
              <a:buNone/>
            </a:pPr>
            <a:r>
              <a:rPr lang="fr-CA" sz="2400" b="1"/>
              <a:t>Irradiation non requise/contre-indiquée</a:t>
            </a:r>
          </a:p>
          <a:p>
            <a:pPr marL="0" indent="0" algn="ctr" fontAlgn="base">
              <a:lnSpc>
                <a:spcPct val="125000"/>
              </a:lnSpc>
              <a:buNone/>
            </a:pPr>
            <a:r>
              <a:rPr lang="fr-CA" sz="2400" b="1"/>
              <a:t>Séronégativité pour le CMV </a:t>
            </a:r>
          </a:p>
          <a:p>
            <a:pPr marL="0" indent="0" algn="ctr" fontAlgn="base">
              <a:lnSpc>
                <a:spcPct val="125000"/>
              </a:lnSpc>
              <a:buNone/>
            </a:pPr>
            <a:endParaRPr lang="en-US" sz="3000" b="1"/>
          </a:p>
          <a:p>
            <a:pPr marL="0" indent="0" fontAlgn="base">
              <a:lnSpc>
                <a:spcPct val="125000"/>
              </a:lnSpc>
              <a:buNone/>
            </a:pPr>
            <a:endParaRPr lang="en-US" sz="240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fr-CA">
                <a:latin typeface="Arial"/>
                <a:cs typeface="Arial"/>
              </a:rPr>
              <a:t>Indications cliniques</a:t>
            </a:r>
          </a:p>
        </p:txBody>
      </p:sp>
      <p:sp>
        <p:nvSpPr>
          <p:cNvPr id="2" name="TextBox 1">
            <a:extLst>
              <a:ext uri="{FF2B5EF4-FFF2-40B4-BE49-F238E27FC236}">
                <a16:creationId xmlns:a16="http://schemas.microsoft.com/office/drawing/2014/main" id="{6619FD1A-DACC-32E4-3D15-09EF817B4511}"/>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197266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065391"/>
            <a:ext cx="10515600" cy="4724400"/>
          </a:xfrm>
        </p:spPr>
        <p:txBody>
          <a:bodyPr>
            <a:normAutofit/>
          </a:bodyPr>
          <a:lstStyle/>
          <a:p>
            <a:pPr marL="0" indent="0" fontAlgn="base">
              <a:lnSpc>
                <a:spcPct val="125000"/>
              </a:lnSpc>
              <a:buNone/>
            </a:pPr>
            <a:r>
              <a:rPr lang="fr-CA" sz="2200">
                <a:latin typeface="Arial"/>
                <a:cs typeface="Arial"/>
              </a:rPr>
              <a:t>Les contre-indications des plaquettes à teneur réduite en agents pathogènes sont les mêmes que celles des plaquettes non traitées, avec les ajouts suivants :</a:t>
            </a:r>
          </a:p>
          <a:p>
            <a:pPr fontAlgn="base">
              <a:lnSpc>
                <a:spcPct val="125000"/>
              </a:lnSpc>
            </a:pPr>
            <a:r>
              <a:rPr lang="fr-CA" sz="2200">
                <a:latin typeface="Arial"/>
                <a:cs typeface="Arial"/>
              </a:rPr>
              <a:t>Patients ayant des antécédents de réactions d’hypersensibilité à l’</a:t>
            </a:r>
            <a:r>
              <a:rPr lang="fr-CA" sz="2200" err="1">
                <a:latin typeface="Arial"/>
                <a:cs typeface="Arial"/>
              </a:rPr>
              <a:t>amotosalène</a:t>
            </a:r>
            <a:r>
              <a:rPr lang="fr-CA" sz="2200">
                <a:latin typeface="Arial"/>
                <a:cs typeface="Arial"/>
              </a:rPr>
              <a:t> ou à tout autre produit contenant un psoralène.</a:t>
            </a:r>
          </a:p>
          <a:p>
            <a:pPr fontAlgn="base">
              <a:lnSpc>
                <a:spcPct val="125000"/>
              </a:lnSpc>
            </a:pPr>
            <a:r>
              <a:rPr lang="fr-CA" sz="2200">
                <a:latin typeface="Arial"/>
                <a:cs typeface="Arial"/>
              </a:rPr>
              <a:t>Nouveau-nés subissant une photothérapie à l’aide d’un dispositif émettant un rayonnement d’une </a:t>
            </a:r>
            <a:r>
              <a:rPr lang="fr-CA" sz="2200" b="1">
                <a:latin typeface="Arial"/>
                <a:cs typeface="Arial"/>
              </a:rPr>
              <a:t>longueur d’onde d’énergie maximale inférieure à 425 nm</a:t>
            </a:r>
            <a:r>
              <a:rPr lang="fr-CA" sz="2200">
                <a:latin typeface="Arial"/>
                <a:cs typeface="Arial"/>
              </a:rPr>
              <a:t> OU présentant une </a:t>
            </a:r>
            <a:r>
              <a:rPr lang="fr-CA" sz="2200" b="1">
                <a:latin typeface="Arial"/>
                <a:cs typeface="Arial"/>
              </a:rPr>
              <a:t>longueur d’onde d’émission minimale inférieure à 375 nm</a:t>
            </a:r>
            <a:r>
              <a:rPr lang="fr-CA" sz="2200">
                <a:latin typeface="Arial"/>
                <a:cs typeface="Arial"/>
              </a:rPr>
              <a:t>, du fait du risque d’érythème résultant de l’interaction entre la lumière ultraviolette et l’</a:t>
            </a:r>
            <a:r>
              <a:rPr lang="fr-CA" sz="2200" err="1">
                <a:latin typeface="Arial"/>
                <a:cs typeface="Arial"/>
              </a:rPr>
              <a:t>amotosalène</a:t>
            </a:r>
            <a:r>
              <a:rPr lang="fr-CA" sz="2200">
                <a:latin typeface="Arial"/>
                <a:cs typeface="Arial"/>
              </a:rPr>
              <a:t>.</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fr-CA"/>
              <a:t>Contre-indications</a:t>
            </a:r>
          </a:p>
        </p:txBody>
      </p:sp>
      <p:sp>
        <p:nvSpPr>
          <p:cNvPr id="2" name="TextBox 1">
            <a:extLst>
              <a:ext uri="{FF2B5EF4-FFF2-40B4-BE49-F238E27FC236}">
                <a16:creationId xmlns:a16="http://schemas.microsoft.com/office/drawing/2014/main" id="{93E0EC11-1FA4-BF09-F092-E1C8CA3B8B6B}"/>
              </a:ext>
            </a:extLst>
          </p:cNvPr>
          <p:cNvSpPr txBox="1"/>
          <p:nvPr/>
        </p:nvSpPr>
        <p:spPr>
          <a:xfrm>
            <a:off x="4133088" y="6319450"/>
            <a:ext cx="7644384" cy="276999"/>
          </a:xfrm>
          <a:prstGeom prst="rect">
            <a:avLst/>
          </a:prstGeom>
          <a:noFill/>
        </p:spPr>
        <p:txBody>
          <a:bodyPr wrap="square">
            <a:spAutoFit/>
          </a:bodyPr>
          <a:lstStyle/>
          <a:p>
            <a:r>
              <a:rPr lang="fr-CA" sz="1200" b="0">
                <a:solidFill>
                  <a:schemeClr val="tx1">
                    <a:lumMod val="60000"/>
                    <a:lumOff val="40000"/>
                  </a:schemeClr>
                </a:solidFill>
                <a:latin typeface="Arial" panose="020B0604020202020204" pitchFamily="34" charset="0"/>
                <a:cs typeface="Arial" panose="020B0604020202020204" pitchFamily="34" charset="0"/>
              </a:rPr>
              <a:t>Source : </a:t>
            </a:r>
            <a:r>
              <a:rPr lang="fr-CA" sz="120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394418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f844a0-8d71-4485-aac0-f86690523e61">
      <Terms xmlns="http://schemas.microsoft.com/office/infopath/2007/PartnerControls"/>
    </lcf76f155ced4ddcb4097134ff3c332f>
    <TaxCatchAll xmlns="a31d2d5e-e388-4f30-9ba5-17e7d9810864" xsi:nil="true"/>
    <SharedWithUsers xmlns="29b7afee-783b-43f8-bd7c-2087a9468aea">
      <UserInfo>
        <DisplayName>Kimberly Figures</DisplayName>
        <AccountId>38</AccountId>
        <AccountType/>
      </UserInfo>
      <UserInfo>
        <DisplayName>Tricia Abe</DisplayName>
        <AccountId>3076</AccountId>
        <AccountType/>
      </UserInfo>
      <UserInfo>
        <DisplayName>Shuoyan Ning</DisplayName>
        <AccountId>7699</AccountId>
        <AccountType/>
      </UserInfo>
      <UserInfo>
        <DisplayName>Michelle Zeller</DisplayName>
        <AccountId>288</AccountId>
        <AccountType/>
      </UserInfo>
      <UserInfo>
        <DisplayName>Casey Kapitany</DisplayName>
        <AccountId>2456</AccountId>
        <AccountType/>
      </UserInfo>
      <UserInfo>
        <DisplayName>Aditi Khandelwal</DisplayName>
        <AccountId>4714</AccountId>
        <AccountType/>
      </UserInfo>
      <UserInfo>
        <DisplayName>Amanda Nowry</DisplayName>
        <AccountId>8264</AccountId>
        <AccountType/>
      </UserInfo>
      <UserInfo>
        <DisplayName>Dorothy Harris</DisplayName>
        <AccountId>6459</AccountId>
        <AccountType/>
      </UserInfo>
      <UserInfo>
        <DisplayName>Gwen Clarke</DisplayName>
        <AccountId>286</AccountId>
        <AccountType/>
      </UserInfo>
      <UserInfo>
        <DisplayName>Abby Wolfe</DisplayName>
        <AccountId>6892</AccountId>
        <AccountType/>
      </UserInfo>
      <UserInfo>
        <DisplayName>Chantal Couture</DisplayName>
        <AccountId>6303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7767A24F1E8428EC517B030A6928E" ma:contentTypeVersion="" ma:contentTypeDescription="Create a new document." ma:contentTypeScope="" ma:versionID="e5b034af7faff4692fa5571f7f337b66">
  <xsd:schema xmlns:xsd="http://www.w3.org/2001/XMLSchema" xmlns:xs="http://www.w3.org/2001/XMLSchema" xmlns:p="http://schemas.microsoft.com/office/2006/metadata/properties" xmlns:ns2="29b7afee-783b-43f8-bd7c-2087a9468aea" xmlns:ns3="bcf844a0-8d71-4485-aac0-f86690523e61" xmlns:ns4="a31d2d5e-e388-4f30-9ba5-17e7d9810864" targetNamespace="http://schemas.microsoft.com/office/2006/metadata/properties" ma:root="true" ma:fieldsID="8d6bc10da69e1e5ed1715018a0507e7f" ns2:_="" ns3:_="" ns4:_="">
    <xsd:import namespace="29b7afee-783b-43f8-bd7c-2087a9468aea"/>
    <xsd:import namespace="bcf844a0-8d71-4485-aac0-f86690523e61"/>
    <xsd:import namespace="a31d2d5e-e388-4f30-9ba5-17e7d98108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7afee-783b-43f8-bd7c-2087a9468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f844a0-8d71-4485-aac0-f86690523e6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1d2d5e-e388-4f30-9ba5-17e7d981086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dcbc9f7-f838-4f57-bd6d-4b1c73237ee6}" ma:internalName="TaxCatchAll" ma:showField="CatchAllData" ma:web="a31d2d5e-e388-4f30-9ba5-17e7d9810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26280-168F-4281-9621-28E9A7023582}">
  <ds:schemaRefs>
    <ds:schemaRef ds:uri="http://schemas.microsoft.com/sharepoint/v3/contenttype/forms"/>
  </ds:schemaRefs>
</ds:datastoreItem>
</file>

<file path=customXml/itemProps2.xml><?xml version="1.0" encoding="utf-8"?>
<ds:datastoreItem xmlns:ds="http://schemas.openxmlformats.org/officeDocument/2006/customXml" ds:itemID="{603BBD3C-CEA3-4B87-9EF0-FB4B0296A2D7}">
  <ds:schemaRefs>
    <ds:schemaRef ds:uri="29b7afee-783b-43f8-bd7c-2087a9468aea"/>
    <ds:schemaRef ds:uri="a31d2d5e-e388-4f30-9ba5-17e7d9810864"/>
    <ds:schemaRef ds:uri="bcf844a0-8d71-4485-aac0-f86690523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516F8B-8BDB-42D5-8DBE-E3573272DFEC}">
  <ds:schemaRefs>
    <ds:schemaRef ds:uri="29b7afee-783b-43f8-bd7c-2087a9468aea"/>
    <ds:schemaRef ds:uri="a31d2d5e-e388-4f30-9ba5-17e7d9810864"/>
    <ds:schemaRef ds:uri="bcf844a0-8d71-4485-aac0-f86690523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Plaquettes à teneur réduite en agents pathogènes : l’essentiel des données cliniques</vt:lpstr>
      <vt:lpstr>Acronymes </vt:lpstr>
      <vt:lpstr>Technologie d’inactivation des agents pathogènes</vt:lpstr>
      <vt:lpstr>Terminologie</vt:lpstr>
      <vt:lpstr>Innocuité</vt:lpstr>
      <vt:lpstr>Produits de plaquettes </vt:lpstr>
      <vt:lpstr>La solution additive pour plaquettes (PAS)</vt:lpstr>
      <vt:lpstr>Indications cliniques</vt:lpstr>
      <vt:lpstr>Contre-indications</vt:lpstr>
      <vt:lpstr>Avantages des plaquettes à teneur réduite en agents pathogènes</vt:lpstr>
      <vt:lpstr>Avantages des plaquettes à teneur réduite en agents pathogènes</vt:lpstr>
      <vt:lpstr>Résultats cliniques et inconvénients </vt:lpstr>
      <vt:lpstr>Remarque sur l’efficacité clinique – Essai PLADO11</vt:lpstr>
      <vt:lpstr>Transfusions néonatales et intra-utérines   </vt:lpstr>
      <vt:lpstr>Ressources</vt:lpstr>
      <vt:lpstr>Références </vt:lpstr>
      <vt:lpstr>Ensemble, nous sommes la chaîne de vie du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revision>4</cp:revision>
  <dcterms:created xsi:type="dcterms:W3CDTF">2020-08-13T18:27:05Z</dcterms:created>
  <dcterms:modified xsi:type="dcterms:W3CDTF">2023-07-28T13:02:03Z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0x010100D0B7767A24F1E8428EC517B030A6928E</vt:lpwstr>
  </property>
  <property fmtid="{D5CDD505-2E9C-101B-9397-08002B2CF9AE}" pid="3" name="MediaServiceImageTags">
    <vt:lpwstr/>
  </property>
  <property fmtid="{D5CDD505-2E9C-101B-9397-08002B2CF9AE}" pid="4" name="ArticulateGUID">
    <vt:lpwstr>735997B0-CB33-4F8A-84DD-FAA830D0B4AA</vt:lpwstr>
  </property>
  <property fmtid="{D5CDD505-2E9C-101B-9397-08002B2CF9AE}" pid="5" name="ArticulatePath">
    <vt:lpwstr>https://cbsscs.sharepoint.com/teams/external/CGT/Shared Documents/Chapter 19_PR platelets/Chapter_Slide decks_FAQ_FINAL versions/French 2022/2210-013_SHORT Slides-22Sept2022-FINAL_FR</vt:lpwstr>
  </property>
</Properties>
</file>