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56" r:id="rId5"/>
    <p:sldId id="655" r:id="rId6"/>
    <p:sldId id="311" r:id="rId7"/>
    <p:sldId id="649" r:id="rId8"/>
    <p:sldId id="314" r:id="rId9"/>
    <p:sldId id="646" r:id="rId10"/>
    <p:sldId id="606" r:id="rId11"/>
    <p:sldId id="570" r:id="rId12"/>
    <p:sldId id="288" r:id="rId13"/>
    <p:sldId id="650" r:id="rId14"/>
    <p:sldId id="634" r:id="rId15"/>
    <p:sldId id="603" r:id="rId16"/>
    <p:sldId id="635" r:id="rId17"/>
    <p:sldId id="651" r:id="rId18"/>
    <p:sldId id="608" r:id="rId19"/>
    <p:sldId id="628" r:id="rId20"/>
    <p:sldId id="607" r:id="rId21"/>
    <p:sldId id="592" r:id="rId22"/>
    <p:sldId id="318" r:id="rId23"/>
    <p:sldId id="654" r:id="rId24"/>
    <p:sldId id="637" r:id="rId25"/>
    <p:sldId id="621" r:id="rId26"/>
    <p:sldId id="598" r:id="rId27"/>
    <p:sldId id="597" r:id="rId28"/>
    <p:sldId id="643" r:id="rId29"/>
    <p:sldId id="629" r:id="rId30"/>
    <p:sldId id="644" r:id="rId31"/>
    <p:sldId id="641" r:id="rId32"/>
    <p:sldId id="647" r:id="rId33"/>
    <p:sldId id="325" r:id="rId34"/>
    <p:sldId id="599"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6F4D84D2-1992-529F-D488-421CF60E8F86}" name="Patrizia Ruoso" initials="PR" userId="S::Patrizia.Ruoso@blood.ca::994cc2a7-e06c-4d30-93c7-8b9f7f8c3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338"/>
    <a:srgbClr val="4D9E99"/>
    <a:srgbClr val="ED1C24"/>
    <a:srgbClr val="88528B"/>
    <a:srgbClr val="E5A812"/>
    <a:srgbClr val="54C3BB"/>
    <a:srgbClr val="BEBEBE"/>
    <a:srgbClr val="8C8C8C"/>
    <a:srgbClr val="F6B600"/>
    <a:srgbClr val="E5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73" autoAdjust="0"/>
  </p:normalViewPr>
  <p:slideViewPr>
    <p:cSldViewPr snapToGrid="0">
      <p:cViewPr varScale="1">
        <p:scale>
          <a:sx n="51" d="100"/>
          <a:sy n="51" d="100"/>
        </p:scale>
        <p:origin x="1877" y="4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2023-07-17</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2023-07-17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This presentation was originally published in October 2022. </a:t>
            </a:r>
            <a:r>
              <a:rPr lang="en-CA">
                <a:cs typeface="Calibri"/>
              </a:rPr>
              <a:t>It was updated in April 2023 to reflect a change in PPPT shelf-life from 5 to 7 days and July 2023 following Health Canada's approval of APPT and untreated apheresis platelet in PAS-E. </a:t>
            </a:r>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Currently, two untreated or non-pathogen reduced platelet components are manufactured by Canadian Blood Services – untreated pooled platelets in plasma and untreated apheresis platelets in plasma. In December 2021, Health Canada approved the use of </a:t>
            </a:r>
            <a:r>
              <a:rPr lang="en-US" sz="1800" dirty="0" err="1">
                <a:effectLst/>
                <a:latin typeface="Segoe UI" panose="020B0502040204020203" pitchFamily="34" charset="0"/>
              </a:rPr>
              <a:t>Cerus</a:t>
            </a:r>
            <a:r>
              <a:rPr lang="en-US" sz="1800" dirty="0">
                <a:effectLst/>
                <a:latin typeface="Segoe UI" panose="020B0502040204020203" pitchFamily="34" charset="0"/>
              </a:rPr>
              <a:t>’ INTERCEPT Pathogen Inactivation Technology for manufacturing pooled platelet psoralen-treated (PPPT) at Canadian Blood Services. PPPT was introduced by Canadian Blood Services at select hospitals in January 2022, and manufacturing is rolling out across production centres in 2023. ​</a:t>
            </a:r>
            <a:br>
              <a:rPr lang="en-US" sz="1800" dirty="0">
                <a:effectLst/>
                <a:latin typeface="Segoe UI" panose="020B0502040204020203" pitchFamily="34" charset="0"/>
              </a:rPr>
            </a:br>
            <a:r>
              <a:rPr lang="en-US" sz="1800" dirty="0">
                <a:effectLst/>
                <a:latin typeface="Segoe UI" panose="020B0502040204020203" pitchFamily="34" charset="0"/>
              </a:rPr>
              <a:t>​</a:t>
            </a:r>
            <a:br>
              <a:rPr lang="en-US" sz="1800" dirty="0">
                <a:effectLst/>
                <a:latin typeface="Segoe UI" panose="020B0502040204020203" pitchFamily="34" charset="0"/>
              </a:rPr>
            </a:br>
            <a:r>
              <a:rPr lang="en-US" sz="1800" dirty="0">
                <a:effectLst/>
                <a:latin typeface="Segoe UI" panose="020B0502040204020203" pitchFamily="34" charset="0"/>
              </a:rPr>
              <a:t>In June 2023, Canadian Blood Services began manufacturing 2 new platelet components – apheresis platelet psoralen-treated (APPT) and untreated apheresis platelet in PAS-E. Implementation of these two platelet components will also roll out across production centres in 2023. For details on component characteristics, please see the component focused slide deck and video, Circular of Information, as well as the Clinical guide to transfusion chapter on pathogen-reduced platelets</a:t>
            </a:r>
            <a:endParaRPr lang="en-CA" sz="1800" dirty="0">
              <a:solidFill>
                <a:srgbClr val="000000"/>
              </a:solidFill>
              <a:effectLst/>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11</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The manufacturing of PPPT begins with the collection of whole blood from donors in a Canadian Blood Services donor centre. Whole blood units are centrifuged to separate out the buffy coat which contains platelets and leukocytes, from the plasma and red blood cells. </a:t>
            </a:r>
            <a:r>
              <a:rPr lang="en-CA" sz="1800">
                <a:solidFill>
                  <a:srgbClr val="000000"/>
                </a:solidFill>
                <a:effectLst/>
                <a:latin typeface="Arial" panose="020B0604020202020204" pitchFamily="34" charset="0"/>
                <a:ea typeface="Calibri" panose="020F0502020204030204" pitchFamily="34" charset="0"/>
              </a:rPr>
              <a:t>Seven buffy coats—one from each donor unit— are then pooled together and platelet additive solution is added</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CA" sz="1800">
                <a:solidFill>
                  <a:srgbClr val="000000"/>
                </a:solidFill>
                <a:effectLst/>
                <a:latin typeface="Arial" panose="020B0604020202020204" pitchFamily="34" charset="0"/>
                <a:ea typeface="Times New Roman" panose="02020603050405020304" pitchFamily="18" charset="0"/>
              </a:rPr>
              <a:t>The buffy coat pool is then centrifuged, and the platelet-rich supernatant is extracted from the remaining red blood cells retained in the buffy coat through a platelet-sparing leukoreduction filter, to produce a double dose pooled platelet. </a:t>
            </a:r>
            <a:r>
              <a:rPr lang="en-US"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This now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leukoreduced</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double dose pooled platelet component is ready to be pathogen inactivated. Pathogen inactivation occurs with the addition of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and exposure to UVA illumination to inactivate pathogens and leukocytes.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is then removed via the compound adsorption device. The double-dose PPPT unit is then split into two single-dose PPPT units and ready for transfusion. </a:t>
            </a:r>
            <a:endParaRPr lang="en-CA"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12</a:t>
            </a:fld>
            <a:endParaRPr lang="en-CA"/>
          </a:p>
        </p:txBody>
      </p:sp>
    </p:spTree>
    <p:extLst>
      <p:ext uri="{BB962C8B-B14F-4D97-AF65-F5344CB8AC3E}">
        <p14:creationId xmlns:p14="http://schemas.microsoft.com/office/powerpoint/2010/main" val="7413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Manufacturing begins with a single donor apheresis donation, which extracts platelets and plasma, performed in a Canadian Blood Services donor </a:t>
            </a:r>
            <a:r>
              <a:rPr lang="en-US" sz="1800" err="1">
                <a:effectLst/>
                <a:latin typeface="Arial" panose="020B0604020202020204" pitchFamily="34" charset="0"/>
                <a:ea typeface="Calibri" panose="020F0502020204030204" pitchFamily="34" charset="0"/>
                <a:cs typeface="Arial" panose="020B0604020202020204" pitchFamily="34" charset="0"/>
              </a:rPr>
              <a:t>centre</a:t>
            </a:r>
            <a:r>
              <a:rPr lang="en-US" sz="1800">
                <a:effectLst/>
                <a:latin typeface="Arial" panose="020B0604020202020204" pitchFamily="34" charset="0"/>
                <a:ea typeface="Calibri" panose="020F0502020204030204" pitchFamily="34" charset="0"/>
                <a:cs typeface="Arial" panose="020B0604020202020204" pitchFamily="34" charset="0"/>
              </a:rPr>
              <a:t>. Each collection yields one or two platelet components. </a:t>
            </a:r>
            <a:r>
              <a:rPr lang="en-US" sz="1800">
                <a:effectLst/>
                <a:latin typeface="Arial" panose="020B0604020202020204" pitchFamily="34" charset="0"/>
                <a:ea typeface="Calibri" panose="020F0502020204030204" pitchFamily="34" charset="0"/>
              </a:rPr>
              <a:t>Platelets are </a:t>
            </a:r>
            <a:r>
              <a:rPr lang="en-US" sz="1800" err="1">
                <a:effectLst/>
                <a:latin typeface="Arial" panose="020B0604020202020204" pitchFamily="34" charset="0"/>
                <a:ea typeface="Calibri" panose="020F0502020204030204" pitchFamily="34" charset="0"/>
              </a:rPr>
              <a:t>leukoreduced</a:t>
            </a:r>
            <a:r>
              <a:rPr lang="en-US" sz="1800">
                <a:effectLst/>
                <a:latin typeface="Arial" panose="020B0604020202020204" pitchFamily="34" charset="0"/>
                <a:ea typeface="Calibri" panose="020F0502020204030204" pitchFamily="34" charset="0"/>
              </a:rPr>
              <a:t> by the system during collection. Platelet additive solution is then added to the platelet concentrate. </a:t>
            </a:r>
            <a:r>
              <a:rPr lang="en-US" sz="1800">
                <a:effectLst/>
                <a:latin typeface="Arial" panose="020B0604020202020204" pitchFamily="34" charset="0"/>
                <a:ea typeface="Calibri" panose="020F0502020204030204" pitchFamily="34" charset="0"/>
                <a:cs typeface="Arial" panose="020B0604020202020204" pitchFamily="34" charset="0"/>
              </a:rPr>
              <a:t>Double dose platelet components are split into single doses.</a:t>
            </a:r>
            <a:r>
              <a:rPr lang="en-US" sz="1800">
                <a:effectLst/>
                <a:latin typeface="Calibri" panose="020F0502020204030204" pitchFamily="34" charset="0"/>
                <a:ea typeface="Calibri" panose="020F0502020204030204" pitchFamily="34" charset="0"/>
                <a:cs typeface="Arial" panose="020B0604020202020204" pitchFamily="34" charset="0"/>
              </a:rPr>
              <a:t> *For untreated apheresis platelet in PAS-E, manufacturing is complete at this step and the component is sent for bacterial screening without undergoing pathogen inactivation.</a:t>
            </a:r>
            <a:r>
              <a:rPr lang="en-US" sz="1800">
                <a:effectLst/>
                <a:latin typeface="Arial" panose="020B0604020202020204" pitchFamily="34" charset="0"/>
                <a:ea typeface="Calibri" panose="020F0502020204030204" pitchFamily="34" charset="0"/>
                <a:cs typeface="Arial" panose="020B0604020202020204" pitchFamily="34" charset="0"/>
              </a:rPr>
              <a:t> For the APPT component, these single dose platelets are now ready for pathogen inactivation.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Pathogen inactivation occurs with the addition of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exposure to UVA illumination to inactivate pathogens and leukocytes, and </a:t>
            </a:r>
            <a:r>
              <a:rPr lang="en-CA" sz="1800" err="1">
                <a:solidFill>
                  <a:srgbClr val="000000"/>
                </a:solidFill>
                <a:effectLst/>
                <a:latin typeface="Arial" panose="020B0604020202020204" pitchFamily="34" charset="0"/>
                <a:ea typeface="Calibri" panose="020F0502020204030204" pitchFamily="34" charset="0"/>
                <a:cs typeface="Arial" panose="020B0604020202020204" pitchFamily="34" charset="0"/>
              </a:rPr>
              <a:t>amotosalen</a:t>
            </a: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 removal via the compound adsorption device</a:t>
            </a:r>
            <a:r>
              <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rPr>
              <a:t>. Each apheresis APPT platelet component is now ready for transfusion. </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26749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35743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rPr>
              <a:t>PAS is a crystalloid nutrient media designed to replace a portion of plasma within platelet units. The ratio of </a:t>
            </a:r>
            <a:r>
              <a:rPr lang="en-CA" sz="1800" err="1">
                <a:solidFill>
                  <a:srgbClr val="000000"/>
                </a:solidFill>
                <a:effectLst/>
                <a:latin typeface="Arial" panose="020B0604020202020204" pitchFamily="34" charset="0"/>
                <a:ea typeface="Calibri" panose="020F0502020204030204" pitchFamily="34" charset="0"/>
              </a:rPr>
              <a:t>PAS-E:plasma</a:t>
            </a:r>
            <a:r>
              <a:rPr lang="en-CA" sz="1800">
                <a:solidFill>
                  <a:srgbClr val="000000"/>
                </a:solidFill>
                <a:effectLst/>
                <a:latin typeface="Arial" panose="020B0604020202020204" pitchFamily="34" charset="0"/>
                <a:ea typeface="Calibri" panose="020F0502020204030204" pitchFamily="34" charset="0"/>
              </a:rPr>
              <a:t> in PPPT, APPT, untreated apheresis platelet in PAS-E are all approximately 60:40 percent. The formulation of PAS used at Canadian Blood Services is called PAS-E. The PAS-E solution utilized with the INTERCEPT system is the </a:t>
            </a:r>
            <a:r>
              <a:rPr lang="en-CA" sz="1800" err="1">
                <a:solidFill>
                  <a:srgbClr val="000000"/>
                </a:solidFill>
                <a:effectLst/>
                <a:latin typeface="Arial" panose="020B0604020202020204" pitchFamily="34" charset="0"/>
                <a:ea typeface="Calibri" panose="020F0502020204030204" pitchFamily="34" charset="0"/>
              </a:rPr>
              <a:t>Macopharma</a:t>
            </a:r>
            <a:r>
              <a:rPr lang="en-CA" sz="1800">
                <a:solidFill>
                  <a:srgbClr val="000000"/>
                </a:solidFill>
                <a:effectLst/>
                <a:latin typeface="Arial" panose="020B0604020202020204" pitchFamily="34" charset="0"/>
                <a:ea typeface="Calibri" panose="020F0502020204030204" pitchFamily="34" charset="0"/>
              </a:rPr>
              <a:t> SSP+, which contains (read slide)</a:t>
            </a:r>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436985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PAS is an inert solution compared to suspension with plasma. Because it dilutes </a:t>
            </a:r>
            <a:r>
              <a:rPr lang="en-US" sz="1800">
                <a:solidFill>
                  <a:srgbClr val="000000"/>
                </a:solidFill>
                <a:effectLst/>
                <a:latin typeface="Arial" panose="020B0604020202020204" pitchFamily="34" charset="0"/>
                <a:ea typeface="Calibri" panose="020F0502020204030204" pitchFamily="34" charset="0"/>
              </a:rPr>
              <a:t>plasma proteins, cytokines, iso-agglutinins, and other bioactive molecules in the component - PAS stored platelets have a reduced risk of allergic and febrile non-hemolytic transfusion reactions and reduces iso-agglutinin titers in the component. There are no differences reported in hemostasis and transfusion intervals when compared to platelets suspended in plasma in clinical studies. </a:t>
            </a:r>
          </a:p>
          <a:p>
            <a:endParaRPr lang="en-US" sz="1800">
              <a:solidFill>
                <a:srgbClr val="000000"/>
              </a:solidFill>
              <a:effectLst/>
              <a:latin typeface="Arial" panose="020B0604020202020204" pitchFamily="34" charset="0"/>
            </a:endParaRPr>
          </a:p>
          <a:p>
            <a:endParaRPr lang="en-US" sz="1800">
              <a:solidFill>
                <a:srgbClr val="000000"/>
              </a:solidFill>
              <a:effectLst/>
              <a:latin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387033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(Read slide)</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154843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(Read slide)</a:t>
            </a:r>
          </a:p>
          <a:p>
            <a:pPr marL="0" indent="0">
              <a:buFontTx/>
              <a:buNone/>
            </a:pPr>
            <a:r>
              <a:rPr lang="en-US"/>
              <a:t>It should be noted that p</a:t>
            </a:r>
            <a:r>
              <a:rPr lang="en-CA" sz="1800" err="1">
                <a:solidFill>
                  <a:srgbClr val="000000"/>
                </a:solidFill>
                <a:effectLst/>
                <a:latin typeface="Arial"/>
                <a:ea typeface="Calibri" panose="020F0502020204030204" pitchFamily="34" charset="0"/>
                <a:cs typeface="Arial"/>
              </a:rPr>
              <a:t>hototherapy</a:t>
            </a:r>
            <a:r>
              <a:rPr lang="en-CA" sz="1800">
                <a:solidFill>
                  <a:srgbClr val="000000"/>
                </a:solidFill>
                <a:effectLst/>
                <a:latin typeface="Arial"/>
                <a:ea typeface="Calibri" panose="020F0502020204030204" pitchFamily="34" charset="0"/>
                <a:cs typeface="Arial"/>
              </a:rPr>
              <a:t> with blue-green light is the current standard of care for treatment neonatal hyperbilirubinemia in Canada. Blue-green light has a peak wavelength of 450-460nm, which is the safe wavelength range. For patients with these contraindications, Canadian Blood Services will continue to offer non </a:t>
            </a:r>
            <a:r>
              <a:rPr lang="en-CA" sz="1800">
                <a:solidFill>
                  <a:srgbClr val="000000"/>
                </a:solidFill>
                <a:latin typeface="Arial"/>
                <a:ea typeface="Calibri" panose="020F0502020204030204" pitchFamily="34" charset="0"/>
                <a:cs typeface="Arial"/>
              </a:rPr>
              <a:t>pathogen-reduced</a:t>
            </a:r>
            <a:r>
              <a:rPr lang="en-CA" sz="1800">
                <a:solidFill>
                  <a:srgbClr val="000000"/>
                </a:solidFill>
                <a:effectLst/>
                <a:latin typeface="Arial"/>
                <a:ea typeface="Calibri" panose="020F0502020204030204" pitchFamily="34" charset="0"/>
                <a:cs typeface="Arial"/>
              </a:rPr>
              <a:t> platelet components as needed.</a:t>
            </a:r>
          </a:p>
          <a:p>
            <a:pPr marL="0" indent="0">
              <a:buFontTx/>
              <a:buNone/>
            </a:pPr>
            <a:endParaRPr lang="en-CA" sz="1800">
              <a:solidFill>
                <a:srgbClr val="000000"/>
              </a:solidFill>
              <a:effectLst/>
              <a:latin typeface="Arial" panose="020B0604020202020204" pitchFamily="34" charset="0"/>
            </a:endParaRPr>
          </a:p>
          <a:p>
            <a:pPr marL="0" indent="0">
              <a:buFontTx/>
              <a:buNone/>
            </a:pP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a:p>
        </p:txBody>
      </p:sp>
    </p:spTree>
    <p:extLst>
      <p:ext uri="{BB962C8B-B14F-4D97-AF65-F5344CB8AC3E}">
        <p14:creationId xmlns:p14="http://schemas.microsoft.com/office/powerpoint/2010/main" val="211203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Pathogen reduced platelets are associated with multiple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rPr>
              <a:t>Pathogen reduced platelets significantly reduces the risk of bacterial transmission</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Hemovigilance data has strongly supported a reduced risk of transfusion-transmitted bacterial infections following PIT implementation. PIT also reduces the risk of other transfusion transmitted-infections. </a:t>
            </a:r>
            <a:r>
              <a:rPr lang="en-CA" sz="1800">
                <a:solidFill>
                  <a:srgbClr val="000000"/>
                </a:solidFill>
                <a:effectLst/>
                <a:latin typeface="Arial" panose="020B0604020202020204" pitchFamily="34" charset="0"/>
                <a:ea typeface="Calibri" panose="020F0502020204030204" pitchFamily="34" charset="0"/>
              </a:rPr>
              <a:t>Since </a:t>
            </a:r>
            <a:r>
              <a:rPr lang="en-CA" sz="1800" err="1">
                <a:solidFill>
                  <a:srgbClr val="000000"/>
                </a:solidFill>
                <a:effectLst/>
                <a:latin typeface="Arial" panose="020B0604020202020204" pitchFamily="34" charset="0"/>
                <a:ea typeface="Calibri" panose="020F0502020204030204" pitchFamily="34" charset="0"/>
              </a:rPr>
              <a:t>amotosalen</a:t>
            </a:r>
            <a:r>
              <a:rPr lang="en-CA" sz="1800">
                <a:solidFill>
                  <a:srgbClr val="000000"/>
                </a:solidFill>
                <a:effectLst/>
                <a:latin typeface="Arial" panose="020B0604020202020204" pitchFamily="34" charset="0"/>
                <a:ea typeface="Calibri" panose="020F0502020204030204" pitchFamily="34" charset="0"/>
              </a:rPr>
              <a:t> non-specifically intercalates in the DNA and RNA of organisms and viruses, PIT provides an additional layer of safety for platelet components against known and unknown pathogens. PIT complements the donor selection criteria and pre-transfusion pathogen testing performed for all donations.</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a:t>
            </a:r>
            <a:r>
              <a:rPr lang="en-CA" sz="1800">
                <a:solidFill>
                  <a:srgbClr val="000000"/>
                </a:solidFill>
                <a:effectLst/>
                <a:latin typeface="Arial" panose="020B0604020202020204" pitchFamily="34" charset="0"/>
                <a:ea typeface="Calibri" panose="020F0502020204030204" pitchFamily="34" charset="0"/>
              </a:rPr>
              <a:t>PIT eliminates the need for platelets to undergo bacterial testing, pathogen reduced platelets are released approximately 24 hours earlier in their shelf life than untreated platelets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382764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out overview)</a:t>
            </a: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solidFill>
                  <a:srgbClr val="000000"/>
                </a:solidFill>
                <a:effectLst/>
                <a:latin typeface="Arial" panose="020B0604020202020204" pitchFamily="34" charset="0"/>
                <a:ea typeface="Calibri" panose="020F0502020204030204" pitchFamily="34" charset="0"/>
              </a:rPr>
              <a:t>Because pathogen inactivation inhibits white cell replication and cytokine production, irradiation to prevent transfusion-associated graft versus host disease is no longer needed.</a:t>
            </a:r>
            <a:r>
              <a:rPr lang="en-CA" sz="1800" baseline="30000">
                <a:solidFill>
                  <a:srgbClr val="000000"/>
                </a:solidFill>
                <a:effectLst/>
                <a:latin typeface="Arial" panose="020B0604020202020204" pitchFamily="34" charset="0"/>
                <a:ea typeface="Calibri" panose="020F0502020204030204" pitchFamily="34" charset="0"/>
              </a:rPr>
              <a:t> </a:t>
            </a:r>
            <a:r>
              <a:rPr lang="en-CA" sz="1800">
                <a:solidFill>
                  <a:srgbClr val="000000"/>
                </a:solidFill>
                <a:effectLst/>
                <a:latin typeface="Arial" panose="020B0604020202020204" pitchFamily="34" charset="0"/>
                <a:ea typeface="Calibri" panose="020F0502020204030204" pitchFamily="34" charset="0"/>
              </a:rPr>
              <a:t> This simplifies the ordering process and inventory management for hospitals. Similarly, the need for cytomegalovirus (CMV)-negative blood components, already limited, is removed because pathogen inactivated platelets are considered CMV-negative. </a:t>
            </a:r>
            <a:endParaRPr lang="en-CA" b="1"/>
          </a:p>
          <a:p>
            <a:endParaRPr lang="en-CA" b="1"/>
          </a:p>
          <a:p>
            <a:endParaRPr lang="en-CA" b="1"/>
          </a:p>
          <a:p>
            <a:endParaRPr lang="en-CA" b="1"/>
          </a:p>
          <a:p>
            <a:endParaRPr lang="en-CA" b="1"/>
          </a:p>
          <a:p>
            <a:endParaRPr lang="en-CA"/>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44257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(Read slide)</a:t>
            </a:r>
          </a:p>
          <a:p>
            <a:endParaRPr lang="en-CA"/>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17220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CA" sz="1800">
                <a:solidFill>
                  <a:srgbClr val="000000"/>
                </a:solidFill>
                <a:effectLst/>
                <a:latin typeface="Arial" panose="020B0604020202020204" pitchFamily="34" charset="0"/>
                <a:ea typeface="Calibri" panose="020F0502020204030204" pitchFamily="34" charset="0"/>
                <a:cs typeface="Arial" panose="020B0604020202020204" pitchFamily="34" charset="0"/>
              </a:rPr>
              <a:t>From a respiratory risk perspective, </a:t>
            </a:r>
            <a:r>
              <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rPr>
              <a:t>a randomized trial (SPRINT) which randomized 645 patients with thrombocytopenia to INTERCEPT or untreated platelet transfusions, suggested a risk of ARDS. The authors reported that 5/318 INTERCEPT versus 0/327 patients transfused with untreated platelets developed ARDS. However, Secondary analysis of the data revealed no differences between the two groups. </a:t>
            </a:r>
          </a:p>
          <a:p>
            <a:pPr algn="just">
              <a:lnSpc>
                <a:spcPct val="107000"/>
              </a:lnSpc>
              <a:spcAft>
                <a:spcPts val="800"/>
              </a:spcAft>
            </a:pP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a:solidFill>
                  <a:srgbClr val="000000"/>
                </a:solidFill>
                <a:effectLst/>
                <a:latin typeface="Arial"/>
                <a:ea typeface="Calibri" panose="020F0502020204030204" pitchFamily="34" charset="0"/>
                <a:cs typeface="Arial"/>
              </a:rPr>
              <a:t>More recently, </a:t>
            </a:r>
            <a:r>
              <a:rPr lang="en-CA" sz="1800">
                <a:solidFill>
                  <a:srgbClr val="000000"/>
                </a:solidFill>
                <a:effectLst/>
                <a:latin typeface="Arial"/>
                <a:ea typeface="Calibri" panose="020F0502020204030204" pitchFamily="34" charset="0"/>
                <a:cs typeface="Arial"/>
              </a:rPr>
              <a:t>the PIPER trial – a phase IV post-market surveillance study - evaluated platelet transfusions in hematology-oncology patients at 15 U.S. sites. The study included over 2000 patients (9% were less than 18 years of age) with over 10,000 platelet transfusions. There was no difference in treatment-emergent assisted mechanical ventilation or pulmonary injury between </a:t>
            </a:r>
            <a:r>
              <a:rPr lang="en-CA" sz="1800">
                <a:solidFill>
                  <a:srgbClr val="000000"/>
                </a:solidFill>
                <a:latin typeface="Arial"/>
                <a:ea typeface="Calibri" panose="020F0502020204030204" pitchFamily="34" charset="0"/>
                <a:cs typeface="Arial"/>
              </a:rPr>
              <a:t>pathogen-reduced </a:t>
            </a:r>
            <a:r>
              <a:rPr lang="en-CA" sz="1800">
                <a:solidFill>
                  <a:srgbClr val="000000"/>
                </a:solidFill>
                <a:effectLst/>
                <a:latin typeface="Arial"/>
                <a:ea typeface="Calibri" panose="020F0502020204030204" pitchFamily="34" charset="0"/>
                <a:cs typeface="Arial"/>
              </a:rPr>
              <a:t>versus untreated platelets. No significant difference was detected for ARDS or other adverse events.</a:t>
            </a:r>
            <a:r>
              <a:rPr lang="en-CA" sz="1800" baseline="30000">
                <a:solidFill>
                  <a:srgbClr val="000000"/>
                </a:solidFill>
                <a:latin typeface="Arial"/>
                <a:ea typeface="Calibri" panose="020F0502020204030204" pitchFamily="34" charset="0"/>
                <a:cs typeface="Arial"/>
              </a:rPr>
              <a:t> </a:t>
            </a:r>
            <a:endParaRPr lang="en-CA" sz="1800" baseline="30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CA" sz="1800" baseline="30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rPr>
              <a:t>Swiss hemovigilance data have also failed to detect a difference - reporting a TRALI risk of 1:31,000 for conventional and 1:33,000 for pathogen reduced platelets.  </a:t>
            </a:r>
          </a:p>
          <a:p>
            <a:pPr algn="just">
              <a:lnSpc>
                <a:spcPct val="107000"/>
              </a:lnSpc>
              <a:spcAft>
                <a:spcPts val="800"/>
              </a:spcAft>
            </a:pPr>
            <a:endParaRPr lang="en-CA" sz="1800">
              <a:effectLst/>
              <a:latin typeface="Calibri" panose="020F0502020204030204" pitchFamily="34" charset="0"/>
              <a:ea typeface="Calibri" panose="020F0502020204030204" pitchFamily="34" charset="0"/>
              <a:cs typeface="Arial" panose="020B0604020202020204" pitchFamily="34" charset="0"/>
            </a:endParaRPr>
          </a:p>
          <a:p>
            <a:r>
              <a:rPr lang="en-CA" sz="1800">
                <a:solidFill>
                  <a:srgbClr val="000000"/>
                </a:solidFill>
                <a:effectLst/>
                <a:latin typeface="Arial" panose="020B0604020202020204" pitchFamily="34" charset="0"/>
                <a:ea typeface="Calibri" panose="020F0502020204030204" pitchFamily="34" charset="0"/>
              </a:rPr>
              <a:t>The safety and efficacy of the pathogen reduced platelet have also been reported in among pediatric patients and neonates. </a:t>
            </a: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76272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regards to clinical outcomes, there have been no differences reported in mortality, any bleeding event, clinically significant bleeding or severe bleeding when pathogen reduced platelets are compared to untreated platelets.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Studies have shown that pathogen-reduced platelets lead to lower corrected count increments, </a:t>
            </a:r>
            <a:r>
              <a:rPr lang="en-CA" sz="1800">
                <a:solidFill>
                  <a:srgbClr val="000000"/>
                </a:solidFill>
                <a:effectLst/>
                <a:latin typeface="Arial"/>
                <a:ea typeface="Calibri" panose="020F0502020204030204" pitchFamily="34" charset="0"/>
                <a:cs typeface="Arial"/>
              </a:rPr>
              <a:t>increase in the number of platelet transfusions, and a shorter time interval between transfusions compared those who received untreated platelets</a:t>
            </a:r>
            <a:r>
              <a:rPr lang="en-US" sz="1800">
                <a:effectLst/>
                <a:latin typeface="Arial"/>
                <a:ea typeface="Times New Roman" panose="02020603050405020304" pitchFamily="18" charset="0"/>
                <a:cs typeface="Arial"/>
              </a:rPr>
              <a:t> </a:t>
            </a:r>
            <a:r>
              <a:rPr lang="en-CA" sz="1800">
                <a:solidFill>
                  <a:srgbClr val="000000"/>
                </a:solidFill>
                <a:effectLst/>
                <a:latin typeface="Arial"/>
                <a:ea typeface="Calibri" panose="020F0502020204030204" pitchFamily="34" charset="0"/>
                <a:cs typeface="Arial"/>
              </a:rPr>
              <a:t>. These differences, however, are small as outlined on the slide.</a:t>
            </a:r>
            <a:r>
              <a:rPr lang="en-CA">
                <a:effectLst/>
              </a:rPr>
              <a:t> </a:t>
            </a:r>
            <a:r>
              <a:rPr lang="en-US" sz="1800">
                <a:effectLst/>
                <a:latin typeface="Calibri"/>
                <a:ea typeface="Times New Roman" panose="02020603050405020304" pitchFamily="18" charset="0"/>
                <a:cs typeface="Calibri"/>
              </a:rPr>
              <a:t> Non-immune platelet refractoriness is also more frequently observed.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236057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These forest plots are from the 2017 Cochrane systematic review comparing INTERCEPT versus untreated platelets. Differences in the 1 hour and 24 hour corrected count increment (CCI)s are shown. The mean CCI differences are about -4.1 for the 1 hour CCI, and -3.5 for the 24 hour CCI when INTERCEPT platelets were compared to untreated platelets. </a:t>
            </a: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17750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the count increments may be lower following transfusion with pathogen reduced platelets, it is important to remember – as shown by the landmark PLADO trial of variable platelet doses – that while more platelet doses may be required, clinical bleeding is NOT increased. Again, </a:t>
            </a:r>
            <a:r>
              <a:rPr lang="en-US" b="0"/>
              <a:t>trials with pathogen reduced platelets also did not observe an increased bleeding risk. </a:t>
            </a: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3611057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With respect to platelet refractoriness, </a:t>
            </a:r>
            <a:r>
              <a:rPr lang="en-US" sz="1800">
                <a:solidFill>
                  <a:srgbClr val="000000"/>
                </a:solidFill>
                <a:effectLst/>
                <a:latin typeface="Arial" panose="020B0604020202020204" pitchFamily="34" charset="0"/>
                <a:ea typeface="Calibri" panose="020F0502020204030204" pitchFamily="34" charset="0"/>
              </a:rPr>
              <a:t>a large randomized controlled trial comparing INTERCEPT to untreated platelets – the SPRINT trial – detected that refractoriness tended to be transient in both arms of the study. The INTERCEPT arm did require more platelet transfusions, but there were no significant differences in HLA alloimmunization or platelet-specific antigens between study arms. Alloimmune platelet refractoriness and need for HLA matched platelets were uncommon and comparable in both groups.</a:t>
            </a:r>
          </a:p>
          <a:p>
            <a:endParaRPr lang="en-US" sz="1800">
              <a:solidFill>
                <a:srgbClr val="000000"/>
              </a:solidFill>
              <a:effectLst/>
              <a:latin typeface="Arial" panose="020B0604020202020204" pitchFamily="34" charset="0"/>
              <a:ea typeface="Calibri" panose="020F0502020204030204" pitchFamily="34" charset="0"/>
            </a:endParaRPr>
          </a:p>
          <a:p>
            <a:r>
              <a:rPr lang="en-US" sz="1800">
                <a:solidFill>
                  <a:srgbClr val="000000"/>
                </a:solidFill>
                <a:effectLst/>
                <a:latin typeface="Arial" panose="020B0604020202020204" pitchFamily="34" charset="0"/>
                <a:ea typeface="Calibri" panose="020F0502020204030204" pitchFamily="34" charset="0"/>
              </a:rPr>
              <a:t>In another trial called the IPTAS trial, patients were assessed for the presence of HLA antibodies prior to and following platelet transfusion with either pathogen reduced or untreated platelets. No statistically significant differences were observed in the rates of HLA alloimmunization although the study was underpowered. Overall, evidence to date suggest that refractoriness following pathogen reduced platelet transfusion is most consistent with non-immune causes and can likely be overcome with additional platelet transfusions. </a:t>
            </a:r>
            <a:endParaRPr lang="en-CA" b="1"/>
          </a:p>
          <a:p>
            <a:endParaRPr lang="en-CA" b="1"/>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3389573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solidFill>
                  <a:srgbClr val="141414"/>
                </a:solidFill>
                <a:effectLst/>
                <a:latin typeface="Arial"/>
                <a:ea typeface="Calibri" panose="020F0502020204030204" pitchFamily="34" charset="0"/>
                <a:cs typeface="Arial"/>
              </a:rPr>
              <a:t>Since the approval of INTERCEPT treated platelets internationally, several studies have described the safety of these components in pediatric and neonatal patient populations. There is no indications of harm in published studies. The largest of these is published by Delaney and colleagues, who reported on 1,188 patients under 4 months who received pathogen reduced platelets without issue. Short-term safety data have demonstrated safety, but long-term data are currently limited. There is no published evidence for the use of INTERCEPT platelets for intrauterine platelet transfusions</a:t>
            </a:r>
            <a:r>
              <a:rPr lang="en-US" sz="1800">
                <a:solidFill>
                  <a:srgbClr val="000000"/>
                </a:solidFill>
                <a:effectLst/>
                <a:latin typeface="Arial"/>
                <a:ea typeface="Calibri" panose="020F0502020204030204" pitchFamily="34" charset="0"/>
                <a:cs typeface="Arial"/>
              </a:rPr>
              <a:t> – for which non </a:t>
            </a:r>
            <a:r>
              <a:rPr lang="en-US" sz="1800">
                <a:solidFill>
                  <a:srgbClr val="000000"/>
                </a:solidFill>
                <a:latin typeface="Arial"/>
                <a:ea typeface="Calibri" panose="020F0502020204030204" pitchFamily="34" charset="0"/>
                <a:cs typeface="Arial"/>
              </a:rPr>
              <a:t>pathogen-reduced</a:t>
            </a:r>
            <a:r>
              <a:rPr lang="en-US" sz="1800">
                <a:solidFill>
                  <a:srgbClr val="000000"/>
                </a:solidFill>
                <a:effectLst/>
                <a:latin typeface="Arial"/>
                <a:ea typeface="Calibri" panose="020F0502020204030204" pitchFamily="34" charset="0"/>
                <a:cs typeface="Arial"/>
              </a:rPr>
              <a:t> components will remain available. </a:t>
            </a:r>
            <a:r>
              <a:rPr lang="en-US" sz="1200">
                <a:solidFill>
                  <a:srgbClr val="000000"/>
                </a:solidFill>
                <a:effectLst/>
                <a:latin typeface="Arial"/>
                <a:ea typeface="Calibri" panose="020F0502020204030204" pitchFamily="34" charset="0"/>
                <a:cs typeface="Arial"/>
              </a:rPr>
              <a:t>Benefit and risks should be assessed and balanced before using </a:t>
            </a:r>
            <a:r>
              <a:rPr lang="en-US">
                <a:solidFill>
                  <a:srgbClr val="000000"/>
                </a:solidFill>
                <a:latin typeface="Arial"/>
                <a:ea typeface="Calibri" panose="020F0502020204030204" pitchFamily="34" charset="0"/>
                <a:cs typeface="Arial"/>
              </a:rPr>
              <a:t>pathogen-reduced</a:t>
            </a:r>
            <a:r>
              <a:rPr lang="en-US" sz="1200">
                <a:solidFill>
                  <a:srgbClr val="000000"/>
                </a:solidFill>
                <a:effectLst/>
                <a:latin typeface="Arial"/>
                <a:ea typeface="Calibri" panose="020F0502020204030204" pitchFamily="34" charset="0"/>
                <a:cs typeface="Arial"/>
              </a:rPr>
              <a:t> platelet in </a:t>
            </a:r>
            <a:r>
              <a:rPr lang="en-US">
                <a:solidFill>
                  <a:srgbClr val="000000"/>
                </a:solidFill>
                <a:latin typeface="Arial"/>
                <a:ea typeface="Calibri" panose="020F0502020204030204" pitchFamily="34" charset="0"/>
                <a:cs typeface="Arial"/>
              </a:rPr>
              <a:t>these settings.</a:t>
            </a:r>
            <a:endParaRPr lang="en-US" sz="1200">
              <a:cs typeface="Calibri"/>
            </a:endParaRPr>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618787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To point out:</a:t>
            </a:r>
          </a:p>
          <a:p>
            <a:pPr marL="171450" indent="-171450">
              <a:buFont typeface="Arial" panose="020B0604020202020204" pitchFamily="34" charset="0"/>
              <a:buChar char="•"/>
            </a:pPr>
            <a:r>
              <a:rPr lang="en-CA"/>
              <a:t>If surfing on Web, beware of different regulatory requirements applicable depending on jurisdictions.</a:t>
            </a: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a:p>
        </p:txBody>
      </p:sp>
    </p:spTree>
    <p:extLst>
      <p:ext uri="{BB962C8B-B14F-4D97-AF65-F5344CB8AC3E}">
        <p14:creationId xmlns:p14="http://schemas.microsoft.com/office/powerpoint/2010/main" val="186817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PPPT and APPT are types of pathogen-reduced platelets</a:t>
            </a:r>
          </a:p>
          <a:p>
            <a:r>
              <a:rPr lang="en-US" dirty="0">
                <a:cs typeface="Calibri"/>
              </a:rPr>
              <a:t>PIT and PRT are interchangeable terms</a:t>
            </a:r>
            <a:endParaRPr lang="en-US" dirty="0"/>
          </a:p>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a:p>
        </p:txBody>
      </p:sp>
      <p:sp>
        <p:nvSpPr>
          <p:cNvPr id="4" name="Slide Number Placeholder 3"/>
          <p:cNvSpPr>
            <a:spLocks noGrp="1"/>
          </p:cNvSpPr>
          <p:nvPr>
            <p:ph type="sldNum" sz="quarter" idx="5"/>
          </p:nvPr>
        </p:nvSpPr>
        <p:spPr/>
        <p:txBody>
          <a:bodyPr/>
          <a:lstStyle/>
          <a:p>
            <a:fld id="{6795374F-67B4-4964-B74C-2D30B3D88A80}" type="slidenum">
              <a:rPr lang="en-CA" smtClean="0"/>
              <a:t>31</a:t>
            </a:fld>
            <a:endParaRPr lang="en-CA"/>
          </a:p>
        </p:txBody>
      </p:sp>
    </p:spTree>
    <p:extLst>
      <p:ext uri="{BB962C8B-B14F-4D97-AF65-F5344CB8AC3E}">
        <p14:creationId xmlns:p14="http://schemas.microsoft.com/office/powerpoint/2010/main" val="2301793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32</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Bacterial contamination remains a risk following blood transfusion, particularly with platelet components as they are stored at room temperature</a:t>
            </a:r>
            <a:r>
              <a:rPr lang="en-US">
                <a:solidFill>
                  <a:srgbClr val="000000"/>
                </a:solidFill>
                <a:latin typeface="Calibri"/>
                <a:cs typeface="Calibri"/>
              </a:rPr>
              <a:t>. </a:t>
            </a:r>
            <a:r>
              <a:rPr lang="en-US"/>
              <a:t>To improve blood safety, many countries have implemented pathogen inactivation technologies to reduce the risk of bacterial transmission. </a:t>
            </a:r>
            <a:r>
              <a:rPr lang="en-US">
                <a:solidFill>
                  <a:srgbClr val="000000"/>
                </a:solidFill>
                <a:latin typeface="Calibri"/>
                <a:cs typeface="Calibri"/>
              </a:rPr>
              <a:t> </a:t>
            </a:r>
            <a:r>
              <a:rPr lang="en-CA" sz="1800">
                <a:solidFill>
                  <a:srgbClr val="000000"/>
                </a:solidFill>
                <a:effectLst/>
                <a:latin typeface="Arial"/>
                <a:ea typeface="Calibri" panose="020F0502020204030204" pitchFamily="34" charset="0"/>
                <a:cs typeface="Arial"/>
              </a:rPr>
              <a:t>Pathogen inactivation technology reduces the risk of </a:t>
            </a:r>
            <a:r>
              <a:rPr lang="en-CA" sz="1800">
                <a:solidFill>
                  <a:srgbClr val="000000"/>
                </a:solidFill>
                <a:latin typeface="Arial"/>
                <a:ea typeface="Calibri" panose="020F0502020204030204" pitchFamily="34" charset="0"/>
                <a:cs typeface="Arial"/>
              </a:rPr>
              <a:t>transfusion-transmitted pathogen infections and provides an</a:t>
            </a:r>
            <a:r>
              <a:rPr lang="en-CA" sz="1800">
                <a:solidFill>
                  <a:srgbClr val="000000"/>
                </a:solidFill>
                <a:effectLst/>
                <a:latin typeface="Arial"/>
                <a:ea typeface="Calibri" panose="020F0502020204030204" pitchFamily="34" charset="0"/>
                <a:cs typeface="Arial"/>
              </a:rPr>
              <a:t> additional layer of safety </a:t>
            </a:r>
            <a:r>
              <a:rPr lang="en-CA" sz="1800">
                <a:solidFill>
                  <a:srgbClr val="000000"/>
                </a:solidFill>
                <a:latin typeface="Arial"/>
                <a:ea typeface="Calibri" panose="020F0502020204030204" pitchFamily="34" charset="0"/>
                <a:cs typeface="Arial"/>
              </a:rPr>
              <a:t>against </a:t>
            </a:r>
            <a:r>
              <a:rPr lang="en-CA" sz="1800">
                <a:solidFill>
                  <a:srgbClr val="000000"/>
                </a:solidFill>
                <a:effectLst/>
                <a:latin typeface="Arial"/>
                <a:ea typeface="Calibri" panose="020F0502020204030204" pitchFamily="34" charset="0"/>
                <a:cs typeface="Arial"/>
              </a:rPr>
              <a:t>(read out the slide).</a:t>
            </a:r>
            <a:r>
              <a:rPr lang="en-CA" sz="1800">
                <a:solidFill>
                  <a:srgbClr val="000000"/>
                </a:solidFill>
                <a:latin typeface="Arial"/>
                <a:ea typeface="Calibri" panose="020F0502020204030204" pitchFamily="34" charset="0"/>
                <a:cs typeface="Arial"/>
              </a:rPr>
              <a:t> </a:t>
            </a:r>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180548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latin typeface="Arial"/>
                <a:cs typeface="Arial"/>
              </a:rPr>
              <a:t>(Read slide)</a:t>
            </a:r>
          </a:p>
          <a:p>
            <a:r>
              <a:rPr lang="en-CA" sz="1800" dirty="0">
                <a:latin typeface="Arial"/>
                <a:cs typeface="Arial"/>
              </a:rPr>
              <a:t>Other terms of relevance include pooled platelet psoralen-treated (PPPT) and apheresis platelet psoralen-treated (APPT), which refer to specific types of pathogen-reduced platelets. </a:t>
            </a: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err="1">
                <a:solidFill>
                  <a:srgbClr val="000000"/>
                </a:solidFill>
                <a:effectLst/>
                <a:latin typeface="Arial"/>
                <a:ea typeface="Calibri" panose="020F0502020204030204" pitchFamily="34" charset="0"/>
                <a:cs typeface="Arial"/>
              </a:rPr>
              <a:t>Amotosalen</a:t>
            </a:r>
            <a:r>
              <a:rPr lang="en-CA" sz="1800">
                <a:solidFill>
                  <a:srgbClr val="000000"/>
                </a:solidFill>
                <a:effectLst/>
                <a:latin typeface="Arial"/>
                <a:ea typeface="Calibri" panose="020F0502020204030204" pitchFamily="34" charset="0"/>
                <a:cs typeface="Arial"/>
              </a:rPr>
              <a:t> is the active photoreactive compound of the </a:t>
            </a:r>
            <a:r>
              <a:rPr lang="en-CA" sz="1800" err="1">
                <a:solidFill>
                  <a:srgbClr val="000000"/>
                </a:solidFill>
                <a:effectLst/>
                <a:latin typeface="Arial"/>
                <a:ea typeface="Calibri" panose="020F0502020204030204" pitchFamily="34" charset="0"/>
                <a:cs typeface="Arial"/>
              </a:rPr>
              <a:t>Cerus</a:t>
            </a:r>
            <a:r>
              <a:rPr lang="en-CA" sz="1800">
                <a:solidFill>
                  <a:srgbClr val="000000"/>
                </a:solidFill>
                <a:effectLst/>
                <a:latin typeface="Arial"/>
                <a:ea typeface="Calibri" panose="020F0502020204030204" pitchFamily="34" charset="0"/>
                <a:cs typeface="Arial"/>
              </a:rPr>
              <a:t> INTERCEPT pathogen inactivation system. </a:t>
            </a:r>
            <a:r>
              <a:rPr lang="en-CA" sz="1800" err="1">
                <a:solidFill>
                  <a:srgbClr val="000000"/>
                </a:solidFill>
                <a:effectLst/>
                <a:latin typeface="Arial"/>
                <a:ea typeface="Calibri" panose="020F0502020204030204" pitchFamily="34" charset="0"/>
                <a:cs typeface="Arial"/>
              </a:rPr>
              <a:t>Amotosalen</a:t>
            </a:r>
            <a:r>
              <a:rPr lang="en-CA" sz="1800">
                <a:solidFill>
                  <a:srgbClr val="000000"/>
                </a:solidFill>
                <a:effectLst/>
                <a:latin typeface="Arial"/>
                <a:ea typeface="Calibri" panose="020F0502020204030204" pitchFamily="34" charset="0"/>
                <a:cs typeface="Arial"/>
              </a:rPr>
              <a:t> is a synthetic psoralen. </a:t>
            </a:r>
            <a:r>
              <a:rPr lang="en-CA" sz="1800" err="1">
                <a:solidFill>
                  <a:srgbClr val="000000"/>
                </a:solidFill>
                <a:latin typeface="Arial"/>
                <a:ea typeface="Calibri" panose="020F0502020204030204" pitchFamily="34" charset="0"/>
                <a:cs typeface="Arial"/>
              </a:rPr>
              <a:t>Amotosalen</a:t>
            </a:r>
            <a:r>
              <a:rPr lang="en-CA" sz="1800">
                <a:solidFill>
                  <a:srgbClr val="000000"/>
                </a:solidFill>
                <a:latin typeface="Arial"/>
                <a:ea typeface="Calibri" panose="020F0502020204030204" pitchFamily="34" charset="0"/>
                <a:cs typeface="Arial"/>
              </a:rPr>
              <a:t> is added to the platelet component and intercalates </a:t>
            </a:r>
            <a:r>
              <a:rPr lang="en-CA" sz="1800">
                <a:solidFill>
                  <a:srgbClr val="000000"/>
                </a:solidFill>
                <a:effectLst/>
                <a:latin typeface="Arial"/>
                <a:ea typeface="Calibri" panose="020F0502020204030204" pitchFamily="34" charset="0"/>
                <a:cs typeface="Arial"/>
              </a:rPr>
              <a:t>within nucleic acids that compose the DNA and RNA of cells, bacteria, viruses and parasites. </a:t>
            </a:r>
            <a:r>
              <a:rPr lang="en-CA" sz="1800" err="1">
                <a:solidFill>
                  <a:srgbClr val="000000"/>
                </a:solidFill>
                <a:effectLst/>
                <a:latin typeface="Arial"/>
                <a:ea typeface="Calibri" panose="020F0502020204030204" pitchFamily="34" charset="0"/>
                <a:cs typeface="Arial"/>
              </a:rPr>
              <a:t>Amotosalen</a:t>
            </a:r>
            <a:r>
              <a:rPr lang="en-CA" sz="1800">
                <a:solidFill>
                  <a:srgbClr val="000000"/>
                </a:solidFill>
                <a:effectLst/>
                <a:latin typeface="Arial"/>
                <a:ea typeface="Calibri" panose="020F0502020204030204" pitchFamily="34" charset="0"/>
                <a:cs typeface="Arial"/>
              </a:rPr>
              <a:t> becomes activated when exposed to ultraviolet A illumination, causing permanent crosslinking between nucleic acid strands. This leads to DNA/RNA damage and inactivates </a:t>
            </a:r>
            <a:r>
              <a:rPr lang="en-CA" sz="1800">
                <a:solidFill>
                  <a:srgbClr val="000000"/>
                </a:solidFill>
                <a:latin typeface="Arial"/>
                <a:ea typeface="Calibri" panose="020F0502020204030204" pitchFamily="34" charset="0"/>
                <a:cs typeface="Arial"/>
              </a:rPr>
              <a:t>cells and pathogens </a:t>
            </a:r>
            <a:r>
              <a:rPr lang="en-CA" sz="1800">
                <a:solidFill>
                  <a:srgbClr val="000000"/>
                </a:solidFill>
                <a:effectLst/>
                <a:latin typeface="Arial"/>
                <a:ea typeface="Calibri" panose="020F0502020204030204" pitchFamily="34" charset="0"/>
                <a:cs typeface="Arial"/>
              </a:rPr>
              <a:t>which may be present in a platelet unit. </a:t>
            </a:r>
            <a:r>
              <a:rPr lang="en-CA" sz="1800">
                <a:solidFill>
                  <a:srgbClr val="000000"/>
                </a:solidFill>
                <a:latin typeface="Arial"/>
                <a:ea typeface="Calibri" panose="020F0502020204030204" pitchFamily="34" charset="0"/>
                <a:cs typeface="Arial"/>
              </a:rPr>
              <a:t>Any residual </a:t>
            </a:r>
            <a:r>
              <a:rPr lang="en-CA" sz="1800" err="1">
                <a:solidFill>
                  <a:srgbClr val="000000"/>
                </a:solidFill>
                <a:latin typeface="Arial"/>
                <a:ea typeface="Calibri" panose="020F0502020204030204" pitchFamily="34" charset="0"/>
                <a:cs typeface="Arial"/>
              </a:rPr>
              <a:t>amotosalen</a:t>
            </a:r>
            <a:r>
              <a:rPr lang="en-CA" sz="1800">
                <a:solidFill>
                  <a:srgbClr val="000000"/>
                </a:solidFill>
                <a:latin typeface="Arial"/>
                <a:ea typeface="Calibri" panose="020F0502020204030204" pitchFamily="34" charset="0"/>
                <a:cs typeface="Arial"/>
              </a:rPr>
              <a:t> is removed by </a:t>
            </a:r>
            <a:r>
              <a:rPr lang="en-US" sz="1800">
                <a:solidFill>
                  <a:srgbClr val="141414"/>
                </a:solidFill>
                <a:effectLst/>
                <a:latin typeface="Arial"/>
                <a:ea typeface="Calibri" panose="020F0502020204030204" pitchFamily="34" charset="0"/>
                <a:cs typeface="Arial"/>
              </a:rPr>
              <a:t>a compound adsorption device</a:t>
            </a:r>
            <a:r>
              <a:rPr lang="en-US" sz="1800">
                <a:solidFill>
                  <a:srgbClr val="141414"/>
                </a:solidFill>
                <a:latin typeface="Arial"/>
                <a:ea typeface="Calibri" panose="020F0502020204030204" pitchFamily="34" charset="0"/>
                <a:cs typeface="Arial"/>
              </a:rPr>
              <a:t>. </a:t>
            </a:r>
            <a:endParaRPr lang="en-US" sz="1800" kern="1200">
              <a:solidFill>
                <a:srgbClr val="141414"/>
              </a:solidFill>
              <a:effectLst/>
              <a:latin typeface="Arial"/>
              <a:cs typeface="Arial"/>
            </a:endParaRP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50672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a:solidFill>
                  <a:srgbClr val="141414"/>
                </a:solidFill>
                <a:effectLst/>
                <a:latin typeface="Arial"/>
                <a:ea typeface="Calibri" panose="020F0502020204030204" pitchFamily="34" charset="0"/>
                <a:cs typeface="Arial"/>
              </a:rPr>
              <a:t>The toxicity of psoralen-based treatments has been extensively studied in in vitro, </a:t>
            </a:r>
            <a:r>
              <a:rPr lang="en-US" sz="1800">
                <a:solidFill>
                  <a:srgbClr val="141414"/>
                </a:solidFill>
                <a:latin typeface="Arial"/>
                <a:ea typeface="Calibri" panose="020F0502020204030204" pitchFamily="34" charset="0"/>
                <a:cs typeface="Arial"/>
              </a:rPr>
              <a:t>in animal </a:t>
            </a:r>
            <a:r>
              <a:rPr lang="en-US" sz="1800">
                <a:solidFill>
                  <a:srgbClr val="141414"/>
                </a:solidFill>
                <a:effectLst/>
                <a:latin typeface="Arial"/>
                <a:ea typeface="Calibri" panose="020F0502020204030204" pitchFamily="34" charset="0"/>
                <a:cs typeface="Arial"/>
              </a:rPr>
              <a:t>studies, and </a:t>
            </a:r>
            <a:r>
              <a:rPr lang="en-US" sz="1800">
                <a:solidFill>
                  <a:srgbClr val="141414"/>
                </a:solidFill>
                <a:latin typeface="Arial"/>
                <a:ea typeface="Calibri" panose="020F0502020204030204" pitchFamily="34" charset="0"/>
                <a:cs typeface="Arial"/>
              </a:rPr>
              <a:t>in clinical</a:t>
            </a:r>
            <a:r>
              <a:rPr lang="en-US" sz="1800">
                <a:solidFill>
                  <a:srgbClr val="141414"/>
                </a:solidFill>
                <a:effectLst/>
                <a:latin typeface="Arial"/>
                <a:ea typeface="Calibri" panose="020F0502020204030204" pitchFamily="34" charset="0"/>
                <a:cs typeface="Arial"/>
              </a:rPr>
              <a:t> trials. The residual </a:t>
            </a:r>
            <a:r>
              <a:rPr lang="en-US" sz="1800" err="1">
                <a:solidFill>
                  <a:srgbClr val="141414"/>
                </a:solidFill>
                <a:effectLst/>
                <a:latin typeface="Arial"/>
                <a:ea typeface="Calibri" panose="020F0502020204030204" pitchFamily="34" charset="0"/>
                <a:cs typeface="Arial"/>
              </a:rPr>
              <a:t>amotosalen</a:t>
            </a:r>
            <a:r>
              <a:rPr lang="en-US" sz="1800">
                <a:solidFill>
                  <a:srgbClr val="141414"/>
                </a:solidFill>
                <a:effectLst/>
                <a:latin typeface="Arial"/>
                <a:ea typeface="Calibri" panose="020F0502020204030204" pitchFamily="34" charset="0"/>
                <a:cs typeface="Arial"/>
              </a:rPr>
              <a:t> amount after platelet preparation is minimal and falls well below toxic thresholds. </a:t>
            </a:r>
            <a:r>
              <a:rPr lang="en-US" sz="1800" kern="1200">
                <a:solidFill>
                  <a:schemeClr val="tx1"/>
                </a:solidFill>
                <a:effectLst/>
                <a:latin typeface="+mn-lt"/>
                <a:ea typeface="+mn-ea"/>
                <a:cs typeface="+mn-cs"/>
              </a:rPr>
              <a:t>It is important to highlight that while pathogen reduced platelets are new to Canada, they have been </a:t>
            </a:r>
            <a:r>
              <a:rPr lang="en-US" sz="1800" b="0" kern="1200">
                <a:solidFill>
                  <a:schemeClr val="tx1"/>
                </a:solidFill>
                <a:effectLst/>
                <a:latin typeface="+mn-lt"/>
                <a:ea typeface="+mn-ea"/>
                <a:cs typeface="+mn-cs"/>
              </a:rPr>
              <a:t>routinely used in Europe since the mid-2000s. INTERCEPT has been commercialized for nearly 20 years, with approximately 8.5 million intercept treated components administered globally. L</a:t>
            </a:r>
            <a:r>
              <a:rPr lang="en-US" sz="1800">
                <a:solidFill>
                  <a:srgbClr val="141414"/>
                </a:solidFill>
                <a:effectLst/>
                <a:latin typeface="Arial"/>
                <a:ea typeface="Calibri" panose="020F0502020204030204" pitchFamily="34" charset="0"/>
                <a:cs typeface="Arial"/>
              </a:rPr>
              <a:t>arge multinational hemovigilance databases have confirmed the excellent safety profile seen in the preclinical studies.</a:t>
            </a:r>
            <a:r>
              <a:rPr lang="en-US" sz="1800">
                <a:solidFill>
                  <a:srgbClr val="141414"/>
                </a:solidFill>
                <a:latin typeface="Arial"/>
                <a:ea typeface="Calibri" panose="020F0502020204030204" pitchFamily="34" charset="0"/>
                <a:cs typeface="Arial"/>
              </a:rPr>
              <a:t> </a:t>
            </a:r>
            <a:endParaRPr lang="en-CA" sz="1800">
              <a:effectLst/>
              <a:latin typeface="Calibri"/>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427047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hyperlink" Target="http://blood.ca" TargetMode="External"/><Relationship Id="rId3" Type="http://schemas.openxmlformats.org/officeDocument/2006/relationships/notesSlide" Target="../notesSlides/notesSlide29.xml"/><Relationship Id="rId7" Type="http://schemas.openxmlformats.org/officeDocument/2006/relationships/hyperlink" Target="https://profedu.blood.ca/en/transfusion/publications/faq-information-health-professionals-apheresis-platelet-psoralen-treated" TargetMode="Externa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hyperlink" Target="https://profedu.blood.ca/en/transfusion/publications/faq-information-health-professionals-pathogen-reduced-platelets" TargetMode="External"/><Relationship Id="rId11" Type="http://schemas.openxmlformats.org/officeDocument/2006/relationships/hyperlink" Target="https://transfusionontario.org/en/category/toolkits/inventory-management/platelets/information-on-pathoge-reduced-pooled-platelets/" TargetMode="External"/><Relationship Id="rId5" Type="http://schemas.openxmlformats.org/officeDocument/2006/relationships/hyperlink" Target="https://profedu.blood.ca/en/transfusion/clinical-guide/pathogen-reduced-platelets" TargetMode="External"/><Relationship Id="rId10" Type="http://schemas.openxmlformats.org/officeDocument/2006/relationships/hyperlink" Target="https://intercept-canada.com/" TargetMode="External"/><Relationship Id="rId4" Type="http://schemas.openxmlformats.org/officeDocument/2006/relationships/hyperlink" Target="https://professionaleducation.blood.ca/en" TargetMode="External"/><Relationship Id="rId9" Type="http://schemas.openxmlformats.org/officeDocument/2006/relationships/hyperlink" Target="https://www.blood.ca/en/hospital-services/products/component-types/circular-information"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851566" y="5372208"/>
            <a:ext cx="7190678" cy="500692"/>
          </a:xfrm>
        </p:spPr>
        <p:txBody>
          <a:bodyPr/>
          <a:lstStyle/>
          <a:p>
            <a:r>
              <a:rPr lang="en-CA"/>
              <a:t>Published: October 2022</a:t>
            </a:r>
            <a:endParaRPr lang="en-US"/>
          </a:p>
          <a:p>
            <a:r>
              <a:rPr lang="en-CA"/>
              <a:t>Updated: July 2023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0515600" cy="2585170"/>
          </a:xfrm>
        </p:spPr>
        <p:txBody>
          <a:bodyPr/>
          <a:lstStyle/>
          <a:p>
            <a:r>
              <a:rPr lang="en-CA">
                <a:latin typeface="Arial"/>
                <a:cs typeface="Arial"/>
              </a:rPr>
              <a:t>Pathogen-reduced platelets:</a:t>
            </a:r>
            <a:br>
              <a:rPr lang="en-CA">
                <a:latin typeface="Arial"/>
                <a:cs typeface="Arial"/>
              </a:rPr>
            </a:br>
            <a:r>
              <a:rPr lang="en-CA">
                <a:latin typeface="Arial"/>
                <a:cs typeface="Arial"/>
              </a:rPr>
              <a:t>clinical overview</a:t>
            </a:r>
          </a:p>
        </p:txBody>
      </p:sp>
      <p:sp>
        <p:nvSpPr>
          <p:cNvPr id="2" name="TextBox 1">
            <a:extLst>
              <a:ext uri="{FF2B5EF4-FFF2-40B4-BE49-F238E27FC236}">
                <a16:creationId xmlns:a16="http://schemas.microsoft.com/office/drawing/2014/main" id="{74381295-D678-38DB-63BB-E6C49CD6F6F0}"/>
              </a:ext>
            </a:extLst>
          </p:cNvPr>
          <p:cNvSpPr txBox="1"/>
          <p:nvPr/>
        </p:nvSpPr>
        <p:spPr>
          <a:xfrm flipH="1">
            <a:off x="5983440"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C8C51-45C0-45CB-A14C-3E74CF812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172"/>
            <a:ext cx="6095999" cy="6099656"/>
          </a:xfrm>
          <a:prstGeom prst="rect">
            <a:avLst/>
          </a:prstGeo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t>Manufacturing</a:t>
            </a:r>
            <a:br>
              <a:rPr lang="en-CA"/>
            </a:br>
            <a:endParaRPr lang="en-CA"/>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691915" y="1085850"/>
            <a:ext cx="10735849" cy="3848100"/>
          </a:xfrm>
        </p:spPr>
        <p:txBody>
          <a:bodyPr anchor="t" anchorCtr="0">
            <a:normAutofit lnSpcReduction="10000"/>
          </a:bodyPr>
          <a:lstStyle/>
          <a:p>
            <a:pPr marL="0" lvl="0" indent="0">
              <a:lnSpc>
                <a:spcPct val="120000"/>
              </a:lnSpc>
              <a:spcBef>
                <a:spcPts val="0"/>
              </a:spcBef>
              <a:buNone/>
            </a:pPr>
            <a:endParaRPr lang="en-US" sz="2400" b="1"/>
          </a:p>
          <a:p>
            <a:pPr marL="0" indent="0">
              <a:lnSpc>
                <a:spcPct val="120000"/>
              </a:lnSpc>
              <a:spcBef>
                <a:spcPts val="0"/>
              </a:spcBef>
              <a:buNone/>
            </a:pPr>
            <a:r>
              <a:rPr lang="en-US" sz="2400" b="1">
                <a:latin typeface="Arial"/>
                <a:cs typeface="Arial"/>
              </a:rPr>
              <a:t>Existing components, in plasma </a:t>
            </a:r>
          </a:p>
          <a:p>
            <a:pPr marL="342900" indent="-342900">
              <a:lnSpc>
                <a:spcPct val="120000"/>
              </a:lnSpc>
              <a:spcBef>
                <a:spcPts val="0"/>
              </a:spcBef>
            </a:pPr>
            <a:r>
              <a:rPr lang="en-US" sz="2400">
                <a:latin typeface="Arial"/>
                <a:cs typeface="Arial"/>
              </a:rPr>
              <a:t>Untreated pooled platelet (</a:t>
            </a:r>
            <a:r>
              <a:rPr lang="en-US" sz="2400">
                <a:effectLst/>
                <a:latin typeface="Arial"/>
                <a:cs typeface="Arial"/>
              </a:rPr>
              <a:t>Pooled platelets LR CPD</a:t>
            </a:r>
            <a:r>
              <a:rPr lang="en-US" sz="2400">
                <a:latin typeface="Arial"/>
                <a:cs typeface="Arial"/>
              </a:rPr>
              <a:t>)</a:t>
            </a:r>
            <a:endParaRPr lang="en-US"/>
          </a:p>
          <a:p>
            <a:pPr marL="342900" indent="-342900">
              <a:lnSpc>
                <a:spcPct val="120000"/>
              </a:lnSpc>
              <a:spcBef>
                <a:spcPts val="0"/>
              </a:spcBef>
            </a:pPr>
            <a:r>
              <a:rPr lang="en-US" sz="2400">
                <a:latin typeface="Arial"/>
                <a:cs typeface="Arial"/>
              </a:rPr>
              <a:t>Untreated apheresis platelet  (Apheresis platelet) </a:t>
            </a:r>
            <a:endParaRPr lang="en-US"/>
          </a:p>
          <a:p>
            <a:pPr marL="457200" lvl="1" indent="0">
              <a:lnSpc>
                <a:spcPct val="120000"/>
              </a:lnSpc>
              <a:buNone/>
            </a:pPr>
            <a:endParaRPr lang="en-US" sz="2400"/>
          </a:p>
          <a:p>
            <a:pPr marL="0" indent="0">
              <a:lnSpc>
                <a:spcPct val="120000"/>
              </a:lnSpc>
              <a:spcBef>
                <a:spcPts val="0"/>
              </a:spcBef>
              <a:buNone/>
            </a:pPr>
            <a:r>
              <a:rPr lang="en-US" sz="2400" b="1">
                <a:latin typeface="Arial"/>
                <a:cs typeface="Arial"/>
              </a:rPr>
              <a:t>New platelet components, in platelet additive solution (PAS-E)</a:t>
            </a:r>
          </a:p>
          <a:p>
            <a:pPr marL="342900" indent="-342900">
              <a:lnSpc>
                <a:spcPct val="120000"/>
              </a:lnSpc>
              <a:spcBef>
                <a:spcPts val="0"/>
              </a:spcBef>
            </a:pPr>
            <a:r>
              <a:rPr lang="en-US" sz="2400">
                <a:latin typeface="Arial"/>
                <a:cs typeface="Arial"/>
              </a:rPr>
              <a:t>Pooled platelet psoralen-treated (PPPT)</a:t>
            </a:r>
          </a:p>
          <a:p>
            <a:pPr marL="342900" indent="-342900">
              <a:lnSpc>
                <a:spcPct val="120000"/>
              </a:lnSpc>
              <a:spcBef>
                <a:spcPts val="0"/>
              </a:spcBef>
            </a:pPr>
            <a:r>
              <a:rPr lang="en-US" sz="2400">
                <a:latin typeface="Arial"/>
                <a:cs typeface="Arial"/>
              </a:rPr>
              <a:t>Apheresis platelet psoralen-treated (APPT)</a:t>
            </a:r>
          </a:p>
          <a:p>
            <a:pPr marL="342900" indent="-342900">
              <a:lnSpc>
                <a:spcPct val="120000"/>
              </a:lnSpc>
              <a:spcBef>
                <a:spcPts val="0"/>
              </a:spcBef>
            </a:pPr>
            <a:r>
              <a:rPr lang="en-US" sz="2400">
                <a:latin typeface="Arial"/>
                <a:cs typeface="Arial"/>
              </a:rPr>
              <a:t>Untreated apheresis platelet in PAS-E</a:t>
            </a:r>
            <a:endParaRPr lang="en-US"/>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692349" y="215660"/>
            <a:ext cx="10589564" cy="943442"/>
          </a:xfrm>
        </p:spPr>
        <p:txBody>
          <a:bodyPr>
            <a:normAutofit/>
          </a:bodyPr>
          <a:lstStyle/>
          <a:p>
            <a:r>
              <a:rPr lang="en-US">
                <a:latin typeface="Arial"/>
                <a:cs typeface="Arial"/>
              </a:rPr>
              <a:t>Platelet components</a:t>
            </a:r>
            <a:endParaRPr lang="en-US"/>
          </a:p>
        </p:txBody>
      </p:sp>
      <p:sp>
        <p:nvSpPr>
          <p:cNvPr id="3" name="TextBox 2">
            <a:extLst>
              <a:ext uri="{FF2B5EF4-FFF2-40B4-BE49-F238E27FC236}">
                <a16:creationId xmlns:a16="http://schemas.microsoft.com/office/drawing/2014/main" id="{261F0142-4C1F-6396-4C0B-AA2B7B77AC6F}"/>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325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423B4-45CA-45A7-9B43-901ADE0CF5D9}"/>
              </a:ext>
            </a:extLst>
          </p:cNvPr>
          <p:cNvPicPr>
            <a:picLocks noChangeAspect="1"/>
          </p:cNvPicPr>
          <p:nvPr/>
        </p:nvPicPr>
        <p:blipFill>
          <a:blip r:embed="rId4"/>
          <a:stretch>
            <a:fillRect/>
          </a:stretch>
        </p:blipFill>
        <p:spPr>
          <a:xfrm>
            <a:off x="1947832" y="770021"/>
            <a:ext cx="8578438" cy="5387459"/>
          </a:xfrm>
          <a:prstGeom prst="rect">
            <a:avLst/>
          </a:prstGeom>
        </p:spPr>
      </p:pic>
      <p:sp>
        <p:nvSpPr>
          <p:cNvPr id="2" name="Title 1">
            <a:extLst>
              <a:ext uri="{FF2B5EF4-FFF2-40B4-BE49-F238E27FC236}">
                <a16:creationId xmlns:a16="http://schemas.microsoft.com/office/drawing/2014/main" id="{9518FC2C-5E2F-4530-9F44-1BBF916BCDFC}"/>
              </a:ext>
            </a:extLst>
          </p:cNvPr>
          <p:cNvSpPr>
            <a:spLocks noGrp="1"/>
          </p:cNvSpPr>
          <p:nvPr>
            <p:ph type="title"/>
          </p:nvPr>
        </p:nvSpPr>
        <p:spPr>
          <a:xfrm>
            <a:off x="499542" y="-132348"/>
            <a:ext cx="10515600" cy="943442"/>
          </a:xfrm>
        </p:spPr>
        <p:txBody>
          <a:bodyPr>
            <a:normAutofit/>
          </a:bodyPr>
          <a:lstStyle/>
          <a:p>
            <a:r>
              <a:rPr lang="en-US"/>
              <a:t>Manufacturing of PPPT</a:t>
            </a:r>
          </a:p>
        </p:txBody>
      </p:sp>
      <p:sp>
        <p:nvSpPr>
          <p:cNvPr id="6" name="TextBox 5">
            <a:extLst>
              <a:ext uri="{FF2B5EF4-FFF2-40B4-BE49-F238E27FC236}">
                <a16:creationId xmlns:a16="http://schemas.microsoft.com/office/drawing/2014/main" id="{6257F832-615D-4B7C-8ED6-A1E6D8CFFCA5}"/>
              </a:ext>
            </a:extLst>
          </p:cNvPr>
          <p:cNvSpPr txBox="1"/>
          <p:nvPr/>
        </p:nvSpPr>
        <p:spPr>
          <a:xfrm>
            <a:off x="3381829" y="6211669"/>
            <a:ext cx="7781471"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Blais-Normandin I, Tordon B, Anani W, and Ning S. Pathogen-reduced platelets. In: Clarke G, Abe T, editors. </a:t>
            </a:r>
            <a:r>
              <a:rPr lang="en-CA" sz="1200" i="1">
                <a:latin typeface="Arial" panose="020B0604020202020204" pitchFamily="34" charset="0"/>
                <a:cs typeface="Arial" panose="020B0604020202020204" pitchFamily="34" charset="0"/>
              </a:rPr>
              <a:t>Clinical Guide to Transfusion </a:t>
            </a:r>
            <a:r>
              <a:rPr lang="en-CA" sz="1200">
                <a:latin typeface="Arial" panose="020B0604020202020204" pitchFamily="34" charset="0"/>
                <a:cs typeface="Arial" panose="020B0604020202020204" pitchFamily="34" charset="0"/>
              </a:rPr>
              <a:t>[Internet]. Ottawa: Canadian Blood Services, 2022. Chapter 19.</a:t>
            </a:r>
            <a:endParaRPr 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4155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Diagram&#10;&#10;Description automatically generated">
            <a:extLst>
              <a:ext uri="{FF2B5EF4-FFF2-40B4-BE49-F238E27FC236}">
                <a16:creationId xmlns:a16="http://schemas.microsoft.com/office/drawing/2014/main" id="{3F3F6DD0-EFE1-EBA9-C941-22D5D8562FAE}"/>
              </a:ext>
            </a:extLst>
          </p:cNvPr>
          <p:cNvPicPr>
            <a:picLocks noChangeAspect="1"/>
          </p:cNvPicPr>
          <p:nvPr/>
        </p:nvPicPr>
        <p:blipFill rotWithShape="1">
          <a:blip r:embed="rId4"/>
          <a:srcRect l="1373" t="2497" r="16606" b="6895"/>
          <a:stretch/>
        </p:blipFill>
        <p:spPr>
          <a:xfrm>
            <a:off x="1912287" y="960227"/>
            <a:ext cx="8062622" cy="4984607"/>
          </a:xfrm>
          <a:prstGeom prst="rect">
            <a:avLst/>
          </a:prstGeom>
        </p:spPr>
      </p:pic>
      <p:sp>
        <p:nvSpPr>
          <p:cNvPr id="2" name="Title 1">
            <a:extLst>
              <a:ext uri="{FF2B5EF4-FFF2-40B4-BE49-F238E27FC236}">
                <a16:creationId xmlns:a16="http://schemas.microsoft.com/office/drawing/2014/main" id="{202CC8FB-52BD-5C00-EC6C-CA8431726D65}"/>
              </a:ext>
            </a:extLst>
          </p:cNvPr>
          <p:cNvSpPr>
            <a:spLocks noGrp="1"/>
          </p:cNvSpPr>
          <p:nvPr>
            <p:ph type="title"/>
          </p:nvPr>
        </p:nvSpPr>
        <p:spPr>
          <a:xfrm>
            <a:off x="752204" y="103988"/>
            <a:ext cx="10515600" cy="943442"/>
          </a:xfrm>
        </p:spPr>
        <p:txBody>
          <a:bodyPr>
            <a:normAutofit fontScale="90000"/>
          </a:bodyPr>
          <a:lstStyle/>
          <a:p>
            <a:r>
              <a:rPr lang="en-CA">
                <a:latin typeface="Arial"/>
                <a:cs typeface="Arial"/>
              </a:rPr>
              <a:t>Manufacturing of APPT and untreated apheresis platelets in PAS-E*</a:t>
            </a:r>
          </a:p>
        </p:txBody>
      </p:sp>
      <p:sp>
        <p:nvSpPr>
          <p:cNvPr id="4" name="AutoShape 2">
            <a:extLst>
              <a:ext uri="{FF2B5EF4-FFF2-40B4-BE49-F238E27FC236}">
                <a16:creationId xmlns:a16="http://schemas.microsoft.com/office/drawing/2014/main" id="{39F60EFD-5F04-3D74-7E26-CAE872A41B59}"/>
              </a:ext>
            </a:extLst>
          </p:cNvPr>
          <p:cNvSpPr>
            <a:spLocks noChangeAspect="1" noChangeArrowheads="1"/>
          </p:cNvSpPr>
          <p:nvPr/>
        </p:nvSpPr>
        <p:spPr bwMode="auto">
          <a:xfrm>
            <a:off x="5943599" y="3276599"/>
            <a:ext cx="4043363" cy="40433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a:extLst>
              <a:ext uri="{FF2B5EF4-FFF2-40B4-BE49-F238E27FC236}">
                <a16:creationId xmlns:a16="http://schemas.microsoft.com/office/drawing/2014/main" id="{B8B7D4D9-4A6A-67B4-C1A5-6DA8F7F31519}"/>
              </a:ext>
            </a:extLst>
          </p:cNvPr>
          <p:cNvSpPr>
            <a:spLocks noChangeAspect="1" noChangeArrowheads="1"/>
          </p:cNvSpPr>
          <p:nvPr/>
        </p:nvSpPr>
        <p:spPr bwMode="auto">
          <a:xfrm>
            <a:off x="5943600" y="-819150"/>
            <a:ext cx="4400550" cy="4400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TextBox 7">
            <a:extLst>
              <a:ext uri="{FF2B5EF4-FFF2-40B4-BE49-F238E27FC236}">
                <a16:creationId xmlns:a16="http://schemas.microsoft.com/office/drawing/2014/main" id="{EB3CFBFE-F135-4847-A785-BD81795A7E0A}"/>
              </a:ext>
            </a:extLst>
          </p:cNvPr>
          <p:cNvSpPr txBox="1"/>
          <p:nvPr/>
        </p:nvSpPr>
        <p:spPr>
          <a:xfrm>
            <a:off x="3585029" y="6198969"/>
            <a:ext cx="7483929"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Blais-Normandin I, Tordon B, Anani W, and Ning S. Pathogen-reduced platelets. In: Clarke G, Abe T, editors. </a:t>
            </a:r>
            <a:r>
              <a:rPr lang="en-CA" sz="1200" i="1">
                <a:latin typeface="Arial" panose="020B0604020202020204" pitchFamily="34" charset="0"/>
                <a:cs typeface="Arial" panose="020B0604020202020204" pitchFamily="34" charset="0"/>
              </a:rPr>
              <a:t>Clinical Guide to Transfusion </a:t>
            </a:r>
            <a:r>
              <a:rPr lang="en-CA" sz="1200">
                <a:latin typeface="Arial" panose="020B0604020202020204" pitchFamily="34" charset="0"/>
                <a:cs typeface="Arial" panose="020B0604020202020204" pitchFamily="34" charset="0"/>
              </a:rPr>
              <a:t>[Internet]. Ottawa: Canadian Blood Services, 2022. Chapter 19.</a:t>
            </a:r>
            <a:endParaRPr 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69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Platelet additive solution (PAS)</a:t>
            </a:r>
          </a:p>
        </p:txBody>
      </p:sp>
      <p:pic>
        <p:nvPicPr>
          <p:cNvPr id="5" name="Picture 4">
            <a:extLst>
              <a:ext uri="{FF2B5EF4-FFF2-40B4-BE49-F238E27FC236}">
                <a16:creationId xmlns:a16="http://schemas.microsoft.com/office/drawing/2014/main" id="{6175981A-91CD-4392-B338-8F3BAB5A1385}"/>
              </a:ext>
            </a:extLst>
          </p:cNvPr>
          <p:cNvPicPr>
            <a:picLocks noChangeAspect="1"/>
          </p:cNvPicPr>
          <p:nvPr/>
        </p:nvPicPr>
        <p:blipFill rotWithShape="1">
          <a:blip r:embed="rId4"/>
          <a:srcRect l="9977" t="7692" r="7739" b="8376"/>
          <a:stretch/>
        </p:blipFill>
        <p:spPr>
          <a:xfrm>
            <a:off x="549884" y="1487524"/>
            <a:ext cx="4942659" cy="3882952"/>
          </a:xfrm>
          <a:prstGeom prst="rect">
            <a:avLst/>
          </a:prstGeom>
        </p:spPr>
      </p:pic>
    </p:spTree>
    <p:custDataLst>
      <p:tags r:id="rId1"/>
    </p:custDataLst>
    <p:extLst>
      <p:ext uri="{BB962C8B-B14F-4D97-AF65-F5344CB8AC3E}">
        <p14:creationId xmlns:p14="http://schemas.microsoft.com/office/powerpoint/2010/main" val="74973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931504" y="1474558"/>
            <a:ext cx="9556104" cy="4179793"/>
          </a:xfrm>
        </p:spPr>
        <p:txBody>
          <a:bodyPr anchor="t" anchorCtr="0">
            <a:normAutofit/>
          </a:bodyPr>
          <a:lstStyle/>
          <a:p>
            <a:pPr fontAlgn="base">
              <a:lnSpc>
                <a:spcPct val="114000"/>
              </a:lnSpc>
              <a:spcBef>
                <a:spcPts val="1200"/>
              </a:spcBef>
            </a:pPr>
            <a:r>
              <a:rPr lang="en-US" sz="2800"/>
              <a:t>PAS was developed to partially replace plasma in platelet components</a:t>
            </a:r>
          </a:p>
          <a:p>
            <a:pPr fontAlgn="base">
              <a:lnSpc>
                <a:spcPct val="114000"/>
              </a:lnSpc>
              <a:spcBef>
                <a:spcPts val="1200"/>
              </a:spcBef>
            </a:pPr>
            <a:r>
              <a:rPr lang="en-US" sz="2800"/>
              <a:t>The selected PAS solution (PAS-E) that is used in our manufacturing of pathogen-reduced platelets is SSP+ by </a:t>
            </a:r>
            <a:r>
              <a:rPr lang="en-US" sz="2800" err="1"/>
              <a:t>Macopharma</a:t>
            </a:r>
            <a:endParaRPr lang="en-US" sz="2800"/>
          </a:p>
          <a:p>
            <a:pPr fontAlgn="base">
              <a:lnSpc>
                <a:spcPct val="114000"/>
              </a:lnSpc>
              <a:spcBef>
                <a:spcPts val="1800"/>
              </a:spcBef>
            </a:pPr>
            <a:r>
              <a:rPr lang="en-US" sz="2800"/>
              <a:t>Composition of SSP+:  Acetate, citrate, phosphate, potassium, magnesium and NaCl</a:t>
            </a:r>
          </a:p>
          <a:p>
            <a:pPr fontAlgn="base">
              <a:lnSpc>
                <a:spcPct val="114000"/>
              </a:lnSpc>
              <a:spcBef>
                <a:spcPts val="1800"/>
              </a:spcBef>
            </a:pPr>
            <a:endParaRPr lang="en-US" sz="28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14387" y="72020"/>
            <a:ext cx="12192000" cy="943442"/>
          </a:xfrm>
        </p:spPr>
        <p:txBody>
          <a:bodyPr>
            <a:normAutofit/>
          </a:bodyPr>
          <a:lstStyle/>
          <a:p>
            <a:r>
              <a:rPr lang="en-CA"/>
              <a:t>What is platelet additive solution (PAS)?</a:t>
            </a:r>
          </a:p>
        </p:txBody>
      </p:sp>
      <p:sp>
        <p:nvSpPr>
          <p:cNvPr id="2" name="TextBox 1">
            <a:extLst>
              <a:ext uri="{FF2B5EF4-FFF2-40B4-BE49-F238E27FC236}">
                <a16:creationId xmlns:a16="http://schemas.microsoft.com/office/drawing/2014/main" id="{49D0D1E8-7034-06DD-6435-DAE1348CDE19}"/>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6059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FDD74-5D9A-4F0B-90B1-BFBC3621F896}"/>
              </a:ext>
            </a:extLst>
          </p:cNvPr>
          <p:cNvSpPr>
            <a:spLocks noGrp="1"/>
          </p:cNvSpPr>
          <p:nvPr>
            <p:ph type="body" sz="quarter" idx="13"/>
          </p:nvPr>
        </p:nvSpPr>
        <p:spPr>
          <a:xfrm>
            <a:off x="838200" y="1603722"/>
            <a:ext cx="10515600" cy="4724400"/>
          </a:xfrm>
        </p:spPr>
        <p:txBody>
          <a:bodyPr anchor="t" anchorCtr="0">
            <a:normAutofit/>
          </a:bodyPr>
          <a:lstStyle/>
          <a:p>
            <a:pPr fontAlgn="base">
              <a:lnSpc>
                <a:spcPct val="114000"/>
              </a:lnSpc>
              <a:spcBef>
                <a:spcPts val="1800"/>
              </a:spcBef>
            </a:pPr>
            <a:r>
              <a:rPr lang="en-US" sz="2800"/>
              <a:t>Inert solution compared to suspension with plasma</a:t>
            </a:r>
          </a:p>
          <a:p>
            <a:pPr fontAlgn="base">
              <a:lnSpc>
                <a:spcPct val="114000"/>
              </a:lnSpc>
              <a:spcBef>
                <a:spcPts val="1800"/>
              </a:spcBef>
            </a:pPr>
            <a:r>
              <a:rPr lang="en-US" sz="2800"/>
              <a:t>Dilutes plasma proteins, cytokines, iso-agglutinins (anti-A, anti-B, anti-A/B), and other bioactive molecules</a:t>
            </a:r>
          </a:p>
          <a:p>
            <a:pPr fontAlgn="base">
              <a:lnSpc>
                <a:spcPct val="114000"/>
              </a:lnSpc>
              <a:spcBef>
                <a:spcPts val="1800"/>
              </a:spcBef>
            </a:pPr>
            <a:r>
              <a:rPr lang="en-US" sz="2800"/>
              <a:t>Reduces allergic and febrile non-hemolytic transfusion reactions</a:t>
            </a:r>
            <a:r>
              <a:rPr lang="en-US" sz="2800" baseline="30000"/>
              <a:t>1,2</a:t>
            </a:r>
          </a:p>
          <a:p>
            <a:pPr fontAlgn="base">
              <a:lnSpc>
                <a:spcPct val="114000"/>
              </a:lnSpc>
              <a:spcBef>
                <a:spcPts val="1800"/>
              </a:spcBef>
            </a:pPr>
            <a:r>
              <a:rPr lang="en-US" sz="2800"/>
              <a:t>No differences in hemostasis and transfusion intervals</a:t>
            </a:r>
            <a:r>
              <a:rPr lang="en-US" sz="2800" baseline="30000"/>
              <a:t>3</a:t>
            </a:r>
          </a:p>
        </p:txBody>
      </p:sp>
      <p:sp>
        <p:nvSpPr>
          <p:cNvPr id="3" name="Title 2">
            <a:extLst>
              <a:ext uri="{FF2B5EF4-FFF2-40B4-BE49-F238E27FC236}">
                <a16:creationId xmlns:a16="http://schemas.microsoft.com/office/drawing/2014/main" id="{B2E47EDB-5D28-4D79-81D3-137115806CB7}"/>
              </a:ext>
            </a:extLst>
          </p:cNvPr>
          <p:cNvSpPr>
            <a:spLocks noGrp="1"/>
          </p:cNvSpPr>
          <p:nvPr>
            <p:ph type="title"/>
          </p:nvPr>
        </p:nvSpPr>
        <p:spPr/>
        <p:txBody>
          <a:bodyPr>
            <a:normAutofit/>
          </a:bodyPr>
          <a:lstStyle/>
          <a:p>
            <a:r>
              <a:rPr lang="en-US"/>
              <a:t>Benefits of PAS</a:t>
            </a:r>
          </a:p>
        </p:txBody>
      </p:sp>
      <p:sp>
        <p:nvSpPr>
          <p:cNvPr id="4" name="TextBox 3">
            <a:extLst>
              <a:ext uri="{FF2B5EF4-FFF2-40B4-BE49-F238E27FC236}">
                <a16:creationId xmlns:a16="http://schemas.microsoft.com/office/drawing/2014/main" id="{FC04EE74-87CC-DDA2-7A69-1681AB4B528F}"/>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9827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br>
              <a:rPr lang="en-US"/>
            </a:br>
            <a:r>
              <a:rPr lang="en-US"/>
              <a:t>Indications and contraindications</a:t>
            </a:r>
            <a:br>
              <a:rPr lang="en-US"/>
            </a:br>
            <a:br>
              <a:rPr lang="en-US"/>
            </a:br>
            <a:r>
              <a:rPr lang="en-US"/>
              <a:t>Benefits and drawbacks</a:t>
            </a:r>
            <a:br>
              <a:rPr lang="en-US"/>
            </a:br>
            <a:br>
              <a:rPr lang="en-US"/>
            </a:br>
            <a:endParaRPr lang="en-US"/>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Tree>
    <p:custDataLst>
      <p:tags r:id="rId1"/>
    </p:custDataLst>
    <p:extLst>
      <p:ext uri="{BB962C8B-B14F-4D97-AF65-F5344CB8AC3E}">
        <p14:creationId xmlns:p14="http://schemas.microsoft.com/office/powerpoint/2010/main" val="211129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10515600" cy="4724400"/>
          </a:xfrm>
        </p:spPr>
        <p:txBody>
          <a:bodyPr anchor="t" anchorCtr="0">
            <a:normAutofit/>
          </a:bodyPr>
          <a:lstStyle/>
          <a:p>
            <a:pPr marL="0" indent="0" fontAlgn="base">
              <a:lnSpc>
                <a:spcPct val="125000"/>
              </a:lnSpc>
              <a:buNone/>
            </a:pPr>
            <a:r>
              <a:rPr lang="en-CA" sz="2800"/>
              <a:t>Pathogen-reduced platelets have the same indications as untreated platelets with the following additional considerations:</a:t>
            </a:r>
          </a:p>
          <a:p>
            <a:pPr marL="0" indent="0" fontAlgn="base">
              <a:lnSpc>
                <a:spcPct val="125000"/>
              </a:lnSpc>
              <a:buNone/>
            </a:pPr>
            <a:r>
              <a:rPr lang="en-CA" sz="2800" b="1"/>
              <a:t>			</a:t>
            </a:r>
          </a:p>
          <a:p>
            <a:pPr marL="0" indent="0" algn="ctr" fontAlgn="base">
              <a:lnSpc>
                <a:spcPct val="125000"/>
              </a:lnSpc>
              <a:buNone/>
            </a:pPr>
            <a:r>
              <a:rPr lang="en-US" sz="3000" b="1"/>
              <a:t>Irradiation not required/indicated</a:t>
            </a:r>
          </a:p>
          <a:p>
            <a:pPr marL="0" indent="0" algn="ctr" fontAlgn="base">
              <a:lnSpc>
                <a:spcPct val="125000"/>
              </a:lnSpc>
              <a:buNone/>
            </a:pPr>
            <a:r>
              <a:rPr lang="en-US" sz="3000" b="1"/>
              <a:t>CMV negative </a:t>
            </a:r>
          </a:p>
          <a:p>
            <a:pPr marL="0" indent="0" fontAlgn="base">
              <a:lnSpc>
                <a:spcPct val="125000"/>
              </a:lnSpc>
              <a:buNone/>
            </a:pPr>
            <a:endParaRPr lang="en-US" sz="24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Indications</a:t>
            </a:r>
          </a:p>
        </p:txBody>
      </p:sp>
      <p:sp>
        <p:nvSpPr>
          <p:cNvPr id="2" name="TextBox 1">
            <a:extLst>
              <a:ext uri="{FF2B5EF4-FFF2-40B4-BE49-F238E27FC236}">
                <a16:creationId xmlns:a16="http://schemas.microsoft.com/office/drawing/2014/main" id="{AE79ED15-BBDF-9C2B-AFD9-D4554A584771}"/>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066800"/>
            <a:ext cx="10515600" cy="4724400"/>
          </a:xfrm>
        </p:spPr>
        <p:txBody>
          <a:bodyPr>
            <a:normAutofit/>
          </a:bodyPr>
          <a:lstStyle/>
          <a:p>
            <a:pPr marL="0" indent="0" fontAlgn="base">
              <a:lnSpc>
                <a:spcPct val="125000"/>
              </a:lnSpc>
              <a:buNone/>
            </a:pPr>
            <a:r>
              <a:rPr lang="en-CA"/>
              <a:t>Pathogen-reduced platelets have the same contraindications as untreated platelets with the following additions:</a:t>
            </a:r>
          </a:p>
          <a:p>
            <a:pPr fontAlgn="base">
              <a:lnSpc>
                <a:spcPct val="125000"/>
              </a:lnSpc>
            </a:pPr>
            <a:r>
              <a:rPr lang="en-US" sz="2400"/>
              <a:t>Contraindicated for patients with a history of hypersensitivity reaction to </a:t>
            </a:r>
            <a:r>
              <a:rPr lang="en-US" sz="2400" err="1"/>
              <a:t>amotosalen</a:t>
            </a:r>
            <a:r>
              <a:rPr lang="en-US" sz="2400"/>
              <a:t> or other psoralens</a:t>
            </a:r>
          </a:p>
          <a:p>
            <a:pPr fontAlgn="base">
              <a:lnSpc>
                <a:spcPct val="125000"/>
              </a:lnSpc>
            </a:pPr>
            <a:r>
              <a:rPr lang="en-US" sz="2400"/>
              <a:t>Contraindicated for neonatal patients treated with phototherapy devices that emit a </a:t>
            </a:r>
            <a:r>
              <a:rPr lang="en-US" sz="2400" b="1"/>
              <a:t>peak energy wavelength less than 425 nm,</a:t>
            </a:r>
            <a:r>
              <a:rPr lang="en-US" sz="2400"/>
              <a:t> OR have </a:t>
            </a:r>
            <a:r>
              <a:rPr lang="en-US" sz="2400" b="1"/>
              <a:t>a lower bound of the emission bandwidth &lt;375 nm</a:t>
            </a:r>
            <a:r>
              <a:rPr lang="en-US" sz="2400"/>
              <a:t>, due to the potential for erythema resulting from interaction between ultraviolet light and </a:t>
            </a:r>
            <a:r>
              <a:rPr lang="en-US" sz="2400" err="1"/>
              <a:t>amotosalen</a:t>
            </a:r>
            <a:r>
              <a:rPr lang="en-US" sz="2400"/>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Contraindications</a:t>
            </a:r>
          </a:p>
        </p:txBody>
      </p:sp>
      <p:sp>
        <p:nvSpPr>
          <p:cNvPr id="2" name="TextBox 1">
            <a:extLst>
              <a:ext uri="{FF2B5EF4-FFF2-40B4-BE49-F238E27FC236}">
                <a16:creationId xmlns:a16="http://schemas.microsoft.com/office/drawing/2014/main" id="{C48FB7A6-B015-F8C0-D042-E58A5516184B}"/>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573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020176" cy="4724400"/>
          </a:xfrm>
        </p:spPr>
        <p:txBody>
          <a:bodyPr anchor="t" anchorCtr="0">
            <a:normAutofit fontScale="85000" lnSpcReduction="20000"/>
          </a:bodyPr>
          <a:lstStyle/>
          <a:p>
            <a:pPr fontAlgn="base">
              <a:lnSpc>
                <a:spcPct val="120000"/>
              </a:lnSpc>
            </a:pPr>
            <a:r>
              <a:rPr lang="en-US" sz="3000"/>
              <a:t>Reduces risk of bacterial transmission</a:t>
            </a:r>
            <a:r>
              <a:rPr lang="en-US" sz="3000" baseline="30000"/>
              <a:t>4,5</a:t>
            </a:r>
          </a:p>
          <a:p>
            <a:pPr fontAlgn="base">
              <a:lnSpc>
                <a:spcPct val="120000"/>
              </a:lnSpc>
            </a:pPr>
            <a:r>
              <a:rPr lang="en-US" sz="3000"/>
              <a:t>Reduces risks of other transfusion-transmitted infections</a:t>
            </a:r>
          </a:p>
          <a:p>
            <a:pPr lvl="1" fontAlgn="base">
              <a:lnSpc>
                <a:spcPct val="120000"/>
              </a:lnSpc>
            </a:pPr>
            <a:r>
              <a:rPr lang="en-US" sz="3000"/>
              <a:t>Additional layer of safety against broad range of viruses, bacteria, and protozoan parasites</a:t>
            </a:r>
          </a:p>
          <a:p>
            <a:pPr lvl="1" fontAlgn="base">
              <a:lnSpc>
                <a:spcPct val="120000"/>
              </a:lnSpc>
            </a:pPr>
            <a:r>
              <a:rPr lang="en-US" sz="3000"/>
              <a:t>Complements donor selection criteria and pre-transfusion pathogen testing performed for all donations</a:t>
            </a:r>
            <a:endParaRPr lang="en-US" sz="3000" b="1"/>
          </a:p>
          <a:p>
            <a:pPr fontAlgn="base">
              <a:lnSpc>
                <a:spcPct val="120000"/>
              </a:lnSpc>
            </a:pPr>
            <a:r>
              <a:rPr lang="en-US" sz="3000"/>
              <a:t>No need for BACT bacterial screening before release into inventory </a:t>
            </a:r>
          </a:p>
          <a:p>
            <a:pPr lvl="1" fontAlgn="base">
              <a:lnSpc>
                <a:spcPct val="120000"/>
              </a:lnSpc>
            </a:pPr>
            <a:r>
              <a:rPr lang="en-US" sz="3000"/>
              <a:t>Earlier release to hospitals compared to untreated platelets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00088" y="42863"/>
            <a:ext cx="11390312" cy="943442"/>
          </a:xfrm>
        </p:spPr>
        <p:txBody>
          <a:bodyPr>
            <a:normAutofit fontScale="90000"/>
          </a:bodyPr>
          <a:lstStyle/>
          <a:p>
            <a:r>
              <a:rPr lang="en-CA"/>
              <a:t>Benefits: Reduced risk of transfusion-transmitted infections</a:t>
            </a:r>
            <a:endParaRPr lang="en-CA">
              <a:solidFill>
                <a:schemeClr val="accent1"/>
              </a:solidFill>
              <a:latin typeface="Arial"/>
              <a:cs typeface="Arial"/>
            </a:endParaRPr>
          </a:p>
        </p:txBody>
      </p:sp>
      <p:pic>
        <p:nvPicPr>
          <p:cNvPr id="9" name="Picture 8">
            <a:extLst>
              <a:ext uri="{FF2B5EF4-FFF2-40B4-BE49-F238E27FC236}">
                <a16:creationId xmlns:a16="http://schemas.microsoft.com/office/drawing/2014/main" id="{9376A562-18F5-4F5B-B6FE-5A62FE9680AF}"/>
              </a:ext>
            </a:extLst>
          </p:cNvPr>
          <p:cNvPicPr>
            <a:picLocks noChangeAspect="1"/>
          </p:cNvPicPr>
          <p:nvPr/>
        </p:nvPicPr>
        <p:blipFill>
          <a:blip r:embed="rId4"/>
          <a:stretch>
            <a:fillRect/>
          </a:stretch>
        </p:blipFill>
        <p:spPr>
          <a:xfrm>
            <a:off x="9750812" y="1712129"/>
            <a:ext cx="1510061" cy="1510061"/>
          </a:xfrm>
          <a:prstGeom prst="rect">
            <a:avLst/>
          </a:prstGeom>
        </p:spPr>
      </p:pic>
      <p:pic>
        <p:nvPicPr>
          <p:cNvPr id="11" name="Picture 10">
            <a:extLst>
              <a:ext uri="{FF2B5EF4-FFF2-40B4-BE49-F238E27FC236}">
                <a16:creationId xmlns:a16="http://schemas.microsoft.com/office/drawing/2014/main" id="{DC0C79EF-4A79-4CC9-AD9D-C34BE8E98CA6}"/>
              </a:ext>
            </a:extLst>
          </p:cNvPr>
          <p:cNvPicPr>
            <a:picLocks noChangeAspect="1"/>
          </p:cNvPicPr>
          <p:nvPr/>
        </p:nvPicPr>
        <p:blipFill>
          <a:blip r:embed="rId5"/>
          <a:stretch>
            <a:fillRect/>
          </a:stretch>
        </p:blipFill>
        <p:spPr>
          <a:xfrm>
            <a:off x="9750812" y="4457465"/>
            <a:ext cx="1510061" cy="1510061"/>
          </a:xfrm>
          <a:prstGeom prst="rect">
            <a:avLst/>
          </a:prstGeom>
        </p:spPr>
      </p:pic>
      <p:pic>
        <p:nvPicPr>
          <p:cNvPr id="12" name="Picture 11">
            <a:extLst>
              <a:ext uri="{FF2B5EF4-FFF2-40B4-BE49-F238E27FC236}">
                <a16:creationId xmlns:a16="http://schemas.microsoft.com/office/drawing/2014/main" id="{423FF69A-DEDF-46D7-A99B-69AA97C6B7B9}"/>
              </a:ext>
            </a:extLst>
          </p:cNvPr>
          <p:cNvPicPr>
            <a:picLocks noChangeAspect="1"/>
          </p:cNvPicPr>
          <p:nvPr/>
        </p:nvPicPr>
        <p:blipFill>
          <a:blip r:embed="rId6"/>
          <a:stretch>
            <a:fillRect/>
          </a:stretch>
        </p:blipFill>
        <p:spPr>
          <a:xfrm>
            <a:off x="9750812" y="3047529"/>
            <a:ext cx="1685926" cy="1685926"/>
          </a:xfrm>
          <a:prstGeom prst="rect">
            <a:avLst/>
          </a:prstGeom>
        </p:spPr>
      </p:pic>
      <p:sp>
        <p:nvSpPr>
          <p:cNvPr id="2" name="TextBox 1">
            <a:extLst>
              <a:ext uri="{FF2B5EF4-FFF2-40B4-BE49-F238E27FC236}">
                <a16:creationId xmlns:a16="http://schemas.microsoft.com/office/drawing/2014/main" id="{E1B9DFF2-FC1F-BA0F-7D7A-C0249E94BC0D}"/>
              </a:ext>
            </a:extLst>
          </p:cNvPr>
          <p:cNvSpPr txBox="1"/>
          <p:nvPr/>
        </p:nvSpPr>
        <p:spPr>
          <a:xfrm flipH="1">
            <a:off x="5606367"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34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00088" y="28575"/>
            <a:ext cx="12192000" cy="943442"/>
          </a:xfrm>
        </p:spPr>
        <p:txBody>
          <a:bodyPr>
            <a:normAutofit/>
          </a:bodyPr>
          <a:lstStyle/>
          <a:p>
            <a:r>
              <a:rPr lang="en-CA"/>
              <a:t>Benefits: Inactivates white blood cells </a:t>
            </a:r>
            <a:endParaRPr lang="en-CA">
              <a:latin typeface="Arial"/>
              <a:cs typeface="Arial"/>
            </a:endParaRPr>
          </a:p>
        </p:txBody>
      </p:sp>
      <p:pic>
        <p:nvPicPr>
          <p:cNvPr id="8" name="Picture 7">
            <a:extLst>
              <a:ext uri="{FF2B5EF4-FFF2-40B4-BE49-F238E27FC236}">
                <a16:creationId xmlns:a16="http://schemas.microsoft.com/office/drawing/2014/main" id="{D7DD044A-B291-734E-4E2B-B834ED9445CF}"/>
              </a:ext>
            </a:extLst>
          </p:cNvPr>
          <p:cNvPicPr>
            <a:picLocks noChangeAspect="1"/>
          </p:cNvPicPr>
          <p:nvPr/>
        </p:nvPicPr>
        <p:blipFill rotWithShape="1">
          <a:blip r:embed="rId4"/>
          <a:srcRect l="16462" r="30785" b="10244"/>
          <a:stretch/>
        </p:blipFill>
        <p:spPr>
          <a:xfrm>
            <a:off x="8628821" y="1297190"/>
            <a:ext cx="2735904" cy="3801593"/>
          </a:xfrm>
          <a:prstGeom prst="rect">
            <a:avLst/>
          </a:prstGeom>
          <a:ln>
            <a:noFill/>
          </a:ln>
          <a:effectLst>
            <a:softEdge rad="112500"/>
          </a:effectLst>
        </p:spPr>
      </p:pic>
      <p:sp>
        <p:nvSpPr>
          <p:cNvPr id="2" name="TextBox 1">
            <a:extLst>
              <a:ext uri="{FF2B5EF4-FFF2-40B4-BE49-F238E27FC236}">
                <a16:creationId xmlns:a16="http://schemas.microsoft.com/office/drawing/2014/main" id="{D2B812B6-15B2-B9AB-24AF-4751AFACFDCC}"/>
              </a:ext>
            </a:extLst>
          </p:cNvPr>
          <p:cNvSpPr txBox="1"/>
          <p:nvPr/>
        </p:nvSpPr>
        <p:spPr>
          <a:xfrm>
            <a:off x="6050083" y="5634685"/>
            <a:ext cx="5337103" cy="323165"/>
          </a:xfrm>
          <a:prstGeom prst="rect">
            <a:avLst/>
          </a:prstGeom>
          <a:noFill/>
        </p:spPr>
        <p:txBody>
          <a:bodyPr wrap="square" rtlCol="0">
            <a:spAutoFit/>
          </a:bodyPr>
          <a:lstStyle/>
          <a:p>
            <a:r>
              <a:rPr lang="en-US" sz="1500"/>
              <a:t>*</a:t>
            </a:r>
            <a:r>
              <a:rPr lang="en-US" sz="1500">
                <a:latin typeface="Arial" panose="020B0604020202020204" pitchFamily="34" charset="0"/>
                <a:cs typeface="Arial" panose="020B0604020202020204" pitchFamily="34" charset="0"/>
              </a:rPr>
              <a:t>Ta-GvHD: Transfusion-associated graft versus host disease</a:t>
            </a:r>
          </a:p>
        </p:txBody>
      </p:sp>
      <p:sp>
        <p:nvSpPr>
          <p:cNvPr id="9" name="Text Placeholder 1">
            <a:extLst>
              <a:ext uri="{FF2B5EF4-FFF2-40B4-BE49-F238E27FC236}">
                <a16:creationId xmlns:a16="http://schemas.microsoft.com/office/drawing/2014/main" id="{258EA76D-D8C0-1AAA-C6E4-7A376E7917F9}"/>
              </a:ext>
            </a:extLst>
          </p:cNvPr>
          <p:cNvSpPr txBox="1">
            <a:spLocks/>
          </p:cNvSpPr>
          <p:nvPr/>
        </p:nvSpPr>
        <p:spPr>
          <a:xfrm>
            <a:off x="700088" y="1157287"/>
            <a:ext cx="7779696" cy="4543425"/>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a:t>White blood cell (leukocyte) replication and cytokine production inhibited </a:t>
            </a:r>
          </a:p>
          <a:p>
            <a:pPr fontAlgn="base"/>
            <a:r>
              <a:rPr lang="en-US" sz="2400"/>
              <a:t>White blood cell inactivation – </a:t>
            </a:r>
            <a:r>
              <a:rPr lang="en-US" sz="2400" b="1"/>
              <a:t>irradiation is NOT required</a:t>
            </a:r>
          </a:p>
          <a:p>
            <a:pPr lvl="1" fontAlgn="base">
              <a:lnSpc>
                <a:spcPct val="120000"/>
              </a:lnSpc>
            </a:pPr>
            <a:r>
              <a:rPr lang="en-US" sz="2400"/>
              <a:t>Contributes toward reducing the risk of Ta-GvHD* </a:t>
            </a:r>
          </a:p>
          <a:p>
            <a:pPr lvl="1" fontAlgn="base">
              <a:lnSpc>
                <a:spcPct val="120000"/>
              </a:lnSpc>
            </a:pPr>
            <a:r>
              <a:rPr lang="en-US" sz="2400"/>
              <a:t>Simpler ordering process and inventory management</a:t>
            </a:r>
          </a:p>
          <a:p>
            <a:pPr fontAlgn="base">
              <a:lnSpc>
                <a:spcPct val="120000"/>
              </a:lnSpc>
              <a:spcBef>
                <a:spcPts val="0"/>
              </a:spcBef>
            </a:pPr>
            <a:r>
              <a:rPr lang="en-US" sz="2400"/>
              <a:t>Considered </a:t>
            </a:r>
            <a:r>
              <a:rPr lang="en-US" sz="2400" b="1"/>
              <a:t>CMV negative</a:t>
            </a:r>
            <a:r>
              <a:rPr lang="en-US" sz="2400"/>
              <a:t> </a:t>
            </a:r>
          </a:p>
        </p:txBody>
      </p:sp>
      <p:sp>
        <p:nvSpPr>
          <p:cNvPr id="3" name="TextBox 2">
            <a:extLst>
              <a:ext uri="{FF2B5EF4-FFF2-40B4-BE49-F238E27FC236}">
                <a16:creationId xmlns:a16="http://schemas.microsoft.com/office/drawing/2014/main" id="{0FA6CBF8-93B9-D8B3-6B50-2C8EC328AF0D}"/>
              </a:ext>
            </a:extLst>
          </p:cNvPr>
          <p:cNvSpPr txBox="1"/>
          <p:nvPr/>
        </p:nvSpPr>
        <p:spPr>
          <a:xfrm flipH="1">
            <a:off x="5615794"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62183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8DB6B-D978-4946-8753-8287BB588A4B}"/>
              </a:ext>
            </a:extLst>
          </p:cNvPr>
          <p:cNvSpPr>
            <a:spLocks noGrp="1"/>
          </p:cNvSpPr>
          <p:nvPr>
            <p:ph type="body" sz="quarter" idx="13"/>
          </p:nvPr>
        </p:nvSpPr>
        <p:spPr>
          <a:xfrm>
            <a:off x="838200" y="1143000"/>
            <a:ext cx="10515600" cy="4543425"/>
          </a:xfrm>
        </p:spPr>
        <p:txBody>
          <a:bodyPr anchor="t" anchorCtr="0">
            <a:normAutofit/>
          </a:bodyPr>
          <a:lstStyle/>
          <a:p>
            <a:pPr>
              <a:lnSpc>
                <a:spcPct val="110000"/>
              </a:lnSpc>
              <a:spcBef>
                <a:spcPts val="1200"/>
              </a:spcBef>
            </a:pPr>
            <a:r>
              <a:rPr lang="en-US" sz="2400">
                <a:latin typeface="Arial"/>
                <a:cs typeface="Arial"/>
              </a:rPr>
              <a:t>Safety endpoints from clinical trials and published hemovigilance data shows </a:t>
            </a:r>
            <a:r>
              <a:rPr lang="en-US" sz="2400" err="1">
                <a:latin typeface="Arial"/>
                <a:cs typeface="Arial"/>
              </a:rPr>
              <a:t>favourable</a:t>
            </a:r>
            <a:r>
              <a:rPr lang="en-US" sz="2400">
                <a:latin typeface="Arial"/>
                <a:cs typeface="Arial"/>
              </a:rPr>
              <a:t> adverse reaction and safety profile</a:t>
            </a:r>
            <a:r>
              <a:rPr lang="en-US" sz="2400" baseline="30000">
                <a:latin typeface="Arial"/>
                <a:cs typeface="Arial"/>
              </a:rPr>
              <a:t>4,6</a:t>
            </a:r>
          </a:p>
          <a:p>
            <a:pPr>
              <a:lnSpc>
                <a:spcPct val="110000"/>
              </a:lnSpc>
              <a:spcBef>
                <a:spcPts val="1200"/>
              </a:spcBef>
            </a:pPr>
            <a:r>
              <a:rPr lang="en-US" sz="2400">
                <a:latin typeface="Arial"/>
                <a:cs typeface="Arial"/>
              </a:rPr>
              <a:t>Fewer allergic and febrile non-hemolytic transfusion reactions</a:t>
            </a:r>
            <a:r>
              <a:rPr lang="en-US" sz="2400" baseline="30000">
                <a:latin typeface="Arial"/>
                <a:cs typeface="Arial"/>
              </a:rPr>
              <a:t>7,8</a:t>
            </a:r>
          </a:p>
          <a:p>
            <a:pPr>
              <a:lnSpc>
                <a:spcPct val="110000"/>
              </a:lnSpc>
              <a:spcBef>
                <a:spcPts val="1200"/>
              </a:spcBef>
            </a:pPr>
            <a:r>
              <a:rPr lang="en-US" sz="2400">
                <a:latin typeface="Arial"/>
                <a:cs typeface="Arial"/>
              </a:rPr>
              <a:t>Signals of safety (compared to untreated platelets) – 2017 Cochrane review</a:t>
            </a:r>
            <a:r>
              <a:rPr lang="en-US" sz="2400" baseline="30000">
                <a:latin typeface="Arial"/>
                <a:cs typeface="Arial"/>
              </a:rPr>
              <a:t>6</a:t>
            </a:r>
            <a:r>
              <a:rPr lang="en-US" sz="2400">
                <a:latin typeface="Arial"/>
                <a:cs typeface="Arial"/>
              </a:rPr>
              <a:t>:  </a:t>
            </a:r>
          </a:p>
          <a:p>
            <a:pPr lvl="1">
              <a:lnSpc>
                <a:spcPct val="110000"/>
              </a:lnSpc>
            </a:pPr>
            <a:r>
              <a:rPr lang="en-US" sz="2400">
                <a:latin typeface="Arial"/>
                <a:cs typeface="Arial"/>
              </a:rPr>
              <a:t>No change in thromboembolism, anaphylaxis, acute transfusion reactions</a:t>
            </a:r>
          </a:p>
          <a:p>
            <a:pPr lvl="1">
              <a:lnSpc>
                <a:spcPct val="110000"/>
              </a:lnSpc>
            </a:pPr>
            <a:r>
              <a:rPr lang="en-US" sz="2400">
                <a:latin typeface="Arial"/>
                <a:cs typeface="Arial"/>
              </a:rPr>
              <a:t>No increase in adverse events in clinical trials</a:t>
            </a:r>
          </a:p>
          <a:p>
            <a:pPr>
              <a:lnSpc>
                <a:spcPct val="110000"/>
              </a:lnSpc>
            </a:pPr>
            <a:endParaRPr lang="en-US">
              <a:latin typeface="Arial"/>
              <a:cs typeface="Arial"/>
            </a:endParaRPr>
          </a:p>
        </p:txBody>
      </p:sp>
      <p:sp>
        <p:nvSpPr>
          <p:cNvPr id="9" name="Title 5">
            <a:extLst>
              <a:ext uri="{FF2B5EF4-FFF2-40B4-BE49-F238E27FC236}">
                <a16:creationId xmlns:a16="http://schemas.microsoft.com/office/drawing/2014/main" id="{0B7C6FC6-1E76-B925-77C9-BDBBC2BA3D9F}"/>
              </a:ext>
            </a:extLst>
          </p:cNvPr>
          <p:cNvSpPr>
            <a:spLocks noGrp="1"/>
          </p:cNvSpPr>
          <p:nvPr>
            <p:ph type="title"/>
          </p:nvPr>
        </p:nvSpPr>
        <p:spPr>
          <a:xfrm>
            <a:off x="700088" y="28575"/>
            <a:ext cx="12192000" cy="943442"/>
          </a:xfrm>
        </p:spPr>
        <p:txBody>
          <a:bodyPr>
            <a:normAutofit/>
          </a:bodyPr>
          <a:lstStyle/>
          <a:p>
            <a:r>
              <a:rPr lang="en-CA">
                <a:latin typeface="Arial"/>
                <a:cs typeface="Arial"/>
              </a:rPr>
              <a:t>Benefits: Favourable safety profile </a:t>
            </a:r>
          </a:p>
        </p:txBody>
      </p:sp>
      <p:sp>
        <p:nvSpPr>
          <p:cNvPr id="3" name="TextBox 2">
            <a:extLst>
              <a:ext uri="{FF2B5EF4-FFF2-40B4-BE49-F238E27FC236}">
                <a16:creationId xmlns:a16="http://schemas.microsoft.com/office/drawing/2014/main" id="{6DCD38ED-85D4-8433-8EC4-A8CB07B22D13}"/>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8308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nvPr>
        </p:nvSpPr>
        <p:spPr>
          <a:xfrm>
            <a:off x="838200" y="1142999"/>
            <a:ext cx="10854128" cy="4663441"/>
          </a:xfrm>
        </p:spPr>
        <p:txBody>
          <a:bodyPr anchor="t" anchorCtr="0">
            <a:normAutofit fontScale="92500"/>
          </a:bodyPr>
          <a:lstStyle/>
          <a:p>
            <a:pPr>
              <a:lnSpc>
                <a:spcPct val="110000"/>
              </a:lnSpc>
              <a:spcBef>
                <a:spcPts val="600"/>
              </a:spcBef>
            </a:pPr>
            <a:r>
              <a:rPr lang="en-US" sz="2400">
                <a:latin typeface="Arial"/>
                <a:cs typeface="Arial"/>
              </a:rPr>
              <a:t>Initial trial (SPRINT) suggested increased ARDS with large volume transfusions</a:t>
            </a:r>
            <a:r>
              <a:rPr lang="en-US" sz="2400" baseline="30000">
                <a:latin typeface="Arial"/>
                <a:cs typeface="Arial"/>
              </a:rPr>
              <a:t>9</a:t>
            </a:r>
            <a:endParaRPr lang="en-US" sz="2400">
              <a:latin typeface="Arial"/>
              <a:cs typeface="Arial"/>
            </a:endParaRPr>
          </a:p>
          <a:p>
            <a:pPr lvl="2">
              <a:lnSpc>
                <a:spcPct val="110000"/>
              </a:lnSpc>
              <a:spcBef>
                <a:spcPts val="600"/>
              </a:spcBef>
            </a:pPr>
            <a:r>
              <a:rPr lang="en-US" sz="2200">
                <a:latin typeface="Arial"/>
                <a:cs typeface="Arial"/>
              </a:rPr>
              <a:t>5/318 treated vs 0/327 untreated </a:t>
            </a:r>
          </a:p>
          <a:p>
            <a:pPr lvl="2">
              <a:lnSpc>
                <a:spcPct val="110000"/>
              </a:lnSpc>
              <a:spcBef>
                <a:spcPts val="600"/>
              </a:spcBef>
            </a:pPr>
            <a:r>
              <a:rPr lang="en-US" sz="2200">
                <a:latin typeface="Arial"/>
                <a:cs typeface="Arial"/>
              </a:rPr>
              <a:t>Secondary analysis of study data showed no difference</a:t>
            </a:r>
          </a:p>
          <a:p>
            <a:pPr>
              <a:lnSpc>
                <a:spcPct val="110000"/>
              </a:lnSpc>
              <a:spcBef>
                <a:spcPts val="600"/>
              </a:spcBef>
            </a:pPr>
            <a:r>
              <a:rPr lang="en-US" sz="2400">
                <a:latin typeface="Arial"/>
                <a:cs typeface="Arial"/>
              </a:rPr>
              <a:t>PIPER trial (15 US sites, 2291 patients with over 10,000 platelet transfusions)</a:t>
            </a:r>
            <a:r>
              <a:rPr lang="en-US" sz="2400" baseline="30000">
                <a:latin typeface="Arial"/>
                <a:cs typeface="Arial"/>
              </a:rPr>
              <a:t>10</a:t>
            </a:r>
          </a:p>
          <a:p>
            <a:pPr lvl="1">
              <a:lnSpc>
                <a:spcPct val="110000"/>
              </a:lnSpc>
              <a:spcBef>
                <a:spcPts val="600"/>
              </a:spcBef>
            </a:pPr>
            <a:r>
              <a:rPr lang="en-US" sz="2400">
                <a:latin typeface="Arial"/>
                <a:cs typeface="Arial"/>
              </a:rPr>
              <a:t>No difference in mechanical ventilation or pulmonary injury</a:t>
            </a:r>
          </a:p>
          <a:p>
            <a:pPr lvl="1">
              <a:lnSpc>
                <a:spcPct val="110000"/>
              </a:lnSpc>
              <a:spcBef>
                <a:spcPts val="600"/>
              </a:spcBef>
            </a:pPr>
            <a:r>
              <a:rPr lang="en-CA" sz="2400">
                <a:effectLst/>
                <a:latin typeface="Arial" panose="020B0604020202020204" pitchFamily="34" charset="0"/>
                <a:ea typeface="Calibri" panose="020F0502020204030204" pitchFamily="34" charset="0"/>
              </a:rPr>
              <a:t>No significant difference was detected for ARDS or other adverse events</a:t>
            </a:r>
            <a:endParaRPr lang="en-US" sz="2400">
              <a:latin typeface="Arial"/>
              <a:cs typeface="Arial"/>
            </a:endParaRPr>
          </a:p>
          <a:p>
            <a:pPr>
              <a:lnSpc>
                <a:spcPct val="110000"/>
              </a:lnSpc>
              <a:spcBef>
                <a:spcPts val="600"/>
              </a:spcBef>
            </a:pPr>
            <a:r>
              <a:rPr lang="en-US" sz="2400" err="1">
                <a:latin typeface="Arial"/>
                <a:cs typeface="Arial"/>
              </a:rPr>
              <a:t>Swissmedic</a:t>
            </a:r>
            <a:r>
              <a:rPr lang="en-US" sz="2400">
                <a:latin typeface="Arial"/>
                <a:cs typeface="Arial"/>
              </a:rPr>
              <a:t> Hemovigilance post-implementation reporting reviewed TRALI</a:t>
            </a:r>
            <a:r>
              <a:rPr lang="en-US" sz="2400" baseline="30000">
                <a:latin typeface="Arial"/>
                <a:cs typeface="Arial"/>
              </a:rPr>
              <a:t>8</a:t>
            </a:r>
            <a:r>
              <a:rPr lang="en-US" sz="2400">
                <a:latin typeface="Arial"/>
                <a:cs typeface="Arial"/>
              </a:rPr>
              <a:t> events:1:31,000 untreated platelets vs 1:30,000 with INTERCEPT platelets </a:t>
            </a:r>
          </a:p>
          <a:p>
            <a:pPr>
              <a:lnSpc>
                <a:spcPct val="110000"/>
              </a:lnSpc>
              <a:spcBef>
                <a:spcPts val="600"/>
              </a:spcBef>
            </a:pPr>
            <a:r>
              <a:rPr lang="en-US" sz="2400">
                <a:latin typeface="Arial"/>
                <a:cs typeface="Arial"/>
              </a:rPr>
              <a:t>Short-term safety and efficacy have been demonstrated in pediatric patients</a:t>
            </a:r>
            <a:r>
              <a:rPr lang="en-US" sz="2400" baseline="30000">
                <a:latin typeface="Arial"/>
                <a:cs typeface="Arial"/>
              </a:rPr>
              <a:t>11</a:t>
            </a:r>
            <a:r>
              <a:rPr lang="en-US" sz="2400">
                <a:latin typeface="Arial"/>
                <a:cs typeface="Arial"/>
              </a:rPr>
              <a:t> and in neonates.</a:t>
            </a:r>
            <a:r>
              <a:rPr lang="en-US" sz="2400" baseline="30000">
                <a:latin typeface="Arial"/>
                <a:cs typeface="Arial"/>
              </a:rPr>
              <a:t>12</a:t>
            </a:r>
            <a:r>
              <a:rPr lang="en-US" sz="2400">
                <a:latin typeface="Arial"/>
                <a:cs typeface="Arial"/>
              </a:rPr>
              <a:t> </a:t>
            </a:r>
          </a:p>
        </p:txBody>
      </p:sp>
      <p:sp>
        <p:nvSpPr>
          <p:cNvPr id="3" name="Title 2">
            <a:extLst>
              <a:ext uri="{FF2B5EF4-FFF2-40B4-BE49-F238E27FC236}">
                <a16:creationId xmlns:a16="http://schemas.microsoft.com/office/drawing/2014/main" id="{20BE34D7-DD1D-4D02-9017-F92E7AF60CEF}"/>
              </a:ext>
            </a:extLst>
          </p:cNvPr>
          <p:cNvSpPr>
            <a:spLocks noGrp="1"/>
          </p:cNvSpPr>
          <p:nvPr>
            <p:ph type="title"/>
          </p:nvPr>
        </p:nvSpPr>
        <p:spPr/>
        <p:txBody>
          <a:bodyPr>
            <a:normAutofit/>
          </a:bodyPr>
          <a:lstStyle/>
          <a:p>
            <a:r>
              <a:rPr lang="en-CA">
                <a:latin typeface="Arial"/>
                <a:cs typeface="Arial"/>
              </a:rPr>
              <a:t>Benefits: Favourable safety profile </a:t>
            </a:r>
            <a:endParaRPr lang="en-US"/>
          </a:p>
        </p:txBody>
      </p:sp>
      <p:sp>
        <p:nvSpPr>
          <p:cNvPr id="4" name="TextBox 3">
            <a:extLst>
              <a:ext uri="{FF2B5EF4-FFF2-40B4-BE49-F238E27FC236}">
                <a16:creationId xmlns:a16="http://schemas.microsoft.com/office/drawing/2014/main" id="{47677D36-E79F-43A1-9641-06F818B0AD9F}"/>
              </a:ext>
            </a:extLst>
          </p:cNvPr>
          <p:cNvSpPr txBox="1"/>
          <p:nvPr/>
        </p:nvSpPr>
        <p:spPr>
          <a:xfrm>
            <a:off x="7161024" y="5425860"/>
            <a:ext cx="3896616" cy="523220"/>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ARDS: Acute Respiratory Distress Syndrome</a:t>
            </a:r>
          </a:p>
          <a:p>
            <a:pPr algn="r"/>
            <a:r>
              <a:rPr lang="en-US" sz="1400">
                <a:latin typeface="Arial" panose="020B0604020202020204" pitchFamily="34" charset="0"/>
                <a:cs typeface="Arial" panose="020B0604020202020204" pitchFamily="34" charset="0"/>
              </a:rPr>
              <a:t>TRALI: Transfusion-related acute lung injury</a:t>
            </a:r>
          </a:p>
        </p:txBody>
      </p:sp>
      <p:sp>
        <p:nvSpPr>
          <p:cNvPr id="5" name="TextBox 4">
            <a:extLst>
              <a:ext uri="{FF2B5EF4-FFF2-40B4-BE49-F238E27FC236}">
                <a16:creationId xmlns:a16="http://schemas.microsoft.com/office/drawing/2014/main" id="{482D00FD-9A82-5D7F-6D77-AC544B44FBD8}"/>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6753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nvPr>
        </p:nvSpPr>
        <p:spPr>
          <a:xfrm>
            <a:off x="838200" y="1275347"/>
            <a:ext cx="10515600" cy="4379495"/>
          </a:xfrm>
        </p:spPr>
        <p:txBody>
          <a:bodyPr anchor="t" anchorCtr="0">
            <a:normAutofit fontScale="85000" lnSpcReduction="10000"/>
          </a:bodyPr>
          <a:lstStyle/>
          <a:p>
            <a:pPr marL="0" indent="0">
              <a:lnSpc>
                <a:spcPct val="110000"/>
              </a:lnSpc>
              <a:buNone/>
            </a:pPr>
            <a:r>
              <a:rPr lang="en-US" sz="2800" b="1">
                <a:latin typeface="Arial"/>
                <a:cs typeface="Arial"/>
              </a:rPr>
              <a:t>Pathogen-reduced vs untreated platelets</a:t>
            </a:r>
          </a:p>
          <a:p>
            <a:pPr>
              <a:lnSpc>
                <a:spcPct val="110000"/>
              </a:lnSpc>
            </a:pPr>
            <a:r>
              <a:rPr lang="en-US" sz="2800">
                <a:latin typeface="Arial"/>
                <a:cs typeface="Arial"/>
              </a:rPr>
              <a:t>No differences in mortality, any bleeding event (WHO Grade 1-4), clinically significant bleeding (Grade 2/more) or severe bleeding (Grade 3/4)</a:t>
            </a:r>
            <a:r>
              <a:rPr lang="en-US" sz="2800" baseline="30000">
                <a:latin typeface="Arial"/>
                <a:cs typeface="Arial"/>
              </a:rPr>
              <a:t>6</a:t>
            </a:r>
          </a:p>
          <a:p>
            <a:pPr marL="0" indent="0">
              <a:lnSpc>
                <a:spcPct val="110000"/>
              </a:lnSpc>
              <a:buNone/>
            </a:pPr>
            <a:endParaRPr lang="en-US" sz="2800" b="1">
              <a:latin typeface="Arial"/>
              <a:cs typeface="Arial"/>
            </a:endParaRPr>
          </a:p>
          <a:p>
            <a:pPr marL="0" indent="0">
              <a:lnSpc>
                <a:spcPct val="110000"/>
              </a:lnSpc>
              <a:buNone/>
            </a:pPr>
            <a:r>
              <a:rPr lang="en-US" sz="2800" b="1">
                <a:latin typeface="Arial"/>
                <a:cs typeface="Arial"/>
              </a:rPr>
              <a:t>Platelet count increments and transfusion requirements</a:t>
            </a:r>
          </a:p>
          <a:p>
            <a:pPr marL="342900" indent="-342900">
              <a:lnSpc>
                <a:spcPct val="110000"/>
              </a:lnSpc>
            </a:pPr>
            <a:r>
              <a:rPr lang="en-US" sz="2400">
                <a:latin typeface="Arial"/>
                <a:cs typeface="Arial"/>
              </a:rPr>
              <a:t>Lower correct count increment (CCI) at 1 and 24 hours </a:t>
            </a:r>
            <a:endParaRPr lang="en-US"/>
          </a:p>
          <a:p>
            <a:pPr marL="342900" indent="-342900">
              <a:lnSpc>
                <a:spcPct val="110000"/>
              </a:lnSpc>
            </a:pPr>
            <a:r>
              <a:rPr lang="en-US" sz="2400">
                <a:latin typeface="Arial"/>
                <a:cs typeface="Arial"/>
              </a:rPr>
              <a:t>7% more platelet transfusions (published ranges from 0-30%)</a:t>
            </a:r>
            <a:endParaRPr lang="en-US"/>
          </a:p>
          <a:p>
            <a:pPr marL="342900" indent="-342900">
              <a:lnSpc>
                <a:spcPct val="110000"/>
              </a:lnSpc>
            </a:pPr>
            <a:r>
              <a:rPr lang="en-US" sz="2400">
                <a:latin typeface="Arial"/>
                <a:cs typeface="Arial"/>
              </a:rPr>
              <a:t>Shorter transfusion interval between platelets (avg. 0.5 days less between transfusion)</a:t>
            </a:r>
            <a:endParaRPr lang="en-US"/>
          </a:p>
          <a:p>
            <a:pPr marL="342900" indent="-342900">
              <a:lnSpc>
                <a:spcPct val="110000"/>
              </a:lnSpc>
              <a:tabLst>
                <a:tab pos="7939088" algn="l"/>
                <a:tab pos="8118475" algn="l"/>
                <a:tab pos="8340725" algn="l"/>
              </a:tabLst>
            </a:pPr>
            <a:r>
              <a:rPr lang="en-US" sz="2400">
                <a:latin typeface="Arial"/>
                <a:cs typeface="Arial"/>
              </a:rPr>
              <a:t>Platelet refractoriness was observed more often (not HLA Ab-mediated)</a:t>
            </a:r>
            <a:endParaRPr lang="en-US">
              <a:latin typeface="Arial"/>
              <a:cs typeface="Arial"/>
            </a:endParaRPr>
          </a:p>
          <a:p>
            <a:pPr lvl="1">
              <a:lnSpc>
                <a:spcPct val="110000"/>
              </a:lnSpc>
              <a:spcBef>
                <a:spcPts val="600"/>
              </a:spcBef>
              <a:tabLst>
                <a:tab pos="7939088" algn="l"/>
                <a:tab pos="8118475" algn="l"/>
                <a:tab pos="8340725" algn="l"/>
              </a:tabLst>
            </a:pPr>
            <a:endParaRPr lang="en-US" sz="2400">
              <a:latin typeface="Arial"/>
              <a:cs typeface="Arial"/>
            </a:endParaRPr>
          </a:p>
          <a:p>
            <a:pPr>
              <a:lnSpc>
                <a:spcPct val="110000"/>
              </a:lnSpc>
            </a:pPr>
            <a:endParaRPr lang="en-US" sz="2800" b="1">
              <a:latin typeface="Arial"/>
              <a:cs typeface="Arial"/>
            </a:endParaRPr>
          </a:p>
        </p:txBody>
      </p:sp>
      <p:sp>
        <p:nvSpPr>
          <p:cNvPr id="3" name="Title 2">
            <a:extLst>
              <a:ext uri="{FF2B5EF4-FFF2-40B4-BE49-F238E27FC236}">
                <a16:creationId xmlns:a16="http://schemas.microsoft.com/office/drawing/2014/main" id="{20BE34D7-DD1D-4D02-9017-F92E7AF60CEF}"/>
              </a:ext>
            </a:extLst>
          </p:cNvPr>
          <p:cNvSpPr>
            <a:spLocks noGrp="1"/>
          </p:cNvSpPr>
          <p:nvPr>
            <p:ph type="title"/>
          </p:nvPr>
        </p:nvSpPr>
        <p:spPr/>
        <p:txBody>
          <a:bodyPr>
            <a:normAutofit/>
          </a:bodyPr>
          <a:lstStyle/>
          <a:p>
            <a:r>
              <a:rPr lang="en-US">
                <a:latin typeface="Arial"/>
                <a:cs typeface="Arial"/>
              </a:rPr>
              <a:t>Clinical outcomes and drawbacks </a:t>
            </a:r>
            <a:endParaRPr lang="en-US"/>
          </a:p>
        </p:txBody>
      </p:sp>
      <p:sp>
        <p:nvSpPr>
          <p:cNvPr id="4" name="TextBox 3">
            <a:extLst>
              <a:ext uri="{FF2B5EF4-FFF2-40B4-BE49-F238E27FC236}">
                <a16:creationId xmlns:a16="http://schemas.microsoft.com/office/drawing/2014/main" id="{7F5B02E7-F5D5-9FCA-CA51-EC3FA9A385C3}"/>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8528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44B1D13-588D-4BA5-90E2-839AEE8F710B}"/>
              </a:ext>
            </a:extLst>
          </p:cNvPr>
          <p:cNvSpPr txBox="1">
            <a:spLocks/>
          </p:cNvSpPr>
          <p:nvPr/>
        </p:nvSpPr>
        <p:spPr>
          <a:xfrm>
            <a:off x="764236" y="0"/>
            <a:ext cx="10589564" cy="9434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INTERCEPT vs Untreated</a:t>
            </a:r>
            <a:r>
              <a:rPr lang="en-US" baseline="30000">
                <a:latin typeface="Arial"/>
                <a:cs typeface="Arial"/>
              </a:rPr>
              <a:t>6</a:t>
            </a:r>
            <a:endParaRPr lang="en-US" baseline="30000"/>
          </a:p>
        </p:txBody>
      </p:sp>
      <p:sp>
        <p:nvSpPr>
          <p:cNvPr id="2" name="Text Placeholder 1">
            <a:extLst>
              <a:ext uri="{FF2B5EF4-FFF2-40B4-BE49-F238E27FC236}">
                <a16:creationId xmlns:a16="http://schemas.microsoft.com/office/drawing/2014/main" id="{5AB4866A-5D4A-43E8-938D-5EE6008DE21F}"/>
              </a:ext>
            </a:extLst>
          </p:cNvPr>
          <p:cNvSpPr>
            <a:spLocks noGrp="1"/>
          </p:cNvSpPr>
          <p:nvPr>
            <p:ph type="body" sz="quarter" idx="13"/>
          </p:nvPr>
        </p:nvSpPr>
        <p:spPr>
          <a:xfrm>
            <a:off x="717397" y="1143000"/>
            <a:ext cx="2497292" cy="4724400"/>
          </a:xfrm>
        </p:spPr>
        <p:txBody>
          <a:bodyPr anchor="t" anchorCtr="0"/>
          <a:lstStyle/>
          <a:p>
            <a:r>
              <a:rPr lang="en-US"/>
              <a:t>1 hour CCI</a:t>
            </a:r>
          </a:p>
        </p:txBody>
      </p:sp>
      <p:pic>
        <p:nvPicPr>
          <p:cNvPr id="6" name="Picture 5">
            <a:extLst>
              <a:ext uri="{FF2B5EF4-FFF2-40B4-BE49-F238E27FC236}">
                <a16:creationId xmlns:a16="http://schemas.microsoft.com/office/drawing/2014/main" id="{5A1A0638-C500-3EFC-9CD6-AF9CB5927160}"/>
              </a:ext>
            </a:extLst>
          </p:cNvPr>
          <p:cNvPicPr>
            <a:picLocks noChangeAspect="1"/>
          </p:cNvPicPr>
          <p:nvPr/>
        </p:nvPicPr>
        <p:blipFill>
          <a:blip r:embed="rId4"/>
          <a:stretch>
            <a:fillRect/>
          </a:stretch>
        </p:blipFill>
        <p:spPr>
          <a:xfrm>
            <a:off x="523875" y="3609975"/>
            <a:ext cx="10829925" cy="2333625"/>
          </a:xfrm>
          <a:prstGeom prst="rect">
            <a:avLst/>
          </a:prstGeom>
        </p:spPr>
      </p:pic>
      <p:pic>
        <p:nvPicPr>
          <p:cNvPr id="9" name="Picture 8">
            <a:extLst>
              <a:ext uri="{FF2B5EF4-FFF2-40B4-BE49-F238E27FC236}">
                <a16:creationId xmlns:a16="http://schemas.microsoft.com/office/drawing/2014/main" id="{A46A5CAB-E8BA-07AF-8A3F-2166EB6C6F6E}"/>
              </a:ext>
            </a:extLst>
          </p:cNvPr>
          <p:cNvPicPr>
            <a:picLocks noChangeAspect="1"/>
          </p:cNvPicPr>
          <p:nvPr/>
        </p:nvPicPr>
        <p:blipFill>
          <a:blip r:embed="rId5"/>
          <a:stretch>
            <a:fillRect/>
          </a:stretch>
        </p:blipFill>
        <p:spPr>
          <a:xfrm>
            <a:off x="690562" y="1076791"/>
            <a:ext cx="10496550" cy="2257425"/>
          </a:xfrm>
          <a:prstGeom prst="rect">
            <a:avLst/>
          </a:prstGeom>
        </p:spPr>
      </p:pic>
      <p:sp>
        <p:nvSpPr>
          <p:cNvPr id="10" name="TextBox 9">
            <a:extLst>
              <a:ext uri="{FF2B5EF4-FFF2-40B4-BE49-F238E27FC236}">
                <a16:creationId xmlns:a16="http://schemas.microsoft.com/office/drawing/2014/main" id="{F4C00976-8772-64C8-A1CA-2CA2C21F9F75}"/>
              </a:ext>
            </a:extLst>
          </p:cNvPr>
          <p:cNvSpPr txBox="1"/>
          <p:nvPr/>
        </p:nvSpPr>
        <p:spPr>
          <a:xfrm>
            <a:off x="11277600" y="1722710"/>
            <a:ext cx="914400" cy="830997"/>
          </a:xfrm>
          <a:prstGeom prst="rect">
            <a:avLst/>
          </a:prstGeom>
          <a:noFill/>
        </p:spPr>
        <p:txBody>
          <a:bodyPr wrap="square" rtlCol="0">
            <a:spAutoFit/>
          </a:bodyPr>
          <a:lstStyle/>
          <a:p>
            <a:r>
              <a:rPr lang="en-CA" sz="2400" b="1"/>
              <a:t>1 hr </a:t>
            </a:r>
          </a:p>
          <a:p>
            <a:r>
              <a:rPr lang="en-CA" sz="2400" b="1"/>
              <a:t>CCI</a:t>
            </a:r>
          </a:p>
        </p:txBody>
      </p:sp>
      <p:sp>
        <p:nvSpPr>
          <p:cNvPr id="11" name="TextBox 10">
            <a:extLst>
              <a:ext uri="{FF2B5EF4-FFF2-40B4-BE49-F238E27FC236}">
                <a16:creationId xmlns:a16="http://schemas.microsoft.com/office/drawing/2014/main" id="{11148318-997F-C88D-5AF7-938034C51C97}"/>
              </a:ext>
            </a:extLst>
          </p:cNvPr>
          <p:cNvSpPr txBox="1"/>
          <p:nvPr/>
        </p:nvSpPr>
        <p:spPr>
          <a:xfrm>
            <a:off x="11234737" y="4161110"/>
            <a:ext cx="914400" cy="830997"/>
          </a:xfrm>
          <a:prstGeom prst="rect">
            <a:avLst/>
          </a:prstGeom>
          <a:noFill/>
        </p:spPr>
        <p:txBody>
          <a:bodyPr wrap="square" rtlCol="0">
            <a:spAutoFit/>
          </a:bodyPr>
          <a:lstStyle/>
          <a:p>
            <a:r>
              <a:rPr lang="en-CA" sz="2400" b="1"/>
              <a:t>24 hr </a:t>
            </a:r>
          </a:p>
          <a:p>
            <a:r>
              <a:rPr lang="en-CA" sz="2400" b="1"/>
              <a:t>CCI</a:t>
            </a:r>
          </a:p>
        </p:txBody>
      </p:sp>
      <p:sp>
        <p:nvSpPr>
          <p:cNvPr id="12" name="TextBox 11">
            <a:extLst>
              <a:ext uri="{FF2B5EF4-FFF2-40B4-BE49-F238E27FC236}">
                <a16:creationId xmlns:a16="http://schemas.microsoft.com/office/drawing/2014/main" id="{B93FEFBD-310C-7EA5-E522-9D3458A4E7D7}"/>
              </a:ext>
            </a:extLst>
          </p:cNvPr>
          <p:cNvSpPr txBox="1"/>
          <p:nvPr/>
        </p:nvSpPr>
        <p:spPr>
          <a:xfrm rot="10800000" flipV="1">
            <a:off x="7657808" y="5560458"/>
            <a:ext cx="4686591"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Note: These studies are a mix of PAS and</a:t>
            </a:r>
            <a:r>
              <a:rPr lang="en-CA" sz="1200" b="1">
                <a:latin typeface="Arial" panose="020B0604020202020204" pitchFamily="34" charset="0"/>
                <a:cs typeface="Arial" panose="020B0604020202020204" pitchFamily="34" charset="0"/>
              </a:rPr>
              <a:t> </a:t>
            </a:r>
            <a:r>
              <a:rPr lang="en-CA" sz="1200">
                <a:latin typeface="Arial" panose="020B0604020202020204" pitchFamily="34" charset="0"/>
                <a:cs typeface="Arial" panose="020B0604020202020204" pitchFamily="34" charset="0"/>
              </a:rPr>
              <a:t>plasma PRT components; pooled and apheresis platelets</a:t>
            </a:r>
            <a:endParaRPr lang="en-US" sz="1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3CCBFAB-4D7D-87BA-3DB6-EA4708B869C1}"/>
              </a:ext>
            </a:extLst>
          </p:cNvPr>
          <p:cNvSpPr txBox="1"/>
          <p:nvPr/>
        </p:nvSpPr>
        <p:spPr>
          <a:xfrm flipH="1">
            <a:off x="5549807"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4062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62878-7DD3-4129-8CAB-0F638C2C2770}"/>
              </a:ext>
            </a:extLst>
          </p:cNvPr>
          <p:cNvSpPr>
            <a:spLocks noGrp="1"/>
          </p:cNvSpPr>
          <p:nvPr>
            <p:ph type="body" sz="quarter" idx="13"/>
          </p:nvPr>
        </p:nvSpPr>
        <p:spPr>
          <a:xfrm>
            <a:off x="838200" y="1142999"/>
            <a:ext cx="10515600" cy="4811751"/>
          </a:xfrm>
        </p:spPr>
        <p:txBody>
          <a:bodyPr anchor="t" anchorCtr="0">
            <a:normAutofit/>
          </a:bodyPr>
          <a:lstStyle/>
          <a:p>
            <a:pPr marL="0" indent="0">
              <a:buNone/>
            </a:pPr>
            <a:r>
              <a:rPr lang="en-CA" b="1"/>
              <a:t>Method</a:t>
            </a:r>
          </a:p>
          <a:p>
            <a:pPr lvl="1">
              <a:lnSpc>
                <a:spcPct val="100000"/>
              </a:lnSpc>
            </a:pPr>
            <a:r>
              <a:rPr lang="en-CA" sz="2400"/>
              <a:t>Prophylactic platelet transfusion to hematologic cancer and solid tumor patients</a:t>
            </a:r>
          </a:p>
          <a:p>
            <a:pPr lvl="1">
              <a:lnSpc>
                <a:spcPct val="100000"/>
              </a:lnSpc>
            </a:pPr>
            <a:endParaRPr lang="en-CA" sz="1000"/>
          </a:p>
          <a:p>
            <a:pPr lvl="1">
              <a:lnSpc>
                <a:spcPct val="100000"/>
              </a:lnSpc>
            </a:pPr>
            <a:r>
              <a:rPr lang="en-CA" sz="2400"/>
              <a:t>Received low (</a:t>
            </a:r>
            <a:r>
              <a:rPr lang="en-US" sz="2400"/>
              <a:t>1.1x10</a:t>
            </a:r>
            <a:r>
              <a:rPr lang="en-US" sz="2400" baseline="30000"/>
              <a:t>11</a:t>
            </a:r>
            <a:r>
              <a:rPr lang="en-US" sz="2400"/>
              <a:t>), </a:t>
            </a:r>
            <a:r>
              <a:rPr lang="en-CA" sz="2400"/>
              <a:t>medium</a:t>
            </a:r>
            <a:r>
              <a:rPr lang="en-US" sz="2400"/>
              <a:t> (2.2x10</a:t>
            </a:r>
            <a:r>
              <a:rPr lang="en-US" sz="2400" baseline="30000"/>
              <a:t>11</a:t>
            </a:r>
            <a:r>
              <a:rPr lang="en-US" sz="2400"/>
              <a:t>),</a:t>
            </a:r>
            <a:r>
              <a:rPr lang="en-CA" sz="2400"/>
              <a:t> or high </a:t>
            </a:r>
            <a:r>
              <a:rPr lang="en-US" sz="2400"/>
              <a:t>(4.4x10</a:t>
            </a:r>
            <a:r>
              <a:rPr lang="en-US" sz="2400" baseline="30000"/>
              <a:t>11</a:t>
            </a:r>
            <a:r>
              <a:rPr lang="en-US" sz="2400"/>
              <a:t>)</a:t>
            </a:r>
            <a:r>
              <a:rPr lang="en-CA" sz="2400"/>
              <a:t> dose when platelet count was less than 10,000/L</a:t>
            </a:r>
          </a:p>
          <a:p>
            <a:pPr lvl="1">
              <a:lnSpc>
                <a:spcPct val="100000"/>
              </a:lnSpc>
            </a:pPr>
            <a:endParaRPr lang="en-CA" sz="1000"/>
          </a:p>
          <a:p>
            <a:pPr lvl="1">
              <a:lnSpc>
                <a:spcPct val="100000"/>
              </a:lnSpc>
            </a:pPr>
            <a:r>
              <a:rPr lang="en-CA" sz="2400"/>
              <a:t>Primary endpoint: Grade 2 or higher bleeding defined by WHO</a:t>
            </a:r>
          </a:p>
          <a:p>
            <a:pPr marL="0" indent="0">
              <a:buNone/>
            </a:pPr>
            <a:r>
              <a:rPr lang="en-US" b="1"/>
              <a:t>Result </a:t>
            </a:r>
          </a:p>
          <a:p>
            <a:pPr lvl="1"/>
            <a:r>
              <a:rPr lang="en-US" sz="2400"/>
              <a:t>Significant bleeding </a:t>
            </a:r>
            <a:r>
              <a:rPr lang="en-US" sz="2400" b="1"/>
              <a:t>did not</a:t>
            </a:r>
            <a:r>
              <a:rPr lang="en-US" sz="2400"/>
              <a:t> differ between groups</a:t>
            </a:r>
          </a:p>
          <a:p>
            <a:pPr lvl="1"/>
            <a:endParaRPr lang="en-US" sz="1100"/>
          </a:p>
          <a:p>
            <a:pPr marL="457200" lvl="1" indent="0">
              <a:lnSpc>
                <a:spcPct val="110000"/>
              </a:lnSpc>
              <a:buNone/>
            </a:pPr>
            <a:r>
              <a:rPr lang="en-US" sz="2200" b="1"/>
              <a:t>Trials with pathogen-reduced platelets also did not observe an increased bleeding risk due to fewer platelets in a platelet dose.</a:t>
            </a:r>
            <a:r>
              <a:rPr lang="en-US" sz="2200" b="1" baseline="30000"/>
              <a:t>8</a:t>
            </a:r>
            <a:endParaRPr lang="en-US" sz="2200" b="1"/>
          </a:p>
        </p:txBody>
      </p:sp>
      <p:sp>
        <p:nvSpPr>
          <p:cNvPr id="3" name="Title 2">
            <a:extLst>
              <a:ext uri="{FF2B5EF4-FFF2-40B4-BE49-F238E27FC236}">
                <a16:creationId xmlns:a16="http://schemas.microsoft.com/office/drawing/2014/main" id="{C0937731-4146-4119-86C6-ECC81D0F98C3}"/>
              </a:ext>
            </a:extLst>
          </p:cNvPr>
          <p:cNvSpPr>
            <a:spLocks noGrp="1"/>
          </p:cNvSpPr>
          <p:nvPr>
            <p:ph type="title"/>
          </p:nvPr>
        </p:nvSpPr>
        <p:spPr/>
        <p:txBody>
          <a:bodyPr>
            <a:normAutofit/>
          </a:bodyPr>
          <a:lstStyle/>
          <a:p>
            <a:r>
              <a:rPr lang="en-CA"/>
              <a:t>A note about clinical efficacy - PLADO trial</a:t>
            </a:r>
            <a:r>
              <a:rPr lang="en-CA" baseline="30000"/>
              <a:t>13</a:t>
            </a:r>
            <a:endParaRPr lang="en-US"/>
          </a:p>
        </p:txBody>
      </p:sp>
      <p:sp>
        <p:nvSpPr>
          <p:cNvPr id="4" name="Rectangle 3">
            <a:extLst>
              <a:ext uri="{FF2B5EF4-FFF2-40B4-BE49-F238E27FC236}">
                <a16:creationId xmlns:a16="http://schemas.microsoft.com/office/drawing/2014/main" id="{69CF8276-408D-4529-A6D3-7DCD0FDEA9C2}"/>
              </a:ext>
            </a:extLst>
          </p:cNvPr>
          <p:cNvSpPr/>
          <p:nvPr/>
        </p:nvSpPr>
        <p:spPr>
          <a:xfrm>
            <a:off x="3048000" y="1859340"/>
            <a:ext cx="6096000" cy="646331"/>
          </a:xfrm>
          <a:prstGeom prst="rect">
            <a:avLst/>
          </a:prstGeom>
        </p:spPr>
        <p:txBody>
          <a:bodyPr>
            <a:spAutoFit/>
          </a:bodyPr>
          <a:lstStyle/>
          <a:p>
            <a:br>
              <a:rPr lang="en-US">
                <a:solidFill>
                  <a:srgbClr val="212121"/>
                </a:solidFill>
                <a:latin typeface="BlinkMacSystemFont"/>
              </a:rPr>
            </a:br>
            <a:endParaRPr lang="en-US"/>
          </a:p>
        </p:txBody>
      </p:sp>
      <p:sp>
        <p:nvSpPr>
          <p:cNvPr id="5" name="TextBox 4">
            <a:extLst>
              <a:ext uri="{FF2B5EF4-FFF2-40B4-BE49-F238E27FC236}">
                <a16:creationId xmlns:a16="http://schemas.microsoft.com/office/drawing/2014/main" id="{093C5ACD-009A-6058-E360-7D9A49586951}"/>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8022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5DB8D-D347-646E-0031-4B662CE28B9C}"/>
              </a:ext>
            </a:extLst>
          </p:cNvPr>
          <p:cNvSpPr>
            <a:spLocks noGrp="1"/>
          </p:cNvSpPr>
          <p:nvPr>
            <p:ph type="title"/>
          </p:nvPr>
        </p:nvSpPr>
        <p:spPr/>
        <p:txBody>
          <a:bodyPr>
            <a:normAutofit/>
          </a:bodyPr>
          <a:lstStyle/>
          <a:p>
            <a:r>
              <a:rPr lang="en-CA"/>
              <a:t>Platelet refractoriness and alloimmunization </a:t>
            </a:r>
          </a:p>
        </p:txBody>
      </p:sp>
      <p:sp>
        <p:nvSpPr>
          <p:cNvPr id="12" name="Text Placeholder 1">
            <a:extLst>
              <a:ext uri="{FF2B5EF4-FFF2-40B4-BE49-F238E27FC236}">
                <a16:creationId xmlns:a16="http://schemas.microsoft.com/office/drawing/2014/main" id="{EC19459A-8AC9-44B7-0E90-30F642A17AA3}"/>
              </a:ext>
            </a:extLst>
          </p:cNvPr>
          <p:cNvSpPr txBox="1">
            <a:spLocks/>
          </p:cNvSpPr>
          <p:nvPr/>
        </p:nvSpPr>
        <p:spPr>
          <a:xfrm>
            <a:off x="764236" y="1023124"/>
            <a:ext cx="10515600" cy="481175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2400"/>
              <a:t>SPRINT trial</a:t>
            </a:r>
            <a:r>
              <a:rPr lang="en-CA" sz="2400" baseline="30000"/>
              <a:t>14</a:t>
            </a:r>
            <a:r>
              <a:rPr lang="en-CA" sz="2400"/>
              <a:t> </a:t>
            </a:r>
          </a:p>
          <a:p>
            <a:pPr lvl="1">
              <a:lnSpc>
                <a:spcPct val="100000"/>
              </a:lnSpc>
            </a:pPr>
            <a:r>
              <a:rPr lang="en-CA" sz="2400"/>
              <a:t>Refractoriness tended to be transient, persisting at end of study in 6% of INTERCEPT and 9% of control refractory patients</a:t>
            </a:r>
          </a:p>
          <a:p>
            <a:pPr lvl="1">
              <a:lnSpc>
                <a:spcPct val="100000"/>
              </a:lnSpc>
            </a:pPr>
            <a:r>
              <a:rPr lang="en-US" sz="2400" b="0" i="0" kern="1200">
                <a:solidFill>
                  <a:schemeClr val="tx1"/>
                </a:solidFill>
                <a:effectLst/>
              </a:rPr>
              <a:t>Alloimmune platelet refractoriness and the need for HLA-matched platelets were uncommon, similar in both groups</a:t>
            </a:r>
            <a:endParaRPr lang="en-CA" sz="2400"/>
          </a:p>
          <a:p>
            <a:pPr>
              <a:lnSpc>
                <a:spcPct val="100000"/>
              </a:lnSpc>
            </a:pPr>
            <a:r>
              <a:rPr lang="en-US" sz="2400"/>
              <a:t>IPTAS trial</a:t>
            </a:r>
            <a:r>
              <a:rPr lang="en-US" sz="2400" baseline="30000"/>
              <a:t>15</a:t>
            </a:r>
            <a:r>
              <a:rPr lang="en-US" sz="2400"/>
              <a:t> </a:t>
            </a:r>
          </a:p>
          <a:p>
            <a:pPr lvl="1">
              <a:lnSpc>
                <a:spcPct val="100000"/>
              </a:lnSpc>
            </a:pPr>
            <a:r>
              <a:rPr lang="en-US" sz="2400">
                <a:effectLst/>
                <a:ea typeface="Calibri" panose="020F0502020204030204" pitchFamily="34" charset="0"/>
              </a:rPr>
              <a:t>Patients were assessed for the presence of HLA antibodies prior to and following platelet transfusion with either pathogen reduced or untreated platelets</a:t>
            </a:r>
          </a:p>
          <a:p>
            <a:pPr lvl="1">
              <a:lnSpc>
                <a:spcPct val="100000"/>
              </a:lnSpc>
            </a:pPr>
            <a:r>
              <a:rPr lang="en-US" sz="2400">
                <a:ea typeface="Calibri" panose="020F0502020204030204" pitchFamily="34" charset="0"/>
              </a:rPr>
              <a:t>Underpowered but</a:t>
            </a:r>
            <a:r>
              <a:rPr lang="en-US" sz="2400">
                <a:effectLst/>
                <a:ea typeface="Calibri" panose="020F0502020204030204" pitchFamily="34" charset="0"/>
              </a:rPr>
              <a:t> </a:t>
            </a:r>
            <a:r>
              <a:rPr lang="en-US" sz="2400">
                <a:ea typeface="Calibri" panose="020F0502020204030204" pitchFamily="34" charset="0"/>
              </a:rPr>
              <a:t>n</a:t>
            </a:r>
            <a:r>
              <a:rPr lang="en-US" sz="2400">
                <a:effectLst/>
                <a:ea typeface="Calibri" panose="020F0502020204030204" pitchFamily="34" charset="0"/>
              </a:rPr>
              <a:t>o statistically significant differences were observed in the rates of HLA alloimmunization</a:t>
            </a:r>
          </a:p>
          <a:p>
            <a:pPr>
              <a:lnSpc>
                <a:spcPct val="100000"/>
              </a:lnSpc>
            </a:pPr>
            <a:r>
              <a:rPr lang="en-US" sz="2400">
                <a:ea typeface="Calibri" panose="020F0502020204030204" pitchFamily="34" charset="0"/>
              </a:rPr>
              <a:t>Most consistent with non-immune causes</a:t>
            </a:r>
            <a:endParaRPr lang="en-US" sz="2400"/>
          </a:p>
        </p:txBody>
      </p:sp>
      <p:sp>
        <p:nvSpPr>
          <p:cNvPr id="2" name="TextBox 1">
            <a:extLst>
              <a:ext uri="{FF2B5EF4-FFF2-40B4-BE49-F238E27FC236}">
                <a16:creationId xmlns:a16="http://schemas.microsoft.com/office/drawing/2014/main" id="{946076DE-C616-97DC-8BDD-6EF61E778803}"/>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23246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nvPr>
        </p:nvSpPr>
        <p:spPr/>
        <p:txBody>
          <a:bodyPr/>
          <a:lstStyle/>
          <a:p>
            <a:r>
              <a:rPr lang="en-CA"/>
              <a:t>Neonatal and intrauterine transfusions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nvSpPr>
        <p:spPr>
          <a:xfrm>
            <a:off x="939800" y="1467933"/>
            <a:ext cx="10515600" cy="412006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2400"/>
              <a:t>Several studies have described pathogen-reduced platelet use in pediatrics and neonatal populations</a:t>
            </a:r>
          </a:p>
          <a:p>
            <a:pPr>
              <a:lnSpc>
                <a:spcPct val="100000"/>
              </a:lnSpc>
            </a:pPr>
            <a:r>
              <a:rPr lang="en-CA" sz="2400"/>
              <a:t>No indications of harm</a:t>
            </a:r>
          </a:p>
          <a:p>
            <a:pPr lvl="1">
              <a:lnSpc>
                <a:spcPct val="100000"/>
              </a:lnSpc>
            </a:pPr>
            <a:r>
              <a:rPr lang="en-CA" sz="2400"/>
              <a:t>Largest study Delaney et al. &gt; 3800 pediatric patients across 4 centres, 2013-2019 (1,188 patients under 4 months)</a:t>
            </a:r>
            <a:r>
              <a:rPr lang="en-CA" sz="2400" baseline="30000"/>
              <a:t>16</a:t>
            </a:r>
          </a:p>
          <a:p>
            <a:pPr>
              <a:lnSpc>
                <a:spcPct val="100000"/>
              </a:lnSpc>
            </a:pPr>
            <a:r>
              <a:rPr lang="en-CA" sz="2400"/>
              <a:t>No long-term studies</a:t>
            </a:r>
          </a:p>
          <a:p>
            <a:pPr>
              <a:lnSpc>
                <a:spcPct val="100000"/>
              </a:lnSpc>
            </a:pPr>
            <a:r>
              <a:rPr lang="en-CA" sz="2400"/>
              <a:t>No published studies in intrauterine transfusions</a:t>
            </a:r>
          </a:p>
          <a:p>
            <a:pPr>
              <a:lnSpc>
                <a:spcPct val="100000"/>
              </a:lnSpc>
            </a:pPr>
            <a:r>
              <a:rPr lang="en-US" sz="2400">
                <a:effectLst/>
                <a:latin typeface="Arial" panose="020B0604020202020204" pitchFamily="34" charset="0"/>
                <a:ea typeface="Calibri" panose="020F0502020204030204" pitchFamily="34" charset="0"/>
              </a:rPr>
              <a:t>Benefit and risks should be assessed and balanced before using pathogen-reduced platelets in thes</a:t>
            </a:r>
            <a:r>
              <a:rPr lang="en-US" sz="2400">
                <a:ea typeface="Calibri" panose="020F0502020204030204" pitchFamily="34" charset="0"/>
              </a:rPr>
              <a:t>e settings</a:t>
            </a:r>
            <a:endParaRPr lang="en-CA" sz="2400"/>
          </a:p>
        </p:txBody>
      </p:sp>
      <p:sp>
        <p:nvSpPr>
          <p:cNvPr id="2" name="TextBox 1">
            <a:extLst>
              <a:ext uri="{FF2B5EF4-FFF2-40B4-BE49-F238E27FC236}">
                <a16:creationId xmlns:a16="http://schemas.microsoft.com/office/drawing/2014/main" id="{87FE00B4-CC67-032E-5E77-46DAFB905EEF}"/>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131864" cy="5029200"/>
          </a:xfrm>
        </p:spPr>
        <p:txBody>
          <a:bodyPr>
            <a:normAutofit/>
          </a:bodyPr>
          <a:lstStyle/>
          <a:p>
            <a:pPr fontAlgn="base">
              <a:lnSpc>
                <a:spcPct val="100000"/>
              </a:lnSpc>
            </a:pPr>
            <a:r>
              <a:rPr lang="en-US">
                <a:latin typeface="Arial"/>
                <a:cs typeface="Arial"/>
              </a:rPr>
              <a:t>Pathogen inactivation technology </a:t>
            </a:r>
          </a:p>
          <a:p>
            <a:pPr lvl="1" fontAlgn="base">
              <a:lnSpc>
                <a:spcPct val="100000"/>
              </a:lnSpc>
            </a:pPr>
            <a:r>
              <a:rPr lang="en-US">
                <a:latin typeface="Arial"/>
                <a:cs typeface="Arial"/>
              </a:rPr>
              <a:t>Mechanism of action</a:t>
            </a:r>
          </a:p>
          <a:p>
            <a:pPr lvl="1" fontAlgn="base">
              <a:lnSpc>
                <a:spcPct val="100000"/>
              </a:lnSpc>
            </a:pPr>
            <a:r>
              <a:rPr lang="en-US">
                <a:latin typeface="Arial"/>
                <a:cs typeface="Arial"/>
              </a:rPr>
              <a:t>Safety </a:t>
            </a:r>
            <a:endParaRPr lang="en-US"/>
          </a:p>
          <a:p>
            <a:pPr fontAlgn="base">
              <a:lnSpc>
                <a:spcPct val="100000"/>
              </a:lnSpc>
            </a:pPr>
            <a:r>
              <a:rPr lang="en-US">
                <a:latin typeface="Arial"/>
                <a:cs typeface="Arial"/>
              </a:rPr>
              <a:t>Production  </a:t>
            </a:r>
            <a:endParaRPr lang="en-US"/>
          </a:p>
          <a:p>
            <a:pPr fontAlgn="base">
              <a:lnSpc>
                <a:spcPct val="100000"/>
              </a:lnSpc>
            </a:pPr>
            <a:r>
              <a:rPr lang="en-US">
                <a:latin typeface="Arial"/>
                <a:cs typeface="Arial"/>
              </a:rPr>
              <a:t>Platelet additive solution </a:t>
            </a:r>
            <a:endParaRPr lang="en-US"/>
          </a:p>
          <a:p>
            <a:pPr fontAlgn="base">
              <a:lnSpc>
                <a:spcPct val="100000"/>
              </a:lnSpc>
            </a:pPr>
            <a:r>
              <a:rPr lang="en-US">
                <a:latin typeface="Arial"/>
                <a:cs typeface="Arial"/>
              </a:rPr>
              <a:t>Indications and contraindications</a:t>
            </a:r>
          </a:p>
          <a:p>
            <a:pPr fontAlgn="base">
              <a:lnSpc>
                <a:spcPct val="100000"/>
              </a:lnSpc>
            </a:pPr>
            <a:r>
              <a:rPr lang="en-US">
                <a:latin typeface="Arial"/>
                <a:cs typeface="Arial"/>
              </a:rPr>
              <a:t>Benefits and drawbacks</a:t>
            </a:r>
          </a:p>
          <a:p>
            <a:pPr fontAlgn="base">
              <a:lnSpc>
                <a:spcPct val="100000"/>
              </a:lnSpc>
            </a:pPr>
            <a:endParaRPr lang="en-US"/>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064" y="1143000"/>
            <a:ext cx="4457700" cy="4457700"/>
          </a:xfrm>
          <a:prstGeom prst="rect">
            <a:avLst/>
          </a:prstGeom>
        </p:spPr>
      </p:pic>
      <p:sp>
        <p:nvSpPr>
          <p:cNvPr id="2" name="TextBox 1">
            <a:extLst>
              <a:ext uri="{FF2B5EF4-FFF2-40B4-BE49-F238E27FC236}">
                <a16:creationId xmlns:a16="http://schemas.microsoft.com/office/drawing/2014/main" id="{785F8CEE-0C8F-2DF1-0252-B83B09A79BE8}"/>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64703" y="1010479"/>
            <a:ext cx="10806629" cy="4724400"/>
          </a:xfrm>
        </p:spPr>
        <p:txBody>
          <a:bodyPr>
            <a:normAutofit fontScale="92500" lnSpcReduction="20000"/>
          </a:bodyPr>
          <a:lstStyle/>
          <a:p>
            <a:pPr fontAlgn="base"/>
            <a:r>
              <a:rPr lang="en-US" sz="2200">
                <a:latin typeface="Arial"/>
                <a:cs typeface="Arial"/>
              </a:rPr>
              <a:t>Canadian Blood Services professional education website (</a:t>
            </a:r>
            <a:r>
              <a:rPr lang="en-US" sz="2200">
                <a:latin typeface="Arial"/>
                <a:cs typeface="Arial"/>
                <a:hlinkClick r:id="rId4"/>
              </a:rPr>
              <a:t>profedu.ca</a:t>
            </a:r>
            <a:r>
              <a:rPr lang="en-US" sz="2200">
                <a:latin typeface="Arial"/>
                <a:cs typeface="Arial"/>
              </a:rPr>
              <a:t>)</a:t>
            </a:r>
          </a:p>
          <a:p>
            <a:pPr lvl="1" fontAlgn="base"/>
            <a:r>
              <a:rPr lang="en-US" sz="2200" i="1">
                <a:latin typeface="Arial"/>
                <a:cs typeface="Arial"/>
              </a:rPr>
              <a:t>Clinical Guide to Transfusion</a:t>
            </a:r>
            <a:r>
              <a:rPr lang="en-US" sz="2200">
                <a:latin typeface="Arial"/>
                <a:cs typeface="Arial"/>
              </a:rPr>
              <a:t>, </a:t>
            </a:r>
            <a:r>
              <a:rPr lang="en-US" sz="2200">
                <a:latin typeface="Arial"/>
                <a:cs typeface="Arial"/>
                <a:hlinkClick r:id="rId5"/>
              </a:rPr>
              <a:t>Chapter 19, Pathogen-reduced platelets</a:t>
            </a:r>
          </a:p>
          <a:p>
            <a:pPr lvl="1" fontAlgn="base"/>
            <a:r>
              <a:rPr lang="en-US" sz="2200">
                <a:latin typeface="Arial"/>
                <a:cs typeface="Arial"/>
              </a:rPr>
              <a:t>Clinical slide deck (also available as narrated video)</a:t>
            </a:r>
          </a:p>
          <a:p>
            <a:pPr lvl="1" fontAlgn="base"/>
            <a:r>
              <a:rPr lang="en-US" sz="2200">
                <a:latin typeface="Arial"/>
                <a:cs typeface="Arial"/>
              </a:rPr>
              <a:t>Component slide deck (also available as narrated video)</a:t>
            </a:r>
          </a:p>
          <a:p>
            <a:pPr lvl="1" fontAlgn="base"/>
            <a:r>
              <a:rPr lang="en-US" sz="2200">
                <a:latin typeface="Arial"/>
                <a:cs typeface="Arial"/>
              </a:rPr>
              <a:t>Clinical highlights slide deck (also available as narrated video)</a:t>
            </a:r>
          </a:p>
          <a:p>
            <a:pPr lvl="1" fontAlgn="base"/>
            <a:r>
              <a:rPr lang="en-US" sz="2200">
                <a:latin typeface="Arial"/>
                <a:cs typeface="Arial"/>
                <a:hlinkClick r:id="rId6"/>
              </a:rPr>
              <a:t>FAQ: Information for health professionals on pathogen-reduced platelets (PPPT)</a:t>
            </a:r>
          </a:p>
          <a:p>
            <a:pPr lvl="1"/>
            <a:r>
              <a:rPr lang="en-US" sz="2200">
                <a:latin typeface="Arial"/>
                <a:cs typeface="Arial"/>
                <a:hlinkClick r:id="rId7"/>
              </a:rPr>
              <a:t>FAQ: Information for health professionals on apheresis platelet psoralen-treated (APPT) and untreated apheresis platelet in PAS-E </a:t>
            </a:r>
            <a:endParaRPr lang="en-US" sz="2200">
              <a:latin typeface="Arial"/>
              <a:cs typeface="Arial"/>
            </a:endParaRPr>
          </a:p>
          <a:p>
            <a:pPr fontAlgn="base"/>
            <a:r>
              <a:rPr lang="en-US" sz="2200">
                <a:latin typeface="Arial"/>
                <a:cs typeface="Arial"/>
              </a:rPr>
              <a:t>Canadian Blood Services website (</a:t>
            </a:r>
            <a:r>
              <a:rPr lang="en-US" sz="2200">
                <a:latin typeface="Arial"/>
                <a:cs typeface="Arial"/>
                <a:hlinkClick r:id="rId8"/>
              </a:rPr>
              <a:t>blood.ca</a:t>
            </a:r>
            <a:r>
              <a:rPr lang="en-US" sz="2200">
                <a:latin typeface="Arial"/>
                <a:cs typeface="Arial"/>
              </a:rPr>
              <a:t>)</a:t>
            </a:r>
          </a:p>
          <a:p>
            <a:pPr lvl="1" fontAlgn="base"/>
            <a:r>
              <a:rPr lang="en-US" sz="2200">
                <a:latin typeface="Arial"/>
                <a:cs typeface="Arial"/>
                <a:hlinkClick r:id="rId9"/>
              </a:rPr>
              <a:t>Circular of Information</a:t>
            </a:r>
            <a:endParaRPr lang="en-US" sz="2200">
              <a:latin typeface="Arial"/>
              <a:cs typeface="Arial"/>
            </a:endParaRPr>
          </a:p>
          <a:p>
            <a:pPr fontAlgn="base"/>
            <a:r>
              <a:rPr lang="en-US" sz="2200">
                <a:latin typeface="Arial"/>
                <a:cs typeface="Arial"/>
              </a:rPr>
              <a:t>INTERCEPT package insert: </a:t>
            </a:r>
            <a:r>
              <a:rPr lang="en-US" sz="2200">
                <a:latin typeface="Arial"/>
                <a:cs typeface="Arial"/>
                <a:hlinkClick r:id="rId10"/>
              </a:rPr>
              <a:t>intercept-canada.com</a:t>
            </a:r>
            <a:endParaRPr lang="en-US" sz="2200">
              <a:latin typeface="Arial"/>
              <a:cs typeface="Arial"/>
            </a:endParaRPr>
          </a:p>
          <a:p>
            <a:pPr fontAlgn="base"/>
            <a:r>
              <a:rPr lang="en-US" sz="2200">
                <a:latin typeface="Arial"/>
                <a:cs typeface="Arial"/>
              </a:rPr>
              <a:t>Ontario Regional Blood Coordinating Network (</a:t>
            </a:r>
            <a:r>
              <a:rPr lang="en-US" sz="2200" err="1">
                <a:latin typeface="Arial"/>
                <a:cs typeface="Arial"/>
              </a:rPr>
              <a:t>ORBCoN</a:t>
            </a:r>
            <a:r>
              <a:rPr lang="en-US" sz="2200">
                <a:latin typeface="Arial"/>
                <a:cs typeface="Arial"/>
              </a:rPr>
              <a:t>) information on pathogen-reduced pooled platelets: </a:t>
            </a:r>
            <a:r>
              <a:rPr lang="en-US" sz="2200">
                <a:latin typeface="Arial"/>
                <a:cs typeface="Arial"/>
                <a:hlinkClick r:id="rId11"/>
              </a:rPr>
              <a:t>Information on Pathogen Reduced Pooled Platelets – Transfusion Ontario</a:t>
            </a:r>
            <a:endParaRPr lang="en-US" sz="22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01884" y="113772"/>
            <a:ext cx="10589564" cy="943442"/>
          </a:xfrm>
        </p:spPr>
        <p:txBody>
          <a:bodyPr/>
          <a:lstStyle/>
          <a:p>
            <a:r>
              <a:rPr lang="en-US"/>
              <a:t>Resources</a:t>
            </a:r>
            <a:endParaRPr lang="en-CA"/>
          </a:p>
        </p:txBody>
      </p:sp>
      <p:sp>
        <p:nvSpPr>
          <p:cNvPr id="2" name="TextBox 1">
            <a:extLst>
              <a:ext uri="{FF2B5EF4-FFF2-40B4-BE49-F238E27FC236}">
                <a16:creationId xmlns:a16="http://schemas.microsoft.com/office/drawing/2014/main" id="{7145D343-5D62-1616-2B6F-CB96FB1BF232}"/>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nvPr>
        </p:nvSpPr>
        <p:spPr>
          <a:xfrm>
            <a:off x="287158" y="106017"/>
            <a:ext cx="9731486" cy="439859"/>
          </a:xfrm>
        </p:spPr>
        <p:txBody>
          <a:bodyPr>
            <a:normAutofit fontScale="90000"/>
          </a:bodyPr>
          <a:lstStyle/>
          <a:p>
            <a:r>
              <a:rPr lang="en-CA"/>
              <a:t>References</a:t>
            </a:r>
            <a:endParaRPr lang="en-US"/>
          </a:p>
        </p:txBody>
      </p:sp>
      <p:sp>
        <p:nvSpPr>
          <p:cNvPr id="8" name="TextBox 7">
            <a:extLst>
              <a:ext uri="{FF2B5EF4-FFF2-40B4-BE49-F238E27FC236}">
                <a16:creationId xmlns:a16="http://schemas.microsoft.com/office/drawing/2014/main" id="{11FD844A-C2CE-4225-835B-52A887F5FC5D}"/>
              </a:ext>
            </a:extLst>
          </p:cNvPr>
          <p:cNvSpPr txBox="1"/>
          <p:nvPr/>
        </p:nvSpPr>
        <p:spPr>
          <a:xfrm>
            <a:off x="559716" y="481265"/>
            <a:ext cx="10810126" cy="6001643"/>
          </a:xfrm>
          <a:prstGeom prst="rect">
            <a:avLst/>
          </a:prstGeom>
          <a:noFill/>
        </p:spPr>
        <p:txBody>
          <a:bodyPr wrap="square" rtlCol="0">
            <a:spAutoFit/>
          </a:bodyPr>
          <a:lstStyle/>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	</a:t>
            </a:r>
            <a:r>
              <a:rPr lang="en-US" sz="1200" err="1">
                <a:effectLst/>
                <a:latin typeface="Arial" panose="020B0604020202020204" pitchFamily="34" charset="0"/>
                <a:ea typeface="Calibri" panose="020F0502020204030204" pitchFamily="34" charset="0"/>
                <a:cs typeface="Arial" panose="020B0604020202020204" pitchFamily="34" charset="0"/>
              </a:rPr>
              <a:t>Mertes</a:t>
            </a:r>
            <a:r>
              <a:rPr lang="en-US" sz="1200">
                <a:effectLst/>
                <a:latin typeface="Arial" panose="020B0604020202020204" pitchFamily="34" charset="0"/>
                <a:ea typeface="Calibri" panose="020F0502020204030204" pitchFamily="34" charset="0"/>
                <a:cs typeface="Arial" panose="020B0604020202020204" pitchFamily="34" charset="0"/>
              </a:rPr>
              <a:t> PM et al. Hypersensitivity Transfusion Reactions to Platelet Concentrate: A Retrospective Analysis of the French Hemovigilance Network. </a:t>
            </a:r>
            <a:r>
              <a:rPr lang="en-US" sz="1200" i="1">
                <a:effectLst/>
                <a:latin typeface="Arial" panose="020B0604020202020204" pitchFamily="34" charset="0"/>
                <a:ea typeface="Calibri" panose="020F0502020204030204" pitchFamily="34" charset="0"/>
                <a:cs typeface="Arial" panose="020B0604020202020204" pitchFamily="34" charset="0"/>
              </a:rPr>
              <a:t>Transfusion</a:t>
            </a:r>
            <a:r>
              <a:rPr lang="en-US" sz="1200">
                <a:effectLst/>
                <a:latin typeface="Arial" panose="020B0604020202020204" pitchFamily="34" charset="0"/>
                <a:ea typeface="Calibri" panose="020F0502020204030204" pitchFamily="34" charset="0"/>
                <a:cs typeface="Arial" panose="020B0604020202020204" pitchFamily="34" charset="0"/>
              </a:rPr>
              <a:t> 2020;60:507-12. </a:t>
            </a:r>
          </a:p>
          <a:p>
            <a:pPr marL="228600" marR="0" indent="-228600">
              <a:spcBef>
                <a:spcPts val="0"/>
              </a:spcBef>
              <a:spcAft>
                <a:spcPts val="0"/>
              </a:spcAft>
              <a:buAutoNum type="arabicPeriod" startAt="2"/>
            </a:pPr>
            <a:r>
              <a:rPr lang="en-US" sz="1200" err="1">
                <a:effectLst/>
                <a:latin typeface="Arial" panose="020B0604020202020204" pitchFamily="34" charset="0"/>
                <a:ea typeface="Calibri" panose="020F0502020204030204" pitchFamily="34" charset="0"/>
                <a:cs typeface="Arial" panose="020B0604020202020204" pitchFamily="34" charset="0"/>
              </a:rPr>
              <a:t>Mowla</a:t>
            </a:r>
            <a:r>
              <a:rPr lang="en-US" sz="1200">
                <a:effectLst/>
                <a:latin typeface="Arial" panose="020B0604020202020204" pitchFamily="34" charset="0"/>
                <a:ea typeface="Calibri" panose="020F0502020204030204" pitchFamily="34" charset="0"/>
                <a:cs typeface="Arial" panose="020B0604020202020204" pitchFamily="34" charset="0"/>
              </a:rPr>
              <a:t> SJ et al. A Comparison of Transfusion-Related Adverse Reactions among Apheresis Platelets, Whole Blood-Derived Platelets, and Platelets Subjected to Pathogen Reduction Technology as Reported to the National Healthcare Safety Network Hemovigilance Module. </a:t>
            </a:r>
            <a:r>
              <a:rPr lang="en-US" sz="1200" i="1" err="1">
                <a:effectLst/>
                <a:latin typeface="Arial" panose="020B0604020202020204" pitchFamily="34" charset="0"/>
                <a:ea typeface="Calibri" panose="020F0502020204030204" pitchFamily="34" charset="0"/>
                <a:cs typeface="Arial" panose="020B0604020202020204" pitchFamily="34" charset="0"/>
              </a:rPr>
              <a:t>Transfus</a:t>
            </a:r>
            <a:r>
              <a:rPr lang="en-US" sz="1200" i="1">
                <a:effectLst/>
                <a:latin typeface="Arial" panose="020B0604020202020204" pitchFamily="34" charset="0"/>
                <a:ea typeface="Calibri" panose="020F0502020204030204" pitchFamily="34" charset="0"/>
                <a:cs typeface="Arial" panose="020B0604020202020204" pitchFamily="34" charset="0"/>
              </a:rPr>
              <a:t> Med Rev</a:t>
            </a:r>
            <a:r>
              <a:rPr lang="en-US" sz="1200">
                <a:effectLst/>
                <a:latin typeface="Arial" panose="020B0604020202020204" pitchFamily="34" charset="0"/>
                <a:ea typeface="Calibri" panose="020F0502020204030204" pitchFamily="34" charset="0"/>
                <a:cs typeface="Arial" panose="020B0604020202020204" pitchFamily="34" charset="0"/>
              </a:rPr>
              <a:t> 2021;35: 78-84. </a:t>
            </a:r>
          </a:p>
          <a:p>
            <a:pPr marL="228600" indent="-228600">
              <a:buAutoNum type="arabicPeriod" startAt="2"/>
            </a:pPr>
            <a:r>
              <a:rPr lang="en-US" sz="1200" err="1">
                <a:latin typeface="Arial" panose="020B0604020202020204" pitchFamily="34" charset="0"/>
                <a:cs typeface="Arial" panose="020B0604020202020204" pitchFamily="34" charset="0"/>
              </a:rPr>
              <a:t>Kerkhoffs</a:t>
            </a:r>
            <a:r>
              <a:rPr lang="en-US" sz="1200">
                <a:latin typeface="Arial" panose="020B0604020202020204" pitchFamily="34" charset="0"/>
                <a:cs typeface="Arial" panose="020B0604020202020204" pitchFamily="34" charset="0"/>
              </a:rPr>
              <a:t> J-LH et al. A Multicenter Randomized Study of the Efficacy of Transfusions with Platelets Stored in Platelet Additive Solution Versus Plasma.   </a:t>
            </a:r>
          </a:p>
          <a:p>
            <a:pPr marL="228600" indent="-228600"/>
            <a:r>
              <a:rPr lang="en-US" sz="1200">
                <a:latin typeface="Arial" panose="020B0604020202020204" pitchFamily="34" charset="0"/>
                <a:cs typeface="Arial" panose="020B0604020202020204" pitchFamily="34" charset="0"/>
              </a:rPr>
              <a:t>	</a:t>
            </a:r>
            <a:r>
              <a:rPr lang="en-US" sz="1200" i="1">
                <a:latin typeface="Arial" panose="020B0604020202020204" pitchFamily="34" charset="0"/>
                <a:cs typeface="Arial" panose="020B0604020202020204" pitchFamily="34" charset="0"/>
              </a:rPr>
              <a:t>Blood</a:t>
            </a:r>
            <a:r>
              <a:rPr lang="en-US" sz="1200">
                <a:latin typeface="Arial" panose="020B0604020202020204" pitchFamily="34" charset="0"/>
                <a:cs typeface="Arial" panose="020B0604020202020204" pitchFamily="34" charset="0"/>
              </a:rPr>
              <a:t> 2006;108:3210-5.</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4</a:t>
            </a:r>
            <a:r>
              <a:rPr lang="en-US" sz="1200">
                <a:effectLst/>
                <a:latin typeface="Arial" panose="020B0604020202020204" pitchFamily="34" charset="0"/>
                <a:ea typeface="Calibri" panose="020F0502020204030204" pitchFamily="34" charset="0"/>
                <a:cs typeface="Arial" panose="020B0604020202020204" pitchFamily="34" charset="0"/>
              </a:rPr>
              <a:t>. 	Knutson F et al. A Prospective, Active </a:t>
            </a:r>
            <a:r>
              <a:rPr lang="en-US" sz="1200" err="1">
                <a:effectLst/>
                <a:latin typeface="Arial" panose="020B0604020202020204" pitchFamily="34" charset="0"/>
                <a:ea typeface="Calibri" panose="020F0502020204030204" pitchFamily="34" charset="0"/>
                <a:cs typeface="Arial" panose="020B0604020202020204" pitchFamily="34" charset="0"/>
              </a:rPr>
              <a:t>Haemovigilance</a:t>
            </a:r>
            <a:r>
              <a:rPr lang="en-US" sz="1200">
                <a:effectLst/>
                <a:latin typeface="Arial" panose="020B0604020202020204" pitchFamily="34" charset="0"/>
                <a:ea typeface="Calibri" panose="020F0502020204030204" pitchFamily="34" charset="0"/>
                <a:cs typeface="Arial" panose="020B0604020202020204" pitchFamily="34" charset="0"/>
              </a:rPr>
              <a:t> Study with Combined Cohort Analysis of 19,175 Transfusions of Platelet Components Prepared with </a:t>
            </a:r>
            <a:r>
              <a:rPr lang="en-US" sz="1200" err="1">
                <a:effectLst/>
                <a:latin typeface="Arial" panose="020B0604020202020204" pitchFamily="34" charset="0"/>
                <a:ea typeface="Calibri" panose="020F0502020204030204" pitchFamily="34" charset="0"/>
                <a:cs typeface="Arial" panose="020B0604020202020204" pitchFamily="34" charset="0"/>
              </a:rPr>
              <a:t>Amotosalen</a:t>
            </a:r>
            <a:r>
              <a:rPr lang="en-US" sz="1200">
                <a:effectLst/>
                <a:latin typeface="Arial" panose="020B0604020202020204" pitchFamily="34" charset="0"/>
                <a:ea typeface="Calibri" panose="020F0502020204030204" pitchFamily="34" charset="0"/>
                <a:cs typeface="Arial" panose="020B0604020202020204" pitchFamily="34" charset="0"/>
              </a:rPr>
              <a:t>-UVA Photochemical Treatment. </a:t>
            </a:r>
            <a:r>
              <a:rPr lang="en-US" sz="1200" i="1">
                <a:effectLst/>
                <a:latin typeface="Arial" panose="020B0604020202020204" pitchFamily="34" charset="0"/>
                <a:ea typeface="Calibri" panose="020F0502020204030204" pitchFamily="34" charset="0"/>
                <a:cs typeface="Arial" panose="020B0604020202020204" pitchFamily="34" charset="0"/>
              </a:rPr>
              <a:t>Vox Sang</a:t>
            </a:r>
            <a:r>
              <a:rPr lang="en-US" sz="1200">
                <a:effectLst/>
                <a:latin typeface="Arial" panose="020B0604020202020204" pitchFamily="34" charset="0"/>
                <a:ea typeface="Calibri" panose="020F0502020204030204" pitchFamily="34" charset="0"/>
                <a:cs typeface="Arial" panose="020B0604020202020204" pitchFamily="34" charset="0"/>
              </a:rPr>
              <a:t> 2015;109:343-52.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5</a:t>
            </a:r>
            <a:r>
              <a:rPr lang="en-US" sz="1200">
                <a:effectLst/>
                <a:latin typeface="Arial" panose="020B0604020202020204" pitchFamily="34" charset="0"/>
                <a:ea typeface="Calibri" panose="020F0502020204030204" pitchFamily="34" charset="0"/>
                <a:cs typeface="Arial" panose="020B0604020202020204" pitchFamily="34" charset="0"/>
              </a:rPr>
              <a:t>. 	Benjamin RJ et al. Hemovigilance Monitoring of Platelet Septic Reactions with Effective Bacterial Protection Systems. </a:t>
            </a:r>
            <a:r>
              <a:rPr lang="en-US" sz="1200" i="1">
                <a:effectLst/>
                <a:latin typeface="Arial" panose="020B0604020202020204" pitchFamily="34" charset="0"/>
                <a:ea typeface="Calibri" panose="020F0502020204030204" pitchFamily="34" charset="0"/>
                <a:cs typeface="Arial" panose="020B0604020202020204" pitchFamily="34" charset="0"/>
              </a:rPr>
              <a:t>Transfusion </a:t>
            </a:r>
            <a:r>
              <a:rPr lang="en-US" sz="1200">
                <a:effectLst/>
                <a:latin typeface="Arial" panose="020B0604020202020204" pitchFamily="34" charset="0"/>
                <a:ea typeface="Calibri" panose="020F0502020204030204" pitchFamily="34" charset="0"/>
                <a:cs typeface="Arial" panose="020B0604020202020204" pitchFamily="34" charset="0"/>
              </a:rPr>
              <a:t>2017;57:2946-57.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6</a:t>
            </a:r>
            <a:r>
              <a:rPr lang="en-US" sz="1200">
                <a:effectLst/>
                <a:latin typeface="Arial" panose="020B0604020202020204" pitchFamily="34" charset="0"/>
                <a:ea typeface="Calibri" panose="020F0502020204030204" pitchFamily="34" charset="0"/>
                <a:cs typeface="Arial" panose="020B0604020202020204" pitchFamily="34" charset="0"/>
              </a:rPr>
              <a:t>.	Estcourt LJ et al. Pathogen‐Reduced Platelets for the Prevention of Bleeding</a:t>
            </a:r>
            <a:r>
              <a:rPr lang="en-US" sz="1200" i="1">
                <a:effectLst/>
                <a:latin typeface="Arial" panose="020B0604020202020204" pitchFamily="34" charset="0"/>
                <a:ea typeface="Calibri" panose="020F0502020204030204" pitchFamily="34" charset="0"/>
                <a:cs typeface="Arial" panose="020B0604020202020204" pitchFamily="34" charset="0"/>
              </a:rPr>
              <a:t>. Cochrane Database of Systematic Reviews</a:t>
            </a:r>
            <a:r>
              <a:rPr lang="en-US" sz="1200">
                <a:effectLst/>
                <a:latin typeface="Arial" panose="020B0604020202020204" pitchFamily="34" charset="0"/>
                <a:ea typeface="Calibri" panose="020F0502020204030204" pitchFamily="34" charset="0"/>
                <a:cs typeface="Arial" panose="020B0604020202020204" pitchFamily="34" charset="0"/>
              </a:rPr>
              <a:t> 2017.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7</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Garban</a:t>
            </a:r>
            <a:r>
              <a:rPr lang="en-US" sz="1200">
                <a:effectLst/>
                <a:latin typeface="Arial" panose="020B0604020202020204" pitchFamily="34" charset="0"/>
                <a:ea typeface="Calibri" panose="020F0502020204030204" pitchFamily="34" charset="0"/>
                <a:cs typeface="Arial" panose="020B0604020202020204" pitchFamily="34" charset="0"/>
              </a:rPr>
              <a:t> F et al. Comparison of the Hemostatic Efficacy of Pathogen-Reduced Platelets Vs Untreated Platelets in Patients with Thrombocytopenia and Malignant Hematologic Diseases: A Randomized Clinical Trial. </a:t>
            </a:r>
            <a:r>
              <a:rPr lang="en-US" sz="1200" i="1">
                <a:effectLst/>
                <a:latin typeface="Arial" panose="020B0604020202020204" pitchFamily="34" charset="0"/>
                <a:ea typeface="Calibri" panose="020F0502020204030204" pitchFamily="34" charset="0"/>
                <a:cs typeface="Arial" panose="020B0604020202020204" pitchFamily="34" charset="0"/>
              </a:rPr>
              <a:t>JAMA Oncology</a:t>
            </a:r>
            <a:r>
              <a:rPr lang="en-US" sz="1200">
                <a:effectLst/>
                <a:latin typeface="Arial" panose="020B0604020202020204" pitchFamily="34" charset="0"/>
                <a:ea typeface="Calibri" panose="020F0502020204030204" pitchFamily="34" charset="0"/>
                <a:cs typeface="Arial" panose="020B0604020202020204" pitchFamily="34" charset="0"/>
              </a:rPr>
              <a:t> 2018;4:468-75.</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8</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Jutzi</a:t>
            </a:r>
            <a:r>
              <a:rPr lang="en-US" sz="1200">
                <a:effectLst/>
                <a:latin typeface="Arial" panose="020B0604020202020204" pitchFamily="34" charset="0"/>
                <a:ea typeface="Calibri" panose="020F0502020204030204" pitchFamily="34" charset="0"/>
                <a:cs typeface="Arial" panose="020B0604020202020204" pitchFamily="34" charset="0"/>
              </a:rPr>
              <a:t> M, Mansouri </a:t>
            </a:r>
            <a:r>
              <a:rPr lang="en-US" sz="1200" err="1">
                <a:effectLst/>
                <a:latin typeface="Arial" panose="020B0604020202020204" pitchFamily="34" charset="0"/>
                <a:ea typeface="Calibri" panose="020F0502020204030204" pitchFamily="34" charset="0"/>
                <a:cs typeface="Arial" panose="020B0604020202020204" pitchFamily="34" charset="0"/>
              </a:rPr>
              <a:t>Taleghani</a:t>
            </a:r>
            <a:r>
              <a:rPr lang="en-US" sz="1200">
                <a:effectLst/>
                <a:latin typeface="Arial" panose="020B0604020202020204" pitchFamily="34" charset="0"/>
                <a:ea typeface="Calibri" panose="020F0502020204030204" pitchFamily="34" charset="0"/>
                <a:cs typeface="Arial" panose="020B0604020202020204" pitchFamily="34" charset="0"/>
              </a:rPr>
              <a:t> B, </a:t>
            </a:r>
            <a:r>
              <a:rPr lang="en-US" sz="1200" err="1">
                <a:effectLst/>
                <a:latin typeface="Arial" panose="020B0604020202020204" pitchFamily="34" charset="0"/>
                <a:ea typeface="Calibri" panose="020F0502020204030204" pitchFamily="34" charset="0"/>
                <a:cs typeface="Arial" panose="020B0604020202020204" pitchFamily="34" charset="0"/>
              </a:rPr>
              <a:t>Rueesch</a:t>
            </a:r>
            <a:r>
              <a:rPr lang="en-US" sz="1200">
                <a:effectLst/>
                <a:latin typeface="Arial" panose="020B0604020202020204" pitchFamily="34" charset="0"/>
                <a:ea typeface="Calibri" panose="020F0502020204030204" pitchFamily="34" charset="0"/>
                <a:cs typeface="Arial" panose="020B0604020202020204" pitchFamily="34" charset="0"/>
              </a:rPr>
              <a:t> M, </a:t>
            </a:r>
            <a:r>
              <a:rPr lang="en-US" sz="1200" err="1">
                <a:effectLst/>
                <a:latin typeface="Arial" panose="020B0604020202020204" pitchFamily="34" charset="0"/>
                <a:ea typeface="Calibri" panose="020F0502020204030204" pitchFamily="34" charset="0"/>
                <a:cs typeface="Arial" panose="020B0604020202020204" pitchFamily="34" charset="0"/>
              </a:rPr>
              <a:t>Amsler</a:t>
            </a:r>
            <a:r>
              <a:rPr lang="en-US" sz="1200">
                <a:effectLst/>
                <a:latin typeface="Arial" panose="020B0604020202020204" pitchFamily="34" charset="0"/>
                <a:ea typeface="Calibri" panose="020F0502020204030204" pitchFamily="34" charset="0"/>
                <a:cs typeface="Arial" panose="020B0604020202020204" pitchFamily="34" charset="0"/>
              </a:rPr>
              <a:t> L, </a:t>
            </a:r>
            <a:r>
              <a:rPr lang="en-US" sz="1200" err="1">
                <a:effectLst/>
                <a:latin typeface="Arial" panose="020B0604020202020204" pitchFamily="34" charset="0"/>
                <a:ea typeface="Calibri" panose="020F0502020204030204" pitchFamily="34" charset="0"/>
                <a:cs typeface="Arial" panose="020B0604020202020204" pitchFamily="34" charset="0"/>
              </a:rPr>
              <a:t>Buser</a:t>
            </a:r>
            <a:r>
              <a:rPr lang="en-US" sz="1200">
                <a:effectLst/>
                <a:latin typeface="Arial" panose="020B0604020202020204" pitchFamily="34" charset="0"/>
                <a:ea typeface="Calibri" panose="020F0502020204030204" pitchFamily="34" charset="0"/>
                <a:cs typeface="Arial" panose="020B0604020202020204" pitchFamily="34" charset="0"/>
              </a:rPr>
              <a:t> A. Nationwide Implementation of Pathogen Inactivation for All Platelet Concentrates in Switzerland. </a:t>
            </a:r>
            <a:r>
              <a:rPr lang="en-US" sz="1200" i="1" err="1">
                <a:effectLst/>
                <a:latin typeface="Arial" panose="020B0604020202020204" pitchFamily="34" charset="0"/>
                <a:ea typeface="Calibri" panose="020F0502020204030204" pitchFamily="34" charset="0"/>
                <a:cs typeface="Arial" panose="020B0604020202020204" pitchFamily="34" charset="0"/>
              </a:rPr>
              <a:t>Transfus</a:t>
            </a:r>
            <a:r>
              <a:rPr lang="en-US" sz="1200" i="1">
                <a:effectLst/>
                <a:latin typeface="Arial" panose="020B0604020202020204" pitchFamily="34" charset="0"/>
                <a:ea typeface="Calibri" panose="020F0502020204030204" pitchFamily="34" charset="0"/>
                <a:cs typeface="Arial" panose="020B0604020202020204" pitchFamily="34" charset="0"/>
              </a:rPr>
              <a:t> Med </a:t>
            </a:r>
            <a:r>
              <a:rPr lang="en-US" sz="1200" i="1" err="1">
                <a:effectLst/>
                <a:latin typeface="Arial" panose="020B0604020202020204" pitchFamily="34" charset="0"/>
                <a:ea typeface="Calibri" panose="020F0502020204030204" pitchFamily="34" charset="0"/>
                <a:cs typeface="Arial" panose="020B0604020202020204" pitchFamily="34" charset="0"/>
              </a:rPr>
              <a:t>Hemother</a:t>
            </a:r>
            <a:r>
              <a:rPr lang="en-US" sz="1200" i="1">
                <a:effectLst/>
                <a:latin typeface="Arial" panose="020B0604020202020204" pitchFamily="34" charset="0"/>
                <a:ea typeface="Calibri" panose="020F0502020204030204" pitchFamily="34" charset="0"/>
                <a:cs typeface="Arial" panose="020B060402020202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2018;45:151-6. </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9</a:t>
            </a:r>
            <a:r>
              <a:rPr lang="en-US" sz="1200">
                <a:effectLst/>
                <a:latin typeface="Arial" panose="020B0604020202020204" pitchFamily="34" charset="0"/>
                <a:ea typeface="Calibri" panose="020F0502020204030204" pitchFamily="34" charset="0"/>
                <a:cs typeface="Arial" panose="020B0604020202020204" pitchFamily="34" charset="0"/>
              </a:rPr>
              <a:t>. 	Snyder E et al. Clinical Safety of Platelets Photochemically Treated with </a:t>
            </a:r>
            <a:r>
              <a:rPr lang="en-US" sz="1200" err="1">
                <a:effectLst/>
                <a:latin typeface="Arial" panose="020B0604020202020204" pitchFamily="34" charset="0"/>
                <a:ea typeface="Calibri" panose="020F0502020204030204" pitchFamily="34" charset="0"/>
                <a:cs typeface="Arial" panose="020B0604020202020204" pitchFamily="34" charset="0"/>
              </a:rPr>
              <a:t>Amotosalen</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Hcl</a:t>
            </a:r>
            <a:r>
              <a:rPr lang="en-US" sz="1200">
                <a:effectLst/>
                <a:latin typeface="Arial" panose="020B0604020202020204" pitchFamily="34" charset="0"/>
                <a:ea typeface="Calibri" panose="020F0502020204030204" pitchFamily="34" charset="0"/>
                <a:cs typeface="Arial" panose="020B0604020202020204" pitchFamily="34" charset="0"/>
              </a:rPr>
              <a:t> and Ultraviolet a Light for Pathogen Inactivation: The Sprint Trial. </a:t>
            </a:r>
            <a:r>
              <a:rPr lang="en-US" sz="1200" i="1">
                <a:effectLst/>
                <a:latin typeface="Arial" panose="020B0604020202020204" pitchFamily="34" charset="0"/>
                <a:ea typeface="Calibri" panose="020F0502020204030204" pitchFamily="34" charset="0"/>
                <a:cs typeface="Arial" panose="020B0604020202020204" pitchFamily="34" charset="0"/>
              </a:rPr>
              <a:t>Transfusio</a:t>
            </a:r>
            <a:r>
              <a:rPr lang="en-US" sz="1200">
                <a:effectLst/>
                <a:latin typeface="Arial" panose="020B0604020202020204" pitchFamily="34" charset="0"/>
                <a:ea typeface="Calibri" panose="020F0502020204030204" pitchFamily="34" charset="0"/>
                <a:cs typeface="Arial" panose="020B0604020202020204" pitchFamily="34" charset="0"/>
              </a:rPr>
              <a:t>n 2005; 45:1864-75.</a:t>
            </a:r>
          </a:p>
          <a:p>
            <a:pPr marL="228600" marR="0" indent="-228600">
              <a:spcBef>
                <a:spcPts val="0"/>
              </a:spcBef>
              <a:spcAft>
                <a:spcPts val="0"/>
              </a:spcAft>
            </a:pPr>
            <a:r>
              <a:rPr lang="en-US" sz="1200">
                <a:latin typeface="Arial" panose="020B0604020202020204" pitchFamily="34" charset="0"/>
                <a:ea typeface="Calibri" panose="020F0502020204030204" pitchFamily="34" charset="0"/>
                <a:cs typeface="Arial" panose="020B0604020202020204" pitchFamily="34" charset="0"/>
              </a:rPr>
              <a:t>10</a:t>
            </a:r>
            <a:r>
              <a:rPr lang="en-US" sz="1200">
                <a:effectLst/>
                <a:latin typeface="Arial" panose="020B0604020202020204" pitchFamily="34" charset="0"/>
                <a:ea typeface="Calibri" panose="020F0502020204030204" pitchFamily="34" charset="0"/>
                <a:cs typeface="Arial" panose="020B0604020202020204" pitchFamily="34" charset="0"/>
              </a:rPr>
              <a:t>. Snyder EL et al. The Piper Phase 4 Study: Pathogen Inactivated Platelets Entering Routine Practice. 2021 AABB Annual Meeting. Virtual, </a:t>
            </a:r>
            <a:r>
              <a:rPr lang="en-US" sz="1200" i="1">
                <a:effectLst/>
                <a:latin typeface="Arial" panose="020B0604020202020204" pitchFamily="34" charset="0"/>
                <a:ea typeface="Calibri" panose="020F0502020204030204" pitchFamily="34" charset="0"/>
                <a:cs typeface="Arial" panose="020B0604020202020204" pitchFamily="34" charset="0"/>
              </a:rPr>
              <a:t>Transfusion </a:t>
            </a:r>
            <a:r>
              <a:rPr lang="en-US" sz="1200">
                <a:effectLst/>
                <a:latin typeface="Arial" panose="020B0604020202020204" pitchFamily="34" charset="0"/>
                <a:ea typeface="Calibri" panose="020F0502020204030204" pitchFamily="34" charset="0"/>
                <a:cs typeface="Arial" panose="020B0604020202020204" pitchFamily="34" charset="0"/>
              </a:rPr>
              <a:t>2021.</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11.	Schulz WL et al. Blood Utilization and Transfusion Reactions in Pediatric Patients Transfused with Conventional or Pathogen Reduced Platelets. </a:t>
            </a:r>
            <a:r>
              <a:rPr lang="en-US" sz="1200" i="1">
                <a:effectLst/>
                <a:latin typeface="Arial" panose="020B0604020202020204" pitchFamily="34" charset="0"/>
                <a:ea typeface="Calibri" panose="020F0502020204030204" pitchFamily="34" charset="0"/>
                <a:cs typeface="Arial" panose="020B0604020202020204" pitchFamily="34" charset="0"/>
              </a:rPr>
              <a:t>J </a:t>
            </a:r>
            <a:r>
              <a:rPr lang="en-US" sz="1200" i="1" err="1">
                <a:effectLst/>
                <a:latin typeface="Arial" panose="020B0604020202020204" pitchFamily="34" charset="0"/>
                <a:ea typeface="Calibri" panose="020F0502020204030204" pitchFamily="34" charset="0"/>
                <a:cs typeface="Arial" panose="020B0604020202020204" pitchFamily="34" charset="0"/>
              </a:rPr>
              <a:t>Pediatr</a:t>
            </a:r>
            <a:r>
              <a:rPr lang="en-US" sz="1200">
                <a:effectLst/>
                <a:latin typeface="Arial" panose="020B0604020202020204" pitchFamily="34" charset="0"/>
                <a:ea typeface="Calibri" panose="020F0502020204030204" pitchFamily="34" charset="0"/>
                <a:cs typeface="Arial" panose="020B0604020202020204" pitchFamily="34" charset="0"/>
              </a:rPr>
              <a:t> 2019;209:220-5.</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12. Jimenez-Marco T et al. Use and Safety of Riboflavin and </a:t>
            </a:r>
            <a:r>
              <a:rPr lang="en-US" sz="1200" err="1">
                <a:effectLst/>
                <a:latin typeface="Arial" panose="020B0604020202020204" pitchFamily="34" charset="0"/>
                <a:ea typeface="Calibri" panose="020F0502020204030204" pitchFamily="34" charset="0"/>
                <a:cs typeface="Arial" panose="020B0604020202020204" pitchFamily="34" charset="0"/>
              </a:rPr>
              <a:t>Uv</a:t>
            </a:r>
            <a:r>
              <a:rPr lang="en-US" sz="1200">
                <a:effectLst/>
                <a:latin typeface="Arial" panose="020B0604020202020204" pitchFamily="34" charset="0"/>
                <a:ea typeface="Calibri" panose="020F0502020204030204" pitchFamily="34" charset="0"/>
                <a:cs typeface="Arial" panose="020B0604020202020204" pitchFamily="34" charset="0"/>
              </a:rPr>
              <a:t> Light-Treated Platelet Transfusions in Children over a Five-Year Period: Focusing on Neonates. </a:t>
            </a:r>
            <a:r>
              <a:rPr lang="en-US" sz="1200" i="1">
                <a:effectLst/>
                <a:latin typeface="Arial" panose="020B0604020202020204" pitchFamily="34" charset="0"/>
                <a:ea typeface="Calibri" panose="020F0502020204030204" pitchFamily="34" charset="0"/>
                <a:cs typeface="Arial" panose="020B0604020202020204" pitchFamily="34" charset="0"/>
              </a:rPr>
              <a:t>Transfusion</a:t>
            </a:r>
            <a:r>
              <a:rPr lang="en-US" sz="1200">
                <a:effectLst/>
                <a:latin typeface="Arial" panose="020B0604020202020204" pitchFamily="34" charset="0"/>
                <a:ea typeface="Calibri" panose="020F0502020204030204" pitchFamily="34" charset="0"/>
                <a:cs typeface="Arial" panose="020B0604020202020204" pitchFamily="34" charset="0"/>
              </a:rPr>
              <a:t> 2019;59:3580-8.</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13.	</a:t>
            </a:r>
            <a:r>
              <a:rPr lang="en-US" sz="1200" err="1">
                <a:effectLst/>
                <a:latin typeface="Arial" panose="020B0604020202020204" pitchFamily="34" charset="0"/>
                <a:ea typeface="Calibri" panose="020F0502020204030204" pitchFamily="34" charset="0"/>
                <a:cs typeface="Arial" panose="020B0604020202020204" pitchFamily="34" charset="0"/>
              </a:rPr>
              <a:t>Slichter</a:t>
            </a:r>
            <a:r>
              <a:rPr lang="en-US" sz="1200">
                <a:effectLst/>
                <a:latin typeface="Arial" panose="020B0604020202020204" pitchFamily="34" charset="0"/>
                <a:ea typeface="Calibri" panose="020F0502020204030204" pitchFamily="34" charset="0"/>
                <a:cs typeface="Arial" panose="020B0604020202020204" pitchFamily="34" charset="0"/>
              </a:rPr>
              <a:t> SJ, et al. Dose of prophylactic platelet transfusions and prevention of hemorrhage. </a:t>
            </a:r>
            <a:r>
              <a:rPr lang="en-US" sz="1200" i="1">
                <a:effectLst/>
                <a:latin typeface="Arial" panose="020B0604020202020204" pitchFamily="34" charset="0"/>
                <a:ea typeface="Calibri" panose="020F0502020204030204" pitchFamily="34" charset="0"/>
                <a:cs typeface="Arial" panose="020B0604020202020204" pitchFamily="34" charset="0"/>
              </a:rPr>
              <a:t>N </a:t>
            </a:r>
            <a:r>
              <a:rPr lang="en-US" sz="1200" i="1" err="1">
                <a:effectLst/>
                <a:latin typeface="Arial" panose="020B0604020202020204" pitchFamily="34" charset="0"/>
                <a:ea typeface="Calibri" panose="020F0502020204030204" pitchFamily="34" charset="0"/>
                <a:cs typeface="Arial" panose="020B0604020202020204" pitchFamily="34" charset="0"/>
              </a:rPr>
              <a:t>Engl</a:t>
            </a:r>
            <a:r>
              <a:rPr lang="en-US" sz="1200" i="1">
                <a:effectLst/>
                <a:latin typeface="Arial" panose="020B0604020202020204" pitchFamily="34" charset="0"/>
                <a:ea typeface="Calibri" panose="020F0502020204030204" pitchFamily="34" charset="0"/>
                <a:cs typeface="Arial" panose="020B0604020202020204" pitchFamily="34" charset="0"/>
              </a:rPr>
              <a:t> J Med</a:t>
            </a:r>
            <a:r>
              <a:rPr lang="en-US" sz="1200">
                <a:effectLst/>
                <a:latin typeface="Arial" panose="020B0604020202020204" pitchFamily="34" charset="0"/>
                <a:ea typeface="Calibri" panose="020F0502020204030204" pitchFamily="34" charset="0"/>
                <a:cs typeface="Arial" panose="020B0604020202020204" pitchFamily="34" charset="0"/>
              </a:rPr>
              <a:t> 2010;362(7):600-13.</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14. McCullough J et al. Therapeutic Efficacy and Safety of Platelets Treated with a Photochemical Process for Pathogen Inactivation: The Sprint Trial. </a:t>
            </a:r>
            <a:r>
              <a:rPr lang="en-US" sz="1200" i="1">
                <a:effectLst/>
                <a:latin typeface="Arial" panose="020B0604020202020204" pitchFamily="34" charset="0"/>
                <a:ea typeface="Calibri" panose="020F0502020204030204" pitchFamily="34" charset="0"/>
                <a:cs typeface="Arial" panose="020B0604020202020204" pitchFamily="34" charset="0"/>
              </a:rPr>
              <a:t>Blood </a:t>
            </a:r>
            <a:r>
              <a:rPr lang="en-US" sz="1200">
                <a:effectLst/>
                <a:latin typeface="Arial" panose="020B0604020202020204" pitchFamily="34" charset="0"/>
                <a:ea typeface="Calibri" panose="020F0502020204030204" pitchFamily="34" charset="0"/>
                <a:cs typeface="Arial" panose="020B0604020202020204" pitchFamily="34" charset="0"/>
              </a:rPr>
              <a:t>2004;104:1534-41</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15. Norris PJ et al. Ultraviolet Light-Based Pathogen Inactivation and Alloimmunization after Platelet Transfusion: Results from a Randomized Trial.</a:t>
            </a:r>
            <a:r>
              <a:rPr lang="en-US" sz="1200" i="1">
                <a:effectLst/>
                <a:latin typeface="Arial" panose="020B0604020202020204" pitchFamily="34" charset="0"/>
                <a:ea typeface="Calibri" panose="020F0502020204030204" pitchFamily="34" charset="0"/>
                <a:cs typeface="Arial" panose="020B0604020202020204" pitchFamily="34" charset="0"/>
              </a:rPr>
              <a:t> Transfusion</a:t>
            </a:r>
            <a:r>
              <a:rPr lang="en-US" sz="1200">
                <a:effectLst/>
                <a:latin typeface="Arial" panose="020B0604020202020204" pitchFamily="34" charset="0"/>
                <a:ea typeface="Calibri" panose="020F0502020204030204" pitchFamily="34" charset="0"/>
                <a:cs typeface="Arial" panose="020B0604020202020204" pitchFamily="34" charset="0"/>
              </a:rPr>
              <a:t> 2018; 58:1210-7.</a:t>
            </a:r>
          </a:p>
          <a:p>
            <a:pPr marL="228600" marR="0" indent="-228600">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16. Delaney M et al,. Multinational Analysis of Transfusion Reactions in Children Transfused with Pathogen Inactivated Platelets. 2021 AABB Annual Meeting, Virtual, </a:t>
            </a:r>
            <a:r>
              <a:rPr lang="en-US" sz="1200" i="1">
                <a:effectLst/>
                <a:latin typeface="Arial" panose="020B0604020202020204" pitchFamily="34" charset="0"/>
                <a:ea typeface="Calibri" panose="020F0502020204030204" pitchFamily="34" charset="0"/>
                <a:cs typeface="Arial" panose="020B0604020202020204" pitchFamily="34" charset="0"/>
              </a:rPr>
              <a:t>Transfusion</a:t>
            </a:r>
            <a:r>
              <a:rPr lang="en-US" sz="1200">
                <a:effectLst/>
                <a:latin typeface="Arial" panose="020B0604020202020204" pitchFamily="34" charset="0"/>
                <a:ea typeface="Calibri" panose="020F0502020204030204" pitchFamily="34" charset="0"/>
                <a:cs typeface="Arial" panose="020B0604020202020204" pitchFamily="34" charset="0"/>
              </a:rPr>
              <a:t> 2021.</a:t>
            </a:r>
          </a:p>
          <a:p>
            <a:endParaRPr lang="en-US" sz="12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1131C98-B50B-03E9-8C22-9E3060EB48AF}"/>
              </a:ext>
            </a:extLst>
          </p:cNvPr>
          <p:cNvSpPr txBox="1"/>
          <p:nvPr/>
        </p:nvSpPr>
        <p:spPr>
          <a:xfrm flipH="1">
            <a:off x="5625221" y="630573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custDataLst>
      <p:tags r:id="rId1"/>
    </p:custDataLst>
    <p:extLst>
      <p:ext uri="{BB962C8B-B14F-4D97-AF65-F5344CB8AC3E}">
        <p14:creationId xmlns:p14="http://schemas.microsoft.com/office/powerpoint/2010/main" val="343018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1995015928"/>
              </p:ext>
            </p:extLst>
          </p:nvPr>
        </p:nvGraphicFramePr>
        <p:xfrm>
          <a:off x="813647" y="970027"/>
          <a:ext cx="10540153" cy="4864241"/>
        </p:xfrm>
        <a:graphic>
          <a:graphicData uri="http://schemas.openxmlformats.org/drawingml/2006/table">
            <a:tbl>
              <a:tblPr firstRow="1" bandRow="1">
                <a:tableStyleId>{5C22544A-7EE6-4342-B048-85BDC9FD1C3A}</a:tableStyleId>
              </a:tblPr>
              <a:tblGrid>
                <a:gridCol w="2641548">
                  <a:extLst>
                    <a:ext uri="{9D8B030D-6E8A-4147-A177-3AD203B41FA5}">
                      <a16:colId xmlns:a16="http://schemas.microsoft.com/office/drawing/2014/main" val="4276079606"/>
                    </a:ext>
                  </a:extLst>
                </a:gridCol>
                <a:gridCol w="7898605">
                  <a:extLst>
                    <a:ext uri="{9D8B030D-6E8A-4147-A177-3AD203B41FA5}">
                      <a16:colId xmlns:a16="http://schemas.microsoft.com/office/drawing/2014/main" val="1004864575"/>
                    </a:ext>
                  </a:extLst>
                </a:gridCol>
              </a:tblGrid>
              <a:tr h="702588">
                <a:tc>
                  <a:txBody>
                    <a:bodyPr/>
                    <a:lstStyle/>
                    <a:p>
                      <a:r>
                        <a:rPr lang="en-US" sz="2400">
                          <a:latin typeface="Arial" panose="020B0604020202020204" pitchFamily="34" charset="0"/>
                          <a:cs typeface="Arial" panose="020B0604020202020204" pitchFamily="34" charset="0"/>
                        </a:rPr>
                        <a:t>Acronym</a:t>
                      </a:r>
                    </a:p>
                  </a:txBody>
                  <a:tcPr/>
                </a:tc>
                <a:tc>
                  <a:txBody>
                    <a:bodyPr/>
                    <a:lstStyle/>
                    <a:p>
                      <a:r>
                        <a:rPr lang="en-US" sz="2400">
                          <a:latin typeface="Arial" panose="020B0604020202020204" pitchFamily="34" charset="0"/>
                          <a:cs typeface="Arial" panose="020B0604020202020204" pitchFamily="34" charset="0"/>
                        </a:rPr>
                        <a:t>Name </a:t>
                      </a:r>
                    </a:p>
                  </a:txBody>
                  <a:tcPr/>
                </a:tc>
                <a:extLst>
                  <a:ext uri="{0D108BD9-81ED-4DB2-BD59-A6C34878D82A}">
                    <a16:rowId xmlns:a16="http://schemas.microsoft.com/office/drawing/2014/main" val="2294843328"/>
                  </a:ext>
                </a:extLst>
              </a:tr>
              <a:tr h="702588">
                <a:tc>
                  <a:txBody>
                    <a:bodyPr/>
                    <a:lstStyle/>
                    <a:p>
                      <a:r>
                        <a:rPr lang="en-US" sz="2400">
                          <a:latin typeface="Arial" panose="020B0604020202020204" pitchFamily="34" charset="0"/>
                          <a:cs typeface="Arial" panose="020B0604020202020204" pitchFamily="34" charset="0"/>
                        </a:rPr>
                        <a:t>PPPT</a:t>
                      </a:r>
                    </a:p>
                  </a:txBody>
                  <a:tcPr/>
                </a:tc>
                <a:tc>
                  <a:txBody>
                    <a:bodyPr/>
                    <a:lstStyle/>
                    <a:p>
                      <a:r>
                        <a:rPr lang="en-US" sz="2400">
                          <a:latin typeface="Arial" panose="020B0604020202020204" pitchFamily="34" charset="0"/>
                          <a:cs typeface="Arial" panose="020B0604020202020204" pitchFamily="34" charset="0"/>
                        </a:rPr>
                        <a:t>Pooled platelet psoralen-treated </a:t>
                      </a:r>
                    </a:p>
                  </a:txBody>
                  <a:tcPr/>
                </a:tc>
                <a:extLst>
                  <a:ext uri="{0D108BD9-81ED-4DB2-BD59-A6C34878D82A}">
                    <a16:rowId xmlns:a16="http://schemas.microsoft.com/office/drawing/2014/main" val="2042036048"/>
                  </a:ext>
                </a:extLst>
              </a:tr>
              <a:tr h="702588">
                <a:tc>
                  <a:txBody>
                    <a:bodyPr/>
                    <a:lstStyle/>
                    <a:p>
                      <a:r>
                        <a:rPr lang="en-US" sz="2400">
                          <a:latin typeface="Arial" panose="020B0604020202020204" pitchFamily="34" charset="0"/>
                          <a:cs typeface="Arial" panose="020B0604020202020204" pitchFamily="34" charset="0"/>
                        </a:rPr>
                        <a:t>APPT</a:t>
                      </a:r>
                    </a:p>
                  </a:txBody>
                  <a:tcPr/>
                </a:tc>
                <a:tc>
                  <a:txBody>
                    <a:bodyPr/>
                    <a:lstStyle/>
                    <a:p>
                      <a:r>
                        <a:rPr lang="en-US" sz="2400">
                          <a:latin typeface="Arial" panose="020B0604020202020204" pitchFamily="34" charset="0"/>
                          <a:cs typeface="Arial" panose="020B0604020202020204" pitchFamily="34" charset="0"/>
                        </a:rPr>
                        <a:t>Apheresis platelet psoralen-treated </a:t>
                      </a:r>
                    </a:p>
                  </a:txBody>
                  <a:tcPr/>
                </a:tc>
                <a:extLst>
                  <a:ext uri="{0D108BD9-81ED-4DB2-BD59-A6C34878D82A}">
                    <a16:rowId xmlns:a16="http://schemas.microsoft.com/office/drawing/2014/main" val="813854038"/>
                  </a:ext>
                </a:extLst>
              </a:tr>
              <a:tr h="702588">
                <a:tc>
                  <a:txBody>
                    <a:bodyPr/>
                    <a:lstStyle/>
                    <a:p>
                      <a:r>
                        <a:rPr lang="en-US" sz="2400">
                          <a:latin typeface="Arial" panose="020B0604020202020204" pitchFamily="34" charset="0"/>
                          <a:cs typeface="Arial" panose="020B0604020202020204" pitchFamily="34" charset="0"/>
                        </a:rPr>
                        <a:t>PIT</a:t>
                      </a:r>
                    </a:p>
                  </a:txBody>
                  <a:tcPr/>
                </a:tc>
                <a:tc>
                  <a:txBody>
                    <a:bodyPr/>
                    <a:lstStyle/>
                    <a:p>
                      <a:r>
                        <a:rPr lang="en-US" sz="2400" dirty="0">
                          <a:latin typeface="Arial" panose="020B0604020202020204" pitchFamily="34" charset="0"/>
                          <a:cs typeface="Arial" panose="020B0604020202020204" pitchFamily="34" charset="0"/>
                        </a:rPr>
                        <a:t>Pathogen inactivation technology </a:t>
                      </a:r>
                    </a:p>
                  </a:txBody>
                  <a:tcPr/>
                </a:tc>
                <a:extLst>
                  <a:ext uri="{0D108BD9-81ED-4DB2-BD59-A6C34878D82A}">
                    <a16:rowId xmlns:a16="http://schemas.microsoft.com/office/drawing/2014/main" val="724317389"/>
                  </a:ext>
                </a:extLst>
              </a:tr>
              <a:tr h="702588">
                <a:tc>
                  <a:txBody>
                    <a:bodyPr/>
                    <a:lstStyle/>
                    <a:p>
                      <a:r>
                        <a:rPr lang="en-US" sz="2400">
                          <a:latin typeface="Arial" panose="020B0604020202020204" pitchFamily="34" charset="0"/>
                          <a:cs typeface="Arial" panose="020B0604020202020204" pitchFamily="34" charset="0"/>
                        </a:rPr>
                        <a:t>PRT</a:t>
                      </a:r>
                    </a:p>
                  </a:txBody>
                  <a:tcPr/>
                </a:tc>
                <a:tc>
                  <a:txBody>
                    <a:bodyPr/>
                    <a:lstStyle/>
                    <a:p>
                      <a:r>
                        <a:rPr lang="en-US" sz="2400">
                          <a:latin typeface="Arial" panose="020B0604020202020204" pitchFamily="34" charset="0"/>
                          <a:cs typeface="Arial" panose="020B0604020202020204" pitchFamily="34" charset="0"/>
                        </a:rPr>
                        <a:t>Pathogen reduction technology </a:t>
                      </a:r>
                    </a:p>
                  </a:txBody>
                  <a:tcPr/>
                </a:tc>
                <a:extLst>
                  <a:ext uri="{0D108BD9-81ED-4DB2-BD59-A6C34878D82A}">
                    <a16:rowId xmlns:a16="http://schemas.microsoft.com/office/drawing/2014/main" val="446494465"/>
                  </a:ext>
                </a:extLst>
              </a:tr>
              <a:tr h="1351301">
                <a:tc>
                  <a:txBody>
                    <a:bodyPr/>
                    <a:lstStyle/>
                    <a:p>
                      <a:pPr lvl="0">
                        <a:buNone/>
                      </a:pPr>
                      <a:r>
                        <a:rPr lang="en-US" sz="2400" dirty="0">
                          <a:latin typeface="Arial" panose="020B0604020202020204" pitchFamily="34" charset="0"/>
                          <a:cs typeface="Arial" panose="020B0604020202020204" pitchFamily="34" charset="0"/>
                        </a:rPr>
                        <a:t>PAS</a:t>
                      </a:r>
                    </a:p>
                  </a:txBody>
                  <a:tcPr/>
                </a:tc>
                <a:tc>
                  <a:txBody>
                    <a:bodyPr/>
                    <a:lstStyle/>
                    <a:p>
                      <a:pPr lvl="0">
                        <a:buNone/>
                      </a:pPr>
                      <a:r>
                        <a:rPr lang="en-US" sz="2400" dirty="0">
                          <a:latin typeface="Arial" panose="020B0604020202020204" pitchFamily="34" charset="0"/>
                          <a:cs typeface="Arial" panose="020B0604020202020204" pitchFamily="34" charset="0"/>
                        </a:rPr>
                        <a:t>Platelet additive solution</a:t>
                      </a:r>
                    </a:p>
                    <a:p>
                      <a:pPr lvl="0">
                        <a:buNone/>
                      </a:pPr>
                      <a:r>
                        <a:rPr lang="en-US" sz="2400" dirty="0">
                          <a:latin typeface="Arial" panose="020B0604020202020204" pitchFamily="34" charset="0"/>
                          <a:cs typeface="Arial" panose="020B0604020202020204" pitchFamily="34" charset="0"/>
                        </a:rPr>
                        <a:t>PAS-E is the formulation of PAS used at Canadian Blood Services </a:t>
                      </a:r>
                    </a:p>
                  </a:txBody>
                  <a:tcPr/>
                </a:tc>
                <a:extLst>
                  <a:ext uri="{0D108BD9-81ED-4DB2-BD59-A6C34878D82A}">
                    <a16:rowId xmlns:a16="http://schemas.microsoft.com/office/drawing/2014/main" val="3295492069"/>
                  </a:ext>
                </a:extLst>
              </a:tr>
            </a:tbl>
          </a:graphicData>
        </a:graphic>
      </p:graphicFrame>
      <p:sp>
        <p:nvSpPr>
          <p:cNvPr id="2" name="TextBox 1">
            <a:extLst>
              <a:ext uri="{FF2B5EF4-FFF2-40B4-BE49-F238E27FC236}">
                <a16:creationId xmlns:a16="http://schemas.microsoft.com/office/drawing/2014/main" id="{E1D2B034-C913-B9F6-8BF9-DB9D10CDA39B}"/>
              </a:ext>
            </a:extLst>
          </p:cNvPr>
          <p:cNvSpPr txBox="1"/>
          <p:nvPr/>
        </p:nvSpPr>
        <p:spPr>
          <a:xfrm flipH="1">
            <a:off x="5625221" y="6296311"/>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Pathogen inactivation technology (PIT)</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71612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199" y="1143000"/>
            <a:ext cx="8912613" cy="4724400"/>
          </a:xfrm>
        </p:spPr>
        <p:txBody>
          <a:bodyPr anchor="t" anchorCtr="0">
            <a:normAutofit/>
          </a:bodyPr>
          <a:lstStyle/>
          <a:p>
            <a:pPr marL="0" indent="0">
              <a:lnSpc>
                <a:spcPct val="120000"/>
              </a:lnSpc>
              <a:spcBef>
                <a:spcPts val="0"/>
              </a:spcBef>
              <a:buNone/>
            </a:pPr>
            <a:r>
              <a:rPr lang="en-US" sz="2400">
                <a:latin typeface="Arial"/>
                <a:cs typeface="Arial"/>
              </a:rPr>
              <a:t>PIT reduces the risk of transfusion-transmitted pathogen infections and provides an </a:t>
            </a:r>
            <a:r>
              <a:rPr lang="en-US" sz="2400" b="1">
                <a:latin typeface="Arial"/>
                <a:cs typeface="Arial"/>
              </a:rPr>
              <a:t>additional layer of safety</a:t>
            </a:r>
            <a:r>
              <a:rPr lang="en-US" sz="2400">
                <a:latin typeface="Arial"/>
                <a:cs typeface="Arial"/>
              </a:rPr>
              <a:t> against:</a:t>
            </a:r>
            <a:endParaRPr lang="en-US"/>
          </a:p>
          <a:p>
            <a:pPr marL="914400" lvl="3" indent="-457200">
              <a:lnSpc>
                <a:spcPct val="120000"/>
              </a:lnSpc>
              <a:spcBef>
                <a:spcPts val="300"/>
              </a:spcBef>
            </a:pPr>
            <a:r>
              <a:rPr lang="en-US" sz="2400">
                <a:latin typeface="Arial"/>
                <a:cs typeface="Arial"/>
              </a:rPr>
              <a:t>Viruses (enveloped and non-enveloped)</a:t>
            </a:r>
          </a:p>
          <a:p>
            <a:pPr marL="914400" lvl="3" indent="-457200">
              <a:lnSpc>
                <a:spcPct val="120000"/>
              </a:lnSpc>
              <a:spcBef>
                <a:spcPts val="300"/>
              </a:spcBef>
            </a:pPr>
            <a:r>
              <a:rPr lang="en-US" sz="2400">
                <a:latin typeface="Arial"/>
                <a:cs typeface="Arial"/>
              </a:rPr>
              <a:t>Bacteria (gram-positive, gram-negative, spirochete)</a:t>
            </a:r>
          </a:p>
          <a:p>
            <a:pPr marL="914400" lvl="3" indent="-457200">
              <a:lnSpc>
                <a:spcPct val="120000"/>
              </a:lnSpc>
              <a:spcBef>
                <a:spcPts val="300"/>
              </a:spcBef>
            </a:pPr>
            <a:r>
              <a:rPr lang="en-US" sz="2400">
                <a:latin typeface="Arial"/>
                <a:cs typeface="Arial"/>
              </a:rPr>
              <a:t>Protozoa parasites</a:t>
            </a:r>
          </a:p>
          <a:p>
            <a:pPr marL="914400" lvl="3" indent="-457200">
              <a:lnSpc>
                <a:spcPct val="120000"/>
              </a:lnSpc>
              <a:spcBef>
                <a:spcPts val="300"/>
              </a:spcBef>
            </a:pPr>
            <a:r>
              <a:rPr lang="en-US" sz="2400">
                <a:latin typeface="Arial"/>
                <a:cs typeface="Arial"/>
              </a:rPr>
              <a:t>White blood cells (leukocytes), which can no longer replicate and produce cytokines, </a:t>
            </a:r>
            <a:r>
              <a:rPr lang="en-US" sz="2400" b="1">
                <a:latin typeface="Arial"/>
                <a:cs typeface="Arial"/>
              </a:rPr>
              <a:t>rendering irradiation unnecessary</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nvPicPr>
        <p:blipFill>
          <a:blip r:embed="rId4"/>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nvPicPr>
        <p:blipFill>
          <a:blip r:embed="rId6"/>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8590B32C-A297-0BAA-D220-9FC01C6B410D}"/>
              </a:ext>
            </a:extLst>
          </p:cNvPr>
          <p:cNvSpPr txBox="1"/>
          <p:nvPr/>
        </p:nvSpPr>
        <p:spPr>
          <a:xfrm flipH="1">
            <a:off x="5625221"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3179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199" y="1143000"/>
            <a:ext cx="8912613" cy="4724400"/>
          </a:xfrm>
        </p:spPr>
        <p:txBody>
          <a:bodyPr anchor="t" anchorCtr="0">
            <a:normAutofit fontScale="92500" lnSpcReduction="10000"/>
          </a:bodyPr>
          <a:lstStyle/>
          <a:p>
            <a:pPr marL="0" indent="0">
              <a:lnSpc>
                <a:spcPct val="120000"/>
              </a:lnSpc>
              <a:spcBef>
                <a:spcPts val="0"/>
              </a:spcBef>
              <a:buNone/>
            </a:pPr>
            <a:r>
              <a:rPr lang="en-US" sz="2400" dirty="0">
                <a:latin typeface="Arial"/>
                <a:cs typeface="Arial"/>
              </a:rPr>
              <a:t>At Canadian Blood Services, Cerus’ INTERCEPT pathogen inactivation technology (PIT) will be used to manufacture pathogen-reduced platelet components. </a:t>
            </a:r>
            <a:endParaRPr lang="en-US" sz="2400" dirty="0"/>
          </a:p>
          <a:p>
            <a:pPr marL="0" indent="0">
              <a:lnSpc>
                <a:spcPct val="120000"/>
              </a:lnSpc>
              <a:spcBef>
                <a:spcPts val="0"/>
              </a:spcBef>
              <a:buNone/>
            </a:pPr>
            <a:endParaRPr lang="en-US" sz="2400">
              <a:latin typeface="Arial"/>
              <a:cs typeface="Arial"/>
            </a:endParaRPr>
          </a:p>
          <a:p>
            <a:pPr marL="0" lvl="0" indent="0">
              <a:lnSpc>
                <a:spcPct val="120000"/>
              </a:lnSpc>
              <a:spcBef>
                <a:spcPts val="0"/>
              </a:spcBef>
              <a:buNone/>
            </a:pPr>
            <a:r>
              <a:rPr lang="en-US" sz="2400" b="1" dirty="0">
                <a:latin typeface="Arial"/>
                <a:cs typeface="Arial"/>
              </a:rPr>
              <a:t>Pathogen-reduced platelets are also known as:</a:t>
            </a:r>
          </a:p>
          <a:p>
            <a:pPr marL="0" indent="0">
              <a:lnSpc>
                <a:spcPct val="120000"/>
              </a:lnSpc>
              <a:spcBef>
                <a:spcPts val="0"/>
              </a:spcBef>
              <a:buNone/>
            </a:pPr>
            <a:r>
              <a:rPr lang="en-US" sz="2400" dirty="0">
                <a:latin typeface="Arial"/>
                <a:cs typeface="Arial"/>
              </a:rPr>
              <a:t>INTERCEPT platelets</a:t>
            </a:r>
          </a:p>
          <a:p>
            <a:pPr marL="0" lvl="0" indent="0">
              <a:lnSpc>
                <a:spcPct val="120000"/>
              </a:lnSpc>
              <a:spcBef>
                <a:spcPts val="0"/>
              </a:spcBef>
              <a:buNone/>
            </a:pPr>
            <a:r>
              <a:rPr lang="en-US" sz="2400" dirty="0">
                <a:latin typeface="Arial"/>
                <a:cs typeface="Arial"/>
              </a:rPr>
              <a:t>Pathogen reduction technology (PRT) platelets</a:t>
            </a:r>
            <a:endParaRPr lang="en-US" dirty="0"/>
          </a:p>
          <a:p>
            <a:pPr marL="0" lvl="0" indent="0">
              <a:lnSpc>
                <a:spcPct val="120000"/>
              </a:lnSpc>
              <a:spcBef>
                <a:spcPts val="0"/>
              </a:spcBef>
              <a:buNone/>
            </a:pPr>
            <a:r>
              <a:rPr lang="en-US" sz="2400" dirty="0">
                <a:latin typeface="Arial"/>
                <a:cs typeface="Arial"/>
              </a:rPr>
              <a:t>Psoralen-treated platelets</a:t>
            </a:r>
          </a:p>
          <a:p>
            <a:pPr marL="0" lvl="0" indent="0">
              <a:lnSpc>
                <a:spcPct val="120000"/>
              </a:lnSpc>
              <a:spcBef>
                <a:spcPts val="0"/>
              </a:spcBef>
              <a:buNone/>
            </a:pPr>
            <a:endParaRPr lang="en-US" sz="2400">
              <a:latin typeface="Arial"/>
              <a:cs typeface="Arial"/>
            </a:endParaRPr>
          </a:p>
          <a:p>
            <a:pPr marL="0" indent="0">
              <a:lnSpc>
                <a:spcPct val="120000"/>
              </a:lnSpc>
              <a:spcBef>
                <a:spcPts val="0"/>
              </a:spcBef>
              <a:buNone/>
            </a:pPr>
            <a:r>
              <a:rPr lang="en-US" sz="2400" b="1" dirty="0">
                <a:latin typeface="Arial"/>
                <a:cs typeface="Arial"/>
              </a:rPr>
              <a:t>Other terms: </a:t>
            </a:r>
          </a:p>
          <a:p>
            <a:pPr marL="0" indent="0">
              <a:lnSpc>
                <a:spcPct val="120000"/>
              </a:lnSpc>
              <a:spcBef>
                <a:spcPts val="0"/>
              </a:spcBef>
              <a:buNone/>
            </a:pPr>
            <a:r>
              <a:rPr lang="en-US" sz="2400" dirty="0">
                <a:latin typeface="Arial"/>
                <a:cs typeface="Arial"/>
              </a:rPr>
              <a:t>Pooled platelet psoralen-treated (</a:t>
            </a:r>
            <a:r>
              <a:rPr lang="en-CA" sz="2400" dirty="0">
                <a:latin typeface="Arial"/>
                <a:cs typeface="Arial"/>
              </a:rPr>
              <a:t>PPPT) </a:t>
            </a:r>
            <a:endParaRPr lang="en-CA" sz="2400" dirty="0"/>
          </a:p>
          <a:p>
            <a:pPr marL="0" indent="0">
              <a:lnSpc>
                <a:spcPct val="120000"/>
              </a:lnSpc>
              <a:spcBef>
                <a:spcPts val="0"/>
              </a:spcBef>
              <a:buNone/>
            </a:pPr>
            <a:r>
              <a:rPr lang="en-CA" sz="2400" dirty="0">
                <a:latin typeface="Arial"/>
                <a:cs typeface="Arial"/>
              </a:rPr>
              <a:t>Apheresis platelet psoralen-treated (APPT) </a:t>
            </a:r>
            <a:endParaRPr lang="en-CA" sz="2400" dirty="0"/>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Terminology</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nvPicPr>
        <p:blipFill>
          <a:blip r:embed="rId4"/>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nvPicPr>
        <p:blipFill>
          <a:blip r:embed="rId6"/>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D75CCA01-8A80-FBC6-303A-804B131906CE}"/>
              </a:ext>
            </a:extLst>
          </p:cNvPr>
          <p:cNvSpPr txBox="1"/>
          <p:nvPr/>
        </p:nvSpPr>
        <p:spPr>
          <a:xfrm flipH="1">
            <a:off x="5625221" y="6315165"/>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Mechanism of action (INTERCEPT)</a:t>
            </a:r>
          </a:p>
        </p:txBody>
      </p:sp>
      <p:pic>
        <p:nvPicPr>
          <p:cNvPr id="3" name="Picture 2">
            <a:extLst>
              <a:ext uri="{FF2B5EF4-FFF2-40B4-BE49-F238E27FC236}">
                <a16:creationId xmlns:a16="http://schemas.microsoft.com/office/drawing/2014/main" id="{57C873EF-2ECD-4970-8218-3B9C7FDF2659}"/>
              </a:ext>
            </a:extLst>
          </p:cNvPr>
          <p:cNvPicPr>
            <a:picLocks noChangeAspect="1"/>
          </p:cNvPicPr>
          <p:nvPr/>
        </p:nvPicPr>
        <p:blipFill rotWithShape="1">
          <a:blip r:embed="rId4"/>
          <a:srcRect l="9593" r="2530" b="9443"/>
          <a:stretch/>
        </p:blipFill>
        <p:spPr>
          <a:xfrm>
            <a:off x="4682021" y="1289953"/>
            <a:ext cx="7076836" cy="4278094"/>
          </a:xfrm>
          <a:prstGeom prst="rect">
            <a:avLst/>
          </a:prstGeom>
        </p:spPr>
      </p:pic>
      <p:sp>
        <p:nvSpPr>
          <p:cNvPr id="5" name="TextBox 4">
            <a:extLst>
              <a:ext uri="{FF2B5EF4-FFF2-40B4-BE49-F238E27FC236}">
                <a16:creationId xmlns:a16="http://schemas.microsoft.com/office/drawing/2014/main" id="{4678A301-8408-4455-8C9E-66BDCF39C086}"/>
              </a:ext>
            </a:extLst>
          </p:cNvPr>
          <p:cNvSpPr txBox="1"/>
          <p:nvPr/>
        </p:nvSpPr>
        <p:spPr>
          <a:xfrm>
            <a:off x="293182" y="1597729"/>
            <a:ext cx="4302881" cy="4062651"/>
          </a:xfrm>
          <a:prstGeom prst="rect">
            <a:avLst/>
          </a:prstGeom>
          <a:noFill/>
        </p:spPr>
        <p:txBody>
          <a:bodyPr wrap="square" lIns="91440" tIns="45720" rIns="91440" bIns="45720" rtlCol="0" anchor="t">
            <a:spAutoFit/>
          </a:bodyPr>
          <a:lstStyle/>
          <a:p>
            <a:pPr marL="285750" indent="-285750">
              <a:buFont typeface="Arial"/>
              <a:buChar char="•"/>
            </a:pPr>
            <a:r>
              <a:rPr lang="en-CA" sz="2000" err="1">
                <a:latin typeface="Arial"/>
                <a:cs typeface="Arial"/>
              </a:rPr>
              <a:t>Amotosalen</a:t>
            </a:r>
            <a:r>
              <a:rPr lang="en-CA" sz="2000">
                <a:latin typeface="Arial"/>
                <a:cs typeface="Arial"/>
              </a:rPr>
              <a:t> (synthetic psoralen) is added to the platelet component</a:t>
            </a:r>
            <a:endParaRPr lang="en-US" sz="2000">
              <a:latin typeface="Calibri" panose="020F0502020204030204"/>
              <a:cs typeface="Calibri" panose="020F0502020204030204"/>
            </a:endParaRPr>
          </a:p>
          <a:p>
            <a:pPr marL="285750" indent="-285750">
              <a:buFont typeface="Arial"/>
              <a:buChar char="•"/>
            </a:pPr>
            <a:r>
              <a:rPr lang="en-CA" sz="2000">
                <a:latin typeface="Arial"/>
                <a:cs typeface="Arial"/>
              </a:rPr>
              <a:t>Intercalates within nucleic acids of DNA/RNA in cells, bacteria, viruses and parasites</a:t>
            </a:r>
          </a:p>
          <a:p>
            <a:pPr marL="285750" indent="-285750">
              <a:buFont typeface="Arial"/>
              <a:buChar char="•"/>
            </a:pPr>
            <a:r>
              <a:rPr lang="en-US" sz="2000">
                <a:latin typeface="Arial"/>
                <a:cs typeface="Arial"/>
              </a:rPr>
              <a:t>When UVA illumination occurs (320-400 nm), crosslinking damages DNA/RNA</a:t>
            </a:r>
          </a:p>
          <a:p>
            <a:pPr marL="285750" indent="-285750">
              <a:buFont typeface="Arial"/>
              <a:buChar char="•"/>
            </a:pPr>
            <a:r>
              <a:rPr lang="en-US" sz="2000">
                <a:latin typeface="Arial"/>
                <a:cs typeface="Arial"/>
              </a:rPr>
              <a:t>This inactivates cells and pathogens</a:t>
            </a:r>
            <a:endParaRPr lang="en-US" sz="2000">
              <a:cs typeface="Calibri"/>
            </a:endParaRPr>
          </a:p>
          <a:p>
            <a:pPr marL="285750" indent="-285750">
              <a:buFont typeface="Arial"/>
              <a:buChar char="•"/>
            </a:pPr>
            <a:r>
              <a:rPr lang="en-US" sz="2000">
                <a:latin typeface="Arial"/>
                <a:cs typeface="Arial"/>
              </a:rPr>
              <a:t>Residual </a:t>
            </a:r>
            <a:r>
              <a:rPr lang="en-US" sz="2000" err="1">
                <a:latin typeface="Arial"/>
                <a:cs typeface="Arial"/>
              </a:rPr>
              <a:t>amotosalen</a:t>
            </a:r>
            <a:r>
              <a:rPr lang="en-US" sz="2000">
                <a:latin typeface="Arial"/>
                <a:cs typeface="Arial"/>
              </a:rPr>
              <a:t> is removed</a:t>
            </a:r>
            <a:endParaRPr lang="en-US" sz="20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A0C148-94B6-4293-BEA1-B62D7ED4EFBC}"/>
              </a:ext>
            </a:extLst>
          </p:cNvPr>
          <p:cNvSpPr txBox="1"/>
          <p:nvPr/>
        </p:nvSpPr>
        <p:spPr>
          <a:xfrm>
            <a:off x="3541485" y="6164943"/>
            <a:ext cx="8042729" cy="461665"/>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US" sz="1200" err="1">
                <a:effectLst/>
                <a:latin typeface="Arial" panose="020B0604020202020204" pitchFamily="34" charset="0"/>
                <a:ea typeface="Calibri" panose="020F0502020204030204" pitchFamily="34" charset="0"/>
                <a:cs typeface="Arial" panose="020B0604020202020204" pitchFamily="34" charset="0"/>
              </a:rPr>
              <a:t>Cerus</a:t>
            </a:r>
            <a:r>
              <a:rPr lang="en-US" sz="1200">
                <a:effectLst/>
                <a:latin typeface="Arial" panose="020B0604020202020204" pitchFamily="34" charset="0"/>
                <a:ea typeface="Calibri" panose="020F0502020204030204" pitchFamily="34" charset="0"/>
                <a:cs typeface="Arial" panose="020B0604020202020204" pitchFamily="34" charset="0"/>
              </a:rPr>
              <a:t>. Intercept® Blood System for Platelets - Package Insert – Dual Storage (DS) Processing Set. Concord, CA, </a:t>
            </a:r>
            <a:r>
              <a:rPr lang="en-US" sz="1200" err="1">
                <a:effectLst/>
                <a:latin typeface="Arial" panose="020B0604020202020204" pitchFamily="34" charset="0"/>
                <a:ea typeface="Calibri" panose="020F0502020204030204" pitchFamily="34" charset="0"/>
                <a:cs typeface="Arial" panose="020B0604020202020204" pitchFamily="34" charset="0"/>
              </a:rPr>
              <a:t>Cerus</a:t>
            </a:r>
            <a:r>
              <a:rPr lang="en-US" sz="1200">
                <a:effectLst/>
                <a:latin typeface="Arial" panose="020B0604020202020204" pitchFamily="34" charset="0"/>
                <a:ea typeface="Calibri" panose="020F0502020204030204" pitchFamily="34" charset="0"/>
                <a:cs typeface="Arial" panose="020B0604020202020204" pitchFamily="34" charset="0"/>
              </a:rPr>
              <a:t> Corporation, 2021.</a:t>
            </a:r>
            <a:endParaRPr 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329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FD27E-A353-4093-AD6D-FB5D2D1BC779}"/>
              </a:ext>
            </a:extLst>
          </p:cNvPr>
          <p:cNvSpPr>
            <a:spLocks noGrp="1"/>
          </p:cNvSpPr>
          <p:nvPr>
            <p:ph type="title"/>
          </p:nvPr>
        </p:nvSpPr>
        <p:spPr/>
        <p:txBody>
          <a:bodyPr>
            <a:normAutofit/>
          </a:bodyPr>
          <a:lstStyle/>
          <a:p>
            <a:r>
              <a:rPr lang="en-US"/>
              <a:t>Safety</a:t>
            </a:r>
          </a:p>
        </p:txBody>
      </p:sp>
      <p:sp>
        <p:nvSpPr>
          <p:cNvPr id="7" name="Content Placeholder 6"/>
          <p:cNvSpPr>
            <a:spLocks noGrp="1"/>
          </p:cNvSpPr>
          <p:nvPr>
            <p:ph type="body" sz="quarter" idx="14"/>
          </p:nvPr>
        </p:nvSpPr>
        <p:spPr>
          <a:xfrm>
            <a:off x="809064" y="1105014"/>
            <a:ext cx="6059960" cy="4861967"/>
          </a:xfrm>
        </p:spPr>
        <p:txBody>
          <a:bodyPr>
            <a:normAutofit/>
          </a:bodyPr>
          <a:lstStyle/>
          <a:p>
            <a:pPr marL="0" indent="0">
              <a:buNone/>
            </a:pPr>
            <a:r>
              <a:rPr lang="en-US" sz="2400" b="1" err="1">
                <a:solidFill>
                  <a:schemeClr val="tx1">
                    <a:lumMod val="75000"/>
                  </a:schemeClr>
                </a:solidFill>
                <a:latin typeface="Arial"/>
                <a:cs typeface="Arial"/>
              </a:rPr>
              <a:t>Amotosalen</a:t>
            </a:r>
            <a:r>
              <a:rPr lang="en-US" sz="2400" b="1">
                <a:solidFill>
                  <a:schemeClr val="tx1">
                    <a:lumMod val="75000"/>
                  </a:schemeClr>
                </a:solidFill>
                <a:latin typeface="Arial"/>
                <a:cs typeface="Arial"/>
              </a:rPr>
              <a:t> safety profile</a:t>
            </a:r>
          </a:p>
          <a:p>
            <a:r>
              <a:rPr lang="en-US" sz="2000">
                <a:solidFill>
                  <a:schemeClr val="tx1">
                    <a:lumMod val="75000"/>
                  </a:schemeClr>
                </a:solidFill>
                <a:latin typeface="Arial"/>
                <a:cs typeface="Arial"/>
              </a:rPr>
              <a:t>Toxicity extensively studied</a:t>
            </a:r>
          </a:p>
          <a:p>
            <a:r>
              <a:rPr lang="en-US" sz="2000">
                <a:solidFill>
                  <a:schemeClr val="tx1">
                    <a:lumMod val="75000"/>
                  </a:schemeClr>
                </a:solidFill>
                <a:latin typeface="Arial"/>
                <a:cs typeface="Arial"/>
              </a:rPr>
              <a:t>Minimal residual </a:t>
            </a:r>
            <a:r>
              <a:rPr lang="en-US" sz="2000" err="1">
                <a:solidFill>
                  <a:schemeClr val="tx1">
                    <a:lumMod val="75000"/>
                  </a:schemeClr>
                </a:solidFill>
                <a:latin typeface="Arial"/>
                <a:cs typeface="Arial"/>
              </a:rPr>
              <a:t>amotosalen</a:t>
            </a:r>
            <a:endParaRPr lang="en-US" sz="2000">
              <a:solidFill>
                <a:schemeClr val="tx1">
                  <a:lumMod val="75000"/>
                </a:schemeClr>
              </a:solidFill>
              <a:latin typeface="Arial"/>
              <a:cs typeface="Arial"/>
            </a:endParaRPr>
          </a:p>
          <a:p>
            <a:r>
              <a:rPr lang="en-US" sz="2000">
                <a:solidFill>
                  <a:schemeClr val="tx1">
                    <a:lumMod val="75000"/>
                  </a:schemeClr>
                </a:solidFill>
                <a:latin typeface="Arial"/>
                <a:cs typeface="Arial"/>
              </a:rPr>
              <a:t>In vitro, animal model, and European hemovigilance data suggests safe</a:t>
            </a:r>
          </a:p>
          <a:p>
            <a:pPr marL="0" indent="0">
              <a:spcBef>
                <a:spcPts val="1200"/>
              </a:spcBef>
              <a:buNone/>
            </a:pPr>
            <a:r>
              <a:rPr lang="en-US" sz="2400" b="1">
                <a:latin typeface="Arial"/>
                <a:cs typeface="Arial"/>
              </a:rPr>
              <a:t>About INTERCEPT </a:t>
            </a:r>
            <a:r>
              <a:rPr lang="en-US" sz="2400" b="1" i="1">
                <a:latin typeface="Arial"/>
                <a:cs typeface="Arial"/>
              </a:rPr>
              <a:t>(provided by </a:t>
            </a:r>
            <a:r>
              <a:rPr lang="en-US" sz="2400" b="1" i="1" err="1">
                <a:latin typeface="Arial"/>
                <a:cs typeface="Arial"/>
              </a:rPr>
              <a:t>Cerus</a:t>
            </a:r>
            <a:r>
              <a:rPr lang="en-US" sz="2400" b="1" i="1">
                <a:latin typeface="Arial"/>
                <a:cs typeface="Arial"/>
              </a:rPr>
              <a:t>)</a:t>
            </a:r>
            <a:r>
              <a:rPr lang="en-US" sz="2400" b="1">
                <a:latin typeface="Arial"/>
                <a:cs typeface="Arial"/>
              </a:rPr>
              <a:t>: </a:t>
            </a:r>
            <a:endParaRPr lang="en-US" sz="2400" b="1"/>
          </a:p>
          <a:p>
            <a:r>
              <a:rPr lang="en-US" sz="2000">
                <a:latin typeface="Arial"/>
                <a:cs typeface="Arial"/>
              </a:rPr>
              <a:t>Commercialized for nearly 20 years</a:t>
            </a:r>
          </a:p>
          <a:p>
            <a:r>
              <a:rPr lang="en-US" sz="2000">
                <a:latin typeface="Arial"/>
                <a:cs typeface="Arial"/>
              </a:rPr>
              <a:t>Adopted for the treatment of &gt;50% of platelets produced in 10 Countries</a:t>
            </a:r>
            <a:r>
              <a:rPr lang="en-US" sz="2000" baseline="30000">
                <a:latin typeface="Arial"/>
                <a:cs typeface="Arial"/>
              </a:rPr>
              <a:t>‡</a:t>
            </a:r>
            <a:endParaRPr lang="en-US" sz="2000">
              <a:latin typeface="Arial"/>
              <a:cs typeface="Arial"/>
            </a:endParaRPr>
          </a:p>
          <a:p>
            <a:r>
              <a:rPr lang="en-US" sz="2000">
                <a:latin typeface="Arial"/>
                <a:cs typeface="Arial"/>
              </a:rPr>
              <a:t>Approx. 8.5 million INTERCEPT treated doses globally (plasma and platelets)*</a:t>
            </a:r>
          </a:p>
          <a:p>
            <a:pPr marL="0" indent="0">
              <a:buNone/>
            </a:pPr>
            <a:endParaRPr lang="en-US" sz="2200"/>
          </a:p>
          <a:p>
            <a:pPr marL="0" indent="0">
              <a:buNone/>
            </a:pPr>
            <a:endParaRPr lang="en-US" sz="2200" b="1">
              <a:solidFill>
                <a:schemeClr val="tx1">
                  <a:lumMod val="75000"/>
                </a:schemeClr>
              </a:solidFill>
            </a:endParaRPr>
          </a:p>
          <a:p>
            <a:endParaRPr lang="en-US" sz="2200" b="1">
              <a:solidFill>
                <a:schemeClr val="tx1">
                  <a:lumMod val="75000"/>
                </a:schemeClr>
              </a:solidFill>
            </a:endParaRPr>
          </a:p>
        </p:txBody>
      </p:sp>
      <p:pic>
        <p:nvPicPr>
          <p:cNvPr id="10" name="Picture 9">
            <a:extLst>
              <a:ext uri="{FF2B5EF4-FFF2-40B4-BE49-F238E27FC236}">
                <a16:creationId xmlns:a16="http://schemas.microsoft.com/office/drawing/2014/main" id="{78386F38-756F-4F01-A416-31DAF6AEA11C}"/>
              </a:ext>
            </a:extLst>
          </p:cNvPr>
          <p:cNvPicPr>
            <a:picLocks noChangeAspect="1"/>
          </p:cNvPicPr>
          <p:nvPr/>
        </p:nvPicPr>
        <p:blipFill>
          <a:blip r:embed="rId4"/>
          <a:stretch>
            <a:fillRect/>
          </a:stretch>
        </p:blipFill>
        <p:spPr>
          <a:xfrm>
            <a:off x="6884213" y="69381"/>
            <a:ext cx="4472899" cy="4824173"/>
          </a:xfrm>
          <a:prstGeom prst="rect">
            <a:avLst/>
          </a:prstGeom>
        </p:spPr>
      </p:pic>
      <p:sp>
        <p:nvSpPr>
          <p:cNvPr id="2" name="TextBox 1">
            <a:extLst>
              <a:ext uri="{FF2B5EF4-FFF2-40B4-BE49-F238E27FC236}">
                <a16:creationId xmlns:a16="http://schemas.microsoft.com/office/drawing/2014/main" id="{88496290-9C64-4A6C-8DDC-E326978E2608}"/>
              </a:ext>
            </a:extLst>
          </p:cNvPr>
          <p:cNvSpPr txBox="1"/>
          <p:nvPr/>
        </p:nvSpPr>
        <p:spPr>
          <a:xfrm>
            <a:off x="6811617" y="4876800"/>
            <a:ext cx="5115339" cy="1477328"/>
          </a:xfrm>
          <a:prstGeom prst="rect">
            <a:avLst/>
          </a:prstGeom>
          <a:noFill/>
        </p:spPr>
        <p:txBody>
          <a:bodyPr wrap="square" rtlCol="0">
            <a:spAutoFit/>
          </a:bodyPr>
          <a:lstStyle/>
          <a:p>
            <a:r>
              <a:rPr lang="en-CA" b="1">
                <a:solidFill>
                  <a:schemeClr val="accent3"/>
                </a:solidFill>
                <a:latin typeface="Arial" panose="020B0604020202020204" pitchFamily="34" charset="0"/>
                <a:cs typeface="Arial" panose="020B0604020202020204" pitchFamily="34" charset="0"/>
              </a:rPr>
              <a:t>Pathogen inactivated platelet concentrates</a:t>
            </a:r>
          </a:p>
          <a:p>
            <a:r>
              <a:rPr lang="en-CA" b="1">
                <a:solidFill>
                  <a:schemeClr val="tx1">
                    <a:lumMod val="75000"/>
                  </a:schemeClr>
                </a:solidFill>
                <a:latin typeface="Arial" panose="020B0604020202020204" pitchFamily="34" charset="0"/>
                <a:cs typeface="Arial" panose="020B0604020202020204" pitchFamily="34" charset="0"/>
              </a:rPr>
              <a:t>Platelet concentrates screened for bacteria</a:t>
            </a:r>
          </a:p>
          <a:p>
            <a:r>
              <a:rPr lang="en-CA">
                <a:solidFill>
                  <a:schemeClr val="bg1">
                    <a:lumMod val="65000"/>
                  </a:schemeClr>
                </a:solidFill>
                <a:latin typeface="Arial" panose="020B0604020202020204" pitchFamily="34" charset="0"/>
                <a:cs typeface="Arial" panose="020B0604020202020204" pitchFamily="34" charset="0"/>
              </a:rPr>
              <a:t>Platelet concentrates with neither bacterial screening nor pathogen inactivation</a:t>
            </a:r>
          </a:p>
          <a:p>
            <a:endParaRPr lang="en-US"/>
          </a:p>
        </p:txBody>
      </p:sp>
      <p:sp>
        <p:nvSpPr>
          <p:cNvPr id="4" name="TextBox 3">
            <a:extLst>
              <a:ext uri="{FF2B5EF4-FFF2-40B4-BE49-F238E27FC236}">
                <a16:creationId xmlns:a16="http://schemas.microsoft.com/office/drawing/2014/main" id="{106EF5BE-6C9C-42B6-B343-405D54FAAF27}"/>
              </a:ext>
            </a:extLst>
          </p:cNvPr>
          <p:cNvSpPr txBox="1"/>
          <p:nvPr/>
        </p:nvSpPr>
        <p:spPr>
          <a:xfrm>
            <a:off x="4455694" y="6110662"/>
            <a:ext cx="6954253" cy="646331"/>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CA" sz="1200" err="1">
                <a:latin typeface="Arial" panose="020B0604020202020204" pitchFamily="34" charset="0"/>
                <a:cs typeface="Arial" panose="020B0604020202020204" pitchFamily="34" charset="0"/>
              </a:rPr>
              <a:t>Cerus</a:t>
            </a:r>
            <a:r>
              <a:rPr lang="en-CA" sz="1200">
                <a:latin typeface="Arial" panose="020B0604020202020204" pitchFamily="34" charset="0"/>
                <a:cs typeface="Arial" panose="020B0604020202020204" pitchFamily="34" charset="0"/>
              </a:rPr>
              <a:t> 2018 data on file</a:t>
            </a:r>
          </a:p>
          <a:p>
            <a:r>
              <a:rPr lang="en-US" sz="1200" baseline="300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Countries where INTERCEPT is standard of care, treating &gt;50% of platelets</a:t>
            </a:r>
          </a:p>
          <a:p>
            <a:r>
              <a:rPr lang="en-US" sz="1200">
                <a:latin typeface="Arial" panose="020B0604020202020204" pitchFamily="34" charset="0"/>
                <a:cs typeface="Arial" panose="020B0604020202020204" pitchFamily="34" charset="0"/>
              </a:rPr>
              <a:t>*Dose treated estimates for platelet and plasma based on the number of kits sold to date</a:t>
            </a:r>
          </a:p>
        </p:txBody>
      </p:sp>
    </p:spTree>
    <p:custDataLst>
      <p:tags r:id="rId1"/>
    </p:custDataLst>
    <p:extLst>
      <p:ext uri="{BB962C8B-B14F-4D97-AF65-F5344CB8AC3E}">
        <p14:creationId xmlns:p14="http://schemas.microsoft.com/office/powerpoint/2010/main" val="2995009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f844a0-8d71-4485-aac0-f86690523e61">
      <Terms xmlns="http://schemas.microsoft.com/office/infopath/2007/PartnerControls"/>
    </lcf76f155ced4ddcb4097134ff3c332f>
    <TaxCatchAll xmlns="a31d2d5e-e388-4f30-9ba5-17e7d9810864" xsi:nil="true"/>
    <SharedWithUsers xmlns="29b7afee-783b-43f8-bd7c-2087a9468aea">
      <UserInfo>
        <DisplayName>Tricia Abe</DisplayName>
        <AccountId>3076</AccountId>
        <AccountType/>
      </UserInfo>
      <UserInfo>
        <DisplayName>Kimberly Figures</DisplayName>
        <AccountId>38</AccountId>
        <AccountType/>
      </UserInfo>
      <UserInfo>
        <DisplayName>Shuoyan Ning</DisplayName>
        <AccountId>7699</AccountId>
        <AccountType/>
      </UserInfo>
      <UserInfo>
        <DisplayName>Michelle Zeller</DisplayName>
        <AccountId>288</AccountId>
        <AccountType/>
      </UserInfo>
      <UserInfo>
        <DisplayName>Casey Kapitany</DisplayName>
        <AccountId>2456</AccountId>
        <AccountType/>
      </UserInfo>
      <UserInfo>
        <DisplayName>Aditi Khandelwal</DisplayName>
        <AccountId>4714</AccountId>
        <AccountType/>
      </UserInfo>
      <UserInfo>
        <DisplayName>Amanda Nowry</DisplayName>
        <AccountId>8264</AccountId>
        <AccountType/>
      </UserInfo>
      <UserInfo>
        <DisplayName>Dorothy Harris</DisplayName>
        <AccountId>6459</AccountId>
        <AccountType/>
      </UserInfo>
      <UserInfo>
        <DisplayName>Gwen Clarke</DisplayName>
        <AccountId>286</AccountId>
        <AccountType/>
      </UserInfo>
      <UserInfo>
        <DisplayName>Abby Wolfe</DisplayName>
        <AccountId>6892</AccountId>
        <AccountType/>
      </UserInfo>
      <UserInfo>
        <DisplayName>Chantal Couture</DisplayName>
        <AccountId>6303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e5b034af7faff4692fa5571f7f337b66">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8d6bc10da69e1e5ed1715018a0507e7f"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3BBD3C-CEA3-4B87-9EF0-FB4B0296A2D7}">
  <ds:schemaRefs>
    <ds:schemaRef ds:uri="http://schemas.microsoft.com/office/2006/documentManagement/types"/>
    <ds:schemaRef ds:uri="http://purl.org/dc/elements/1.1/"/>
    <ds:schemaRef ds:uri="http://schemas.microsoft.com/office/infopath/2007/PartnerControls"/>
    <ds:schemaRef ds:uri="bcf844a0-8d71-4485-aac0-f86690523e61"/>
    <ds:schemaRef ds:uri="http://schemas.openxmlformats.org/package/2006/metadata/core-properties"/>
    <ds:schemaRef ds:uri="a31d2d5e-e388-4f30-9ba5-17e7d9810864"/>
    <ds:schemaRef ds:uri="29b7afee-783b-43f8-bd7c-2087a9468aea"/>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E85939E6-1EF3-4BF1-B726-22AA5F072516}">
  <ds:schemaRefs>
    <ds:schemaRef ds:uri="29b7afee-783b-43f8-bd7c-2087a9468aea"/>
    <ds:schemaRef ds:uri="a31d2d5e-e388-4f30-9ba5-17e7d9810864"/>
    <ds:schemaRef ds:uri="bcf844a0-8d71-4485-aac0-f86690523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4257</Words>
  <Application>Microsoft Office PowerPoint</Application>
  <PresentationFormat>Widescreen</PresentationFormat>
  <Paragraphs>308</Paragraphs>
  <Slides>32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BlinkMacSystemFont</vt:lpstr>
      <vt:lpstr>Calibri</vt:lpstr>
      <vt:lpstr>Segoe UI</vt:lpstr>
      <vt:lpstr>Times New Roman</vt:lpstr>
      <vt:lpstr>Wingdings</vt:lpstr>
      <vt:lpstr>Office Theme</vt:lpstr>
      <vt:lpstr>Pathogen-reduced platelets: clinical overview</vt:lpstr>
      <vt:lpstr>PowerPoint Presentation</vt:lpstr>
      <vt:lpstr>Overview</vt:lpstr>
      <vt:lpstr>Acronyms </vt:lpstr>
      <vt:lpstr>Pathogen inactivation technology (PIT)</vt:lpstr>
      <vt:lpstr>Pathogen inactivation technology</vt:lpstr>
      <vt:lpstr>Terminology</vt:lpstr>
      <vt:lpstr>Mechanism of action (INTERCEPT)</vt:lpstr>
      <vt:lpstr>Safety</vt:lpstr>
      <vt:lpstr>Manufacturing </vt:lpstr>
      <vt:lpstr>Platelet components</vt:lpstr>
      <vt:lpstr>Manufacturing of PPPT</vt:lpstr>
      <vt:lpstr>Manufacturing of APPT and untreated apheresis platelets in PAS-E*</vt:lpstr>
      <vt:lpstr>Platelet additive solution (PAS)</vt:lpstr>
      <vt:lpstr>What is platelet additive solution (PAS)?</vt:lpstr>
      <vt:lpstr>Benefits of PAS</vt:lpstr>
      <vt:lpstr> Indications and contraindications  Benefits and drawbacks  </vt:lpstr>
      <vt:lpstr>Indications</vt:lpstr>
      <vt:lpstr>Contraindications</vt:lpstr>
      <vt:lpstr>Benefits: Reduced risk of transfusion-transmitted infections</vt:lpstr>
      <vt:lpstr>Benefits: Inactivates white blood cells </vt:lpstr>
      <vt:lpstr>Benefits: Favourable safety profile </vt:lpstr>
      <vt:lpstr>Benefits: Favourable safety profile </vt:lpstr>
      <vt:lpstr>Clinical outcomes and drawbacks </vt:lpstr>
      <vt:lpstr>PowerPoint Presentation</vt:lpstr>
      <vt:lpstr>A note about clinical efficacy - PLADO trial13</vt:lpstr>
      <vt:lpstr>Platelet refractoriness and alloimmunization </vt:lpstr>
      <vt:lpstr>Neonatal and intrauterine transfusions   </vt:lpstr>
      <vt:lpstr>Additional resources </vt:lpstr>
      <vt:lpstr>Resources</vt:lpstr>
      <vt:lpstr>References</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12</cp:revision>
  <dcterms:created xsi:type="dcterms:W3CDTF">2020-08-13T18:27:05Z</dcterms:created>
  <dcterms:modified xsi:type="dcterms:W3CDTF">2023-07-17T16:56:19Z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