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647" r:id="rId5"/>
    <p:sldId id="649" r:id="rId6"/>
    <p:sldId id="650" r:id="rId7"/>
    <p:sldId id="651" r:id="rId8"/>
    <p:sldId id="288" r:id="rId9"/>
    <p:sldId id="652" r:id="rId10"/>
    <p:sldId id="608" r:id="rId11"/>
    <p:sldId id="592" r:id="rId12"/>
    <p:sldId id="318" r:id="rId13"/>
    <p:sldId id="312" r:id="rId14"/>
    <p:sldId id="621" r:id="rId15"/>
    <p:sldId id="653" r:id="rId16"/>
    <p:sldId id="654" r:id="rId17"/>
    <p:sldId id="655" r:id="rId18"/>
    <p:sldId id="658" r:id="rId19"/>
    <p:sldId id="657" r:id="rId20"/>
    <p:sldId id="564"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4BAD1D54-C365-C9CC-CFBD-DD2843A8DAC4}" name="Tricia Abe" initials="TA" userId="S::tricia.abe@blood.ca::54ab208a-2579-46a2-bbb1-09dd3af9c75d" providerId="AD"/>
  <p188:author id="{9CA8C16A-0819-4728-A8BF-7B8EF504827D}" name="Shuoyan Ning" initials="SN" userId="S::shuoyan.ning@blood.ca::9214369e-58a0-4792-a46f-d721ec4ea434" providerId="AD"/>
  <p188:author id="{6F4D84D2-1992-529F-D488-421CF60E8F86}" name="Patrizia Ruoso" initials="PR" userId="S::Patrizia.Ruoso@blood.ca::994cc2a7-e06c-4d30-93c7-8b9f7f8c3b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tal Couture" initials="CC" lastIdx="79" clrIdx="0">
    <p:extLst>
      <p:ext uri="{19B8F6BF-5375-455C-9EA6-DF929625EA0E}">
        <p15:presenceInfo xmlns:p15="http://schemas.microsoft.com/office/powerpoint/2012/main" userId="S::Chantal.Couture@blood.ca::4e2f9947-7e80-49a9-a133-b0d677940a4e" providerId="AD"/>
      </p:ext>
    </p:extLst>
  </p:cmAuthor>
  <p:cmAuthor id="2" name="Amanda Nowry" initials="AN" lastIdx="9" clrIdx="1">
    <p:extLst>
      <p:ext uri="{19B8F6BF-5375-455C-9EA6-DF929625EA0E}">
        <p15:presenceInfo xmlns:p15="http://schemas.microsoft.com/office/powerpoint/2012/main" userId="S::Amanda.Nowry@blood.ca::328760f5-f4aa-4caf-bc28-192646c5848f" providerId="AD"/>
      </p:ext>
    </p:extLst>
  </p:cmAuthor>
  <p:cmAuthor id="3" name="Waseem Anani" initials="WA" lastIdx="2" clrIdx="2">
    <p:extLst>
      <p:ext uri="{19B8F6BF-5375-455C-9EA6-DF929625EA0E}">
        <p15:presenceInfo xmlns:p15="http://schemas.microsoft.com/office/powerpoint/2012/main" userId="S::waseem.anani@blood.ca::d735bd4c-96e2-44a3-a859-92395dbc2ccc" providerId="AD"/>
      </p:ext>
    </p:extLst>
  </p:cmAuthor>
  <p:cmAuthor id="4" name="Patrizia Ruoso" initials="PR" lastIdx="18" clrIdx="3">
    <p:extLst>
      <p:ext uri="{19B8F6BF-5375-455C-9EA6-DF929625EA0E}">
        <p15:presenceInfo xmlns:p15="http://schemas.microsoft.com/office/powerpoint/2012/main" userId="S::Patrizia.Ruoso@blood.ca::994cc2a7-e06c-4d30-93c7-8b9f7f8c3b65" providerId="AD"/>
      </p:ext>
    </p:extLst>
  </p:cmAuthor>
  <p:cmAuthor id="5" name="Andrea Colbourne" initials="AC" lastIdx="5" clrIdx="4">
    <p:extLst>
      <p:ext uri="{19B8F6BF-5375-455C-9EA6-DF929625EA0E}">
        <p15:presenceInfo xmlns:p15="http://schemas.microsoft.com/office/powerpoint/2012/main" userId="S::Andrea.Colbourne@blood.ca::60ba7371-403f-49a0-a49d-6e3f624e6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E99"/>
    <a:srgbClr val="ED3338"/>
    <a:srgbClr val="ED1C24"/>
    <a:srgbClr val="88528B"/>
    <a:srgbClr val="E5A812"/>
    <a:srgbClr val="54C3BB"/>
    <a:srgbClr val="BEBEBE"/>
    <a:srgbClr val="8C8C8C"/>
    <a:srgbClr val="F6B600"/>
    <a:srgbClr val="E5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413" autoAdjust="0"/>
  </p:normalViewPr>
  <p:slideViewPr>
    <p:cSldViewPr snapToGrid="0">
      <p:cViewPr varScale="1">
        <p:scale>
          <a:sx n="50" d="100"/>
          <a:sy n="50" d="100"/>
        </p:scale>
        <p:origin x="1099" y="3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2023-07-17</a:t>
            </a:fld>
            <a:endParaRPr lang="en-CA"/>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2023-07-17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presentation was originally published in October 2022. It was updated in April 2023 to reflect a change in PPPT shelf-life from 5 to 7 days and July 2023 following Health Canada's approval of APPT and untreated apheresis platelet in PAS-E. </a:t>
            </a:r>
            <a:endParaRPr lang="en-US" dirty="0"/>
          </a:p>
          <a:p>
            <a:endParaRPr lang="en-CA" dirty="0">
              <a:cs typeface="Calibri"/>
            </a:endParaRPr>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Pathogen reduced platelets are associated with multiple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defRPr/>
            </a:pPr>
            <a:r>
              <a:rPr lang="en-CA" sz="1800" dirty="0">
                <a:solidFill>
                  <a:srgbClr val="000000"/>
                </a:solidFill>
                <a:effectLst/>
                <a:latin typeface="Arial"/>
                <a:ea typeface="Calibri" panose="020F0502020204030204" pitchFamily="34" charset="0"/>
                <a:cs typeface="Arial"/>
              </a:rPr>
              <a:t>Pathogen reduced </a:t>
            </a:r>
            <a:r>
              <a:rPr lang="en-CA" sz="1800" dirty="0">
                <a:solidFill>
                  <a:srgbClr val="000000"/>
                </a:solidFill>
                <a:latin typeface="Arial"/>
                <a:ea typeface="Calibri" panose="020F0502020204030204" pitchFamily="34" charset="0"/>
                <a:cs typeface="Arial"/>
              </a:rPr>
              <a:t>platelets</a:t>
            </a:r>
            <a:r>
              <a:rPr lang="en-CA" sz="1800" dirty="0">
                <a:solidFill>
                  <a:srgbClr val="000000"/>
                </a:solidFill>
                <a:effectLst/>
                <a:latin typeface="Arial"/>
                <a:ea typeface="Calibri" panose="020F0502020204030204" pitchFamily="34" charset="0"/>
                <a:cs typeface="Arial"/>
              </a:rPr>
              <a:t> significantly reduces the risk of bacterial </a:t>
            </a:r>
            <a:r>
              <a:rPr lang="en-CA" sz="1800" dirty="0" err="1">
                <a:solidFill>
                  <a:srgbClr val="000000"/>
                </a:solidFill>
                <a:effectLst/>
                <a:latin typeface="Arial"/>
                <a:ea typeface="Calibri" panose="020F0502020204030204" pitchFamily="34" charset="0"/>
                <a:cs typeface="Arial"/>
              </a:rPr>
              <a:t>contamination</a:t>
            </a:r>
            <a:r>
              <a:rPr lang="en-CA" sz="1800" dirty="0" err="1">
                <a:solidFill>
                  <a:srgbClr val="000000"/>
                </a:solidFill>
                <a:latin typeface="Arial"/>
                <a:ea typeface="Calibri" panose="020F0502020204030204" pitchFamily="34" charset="0"/>
                <a:cs typeface="Arial"/>
              </a:rPr>
              <a:t>,and</a:t>
            </a:r>
            <a:r>
              <a:rPr lang="en-CA" sz="1800" dirty="0">
                <a:solidFill>
                  <a:srgbClr val="000000"/>
                </a:solidFill>
                <a:latin typeface="Arial"/>
                <a:ea typeface="Calibri" panose="020F0502020204030204" pitchFamily="34" charset="0"/>
                <a:cs typeface="Arial"/>
              </a:rPr>
              <a:t> complements donor selection criteria and pre-transfusion pathogen testing performed for all donations. </a:t>
            </a:r>
            <a:r>
              <a:rPr lang="en-US" sz="1800" dirty="0">
                <a:solidFill>
                  <a:srgbClr val="000000"/>
                </a:solidFill>
                <a:effectLst/>
                <a:latin typeface="Calibri"/>
                <a:ea typeface="Calibri" panose="020F0502020204030204" pitchFamily="34" charset="0"/>
                <a:cs typeface="Calibri"/>
              </a:rPr>
              <a:t>As </a:t>
            </a:r>
            <a:r>
              <a:rPr lang="en-CA" sz="1800" dirty="0">
                <a:solidFill>
                  <a:srgbClr val="000000"/>
                </a:solidFill>
                <a:effectLst/>
                <a:latin typeface="Arial"/>
                <a:ea typeface="Calibri" panose="020F0502020204030204" pitchFamily="34" charset="0"/>
                <a:cs typeface="Arial"/>
              </a:rPr>
              <a:t>PIT eliminates the need for platelets to undergo bacterial testing, </a:t>
            </a:r>
            <a:r>
              <a:rPr lang="en-CA" sz="1800" dirty="0">
                <a:solidFill>
                  <a:srgbClr val="000000"/>
                </a:solidFill>
                <a:latin typeface="Arial"/>
                <a:ea typeface="Calibri" panose="020F0502020204030204" pitchFamily="34" charset="0"/>
                <a:cs typeface="Arial"/>
              </a:rPr>
              <a:t>pathogen</a:t>
            </a:r>
            <a:r>
              <a:rPr lang="en-CA" sz="1800" dirty="0">
                <a:solidFill>
                  <a:srgbClr val="000000"/>
                </a:solidFill>
                <a:effectLst/>
                <a:latin typeface="Arial"/>
                <a:ea typeface="Calibri" panose="020F0502020204030204" pitchFamily="34" charset="0"/>
                <a:cs typeface="Arial"/>
              </a:rPr>
              <a:t> reduced platelets are released approximately 24 hours before untreated platelets.</a:t>
            </a:r>
            <a:r>
              <a:rPr lang="en-CA" sz="1800" dirty="0">
                <a:solidFill>
                  <a:srgbClr val="000000"/>
                </a:solidFill>
                <a:latin typeface="Arial"/>
                <a:ea typeface="Calibri" panose="020F0502020204030204" pitchFamily="34" charset="0"/>
                <a:cs typeface="Arial"/>
              </a:rPr>
              <a:t> </a:t>
            </a:r>
            <a:r>
              <a:rPr lang="en-CA" sz="1800" dirty="0">
                <a:solidFill>
                  <a:srgbClr val="000000"/>
                </a:solidFill>
                <a:effectLst/>
                <a:latin typeface="Arial"/>
                <a:ea typeface="Calibri" panose="020F0502020204030204" pitchFamily="34" charset="0"/>
                <a:cs typeface="Arial"/>
              </a:rPr>
              <a:t> Since </a:t>
            </a:r>
            <a:r>
              <a:rPr lang="en-CA" sz="1800" dirty="0" err="1">
                <a:solidFill>
                  <a:srgbClr val="000000"/>
                </a:solidFill>
                <a:effectLst/>
                <a:latin typeface="Arial"/>
                <a:ea typeface="Calibri" panose="020F0502020204030204" pitchFamily="34" charset="0"/>
                <a:cs typeface="Arial"/>
              </a:rPr>
              <a:t>amotosalen</a:t>
            </a:r>
            <a:r>
              <a:rPr lang="en-CA" sz="1800" dirty="0">
                <a:solidFill>
                  <a:srgbClr val="000000"/>
                </a:solidFill>
                <a:effectLst/>
                <a:latin typeface="Arial"/>
                <a:ea typeface="Calibri" panose="020F0502020204030204" pitchFamily="34" charset="0"/>
                <a:cs typeface="Arial"/>
              </a:rPr>
              <a:t> </a:t>
            </a:r>
            <a:r>
              <a:rPr lang="en-CA" sz="1800" dirty="0" err="1">
                <a:solidFill>
                  <a:srgbClr val="000000"/>
                </a:solidFill>
                <a:effectLst/>
                <a:latin typeface="Arial"/>
                <a:ea typeface="Calibri" panose="020F0502020204030204" pitchFamily="34" charset="0"/>
                <a:cs typeface="Arial"/>
              </a:rPr>
              <a:t>nonspecifically</a:t>
            </a:r>
            <a:r>
              <a:rPr lang="en-CA" sz="1800" dirty="0">
                <a:solidFill>
                  <a:srgbClr val="000000"/>
                </a:solidFill>
                <a:effectLst/>
                <a:latin typeface="Arial"/>
                <a:ea typeface="Calibri" panose="020F0502020204030204" pitchFamily="34" charset="0"/>
                <a:cs typeface="Arial"/>
              </a:rPr>
              <a:t> intercalates in the DNA and RNA of organisms and viruses, PIT provides an additional layer of safety for platelet components against known and unknown pathogens. PIT complements the donor selection criteria and pre-transfusion pathogen testing performed for all donations.</a:t>
            </a:r>
            <a:r>
              <a:rPr lang="en-CA" sz="1800" dirty="0">
                <a:solidFill>
                  <a:srgbClr val="000000"/>
                </a:solidFill>
                <a:latin typeface="Arial"/>
                <a:ea typeface="Calibri" panose="020F0502020204030204" pitchFamily="34" charset="0"/>
                <a:cs typeface="Arial"/>
              </a:rPr>
              <a:t> </a:t>
            </a:r>
            <a:endParaRPr lang="en-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rPr>
              <a:t>Because pathogen inactivation inhibits white cell replication and cytokine production, irradiation to prevent transfusion-associated graft versus host disease are no longer needed.</a:t>
            </a:r>
            <a:r>
              <a:rPr lang="en-CA" sz="1800" baseline="30000" dirty="0">
                <a:solidFill>
                  <a:srgbClr val="000000"/>
                </a:solidFill>
                <a:effectLst/>
                <a:latin typeface="Arial" panose="020B0604020202020204" pitchFamily="34" charset="0"/>
                <a:ea typeface="Calibri" panose="020F0502020204030204" pitchFamily="34" charset="0"/>
              </a:rPr>
              <a:t>  </a:t>
            </a:r>
            <a:r>
              <a:rPr lang="en-CA" sz="1800" dirty="0">
                <a:solidFill>
                  <a:srgbClr val="000000"/>
                </a:solidFill>
                <a:effectLst/>
                <a:latin typeface="Arial" panose="020B0604020202020204" pitchFamily="34" charset="0"/>
                <a:ea typeface="Calibri" panose="020F0502020204030204" pitchFamily="34" charset="0"/>
              </a:rPr>
              <a:t>This simplifies the ordering process and inventory management for hospitals. Similarly, the need for cytomegalovirus (CMV)-negative blood components, already limited, is removed because pathogen inactivated platelets are considered CMV-negative. </a:t>
            </a:r>
            <a:endParaRPr lang="en-CA"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a:p>
        </p:txBody>
      </p:sp>
    </p:spTree>
    <p:extLst>
      <p:ext uri="{BB962C8B-B14F-4D97-AF65-F5344CB8AC3E}">
        <p14:creationId xmlns:p14="http://schemas.microsoft.com/office/powerpoint/2010/main" val="400417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slide)</a:t>
            </a:r>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a:p>
        </p:txBody>
      </p:sp>
    </p:spTree>
    <p:extLst>
      <p:ext uri="{BB962C8B-B14F-4D97-AF65-F5344CB8AC3E}">
        <p14:creationId xmlns:p14="http://schemas.microsoft.com/office/powerpoint/2010/main" val="17220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regards to clinical outcomes, there have been no differences reported in mortality, any bleeding event, clinically significant bleeding or severe bleeding when pathogen-reduced platelets are compared to untreated platelets. Studies have shown that pathogen-reduced platelets lead to lower corrected count increments, </a:t>
            </a:r>
            <a:r>
              <a:rPr lang="en-CA" sz="1800" dirty="0">
                <a:solidFill>
                  <a:srgbClr val="000000"/>
                </a:solidFill>
                <a:effectLst/>
                <a:latin typeface="Arial" panose="020B0604020202020204" pitchFamily="34" charset="0"/>
                <a:ea typeface="Calibri" panose="020F0502020204030204" pitchFamily="34" charset="0"/>
              </a:rPr>
              <a:t>increase in the number of platelet transfusions, and a shorter time interval between transfusions compared those who received untreated platelets. These differences, however, are small as outlined on the slide.</a:t>
            </a:r>
            <a:r>
              <a:rPr lang="en-CA" dirty="0">
                <a:effectLst/>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Non-immune platelet refractoriness is also more frequently observed.</a:t>
            </a: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a:p>
        </p:txBody>
      </p:sp>
    </p:spTree>
    <p:extLst>
      <p:ext uri="{BB962C8B-B14F-4D97-AF65-F5344CB8AC3E}">
        <p14:creationId xmlns:p14="http://schemas.microsoft.com/office/powerpoint/2010/main" val="236057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count increments may be lower following transfusion with pathogen-reduced platelets, it is important to remember – as shown by the landmark PLADO trial of variable platelet doses – that while more platelet doses may be required, clinical bleeding is NOT increased. Again, </a:t>
            </a:r>
            <a:r>
              <a:rPr lang="en-US" b="0" dirty="0"/>
              <a:t>trials with pathogen reduced platelets also did not observe an increased bleeding risk. </a:t>
            </a:r>
          </a:p>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361105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41414"/>
                </a:solidFill>
                <a:effectLst/>
                <a:latin typeface="Arial"/>
                <a:ea typeface="Calibri" panose="020F0502020204030204" pitchFamily="34" charset="0"/>
                <a:cs typeface="Arial"/>
              </a:rPr>
              <a:t>Since the approval of INTERCEPT treated platelets internationally, several studies have described the safety of these components in pediatric and neonatal patient populations. There is no indications of harm in published studies. The largest of these is published by Delaney and colleagues, who reported on 1,188 patients under 4 months who received </a:t>
            </a:r>
            <a:r>
              <a:rPr lang="en-US" sz="1800" dirty="0">
                <a:solidFill>
                  <a:srgbClr val="141414"/>
                </a:solidFill>
                <a:latin typeface="Arial"/>
                <a:ea typeface="Calibri" panose="020F0502020204030204" pitchFamily="34" charset="0"/>
                <a:cs typeface="Arial"/>
              </a:rPr>
              <a:t>pathogen-reduced</a:t>
            </a:r>
            <a:r>
              <a:rPr lang="en-US" sz="1800" dirty="0">
                <a:solidFill>
                  <a:srgbClr val="141414"/>
                </a:solidFill>
                <a:effectLst/>
                <a:latin typeface="Arial"/>
                <a:ea typeface="Calibri" panose="020F0502020204030204" pitchFamily="34" charset="0"/>
                <a:cs typeface="Arial"/>
              </a:rPr>
              <a:t> platelets without issue. Short-term safety data have demonstrated safety, but long-term data are currently limited. There is no published evidence for the use of INTERCEPT platelets for intrauterine platelet transfusions</a:t>
            </a:r>
            <a:r>
              <a:rPr lang="en-US" sz="1800" dirty="0">
                <a:solidFill>
                  <a:srgbClr val="000000"/>
                </a:solidFill>
                <a:effectLst/>
                <a:latin typeface="Arial"/>
                <a:ea typeface="Calibri" panose="020F0502020204030204" pitchFamily="34" charset="0"/>
                <a:cs typeface="Arial"/>
              </a:rPr>
              <a:t> – for which non </a:t>
            </a:r>
            <a:r>
              <a:rPr lang="en-US" sz="1800" dirty="0">
                <a:solidFill>
                  <a:srgbClr val="000000"/>
                </a:solidFill>
                <a:latin typeface="Arial"/>
                <a:ea typeface="Calibri" panose="020F0502020204030204" pitchFamily="34" charset="0"/>
                <a:cs typeface="Arial"/>
              </a:rPr>
              <a:t>pathogen-reduced</a:t>
            </a:r>
            <a:r>
              <a:rPr lang="en-US" sz="1800" dirty="0">
                <a:solidFill>
                  <a:srgbClr val="000000"/>
                </a:solidFill>
                <a:effectLst/>
                <a:latin typeface="Arial"/>
                <a:ea typeface="Calibri" panose="020F0502020204030204" pitchFamily="34" charset="0"/>
                <a:cs typeface="Arial"/>
              </a:rPr>
              <a:t> components will remain available. </a:t>
            </a:r>
            <a:r>
              <a:rPr lang="en-US" sz="1200" dirty="0">
                <a:solidFill>
                  <a:srgbClr val="000000"/>
                </a:solidFill>
                <a:effectLst/>
                <a:latin typeface="Arial"/>
                <a:ea typeface="Calibri" panose="020F0502020204030204" pitchFamily="34" charset="0"/>
                <a:cs typeface="Arial"/>
              </a:rPr>
              <a:t>Benefit and risks should be assessed and balanced before using </a:t>
            </a:r>
            <a:r>
              <a:rPr lang="en-US" dirty="0">
                <a:solidFill>
                  <a:srgbClr val="000000"/>
                </a:solidFill>
                <a:latin typeface="Arial"/>
                <a:ea typeface="Calibri" panose="020F0502020204030204" pitchFamily="34" charset="0"/>
                <a:cs typeface="Arial"/>
              </a:rPr>
              <a:t>pathogen-reduced</a:t>
            </a:r>
            <a:r>
              <a:rPr lang="en-US" sz="1200" dirty="0">
                <a:solidFill>
                  <a:srgbClr val="000000"/>
                </a:solidFill>
                <a:effectLst/>
                <a:latin typeface="Arial"/>
                <a:ea typeface="Calibri" panose="020F0502020204030204" pitchFamily="34" charset="0"/>
                <a:cs typeface="Arial"/>
              </a:rPr>
              <a:t> platelet in thes</a:t>
            </a:r>
            <a:r>
              <a:rPr lang="en-US" sz="1200" dirty="0">
                <a:solidFill>
                  <a:srgbClr val="000000"/>
                </a:solidFill>
                <a:ea typeface="Calibri" panose="020F0502020204030204" pitchFamily="34" charset="0"/>
              </a:rPr>
              <a:t>e settings</a:t>
            </a:r>
            <a:r>
              <a:rPr lang="en-US" dirty="0">
                <a:solidFill>
                  <a:srgbClr val="000000"/>
                </a:solidFill>
                <a:ea typeface="Calibri" panose="020F0502020204030204" pitchFamily="34" charset="0"/>
              </a:rPr>
              <a:t>.</a:t>
            </a:r>
            <a:endParaRPr lang="en-CA" sz="1200" dirty="0"/>
          </a:p>
          <a:p>
            <a:endParaRPr lang="en-CA" dirty="0"/>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a:p>
        </p:txBody>
      </p:sp>
    </p:spTree>
    <p:extLst>
      <p:ext uri="{BB962C8B-B14F-4D97-AF65-F5344CB8AC3E}">
        <p14:creationId xmlns:p14="http://schemas.microsoft.com/office/powerpoint/2010/main" val="161878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point out:</a:t>
            </a:r>
          </a:p>
          <a:p>
            <a:pPr marL="171450" indent="-171450">
              <a:buFont typeface="Arial" panose="020B0604020202020204" pitchFamily="34" charset="0"/>
              <a:buChar char="•"/>
            </a:pPr>
            <a:r>
              <a:rPr lang="en-CA" dirty="0"/>
              <a:t>If surfing on Web, beware of different regulatory requirements applicable depending on jurisdictions.</a:t>
            </a:r>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186817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a:p>
        </p:txBody>
      </p:sp>
    </p:spTree>
    <p:extLst>
      <p:ext uri="{BB962C8B-B14F-4D97-AF65-F5344CB8AC3E}">
        <p14:creationId xmlns:p14="http://schemas.microsoft.com/office/powerpoint/2010/main" val="176020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17</a:t>
            </a:fld>
            <a:endParaRPr lang="en-CA"/>
          </a:p>
        </p:txBody>
      </p:sp>
    </p:spTree>
    <p:extLst>
      <p:ext uri="{BB962C8B-B14F-4D97-AF65-F5344CB8AC3E}">
        <p14:creationId xmlns:p14="http://schemas.microsoft.com/office/powerpoint/2010/main" val="240380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PPPT and APPT are types of pathogen-reduced platelets</a:t>
            </a:r>
          </a:p>
          <a:p>
            <a:r>
              <a:rPr lang="en-US" dirty="0">
                <a:cs typeface="Calibri"/>
              </a:rPr>
              <a:t>PIT and PRT are interchangeable terms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a:p>
        </p:txBody>
      </p:sp>
    </p:spTree>
    <p:extLst>
      <p:ext uri="{BB962C8B-B14F-4D97-AF65-F5344CB8AC3E}">
        <p14:creationId xmlns:p14="http://schemas.microsoft.com/office/powerpoint/2010/main" val="287160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Bacterial contamination remains a risk following blood transfusion, particularly with platelet components as they are stored at room temperature</a:t>
            </a:r>
            <a:r>
              <a:rPr lang="en-US" dirty="0">
                <a:solidFill>
                  <a:srgbClr val="000000"/>
                </a:solidFill>
                <a:latin typeface="Calibri"/>
                <a:cs typeface="Calibri"/>
              </a:rPr>
              <a:t>.  </a:t>
            </a:r>
            <a:r>
              <a:rPr lang="en-CA" sz="1800" dirty="0">
                <a:solidFill>
                  <a:srgbClr val="000000"/>
                </a:solidFill>
                <a:effectLst/>
                <a:latin typeface="Arial"/>
                <a:ea typeface="Calibri" panose="020F0502020204030204" pitchFamily="34" charset="0"/>
                <a:cs typeface="Arial"/>
              </a:rPr>
              <a:t>Pathogen inactivation technology reduces the risk of </a:t>
            </a:r>
            <a:r>
              <a:rPr lang="en-CA" sz="1800" dirty="0">
                <a:solidFill>
                  <a:srgbClr val="000000"/>
                </a:solidFill>
                <a:latin typeface="Arial"/>
                <a:ea typeface="Calibri" panose="020F0502020204030204" pitchFamily="34" charset="0"/>
                <a:cs typeface="Arial"/>
              </a:rPr>
              <a:t>transfusion-transmitted pathogen infections and provides an</a:t>
            </a:r>
            <a:r>
              <a:rPr lang="en-CA" sz="1800" dirty="0">
                <a:solidFill>
                  <a:srgbClr val="000000"/>
                </a:solidFill>
                <a:effectLst/>
                <a:latin typeface="Arial"/>
                <a:ea typeface="Calibri" panose="020F0502020204030204" pitchFamily="34" charset="0"/>
                <a:cs typeface="Arial"/>
              </a:rPr>
              <a:t> additional layer of safety against: (read out the slide).</a:t>
            </a:r>
            <a:r>
              <a:rPr lang="en-CA" sz="1800" dirty="0">
                <a:solidFill>
                  <a:srgbClr val="000000"/>
                </a:solidFill>
                <a:latin typeface="Arial"/>
                <a:ea typeface="Calibri" panose="020F0502020204030204" pitchFamily="34" charset="0"/>
                <a:cs typeface="Arial"/>
              </a:rPr>
              <a:t> </a:t>
            </a:r>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a:p>
        </p:txBody>
      </p:sp>
    </p:spTree>
    <p:extLst>
      <p:ext uri="{BB962C8B-B14F-4D97-AF65-F5344CB8AC3E}">
        <p14:creationId xmlns:p14="http://schemas.microsoft.com/office/powerpoint/2010/main" val="180548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latin typeface="Arial"/>
                <a:cs typeface="Arial"/>
              </a:rPr>
              <a:t>(Read slide)</a:t>
            </a:r>
          </a:p>
          <a:p>
            <a:r>
              <a:rPr lang="en-CA" sz="1800" dirty="0">
                <a:latin typeface="Arial"/>
                <a:cs typeface="Arial"/>
              </a:rPr>
              <a:t>Other terms of relevance include pooled platelet psoralen-treated (PPPT) and apheresis platelet psoralen-treated (APPT), which refer to specific types of pathogen-reduced platelets. </a:t>
            </a:r>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a:p>
        </p:txBody>
      </p:sp>
    </p:spTree>
    <p:extLst>
      <p:ext uri="{BB962C8B-B14F-4D97-AF65-F5344CB8AC3E}">
        <p14:creationId xmlns:p14="http://schemas.microsoft.com/office/powerpoint/2010/main" val="234341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toxicity of psoralen-based treatments has been extensively studied in in vitro, in animal studies, and in clinical trials. The residual </a:t>
            </a:r>
            <a:r>
              <a:rPr lang="en-US" dirty="0" err="1"/>
              <a:t>amotosalen</a:t>
            </a:r>
            <a:r>
              <a:rPr lang="en-US" dirty="0"/>
              <a:t> amount after platelet preparation is minimal and falls well below toxic thresholds. It is important to highlight that while pathogen reduced platelets are new to Canada, they have been routinely used in Europe since the mid-2000s. INTERCEPT has been commercialized for nearly 20 years, with approximately 8.5 million intercept treated products administered globally. Large multinational hemovigilance databases have confirmed the excellent safety profile seen in the preclinical studies. </a:t>
            </a:r>
          </a:p>
          <a:p>
            <a:pPr algn="just">
              <a:lnSpc>
                <a:spcPct val="107000"/>
              </a:lnSpc>
              <a:spcAft>
                <a:spcPts val="800"/>
              </a:spcAft>
            </a:pPr>
            <a:endParaRPr lang="en-US" sz="1800" dirty="0">
              <a:solidFill>
                <a:srgbClr val="141414"/>
              </a:solidFill>
              <a:effectLst/>
              <a:latin typeface="Arial"/>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a:p>
        </p:txBody>
      </p:sp>
    </p:spTree>
    <p:extLst>
      <p:ext uri="{BB962C8B-B14F-4D97-AF65-F5344CB8AC3E}">
        <p14:creationId xmlns:p14="http://schemas.microsoft.com/office/powerpoint/2010/main" val="427047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Currently, two untreated or non-pathogen reduced platelet components are manufactured by Canadian Blood Services – untreated pooled platelets in plasma and untreated apheresis platelets in plasma. In December 2021, Health Canada approved the use of </a:t>
            </a:r>
            <a:r>
              <a:rPr lang="en-US" sz="1800" dirty="0" err="1">
                <a:effectLst/>
                <a:latin typeface="Segoe UI" panose="020B0502040204020203" pitchFamily="34" charset="0"/>
              </a:rPr>
              <a:t>Cerus</a:t>
            </a:r>
            <a:r>
              <a:rPr lang="en-US" sz="1800" dirty="0">
                <a:effectLst/>
                <a:latin typeface="Segoe UI" panose="020B0502040204020203" pitchFamily="34" charset="0"/>
              </a:rPr>
              <a:t>’ INTERCEPT Pathogen Inactivation Technology for manufacturing pooled platelet psoralen-treated (PPPT) at Canadian Blood Services. PPPT was introduced by Canadian Blood Services at select hospitals in January 2022, and manufacturing is rolling out across production centres in 2023. ​</a:t>
            </a:r>
            <a:br>
              <a:rPr lang="en-US" sz="1800" dirty="0">
                <a:effectLst/>
                <a:latin typeface="Segoe UI" panose="020B0502040204020203" pitchFamily="34" charset="0"/>
              </a:rPr>
            </a:br>
            <a:r>
              <a:rPr lang="en-US" sz="1800" dirty="0">
                <a:effectLst/>
                <a:latin typeface="Segoe UI" panose="020B0502040204020203" pitchFamily="34" charset="0"/>
              </a:rPr>
              <a:t>​</a:t>
            </a:r>
            <a:br>
              <a:rPr lang="en-US" sz="1800" dirty="0">
                <a:effectLst/>
                <a:latin typeface="Segoe UI" panose="020B0502040204020203" pitchFamily="34" charset="0"/>
              </a:rPr>
            </a:br>
            <a:r>
              <a:rPr lang="en-US" sz="1800" dirty="0">
                <a:effectLst/>
                <a:latin typeface="Segoe UI" panose="020B0502040204020203" pitchFamily="34" charset="0"/>
              </a:rPr>
              <a:t>In June 2023, Canadian Blood Services began manufacturing 2 new platelet components - apheresis platelet psoralen-treated (APPT) and untreated apheresis platelet in PAS-E. Implementation of these two platelet components will also roll out across production centres in 2023. For details on component characteristics, please see the component focused slide deck and video, Circular of Information, as well as the Clinical guide to transfusion chapter on pathogen-reduced platelets.</a:t>
            </a:r>
            <a:endParaRPr lang="en-CA" sz="1800" dirty="0">
              <a:solidFill>
                <a:srgbClr val="000000"/>
              </a:solidFill>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a:p>
        </p:txBody>
      </p:sp>
    </p:spTree>
    <p:extLst>
      <p:ext uri="{BB962C8B-B14F-4D97-AF65-F5344CB8AC3E}">
        <p14:creationId xmlns:p14="http://schemas.microsoft.com/office/powerpoint/2010/main" val="321964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rPr>
              <a:t>PAS is a crystalloid nutrient media designed to replace a portion of plasma within platelet units.  </a:t>
            </a:r>
            <a:r>
              <a:rPr lang="en-CA" dirty="0"/>
              <a:t>Because it dilutes </a:t>
            </a:r>
            <a:r>
              <a:rPr lang="en-US" sz="1200" dirty="0">
                <a:solidFill>
                  <a:srgbClr val="000000"/>
                </a:solidFill>
                <a:effectLst/>
                <a:latin typeface="Arial" panose="020B0604020202020204" pitchFamily="34" charset="0"/>
                <a:ea typeface="Calibri" panose="020F0502020204030204" pitchFamily="34" charset="0"/>
              </a:rPr>
              <a:t>plasma proteins, cytokines, iso-agglutinins, and other bioactive molecules in the component - PAS stored platelets have a reduced risk of allergic and febrile non-hemolytic transfusion reactions and reduces antibodies like anti-A and anti-B in the component. There are no differences reported in hemostasis and transfusion intervals in clinical studies. </a:t>
            </a:r>
            <a:endParaRPr lang="en-CA" dirty="0"/>
          </a:p>
          <a:p>
            <a:endParaRPr lang="en-CA" dirty="0"/>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a:p>
        </p:txBody>
      </p:sp>
    </p:spTree>
    <p:extLst>
      <p:ext uri="{BB962C8B-B14F-4D97-AF65-F5344CB8AC3E}">
        <p14:creationId xmlns:p14="http://schemas.microsoft.com/office/powerpoint/2010/main" val="43698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(Read slide)</a:t>
            </a:r>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8</a:t>
            </a:fld>
            <a:endParaRPr lang="en-CA"/>
          </a:p>
        </p:txBody>
      </p:sp>
    </p:spTree>
    <p:extLst>
      <p:ext uri="{BB962C8B-B14F-4D97-AF65-F5344CB8AC3E}">
        <p14:creationId xmlns:p14="http://schemas.microsoft.com/office/powerpoint/2010/main" val="154843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(Read slide)</a:t>
            </a:r>
          </a:p>
          <a:p>
            <a:r>
              <a:rPr lang="en-US"/>
              <a:t>It should be noted that phototherapy with blue-green light, which is in the safe wavelength range, is the current standard of care for treatment neonatal hyperbilirubinemia in Canada.  For patients with these contraindications, Canadian Blood Services will continue to offer non pathogen reduced platelets as needed.</a:t>
            </a:r>
          </a:p>
          <a:p>
            <a:pPr marL="0" indent="0">
              <a:buFontTx/>
              <a:buNone/>
            </a:pPr>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a:p>
        </p:txBody>
      </p:sp>
    </p:spTree>
    <p:extLst>
      <p:ext uri="{BB962C8B-B14F-4D97-AF65-F5344CB8AC3E}">
        <p14:creationId xmlns:p14="http://schemas.microsoft.com/office/powerpoint/2010/main" val="2112038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22" name="Image" descr="Image">
            <a:extLst>
              <a:ext uri="{FF2B5EF4-FFF2-40B4-BE49-F238E27FC236}">
                <a16:creationId xmlns:a16="http://schemas.microsoft.com/office/drawing/2014/main" id="{5A73DCE5-4761-48D2-82FF-69E694E552B9}"/>
              </a:ext>
            </a:extLst>
          </p:cNvPr>
          <p:cNvPicPr>
            <a:picLocks noChangeAspect="1"/>
          </p:cNvPicPr>
          <p:nvPr userDrawn="1"/>
        </p:nvPicPr>
        <p:blipFill>
          <a:blip r:embed="rId2"/>
          <a:srcRect l="20701" t="42362" r="20701" b="42362"/>
          <a:stretch>
            <a:fillRect/>
          </a:stretch>
        </p:blipFill>
        <p:spPr>
          <a:xfrm>
            <a:off x="8847904" y="5398341"/>
            <a:ext cx="2528199" cy="509286"/>
          </a:xfrm>
          <a:prstGeom prst="rect">
            <a:avLst/>
          </a:prstGeom>
          <a:ln w="12700">
            <a:miter lim="400000"/>
          </a:ln>
        </p:spPr>
      </p:pic>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3"/>
          <a:stretch>
            <a:fillRect/>
          </a:stretch>
        </p:blipFill>
        <p:spPr>
          <a:xfrm>
            <a:off x="838199" y="5062888"/>
            <a:ext cx="10515600" cy="90931"/>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16541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58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089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751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44"/>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45"/>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673" r:id="rId4"/>
    <p:sldLayoutId id="2147483685" r:id="rId5"/>
    <p:sldLayoutId id="2147483675" r:id="rId6"/>
    <p:sldLayoutId id="2147483677" r:id="rId7"/>
    <p:sldLayoutId id="2147483652" r:id="rId8"/>
    <p:sldLayoutId id="2147483687" r:id="rId9"/>
    <p:sldLayoutId id="2147483676" r:id="rId10"/>
    <p:sldLayoutId id="2147483661" r:id="rId11"/>
    <p:sldLayoutId id="2147483691" r:id="rId12"/>
    <p:sldLayoutId id="2147483692" r:id="rId13"/>
    <p:sldLayoutId id="2147483701" r:id="rId14"/>
    <p:sldLayoutId id="2147483679" r:id="rId15"/>
    <p:sldLayoutId id="2147483651" r:id="rId16"/>
    <p:sldLayoutId id="2147483695" r:id="rId17"/>
    <p:sldLayoutId id="2147483667" r:id="rId18"/>
    <p:sldLayoutId id="2147483681" r:id="rId19"/>
    <p:sldLayoutId id="2147483662" r:id="rId20"/>
    <p:sldLayoutId id="2147483696" r:id="rId21"/>
    <p:sldLayoutId id="2147483668" r:id="rId22"/>
    <p:sldLayoutId id="2147483682" r:id="rId23"/>
    <p:sldLayoutId id="2147483663" r:id="rId24"/>
    <p:sldLayoutId id="2147483697" r:id="rId25"/>
    <p:sldLayoutId id="2147483669" r:id="rId26"/>
    <p:sldLayoutId id="2147483683" r:id="rId27"/>
    <p:sldLayoutId id="2147483664" r:id="rId28"/>
    <p:sldLayoutId id="2147483698" r:id="rId29"/>
    <p:sldLayoutId id="2147483665" r:id="rId30"/>
    <p:sldLayoutId id="2147483684" r:id="rId31"/>
    <p:sldLayoutId id="2147483689" r:id="rId32"/>
    <p:sldLayoutId id="2147483672" r:id="rId33"/>
    <p:sldLayoutId id="2147483680" r:id="rId34"/>
    <p:sldLayoutId id="2147483686" r:id="rId35"/>
    <p:sldLayoutId id="2147483688" r:id="rId36"/>
    <p:sldLayoutId id="2147483690" r:id="rId37"/>
    <p:sldLayoutId id="2147483654" r:id="rId38"/>
    <p:sldLayoutId id="2147483674" r:id="rId39"/>
    <p:sldLayoutId id="2147483666" r:id="rId40"/>
    <p:sldLayoutId id="2147483699" r:id="rId41"/>
    <p:sldLayoutId id="2147483700" r:id="rId42"/>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hyperlink" Target="http://blood.ca" TargetMode="External"/><Relationship Id="rId3" Type="http://schemas.openxmlformats.org/officeDocument/2006/relationships/notesSlide" Target="../notesSlides/notesSlide15.xml"/><Relationship Id="rId7" Type="http://schemas.openxmlformats.org/officeDocument/2006/relationships/hyperlink" Target="https://profedu.blood.ca/en/transfusion/publications/faq-information-health-professionals-apheresis-platelet-psoralen-treated" TargetMode="Externa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profedu.blood.ca/en/transfusion/publications/faq-information-health-professionals-pathogen-reduced-platelets" TargetMode="External"/><Relationship Id="rId11" Type="http://schemas.openxmlformats.org/officeDocument/2006/relationships/hyperlink" Target="https://transfusionontario.org/en/category/toolkits/inventory-management/platelets/information-on-pathoge-reduced-pooled-platelets/" TargetMode="External"/><Relationship Id="rId5" Type="http://schemas.openxmlformats.org/officeDocument/2006/relationships/hyperlink" Target="https://profedu.blood.ca/en/transfusion/clinical-guide/pathogen-reduced-platelets" TargetMode="External"/><Relationship Id="rId10" Type="http://schemas.openxmlformats.org/officeDocument/2006/relationships/hyperlink" Target="https://intercept-canada.com/" TargetMode="External"/><Relationship Id="rId4" Type="http://schemas.openxmlformats.org/officeDocument/2006/relationships/hyperlink" Target="https://professionaleducation.blood.ca/en" TargetMode="External"/><Relationship Id="rId9" Type="http://schemas.openxmlformats.org/officeDocument/2006/relationships/hyperlink" Target="https://www.blood.ca/en/hospital-services/products/component-types/circular-information"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879846" y="5381634"/>
            <a:ext cx="7190678" cy="403149"/>
          </a:xfrm>
        </p:spPr>
        <p:txBody>
          <a:bodyPr/>
          <a:lstStyle/>
          <a:p>
            <a:r>
              <a:rPr lang="en-CA" dirty="0"/>
              <a:t>Published: October 2022</a:t>
            </a:r>
            <a:endParaRPr lang="en-US" dirty="0"/>
          </a:p>
          <a:p>
            <a:r>
              <a:rPr lang="en-CA" dirty="0"/>
              <a:t>Updated: July 2023 </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744063" y="597418"/>
            <a:ext cx="10515600" cy="2585170"/>
          </a:xfrm>
        </p:spPr>
        <p:txBody>
          <a:bodyPr/>
          <a:lstStyle/>
          <a:p>
            <a:r>
              <a:rPr lang="en-CA">
                <a:latin typeface="Arial"/>
                <a:cs typeface="Arial"/>
              </a:rPr>
              <a:t>Pathogen-reduced platelets:</a:t>
            </a:r>
            <a:br>
              <a:rPr lang="en-CA">
                <a:latin typeface="Arial"/>
                <a:cs typeface="Arial"/>
              </a:rPr>
            </a:br>
            <a:r>
              <a:rPr lang="en-CA">
                <a:latin typeface="Arial"/>
                <a:cs typeface="Arial"/>
              </a:rPr>
              <a:t>clinical highlights</a:t>
            </a:r>
          </a:p>
        </p:txBody>
      </p:sp>
      <p:sp>
        <p:nvSpPr>
          <p:cNvPr id="2" name="TextBox 1">
            <a:extLst>
              <a:ext uri="{FF2B5EF4-FFF2-40B4-BE49-F238E27FC236}">
                <a16:creationId xmlns:a16="http://schemas.microsoft.com/office/drawing/2014/main" id="{1116370C-182C-7F5B-6870-7C1EBDF3F182}"/>
              </a:ext>
            </a:extLst>
          </p:cNvPr>
          <p:cNvSpPr txBox="1"/>
          <p:nvPr/>
        </p:nvSpPr>
        <p:spPr>
          <a:xfrm flipH="1">
            <a:off x="5996536" y="6410425"/>
            <a:ext cx="5601905"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5758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700088" y="1428750"/>
            <a:ext cx="10863264" cy="4214813"/>
          </a:xfrm>
        </p:spPr>
        <p:txBody>
          <a:bodyPr anchor="t" anchorCtr="0">
            <a:normAutofit fontScale="92500" lnSpcReduction="10000"/>
          </a:bodyPr>
          <a:lstStyle/>
          <a:p>
            <a:pPr fontAlgn="base">
              <a:lnSpc>
                <a:spcPct val="120000"/>
              </a:lnSpc>
            </a:pPr>
            <a:r>
              <a:rPr lang="en-US" b="1">
                <a:latin typeface="Arial"/>
                <a:cs typeface="Arial"/>
              </a:rPr>
              <a:t>Reduces bacterial contamination risk and risks of other transfusion-transmitted infections</a:t>
            </a:r>
            <a:r>
              <a:rPr lang="en-US" baseline="30000">
                <a:latin typeface="Arial"/>
                <a:cs typeface="Arial"/>
              </a:rPr>
              <a:t>4,5</a:t>
            </a:r>
            <a:endParaRPr lang="en-US" b="1">
              <a:latin typeface="Arial"/>
              <a:cs typeface="Arial"/>
            </a:endParaRPr>
          </a:p>
          <a:p>
            <a:pPr lvl="1" fontAlgn="base">
              <a:lnSpc>
                <a:spcPct val="120000"/>
              </a:lnSpc>
            </a:pPr>
            <a:r>
              <a:rPr lang="en-US">
                <a:latin typeface="Arial"/>
                <a:cs typeface="Arial"/>
              </a:rPr>
              <a:t>complements donor selection criteria and pre-transfusion pathogen testing performed for all donations</a:t>
            </a:r>
          </a:p>
          <a:p>
            <a:pPr fontAlgn="base">
              <a:lnSpc>
                <a:spcPct val="120000"/>
              </a:lnSpc>
            </a:pPr>
            <a:r>
              <a:rPr lang="en-US">
                <a:latin typeface="Arial"/>
                <a:cs typeface="Arial"/>
              </a:rPr>
              <a:t>No need for routine BACT bacterial screening before release into inventory </a:t>
            </a:r>
            <a:endParaRPr lang="en-US"/>
          </a:p>
          <a:p>
            <a:pPr fontAlgn="base">
              <a:lnSpc>
                <a:spcPct val="120000"/>
              </a:lnSpc>
            </a:pPr>
            <a:r>
              <a:rPr lang="en-US">
                <a:latin typeface="Arial"/>
                <a:cs typeface="Arial"/>
              </a:rPr>
              <a:t>White blood cell inactivation – </a:t>
            </a:r>
            <a:r>
              <a:rPr lang="en-US" b="1">
                <a:latin typeface="Arial"/>
                <a:cs typeface="Arial"/>
              </a:rPr>
              <a:t>irradiation is NOT required</a:t>
            </a:r>
          </a:p>
          <a:p>
            <a:pPr lvl="1" fontAlgn="base">
              <a:lnSpc>
                <a:spcPct val="120000"/>
              </a:lnSpc>
            </a:pPr>
            <a:r>
              <a:rPr lang="en-US">
                <a:latin typeface="Arial"/>
                <a:cs typeface="Arial"/>
              </a:rPr>
              <a:t>Contributes toward reducing the risk of TA-GVHD* </a:t>
            </a:r>
          </a:p>
          <a:p>
            <a:pPr lvl="1" fontAlgn="base">
              <a:lnSpc>
                <a:spcPct val="120000"/>
              </a:lnSpc>
            </a:pPr>
            <a:r>
              <a:rPr lang="en-US">
                <a:latin typeface="Arial"/>
                <a:cs typeface="Arial"/>
              </a:rPr>
              <a:t>Simpler ordering process and inventory management</a:t>
            </a:r>
          </a:p>
          <a:p>
            <a:pPr fontAlgn="base">
              <a:lnSpc>
                <a:spcPct val="120000"/>
              </a:lnSpc>
              <a:spcBef>
                <a:spcPts val="0"/>
              </a:spcBef>
            </a:pPr>
            <a:r>
              <a:rPr lang="en-US">
                <a:latin typeface="Arial"/>
                <a:cs typeface="Arial"/>
              </a:rPr>
              <a:t>Considered </a:t>
            </a:r>
            <a:r>
              <a:rPr lang="en-US" b="1">
                <a:latin typeface="Arial"/>
                <a:cs typeface="Arial"/>
              </a:rPr>
              <a:t>CMV negative</a:t>
            </a:r>
            <a:r>
              <a:rPr lang="en-US">
                <a:latin typeface="Arial"/>
                <a:cs typeface="Arial"/>
              </a:rPr>
              <a:t> </a:t>
            </a:r>
            <a:endParaRPr lang="en-US"/>
          </a:p>
          <a:p>
            <a:pPr fontAlgn="base">
              <a:lnSpc>
                <a:spcPct val="120000"/>
              </a:lnSpc>
            </a:pPr>
            <a:endParaRPr lang="en-US" sz="30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700088" y="42863"/>
            <a:ext cx="12192000" cy="943442"/>
          </a:xfrm>
        </p:spPr>
        <p:txBody>
          <a:bodyPr>
            <a:normAutofit/>
          </a:bodyPr>
          <a:lstStyle/>
          <a:p>
            <a:r>
              <a:rPr lang="en-CA"/>
              <a:t>Benefits of pathogen-reduced platelets</a:t>
            </a:r>
            <a:endParaRPr lang="en-CA">
              <a:latin typeface="Arial"/>
              <a:cs typeface="Arial"/>
            </a:endParaRPr>
          </a:p>
        </p:txBody>
      </p:sp>
      <p:sp>
        <p:nvSpPr>
          <p:cNvPr id="2" name="TextBox 1">
            <a:extLst>
              <a:ext uri="{FF2B5EF4-FFF2-40B4-BE49-F238E27FC236}">
                <a16:creationId xmlns:a16="http://schemas.microsoft.com/office/drawing/2014/main" id="{27F5081B-DD95-2F20-4ED9-9D6151CDF182}"/>
              </a:ext>
            </a:extLst>
          </p:cNvPr>
          <p:cNvSpPr txBox="1"/>
          <p:nvPr/>
        </p:nvSpPr>
        <p:spPr>
          <a:xfrm>
            <a:off x="5644043" y="5607385"/>
            <a:ext cx="5479585" cy="323165"/>
          </a:xfrm>
          <a:prstGeom prst="rect">
            <a:avLst/>
          </a:prstGeom>
          <a:noFill/>
        </p:spPr>
        <p:txBody>
          <a:bodyPr wrap="square" rtlCol="0">
            <a:spAutoFit/>
          </a:bodyPr>
          <a:lstStyle/>
          <a:p>
            <a:r>
              <a:rPr lang="en-US" sz="1500"/>
              <a:t>*</a:t>
            </a:r>
            <a:r>
              <a:rPr lang="en-US" sz="1500">
                <a:latin typeface="Arial" panose="020B0604020202020204" pitchFamily="34" charset="0"/>
                <a:cs typeface="Arial" panose="020B0604020202020204" pitchFamily="34" charset="0"/>
              </a:rPr>
              <a:t>Ta-GvHD: Transfusion-associated graft versus host disease</a:t>
            </a:r>
          </a:p>
        </p:txBody>
      </p:sp>
      <p:sp>
        <p:nvSpPr>
          <p:cNvPr id="3" name="TextBox 2">
            <a:extLst>
              <a:ext uri="{FF2B5EF4-FFF2-40B4-BE49-F238E27FC236}">
                <a16:creationId xmlns:a16="http://schemas.microsoft.com/office/drawing/2014/main" id="{DA8A665C-4BF6-1CC6-408D-A83A544EC644}"/>
              </a:ext>
            </a:extLst>
          </p:cNvPr>
          <p:cNvSpPr txBox="1"/>
          <p:nvPr/>
        </p:nvSpPr>
        <p:spPr>
          <a:xfrm flipH="1">
            <a:off x="5606367" y="6305737"/>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5283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8DB6B-D978-4946-8753-8287BB588A4B}"/>
              </a:ext>
            </a:extLst>
          </p:cNvPr>
          <p:cNvSpPr>
            <a:spLocks noGrp="1"/>
          </p:cNvSpPr>
          <p:nvPr>
            <p:ph type="body" sz="quarter" idx="13"/>
          </p:nvPr>
        </p:nvSpPr>
        <p:spPr>
          <a:xfrm>
            <a:off x="838200" y="1143000"/>
            <a:ext cx="10515600" cy="4543425"/>
          </a:xfrm>
        </p:spPr>
        <p:txBody>
          <a:bodyPr anchor="t" anchorCtr="0">
            <a:normAutofit/>
          </a:bodyPr>
          <a:lstStyle/>
          <a:p>
            <a:pPr>
              <a:lnSpc>
                <a:spcPct val="110000"/>
              </a:lnSpc>
              <a:spcBef>
                <a:spcPts val="1200"/>
              </a:spcBef>
            </a:pPr>
            <a:r>
              <a:rPr lang="en-US" sz="2400" dirty="0">
                <a:latin typeface="Arial"/>
                <a:cs typeface="Arial"/>
              </a:rPr>
              <a:t>Safety endpoints from clinical trials and published hemovigilance data shows </a:t>
            </a:r>
            <a:r>
              <a:rPr lang="en-US" sz="2400" b="1" dirty="0" err="1">
                <a:latin typeface="Arial"/>
                <a:cs typeface="Arial"/>
              </a:rPr>
              <a:t>favourable</a:t>
            </a:r>
            <a:r>
              <a:rPr lang="en-US" sz="2400" b="1" dirty="0">
                <a:latin typeface="Arial"/>
                <a:cs typeface="Arial"/>
              </a:rPr>
              <a:t> adverse reaction and safety profile</a:t>
            </a:r>
            <a:r>
              <a:rPr lang="en-US" sz="2400" baseline="30000" dirty="0">
                <a:latin typeface="Arial"/>
                <a:cs typeface="Arial"/>
              </a:rPr>
              <a:t>4,6</a:t>
            </a:r>
            <a:endParaRPr lang="en-US" sz="2400" b="1" dirty="0">
              <a:latin typeface="Arial"/>
              <a:cs typeface="Arial"/>
            </a:endParaRPr>
          </a:p>
          <a:p>
            <a:pPr>
              <a:lnSpc>
                <a:spcPct val="110000"/>
              </a:lnSpc>
              <a:spcBef>
                <a:spcPts val="1200"/>
              </a:spcBef>
            </a:pPr>
            <a:r>
              <a:rPr lang="en-US" sz="2400" dirty="0">
                <a:latin typeface="Arial"/>
                <a:cs typeface="Arial"/>
              </a:rPr>
              <a:t>Fewer allergic and febrile non-hemolytic transfusion reactions</a:t>
            </a:r>
            <a:r>
              <a:rPr lang="en-US" sz="2400" baseline="30000" dirty="0">
                <a:latin typeface="Arial"/>
                <a:cs typeface="Arial"/>
              </a:rPr>
              <a:t>7,8</a:t>
            </a:r>
            <a:endParaRPr lang="en-US" sz="2400" dirty="0">
              <a:latin typeface="Arial"/>
              <a:cs typeface="Arial"/>
            </a:endParaRPr>
          </a:p>
          <a:p>
            <a:pPr>
              <a:lnSpc>
                <a:spcPct val="110000"/>
              </a:lnSpc>
              <a:spcBef>
                <a:spcPts val="1200"/>
              </a:spcBef>
            </a:pPr>
            <a:r>
              <a:rPr lang="en-US" sz="2400" dirty="0">
                <a:latin typeface="Arial"/>
                <a:cs typeface="Arial"/>
              </a:rPr>
              <a:t>Signals of safety (compared to untreated platelets) – Cochrane review, 2017</a:t>
            </a:r>
            <a:r>
              <a:rPr lang="en-US" sz="2400" baseline="30000" dirty="0">
                <a:latin typeface="Arial"/>
                <a:cs typeface="Arial"/>
              </a:rPr>
              <a:t>6</a:t>
            </a:r>
            <a:r>
              <a:rPr lang="en-US" sz="2400" dirty="0">
                <a:latin typeface="Arial"/>
                <a:cs typeface="Arial"/>
              </a:rPr>
              <a:t>:  </a:t>
            </a:r>
          </a:p>
          <a:p>
            <a:pPr lvl="1">
              <a:lnSpc>
                <a:spcPct val="110000"/>
              </a:lnSpc>
            </a:pPr>
            <a:r>
              <a:rPr lang="en-US" sz="2400" dirty="0">
                <a:latin typeface="Arial"/>
                <a:cs typeface="Arial"/>
              </a:rPr>
              <a:t>No change in thromboembolism, anaphylaxis, acute transfusion reactions</a:t>
            </a:r>
          </a:p>
          <a:p>
            <a:pPr lvl="1">
              <a:lnSpc>
                <a:spcPct val="110000"/>
              </a:lnSpc>
            </a:pPr>
            <a:r>
              <a:rPr lang="en-US" sz="2400" dirty="0">
                <a:latin typeface="Arial"/>
                <a:cs typeface="Arial"/>
              </a:rPr>
              <a:t>No increase in adverse events in clinical trials</a:t>
            </a:r>
          </a:p>
          <a:p>
            <a:pPr>
              <a:lnSpc>
                <a:spcPct val="110000"/>
              </a:lnSpc>
            </a:pPr>
            <a:r>
              <a:rPr lang="en-US" sz="2400" dirty="0">
                <a:latin typeface="Arial"/>
                <a:cs typeface="Arial"/>
              </a:rPr>
              <a:t>Short-term safety and efficacy have been demonstrated in pediatric patients and in neonates</a:t>
            </a:r>
            <a:r>
              <a:rPr lang="en-US" sz="2400" baseline="30000" dirty="0">
                <a:latin typeface="Arial"/>
                <a:cs typeface="Arial"/>
              </a:rPr>
              <a:t>9,10</a:t>
            </a:r>
            <a:r>
              <a:rPr lang="en-US" sz="2400" dirty="0">
                <a:latin typeface="Arial"/>
                <a:cs typeface="Arial"/>
              </a:rPr>
              <a:t> </a:t>
            </a:r>
          </a:p>
        </p:txBody>
      </p:sp>
      <p:sp>
        <p:nvSpPr>
          <p:cNvPr id="9" name="Title 5">
            <a:extLst>
              <a:ext uri="{FF2B5EF4-FFF2-40B4-BE49-F238E27FC236}">
                <a16:creationId xmlns:a16="http://schemas.microsoft.com/office/drawing/2014/main" id="{0B7C6FC6-1E76-B925-77C9-BDBBC2BA3D9F}"/>
              </a:ext>
            </a:extLst>
          </p:cNvPr>
          <p:cNvSpPr>
            <a:spLocks noGrp="1"/>
          </p:cNvSpPr>
          <p:nvPr>
            <p:ph type="title"/>
          </p:nvPr>
        </p:nvSpPr>
        <p:spPr>
          <a:xfrm>
            <a:off x="700088" y="28575"/>
            <a:ext cx="12192000" cy="943442"/>
          </a:xfrm>
        </p:spPr>
        <p:txBody>
          <a:bodyPr>
            <a:normAutofit/>
          </a:bodyPr>
          <a:lstStyle/>
          <a:p>
            <a:r>
              <a:rPr lang="en-CA"/>
              <a:t>Benefits of pathogen-reduced platelets</a:t>
            </a:r>
            <a:endParaRPr lang="en-CA">
              <a:latin typeface="Arial"/>
              <a:cs typeface="Arial"/>
            </a:endParaRPr>
          </a:p>
        </p:txBody>
      </p:sp>
      <p:sp>
        <p:nvSpPr>
          <p:cNvPr id="3" name="TextBox 2">
            <a:extLst>
              <a:ext uri="{FF2B5EF4-FFF2-40B4-BE49-F238E27FC236}">
                <a16:creationId xmlns:a16="http://schemas.microsoft.com/office/drawing/2014/main" id="{F97D1C83-2171-F5B0-50AB-6D0EA5789CB0}"/>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8308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C7E40-2A8B-49A6-AA7C-CF4EB6DEA170}"/>
              </a:ext>
            </a:extLst>
          </p:cNvPr>
          <p:cNvSpPr>
            <a:spLocks noGrp="1"/>
          </p:cNvSpPr>
          <p:nvPr>
            <p:ph type="body" sz="quarter" idx="13"/>
          </p:nvPr>
        </p:nvSpPr>
        <p:spPr>
          <a:xfrm>
            <a:off x="838200" y="1275347"/>
            <a:ext cx="10515600" cy="4379495"/>
          </a:xfrm>
        </p:spPr>
        <p:txBody>
          <a:bodyPr anchor="t" anchorCtr="0">
            <a:normAutofit fontScale="92500" lnSpcReduction="20000"/>
          </a:bodyPr>
          <a:lstStyle/>
          <a:p>
            <a:pPr marL="0" indent="0">
              <a:lnSpc>
                <a:spcPct val="110000"/>
              </a:lnSpc>
              <a:buNone/>
            </a:pPr>
            <a:r>
              <a:rPr lang="en-US" sz="2800" b="1">
                <a:latin typeface="Arial"/>
                <a:cs typeface="Arial"/>
              </a:rPr>
              <a:t>Pathogen-reduced vs untreated platelets</a:t>
            </a:r>
          </a:p>
          <a:p>
            <a:pPr>
              <a:lnSpc>
                <a:spcPct val="110000"/>
              </a:lnSpc>
            </a:pPr>
            <a:r>
              <a:rPr lang="en-US">
                <a:latin typeface="Arial"/>
                <a:cs typeface="Arial"/>
              </a:rPr>
              <a:t>No differences in mortality, any bleeding event (WHO Grade 1-4), clinically significant bleeding (Grade 2/more) or severe bleeding (Grade 3/4)</a:t>
            </a:r>
            <a:r>
              <a:rPr lang="en-US" baseline="30000">
                <a:latin typeface="Arial"/>
                <a:cs typeface="Arial"/>
              </a:rPr>
              <a:t>6</a:t>
            </a:r>
          </a:p>
          <a:p>
            <a:pPr marL="0" indent="0">
              <a:lnSpc>
                <a:spcPct val="110000"/>
              </a:lnSpc>
              <a:buNone/>
            </a:pPr>
            <a:endParaRPr lang="en-US" sz="2800" b="1">
              <a:latin typeface="Arial"/>
              <a:cs typeface="Arial"/>
            </a:endParaRPr>
          </a:p>
          <a:p>
            <a:pPr marL="0" indent="0">
              <a:lnSpc>
                <a:spcPct val="110000"/>
              </a:lnSpc>
              <a:buNone/>
            </a:pPr>
            <a:r>
              <a:rPr lang="en-US" sz="2800" b="1">
                <a:latin typeface="Arial"/>
                <a:cs typeface="Arial"/>
              </a:rPr>
              <a:t>Platelet count increments and transfusion requirements</a:t>
            </a:r>
          </a:p>
          <a:p>
            <a:pPr marL="457200" indent="-457200">
              <a:lnSpc>
                <a:spcPct val="110000"/>
              </a:lnSpc>
              <a:tabLst>
                <a:tab pos="7939088" algn="l"/>
                <a:tab pos="8118475" algn="l"/>
                <a:tab pos="8340725" algn="l"/>
              </a:tabLst>
            </a:pPr>
            <a:r>
              <a:rPr lang="en-US">
                <a:latin typeface="Arial"/>
                <a:cs typeface="Arial"/>
              </a:rPr>
              <a:t>Lower correct count increment (CCI) at 1 and 24 hours </a:t>
            </a:r>
            <a:endParaRPr lang="en-US"/>
          </a:p>
          <a:p>
            <a:pPr marL="457200" indent="-457200">
              <a:lnSpc>
                <a:spcPct val="110000"/>
              </a:lnSpc>
              <a:tabLst>
                <a:tab pos="7939088" algn="l"/>
                <a:tab pos="8118475" algn="l"/>
                <a:tab pos="8340725" algn="l"/>
              </a:tabLst>
            </a:pPr>
            <a:r>
              <a:rPr lang="en-US">
                <a:latin typeface="Arial"/>
                <a:cs typeface="Arial"/>
              </a:rPr>
              <a:t>7% more platelet transfusions (published ranges from 0-30%)</a:t>
            </a:r>
            <a:endParaRPr lang="en-US"/>
          </a:p>
          <a:p>
            <a:pPr marL="457200" indent="-457200">
              <a:lnSpc>
                <a:spcPct val="110000"/>
              </a:lnSpc>
              <a:tabLst>
                <a:tab pos="7939088" algn="l"/>
                <a:tab pos="8118475" algn="l"/>
                <a:tab pos="8340725" algn="l"/>
              </a:tabLst>
            </a:pPr>
            <a:r>
              <a:rPr lang="en-US">
                <a:latin typeface="Arial"/>
                <a:cs typeface="Arial"/>
              </a:rPr>
              <a:t>Shorter transfusion interval between platelets (avg. 0.5 days less between transfusion)</a:t>
            </a:r>
            <a:endParaRPr lang="en-US"/>
          </a:p>
          <a:p>
            <a:pPr marL="457200" indent="-457200">
              <a:lnSpc>
                <a:spcPct val="110000"/>
              </a:lnSpc>
              <a:tabLst>
                <a:tab pos="7939088" algn="l"/>
                <a:tab pos="8118475" algn="l"/>
                <a:tab pos="8340725" algn="l"/>
              </a:tabLst>
            </a:pPr>
            <a:r>
              <a:rPr lang="en-US">
                <a:latin typeface="Arial"/>
                <a:cs typeface="Arial"/>
              </a:rPr>
              <a:t>Platelet refractoriness was observed more often (not HLA Ab-mediated)</a:t>
            </a:r>
            <a:endParaRPr lang="en-US"/>
          </a:p>
          <a:p>
            <a:pPr>
              <a:lnSpc>
                <a:spcPct val="110000"/>
              </a:lnSpc>
              <a:tabLst>
                <a:tab pos="7939088" algn="l"/>
                <a:tab pos="8118475" algn="l"/>
                <a:tab pos="8340725" algn="l"/>
              </a:tabLst>
            </a:pPr>
            <a:endParaRPr lang="en-US" sz="2800" b="1">
              <a:latin typeface="Arial"/>
              <a:cs typeface="Arial"/>
            </a:endParaRPr>
          </a:p>
        </p:txBody>
      </p:sp>
      <p:sp>
        <p:nvSpPr>
          <p:cNvPr id="3" name="Title 2">
            <a:extLst>
              <a:ext uri="{FF2B5EF4-FFF2-40B4-BE49-F238E27FC236}">
                <a16:creationId xmlns:a16="http://schemas.microsoft.com/office/drawing/2014/main" id="{20BE34D7-DD1D-4D02-9017-F92E7AF60CEF}"/>
              </a:ext>
            </a:extLst>
          </p:cNvPr>
          <p:cNvSpPr>
            <a:spLocks noGrp="1"/>
          </p:cNvSpPr>
          <p:nvPr>
            <p:ph type="title"/>
          </p:nvPr>
        </p:nvSpPr>
        <p:spPr/>
        <p:txBody>
          <a:bodyPr>
            <a:normAutofit/>
          </a:bodyPr>
          <a:lstStyle/>
          <a:p>
            <a:r>
              <a:rPr lang="en-US">
                <a:latin typeface="Arial"/>
                <a:cs typeface="Arial"/>
              </a:rPr>
              <a:t>Clinical outcomes and drawbacks </a:t>
            </a:r>
            <a:endParaRPr lang="en-US"/>
          </a:p>
        </p:txBody>
      </p:sp>
      <p:sp>
        <p:nvSpPr>
          <p:cNvPr id="4" name="TextBox 3">
            <a:extLst>
              <a:ext uri="{FF2B5EF4-FFF2-40B4-BE49-F238E27FC236}">
                <a16:creationId xmlns:a16="http://schemas.microsoft.com/office/drawing/2014/main" id="{6EF8290C-6152-068C-A926-6720690A1A96}"/>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1700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B62878-7DD3-4129-8CAB-0F638C2C2770}"/>
              </a:ext>
            </a:extLst>
          </p:cNvPr>
          <p:cNvSpPr>
            <a:spLocks noGrp="1"/>
          </p:cNvSpPr>
          <p:nvPr>
            <p:ph type="body" sz="quarter" idx="13"/>
          </p:nvPr>
        </p:nvSpPr>
        <p:spPr>
          <a:xfrm>
            <a:off x="838200" y="1257303"/>
            <a:ext cx="10515600" cy="4811751"/>
          </a:xfrm>
        </p:spPr>
        <p:txBody>
          <a:bodyPr anchor="t" anchorCtr="0">
            <a:normAutofit fontScale="92500" lnSpcReduction="10000"/>
          </a:bodyPr>
          <a:lstStyle/>
          <a:p>
            <a:pPr marL="0" indent="0">
              <a:buNone/>
            </a:pPr>
            <a:r>
              <a:rPr lang="en-CA" b="1"/>
              <a:t>Method</a:t>
            </a:r>
          </a:p>
          <a:p>
            <a:pPr lvl="1">
              <a:lnSpc>
                <a:spcPct val="110000"/>
              </a:lnSpc>
            </a:pPr>
            <a:r>
              <a:rPr lang="en-CA" sz="2400"/>
              <a:t>Prophylactic platelet transfusion to hematologic cancer and solid tumor patients</a:t>
            </a:r>
          </a:p>
          <a:p>
            <a:pPr lvl="1">
              <a:lnSpc>
                <a:spcPct val="110000"/>
              </a:lnSpc>
            </a:pPr>
            <a:endParaRPr lang="en-CA" sz="1100"/>
          </a:p>
          <a:p>
            <a:pPr lvl="1">
              <a:lnSpc>
                <a:spcPct val="110000"/>
              </a:lnSpc>
            </a:pPr>
            <a:r>
              <a:rPr lang="en-CA" sz="2400"/>
              <a:t>Received low (</a:t>
            </a:r>
            <a:r>
              <a:rPr lang="en-US" sz="2400"/>
              <a:t>1.1x10</a:t>
            </a:r>
            <a:r>
              <a:rPr lang="en-US" sz="2400" baseline="30000"/>
              <a:t>11</a:t>
            </a:r>
            <a:r>
              <a:rPr lang="en-US" sz="2400"/>
              <a:t>), </a:t>
            </a:r>
            <a:r>
              <a:rPr lang="en-CA" sz="2400"/>
              <a:t>medium</a:t>
            </a:r>
            <a:r>
              <a:rPr lang="en-US" sz="2400"/>
              <a:t> (2.2x10</a:t>
            </a:r>
            <a:r>
              <a:rPr lang="en-US" sz="2400" baseline="30000"/>
              <a:t>11</a:t>
            </a:r>
            <a:r>
              <a:rPr lang="en-US" sz="2400"/>
              <a:t>),</a:t>
            </a:r>
            <a:r>
              <a:rPr lang="en-CA" sz="2400"/>
              <a:t> or high </a:t>
            </a:r>
            <a:r>
              <a:rPr lang="en-US" sz="2400"/>
              <a:t>(4.4x10</a:t>
            </a:r>
            <a:r>
              <a:rPr lang="en-US" sz="2400" baseline="30000"/>
              <a:t>11</a:t>
            </a:r>
            <a:r>
              <a:rPr lang="en-US" sz="2400"/>
              <a:t>)</a:t>
            </a:r>
            <a:r>
              <a:rPr lang="en-CA" sz="2400"/>
              <a:t> dose when platelet count was less than 10,000/L</a:t>
            </a:r>
          </a:p>
          <a:p>
            <a:pPr lvl="1">
              <a:lnSpc>
                <a:spcPct val="110000"/>
              </a:lnSpc>
            </a:pPr>
            <a:endParaRPr lang="en-CA" sz="1100"/>
          </a:p>
          <a:p>
            <a:pPr lvl="1">
              <a:lnSpc>
                <a:spcPct val="110000"/>
              </a:lnSpc>
            </a:pPr>
            <a:r>
              <a:rPr lang="en-CA" sz="2400"/>
              <a:t>Primary endpoint: Grade 2 or higher bleeding defined by WHO</a:t>
            </a:r>
          </a:p>
          <a:p>
            <a:pPr marL="0" indent="0">
              <a:buNone/>
            </a:pPr>
            <a:r>
              <a:rPr lang="en-US" b="1"/>
              <a:t>Result </a:t>
            </a:r>
          </a:p>
          <a:p>
            <a:pPr lvl="1"/>
            <a:r>
              <a:rPr lang="en-US" sz="2400"/>
              <a:t>Significant bleeding </a:t>
            </a:r>
            <a:r>
              <a:rPr lang="en-US" sz="2400" b="1"/>
              <a:t>did not</a:t>
            </a:r>
            <a:r>
              <a:rPr lang="en-US" sz="2400"/>
              <a:t> differ between groups</a:t>
            </a:r>
          </a:p>
          <a:p>
            <a:pPr marL="457200" lvl="1" indent="0">
              <a:buNone/>
            </a:pPr>
            <a:endParaRPr lang="en-US" sz="2400"/>
          </a:p>
          <a:p>
            <a:pPr marL="457200" lvl="1" indent="0">
              <a:lnSpc>
                <a:spcPct val="120000"/>
              </a:lnSpc>
              <a:buNone/>
            </a:pPr>
            <a:r>
              <a:rPr lang="en-US" sz="2400" b="1"/>
              <a:t>Trials with pathogen-reduced platelets also did not observe an increased bleeding risk due to fewer platelets in a platelet dose.</a:t>
            </a:r>
            <a:r>
              <a:rPr lang="en-US" sz="2400" b="1" baseline="30000"/>
              <a:t>8</a:t>
            </a:r>
            <a:endParaRPr lang="en-US" sz="2400" b="1"/>
          </a:p>
        </p:txBody>
      </p:sp>
      <p:sp>
        <p:nvSpPr>
          <p:cNvPr id="3" name="Title 2">
            <a:extLst>
              <a:ext uri="{FF2B5EF4-FFF2-40B4-BE49-F238E27FC236}">
                <a16:creationId xmlns:a16="http://schemas.microsoft.com/office/drawing/2014/main" id="{C0937731-4146-4119-86C6-ECC81D0F98C3}"/>
              </a:ext>
            </a:extLst>
          </p:cNvPr>
          <p:cNvSpPr>
            <a:spLocks noGrp="1"/>
          </p:cNvSpPr>
          <p:nvPr>
            <p:ph type="title"/>
          </p:nvPr>
        </p:nvSpPr>
        <p:spPr/>
        <p:txBody>
          <a:bodyPr>
            <a:normAutofit/>
          </a:bodyPr>
          <a:lstStyle/>
          <a:p>
            <a:r>
              <a:rPr lang="en-CA"/>
              <a:t>A note about clinical efficacy - PLADO trial</a:t>
            </a:r>
            <a:r>
              <a:rPr lang="en-CA" baseline="30000"/>
              <a:t>11</a:t>
            </a:r>
            <a:endParaRPr lang="en-US"/>
          </a:p>
        </p:txBody>
      </p:sp>
      <p:sp>
        <p:nvSpPr>
          <p:cNvPr id="4" name="Rectangle 3">
            <a:extLst>
              <a:ext uri="{FF2B5EF4-FFF2-40B4-BE49-F238E27FC236}">
                <a16:creationId xmlns:a16="http://schemas.microsoft.com/office/drawing/2014/main" id="{69CF8276-408D-4529-A6D3-7DCD0FDEA9C2}"/>
              </a:ext>
            </a:extLst>
          </p:cNvPr>
          <p:cNvSpPr/>
          <p:nvPr/>
        </p:nvSpPr>
        <p:spPr>
          <a:xfrm>
            <a:off x="3048000" y="1859340"/>
            <a:ext cx="6096000" cy="646331"/>
          </a:xfrm>
          <a:prstGeom prst="rect">
            <a:avLst/>
          </a:prstGeom>
        </p:spPr>
        <p:txBody>
          <a:bodyPr>
            <a:spAutoFit/>
          </a:bodyPr>
          <a:lstStyle/>
          <a:p>
            <a:br>
              <a:rPr lang="en-US">
                <a:solidFill>
                  <a:srgbClr val="212121"/>
                </a:solidFill>
                <a:latin typeface="BlinkMacSystemFont"/>
              </a:rPr>
            </a:br>
            <a:endParaRPr lang="en-US"/>
          </a:p>
        </p:txBody>
      </p:sp>
      <p:sp>
        <p:nvSpPr>
          <p:cNvPr id="5" name="TextBox 4">
            <a:extLst>
              <a:ext uri="{FF2B5EF4-FFF2-40B4-BE49-F238E27FC236}">
                <a16:creationId xmlns:a16="http://schemas.microsoft.com/office/drawing/2014/main" id="{6EBBD887-4058-10D5-C39C-1A13EE190549}"/>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5382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90B60-066A-0489-A945-7F98DF110B90}"/>
              </a:ext>
            </a:extLst>
          </p:cNvPr>
          <p:cNvSpPr>
            <a:spLocks noGrp="1"/>
          </p:cNvSpPr>
          <p:nvPr>
            <p:ph type="title"/>
          </p:nvPr>
        </p:nvSpPr>
        <p:spPr/>
        <p:txBody>
          <a:bodyPr/>
          <a:lstStyle/>
          <a:p>
            <a:r>
              <a:rPr lang="en-CA"/>
              <a:t>Neonatal and intrauterine transfusions   </a:t>
            </a:r>
          </a:p>
        </p:txBody>
      </p:sp>
      <p:sp>
        <p:nvSpPr>
          <p:cNvPr id="6" name="Text Placeholder 1">
            <a:extLst>
              <a:ext uri="{FF2B5EF4-FFF2-40B4-BE49-F238E27FC236}">
                <a16:creationId xmlns:a16="http://schemas.microsoft.com/office/drawing/2014/main" id="{DD222F13-EBCB-8393-D4B1-F3B78A761F7F}"/>
              </a:ext>
            </a:extLst>
          </p:cNvPr>
          <p:cNvSpPr txBox="1">
            <a:spLocks/>
          </p:cNvSpPr>
          <p:nvPr/>
        </p:nvSpPr>
        <p:spPr>
          <a:xfrm>
            <a:off x="939800" y="1467933"/>
            <a:ext cx="10515600" cy="4120068"/>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a:t>Several studies have described pathogen reduced platelet use in pediatrics and neonatal populations</a:t>
            </a:r>
          </a:p>
          <a:p>
            <a:pPr>
              <a:lnSpc>
                <a:spcPct val="100000"/>
              </a:lnSpc>
            </a:pPr>
            <a:r>
              <a:rPr lang="en-CA" sz="2400"/>
              <a:t>No indications of harm</a:t>
            </a:r>
          </a:p>
          <a:p>
            <a:pPr lvl="1">
              <a:lnSpc>
                <a:spcPct val="100000"/>
              </a:lnSpc>
            </a:pPr>
            <a:r>
              <a:rPr lang="en-CA" sz="2400"/>
              <a:t>Largest study Delaney et al. &gt; 3800 pediatric patients across 4 centres, 2013-2019 (1,188 patients under 4 months)</a:t>
            </a:r>
            <a:r>
              <a:rPr lang="en-CA" sz="2400" baseline="30000"/>
              <a:t>12</a:t>
            </a:r>
          </a:p>
          <a:p>
            <a:pPr>
              <a:lnSpc>
                <a:spcPct val="100000"/>
              </a:lnSpc>
            </a:pPr>
            <a:r>
              <a:rPr lang="en-CA" sz="2400"/>
              <a:t>No long-term studies</a:t>
            </a:r>
          </a:p>
          <a:p>
            <a:pPr>
              <a:lnSpc>
                <a:spcPct val="100000"/>
              </a:lnSpc>
            </a:pPr>
            <a:r>
              <a:rPr lang="en-CA" sz="2400"/>
              <a:t>No published studies in intrauterine transfusions</a:t>
            </a:r>
          </a:p>
          <a:p>
            <a:pPr>
              <a:lnSpc>
                <a:spcPct val="100000"/>
              </a:lnSpc>
            </a:pPr>
            <a:r>
              <a:rPr lang="en-US" sz="2400">
                <a:effectLst/>
                <a:latin typeface="Arial" panose="020B0604020202020204" pitchFamily="34" charset="0"/>
                <a:ea typeface="Calibri" panose="020F0502020204030204" pitchFamily="34" charset="0"/>
              </a:rPr>
              <a:t>Benefit and risks should be assessed and balanced before using pathogen-reduced platelets in thes</a:t>
            </a:r>
            <a:r>
              <a:rPr lang="en-US" sz="2400">
                <a:ea typeface="Calibri" panose="020F0502020204030204" pitchFamily="34" charset="0"/>
              </a:rPr>
              <a:t>e settings</a:t>
            </a:r>
            <a:endParaRPr lang="en-CA" sz="2400"/>
          </a:p>
        </p:txBody>
      </p:sp>
      <p:sp>
        <p:nvSpPr>
          <p:cNvPr id="2" name="TextBox 1">
            <a:extLst>
              <a:ext uri="{FF2B5EF4-FFF2-40B4-BE49-F238E27FC236}">
                <a16:creationId xmlns:a16="http://schemas.microsoft.com/office/drawing/2014/main" id="{D7082640-C1D7-D6D4-CC6B-D105CC458E98}"/>
              </a:ext>
            </a:extLst>
          </p:cNvPr>
          <p:cNvSpPr txBox="1"/>
          <p:nvPr/>
        </p:nvSpPr>
        <p:spPr>
          <a:xfrm flipH="1">
            <a:off x="5549806" y="6296312"/>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6724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64703" y="1010479"/>
            <a:ext cx="10806629" cy="4724400"/>
          </a:xfrm>
        </p:spPr>
        <p:txBody>
          <a:bodyPr>
            <a:normAutofit fontScale="92500" lnSpcReduction="20000"/>
          </a:bodyPr>
          <a:lstStyle/>
          <a:p>
            <a:pPr fontAlgn="base"/>
            <a:r>
              <a:rPr lang="en-US" sz="2200">
                <a:latin typeface="Arial"/>
                <a:cs typeface="Arial"/>
              </a:rPr>
              <a:t>Canadian Blood Services professional education website (</a:t>
            </a:r>
            <a:r>
              <a:rPr lang="en-US" sz="2200">
                <a:latin typeface="Arial"/>
                <a:cs typeface="Arial"/>
                <a:hlinkClick r:id="rId4"/>
              </a:rPr>
              <a:t>profedu.ca</a:t>
            </a:r>
            <a:r>
              <a:rPr lang="en-US" sz="2200">
                <a:latin typeface="Arial"/>
                <a:cs typeface="Arial"/>
              </a:rPr>
              <a:t>)</a:t>
            </a:r>
          </a:p>
          <a:p>
            <a:pPr lvl="1" fontAlgn="base"/>
            <a:r>
              <a:rPr lang="en-US" sz="2200" i="1">
                <a:latin typeface="Arial"/>
                <a:cs typeface="Arial"/>
              </a:rPr>
              <a:t>Clinical Guide to Transfusion</a:t>
            </a:r>
            <a:r>
              <a:rPr lang="en-US" sz="2200">
                <a:latin typeface="Arial"/>
                <a:cs typeface="Arial"/>
              </a:rPr>
              <a:t>, </a:t>
            </a:r>
            <a:r>
              <a:rPr lang="en-US" sz="2200">
                <a:latin typeface="Arial"/>
                <a:cs typeface="Arial"/>
                <a:hlinkClick r:id="rId5"/>
              </a:rPr>
              <a:t>Chapter 19, Pathogen-reduced platelets</a:t>
            </a:r>
          </a:p>
          <a:p>
            <a:pPr lvl="1" fontAlgn="base"/>
            <a:r>
              <a:rPr lang="en-US" sz="2200">
                <a:latin typeface="Arial"/>
                <a:cs typeface="Arial"/>
              </a:rPr>
              <a:t>Clinical slide deck (also available as narrated video)</a:t>
            </a:r>
          </a:p>
          <a:p>
            <a:pPr lvl="1" fontAlgn="base"/>
            <a:r>
              <a:rPr lang="en-US" sz="2200">
                <a:latin typeface="Arial"/>
                <a:cs typeface="Arial"/>
              </a:rPr>
              <a:t>Component slide deck (also available as narrated video)</a:t>
            </a:r>
          </a:p>
          <a:p>
            <a:pPr lvl="1" fontAlgn="base"/>
            <a:r>
              <a:rPr lang="en-US" sz="2200">
                <a:latin typeface="Arial"/>
                <a:cs typeface="Arial"/>
              </a:rPr>
              <a:t>Clinical highlights slide deck (also available as narrated video)</a:t>
            </a:r>
          </a:p>
          <a:p>
            <a:pPr lvl="1" fontAlgn="base"/>
            <a:r>
              <a:rPr lang="en-US" sz="2200">
                <a:latin typeface="Arial"/>
                <a:cs typeface="Arial"/>
                <a:hlinkClick r:id="rId6"/>
              </a:rPr>
              <a:t>FAQ: Information for health professionals on pathogen-reduced platelets (PPPT)</a:t>
            </a:r>
          </a:p>
          <a:p>
            <a:pPr lvl="1"/>
            <a:r>
              <a:rPr lang="en-US" sz="2200">
                <a:latin typeface="Arial"/>
                <a:cs typeface="Arial"/>
                <a:hlinkClick r:id="rId7"/>
              </a:rPr>
              <a:t>FAQ: Information for health professionals on apheresis platelet psoralen-treated (APPT) and untreated apheresis platelet in PAS-E </a:t>
            </a:r>
            <a:endParaRPr lang="en-US" sz="2200">
              <a:latin typeface="Arial"/>
              <a:cs typeface="Arial"/>
            </a:endParaRPr>
          </a:p>
          <a:p>
            <a:pPr fontAlgn="base"/>
            <a:r>
              <a:rPr lang="en-US" sz="2200">
                <a:latin typeface="Arial"/>
                <a:cs typeface="Arial"/>
              </a:rPr>
              <a:t>Canadian Blood Services website (</a:t>
            </a:r>
            <a:r>
              <a:rPr lang="en-US" sz="2200">
                <a:latin typeface="Arial"/>
                <a:cs typeface="Arial"/>
                <a:hlinkClick r:id="rId8"/>
              </a:rPr>
              <a:t>blood.ca</a:t>
            </a:r>
            <a:r>
              <a:rPr lang="en-US" sz="2200">
                <a:latin typeface="Arial"/>
                <a:cs typeface="Arial"/>
              </a:rPr>
              <a:t>)</a:t>
            </a:r>
          </a:p>
          <a:p>
            <a:pPr lvl="1" fontAlgn="base"/>
            <a:r>
              <a:rPr lang="en-US" sz="2200">
                <a:latin typeface="Arial"/>
                <a:cs typeface="Arial"/>
                <a:hlinkClick r:id="rId9"/>
              </a:rPr>
              <a:t>Circular of Information</a:t>
            </a:r>
            <a:endParaRPr lang="en-US" sz="2200">
              <a:latin typeface="Arial"/>
              <a:cs typeface="Arial"/>
            </a:endParaRPr>
          </a:p>
          <a:p>
            <a:pPr fontAlgn="base"/>
            <a:r>
              <a:rPr lang="en-US" sz="2200">
                <a:latin typeface="Arial"/>
                <a:cs typeface="Arial"/>
              </a:rPr>
              <a:t>INTERCEPT package insert: </a:t>
            </a:r>
            <a:r>
              <a:rPr lang="en-US" sz="2200">
                <a:latin typeface="Arial"/>
                <a:cs typeface="Arial"/>
                <a:hlinkClick r:id="rId10"/>
              </a:rPr>
              <a:t>intercept-canada.com</a:t>
            </a:r>
            <a:endParaRPr lang="en-US" sz="2200">
              <a:latin typeface="Arial"/>
              <a:cs typeface="Arial"/>
            </a:endParaRPr>
          </a:p>
          <a:p>
            <a:pPr fontAlgn="base"/>
            <a:r>
              <a:rPr lang="en-US" sz="2200">
                <a:latin typeface="Arial"/>
                <a:cs typeface="Arial"/>
              </a:rPr>
              <a:t>Ontario Regional Blood Coordinating Network (</a:t>
            </a:r>
            <a:r>
              <a:rPr lang="en-US" sz="2200" err="1">
                <a:latin typeface="Arial"/>
                <a:cs typeface="Arial"/>
              </a:rPr>
              <a:t>ORBCoN</a:t>
            </a:r>
            <a:r>
              <a:rPr lang="en-US" sz="2200">
                <a:latin typeface="Arial"/>
                <a:cs typeface="Arial"/>
              </a:rPr>
              <a:t>) information on pathogen-reduced pooled platelets: </a:t>
            </a:r>
            <a:r>
              <a:rPr lang="en-US" sz="2200">
                <a:latin typeface="Arial"/>
                <a:cs typeface="Arial"/>
                <a:hlinkClick r:id="rId11"/>
              </a:rPr>
              <a:t>Information on Pathogen Reduced Pooled Platelets – Transfusion Ontario</a:t>
            </a:r>
            <a:endParaRPr lang="en-US" sz="22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01884" y="113772"/>
            <a:ext cx="10589564" cy="943442"/>
          </a:xfrm>
        </p:spPr>
        <p:txBody>
          <a:bodyPr/>
          <a:lstStyle/>
          <a:p>
            <a:r>
              <a:rPr lang="en-US"/>
              <a:t>Resources</a:t>
            </a:r>
            <a:endParaRPr lang="en-CA"/>
          </a:p>
        </p:txBody>
      </p:sp>
      <p:sp>
        <p:nvSpPr>
          <p:cNvPr id="2" name="TextBox 1">
            <a:extLst>
              <a:ext uri="{FF2B5EF4-FFF2-40B4-BE49-F238E27FC236}">
                <a16:creationId xmlns:a16="http://schemas.microsoft.com/office/drawing/2014/main" id="{7145D343-5D62-1616-2B6F-CB96FB1BF232}"/>
              </a:ext>
            </a:extLst>
          </p:cNvPr>
          <p:cNvSpPr txBox="1"/>
          <p:nvPr/>
        </p:nvSpPr>
        <p:spPr>
          <a:xfrm flipH="1">
            <a:off x="5625221" y="6305738"/>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1637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7B496-7C42-138B-D07E-A00AED1B06BB}"/>
              </a:ext>
            </a:extLst>
          </p:cNvPr>
          <p:cNvSpPr>
            <a:spLocks noGrp="1"/>
          </p:cNvSpPr>
          <p:nvPr>
            <p:ph type="body" sz="quarter" idx="13"/>
          </p:nvPr>
        </p:nvSpPr>
        <p:spPr/>
        <p:txBody>
          <a:bodyPr vert="horz" lIns="91440" tIns="45720" rIns="91440" bIns="45720" rtlCol="0" anchor="ctr">
            <a:noAutofit/>
          </a:bodyPr>
          <a:lstStyle/>
          <a:p>
            <a:pPr marL="0" marR="0" indent="0">
              <a:spcBef>
                <a:spcPts val="0"/>
              </a:spcBef>
              <a:spcAft>
                <a:spcPts val="0"/>
              </a:spcAft>
              <a:buNone/>
            </a:pPr>
            <a:endParaRPr lang="en-US" sz="2800">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None/>
            </a:pPr>
            <a:endParaRPr lang="en-US" sz="1400">
              <a:effectLst/>
              <a:ea typeface="Calibri" panose="020F0502020204030204" pitchFamily="34" charset="0"/>
            </a:endParaRPr>
          </a:p>
          <a:p>
            <a:pPr>
              <a:spcBef>
                <a:spcPts val="0"/>
              </a:spcBef>
              <a:buNone/>
            </a:pPr>
            <a:r>
              <a:rPr lang="en-US" sz="1400">
                <a:latin typeface="Arial"/>
                <a:ea typeface="Calibri" panose="020F0502020204030204" pitchFamily="34" charset="0"/>
                <a:cs typeface="Arial"/>
              </a:rPr>
              <a:t>1. </a:t>
            </a:r>
            <a:r>
              <a:rPr lang="en-US" sz="1400" err="1">
                <a:effectLst/>
                <a:latin typeface="Arial"/>
                <a:ea typeface="Calibri" panose="020F0502020204030204" pitchFamily="34" charset="0"/>
                <a:cs typeface="Arial"/>
              </a:rPr>
              <a:t>Mertes</a:t>
            </a:r>
            <a:r>
              <a:rPr lang="en-US" sz="1400">
                <a:effectLst/>
                <a:latin typeface="Arial"/>
                <a:ea typeface="Calibri" panose="020F0502020204030204" pitchFamily="34" charset="0"/>
                <a:cs typeface="Arial"/>
              </a:rPr>
              <a:t> PM et al. Hypersensitivity Transfusion Reactions to Platelet Concentrate: A Retrospective Analysis of the French Hemovigilance Network. </a:t>
            </a:r>
            <a:r>
              <a:rPr lang="en-US" sz="1400" i="1">
                <a:effectLst/>
                <a:latin typeface="Arial"/>
                <a:ea typeface="Calibri" panose="020F0502020204030204" pitchFamily="34" charset="0"/>
                <a:cs typeface="Arial"/>
              </a:rPr>
              <a:t>Transfusion</a:t>
            </a:r>
            <a:r>
              <a:rPr lang="en-US" sz="1400">
                <a:effectLst/>
                <a:latin typeface="Arial"/>
                <a:ea typeface="Calibri" panose="020F0502020204030204" pitchFamily="34" charset="0"/>
                <a:cs typeface="Arial"/>
              </a:rPr>
              <a:t> 2020;60:507-12.</a:t>
            </a:r>
            <a:r>
              <a:rPr lang="en-US" sz="1400">
                <a:latin typeface="Arial"/>
                <a:ea typeface="Calibri" panose="020F0502020204030204" pitchFamily="34" charset="0"/>
                <a:cs typeface="Arial"/>
              </a:rPr>
              <a:t> </a:t>
            </a:r>
          </a:p>
          <a:p>
            <a:pPr marR="0">
              <a:spcBef>
                <a:spcPts val="0"/>
              </a:spcBef>
              <a:spcAft>
                <a:spcPts val="0"/>
              </a:spcAft>
              <a:buNone/>
            </a:pPr>
            <a:r>
              <a:rPr lang="en-US" sz="1400">
                <a:effectLst/>
                <a:latin typeface="Arial"/>
                <a:ea typeface="Calibri" panose="020F0502020204030204" pitchFamily="34" charset="0"/>
                <a:cs typeface="Arial"/>
              </a:rPr>
              <a:t>2. </a:t>
            </a:r>
            <a:r>
              <a:rPr lang="en-US" sz="1400" err="1">
                <a:effectLst/>
                <a:latin typeface="Arial"/>
                <a:ea typeface="Calibri" panose="020F0502020204030204" pitchFamily="34" charset="0"/>
                <a:cs typeface="Arial"/>
              </a:rPr>
              <a:t>Mowla</a:t>
            </a:r>
            <a:r>
              <a:rPr lang="en-US" sz="1400">
                <a:effectLst/>
                <a:latin typeface="Arial"/>
                <a:ea typeface="Calibri" panose="020F0502020204030204" pitchFamily="34" charset="0"/>
                <a:cs typeface="Arial"/>
              </a:rPr>
              <a:t> SJ et al. A Comparison of Transfusion-Related Adverse Reactions among Apheresis Platelets, Whole Blood-Derived Platelets, and Platelets Subjected to Pathogen Reduction Technology as Reported to the National Healthcare Safety Network Hemovigilance Module. </a:t>
            </a:r>
            <a:r>
              <a:rPr lang="en-US" sz="1400" i="1" err="1">
                <a:effectLst/>
                <a:latin typeface="Arial"/>
                <a:ea typeface="Calibri" panose="020F0502020204030204" pitchFamily="34" charset="0"/>
                <a:cs typeface="Arial"/>
              </a:rPr>
              <a:t>Transfus</a:t>
            </a:r>
            <a:r>
              <a:rPr lang="en-US" sz="1400" i="1">
                <a:effectLst/>
                <a:latin typeface="Arial"/>
                <a:ea typeface="Calibri" panose="020F0502020204030204" pitchFamily="34" charset="0"/>
                <a:cs typeface="Arial"/>
              </a:rPr>
              <a:t> Med Rev</a:t>
            </a:r>
            <a:r>
              <a:rPr lang="en-US" sz="1400">
                <a:effectLst/>
                <a:latin typeface="Arial"/>
                <a:ea typeface="Calibri" panose="020F0502020204030204" pitchFamily="34" charset="0"/>
                <a:cs typeface="Arial"/>
              </a:rPr>
              <a:t> 2021;35: 78-84.</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a:spcBef>
                <a:spcPts val="0"/>
              </a:spcBef>
              <a:buNone/>
            </a:pPr>
            <a:r>
              <a:rPr lang="en-US" sz="1400">
                <a:latin typeface="Arial"/>
                <a:cs typeface="Arial"/>
              </a:rPr>
              <a:t>3. </a:t>
            </a:r>
            <a:r>
              <a:rPr lang="en-US" sz="1400" err="1">
                <a:latin typeface="Arial"/>
                <a:cs typeface="Arial"/>
              </a:rPr>
              <a:t>Kerkhoffs</a:t>
            </a:r>
            <a:r>
              <a:rPr lang="en-US" sz="1400">
                <a:latin typeface="Arial"/>
                <a:cs typeface="Arial"/>
              </a:rPr>
              <a:t> J-LH et al. A Multicenter Randomized Study of the Efficacy of Transfusions with Platelets Stored in Platelet Additive Solution Versus Plasma.   </a:t>
            </a:r>
            <a:r>
              <a:rPr lang="en-US" sz="1400" i="1">
                <a:latin typeface="Arial"/>
                <a:cs typeface="Arial"/>
              </a:rPr>
              <a:t>Blood</a:t>
            </a:r>
            <a:r>
              <a:rPr lang="en-US" sz="1400">
                <a:latin typeface="Arial"/>
                <a:cs typeface="Arial"/>
              </a:rPr>
              <a:t> 2006;108:3210-5.</a:t>
            </a:r>
          </a:p>
          <a:p>
            <a:pPr>
              <a:spcBef>
                <a:spcPts val="0"/>
              </a:spcBef>
              <a:buNone/>
            </a:pPr>
            <a:r>
              <a:rPr lang="en-US" sz="1400">
                <a:effectLst/>
                <a:latin typeface="Arial"/>
                <a:ea typeface="Calibri" panose="020F0502020204030204" pitchFamily="34" charset="0"/>
                <a:cs typeface="Arial"/>
              </a:rPr>
              <a:t>4. Knutson F et al. A Prospective, Active </a:t>
            </a:r>
            <a:r>
              <a:rPr lang="en-US" sz="1400" err="1">
                <a:effectLst/>
                <a:latin typeface="Arial"/>
                <a:ea typeface="Calibri" panose="020F0502020204030204" pitchFamily="34" charset="0"/>
                <a:cs typeface="Arial"/>
              </a:rPr>
              <a:t>Haemovigilance</a:t>
            </a:r>
            <a:r>
              <a:rPr lang="en-US" sz="1400">
                <a:effectLst/>
                <a:latin typeface="Arial"/>
                <a:ea typeface="Calibri" panose="020F0502020204030204" pitchFamily="34" charset="0"/>
                <a:cs typeface="Arial"/>
              </a:rPr>
              <a:t> Study with Combined Cohort Analysis of 19,175 Transfusions of Platelet Components Prepared with </a:t>
            </a:r>
            <a:r>
              <a:rPr lang="en-US" sz="1400" err="1">
                <a:effectLst/>
                <a:latin typeface="Arial"/>
                <a:ea typeface="Calibri" panose="020F0502020204030204" pitchFamily="34" charset="0"/>
                <a:cs typeface="Arial"/>
              </a:rPr>
              <a:t>Amotosalen</a:t>
            </a:r>
            <a:r>
              <a:rPr lang="en-US" sz="1400">
                <a:effectLst/>
                <a:latin typeface="Arial"/>
                <a:ea typeface="Calibri" panose="020F0502020204030204" pitchFamily="34" charset="0"/>
                <a:cs typeface="Arial"/>
              </a:rPr>
              <a:t>-UVA Photochemical Treatment. </a:t>
            </a:r>
            <a:r>
              <a:rPr lang="en-US" sz="1400" i="1">
                <a:effectLst/>
                <a:latin typeface="Arial"/>
                <a:ea typeface="Calibri" panose="020F0502020204030204" pitchFamily="34" charset="0"/>
                <a:cs typeface="Arial"/>
              </a:rPr>
              <a:t>Vox Sang</a:t>
            </a:r>
            <a:r>
              <a:rPr lang="en-US" sz="1400">
                <a:effectLst/>
                <a:latin typeface="Arial"/>
                <a:ea typeface="Calibri" panose="020F0502020204030204" pitchFamily="34" charset="0"/>
                <a:cs typeface="Arial"/>
              </a:rPr>
              <a:t> 2015;109:343-52.</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a:spcBef>
                <a:spcPts val="0"/>
              </a:spcBef>
              <a:buNone/>
            </a:pPr>
            <a:r>
              <a:rPr lang="en-US" sz="1400">
                <a:latin typeface="Arial"/>
                <a:ea typeface="Calibri" panose="020F0502020204030204" pitchFamily="34" charset="0"/>
                <a:cs typeface="Arial"/>
              </a:rPr>
              <a:t>5</a:t>
            </a:r>
            <a:r>
              <a:rPr lang="en-US" sz="1400">
                <a:effectLst/>
                <a:latin typeface="Arial"/>
                <a:ea typeface="Calibri" panose="020F0502020204030204" pitchFamily="34" charset="0"/>
                <a:cs typeface="Arial"/>
              </a:rPr>
              <a:t>. Benjamin RJ et al. Hemovigilance Monitoring of Platelet Septic Reactions with Effective Bacterial Protection Systems. </a:t>
            </a:r>
            <a:r>
              <a:rPr lang="en-US" sz="1400" i="1">
                <a:effectLst/>
                <a:latin typeface="Arial"/>
                <a:ea typeface="Calibri" panose="020F0502020204030204" pitchFamily="34" charset="0"/>
                <a:cs typeface="Arial"/>
              </a:rPr>
              <a:t>Transfusion </a:t>
            </a:r>
            <a:r>
              <a:rPr lang="en-US" sz="1400">
                <a:effectLst/>
                <a:latin typeface="Arial"/>
                <a:ea typeface="Calibri" panose="020F0502020204030204" pitchFamily="34" charset="0"/>
                <a:cs typeface="Arial"/>
              </a:rPr>
              <a:t>2017;57:2946-57.</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a:spcBef>
                <a:spcPts val="0"/>
              </a:spcBef>
              <a:buNone/>
            </a:pPr>
            <a:r>
              <a:rPr lang="en-US" sz="1400">
                <a:latin typeface="Arial"/>
                <a:ea typeface="Calibri" panose="020F0502020204030204" pitchFamily="34" charset="0"/>
                <a:cs typeface="Arial"/>
              </a:rPr>
              <a:t>6</a:t>
            </a:r>
            <a:r>
              <a:rPr lang="en-US" sz="1400">
                <a:effectLst/>
                <a:latin typeface="Arial"/>
                <a:ea typeface="Calibri" panose="020F0502020204030204" pitchFamily="34" charset="0"/>
                <a:cs typeface="Arial"/>
              </a:rPr>
              <a:t>. Estcourt LJ et al. Pathogen‐Reduced Platelets for the Prevention of Bleeding</a:t>
            </a:r>
            <a:r>
              <a:rPr lang="en-US" sz="1400" i="1">
                <a:effectLst/>
                <a:latin typeface="Arial"/>
                <a:ea typeface="Calibri" panose="020F0502020204030204" pitchFamily="34" charset="0"/>
                <a:cs typeface="Arial"/>
              </a:rPr>
              <a:t>. Cochrane Database of Systematic Reviews</a:t>
            </a:r>
            <a:r>
              <a:rPr lang="en-US" sz="1400">
                <a:effectLst/>
                <a:latin typeface="Arial"/>
                <a:ea typeface="Calibri" panose="020F0502020204030204" pitchFamily="34" charset="0"/>
                <a:cs typeface="Arial"/>
              </a:rPr>
              <a:t> 2017.</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marR="0">
              <a:spcBef>
                <a:spcPts val="0"/>
              </a:spcBef>
              <a:spcAft>
                <a:spcPts val="0"/>
              </a:spcAft>
              <a:buNone/>
            </a:pPr>
            <a:r>
              <a:rPr lang="en-US" sz="1400">
                <a:latin typeface="Arial"/>
                <a:ea typeface="Calibri" panose="020F0502020204030204" pitchFamily="34" charset="0"/>
                <a:cs typeface="Arial"/>
              </a:rPr>
              <a:t>7</a:t>
            </a:r>
            <a:r>
              <a:rPr lang="en-US" sz="1400">
                <a:effectLst/>
                <a:latin typeface="Arial"/>
                <a:ea typeface="Calibri" panose="020F0502020204030204" pitchFamily="34" charset="0"/>
                <a:cs typeface="Arial"/>
              </a:rPr>
              <a:t>. </a:t>
            </a:r>
            <a:r>
              <a:rPr lang="en-US" sz="1400" err="1">
                <a:effectLst/>
                <a:latin typeface="Arial"/>
                <a:ea typeface="Calibri" panose="020F0502020204030204" pitchFamily="34" charset="0"/>
                <a:cs typeface="Arial"/>
              </a:rPr>
              <a:t>Garban</a:t>
            </a:r>
            <a:r>
              <a:rPr lang="en-US" sz="1400">
                <a:effectLst/>
                <a:latin typeface="Arial"/>
                <a:ea typeface="Calibri" panose="020F0502020204030204" pitchFamily="34" charset="0"/>
                <a:cs typeface="Arial"/>
              </a:rPr>
              <a:t> F et al. Comparison of the Hemostatic Efficacy of Pathogen-Reduced Platelets Vs Untreated Platelets in Patients with Thrombocytopenia and Malignant Hematologic Diseases: A Randomized Clinical Trial. </a:t>
            </a:r>
            <a:r>
              <a:rPr lang="en-US" sz="1400" i="1">
                <a:effectLst/>
                <a:latin typeface="Arial"/>
                <a:ea typeface="Calibri" panose="020F0502020204030204" pitchFamily="34" charset="0"/>
                <a:cs typeface="Arial"/>
              </a:rPr>
              <a:t>JAMA Oncology</a:t>
            </a:r>
            <a:r>
              <a:rPr lang="en-US" sz="1400">
                <a:effectLst/>
                <a:latin typeface="Arial"/>
                <a:ea typeface="Calibri" panose="020F0502020204030204" pitchFamily="34" charset="0"/>
                <a:cs typeface="Arial"/>
              </a:rPr>
              <a:t> 2018;4:468-75.</a:t>
            </a:r>
          </a:p>
          <a:p>
            <a:pPr>
              <a:spcBef>
                <a:spcPts val="0"/>
              </a:spcBef>
              <a:buNone/>
            </a:pPr>
            <a:r>
              <a:rPr lang="en-US" sz="1400">
                <a:latin typeface="Arial"/>
                <a:ea typeface="Calibri" panose="020F0502020204030204" pitchFamily="34" charset="0"/>
                <a:cs typeface="Arial"/>
              </a:rPr>
              <a:t>8</a:t>
            </a:r>
            <a:r>
              <a:rPr lang="en-US" sz="1400">
                <a:effectLst/>
                <a:latin typeface="Arial"/>
                <a:ea typeface="Calibri" panose="020F0502020204030204" pitchFamily="34" charset="0"/>
                <a:cs typeface="Arial"/>
              </a:rPr>
              <a:t>. </a:t>
            </a:r>
            <a:r>
              <a:rPr lang="en-US" sz="1400" err="1">
                <a:effectLst/>
                <a:latin typeface="Arial"/>
                <a:ea typeface="Calibri" panose="020F0502020204030204" pitchFamily="34" charset="0"/>
                <a:cs typeface="Arial"/>
              </a:rPr>
              <a:t>Jutzi</a:t>
            </a:r>
            <a:r>
              <a:rPr lang="en-US" sz="1400">
                <a:effectLst/>
                <a:latin typeface="Arial"/>
                <a:ea typeface="Calibri" panose="020F0502020204030204" pitchFamily="34" charset="0"/>
                <a:cs typeface="Arial"/>
              </a:rPr>
              <a:t> M, Mansouri </a:t>
            </a:r>
            <a:r>
              <a:rPr lang="en-US" sz="1400" err="1">
                <a:effectLst/>
                <a:latin typeface="Arial"/>
                <a:ea typeface="Calibri" panose="020F0502020204030204" pitchFamily="34" charset="0"/>
                <a:cs typeface="Arial"/>
              </a:rPr>
              <a:t>Taleghani</a:t>
            </a:r>
            <a:r>
              <a:rPr lang="en-US" sz="1400">
                <a:effectLst/>
                <a:latin typeface="Arial"/>
                <a:ea typeface="Calibri" panose="020F0502020204030204" pitchFamily="34" charset="0"/>
                <a:cs typeface="Arial"/>
              </a:rPr>
              <a:t> B, </a:t>
            </a:r>
            <a:r>
              <a:rPr lang="en-US" sz="1400" err="1">
                <a:effectLst/>
                <a:latin typeface="Arial"/>
                <a:ea typeface="Calibri" panose="020F0502020204030204" pitchFamily="34" charset="0"/>
                <a:cs typeface="Arial"/>
              </a:rPr>
              <a:t>Rueesch</a:t>
            </a:r>
            <a:r>
              <a:rPr lang="en-US" sz="1400">
                <a:effectLst/>
                <a:latin typeface="Arial"/>
                <a:ea typeface="Calibri" panose="020F0502020204030204" pitchFamily="34" charset="0"/>
                <a:cs typeface="Arial"/>
              </a:rPr>
              <a:t> M, </a:t>
            </a:r>
            <a:r>
              <a:rPr lang="en-US" sz="1400" err="1">
                <a:effectLst/>
                <a:latin typeface="Arial"/>
                <a:ea typeface="Calibri" panose="020F0502020204030204" pitchFamily="34" charset="0"/>
                <a:cs typeface="Arial"/>
              </a:rPr>
              <a:t>Amsler</a:t>
            </a:r>
            <a:r>
              <a:rPr lang="en-US" sz="1400">
                <a:effectLst/>
                <a:latin typeface="Arial"/>
                <a:ea typeface="Calibri" panose="020F0502020204030204" pitchFamily="34" charset="0"/>
                <a:cs typeface="Arial"/>
              </a:rPr>
              <a:t> L, </a:t>
            </a:r>
            <a:r>
              <a:rPr lang="en-US" sz="1400" err="1">
                <a:effectLst/>
                <a:latin typeface="Arial"/>
                <a:ea typeface="Calibri" panose="020F0502020204030204" pitchFamily="34" charset="0"/>
                <a:cs typeface="Arial"/>
              </a:rPr>
              <a:t>Buser</a:t>
            </a:r>
            <a:r>
              <a:rPr lang="en-US" sz="1400">
                <a:effectLst/>
                <a:latin typeface="Arial"/>
                <a:ea typeface="Calibri" panose="020F0502020204030204" pitchFamily="34" charset="0"/>
                <a:cs typeface="Arial"/>
              </a:rPr>
              <a:t> A. Nationwide Implementation of Pathogen Inactivation for All Platelet Concentrates in Switzerland. </a:t>
            </a:r>
            <a:r>
              <a:rPr lang="en-US" sz="1400" i="1" err="1">
                <a:effectLst/>
                <a:latin typeface="Arial"/>
                <a:ea typeface="Calibri" panose="020F0502020204030204" pitchFamily="34" charset="0"/>
                <a:cs typeface="Arial"/>
              </a:rPr>
              <a:t>Transfus</a:t>
            </a:r>
            <a:r>
              <a:rPr lang="en-US" sz="1400" i="1">
                <a:effectLst/>
                <a:latin typeface="Arial"/>
                <a:ea typeface="Calibri" panose="020F0502020204030204" pitchFamily="34" charset="0"/>
                <a:cs typeface="Arial"/>
              </a:rPr>
              <a:t> Med </a:t>
            </a:r>
            <a:r>
              <a:rPr lang="en-US" sz="1400" i="1" err="1">
                <a:effectLst/>
                <a:latin typeface="Arial"/>
                <a:ea typeface="Calibri" panose="020F0502020204030204" pitchFamily="34" charset="0"/>
                <a:cs typeface="Arial"/>
              </a:rPr>
              <a:t>Hemother</a:t>
            </a:r>
            <a:r>
              <a:rPr lang="en-US" sz="1400" i="1">
                <a:effectLst/>
                <a:latin typeface="Arial"/>
                <a:ea typeface="Calibri" panose="020F0502020204030204" pitchFamily="34" charset="0"/>
                <a:cs typeface="Arial"/>
              </a:rPr>
              <a:t> </a:t>
            </a:r>
            <a:r>
              <a:rPr lang="en-US" sz="1400">
                <a:effectLst/>
                <a:latin typeface="Arial"/>
                <a:ea typeface="Calibri" panose="020F0502020204030204" pitchFamily="34" charset="0"/>
                <a:cs typeface="Arial"/>
              </a:rPr>
              <a:t>2018;45:151-6.</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marR="0">
              <a:spcBef>
                <a:spcPts val="0"/>
              </a:spcBef>
              <a:spcAft>
                <a:spcPts val="0"/>
              </a:spcAft>
              <a:buNone/>
            </a:pPr>
            <a:r>
              <a:rPr lang="en-US" sz="1400">
                <a:effectLst/>
                <a:latin typeface="Arial"/>
                <a:ea typeface="Calibri" panose="020F0502020204030204" pitchFamily="34" charset="0"/>
                <a:cs typeface="Arial"/>
              </a:rPr>
              <a:t>9. Schulz WL et al. Blood Utilization and Transfusion Reactions in Pediatric Patients Transfused with Conventional or Pathogen Reduced Platelets. </a:t>
            </a:r>
            <a:r>
              <a:rPr lang="en-US" sz="1400" i="1">
                <a:effectLst/>
                <a:latin typeface="Arial"/>
                <a:ea typeface="Calibri" panose="020F0502020204030204" pitchFamily="34" charset="0"/>
                <a:cs typeface="Arial"/>
              </a:rPr>
              <a:t>J </a:t>
            </a:r>
            <a:r>
              <a:rPr lang="en-US" sz="1400" i="1" err="1">
                <a:effectLst/>
                <a:latin typeface="Arial"/>
                <a:ea typeface="Calibri" panose="020F0502020204030204" pitchFamily="34" charset="0"/>
                <a:cs typeface="Arial"/>
              </a:rPr>
              <a:t>Pediatr</a:t>
            </a:r>
            <a:r>
              <a:rPr lang="en-US" sz="1400">
                <a:effectLst/>
                <a:latin typeface="Arial"/>
                <a:ea typeface="Calibri" panose="020F0502020204030204" pitchFamily="34" charset="0"/>
                <a:cs typeface="Arial"/>
              </a:rPr>
              <a:t> 2019;209:220-5.</a:t>
            </a:r>
          </a:p>
          <a:p>
            <a:pPr marR="0">
              <a:spcBef>
                <a:spcPts val="0"/>
              </a:spcBef>
              <a:spcAft>
                <a:spcPts val="0"/>
              </a:spcAft>
              <a:buNone/>
            </a:pPr>
            <a:r>
              <a:rPr lang="en-US" sz="1400">
                <a:effectLst/>
                <a:latin typeface="Arial"/>
                <a:ea typeface="Calibri" panose="020F0502020204030204" pitchFamily="34" charset="0"/>
                <a:cs typeface="Arial"/>
              </a:rPr>
              <a:t>10. Jimenez-Marco T et al. Use and Safety of Riboflavin and </a:t>
            </a:r>
            <a:r>
              <a:rPr lang="en-US" sz="1400" err="1">
                <a:effectLst/>
                <a:latin typeface="Arial"/>
                <a:ea typeface="Calibri" panose="020F0502020204030204" pitchFamily="34" charset="0"/>
                <a:cs typeface="Arial"/>
              </a:rPr>
              <a:t>Uv</a:t>
            </a:r>
            <a:r>
              <a:rPr lang="en-US" sz="1400">
                <a:effectLst/>
                <a:latin typeface="Arial"/>
                <a:ea typeface="Calibri" panose="020F0502020204030204" pitchFamily="34" charset="0"/>
                <a:cs typeface="Arial"/>
              </a:rPr>
              <a:t> Light-Treated Platelet Transfusions in Children over a Five-Year Period: Focusing on Neonates. </a:t>
            </a:r>
            <a:r>
              <a:rPr lang="en-US" sz="1400" i="1">
                <a:effectLst/>
                <a:latin typeface="Arial"/>
                <a:ea typeface="Calibri" panose="020F0502020204030204" pitchFamily="34" charset="0"/>
                <a:cs typeface="Arial"/>
              </a:rPr>
              <a:t>Transfusion</a:t>
            </a:r>
            <a:r>
              <a:rPr lang="en-US" sz="1400">
                <a:effectLst/>
                <a:latin typeface="Arial"/>
                <a:ea typeface="Calibri" panose="020F0502020204030204" pitchFamily="34" charset="0"/>
                <a:cs typeface="Arial"/>
              </a:rPr>
              <a:t> 2019;59:3580-8.</a:t>
            </a:r>
          </a:p>
          <a:p>
            <a:pPr marR="0">
              <a:spcBef>
                <a:spcPts val="0"/>
              </a:spcBef>
              <a:spcAft>
                <a:spcPts val="0"/>
              </a:spcAft>
              <a:buNone/>
            </a:pPr>
            <a:r>
              <a:rPr lang="en-US" sz="1400">
                <a:latin typeface="Arial"/>
                <a:ea typeface="Calibri" panose="020F0502020204030204" pitchFamily="34" charset="0"/>
                <a:cs typeface="Arial"/>
              </a:rPr>
              <a:t>11. </a:t>
            </a:r>
            <a:r>
              <a:rPr lang="en-US" sz="1400" err="1">
                <a:effectLst/>
                <a:latin typeface="Arial"/>
                <a:ea typeface="Calibri" panose="020F0502020204030204" pitchFamily="34" charset="0"/>
                <a:cs typeface="Arial"/>
              </a:rPr>
              <a:t>Slichter</a:t>
            </a:r>
            <a:r>
              <a:rPr lang="en-US" sz="1400">
                <a:effectLst/>
                <a:latin typeface="Arial"/>
                <a:ea typeface="Calibri" panose="020F0502020204030204" pitchFamily="34" charset="0"/>
                <a:cs typeface="Arial"/>
              </a:rPr>
              <a:t> SJ, et al. Dose of prophylactic platelet transfusions and prevention of hemorrhage. </a:t>
            </a:r>
            <a:r>
              <a:rPr lang="en-US" sz="1400" i="1">
                <a:effectLst/>
                <a:latin typeface="Arial"/>
                <a:ea typeface="Calibri" panose="020F0502020204030204" pitchFamily="34" charset="0"/>
                <a:cs typeface="Arial"/>
              </a:rPr>
              <a:t>N </a:t>
            </a:r>
            <a:r>
              <a:rPr lang="en-US" sz="1400" i="1" err="1">
                <a:effectLst/>
                <a:latin typeface="Arial"/>
                <a:ea typeface="Calibri" panose="020F0502020204030204" pitchFamily="34" charset="0"/>
                <a:cs typeface="Arial"/>
              </a:rPr>
              <a:t>Engl</a:t>
            </a:r>
            <a:r>
              <a:rPr lang="en-US" sz="1400" i="1">
                <a:effectLst/>
                <a:latin typeface="Arial"/>
                <a:ea typeface="Calibri" panose="020F0502020204030204" pitchFamily="34" charset="0"/>
                <a:cs typeface="Arial"/>
              </a:rPr>
              <a:t> J Med</a:t>
            </a:r>
            <a:r>
              <a:rPr lang="en-US" sz="1400">
                <a:effectLst/>
                <a:latin typeface="Arial"/>
                <a:ea typeface="Calibri" panose="020F0502020204030204" pitchFamily="34" charset="0"/>
                <a:cs typeface="Arial"/>
              </a:rPr>
              <a:t> 2010;362(7):600-13</a:t>
            </a:r>
          </a:p>
          <a:p>
            <a:pPr>
              <a:spcBef>
                <a:spcPts val="0"/>
              </a:spcBef>
              <a:buNone/>
            </a:pPr>
            <a:r>
              <a:rPr lang="en-US" sz="1400">
                <a:effectLst/>
                <a:latin typeface="Arial"/>
                <a:ea typeface="Calibri" panose="020F0502020204030204" pitchFamily="34" charset="0"/>
                <a:cs typeface="Arial"/>
              </a:rPr>
              <a:t>12</a:t>
            </a:r>
            <a:r>
              <a:rPr lang="en-US" sz="1400">
                <a:latin typeface="Arial"/>
                <a:ea typeface="Calibri" panose="020F0502020204030204" pitchFamily="34" charset="0"/>
                <a:cs typeface="Arial"/>
              </a:rPr>
              <a:t>. </a:t>
            </a:r>
            <a:r>
              <a:rPr lang="en-US" sz="1400">
                <a:effectLst/>
                <a:latin typeface="Arial"/>
                <a:ea typeface="Calibri" panose="020F0502020204030204" pitchFamily="34" charset="0"/>
                <a:cs typeface="Arial"/>
              </a:rPr>
              <a:t>Delaney M et al,. Multinational Analysis of Transfusion Reactions in Children Transfused with Pathogen Inactivated Platelets. 2021 AABB Annual Meeting, Virtual, </a:t>
            </a:r>
            <a:r>
              <a:rPr lang="en-US" sz="1400" i="1">
                <a:effectLst/>
                <a:latin typeface="Arial"/>
                <a:ea typeface="Calibri" panose="020F0502020204030204" pitchFamily="34" charset="0"/>
                <a:cs typeface="Arial"/>
              </a:rPr>
              <a:t>Transfusion</a:t>
            </a:r>
            <a:r>
              <a:rPr lang="en-US" sz="1400">
                <a:effectLst/>
                <a:latin typeface="Arial"/>
                <a:ea typeface="Calibri" panose="020F0502020204030204" pitchFamily="34" charset="0"/>
                <a:cs typeface="Arial"/>
              </a:rPr>
              <a:t> 2021</a:t>
            </a:r>
          </a:p>
          <a:p>
            <a:pPr marR="0">
              <a:spcAft>
                <a:spcPts val="0"/>
              </a:spcAft>
            </a:pPr>
            <a:endParaRPr lang="en-US">
              <a:effectLst/>
              <a:ea typeface="Calibri" panose="020F0502020204030204" pitchFamily="34" charset="0"/>
            </a:endParaRPr>
          </a:p>
        </p:txBody>
      </p:sp>
      <p:sp>
        <p:nvSpPr>
          <p:cNvPr id="3" name="Title 2">
            <a:extLst>
              <a:ext uri="{FF2B5EF4-FFF2-40B4-BE49-F238E27FC236}">
                <a16:creationId xmlns:a16="http://schemas.microsoft.com/office/drawing/2014/main" id="{CC373E29-80D8-E963-D037-5300AEF8CA2D}"/>
              </a:ext>
            </a:extLst>
          </p:cNvPr>
          <p:cNvSpPr>
            <a:spLocks noGrp="1"/>
          </p:cNvSpPr>
          <p:nvPr>
            <p:ph type="title"/>
          </p:nvPr>
        </p:nvSpPr>
        <p:spPr/>
        <p:txBody>
          <a:bodyPr/>
          <a:lstStyle/>
          <a:p>
            <a:r>
              <a:rPr lang="en-CA"/>
              <a:t>References </a:t>
            </a:r>
            <a:endParaRPr lang="en-US"/>
          </a:p>
        </p:txBody>
      </p:sp>
      <p:sp>
        <p:nvSpPr>
          <p:cNvPr id="4" name="TextBox 3">
            <a:extLst>
              <a:ext uri="{FF2B5EF4-FFF2-40B4-BE49-F238E27FC236}">
                <a16:creationId xmlns:a16="http://schemas.microsoft.com/office/drawing/2014/main" id="{F66A4105-7A8C-D838-4A18-3A99777C9761}"/>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2434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0293-A0B0-234E-B33A-86E8702F8FAE}"/>
              </a:ext>
            </a:extLst>
          </p:cNvPr>
          <p:cNvSpPr>
            <a:spLocks noGrp="1"/>
          </p:cNvSpPr>
          <p:nvPr>
            <p:ph type="title"/>
          </p:nvPr>
        </p:nvSpPr>
        <p:spPr>
          <a:xfrm>
            <a:off x="800424" y="444615"/>
            <a:ext cx="10591152" cy="943442"/>
          </a:xfrm>
        </p:spPr>
        <p:txBody>
          <a:bodyPr/>
          <a:lstStyle/>
          <a:p>
            <a:r>
              <a:rPr lang="en-US"/>
              <a:t>Together, we are Canada’s Lifeline</a:t>
            </a:r>
          </a:p>
        </p:txBody>
      </p:sp>
    </p:spTree>
    <p:custDataLst>
      <p:tags r:id="rId1"/>
    </p:custDataLst>
    <p:extLst>
      <p:ext uri="{BB962C8B-B14F-4D97-AF65-F5344CB8AC3E}">
        <p14:creationId xmlns:p14="http://schemas.microsoft.com/office/powerpoint/2010/main" val="343018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59882-14F4-9189-3AD9-BAF1A85ABFCE}"/>
              </a:ext>
            </a:extLst>
          </p:cNvPr>
          <p:cNvSpPr>
            <a:spLocks noGrp="1"/>
          </p:cNvSpPr>
          <p:nvPr>
            <p:ph type="title"/>
          </p:nvPr>
        </p:nvSpPr>
        <p:spPr/>
        <p:txBody>
          <a:bodyPr/>
          <a:lstStyle/>
          <a:p>
            <a:r>
              <a:rPr lang="en-US">
                <a:latin typeface="Arial"/>
                <a:cs typeface="Arial"/>
              </a:rPr>
              <a:t>Acronyms </a:t>
            </a:r>
            <a:endParaRPr lang="en-US"/>
          </a:p>
        </p:txBody>
      </p:sp>
      <p:graphicFrame>
        <p:nvGraphicFramePr>
          <p:cNvPr id="4" name="Table 4">
            <a:extLst>
              <a:ext uri="{FF2B5EF4-FFF2-40B4-BE49-F238E27FC236}">
                <a16:creationId xmlns:a16="http://schemas.microsoft.com/office/drawing/2014/main" id="{E2035C2D-5272-D753-79EF-C12EBF2BF958}"/>
              </a:ext>
            </a:extLst>
          </p:cNvPr>
          <p:cNvGraphicFramePr>
            <a:graphicFrameLocks noGrp="1"/>
          </p:cNvGraphicFramePr>
          <p:nvPr>
            <p:extLst>
              <p:ext uri="{D42A27DB-BD31-4B8C-83A1-F6EECF244321}">
                <p14:modId xmlns:p14="http://schemas.microsoft.com/office/powerpoint/2010/main" val="836017918"/>
              </p:ext>
            </p:extLst>
          </p:nvPr>
        </p:nvGraphicFramePr>
        <p:xfrm>
          <a:off x="838331" y="1010538"/>
          <a:ext cx="10531148" cy="4834410"/>
        </p:xfrm>
        <a:graphic>
          <a:graphicData uri="http://schemas.openxmlformats.org/drawingml/2006/table">
            <a:tbl>
              <a:tblPr firstRow="1" bandRow="1">
                <a:tableStyleId>{5C22544A-7EE6-4342-B048-85BDC9FD1C3A}</a:tableStyleId>
              </a:tblPr>
              <a:tblGrid>
                <a:gridCol w="2639291">
                  <a:extLst>
                    <a:ext uri="{9D8B030D-6E8A-4147-A177-3AD203B41FA5}">
                      <a16:colId xmlns:a16="http://schemas.microsoft.com/office/drawing/2014/main" val="4276079606"/>
                    </a:ext>
                  </a:extLst>
                </a:gridCol>
                <a:gridCol w="7891857">
                  <a:extLst>
                    <a:ext uri="{9D8B030D-6E8A-4147-A177-3AD203B41FA5}">
                      <a16:colId xmlns:a16="http://schemas.microsoft.com/office/drawing/2014/main" val="1004864575"/>
                    </a:ext>
                  </a:extLst>
                </a:gridCol>
              </a:tblGrid>
              <a:tr h="729138">
                <a:tc>
                  <a:txBody>
                    <a:bodyPr/>
                    <a:lstStyle/>
                    <a:p>
                      <a:r>
                        <a:rPr lang="en-US" sz="2400">
                          <a:latin typeface="Arial" panose="020B0604020202020204" pitchFamily="34" charset="0"/>
                          <a:cs typeface="Arial" panose="020B0604020202020204" pitchFamily="34" charset="0"/>
                        </a:rPr>
                        <a:t>Acronym</a:t>
                      </a:r>
                    </a:p>
                  </a:txBody>
                  <a:tcPr/>
                </a:tc>
                <a:tc>
                  <a:txBody>
                    <a:bodyPr/>
                    <a:lstStyle/>
                    <a:p>
                      <a:r>
                        <a:rPr lang="en-US" sz="2400">
                          <a:latin typeface="Arial" panose="020B0604020202020204" pitchFamily="34" charset="0"/>
                          <a:cs typeface="Arial" panose="020B0604020202020204" pitchFamily="34" charset="0"/>
                        </a:rPr>
                        <a:t>Name </a:t>
                      </a:r>
                    </a:p>
                  </a:txBody>
                  <a:tcPr/>
                </a:tc>
                <a:extLst>
                  <a:ext uri="{0D108BD9-81ED-4DB2-BD59-A6C34878D82A}">
                    <a16:rowId xmlns:a16="http://schemas.microsoft.com/office/drawing/2014/main" val="2294843328"/>
                  </a:ext>
                </a:extLst>
              </a:tr>
              <a:tr h="729138">
                <a:tc>
                  <a:txBody>
                    <a:bodyPr/>
                    <a:lstStyle/>
                    <a:p>
                      <a:r>
                        <a:rPr lang="en-US" sz="2400">
                          <a:latin typeface="Arial" panose="020B0604020202020204" pitchFamily="34" charset="0"/>
                          <a:cs typeface="Arial" panose="020B0604020202020204" pitchFamily="34" charset="0"/>
                        </a:rPr>
                        <a:t>PPPT</a:t>
                      </a:r>
                    </a:p>
                  </a:txBody>
                  <a:tcPr/>
                </a:tc>
                <a:tc>
                  <a:txBody>
                    <a:bodyPr/>
                    <a:lstStyle/>
                    <a:p>
                      <a:r>
                        <a:rPr lang="en-US" sz="2400">
                          <a:latin typeface="Arial" panose="020B0604020202020204" pitchFamily="34" charset="0"/>
                          <a:cs typeface="Arial" panose="020B0604020202020204" pitchFamily="34" charset="0"/>
                        </a:rPr>
                        <a:t>Pooled platelet psoralen-treated </a:t>
                      </a:r>
                    </a:p>
                  </a:txBody>
                  <a:tcPr/>
                </a:tc>
                <a:extLst>
                  <a:ext uri="{0D108BD9-81ED-4DB2-BD59-A6C34878D82A}">
                    <a16:rowId xmlns:a16="http://schemas.microsoft.com/office/drawing/2014/main" val="2042036048"/>
                  </a:ext>
                </a:extLst>
              </a:tr>
              <a:tr h="729138">
                <a:tc>
                  <a:txBody>
                    <a:bodyPr/>
                    <a:lstStyle/>
                    <a:p>
                      <a:r>
                        <a:rPr lang="en-US" sz="2400">
                          <a:latin typeface="Arial" panose="020B0604020202020204" pitchFamily="34" charset="0"/>
                          <a:cs typeface="Arial" panose="020B0604020202020204" pitchFamily="34" charset="0"/>
                        </a:rPr>
                        <a:t>APPT</a:t>
                      </a:r>
                    </a:p>
                  </a:txBody>
                  <a:tcPr/>
                </a:tc>
                <a:tc>
                  <a:txBody>
                    <a:bodyPr/>
                    <a:lstStyle/>
                    <a:p>
                      <a:r>
                        <a:rPr lang="en-US" sz="2400">
                          <a:latin typeface="Arial" panose="020B0604020202020204" pitchFamily="34" charset="0"/>
                          <a:cs typeface="Arial" panose="020B0604020202020204" pitchFamily="34" charset="0"/>
                        </a:rPr>
                        <a:t>Apheresis platelet psoralen-treated </a:t>
                      </a:r>
                    </a:p>
                  </a:txBody>
                  <a:tcPr/>
                </a:tc>
                <a:extLst>
                  <a:ext uri="{0D108BD9-81ED-4DB2-BD59-A6C34878D82A}">
                    <a16:rowId xmlns:a16="http://schemas.microsoft.com/office/drawing/2014/main" val="813854038"/>
                  </a:ext>
                </a:extLst>
              </a:tr>
              <a:tr h="729138">
                <a:tc>
                  <a:txBody>
                    <a:bodyPr/>
                    <a:lstStyle/>
                    <a:p>
                      <a:r>
                        <a:rPr lang="en-US" sz="2400">
                          <a:latin typeface="Arial" panose="020B0604020202020204" pitchFamily="34" charset="0"/>
                          <a:cs typeface="Arial" panose="020B0604020202020204" pitchFamily="34" charset="0"/>
                        </a:rPr>
                        <a:t>PIT</a:t>
                      </a:r>
                    </a:p>
                  </a:txBody>
                  <a:tcPr/>
                </a:tc>
                <a:tc>
                  <a:txBody>
                    <a:bodyPr/>
                    <a:lstStyle/>
                    <a:p>
                      <a:r>
                        <a:rPr lang="en-US" sz="2400">
                          <a:latin typeface="Arial" panose="020B0604020202020204" pitchFamily="34" charset="0"/>
                          <a:cs typeface="Arial" panose="020B0604020202020204" pitchFamily="34" charset="0"/>
                        </a:rPr>
                        <a:t>Pathogen inactivation technology </a:t>
                      </a:r>
                    </a:p>
                  </a:txBody>
                  <a:tcPr/>
                </a:tc>
                <a:extLst>
                  <a:ext uri="{0D108BD9-81ED-4DB2-BD59-A6C34878D82A}">
                    <a16:rowId xmlns:a16="http://schemas.microsoft.com/office/drawing/2014/main" val="724317389"/>
                  </a:ext>
                </a:extLst>
              </a:tr>
              <a:tr h="729138">
                <a:tc>
                  <a:txBody>
                    <a:bodyPr/>
                    <a:lstStyle/>
                    <a:p>
                      <a:r>
                        <a:rPr lang="en-US" sz="2400">
                          <a:latin typeface="Arial" panose="020B0604020202020204" pitchFamily="34" charset="0"/>
                          <a:cs typeface="Arial" panose="020B0604020202020204" pitchFamily="34" charset="0"/>
                        </a:rPr>
                        <a:t>PRT</a:t>
                      </a:r>
                    </a:p>
                  </a:txBody>
                  <a:tcPr/>
                </a:tc>
                <a:tc>
                  <a:txBody>
                    <a:bodyPr/>
                    <a:lstStyle/>
                    <a:p>
                      <a:r>
                        <a:rPr lang="en-US" sz="2400">
                          <a:latin typeface="Arial" panose="020B0604020202020204" pitchFamily="34" charset="0"/>
                          <a:cs typeface="Arial" panose="020B0604020202020204" pitchFamily="34" charset="0"/>
                        </a:rPr>
                        <a:t>Pathogen reduction technology </a:t>
                      </a:r>
                    </a:p>
                  </a:txBody>
                  <a:tcPr/>
                </a:tc>
                <a:extLst>
                  <a:ext uri="{0D108BD9-81ED-4DB2-BD59-A6C34878D82A}">
                    <a16:rowId xmlns:a16="http://schemas.microsoft.com/office/drawing/2014/main" val="446494465"/>
                  </a:ext>
                </a:extLst>
              </a:tr>
              <a:tr h="781219">
                <a:tc>
                  <a:txBody>
                    <a:bodyPr/>
                    <a:lstStyle/>
                    <a:p>
                      <a:pPr lvl="0">
                        <a:buNone/>
                      </a:pPr>
                      <a:r>
                        <a:rPr lang="en-US" sz="2400">
                          <a:latin typeface="Arial" panose="020B0604020202020204" pitchFamily="34" charset="0"/>
                          <a:cs typeface="Arial" panose="020B0604020202020204" pitchFamily="34" charset="0"/>
                        </a:rPr>
                        <a:t>PAS</a:t>
                      </a:r>
                    </a:p>
                  </a:txBody>
                  <a:tcPr/>
                </a:tc>
                <a:tc>
                  <a:txBody>
                    <a:bodyPr/>
                    <a:lstStyle/>
                    <a:p>
                      <a:pPr lvl="0">
                        <a:buNone/>
                      </a:pPr>
                      <a:r>
                        <a:rPr lang="en-US" sz="2400">
                          <a:latin typeface="Arial" panose="020B0604020202020204" pitchFamily="34" charset="0"/>
                          <a:cs typeface="Arial" panose="020B0604020202020204" pitchFamily="34" charset="0"/>
                        </a:rPr>
                        <a:t>Platelet additive solution</a:t>
                      </a:r>
                    </a:p>
                    <a:p>
                      <a:pPr lvl="0">
                        <a:buNone/>
                      </a:pPr>
                      <a:r>
                        <a:rPr lang="en-US" sz="2400">
                          <a:latin typeface="Arial" panose="020B0604020202020204" pitchFamily="34" charset="0"/>
                          <a:cs typeface="Arial" panose="020B0604020202020204" pitchFamily="34" charset="0"/>
                        </a:rPr>
                        <a:t>PAS-E is the formulation of PAS used at Canadian Blood Services </a:t>
                      </a:r>
                    </a:p>
                  </a:txBody>
                  <a:tcPr/>
                </a:tc>
                <a:extLst>
                  <a:ext uri="{0D108BD9-81ED-4DB2-BD59-A6C34878D82A}">
                    <a16:rowId xmlns:a16="http://schemas.microsoft.com/office/drawing/2014/main" val="3295492069"/>
                  </a:ext>
                </a:extLst>
              </a:tr>
            </a:tbl>
          </a:graphicData>
        </a:graphic>
      </p:graphicFrame>
      <p:sp>
        <p:nvSpPr>
          <p:cNvPr id="2" name="TextBox 1">
            <a:extLst>
              <a:ext uri="{FF2B5EF4-FFF2-40B4-BE49-F238E27FC236}">
                <a16:creationId xmlns:a16="http://schemas.microsoft.com/office/drawing/2014/main" id="{3F9E67D0-04B6-5F2F-E022-1EF2580E49AC}"/>
              </a:ext>
            </a:extLst>
          </p:cNvPr>
          <p:cNvSpPr txBox="1"/>
          <p:nvPr/>
        </p:nvSpPr>
        <p:spPr>
          <a:xfrm flipH="1">
            <a:off x="5578086" y="6277457"/>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8693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838199" y="1143000"/>
            <a:ext cx="8912613" cy="4724400"/>
          </a:xfrm>
        </p:spPr>
        <p:txBody>
          <a:bodyPr anchor="t" anchorCtr="0">
            <a:normAutofit/>
          </a:bodyPr>
          <a:lstStyle/>
          <a:p>
            <a:pPr marL="0" indent="0">
              <a:lnSpc>
                <a:spcPct val="120000"/>
              </a:lnSpc>
              <a:spcBef>
                <a:spcPts val="0"/>
              </a:spcBef>
              <a:buNone/>
            </a:pPr>
            <a:r>
              <a:rPr lang="en-US" sz="2400" dirty="0">
                <a:latin typeface="Arial"/>
                <a:cs typeface="Arial"/>
              </a:rPr>
              <a:t>PIT reduces the risk of transfusion-transmitted pathogen infections and provides an </a:t>
            </a:r>
            <a:r>
              <a:rPr lang="en-US" sz="2400" b="1" dirty="0">
                <a:latin typeface="Arial"/>
                <a:cs typeface="Arial"/>
              </a:rPr>
              <a:t>additional layer of safety</a:t>
            </a:r>
            <a:r>
              <a:rPr lang="en-US" sz="2400" dirty="0">
                <a:latin typeface="Arial"/>
                <a:cs typeface="Arial"/>
              </a:rPr>
              <a:t> against:</a:t>
            </a:r>
            <a:endParaRPr lang="en-US" dirty="0"/>
          </a:p>
          <a:p>
            <a:pPr marL="914400" lvl="3" indent="-457200">
              <a:lnSpc>
                <a:spcPct val="120000"/>
              </a:lnSpc>
              <a:spcBef>
                <a:spcPts val="300"/>
              </a:spcBef>
            </a:pPr>
            <a:r>
              <a:rPr lang="en-US" sz="2400" dirty="0">
                <a:latin typeface="Arial"/>
                <a:cs typeface="Arial"/>
              </a:rPr>
              <a:t>Viruses (enveloped and non-enveloped)</a:t>
            </a:r>
          </a:p>
          <a:p>
            <a:pPr marL="914400" lvl="3" indent="-457200">
              <a:lnSpc>
                <a:spcPct val="120000"/>
              </a:lnSpc>
              <a:spcBef>
                <a:spcPts val="300"/>
              </a:spcBef>
            </a:pPr>
            <a:r>
              <a:rPr lang="en-US" sz="2400" dirty="0">
                <a:latin typeface="Arial"/>
                <a:cs typeface="Arial"/>
              </a:rPr>
              <a:t>Bacteria (gram-positive, gram-negative, spirochete)</a:t>
            </a:r>
          </a:p>
          <a:p>
            <a:pPr marL="914400" lvl="3" indent="-457200">
              <a:lnSpc>
                <a:spcPct val="120000"/>
              </a:lnSpc>
              <a:spcBef>
                <a:spcPts val="300"/>
              </a:spcBef>
            </a:pPr>
            <a:r>
              <a:rPr lang="en-US" sz="2400" dirty="0">
                <a:latin typeface="Arial"/>
                <a:cs typeface="Arial"/>
              </a:rPr>
              <a:t>Protozoa parasites</a:t>
            </a:r>
          </a:p>
          <a:p>
            <a:pPr marL="914400" lvl="3" indent="-457200">
              <a:lnSpc>
                <a:spcPct val="120000"/>
              </a:lnSpc>
              <a:spcBef>
                <a:spcPts val="300"/>
              </a:spcBef>
            </a:pPr>
            <a:r>
              <a:rPr lang="en-US" sz="2400" dirty="0">
                <a:latin typeface="Arial"/>
                <a:cs typeface="Arial"/>
              </a:rPr>
              <a:t>White blood cells (leukocytes), which can no longer replicate and produce cytokines, </a:t>
            </a:r>
            <a:r>
              <a:rPr lang="en-US" sz="2400" b="1" dirty="0">
                <a:latin typeface="Arial"/>
                <a:cs typeface="Arial"/>
              </a:rPr>
              <a:t>rendering irradiation unnecessary</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lstStyle/>
          <a:p>
            <a:r>
              <a:rPr lang="en-CA"/>
              <a:t>Pathogen inactivation technology</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10219279" y="943442"/>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10193725" y="2553982"/>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a:blip r:embed="rId6"/>
          <a:stretch>
            <a:fillRect/>
          </a:stretch>
        </p:blipFill>
        <p:spPr>
          <a:xfrm>
            <a:off x="10281657" y="4340387"/>
            <a:ext cx="1510061" cy="1510061"/>
          </a:xfrm>
          <a:prstGeom prst="rect">
            <a:avLst/>
          </a:prstGeom>
        </p:spPr>
      </p:pic>
      <p:sp>
        <p:nvSpPr>
          <p:cNvPr id="3" name="TextBox 2">
            <a:extLst>
              <a:ext uri="{FF2B5EF4-FFF2-40B4-BE49-F238E27FC236}">
                <a16:creationId xmlns:a16="http://schemas.microsoft.com/office/drawing/2014/main" id="{6369C12C-BD9E-FDD5-44BB-79B80F5576C2}"/>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6033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838199" y="1143000"/>
            <a:ext cx="8912613" cy="4724400"/>
          </a:xfrm>
        </p:spPr>
        <p:txBody>
          <a:bodyPr anchor="t" anchorCtr="0">
            <a:normAutofit fontScale="92500" lnSpcReduction="10000"/>
          </a:bodyPr>
          <a:lstStyle/>
          <a:p>
            <a:pPr marL="0" indent="0">
              <a:lnSpc>
                <a:spcPct val="120000"/>
              </a:lnSpc>
              <a:spcBef>
                <a:spcPts val="0"/>
              </a:spcBef>
              <a:buNone/>
            </a:pPr>
            <a:r>
              <a:rPr lang="en-US" sz="2400" dirty="0">
                <a:latin typeface="Arial"/>
                <a:cs typeface="Arial"/>
              </a:rPr>
              <a:t>At Canadian Blood Services, Cerus’ INTERCEPT pathogen inactivation technology (PIT) will be used to manufacture pathogen-reduced platelet components. </a:t>
            </a:r>
            <a:endParaRPr lang="en-US" sz="2400" dirty="0"/>
          </a:p>
          <a:p>
            <a:pPr marL="0" indent="0">
              <a:lnSpc>
                <a:spcPct val="120000"/>
              </a:lnSpc>
              <a:spcBef>
                <a:spcPts val="0"/>
              </a:spcBef>
              <a:buNone/>
            </a:pPr>
            <a:endParaRPr lang="en-US" sz="2400">
              <a:latin typeface="Arial"/>
              <a:cs typeface="Arial"/>
            </a:endParaRPr>
          </a:p>
          <a:p>
            <a:pPr marL="0" lvl="0" indent="0">
              <a:lnSpc>
                <a:spcPct val="120000"/>
              </a:lnSpc>
              <a:spcBef>
                <a:spcPts val="0"/>
              </a:spcBef>
              <a:buNone/>
            </a:pPr>
            <a:r>
              <a:rPr lang="en-US" sz="2400" b="1" dirty="0">
                <a:latin typeface="Arial"/>
                <a:cs typeface="Arial"/>
              </a:rPr>
              <a:t>Pathogen-reduced platelets are also known as:</a:t>
            </a:r>
          </a:p>
          <a:p>
            <a:pPr marL="0" indent="0">
              <a:lnSpc>
                <a:spcPct val="120000"/>
              </a:lnSpc>
              <a:spcBef>
                <a:spcPts val="0"/>
              </a:spcBef>
              <a:buNone/>
            </a:pPr>
            <a:r>
              <a:rPr lang="en-US" sz="2400" dirty="0">
                <a:latin typeface="Arial"/>
                <a:cs typeface="Arial"/>
              </a:rPr>
              <a:t>INTERCEPT platelets</a:t>
            </a:r>
          </a:p>
          <a:p>
            <a:pPr marL="0" lvl="0" indent="0">
              <a:lnSpc>
                <a:spcPct val="120000"/>
              </a:lnSpc>
              <a:spcBef>
                <a:spcPts val="0"/>
              </a:spcBef>
              <a:buNone/>
            </a:pPr>
            <a:r>
              <a:rPr lang="en-US" sz="2400" dirty="0">
                <a:latin typeface="Arial"/>
                <a:cs typeface="Arial"/>
              </a:rPr>
              <a:t>Pathogen reduction technology (PRT) platelets</a:t>
            </a:r>
            <a:endParaRPr lang="en-US" dirty="0"/>
          </a:p>
          <a:p>
            <a:pPr marL="0" lvl="0" indent="0">
              <a:lnSpc>
                <a:spcPct val="120000"/>
              </a:lnSpc>
              <a:spcBef>
                <a:spcPts val="0"/>
              </a:spcBef>
              <a:buNone/>
            </a:pPr>
            <a:r>
              <a:rPr lang="en-US" sz="2400" dirty="0">
                <a:latin typeface="Arial"/>
                <a:cs typeface="Arial"/>
              </a:rPr>
              <a:t>Psoralen-treated platelets</a:t>
            </a:r>
          </a:p>
          <a:p>
            <a:pPr marL="0" lvl="0" indent="0">
              <a:lnSpc>
                <a:spcPct val="120000"/>
              </a:lnSpc>
              <a:spcBef>
                <a:spcPts val="0"/>
              </a:spcBef>
              <a:buNone/>
            </a:pPr>
            <a:endParaRPr lang="en-US" sz="2400">
              <a:latin typeface="Arial"/>
              <a:cs typeface="Arial"/>
            </a:endParaRPr>
          </a:p>
          <a:p>
            <a:pPr marL="0" indent="0">
              <a:lnSpc>
                <a:spcPct val="120000"/>
              </a:lnSpc>
              <a:spcBef>
                <a:spcPts val="0"/>
              </a:spcBef>
              <a:buNone/>
            </a:pPr>
            <a:r>
              <a:rPr lang="en-US" sz="2400" b="1" dirty="0">
                <a:latin typeface="Arial"/>
                <a:cs typeface="Arial"/>
              </a:rPr>
              <a:t>Other terms: </a:t>
            </a:r>
          </a:p>
          <a:p>
            <a:pPr marL="0" indent="0">
              <a:lnSpc>
                <a:spcPct val="120000"/>
              </a:lnSpc>
              <a:spcBef>
                <a:spcPts val="0"/>
              </a:spcBef>
              <a:buNone/>
            </a:pPr>
            <a:r>
              <a:rPr lang="en-US" sz="2400" dirty="0">
                <a:latin typeface="Arial"/>
                <a:cs typeface="Arial"/>
              </a:rPr>
              <a:t>Pooled platelet psoralen-treated (</a:t>
            </a:r>
            <a:r>
              <a:rPr lang="en-CA" sz="2400" dirty="0">
                <a:latin typeface="Arial"/>
                <a:cs typeface="Arial"/>
              </a:rPr>
              <a:t>PPPT) </a:t>
            </a:r>
            <a:endParaRPr lang="en-CA" sz="2400" dirty="0"/>
          </a:p>
          <a:p>
            <a:pPr marL="0" indent="0">
              <a:lnSpc>
                <a:spcPct val="120000"/>
              </a:lnSpc>
              <a:spcBef>
                <a:spcPts val="0"/>
              </a:spcBef>
              <a:buNone/>
            </a:pPr>
            <a:r>
              <a:rPr lang="en-CA" sz="2400" dirty="0">
                <a:latin typeface="Arial"/>
                <a:cs typeface="Arial"/>
              </a:rPr>
              <a:t>Apheresis platelet psoralen-treated (APPT) </a:t>
            </a:r>
            <a:endParaRPr lang="en-CA" sz="2400" dirty="0"/>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lstStyle/>
          <a:p>
            <a:r>
              <a:rPr lang="en-CA"/>
              <a:t>Terminology</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10219279" y="943442"/>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10193725" y="2553982"/>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a:blip r:embed="rId6"/>
          <a:stretch>
            <a:fillRect/>
          </a:stretch>
        </p:blipFill>
        <p:spPr>
          <a:xfrm>
            <a:off x="10281657" y="4340387"/>
            <a:ext cx="1510061" cy="1510061"/>
          </a:xfrm>
          <a:prstGeom prst="rect">
            <a:avLst/>
          </a:prstGeom>
        </p:spPr>
      </p:pic>
      <p:sp>
        <p:nvSpPr>
          <p:cNvPr id="3" name="TextBox 2">
            <a:extLst>
              <a:ext uri="{FF2B5EF4-FFF2-40B4-BE49-F238E27FC236}">
                <a16:creationId xmlns:a16="http://schemas.microsoft.com/office/drawing/2014/main" id="{B4D2C355-DBF3-4B68-6E93-8F79C4EBE4C5}"/>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4881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D27E-A353-4093-AD6D-FB5D2D1BC779}"/>
              </a:ext>
            </a:extLst>
          </p:cNvPr>
          <p:cNvSpPr>
            <a:spLocks noGrp="1"/>
          </p:cNvSpPr>
          <p:nvPr>
            <p:ph type="title"/>
          </p:nvPr>
        </p:nvSpPr>
        <p:spPr/>
        <p:txBody>
          <a:bodyPr>
            <a:normAutofit/>
          </a:bodyPr>
          <a:lstStyle/>
          <a:p>
            <a:r>
              <a:rPr lang="en-US"/>
              <a:t>Safety</a:t>
            </a:r>
          </a:p>
        </p:txBody>
      </p:sp>
      <p:sp>
        <p:nvSpPr>
          <p:cNvPr id="7" name="Content Placeholder 6"/>
          <p:cNvSpPr>
            <a:spLocks noGrp="1"/>
          </p:cNvSpPr>
          <p:nvPr>
            <p:ph type="body" sz="quarter" idx="14"/>
          </p:nvPr>
        </p:nvSpPr>
        <p:spPr>
          <a:xfrm>
            <a:off x="809064" y="1105014"/>
            <a:ext cx="6059960" cy="4861967"/>
          </a:xfrm>
        </p:spPr>
        <p:txBody>
          <a:bodyPr>
            <a:normAutofit/>
          </a:bodyPr>
          <a:lstStyle/>
          <a:p>
            <a:pPr marL="0" indent="0">
              <a:buNone/>
            </a:pPr>
            <a:r>
              <a:rPr lang="en-US" sz="2400" b="1" err="1">
                <a:solidFill>
                  <a:schemeClr val="tx1">
                    <a:lumMod val="75000"/>
                  </a:schemeClr>
                </a:solidFill>
                <a:latin typeface="Arial"/>
                <a:cs typeface="Arial"/>
              </a:rPr>
              <a:t>Amotosalen</a:t>
            </a:r>
            <a:r>
              <a:rPr lang="en-US" sz="2400" b="1">
                <a:solidFill>
                  <a:schemeClr val="tx1">
                    <a:lumMod val="75000"/>
                  </a:schemeClr>
                </a:solidFill>
                <a:latin typeface="Arial"/>
                <a:cs typeface="Arial"/>
              </a:rPr>
              <a:t> safety profile</a:t>
            </a:r>
          </a:p>
          <a:p>
            <a:r>
              <a:rPr lang="en-US" sz="2000">
                <a:solidFill>
                  <a:schemeClr val="tx1">
                    <a:lumMod val="75000"/>
                  </a:schemeClr>
                </a:solidFill>
                <a:latin typeface="Arial"/>
                <a:cs typeface="Arial"/>
              </a:rPr>
              <a:t>Toxicity extensively studied</a:t>
            </a:r>
          </a:p>
          <a:p>
            <a:r>
              <a:rPr lang="en-US" sz="2000">
                <a:solidFill>
                  <a:schemeClr val="tx1">
                    <a:lumMod val="75000"/>
                  </a:schemeClr>
                </a:solidFill>
                <a:latin typeface="Arial"/>
                <a:cs typeface="Arial"/>
              </a:rPr>
              <a:t>Minimal residual </a:t>
            </a:r>
            <a:r>
              <a:rPr lang="en-US" sz="2000" err="1">
                <a:solidFill>
                  <a:schemeClr val="tx1">
                    <a:lumMod val="75000"/>
                  </a:schemeClr>
                </a:solidFill>
                <a:latin typeface="Arial"/>
                <a:cs typeface="Arial"/>
              </a:rPr>
              <a:t>amotosalen</a:t>
            </a:r>
            <a:endParaRPr lang="en-US" sz="2000">
              <a:solidFill>
                <a:schemeClr val="tx1">
                  <a:lumMod val="75000"/>
                </a:schemeClr>
              </a:solidFill>
              <a:latin typeface="Arial"/>
              <a:cs typeface="Arial"/>
            </a:endParaRPr>
          </a:p>
          <a:p>
            <a:r>
              <a:rPr lang="en-US" sz="2000">
                <a:solidFill>
                  <a:schemeClr val="tx1">
                    <a:lumMod val="75000"/>
                  </a:schemeClr>
                </a:solidFill>
                <a:latin typeface="Arial"/>
                <a:cs typeface="Arial"/>
              </a:rPr>
              <a:t>In vitro, animal model, and European hemovigilance data suggests safe</a:t>
            </a:r>
          </a:p>
          <a:p>
            <a:pPr marL="0" indent="0">
              <a:spcBef>
                <a:spcPts val="1200"/>
              </a:spcBef>
              <a:buNone/>
            </a:pPr>
            <a:r>
              <a:rPr lang="en-US" sz="2400" b="1">
                <a:latin typeface="Arial"/>
                <a:cs typeface="Arial"/>
              </a:rPr>
              <a:t>About INTERCEPT (provided by </a:t>
            </a:r>
            <a:r>
              <a:rPr lang="en-US" sz="2400" b="1" err="1">
                <a:latin typeface="Arial"/>
                <a:cs typeface="Arial"/>
              </a:rPr>
              <a:t>Cerus</a:t>
            </a:r>
            <a:r>
              <a:rPr lang="en-US" sz="2400" b="1">
                <a:latin typeface="Arial"/>
                <a:cs typeface="Arial"/>
              </a:rPr>
              <a:t>): </a:t>
            </a:r>
            <a:endParaRPr lang="en-US" sz="2400" b="1"/>
          </a:p>
          <a:p>
            <a:r>
              <a:rPr lang="en-US" sz="2000">
                <a:latin typeface="Arial"/>
                <a:cs typeface="Arial"/>
              </a:rPr>
              <a:t>Commercialized for nearly 20 years</a:t>
            </a:r>
          </a:p>
          <a:p>
            <a:r>
              <a:rPr lang="en-US" sz="2000">
                <a:latin typeface="Arial"/>
                <a:cs typeface="Arial"/>
              </a:rPr>
              <a:t>Adopted for the treatment of &gt;50% of platelets produced in 10 Countries</a:t>
            </a:r>
            <a:r>
              <a:rPr lang="en-US" sz="2000" baseline="30000">
                <a:latin typeface="Arial"/>
                <a:cs typeface="Arial"/>
              </a:rPr>
              <a:t>‡</a:t>
            </a:r>
            <a:endParaRPr lang="en-US" sz="2000">
              <a:latin typeface="Arial"/>
              <a:cs typeface="Arial"/>
            </a:endParaRPr>
          </a:p>
          <a:p>
            <a:r>
              <a:rPr lang="en-US" sz="2000">
                <a:latin typeface="Arial"/>
                <a:cs typeface="Arial"/>
              </a:rPr>
              <a:t>Approx. 8.5 million INTERCEPT treated doses globally (plasma and platelets)*</a:t>
            </a:r>
          </a:p>
          <a:p>
            <a:pPr marL="0" indent="0">
              <a:buNone/>
            </a:pPr>
            <a:endParaRPr lang="en-US" sz="2200"/>
          </a:p>
          <a:p>
            <a:pPr marL="0" indent="0">
              <a:buNone/>
            </a:pPr>
            <a:endParaRPr lang="en-US" sz="2200" b="1">
              <a:solidFill>
                <a:schemeClr val="tx1">
                  <a:lumMod val="75000"/>
                </a:schemeClr>
              </a:solidFill>
            </a:endParaRPr>
          </a:p>
          <a:p>
            <a:endParaRPr lang="en-US" sz="2200" b="1">
              <a:solidFill>
                <a:schemeClr val="tx1">
                  <a:lumMod val="75000"/>
                </a:schemeClr>
              </a:solidFill>
            </a:endParaRPr>
          </a:p>
        </p:txBody>
      </p:sp>
      <p:pic>
        <p:nvPicPr>
          <p:cNvPr id="10" name="Picture 9">
            <a:extLst>
              <a:ext uri="{FF2B5EF4-FFF2-40B4-BE49-F238E27FC236}">
                <a16:creationId xmlns:a16="http://schemas.microsoft.com/office/drawing/2014/main" id="{78386F38-756F-4F01-A416-31DAF6AEA11C}"/>
              </a:ext>
            </a:extLst>
          </p:cNvPr>
          <p:cNvPicPr>
            <a:picLocks noChangeAspect="1"/>
          </p:cNvPicPr>
          <p:nvPr/>
        </p:nvPicPr>
        <p:blipFill>
          <a:blip r:embed="rId4"/>
          <a:stretch>
            <a:fillRect/>
          </a:stretch>
        </p:blipFill>
        <p:spPr>
          <a:xfrm>
            <a:off x="6884213" y="69381"/>
            <a:ext cx="4472899" cy="4824173"/>
          </a:xfrm>
          <a:prstGeom prst="rect">
            <a:avLst/>
          </a:prstGeom>
        </p:spPr>
      </p:pic>
      <p:sp>
        <p:nvSpPr>
          <p:cNvPr id="2" name="TextBox 1">
            <a:extLst>
              <a:ext uri="{FF2B5EF4-FFF2-40B4-BE49-F238E27FC236}">
                <a16:creationId xmlns:a16="http://schemas.microsoft.com/office/drawing/2014/main" id="{88496290-9C64-4A6C-8DDC-E326978E2608}"/>
              </a:ext>
            </a:extLst>
          </p:cNvPr>
          <p:cNvSpPr txBox="1"/>
          <p:nvPr/>
        </p:nvSpPr>
        <p:spPr>
          <a:xfrm>
            <a:off x="6811617" y="4876800"/>
            <a:ext cx="5115339" cy="1477328"/>
          </a:xfrm>
          <a:prstGeom prst="rect">
            <a:avLst/>
          </a:prstGeom>
          <a:noFill/>
        </p:spPr>
        <p:txBody>
          <a:bodyPr wrap="square" rtlCol="0">
            <a:spAutoFit/>
          </a:bodyPr>
          <a:lstStyle/>
          <a:p>
            <a:r>
              <a:rPr lang="en-CA" b="1">
                <a:solidFill>
                  <a:schemeClr val="accent3"/>
                </a:solidFill>
                <a:latin typeface="Arial" panose="020B0604020202020204" pitchFamily="34" charset="0"/>
                <a:cs typeface="Arial" panose="020B0604020202020204" pitchFamily="34" charset="0"/>
              </a:rPr>
              <a:t>Pathogen inactivated platelet concentrates</a:t>
            </a:r>
          </a:p>
          <a:p>
            <a:r>
              <a:rPr lang="en-CA" b="1">
                <a:solidFill>
                  <a:schemeClr val="tx1">
                    <a:lumMod val="75000"/>
                  </a:schemeClr>
                </a:solidFill>
                <a:latin typeface="Arial" panose="020B0604020202020204" pitchFamily="34" charset="0"/>
                <a:cs typeface="Arial" panose="020B0604020202020204" pitchFamily="34" charset="0"/>
              </a:rPr>
              <a:t>Platelet concentrates screened for bacteria</a:t>
            </a:r>
          </a:p>
          <a:p>
            <a:r>
              <a:rPr lang="en-CA">
                <a:solidFill>
                  <a:schemeClr val="bg1">
                    <a:lumMod val="65000"/>
                  </a:schemeClr>
                </a:solidFill>
                <a:latin typeface="Arial" panose="020B0604020202020204" pitchFamily="34" charset="0"/>
                <a:cs typeface="Arial" panose="020B0604020202020204" pitchFamily="34" charset="0"/>
              </a:rPr>
              <a:t>Platelet concentrates with neither bacterial screening nor pathogen inactivation</a:t>
            </a:r>
          </a:p>
          <a:p>
            <a:endParaRPr lang="en-US"/>
          </a:p>
        </p:txBody>
      </p:sp>
      <p:sp>
        <p:nvSpPr>
          <p:cNvPr id="4" name="TextBox 3">
            <a:extLst>
              <a:ext uri="{FF2B5EF4-FFF2-40B4-BE49-F238E27FC236}">
                <a16:creationId xmlns:a16="http://schemas.microsoft.com/office/drawing/2014/main" id="{106EF5BE-6C9C-42B6-B343-405D54FAAF27}"/>
              </a:ext>
            </a:extLst>
          </p:cNvPr>
          <p:cNvSpPr txBox="1"/>
          <p:nvPr/>
        </p:nvSpPr>
        <p:spPr>
          <a:xfrm>
            <a:off x="4842193" y="6136255"/>
            <a:ext cx="6954253" cy="646331"/>
          </a:xfrm>
          <a:prstGeom prst="rect">
            <a:avLst/>
          </a:prstGeom>
          <a:noFill/>
        </p:spPr>
        <p:txBody>
          <a:bodyPr wrap="square" rtlCol="0">
            <a:spAutoFit/>
          </a:bodyPr>
          <a:lstStyle/>
          <a:p>
            <a:r>
              <a:rPr lang="en-CA" sz="1200">
                <a:latin typeface="Arial" panose="020B0604020202020204" pitchFamily="34" charset="0"/>
                <a:cs typeface="Arial" panose="020B0604020202020204" pitchFamily="34" charset="0"/>
              </a:rPr>
              <a:t>Source: </a:t>
            </a:r>
            <a:r>
              <a:rPr lang="en-CA" sz="1200" err="1">
                <a:latin typeface="Arial" panose="020B0604020202020204" pitchFamily="34" charset="0"/>
                <a:cs typeface="Arial" panose="020B0604020202020204" pitchFamily="34" charset="0"/>
              </a:rPr>
              <a:t>Cerus</a:t>
            </a:r>
            <a:r>
              <a:rPr lang="en-CA" sz="1200">
                <a:latin typeface="Arial" panose="020B0604020202020204" pitchFamily="34" charset="0"/>
                <a:cs typeface="Arial" panose="020B0604020202020204" pitchFamily="34" charset="0"/>
              </a:rPr>
              <a:t> 2018 data on file</a:t>
            </a:r>
          </a:p>
          <a:p>
            <a:r>
              <a:rPr lang="en-US" sz="1200" baseline="30000">
                <a:latin typeface="Arial" panose="020B0604020202020204" pitchFamily="34" charset="0"/>
                <a:cs typeface="Arial" panose="020B0604020202020204" pitchFamily="34" charset="0"/>
              </a:rPr>
              <a:t>‡</a:t>
            </a:r>
            <a:r>
              <a:rPr lang="en-US" sz="1200">
                <a:latin typeface="Arial" panose="020B0604020202020204" pitchFamily="34" charset="0"/>
                <a:cs typeface="Arial" panose="020B0604020202020204" pitchFamily="34" charset="0"/>
              </a:rPr>
              <a:t>Countries where INTERCEPT is standard of care, treating &gt;50% of platelets</a:t>
            </a:r>
          </a:p>
          <a:p>
            <a:r>
              <a:rPr lang="en-US" sz="1200">
                <a:latin typeface="Arial" panose="020B0604020202020204" pitchFamily="34" charset="0"/>
                <a:cs typeface="Arial" panose="020B0604020202020204" pitchFamily="34" charset="0"/>
              </a:rPr>
              <a:t>*Dose treated estimates for platelet and plasma based on the number of kits sold to date</a:t>
            </a:r>
          </a:p>
        </p:txBody>
      </p:sp>
    </p:spTree>
    <p:custDataLst>
      <p:tags r:id="rId1"/>
    </p:custDataLst>
    <p:extLst>
      <p:ext uri="{BB962C8B-B14F-4D97-AF65-F5344CB8AC3E}">
        <p14:creationId xmlns:p14="http://schemas.microsoft.com/office/powerpoint/2010/main" val="299500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769188" y="978793"/>
            <a:ext cx="10735849" cy="3786389"/>
          </a:xfrm>
        </p:spPr>
        <p:txBody>
          <a:bodyPr anchor="t" anchorCtr="0">
            <a:normAutofit lnSpcReduction="10000"/>
          </a:bodyPr>
          <a:lstStyle/>
          <a:p>
            <a:pPr marL="0" lvl="0" indent="0">
              <a:lnSpc>
                <a:spcPct val="120000"/>
              </a:lnSpc>
              <a:spcBef>
                <a:spcPts val="0"/>
              </a:spcBef>
              <a:buNone/>
            </a:pPr>
            <a:endParaRPr lang="en-US" sz="2400" b="1"/>
          </a:p>
          <a:p>
            <a:pPr marL="0" indent="0">
              <a:lnSpc>
                <a:spcPct val="120000"/>
              </a:lnSpc>
              <a:spcBef>
                <a:spcPts val="0"/>
              </a:spcBef>
              <a:buNone/>
            </a:pPr>
            <a:r>
              <a:rPr lang="en-US" sz="2400" b="1" dirty="0">
                <a:latin typeface="Arial"/>
                <a:cs typeface="Arial"/>
              </a:rPr>
              <a:t>Existing components, in plasma </a:t>
            </a:r>
          </a:p>
          <a:p>
            <a:pPr marL="342900" indent="-342900">
              <a:lnSpc>
                <a:spcPct val="120000"/>
              </a:lnSpc>
              <a:spcBef>
                <a:spcPts val="0"/>
              </a:spcBef>
            </a:pPr>
            <a:r>
              <a:rPr lang="en-US" sz="2400" dirty="0">
                <a:latin typeface="Arial"/>
                <a:cs typeface="Arial"/>
              </a:rPr>
              <a:t>Untreated pooled platelet (</a:t>
            </a:r>
            <a:r>
              <a:rPr lang="en-US" sz="2400" dirty="0">
                <a:effectLst/>
                <a:latin typeface="Arial"/>
                <a:cs typeface="Arial"/>
              </a:rPr>
              <a:t>Pooled platelets LR CPD</a:t>
            </a:r>
            <a:r>
              <a:rPr lang="en-US" sz="2400" dirty="0">
                <a:latin typeface="Arial"/>
                <a:cs typeface="Arial"/>
              </a:rPr>
              <a:t>)</a:t>
            </a:r>
            <a:endParaRPr lang="en-US" dirty="0"/>
          </a:p>
          <a:p>
            <a:pPr marL="342900" indent="-342900">
              <a:lnSpc>
                <a:spcPct val="120000"/>
              </a:lnSpc>
              <a:spcBef>
                <a:spcPts val="0"/>
              </a:spcBef>
            </a:pPr>
            <a:r>
              <a:rPr lang="en-US" sz="2400" dirty="0">
                <a:latin typeface="Arial"/>
                <a:cs typeface="Arial"/>
              </a:rPr>
              <a:t>Untreated apheresis platelet  (Apheresis platelet) </a:t>
            </a:r>
            <a:endParaRPr lang="en-US" dirty="0"/>
          </a:p>
          <a:p>
            <a:pPr marL="457200" lvl="1" indent="0">
              <a:lnSpc>
                <a:spcPct val="120000"/>
              </a:lnSpc>
              <a:buNone/>
            </a:pPr>
            <a:endParaRPr lang="en-US" sz="2400"/>
          </a:p>
          <a:p>
            <a:pPr marL="0" indent="0">
              <a:lnSpc>
                <a:spcPct val="120000"/>
              </a:lnSpc>
              <a:spcBef>
                <a:spcPts val="0"/>
              </a:spcBef>
              <a:buNone/>
            </a:pPr>
            <a:r>
              <a:rPr lang="en-US" sz="2400" b="1" dirty="0">
                <a:latin typeface="Arial"/>
                <a:cs typeface="Arial"/>
              </a:rPr>
              <a:t>New platelet components, in platelet additive solution (PAS-E)</a:t>
            </a:r>
          </a:p>
          <a:p>
            <a:pPr marL="342900" indent="-342900">
              <a:lnSpc>
                <a:spcPct val="120000"/>
              </a:lnSpc>
              <a:spcBef>
                <a:spcPts val="0"/>
              </a:spcBef>
            </a:pPr>
            <a:r>
              <a:rPr lang="en-US" sz="2400" dirty="0">
                <a:latin typeface="Arial"/>
                <a:cs typeface="Arial"/>
              </a:rPr>
              <a:t>Pooled platelet psoralen-treated (PPPT)</a:t>
            </a:r>
            <a:endParaRPr lang="en-US" dirty="0"/>
          </a:p>
          <a:p>
            <a:pPr marL="342900" indent="-342900">
              <a:lnSpc>
                <a:spcPct val="120000"/>
              </a:lnSpc>
              <a:spcBef>
                <a:spcPts val="0"/>
              </a:spcBef>
            </a:pPr>
            <a:r>
              <a:rPr lang="en-US" sz="2400" dirty="0">
                <a:latin typeface="Arial"/>
                <a:cs typeface="Arial"/>
              </a:rPr>
              <a:t>Apheresis platelet psoralen-treated (APPT)</a:t>
            </a:r>
            <a:endParaRPr lang="en-US" dirty="0">
              <a:latin typeface="Arial"/>
              <a:cs typeface="Arial"/>
            </a:endParaRPr>
          </a:p>
          <a:p>
            <a:pPr marL="342900" indent="-342900">
              <a:lnSpc>
                <a:spcPct val="120000"/>
              </a:lnSpc>
              <a:spcBef>
                <a:spcPts val="0"/>
              </a:spcBef>
            </a:pPr>
            <a:r>
              <a:rPr lang="en-US" sz="2400" dirty="0">
                <a:latin typeface="Arial"/>
                <a:cs typeface="Arial"/>
              </a:rPr>
              <a:t>Untreated apheresis platelet in PAS-E</a:t>
            </a:r>
            <a:endParaRPr lang="en-US" dirty="0">
              <a:latin typeface="Arial"/>
              <a:cs typeface="Arial"/>
            </a:endParaRP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lstStyle/>
          <a:p>
            <a:r>
              <a:rPr lang="en-CA"/>
              <a:t>Platelet components </a:t>
            </a:r>
          </a:p>
        </p:txBody>
      </p:sp>
      <p:sp>
        <p:nvSpPr>
          <p:cNvPr id="3" name="TextBox 2">
            <a:extLst>
              <a:ext uri="{FF2B5EF4-FFF2-40B4-BE49-F238E27FC236}">
                <a16:creationId xmlns:a16="http://schemas.microsoft.com/office/drawing/2014/main" id="{66EC48BD-E49A-1749-DFFE-D686A7EEDAF4}"/>
              </a:ext>
            </a:extLst>
          </p:cNvPr>
          <p:cNvSpPr txBox="1"/>
          <p:nvPr/>
        </p:nvSpPr>
        <p:spPr>
          <a:xfrm flipH="1">
            <a:off x="5615795"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0686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944382" y="1564710"/>
            <a:ext cx="9556104" cy="4179793"/>
          </a:xfrm>
        </p:spPr>
        <p:txBody>
          <a:bodyPr anchor="t" anchorCtr="0">
            <a:normAutofit/>
          </a:bodyPr>
          <a:lstStyle/>
          <a:p>
            <a:pPr fontAlgn="base">
              <a:lnSpc>
                <a:spcPct val="114000"/>
              </a:lnSpc>
              <a:spcBef>
                <a:spcPts val="1200"/>
              </a:spcBef>
            </a:pPr>
            <a:r>
              <a:rPr lang="en-US" sz="2400"/>
              <a:t>PAS was developed to partially replace plasma in platelet components</a:t>
            </a:r>
          </a:p>
          <a:p>
            <a:pPr fontAlgn="base">
              <a:lnSpc>
                <a:spcPct val="114000"/>
              </a:lnSpc>
              <a:spcBef>
                <a:spcPts val="1800"/>
              </a:spcBef>
            </a:pPr>
            <a:r>
              <a:rPr lang="en-US" sz="2400"/>
              <a:t>Results in additional dilution of plasma proteins, cytokines, iso-agglutinins (anti-A, anti-B, anti-A/B), and other bio-active molecules</a:t>
            </a:r>
          </a:p>
          <a:p>
            <a:pPr fontAlgn="base">
              <a:lnSpc>
                <a:spcPct val="114000"/>
              </a:lnSpc>
              <a:spcBef>
                <a:spcPts val="1800"/>
              </a:spcBef>
            </a:pPr>
            <a:r>
              <a:rPr lang="en-US" sz="2400"/>
              <a:t>Helps reduce the incidence of allergic reactions and febrile non-hemolytic transfusion reactions</a:t>
            </a:r>
            <a:r>
              <a:rPr lang="en-US" sz="2400" baseline="30000"/>
              <a:t>1,2</a:t>
            </a:r>
          </a:p>
          <a:p>
            <a:pPr fontAlgn="base">
              <a:lnSpc>
                <a:spcPct val="114000"/>
              </a:lnSpc>
              <a:spcBef>
                <a:spcPts val="1800"/>
              </a:spcBef>
            </a:pPr>
            <a:r>
              <a:rPr lang="en-US" sz="2400"/>
              <a:t>No differences in hemostasis and transfusion intervals</a:t>
            </a:r>
            <a:r>
              <a:rPr lang="en-US" sz="2400" baseline="30000"/>
              <a:t>3</a:t>
            </a:r>
          </a:p>
          <a:p>
            <a:pPr fontAlgn="base">
              <a:lnSpc>
                <a:spcPct val="114000"/>
              </a:lnSpc>
              <a:spcBef>
                <a:spcPts val="1200"/>
              </a:spcBef>
            </a:pPr>
            <a:endParaRPr lang="en-US" sz="2800"/>
          </a:p>
          <a:p>
            <a:pPr fontAlgn="base">
              <a:lnSpc>
                <a:spcPct val="114000"/>
              </a:lnSpc>
              <a:spcBef>
                <a:spcPts val="1800"/>
              </a:spcBef>
            </a:pPr>
            <a:endParaRPr lang="en-US" sz="28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14387" y="72020"/>
            <a:ext cx="12192000" cy="943442"/>
          </a:xfrm>
        </p:spPr>
        <p:txBody>
          <a:bodyPr>
            <a:normAutofit/>
          </a:bodyPr>
          <a:lstStyle/>
          <a:p>
            <a:r>
              <a:rPr lang="en-CA">
                <a:latin typeface="Arial"/>
                <a:cs typeface="Arial"/>
              </a:rPr>
              <a:t>What is platelet additive solution (PAS)</a:t>
            </a:r>
          </a:p>
        </p:txBody>
      </p:sp>
      <p:sp>
        <p:nvSpPr>
          <p:cNvPr id="2" name="TextBox 1">
            <a:extLst>
              <a:ext uri="{FF2B5EF4-FFF2-40B4-BE49-F238E27FC236}">
                <a16:creationId xmlns:a16="http://schemas.microsoft.com/office/drawing/2014/main" id="{986AE3FE-E7C4-CD5F-3E78-9A4D971729C2}"/>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6059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799564" y="1735428"/>
            <a:ext cx="10515600" cy="3441879"/>
          </a:xfrm>
        </p:spPr>
        <p:txBody>
          <a:bodyPr anchor="t" anchorCtr="0">
            <a:normAutofit/>
          </a:bodyPr>
          <a:lstStyle/>
          <a:p>
            <a:pPr marL="0" indent="0" fontAlgn="base">
              <a:lnSpc>
                <a:spcPct val="125000"/>
              </a:lnSpc>
              <a:buNone/>
            </a:pPr>
            <a:r>
              <a:rPr lang="en-CA" sz="2400"/>
              <a:t>Pathogen-reduced platelets have the same indications as untreated platelets with the following additional considerations:</a:t>
            </a:r>
          </a:p>
          <a:p>
            <a:pPr marL="0" indent="0" fontAlgn="base">
              <a:lnSpc>
                <a:spcPct val="125000"/>
              </a:lnSpc>
              <a:buNone/>
            </a:pPr>
            <a:r>
              <a:rPr lang="en-CA" sz="2800" b="1"/>
              <a:t>			</a:t>
            </a:r>
          </a:p>
          <a:p>
            <a:pPr marL="0" indent="0" algn="ctr" fontAlgn="base">
              <a:lnSpc>
                <a:spcPct val="125000"/>
              </a:lnSpc>
              <a:buNone/>
            </a:pPr>
            <a:r>
              <a:rPr lang="en-US" sz="2400" b="1"/>
              <a:t>Irradiation not required/indicated</a:t>
            </a:r>
          </a:p>
          <a:p>
            <a:pPr marL="0" indent="0" algn="ctr" fontAlgn="base">
              <a:lnSpc>
                <a:spcPct val="125000"/>
              </a:lnSpc>
              <a:buNone/>
            </a:pPr>
            <a:r>
              <a:rPr lang="en-US" sz="2400" b="1"/>
              <a:t>CMV negative </a:t>
            </a:r>
          </a:p>
          <a:p>
            <a:pPr marL="0" indent="0" algn="ctr" fontAlgn="base">
              <a:lnSpc>
                <a:spcPct val="125000"/>
              </a:lnSpc>
              <a:buNone/>
            </a:pPr>
            <a:endParaRPr lang="en-US" sz="3000" b="1"/>
          </a:p>
          <a:p>
            <a:pPr marL="0" indent="0" fontAlgn="base">
              <a:lnSpc>
                <a:spcPct val="125000"/>
              </a:lnSpc>
              <a:buNone/>
            </a:pPr>
            <a:endParaRPr lang="en-US" sz="24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en-CA">
                <a:latin typeface="Arial"/>
                <a:cs typeface="Arial"/>
              </a:rPr>
              <a:t>Clinical indications</a:t>
            </a:r>
            <a:endParaRPr lang="en-CA"/>
          </a:p>
        </p:txBody>
      </p:sp>
      <p:sp>
        <p:nvSpPr>
          <p:cNvPr id="2" name="TextBox 1">
            <a:extLst>
              <a:ext uri="{FF2B5EF4-FFF2-40B4-BE49-F238E27FC236}">
                <a16:creationId xmlns:a16="http://schemas.microsoft.com/office/drawing/2014/main" id="{22E1C791-A7D5-4EA6-B82C-A128C92AC263}"/>
              </a:ext>
            </a:extLst>
          </p:cNvPr>
          <p:cNvSpPr txBox="1"/>
          <p:nvPr/>
        </p:nvSpPr>
        <p:spPr>
          <a:xfrm flipH="1">
            <a:off x="5606368" y="6305739"/>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7266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079679"/>
            <a:ext cx="10515600" cy="4724400"/>
          </a:xfrm>
        </p:spPr>
        <p:txBody>
          <a:bodyPr>
            <a:normAutofit/>
          </a:bodyPr>
          <a:lstStyle/>
          <a:p>
            <a:pPr marL="0" indent="0" fontAlgn="base">
              <a:lnSpc>
                <a:spcPct val="125000"/>
              </a:lnSpc>
              <a:buNone/>
            </a:pPr>
            <a:r>
              <a:rPr lang="en-CA" sz="2400">
                <a:latin typeface="Arial"/>
                <a:cs typeface="Arial"/>
              </a:rPr>
              <a:t>Pathogen-reduced platelets have the same contraindications as untreated platelets with the following additions:</a:t>
            </a:r>
          </a:p>
          <a:p>
            <a:pPr fontAlgn="base">
              <a:lnSpc>
                <a:spcPct val="125000"/>
              </a:lnSpc>
            </a:pPr>
            <a:r>
              <a:rPr lang="en-US" sz="2400">
                <a:latin typeface="Arial"/>
                <a:cs typeface="Arial"/>
              </a:rPr>
              <a:t>Contraindicated for patients with a history of hypersensitivity reaction to </a:t>
            </a:r>
            <a:r>
              <a:rPr lang="en-US" sz="2400" err="1">
                <a:latin typeface="Arial"/>
                <a:cs typeface="Arial"/>
              </a:rPr>
              <a:t>amotosalen</a:t>
            </a:r>
            <a:r>
              <a:rPr lang="en-US" sz="2400">
                <a:latin typeface="Arial"/>
                <a:cs typeface="Arial"/>
              </a:rPr>
              <a:t> or other psoralens</a:t>
            </a:r>
          </a:p>
          <a:p>
            <a:pPr fontAlgn="base">
              <a:lnSpc>
                <a:spcPct val="125000"/>
              </a:lnSpc>
            </a:pPr>
            <a:r>
              <a:rPr lang="en-US" sz="2400">
                <a:latin typeface="Arial"/>
                <a:cs typeface="Arial"/>
              </a:rPr>
              <a:t>Contraindicated for neonatal patients treated with phototherapy devices that emit a </a:t>
            </a:r>
            <a:r>
              <a:rPr lang="en-US" sz="2400" b="1">
                <a:latin typeface="Arial"/>
                <a:cs typeface="Arial"/>
              </a:rPr>
              <a:t>peak energy wavelength less than 425 nm,</a:t>
            </a:r>
            <a:r>
              <a:rPr lang="en-US" sz="2400">
                <a:latin typeface="Arial"/>
                <a:cs typeface="Arial"/>
              </a:rPr>
              <a:t> OR have </a:t>
            </a:r>
            <a:r>
              <a:rPr lang="en-US" sz="2400" b="1">
                <a:latin typeface="Arial"/>
                <a:cs typeface="Arial"/>
              </a:rPr>
              <a:t>a lower bound of the emission bandwidth &lt;375 nm</a:t>
            </a:r>
            <a:r>
              <a:rPr lang="en-US" sz="2400">
                <a:latin typeface="Arial"/>
                <a:cs typeface="Arial"/>
              </a:rPr>
              <a:t>, due to the potential for erythema resulting from interaction between ultraviolet light and </a:t>
            </a:r>
            <a:r>
              <a:rPr lang="en-US" sz="2400" err="1">
                <a:latin typeface="Arial"/>
                <a:cs typeface="Arial"/>
              </a:rPr>
              <a:t>amotosalen</a:t>
            </a:r>
            <a:r>
              <a:rPr lang="en-US" sz="2400">
                <a:latin typeface="Arial"/>
                <a:cs typeface="Arial"/>
              </a:rPr>
              <a:t> </a:t>
            </a:r>
            <a:endParaRPr lang="en-US" sz="24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en-CA"/>
              <a:t>Contraindications</a:t>
            </a:r>
          </a:p>
        </p:txBody>
      </p:sp>
      <p:sp>
        <p:nvSpPr>
          <p:cNvPr id="2" name="TextBox 1">
            <a:extLst>
              <a:ext uri="{FF2B5EF4-FFF2-40B4-BE49-F238E27FC236}">
                <a16:creationId xmlns:a16="http://schemas.microsoft.com/office/drawing/2014/main" id="{403F2987-22B5-206A-F589-63F402BD3F8B}"/>
              </a:ext>
            </a:extLst>
          </p:cNvPr>
          <p:cNvSpPr txBox="1"/>
          <p:nvPr/>
        </p:nvSpPr>
        <p:spPr>
          <a:xfrm flipH="1">
            <a:off x="5644075" y="6324592"/>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94418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f844a0-8d71-4485-aac0-f86690523e61">
      <Terms xmlns="http://schemas.microsoft.com/office/infopath/2007/PartnerControls"/>
    </lcf76f155ced4ddcb4097134ff3c332f>
    <TaxCatchAll xmlns="a31d2d5e-e388-4f30-9ba5-17e7d9810864" xsi:nil="true"/>
    <SharedWithUsers xmlns="29b7afee-783b-43f8-bd7c-2087a9468aea">
      <UserInfo>
        <DisplayName>Kimberly Figures</DisplayName>
        <AccountId>38</AccountId>
        <AccountType/>
      </UserInfo>
      <UserInfo>
        <DisplayName>Tricia Abe</DisplayName>
        <AccountId>3076</AccountId>
        <AccountType/>
      </UserInfo>
      <UserInfo>
        <DisplayName>Shuoyan Ning</DisplayName>
        <AccountId>7699</AccountId>
        <AccountType/>
      </UserInfo>
      <UserInfo>
        <DisplayName>Michelle Zeller</DisplayName>
        <AccountId>288</AccountId>
        <AccountType/>
      </UserInfo>
      <UserInfo>
        <DisplayName>Casey Kapitany</DisplayName>
        <AccountId>2456</AccountId>
        <AccountType/>
      </UserInfo>
      <UserInfo>
        <DisplayName>Aditi Khandelwal</DisplayName>
        <AccountId>4714</AccountId>
        <AccountType/>
      </UserInfo>
      <UserInfo>
        <DisplayName>Amanda Nowry</DisplayName>
        <AccountId>8264</AccountId>
        <AccountType/>
      </UserInfo>
      <UserInfo>
        <DisplayName>Dorothy Harris</DisplayName>
        <AccountId>6459</AccountId>
        <AccountType/>
      </UserInfo>
      <UserInfo>
        <DisplayName>Gwen Clarke</DisplayName>
        <AccountId>286</AccountId>
        <AccountType/>
      </UserInfo>
      <UserInfo>
        <DisplayName>Abby Wolfe</DisplayName>
        <AccountId>6892</AccountId>
        <AccountType/>
      </UserInfo>
      <UserInfo>
        <DisplayName>Chantal Couture</DisplayName>
        <AccountId>6303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7767A24F1E8428EC517B030A6928E" ma:contentTypeVersion="" ma:contentTypeDescription="Create a new document." ma:contentTypeScope="" ma:versionID="e5b034af7faff4692fa5571f7f337b66">
  <xsd:schema xmlns:xsd="http://www.w3.org/2001/XMLSchema" xmlns:xs="http://www.w3.org/2001/XMLSchema" xmlns:p="http://schemas.microsoft.com/office/2006/metadata/properties" xmlns:ns2="29b7afee-783b-43f8-bd7c-2087a9468aea" xmlns:ns3="bcf844a0-8d71-4485-aac0-f86690523e61" xmlns:ns4="a31d2d5e-e388-4f30-9ba5-17e7d9810864" targetNamespace="http://schemas.microsoft.com/office/2006/metadata/properties" ma:root="true" ma:fieldsID="8d6bc10da69e1e5ed1715018a0507e7f" ns2:_="" ns3:_="" ns4:_="">
    <xsd:import namespace="29b7afee-783b-43f8-bd7c-2087a9468aea"/>
    <xsd:import namespace="bcf844a0-8d71-4485-aac0-f86690523e61"/>
    <xsd:import namespace="a31d2d5e-e388-4f30-9ba5-17e7d98108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7afee-783b-43f8-bd7c-2087a9468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f844a0-8d71-4485-aac0-f86690523e6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1d2d5e-e388-4f30-9ba5-17e7d981086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dcbc9f7-f838-4f57-bd6d-4b1c73237ee6}" ma:internalName="TaxCatchAll" ma:showField="CatchAllData" ma:web="a31d2d5e-e388-4f30-9ba5-17e7d9810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26280-168F-4281-9621-28E9A7023582}">
  <ds:schemaRefs>
    <ds:schemaRef ds:uri="http://schemas.microsoft.com/sharepoint/v3/contenttype/forms"/>
  </ds:schemaRefs>
</ds:datastoreItem>
</file>

<file path=customXml/itemProps2.xml><?xml version="1.0" encoding="utf-8"?>
<ds:datastoreItem xmlns:ds="http://schemas.openxmlformats.org/officeDocument/2006/customXml" ds:itemID="{603BBD3C-CEA3-4B87-9EF0-FB4B0296A2D7}">
  <ds:schemaRefs>
    <ds:schemaRef ds:uri="http://schemas.microsoft.com/office/2006/metadata/properties"/>
    <ds:schemaRef ds:uri="http://purl.org/dc/elements/1.1/"/>
    <ds:schemaRef ds:uri="bcf844a0-8d71-4485-aac0-f86690523e6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31d2d5e-e388-4f30-9ba5-17e7d9810864"/>
    <ds:schemaRef ds:uri="29b7afee-783b-43f8-bd7c-2087a9468aea"/>
    <ds:schemaRef ds:uri="http://www.w3.org/XML/1998/namespace"/>
  </ds:schemaRefs>
</ds:datastoreItem>
</file>

<file path=customXml/itemProps3.xml><?xml version="1.0" encoding="utf-8"?>
<ds:datastoreItem xmlns:ds="http://schemas.openxmlformats.org/officeDocument/2006/customXml" ds:itemID="{54CF40A6-7173-4E7A-9C05-C5304DD7B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7afee-783b-43f8-bd7c-2087a9468aea"/>
    <ds:schemaRef ds:uri="bcf844a0-8d71-4485-aac0-f86690523e61"/>
    <ds:schemaRef ds:uri="a31d2d5e-e388-4f30-9ba5-17e7d9810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TotalTime>
  <Words>2571</Words>
  <Application>Microsoft Office PowerPoint</Application>
  <PresentationFormat>Widescreen</PresentationFormat>
  <Paragraphs>202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BlinkMacSystemFont</vt:lpstr>
      <vt:lpstr>Calibri</vt:lpstr>
      <vt:lpstr>Segoe UI</vt:lpstr>
      <vt:lpstr>Wingdings</vt:lpstr>
      <vt:lpstr>Office Theme</vt:lpstr>
      <vt:lpstr>Pathogen-reduced platelets: clinical highlights</vt:lpstr>
      <vt:lpstr>Acronyms </vt:lpstr>
      <vt:lpstr>Pathogen inactivation technology</vt:lpstr>
      <vt:lpstr>Terminology</vt:lpstr>
      <vt:lpstr>Safety</vt:lpstr>
      <vt:lpstr>Platelet components </vt:lpstr>
      <vt:lpstr>What is platelet additive solution (PAS)</vt:lpstr>
      <vt:lpstr>Clinical indications</vt:lpstr>
      <vt:lpstr>Contraindications</vt:lpstr>
      <vt:lpstr>Benefits of pathogen-reduced platelets</vt:lpstr>
      <vt:lpstr>Benefits of pathogen-reduced platelets</vt:lpstr>
      <vt:lpstr>Clinical outcomes and drawbacks </vt:lpstr>
      <vt:lpstr>A note about clinical efficacy - PLADO trial11</vt:lpstr>
      <vt:lpstr>Neonatal and intrauterine transfusions   </vt:lpstr>
      <vt:lpstr>Resources</vt:lpstr>
      <vt:lpstr>References </vt:lpstr>
      <vt:lpstr>Together, we are Canada’s Lifeline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lastModifiedBy>Abby Wolfe</cp:lastModifiedBy>
  <cp:revision>55</cp:revision>
  <dcterms:created xsi:type="dcterms:W3CDTF">2020-08-13T18:27:05Z</dcterms:created>
  <dcterms:modified xsi:type="dcterms:W3CDTF">2023-07-17T16:50:57Z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0x010100D0B7767A24F1E8428EC517B030A6928E</vt:lpwstr>
  </property>
  <property fmtid="{D5CDD505-2E9C-101B-9397-08002B2CF9AE}" pid="3" name="MediaServiceImageTags">
    <vt:lpwstr/>
  </property>
  <property fmtid="{D5CDD505-2E9C-101B-9397-08002B2CF9AE}" pid="4" name="ArticulateGUID">
    <vt:lpwstr>67588646-B817-4ADF-AED0-F3FB0C336F9C</vt:lpwstr>
  </property>
  <property fmtid="{D5CDD505-2E9C-101B-9397-08002B2CF9AE}" pid="5" name="ArticulatePath">
    <vt:lpwstr>https://cbsscs.sharepoint.com/teams/external/CGT/Shared Documents/NEW_PR platelets/Chapter_Slide decks_FAQ_FINAL versions/SHORT Slides_22Sept2022_FINAL</vt:lpwstr>
  </property>
</Properties>
</file>