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5.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6.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7.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8.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9.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0.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11.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12.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3.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4.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15.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6.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17.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18.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19.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20.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21.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2.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23.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24.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25.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26.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7.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8.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29.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30.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31.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32.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notesSlides/notesSlide33.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34.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35.xml" ContentType="application/vnd.openxmlformats-officedocument.presentationml.notesSlid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6.xml" ContentType="application/vnd.openxmlformats-officedocument.presentationml.notesSlide+xml"/>
  <Override PartName="/ppt/tags/tag204.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11" r:id="rId6"/>
    <p:sldId id="649" r:id="rId7"/>
    <p:sldId id="5389" r:id="rId8"/>
    <p:sldId id="5379" r:id="rId9"/>
    <p:sldId id="5395" r:id="rId10"/>
    <p:sldId id="646" r:id="rId11"/>
    <p:sldId id="685" r:id="rId12"/>
    <p:sldId id="5407" r:id="rId13"/>
    <p:sldId id="314" r:id="rId14"/>
    <p:sldId id="5402" r:id="rId15"/>
    <p:sldId id="650" r:id="rId16"/>
    <p:sldId id="664" r:id="rId17"/>
    <p:sldId id="5403" r:id="rId18"/>
    <p:sldId id="5406" r:id="rId19"/>
    <p:sldId id="697" r:id="rId20"/>
    <p:sldId id="660" r:id="rId21"/>
    <p:sldId id="689" r:id="rId22"/>
    <p:sldId id="657" r:id="rId23"/>
    <p:sldId id="5409" r:id="rId24"/>
    <p:sldId id="690" r:id="rId25"/>
    <p:sldId id="699" r:id="rId26"/>
    <p:sldId id="696" r:id="rId27"/>
    <p:sldId id="607" r:id="rId28"/>
    <p:sldId id="592" r:id="rId29"/>
    <p:sldId id="318" r:id="rId30"/>
    <p:sldId id="691" r:id="rId31"/>
    <p:sldId id="675" r:id="rId32"/>
    <p:sldId id="676" r:id="rId33"/>
    <p:sldId id="641" r:id="rId34"/>
    <p:sldId id="5412" r:id="rId35"/>
    <p:sldId id="663" r:id="rId36"/>
    <p:sldId id="684" r:id="rId37"/>
    <p:sldId id="647" r:id="rId38"/>
    <p:sldId id="5413" r:id="rId39"/>
    <p:sldId id="5410" r:id="rId40"/>
    <p:sldId id="599" r:id="rId41"/>
    <p:sldId id="5411"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A6F200-ED11-A429-596B-15EBC0BCCE65}" name="Abby Wolfe" initials="AW" userId="S::abby.wolfe@blood.ca::4bd8c99e-4269-4737-a7cb-b8469a7bc8fd" providerId="AD"/>
  <p188:author id="{771B361A-D400-A834-2532-A0294A4D4ED3}" name="Rosanne Dawson" initials="RD" userId="S::Rosanne.Dawson@blood.ca::1030683f-5a69-49c3-8fe0-a695b4418ebb" providerId="AD"/>
  <p188:author id="{C16C2F49-1682-F94B-BCA6-A3A329139EF4}" name="Aditi Khandelwal" initials="AK" userId="S::aditi.khandelwal@blood.ca::7abcef6e-8258-45ee-a25f-6a92d7b1a3cd" providerId="AD"/>
  <p188:author id="{4BAD1D54-C365-C9CC-CFBD-DD2843A8DAC4}" name="Tricia Abe" initials="TA" userId="S::tricia.abe@blood.ca::54ab208a-2579-46a2-bbb1-09dd3af9c75d" providerId="AD"/>
  <p188:author id="{9CA8C16A-0819-4728-A8BF-7B8EF504827D}" name="Shuoyan Ning" initials="SN" userId="S::shuoyan.ning@blood.ca::9214369e-58a0-4792-a46f-d721ec4ea434" providerId="AD"/>
  <p188:author id="{5358D6A8-1E11-39E6-CDBD-C9A109D26E4D}" name="Michelle Zeller" initials="MZ" userId="S::michelle.zeller@blood.ca::d39c63db-2a57-4bcd-ac97-2096246c82d0" providerId="AD"/>
  <p188:author id="{E06765BF-F1B1-4C9E-8DB9-AFCBC26E2D30}" name="Elodie Guitteaud" initials="EG" userId="S::Elodie.Guitteaud@blood.ca::b9cc6ea7-7a6a-4420-b2fe-aa15001b0d5f" providerId="AD"/>
  <p188:author id="{42BEBAC5-E228-B817-E3E3-7E18BBE5D163}" name="Kathryn Webert" initials="KW" userId="S::kathryn.webert@blood.ca::d77486ed-c22a-4b28-8880-15883ffff453" providerId="AD"/>
  <p188:author id="{6F4D84D2-1992-529F-D488-421CF60E8F86}" name="Patrizia Ruoso" initials="PR" userId="S::Patrizia.Ruoso@blood.ca::994cc2a7-e06c-4d30-93c7-8b9f7f8c3b65" providerId="AD"/>
  <p188:author id="{9FEB14FC-B6BA-6583-5420-1E9761792E3B}" name="Kathryn Webert" initials="KW" userId="S::Kathryn.Webert@blood.ca::d77486ed-c22a-4b28-8880-15883ffff45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ntal Couture" initials="CC" lastIdx="79" clrIdx="0">
    <p:extLst>
      <p:ext uri="{19B8F6BF-5375-455C-9EA6-DF929625EA0E}">
        <p15:presenceInfo xmlns:p15="http://schemas.microsoft.com/office/powerpoint/2012/main" userId="S::Chantal.Couture@blood.ca::4e2f9947-7e80-49a9-a133-b0d677940a4e" providerId="AD"/>
      </p:ext>
    </p:extLst>
  </p:cmAuthor>
  <p:cmAuthor id="2" name="Amanda Nowry" initials="AN" lastIdx="9" clrIdx="1">
    <p:extLst>
      <p:ext uri="{19B8F6BF-5375-455C-9EA6-DF929625EA0E}">
        <p15:presenceInfo xmlns:p15="http://schemas.microsoft.com/office/powerpoint/2012/main" userId="S::Amanda.Nowry@blood.ca::328760f5-f4aa-4caf-bc28-192646c5848f" providerId="AD"/>
      </p:ext>
    </p:extLst>
  </p:cmAuthor>
  <p:cmAuthor id="3" name="Waseem Anani" initials="WA" lastIdx="2" clrIdx="2">
    <p:extLst>
      <p:ext uri="{19B8F6BF-5375-455C-9EA6-DF929625EA0E}">
        <p15:presenceInfo xmlns:p15="http://schemas.microsoft.com/office/powerpoint/2012/main" userId="S::waseem.anani@blood.ca::d735bd4c-96e2-44a3-a859-92395dbc2ccc" providerId="AD"/>
      </p:ext>
    </p:extLst>
  </p:cmAuthor>
  <p:cmAuthor id="4" name="Patrizia Ruoso" initials="PR" lastIdx="18" clrIdx="3">
    <p:extLst>
      <p:ext uri="{19B8F6BF-5375-455C-9EA6-DF929625EA0E}">
        <p15:presenceInfo xmlns:p15="http://schemas.microsoft.com/office/powerpoint/2012/main" userId="S::Patrizia.Ruoso@blood.ca::994cc2a7-e06c-4d30-93c7-8b9f7f8c3b65" providerId="AD"/>
      </p:ext>
    </p:extLst>
  </p:cmAuthor>
  <p:cmAuthor id="5" name="Andrea Colbourne" initials="AC" lastIdx="5" clrIdx="4">
    <p:extLst>
      <p:ext uri="{19B8F6BF-5375-455C-9EA6-DF929625EA0E}">
        <p15:presenceInfo xmlns:p15="http://schemas.microsoft.com/office/powerpoint/2012/main" userId="S::Andrea.Colbourne@blood.ca::60ba7371-403f-49a0-a49d-6e3f624e69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9E99"/>
    <a:srgbClr val="ED1C24"/>
    <a:srgbClr val="ED3338"/>
    <a:srgbClr val="88528B"/>
    <a:srgbClr val="E5A812"/>
    <a:srgbClr val="54C3BB"/>
    <a:srgbClr val="BEBEBE"/>
    <a:srgbClr val="8C8C8C"/>
    <a:srgbClr val="F6B600"/>
    <a:srgbClr val="E5A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F6C528-259C-7CF4-5E0E-03D3DDEEAC61}" v="90" dt="2023-03-17T19:01:59.7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84606" autoAdjust="0"/>
  </p:normalViewPr>
  <p:slideViewPr>
    <p:cSldViewPr snapToGrid="0">
      <p:cViewPr>
        <p:scale>
          <a:sx n="60" d="100"/>
          <a:sy n="60" d="100"/>
        </p:scale>
        <p:origin x="6" y="666"/>
      </p:cViewPr>
      <p:guideLst>
        <p:guide orient="horz" pos="2160"/>
        <p:guide pos="3840"/>
      </p:guideLst>
    </p:cSldViewPr>
  </p:slideViewPr>
  <p:notesTextViewPr>
    <p:cViewPr>
      <p:scale>
        <a:sx n="1" d="1"/>
        <a:sy n="1" d="1"/>
      </p:scale>
      <p:origin x="0" y="-144"/>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B7EC99-B55D-4665-8F00-FB55CF318D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70662609-3863-4A8A-914B-CC02289F74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3A6354-54B3-4670-89C1-320F7A56B3EF}" type="datetimeFigureOut">
              <a:rPr lang="en-CA" smtClean="0"/>
              <a:t>2023-03-17</a:t>
            </a:fld>
            <a:endParaRPr lang="en-CA" dirty="0"/>
          </a:p>
        </p:txBody>
      </p:sp>
      <p:sp>
        <p:nvSpPr>
          <p:cNvPr id="4" name="Footer Placeholder 3">
            <a:extLst>
              <a:ext uri="{FF2B5EF4-FFF2-40B4-BE49-F238E27FC236}">
                <a16:creationId xmlns:a16="http://schemas.microsoft.com/office/drawing/2014/main" id="{BDDC6D5B-BBAD-429F-ABBF-DF5419B81E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F59F72D0-FA33-4E00-A45E-51E5A2D657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9DCD17-FB70-4447-A747-9ADE3B867C3E}" type="slidenum">
              <a:rPr lang="en-CA" smtClean="0"/>
              <a:t>‹#›</a:t>
            </a:fld>
            <a:endParaRPr lang="en-CA" dirty="0"/>
          </a:p>
        </p:txBody>
      </p:sp>
    </p:spTree>
    <p:extLst>
      <p:ext uri="{BB962C8B-B14F-4D97-AF65-F5344CB8AC3E}">
        <p14:creationId xmlns:p14="http://schemas.microsoft.com/office/powerpoint/2010/main" val="1072989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BC6736-BBE7-42BD-8FC3-A09AD53371F1}" type="datetimeFigureOut">
              <a:rPr lang="en-CA" smtClean="0"/>
              <a:t>2023-03-17</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95374F-67B4-4964-B74C-2D30B3D88A80}" type="slidenum">
              <a:rPr lang="en-CA" smtClean="0"/>
              <a:t>‹#›</a:t>
            </a:fld>
            <a:endParaRPr lang="en-CA" dirty="0"/>
          </a:p>
        </p:txBody>
      </p:sp>
    </p:spTree>
    <p:extLst>
      <p:ext uri="{BB962C8B-B14F-4D97-AF65-F5344CB8AC3E}">
        <p14:creationId xmlns:p14="http://schemas.microsoft.com/office/powerpoint/2010/main" val="1325909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Plasma traité au solvant-détergent : informations cliniques</a:t>
            </a:r>
            <a:endParaRPr lang="en-US" dirty="0"/>
          </a:p>
        </p:txBody>
      </p:sp>
      <p:sp>
        <p:nvSpPr>
          <p:cNvPr id="4" name="Slide Number Placeholder 3"/>
          <p:cNvSpPr>
            <a:spLocks noGrp="1"/>
          </p:cNvSpPr>
          <p:nvPr>
            <p:ph type="sldNum" sz="quarter" idx="10"/>
          </p:nvPr>
        </p:nvSpPr>
        <p:spPr/>
        <p:txBody>
          <a:bodyPr/>
          <a:lstStyle/>
          <a:p>
            <a:fld id="{6795374F-67B4-4964-B74C-2D30B3D88A80}" type="slidenum">
              <a:rPr lang="en-CA" smtClean="0"/>
              <a:t>1</a:t>
            </a:fld>
            <a:endParaRPr lang="en-CA" dirty="0"/>
          </a:p>
        </p:txBody>
      </p:sp>
    </p:spTree>
    <p:extLst>
      <p:ext uri="{BB962C8B-B14F-4D97-AF65-F5344CB8AC3E}">
        <p14:creationId xmlns:p14="http://schemas.microsoft.com/office/powerpoint/2010/main" val="3685778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cs typeface="Calibri"/>
              </a:rPr>
              <a:t>Les prochaines diapositives portent sur le procédé de fabrication du plasma traité au solvant-détergent d’Octapharma.</a:t>
            </a:r>
            <a:endParaRPr lang="en-CA" dirty="0"/>
          </a:p>
        </p:txBody>
      </p:sp>
      <p:sp>
        <p:nvSpPr>
          <p:cNvPr id="4" name="Slide Number Placeholder 3"/>
          <p:cNvSpPr>
            <a:spLocks noGrp="1"/>
          </p:cNvSpPr>
          <p:nvPr>
            <p:ph type="sldNum" sz="quarter" idx="5"/>
          </p:nvPr>
        </p:nvSpPr>
        <p:spPr/>
        <p:txBody>
          <a:bodyPr/>
          <a:lstStyle/>
          <a:p>
            <a:fld id="{6795374F-67B4-4964-B74C-2D30B3D88A80}" type="slidenum">
              <a:rPr lang="en-CA" smtClean="0"/>
              <a:t>10</a:t>
            </a:fld>
            <a:endParaRPr lang="en-CA" dirty="0"/>
          </a:p>
        </p:txBody>
      </p:sp>
    </p:spTree>
    <p:extLst>
      <p:ext uri="{BB962C8B-B14F-4D97-AF65-F5344CB8AC3E}">
        <p14:creationId xmlns:p14="http://schemas.microsoft.com/office/powerpoint/2010/main" val="2697865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02773"/>
          </a:xfrm>
        </p:spPr>
        <p:txBody>
          <a:bodyPr>
            <a:normAutofit fontScale="92500" lnSpcReduction="10000"/>
          </a:bodyPr>
          <a:lstStyle/>
          <a:p>
            <a:r>
              <a:rPr lang="fr-CA" dirty="0"/>
              <a:t>Le plasma de 630 à 1 520 donneurs est mis en commun et traité. Cette étape permet de réduire, par dilution, la quantité d’anticorps neutralisants présents dans le mélange de plasma et de réduire les titres d’anticorps s’attaquant aux cellules sanguines et aux protéines plasmatiques.</a:t>
            </a:r>
            <a:endParaRPr lang="en-US" dirty="0"/>
          </a:p>
          <a:p>
            <a:endParaRPr lang="en-US" dirty="0"/>
          </a:p>
          <a:p>
            <a:r>
              <a:rPr lang="fr-CA" dirty="0"/>
              <a:t>Le mélange de plasma passe ensuite par des étapes de filtration stérile visant à éliminer complètement les leucocytes sans les activer, ainsi qu’à éliminer les prions, les parasites et les virus.</a:t>
            </a:r>
          </a:p>
          <a:p>
            <a:endParaRPr lang="en-US" dirty="0"/>
          </a:p>
          <a:p>
            <a:r>
              <a:rPr lang="fr-CA" dirty="0"/>
              <a:t>Le mélange de plasma est traité au moyen d’un mélange de tri(n-butyl)-phosphate 1 % et d’octoxynol 1 %. Le TNBP est le solvant, l’octoxynol le détergent.</a:t>
            </a:r>
            <a:r>
              <a:rPr lang="en-US" dirty="0"/>
              <a:t> </a:t>
            </a:r>
            <a:endParaRPr lang="en-US" dirty="0">
              <a:cs typeface="Calibri"/>
            </a:endParaRPr>
          </a:p>
          <a:p>
            <a:endParaRPr lang="en-US" dirty="0"/>
          </a:p>
          <a:p>
            <a:r>
              <a:rPr lang="fr-CA" dirty="0"/>
              <a:t>Le solvant accélère la réaction d’agrégation entre l’enveloppe lipidique et le détergent. Le détergent interrompt les interactions entre les molécules dans l’enveloppe lipidique des virus.</a:t>
            </a:r>
          </a:p>
          <a:p>
            <a:endParaRPr lang="fr-CA" dirty="0"/>
          </a:p>
          <a:p>
            <a:r>
              <a:rPr lang="fr-CA" dirty="0"/>
              <a:t>La plupart des virus à enveloppe ne peuvent exister sans leur enveloppe lipidique et sont donc détruits (ou incapables de se reproduire) une fois exposés à ces détergents.</a:t>
            </a:r>
            <a:r>
              <a:rPr lang="en-US" dirty="0"/>
              <a:t> </a:t>
            </a:r>
            <a:endParaRPr lang="en-US" dirty="0">
              <a:cs typeface="Calibri"/>
            </a:endParaRPr>
          </a:p>
          <a:p>
            <a:endParaRPr lang="en-US" dirty="0"/>
          </a:p>
          <a:p>
            <a:r>
              <a:rPr lang="fr-CA" dirty="0"/>
              <a:t>Les réactifs du solvant et du détergent sont éliminés par extraction à l’huile de ricin et par extraction en phase solide, respectivement.</a:t>
            </a:r>
            <a:r>
              <a:rPr lang="en-US" dirty="0"/>
              <a:t>  </a:t>
            </a:r>
          </a:p>
          <a:p>
            <a:endParaRPr lang="en-US" dirty="0">
              <a:cs typeface="Calibri"/>
            </a:endParaRPr>
          </a:p>
          <a:p>
            <a:r>
              <a:rPr lang="fr-CA" dirty="0"/>
              <a:t>Le plasma passe par une colonne de résine d’affinité sur laquelle est fixé un ligand visant à éliminer spécifiquement les prions. Cette mesure de sécurité est jugée efficace pour éliminer le prion à l’origine de la vMCJ, s’il est présent dans le plasma.</a:t>
            </a:r>
          </a:p>
          <a:p>
            <a:endParaRPr lang="en-US" dirty="0"/>
          </a:p>
          <a:p>
            <a:r>
              <a:rPr lang="fr-CA" dirty="0">
                <a:cs typeface="Calibri"/>
              </a:rPr>
              <a:t>Le produit final est placé dans des poches de sang stériles apyrogènes en polychlorure de vinyle, qui sont emballées dans une pellicule de polyamide/polyéthylène, puis congelées.</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940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cs typeface="Calibri"/>
              </a:rPr>
              <a:t>Voyons les caractéristiques d’Octaplasma.</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737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Le plasma traité au solvant-détergent possède des propriétés pharmacocinétiques similaires à celles du plasma congelé.</a:t>
            </a:r>
            <a:r>
              <a:rPr lang="en-US" dirty="0"/>
              <a:t>  </a:t>
            </a:r>
          </a:p>
          <a:p>
            <a:endParaRPr lang="en-US" dirty="0"/>
          </a:p>
          <a:p>
            <a:r>
              <a:rPr lang="fr-CA" dirty="0"/>
              <a:t>Les valeurs de l’activité de coagulation sont proches des valeurs correspondantes obtenues avec du plasma frais congelé (PFC) normal issu d’un unique donneur humain, puisque tous les facteurs de coagulation atteignent un minimum de 0,5 UI/ml.</a:t>
            </a:r>
          </a:p>
          <a:p>
            <a:r>
              <a:rPr lang="en-US" dirty="0"/>
              <a:t> </a:t>
            </a:r>
            <a:endParaRPr lang="en-US" dirty="0">
              <a:cs typeface="Calibri" panose="020F0502020204030204"/>
            </a:endParaRPr>
          </a:p>
          <a:p>
            <a:r>
              <a:rPr lang="fr-CA" dirty="0"/>
              <a:t>Les quantités de facteurs de coagulation et de protéines sont plus uniformes que dans le plasma congelé, car les quantités de facteurs de coagulation et d’inhibiteurs dans les unités de plasma ont une fourchette de référence plus large, allant de 50 à 200 %.</a:t>
            </a:r>
          </a:p>
          <a:p>
            <a:r>
              <a:rPr lang="en-US" dirty="0"/>
              <a:t> </a:t>
            </a:r>
            <a:endParaRPr lang="en-US" dirty="0">
              <a:cs typeface="Calibri"/>
            </a:endParaRPr>
          </a:p>
          <a:p>
            <a:r>
              <a:rPr lang="fr-CA" dirty="0"/>
              <a:t>Le traitement au solvant-détergent et la purification permettent de réduire la teneur en protéine S et en alpha2-antiplasmine.</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13</a:t>
            </a:fld>
            <a:endParaRPr lang="en-CA" dirty="0"/>
          </a:p>
        </p:txBody>
      </p:sp>
    </p:spTree>
    <p:extLst>
      <p:ext uri="{BB962C8B-B14F-4D97-AF65-F5344CB8AC3E}">
        <p14:creationId xmlns:p14="http://schemas.microsoft.com/office/powerpoint/2010/main" val="2913778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cs typeface="Calibri"/>
              </a:rPr>
              <a:t>Cette diapositive vous est donnée à titre de référence. Elle est tirée de la monographie d’Octaplasma et vous présente une comparaison des quantités de certaines protéines, immunoglobulines et facteurs dans Octaplasma et dans le plasma.</a:t>
            </a:r>
          </a:p>
          <a:p>
            <a:endParaRPr lang="fr-CA">
              <a:cs typeface="Calibri"/>
            </a:endParaRPr>
          </a:p>
          <a:p>
            <a:r>
              <a:rPr lang="fr-CA">
                <a:cs typeface="Calibri"/>
              </a:rPr>
              <a:t>Notez </a:t>
            </a:r>
            <a:r>
              <a:rPr lang="fr-CA" dirty="0">
                <a:cs typeface="Calibri"/>
              </a:rPr>
              <a:t>que l’étude mentionnée a utilisé du plasma frais congelé et non du plasma congelé, le produit disponible auprès de la Société canadienne du sang; toutefois, les résultats devraient être similaires.</a:t>
            </a:r>
            <a:endParaRPr lang="en-US" dirty="0">
              <a:cs typeface="Calibri"/>
            </a:endParaRPr>
          </a:p>
          <a:p>
            <a:endParaRPr lang="en-US" dirty="0">
              <a:cs typeface="Calibri"/>
            </a:endParaRPr>
          </a:p>
          <a:p>
            <a:r>
              <a:rPr lang="fr-CA" dirty="0">
                <a:cs typeface="Calibri"/>
              </a:rPr>
              <a:t>Les quantités de facteurs de coagulation sont supérieurs à 0,5 unités internationales par millilitre. Notez également la modeste réduction de la teneur en protéine S et la réduction plus marquée de la teneur en alpha2-antiplasmine.</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14</a:t>
            </a:fld>
            <a:endParaRPr lang="en-CA" dirty="0"/>
          </a:p>
        </p:txBody>
      </p:sp>
    </p:spTree>
    <p:extLst>
      <p:ext uri="{BB962C8B-B14F-4D97-AF65-F5344CB8AC3E}">
        <p14:creationId xmlns:p14="http://schemas.microsoft.com/office/powerpoint/2010/main" val="3292218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La posologie d’Octaplasma dépend de l’état clinique et de la pathologie sous-jacente.</a:t>
            </a:r>
            <a:endParaRPr lang="en-US" dirty="0"/>
          </a:p>
          <a:p>
            <a:endParaRPr lang="en-US" dirty="0"/>
          </a:p>
          <a:p>
            <a:r>
              <a:rPr lang="fr-CA" dirty="0"/>
              <a:t>Comme pour le plasma congelé, 12 à 15 ml de plasma par kg de poids corporel constituent une dose de départ généralement acceptée. Cette dose devrait permettre d’augmenter les taux plasmatiques de facteurs de coagulation du patient de 25 % environ.</a:t>
            </a:r>
            <a:endParaRPr lang="en-US" dirty="0"/>
          </a:p>
          <a:p>
            <a:endParaRPr lang="en-US" dirty="0"/>
          </a:p>
          <a:p>
            <a:r>
              <a:rPr lang="fr-CA" dirty="0"/>
              <a:t>Par exemple, un patient qui pèse 70 kg devrait recevoir une dose de 4 à 5 unités de plasma.</a:t>
            </a:r>
          </a:p>
          <a:p>
            <a:endParaRPr lang="en-US" dirty="0"/>
          </a:p>
          <a:p>
            <a:r>
              <a:rPr lang="fr-CA" dirty="0"/>
              <a:t>Comme pour toutes les transfusions de plasma, il est important de surveiller la réponse du patient, cliniquement et par des mesures.</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6795374F-67B4-4964-B74C-2D30B3D88A80}" type="slidenum">
              <a:rPr lang="en-CA" smtClean="0"/>
              <a:t>15</a:t>
            </a:fld>
            <a:endParaRPr lang="en-CA" dirty="0"/>
          </a:p>
        </p:txBody>
      </p:sp>
    </p:spTree>
    <p:extLst>
      <p:ext uri="{BB962C8B-B14F-4D97-AF65-F5344CB8AC3E}">
        <p14:creationId xmlns:p14="http://schemas.microsoft.com/office/powerpoint/2010/main" val="238508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Le plasma traité au solvant-détergent peut être considéré comme similaire au plasma congelé, avec la même efficacité clinique.</a:t>
            </a:r>
            <a:r>
              <a:rPr lang="en-US" dirty="0"/>
              <a:t> </a:t>
            </a:r>
          </a:p>
          <a:p>
            <a:endParaRPr lang="en-US" dirty="0"/>
          </a:p>
          <a:p>
            <a:r>
              <a:rPr lang="fr-CA" dirty="0"/>
              <a:t>Comme cela a été mentionné plus tôt, le volume à administrer est le même que pour le plasma congelé, mais il est très important de noter qu’il pourrait être nécessaire d’utiliser plus d’unités, car le volume des unités d’Octaplasma est plus petit — 200 ml contre 270 à 300 ml pour les unités habituelles de plasma.</a:t>
            </a:r>
            <a:endParaRPr lang="en-US" dirty="0">
              <a:cs typeface="Calibri"/>
            </a:endParaRPr>
          </a:p>
          <a:p>
            <a:endParaRPr lang="en-US" dirty="0">
              <a:cs typeface="Calibri"/>
            </a:endParaRPr>
          </a:p>
          <a:p>
            <a:r>
              <a:rPr lang="fr-CA" dirty="0"/>
              <a:t>Il est nécessaire d’exercer son jugement professionnel, mais en général, le plasma traité au solvant-détergent est acceptable pour la plupart des catégories de patients.</a:t>
            </a:r>
            <a:r>
              <a:rPr lang="en-US" dirty="0"/>
              <a:t> </a:t>
            </a:r>
          </a:p>
          <a:p>
            <a:endParaRPr lang="en-US" dirty="0"/>
          </a:p>
          <a:p>
            <a:r>
              <a:rPr lang="fr-CA" dirty="0"/>
              <a:t>Il ne faut pas l’utiliser chez les patients ayant un déficit grave en protéine S, une situation rare, mais possible avec une thrombose. Si l’utilisation de plasma traité au solvant-détergent est contre-indiquée pour un patient, le plasma congelé reste une option viable.</a:t>
            </a:r>
            <a:endParaRPr lang="en-US" dirty="0">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16</a:t>
            </a:fld>
            <a:endParaRPr lang="en-CA" dirty="0"/>
          </a:p>
        </p:txBody>
      </p:sp>
    </p:spTree>
    <p:extLst>
      <p:ext uri="{BB962C8B-B14F-4D97-AF65-F5344CB8AC3E}">
        <p14:creationId xmlns:p14="http://schemas.microsoft.com/office/powerpoint/2010/main" val="2038724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L’administration d’Octaplasma doit respecter la spécificité du groupe sanguin ABO.</a:t>
            </a:r>
            <a:endParaRPr lang="en-US" dirty="0"/>
          </a:p>
          <a:p>
            <a:endParaRPr lang="en-US" dirty="0"/>
          </a:p>
          <a:p>
            <a:r>
              <a:rPr lang="fr-CA" dirty="0"/>
              <a:t>Tout comme le plasma habituel, des doses fortes ou des débits rapides de perfusion peuvent entraîner une hypervolémie, un œdème pulmonaire et/ou une insuffisance cardiaque. Des débits rapides de perfusion peuvent aussi causer des symptômes cardiovasculaires imputables à la toxicité du citrate, qui peut provoquer une chute du calcium ionisé, particulièrement chez les patients atteints de troubles de la fonction hépatique. Les effets toxiques du citrate peuvent être minimisés par l’administration de gluconate de calcium en IV par une autre veine.</a:t>
            </a:r>
            <a:endParaRPr lang="en-US" dirty="0">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17</a:t>
            </a:fld>
            <a:endParaRPr lang="en-CA" dirty="0"/>
          </a:p>
        </p:txBody>
      </p:sp>
    </p:spTree>
    <p:extLst>
      <p:ext uri="{BB962C8B-B14F-4D97-AF65-F5344CB8AC3E}">
        <p14:creationId xmlns:p14="http://schemas.microsoft.com/office/powerpoint/2010/main" val="2475031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cs typeface="Calibri"/>
              </a:rPr>
              <a:t>Dans quelle mesure Octaplasma est-il sans danger, étant donné les risques d’infection?</a:t>
            </a:r>
            <a:endParaRPr lang="en-CA" dirty="0">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18</a:t>
            </a:fld>
            <a:endParaRPr lang="en-CA" dirty="0"/>
          </a:p>
        </p:txBody>
      </p:sp>
    </p:spTree>
    <p:extLst>
      <p:ext uri="{BB962C8B-B14F-4D97-AF65-F5344CB8AC3E}">
        <p14:creationId xmlns:p14="http://schemas.microsoft.com/office/powerpoint/2010/main" val="3020616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La sélection des donneurs et le dépistage des virus de l’hépatite B, de l’hépatite C et du VIH font l’objet de contrôles.</a:t>
            </a:r>
            <a:endParaRPr lang="en-US" dirty="0"/>
          </a:p>
          <a:p>
            <a:endParaRPr lang="en-US" dirty="0"/>
          </a:p>
          <a:p>
            <a:r>
              <a:rPr lang="fr-CA" dirty="0"/>
              <a:t>Les mélanges de plasma sont également analysés pour détecter :</a:t>
            </a:r>
            <a:endParaRPr lang="en-US" dirty="0">
              <a:cs typeface="Calibri"/>
            </a:endParaRPr>
          </a:p>
          <a:p>
            <a:pPr marL="171450" indent="-171450">
              <a:buFont typeface="Arial"/>
              <a:buChar char="•"/>
            </a:pPr>
            <a:r>
              <a:rPr lang="fr-CA" dirty="0"/>
              <a:t>L’antigène de surface de l’hépatite B;</a:t>
            </a:r>
            <a:r>
              <a:rPr lang="en-US" dirty="0"/>
              <a:t> </a:t>
            </a:r>
            <a:endParaRPr lang="en-US" dirty="0">
              <a:cs typeface="Calibri" panose="020F0502020204030204"/>
            </a:endParaRPr>
          </a:p>
          <a:p>
            <a:pPr marL="171450" indent="-171450">
              <a:buFont typeface="Arial"/>
              <a:buChar char="•"/>
            </a:pPr>
            <a:r>
              <a:rPr lang="fr-CA" dirty="0"/>
              <a:t>Les anticorps contre les types 1 et 2 du VIH</a:t>
            </a:r>
            <a:r>
              <a:rPr lang="en-US" dirty="0"/>
              <a:t>; </a:t>
            </a:r>
            <a:endParaRPr lang="en-US" dirty="0">
              <a:cs typeface="Calibri" panose="020F0502020204030204"/>
            </a:endParaRPr>
          </a:p>
          <a:p>
            <a:pPr marL="171450" indent="-171450">
              <a:buFont typeface="Arial"/>
              <a:buChar char="•"/>
            </a:pPr>
            <a:r>
              <a:rPr lang="fr-CA" dirty="0"/>
              <a:t>Et des tests des acides nucléiques sont réalisés pour le VIH, les virus de l’hépatite A, B, C et E, et le parvovirus B19.</a:t>
            </a:r>
            <a:endParaRPr lang="en-US" dirty="0">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19</a:t>
            </a:fld>
            <a:endParaRPr lang="en-CA" dirty="0"/>
          </a:p>
        </p:txBody>
      </p:sp>
    </p:spTree>
    <p:extLst>
      <p:ext uri="{BB962C8B-B14F-4D97-AF65-F5344CB8AC3E}">
        <p14:creationId xmlns:p14="http://schemas.microsoft.com/office/powerpoint/2010/main" val="3268813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La présentation portera sur les sujets suivants :</a:t>
            </a:r>
          </a:p>
          <a:p>
            <a:pPr marL="171450" indent="-171450">
              <a:spcBef>
                <a:spcPts val="1000"/>
              </a:spcBef>
              <a:buFont typeface="Arial"/>
              <a:buChar char="•"/>
            </a:pPr>
            <a:r>
              <a:rPr lang="fr-CA" noProof="0" dirty="0"/>
              <a:t>Les réserves de plasma à teneur réduite en agents pathogènes de la Société canadienne du sang et les avantages de la méthode d’inactivation des agents pathogènes</a:t>
            </a:r>
          </a:p>
          <a:p>
            <a:pPr marL="171450" indent="-171450">
              <a:spcBef>
                <a:spcPts val="1000"/>
              </a:spcBef>
              <a:buFont typeface="Arial"/>
              <a:buChar char="•"/>
            </a:pPr>
            <a:r>
              <a:rPr lang="fr-CA" noProof="0" dirty="0"/>
              <a:t>La procédure de traitement au solvant-détergent d’Octapharma</a:t>
            </a:r>
          </a:p>
          <a:p>
            <a:pPr marL="171450" indent="-171450">
              <a:spcBef>
                <a:spcPts val="1000"/>
              </a:spcBef>
              <a:buFont typeface="Arial"/>
              <a:buChar char="•"/>
            </a:pPr>
            <a:r>
              <a:rPr lang="fr-CA" noProof="0" dirty="0"/>
              <a:t>Les caractéristiques d’Octaplasma</a:t>
            </a:r>
            <a:endParaRPr lang="fr-CA" noProof="0" dirty="0">
              <a:cs typeface="Calibri"/>
            </a:endParaRPr>
          </a:p>
          <a:p>
            <a:pPr marL="171450" indent="-171450">
              <a:spcBef>
                <a:spcPts val="1000"/>
              </a:spcBef>
              <a:buFont typeface="Arial"/>
              <a:buChar char="•"/>
            </a:pPr>
            <a:r>
              <a:rPr lang="fr-CA" noProof="0" dirty="0"/>
              <a:t>L’innocuité, y compris les complications infectieuses et d’autres considérations</a:t>
            </a:r>
            <a:endParaRPr lang="fr-CA" noProof="0" dirty="0">
              <a:cs typeface="Calibri" panose="020F0502020204030204"/>
            </a:endParaRPr>
          </a:p>
          <a:p>
            <a:pPr marL="171450" indent="-171450">
              <a:spcBef>
                <a:spcPts val="1000"/>
              </a:spcBef>
              <a:buFont typeface="Arial"/>
              <a:buChar char="•"/>
            </a:pPr>
            <a:r>
              <a:rPr lang="fr-CA" noProof="0" dirty="0"/>
              <a:t>Les indications et contre-indications</a:t>
            </a:r>
            <a:endParaRPr lang="fr-CA" noProof="0" dirty="0">
              <a:cs typeface="Calibri"/>
            </a:endParaRPr>
          </a:p>
          <a:p>
            <a:pPr marL="171450" indent="-171450">
              <a:spcBef>
                <a:spcPts val="1000"/>
              </a:spcBef>
              <a:buFont typeface="Arial"/>
              <a:buChar char="•"/>
            </a:pPr>
            <a:r>
              <a:rPr lang="fr-CA" noProof="0" dirty="0"/>
              <a:t>Les catégories particulières de patients</a:t>
            </a:r>
            <a:endParaRPr lang="fr-CA" noProof="0" dirty="0">
              <a:cs typeface="Calibri"/>
            </a:endParaRPr>
          </a:p>
          <a:p>
            <a:pPr marL="171450" indent="-171450">
              <a:spcBef>
                <a:spcPts val="1000"/>
              </a:spcBef>
              <a:buFont typeface="Arial"/>
              <a:buChar char="•"/>
            </a:pPr>
            <a:r>
              <a:rPr lang="fr-CA" noProof="0" dirty="0"/>
              <a:t>Les ressources supplémentaires</a:t>
            </a:r>
            <a:endParaRPr lang="fr-CA" noProof="0" dirty="0">
              <a:cs typeface="Calibri"/>
            </a:endParaRPr>
          </a:p>
          <a:p>
            <a:endParaRPr lang="fr-CA" noProof="0" dirty="0">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a:t>
            </a:fld>
            <a:endParaRPr lang="en-CA" dirty="0"/>
          </a:p>
        </p:txBody>
      </p:sp>
    </p:spTree>
    <p:extLst>
      <p:ext uri="{BB962C8B-B14F-4D97-AF65-F5344CB8AC3E}">
        <p14:creationId xmlns:p14="http://schemas.microsoft.com/office/powerpoint/2010/main" val="1687932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La méthode de traitement au solvant-détergent n’a pas d’effet sur les virus non enveloppés, comme le VHA et le parvovirus B19. </a:t>
            </a:r>
          </a:p>
          <a:p>
            <a:endParaRPr lang="fr-CA" noProof="0" dirty="0"/>
          </a:p>
          <a:p>
            <a:r>
              <a:rPr lang="fr-CA" noProof="0" dirty="0"/>
              <a:t>Étant donné la mise en commun du plasma de plusieurs donneurs, il y a un risque accru de transmission de ces virus. </a:t>
            </a:r>
            <a:endParaRPr lang="fr-CA" noProof="0" dirty="0">
              <a:cs typeface="Calibri"/>
            </a:endParaRPr>
          </a:p>
          <a:p>
            <a:endParaRPr lang="fr-CA" noProof="0" dirty="0"/>
          </a:p>
          <a:p>
            <a:r>
              <a:rPr lang="fr-CA" noProof="0" dirty="0"/>
              <a:t>Pour atténuer ce risque :</a:t>
            </a:r>
            <a:endParaRPr lang="fr-CA" noProof="0" dirty="0">
              <a:cs typeface="Calibri"/>
            </a:endParaRPr>
          </a:p>
          <a:p>
            <a:pPr marL="171450" indent="-171450">
              <a:buFont typeface="Arial"/>
              <a:buChar char="•"/>
            </a:pPr>
            <a:r>
              <a:rPr lang="fr-CA" noProof="0" dirty="0">
                <a:cs typeface="Calibri"/>
              </a:rPr>
              <a:t>on dépiste le virus de l’hépatite A et le parvovirus B19 dans les dons;</a:t>
            </a:r>
            <a:endParaRPr lang="fr-CA" noProof="0" dirty="0"/>
          </a:p>
          <a:p>
            <a:pPr marL="171450" indent="-171450">
              <a:buFont typeface="Arial"/>
              <a:buChar char="•"/>
            </a:pPr>
            <a:r>
              <a:rPr lang="fr-CA" noProof="0" dirty="0"/>
              <a:t>on dilue le plasma;</a:t>
            </a:r>
            <a:endParaRPr lang="fr-CA" noProof="0" dirty="0">
              <a:cs typeface="Calibri"/>
            </a:endParaRPr>
          </a:p>
          <a:p>
            <a:pPr marL="171450" indent="-171450">
              <a:buFont typeface="Arial"/>
              <a:buChar char="•"/>
            </a:pPr>
            <a:r>
              <a:rPr lang="fr-CA" noProof="0" dirty="0"/>
              <a:t>on veille à la présence d’un minimum d’anticorps neutralisant le virus de l’hépatite A et le parvovirus B19 dans le plasma de départ et dans le produit final. Cela entraîne une neutralisation et une immunisation passive contre ces virus, qui servent toutes les deux à limiter ou à prévenir la réplication de virus dans l’organisme, et pourraient ainsi limiter le risque d’infection, bien qu’aucune étude clinique ou en laboratoire n’ait été effectuée pour prouver que cela suffit à prévenir les infections.</a:t>
            </a:r>
            <a:endParaRPr lang="fr-CA" noProof="0" dirty="0">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20</a:t>
            </a:fld>
            <a:endParaRPr lang="en-CA" dirty="0"/>
          </a:p>
        </p:txBody>
      </p:sp>
    </p:spTree>
    <p:extLst>
      <p:ext uri="{BB962C8B-B14F-4D97-AF65-F5344CB8AC3E}">
        <p14:creationId xmlns:p14="http://schemas.microsoft.com/office/powerpoint/2010/main" val="2135825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cs typeface="Calibri"/>
              </a:rPr>
              <a:t>Nous allons maintenant nous pencher sur d’autres considérations non liées aux infections.</a:t>
            </a:r>
            <a:endParaRPr lang="en-CA" dirty="0"/>
          </a:p>
        </p:txBody>
      </p:sp>
      <p:sp>
        <p:nvSpPr>
          <p:cNvPr id="4" name="Slide Number Placeholder 3"/>
          <p:cNvSpPr>
            <a:spLocks noGrp="1"/>
          </p:cNvSpPr>
          <p:nvPr>
            <p:ph type="sldNum" sz="quarter" idx="5"/>
          </p:nvPr>
        </p:nvSpPr>
        <p:spPr/>
        <p:txBody>
          <a:bodyPr/>
          <a:lstStyle/>
          <a:p>
            <a:fld id="{6795374F-67B4-4964-B74C-2D30B3D88A80}" type="slidenum">
              <a:rPr lang="en-CA" smtClean="0"/>
              <a:t>21</a:t>
            </a:fld>
            <a:endParaRPr lang="en-CA" dirty="0"/>
          </a:p>
        </p:txBody>
      </p:sp>
    </p:spTree>
    <p:extLst>
      <p:ext uri="{BB962C8B-B14F-4D97-AF65-F5344CB8AC3E}">
        <p14:creationId xmlns:p14="http://schemas.microsoft.com/office/powerpoint/2010/main" val="3578118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Le plasma traité au solvant-détergent est préparé à partir de la mise en commun de 630 à 1 520 unités de plasma de donneurs. La mise en commun du plasma de plusieurs donneurs pourraient, en théorie, réduire les réactions transfusionnelles indésirables causées par une dose élevée d’allergènes d’un même donneur. C’est ce que semble indiquer la littérature existante.</a:t>
            </a:r>
            <a:endParaRPr lang="en-US" dirty="0">
              <a:cs typeface="Calibri"/>
            </a:endParaRPr>
          </a:p>
          <a:p>
            <a:endParaRPr lang="en-US" dirty="0">
              <a:cs typeface="Calibri"/>
            </a:endParaRPr>
          </a:p>
          <a:p>
            <a:r>
              <a:rPr lang="fr-CA" dirty="0">
                <a:cs typeface="Calibri"/>
              </a:rPr>
              <a:t>C’est aussi ce que confirment les données d’hémovigilance de plusieurs pays européens, qui présentent un taux inférieur de réactions transfusionnelles indésirables avec le plasma traité au solvant-détergent, et les résultats d’une étude menée chez des patients ayant un purpura thrombopénique thrombotique recevant un échange plasmatique avec des antécédents de réaction modérée à grave. Dans cette étude, le taux global de réactions transfusionnelles indésirables est passé le 35 % à 1,4 %.</a:t>
            </a:r>
            <a:r>
              <a:rPr lang="en-US" dirty="0"/>
              <a:t> </a:t>
            </a:r>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22</a:t>
            </a:fld>
            <a:endParaRPr lang="en-CA" dirty="0"/>
          </a:p>
        </p:txBody>
      </p:sp>
    </p:spTree>
    <p:extLst>
      <p:ext uri="{BB962C8B-B14F-4D97-AF65-F5344CB8AC3E}">
        <p14:creationId xmlns:p14="http://schemas.microsoft.com/office/powerpoint/2010/main" val="3662114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La littérature mentionne des réactions de TRALI associées au plasma traité au solvant-détergent, bien qu’elles soient rares.</a:t>
            </a:r>
            <a:endParaRPr lang="en-US" dirty="0"/>
          </a:p>
          <a:p>
            <a:endParaRPr lang="en-US" dirty="0"/>
          </a:p>
          <a:p>
            <a:r>
              <a:rPr lang="fr-CA" dirty="0"/>
              <a:t>En outre, des études semblent indiquer que les anticorps anti-HLA et anti-HNA n’ont pas été détectés dans Octaplasma. Cela s’explique probablement par le fait qu’ils sont dilués et neutralisés par les leucocytes et leurs fragments, ainsi que par l’élimination par le traitement au solvant-détergent et les étapes de filtration d’autres facteurs contribuant au TRALI.</a:t>
            </a:r>
            <a:endParaRPr lang="en-US" dirty="0">
              <a:cs typeface="Calibri"/>
            </a:endParaRPr>
          </a:p>
          <a:p>
            <a:endParaRPr lang="en-US" dirty="0"/>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23</a:t>
            </a:fld>
            <a:endParaRPr lang="en-CA" dirty="0"/>
          </a:p>
        </p:txBody>
      </p:sp>
    </p:spTree>
    <p:extLst>
      <p:ext uri="{BB962C8B-B14F-4D97-AF65-F5344CB8AC3E}">
        <p14:creationId xmlns:p14="http://schemas.microsoft.com/office/powerpoint/2010/main" val="1754990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cs typeface="Calibri"/>
              </a:rPr>
              <a:t>Les indications et contre-indications du plasma traité au solvant-détergent sont similaires à celles du plasma congelé.</a:t>
            </a:r>
            <a:endParaRPr lang="en-CA" dirty="0"/>
          </a:p>
        </p:txBody>
      </p:sp>
      <p:sp>
        <p:nvSpPr>
          <p:cNvPr id="4" name="Slide Number Placeholder 3"/>
          <p:cNvSpPr>
            <a:spLocks noGrp="1"/>
          </p:cNvSpPr>
          <p:nvPr>
            <p:ph type="sldNum" sz="quarter" idx="5"/>
          </p:nvPr>
        </p:nvSpPr>
        <p:spPr/>
        <p:txBody>
          <a:bodyPr/>
          <a:lstStyle/>
          <a:p>
            <a:fld id="{6795374F-67B4-4964-B74C-2D30B3D88A80}" type="slidenum">
              <a:rPr lang="en-CA" smtClean="0"/>
              <a:t>24</a:t>
            </a:fld>
            <a:endParaRPr lang="en-CA" dirty="0"/>
          </a:p>
        </p:txBody>
      </p:sp>
    </p:spTree>
    <p:extLst>
      <p:ext uri="{BB962C8B-B14F-4D97-AF65-F5344CB8AC3E}">
        <p14:creationId xmlns:p14="http://schemas.microsoft.com/office/powerpoint/2010/main" val="907383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La monographie du produit dresse la liste des indications :</a:t>
            </a:r>
            <a:endParaRPr lang="en-CA" dirty="0">
              <a:cs typeface="Calibri"/>
            </a:endParaRPr>
          </a:p>
          <a:p>
            <a:pPr marL="171450" indent="-171450">
              <a:buFont typeface="Arial"/>
              <a:buChar char="•"/>
            </a:pPr>
            <a:r>
              <a:rPr lang="fr-CA" dirty="0"/>
              <a:t>Déficits complexes en facteurs de coagulation, tels que la coagulopathie de consommation (p. ex. coagulation intravasculaire disséminée – CID) ou une coagulopathie secondaire à une insuffisance hépatique, à une transfusion massive, ou à des échanges plasmatiques conséquents (surtout chez les patients dont la fonction hépatique est altérée).</a:t>
            </a:r>
            <a:r>
              <a:rPr lang="en-CA" dirty="0"/>
              <a:t> </a:t>
            </a:r>
            <a:endParaRPr lang="en-CA" dirty="0">
              <a:cs typeface="Calibri" panose="020F0502020204030204"/>
            </a:endParaRPr>
          </a:p>
          <a:p>
            <a:pPr marL="171450" indent="-171450">
              <a:buFont typeface="Arial"/>
              <a:buChar char="•"/>
            </a:pPr>
            <a:r>
              <a:rPr lang="fr-CA" dirty="0"/>
              <a:t>Peut être utilisé comme traitement de substitution d’urgence chez les patients présentant un déficit en facteurs de coagulation lors de situations particulières ne permettant pas de diagnostic de laboratoire précis, ou lorsqu’un facteur de coagulation spécifique n’est pas disponible.</a:t>
            </a:r>
            <a:r>
              <a:rPr lang="en-CA" dirty="0"/>
              <a:t> </a:t>
            </a:r>
            <a:endParaRPr lang="en-CA" dirty="0">
              <a:cs typeface="Calibri"/>
            </a:endParaRPr>
          </a:p>
          <a:p>
            <a:pPr marL="171450" indent="-171450">
              <a:buFont typeface="Arial"/>
              <a:buChar char="•"/>
            </a:pPr>
            <a:r>
              <a:rPr lang="fr-CA" dirty="0"/>
              <a:t>Inversion rapide des effets des anticoagulants oraux lorsque la quantité de vitamine K s’avère insuffisante en situation d’urgence, ou chez les patients dont la fonction hépatique est altérée.</a:t>
            </a:r>
            <a:endParaRPr lang="en-CA" dirty="0">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25</a:t>
            </a:fld>
            <a:endParaRPr lang="en-CA" dirty="0"/>
          </a:p>
        </p:txBody>
      </p:sp>
    </p:spTree>
    <p:extLst>
      <p:ext uri="{BB962C8B-B14F-4D97-AF65-F5344CB8AC3E}">
        <p14:creationId xmlns:p14="http://schemas.microsoft.com/office/powerpoint/2010/main" val="1548432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solidFill>
                  <a:srgbClr val="000000"/>
                </a:solidFill>
                <a:effectLst/>
                <a:cs typeface="Arial"/>
              </a:rPr>
              <a:t>Comme le plasma congelé, Octaplasma est contre-indiqué chez les patients ayant un déficit en IgA avec présence avérée d’anticorps IgA, car cela peut provoquer des réactions anaphylactiques et anaphylactoïdes.</a:t>
            </a:r>
            <a:r>
              <a:rPr lang="en-US" dirty="0">
                <a:solidFill>
                  <a:srgbClr val="000000"/>
                </a:solidFill>
                <a:cs typeface="Arial"/>
              </a:rPr>
              <a:t>  </a:t>
            </a:r>
            <a:endParaRPr lang="en-US" dirty="0">
              <a:solidFill>
                <a:srgbClr val="000000"/>
              </a:solidFill>
              <a:effectLst/>
              <a:cs typeface="Arial"/>
            </a:endParaRPr>
          </a:p>
          <a:p>
            <a:pPr marL="0" indent="0">
              <a:buFontTx/>
              <a:buNone/>
            </a:pPr>
            <a:endParaRPr lang="en-US" dirty="0">
              <a:solidFill>
                <a:srgbClr val="000000"/>
              </a:solidFill>
              <a:effectLst/>
            </a:endParaRPr>
          </a:p>
          <a:p>
            <a:r>
              <a:rPr lang="fr-CA" dirty="0">
                <a:solidFill>
                  <a:srgbClr val="000000"/>
                </a:solidFill>
                <a:cs typeface="Arial"/>
              </a:rPr>
              <a:t>Octaplasma est également contre-indiqué chez les patients ayant des déficits graves en protéine S; des antécédents d’hypersensibilité au plasma frais congelé ou aux produits dérivés du plasma, y compris les protéines plasmatiques; ou des antécédents de réaction hypersensible à Octaplasma.</a:t>
            </a:r>
            <a:endParaRPr lang="en-US" dirty="0">
              <a:solidFill>
                <a:srgbClr val="000000"/>
              </a:solidFill>
              <a:effectLst/>
              <a:cs typeface="Arial"/>
            </a:endParaRPr>
          </a:p>
          <a:p>
            <a:pPr marL="0" indent="0">
              <a:buFontTx/>
              <a:buNone/>
            </a:pPr>
            <a:endParaRPr lang="en-US" sz="1800" dirty="0">
              <a:solidFill>
                <a:srgbClr val="000000"/>
              </a:solidFill>
              <a:effectLst/>
              <a:latin typeface="Arial" panose="020B0604020202020204" pitchFamily="34" charset="0"/>
            </a:endParaRPr>
          </a:p>
          <a:p>
            <a:endParaRPr lang="en-US" dirty="0">
              <a:solidFill>
                <a:srgbClr val="000000"/>
              </a:solidFill>
              <a:effectLst/>
              <a:latin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26</a:t>
            </a:fld>
            <a:endParaRPr lang="en-CA" dirty="0"/>
          </a:p>
        </p:txBody>
      </p:sp>
    </p:spTree>
    <p:extLst>
      <p:ext uri="{BB962C8B-B14F-4D97-AF65-F5344CB8AC3E}">
        <p14:creationId xmlns:p14="http://schemas.microsoft.com/office/powerpoint/2010/main" val="2112038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cs typeface="Calibri"/>
              </a:rPr>
              <a:t>Il convient de tenir compte de certaines catégories particulières de patients lors de l’utilisation de plasma traité au solvant-détergent.</a:t>
            </a:r>
            <a:endParaRPr lang="en-US" dirty="0">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27</a:t>
            </a:fld>
            <a:endParaRPr lang="en-CA" dirty="0"/>
          </a:p>
        </p:txBody>
      </p:sp>
    </p:spTree>
    <p:extLst>
      <p:ext uri="{BB962C8B-B14F-4D97-AF65-F5344CB8AC3E}">
        <p14:creationId xmlns:p14="http://schemas.microsoft.com/office/powerpoint/2010/main" val="2574677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Plusieurs études ont décrit l’utilisation de plasma traité au solvant-détergent pendant la grossesse. La plus vaste de ces études portait sur 35 patientes. Il n’y a eu aucune indication d’effet nocif, mais les données proviennent de petites cohortes non randomisées de patientes.</a:t>
            </a:r>
          </a:p>
          <a:p>
            <a:endParaRPr lang="en-US" dirty="0">
              <a:cs typeface="Calibri" panose="020F0502020204030204"/>
            </a:endParaRPr>
          </a:p>
          <a:p>
            <a:r>
              <a:rPr lang="fr-CA" dirty="0">
                <a:cs typeface="Calibri" panose="020F0502020204030204"/>
              </a:rPr>
              <a:t>D’après la monographie d’Octaplasma, « l’innocuité d’Octaplasma chez la femme enceinte et celle qui allaite n’a pas été établie par des essais cliniques comparatifs. »</a:t>
            </a:r>
          </a:p>
          <a:p>
            <a:endParaRPr lang="fr-CA" dirty="0">
              <a:cs typeface="Calibri" panose="020F0502020204030204"/>
            </a:endParaRPr>
          </a:p>
          <a:p>
            <a:r>
              <a:rPr lang="fr-CA" dirty="0">
                <a:cs typeface="Calibri" panose="020F0502020204030204"/>
              </a:rPr>
              <a:t>En outre, « bien qu’il ne faille s’attendre à aucun effet nocif sur la mère, l’embryon, le fœtus ou l’enfant, il est recommandé de n’utiliser Octaplasma pendant la grossesse et l’allaitement que si les avantages l’emportent sur les risques potentiels. ».</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6795374F-67B4-4964-B74C-2D30B3D88A80}" type="slidenum">
              <a:rPr lang="en-CA" smtClean="0"/>
              <a:t>28</a:t>
            </a:fld>
            <a:endParaRPr lang="en-CA" dirty="0"/>
          </a:p>
        </p:txBody>
      </p:sp>
    </p:spTree>
    <p:extLst>
      <p:ext uri="{BB962C8B-B14F-4D97-AF65-F5344CB8AC3E}">
        <p14:creationId xmlns:p14="http://schemas.microsoft.com/office/powerpoint/2010/main" val="13057170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Plusieurs études ont décrit l’utilisation de plasma traité au solvant-détergent chez des patients pédiatriques, la plus vaste étude ayant porté sur 443 patients. Aucune indication d’effet nocif n’a été rapportée dans ces études.</a:t>
            </a:r>
          </a:p>
          <a:p>
            <a:endParaRPr lang="en-US" dirty="0"/>
          </a:p>
          <a:p>
            <a:r>
              <a:rPr lang="fr-CA" dirty="0"/>
              <a:t>En raison du manque de données probantes, la monographie du produit préconise que le produit ne soit administré à ces personnes que si les avantages probables l’emportent largement sur les risques potentiels.</a:t>
            </a:r>
            <a:r>
              <a:rPr lang="en-US" dirty="0"/>
              <a:t> </a:t>
            </a:r>
          </a:p>
          <a:p>
            <a:endParaRPr lang="en-US" dirty="0"/>
          </a:p>
          <a:p>
            <a:r>
              <a:rPr lang="fr-CA" dirty="0"/>
              <a:t>Cela vaut pour toutes les transfusions.</a:t>
            </a:r>
            <a:endParaRPr lang="en-US" dirty="0">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29</a:t>
            </a:fld>
            <a:endParaRPr lang="en-CA" dirty="0"/>
          </a:p>
        </p:txBody>
      </p:sp>
    </p:spTree>
    <p:extLst>
      <p:ext uri="{BB962C8B-B14F-4D97-AF65-F5344CB8AC3E}">
        <p14:creationId xmlns:p14="http://schemas.microsoft.com/office/powerpoint/2010/main" val="404362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cs typeface="Calibri"/>
              </a:rPr>
              <a:t>Voici les acronymes utilisés pendant la présentation.</a:t>
            </a:r>
            <a:endParaRPr lang="en-US" dirty="0"/>
          </a:p>
        </p:txBody>
      </p:sp>
      <p:sp>
        <p:nvSpPr>
          <p:cNvPr id="4" name="Slide Number Placeholder 3"/>
          <p:cNvSpPr>
            <a:spLocks noGrp="1"/>
          </p:cNvSpPr>
          <p:nvPr>
            <p:ph type="sldNum" sz="quarter" idx="5"/>
          </p:nvPr>
        </p:nvSpPr>
        <p:spPr/>
        <p:txBody>
          <a:bodyPr/>
          <a:lstStyle/>
          <a:p>
            <a:fld id="{6795374F-67B4-4964-B74C-2D30B3D88A80}" type="slidenum">
              <a:rPr lang="en-CA" smtClean="0"/>
              <a:t>3</a:t>
            </a:fld>
            <a:endParaRPr lang="en-CA" dirty="0"/>
          </a:p>
        </p:txBody>
      </p:sp>
    </p:spTree>
    <p:extLst>
      <p:ext uri="{BB962C8B-B14F-4D97-AF65-F5344CB8AC3E}">
        <p14:creationId xmlns:p14="http://schemas.microsoft.com/office/powerpoint/2010/main" val="2871601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CA" dirty="0">
                <a:solidFill>
                  <a:srgbClr val="141414"/>
                </a:solidFill>
              </a:rPr>
              <a:t>Des études ont décrit l’utilisation du plasma traité au solvant-détergent chez des patients pédiatriques, y compris chez des nouveau-nés. Aucune indication d’effet nocif n’a été rapportée, mais il n’existe pas de données de suivi à long terme.</a:t>
            </a:r>
            <a:r>
              <a:rPr lang="en-US" dirty="0">
                <a:solidFill>
                  <a:srgbClr val="141414"/>
                </a:solidFill>
              </a:rPr>
              <a:t> </a:t>
            </a:r>
          </a:p>
          <a:p>
            <a:pPr>
              <a:defRPr/>
            </a:pPr>
            <a:endParaRPr lang="en-US" dirty="0">
              <a:solidFill>
                <a:srgbClr val="141414"/>
              </a:solidFill>
            </a:endParaRPr>
          </a:p>
          <a:p>
            <a:pPr>
              <a:defRPr/>
            </a:pPr>
            <a:r>
              <a:rPr lang="fr-CA" dirty="0">
                <a:solidFill>
                  <a:srgbClr val="141414"/>
                </a:solidFill>
              </a:rPr>
              <a:t>En outre, aucune étude n’a été publiée sur les transfusions intra-utérines.</a:t>
            </a:r>
            <a:endParaRPr lang="en-US" dirty="0">
              <a:solidFill>
                <a:srgbClr val="141414"/>
              </a:solidFill>
              <a:cs typeface="Calibri"/>
            </a:endParaRPr>
          </a:p>
          <a:p>
            <a:pPr>
              <a:defRPr/>
            </a:pPr>
            <a:endParaRPr lang="en-US" dirty="0">
              <a:solidFill>
                <a:srgbClr val="141414"/>
              </a:solidFill>
            </a:endParaRPr>
          </a:p>
          <a:p>
            <a:pPr>
              <a:defRPr/>
            </a:pPr>
            <a:r>
              <a:rPr lang="fr-CA" dirty="0">
                <a:solidFill>
                  <a:srgbClr val="141414"/>
                </a:solidFill>
                <a:cs typeface="Calibri"/>
              </a:rPr>
              <a:t>Par conséquent, il convient d’évaluer les avantages et les risques avant d’utiliser le plasma traité au solvant-détergent dans ces situations.</a:t>
            </a:r>
            <a:r>
              <a:rPr lang="en-US" dirty="0">
                <a:solidFill>
                  <a:srgbClr val="141414"/>
                </a:solidFill>
              </a:rPr>
              <a:t> </a:t>
            </a:r>
            <a:endParaRPr lang="en-US" dirty="0">
              <a:solidFill>
                <a:srgbClr val="141414"/>
              </a:solidFill>
              <a:cs typeface="Calibri"/>
            </a:endParaRPr>
          </a:p>
          <a:p>
            <a:pPr>
              <a:defRPr/>
            </a:pPr>
            <a:endParaRPr lang="en-US" dirty="0">
              <a:solidFill>
                <a:srgbClr val="141414"/>
              </a:solidFill>
              <a:latin typeface="Calibri"/>
              <a:ea typeface="Calibri" panose="020F0502020204030204" pitchFamily="34" charset="0"/>
              <a:cs typeface="Calibri"/>
            </a:endParaRPr>
          </a:p>
          <a:p>
            <a:pPr>
              <a:defRPr/>
            </a:pPr>
            <a:endParaRPr lang="en-CA" sz="1200" dirty="0">
              <a:cs typeface="Calibri" panose="020F0502020204030204"/>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30</a:t>
            </a:fld>
            <a:endParaRPr lang="en-CA" dirty="0"/>
          </a:p>
        </p:txBody>
      </p:sp>
    </p:spTree>
    <p:extLst>
      <p:ext uri="{BB962C8B-B14F-4D97-AF65-F5344CB8AC3E}">
        <p14:creationId xmlns:p14="http://schemas.microsoft.com/office/powerpoint/2010/main" val="1618787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cs typeface="Calibri"/>
              </a:rPr>
              <a:t>Lire la diapositive.</a:t>
            </a:r>
            <a:endParaRPr lang="en-CA" dirty="0"/>
          </a:p>
        </p:txBody>
      </p:sp>
      <p:sp>
        <p:nvSpPr>
          <p:cNvPr id="4" name="Slide Number Placeholder 3"/>
          <p:cNvSpPr>
            <a:spLocks noGrp="1"/>
          </p:cNvSpPr>
          <p:nvPr>
            <p:ph type="sldNum" sz="quarter" idx="5"/>
          </p:nvPr>
        </p:nvSpPr>
        <p:spPr/>
        <p:txBody>
          <a:bodyPr/>
          <a:lstStyle/>
          <a:p>
            <a:fld id="{6795374F-67B4-4964-B74C-2D30B3D88A80}" type="slidenum">
              <a:rPr lang="en-CA" smtClean="0"/>
              <a:t>32</a:t>
            </a:fld>
            <a:endParaRPr lang="en-CA" dirty="0"/>
          </a:p>
        </p:txBody>
      </p:sp>
    </p:spTree>
    <p:extLst>
      <p:ext uri="{BB962C8B-B14F-4D97-AF65-F5344CB8AC3E}">
        <p14:creationId xmlns:p14="http://schemas.microsoft.com/office/powerpoint/2010/main" val="2981716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En résumé, voici les avantages du plasma traité au solvant-détergent :</a:t>
            </a:r>
            <a:endParaRPr lang="en-US" dirty="0"/>
          </a:p>
          <a:p>
            <a:pPr marL="171450" indent="-171450">
              <a:buFont typeface="Arial"/>
              <a:buChar char="•"/>
            </a:pPr>
            <a:r>
              <a:rPr lang="fr-CA" dirty="0"/>
              <a:t>le profil d’innocuité accru d’un produit à agents pathogènes inactivés</a:t>
            </a:r>
            <a:endParaRPr lang="en-US" dirty="0">
              <a:cs typeface="Calibri" panose="020F0502020204030204"/>
            </a:endParaRPr>
          </a:p>
          <a:p>
            <a:pPr marL="171450" indent="-171450">
              <a:buFont typeface="Arial"/>
              <a:buChar char="•"/>
            </a:pPr>
            <a:r>
              <a:rPr lang="fr-CA" dirty="0"/>
              <a:t>une réduction de l’incidence des réactions indésirables : allergiques, TRALI et autres réactions immunitaires</a:t>
            </a:r>
            <a:endParaRPr lang="en-US" dirty="0">
              <a:cs typeface="Calibri"/>
            </a:endParaRPr>
          </a:p>
          <a:p>
            <a:pPr marL="171450" indent="-171450">
              <a:buFont typeface="Arial"/>
              <a:buChar char="•"/>
            </a:pPr>
            <a:r>
              <a:rPr lang="fr-CA" dirty="0"/>
              <a:t>une quantité uniforme de facteurs de coagulations</a:t>
            </a:r>
            <a:endParaRPr lang="en-US" dirty="0">
              <a:cs typeface="Calibri"/>
            </a:endParaRPr>
          </a:p>
          <a:p>
            <a:pPr marL="171450" indent="-171450">
              <a:buFont typeface="Arial"/>
              <a:buChar char="•"/>
            </a:pPr>
            <a:r>
              <a:rPr lang="fr-CA" dirty="0"/>
              <a:t>des unités au volume uniforme</a:t>
            </a:r>
            <a:endParaRPr lang="en-US" dirty="0">
              <a:cs typeface="Calibri"/>
            </a:endParaRPr>
          </a:p>
          <a:p>
            <a:endParaRPr lang="en-US" dirty="0">
              <a:cs typeface="Calibri"/>
            </a:endParaRPr>
          </a:p>
          <a:p>
            <a:r>
              <a:rPr lang="fr-CA" dirty="0"/>
              <a:t>En outre, l’utilisation de plasma traité au solvant-détergent permet d’avoir une plus grande quantité de plasma canadien disponible pour le fractionnement.</a:t>
            </a:r>
            <a:endParaRPr lang="en-US" dirty="0">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33</a:t>
            </a:fld>
            <a:endParaRPr lang="en-CA" dirty="0"/>
          </a:p>
        </p:txBody>
      </p:sp>
    </p:spTree>
    <p:extLst>
      <p:ext uri="{BB962C8B-B14F-4D97-AF65-F5344CB8AC3E}">
        <p14:creationId xmlns:p14="http://schemas.microsoft.com/office/powerpoint/2010/main" val="3179794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cs typeface="Calibri"/>
              </a:rPr>
              <a:t>Lire la diapositive.</a:t>
            </a:r>
            <a:endParaRPr lang="en-CA" dirty="0"/>
          </a:p>
        </p:txBody>
      </p:sp>
      <p:sp>
        <p:nvSpPr>
          <p:cNvPr id="4" name="Slide Number Placeholder 3"/>
          <p:cNvSpPr>
            <a:spLocks noGrp="1"/>
          </p:cNvSpPr>
          <p:nvPr>
            <p:ph type="sldNum" sz="quarter" idx="5"/>
          </p:nvPr>
        </p:nvSpPr>
        <p:spPr/>
        <p:txBody>
          <a:bodyPr/>
          <a:lstStyle/>
          <a:p>
            <a:fld id="{6795374F-67B4-4964-B74C-2D30B3D88A80}" type="slidenum">
              <a:rPr lang="en-CA" smtClean="0"/>
              <a:t>34</a:t>
            </a:fld>
            <a:endParaRPr lang="en-CA" dirty="0"/>
          </a:p>
        </p:txBody>
      </p:sp>
    </p:spTree>
    <p:extLst>
      <p:ext uri="{BB962C8B-B14F-4D97-AF65-F5344CB8AC3E}">
        <p14:creationId xmlns:p14="http://schemas.microsoft.com/office/powerpoint/2010/main" val="15883352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cs typeface="Calibri"/>
              </a:rPr>
              <a:t>Cette diapositive vous est donnée à titre de référence. Elle dresse la liste de nombreuses excellentes ressources à votre disposition.</a:t>
            </a:r>
          </a:p>
          <a:p>
            <a:endParaRPr lang="fr-CA" dirty="0">
              <a:cs typeface="Calibri"/>
            </a:endParaRPr>
          </a:p>
          <a:p>
            <a:r>
              <a:rPr lang="fr-CA" dirty="0" err="1">
                <a:cs typeface="Calibri"/>
              </a:rPr>
              <a:t>Octapharma</a:t>
            </a:r>
            <a:r>
              <a:rPr lang="fr-CA" dirty="0">
                <a:cs typeface="Calibri"/>
              </a:rPr>
              <a:t> a mis de nombreuses ressources pédagogiques à disposition sur son site Web. En outre, il convient de consulter systématiquement la monographie du produit.</a:t>
            </a:r>
            <a:endParaRPr lang="en-US" dirty="0">
              <a:cs typeface="Calibri"/>
            </a:endParaRPr>
          </a:p>
          <a:p>
            <a:endParaRPr lang="en-US" dirty="0">
              <a:cs typeface="Calibri"/>
            </a:endParaRPr>
          </a:p>
          <a:p>
            <a:r>
              <a:rPr lang="fr-CA" dirty="0">
                <a:cs typeface="Calibri"/>
              </a:rPr>
              <a:t>La Société canadienne du sang propose différentes ressources pédagogiques sur le plasma traité au solvant-détergent et de nombreux autres sujets sur son site Web de développement professionnel.</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5611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cs typeface="Calibri"/>
              </a:rPr>
              <a:t>Veuillez contacter Octapharma pour toute question sur Octaplasma.</a:t>
            </a:r>
          </a:p>
          <a:p>
            <a:endParaRPr lang="fr-CA" dirty="0">
              <a:cs typeface="Calibri"/>
            </a:endParaRPr>
          </a:p>
          <a:p>
            <a:r>
              <a:rPr lang="fr-CA" dirty="0">
                <a:cs typeface="Calibri"/>
              </a:rPr>
              <a:t>Veuillez adresser toutes vos questions sur la Société canadienne du sang et le plasma à votre agent de liaison.</a:t>
            </a:r>
            <a:endParaRPr lang="en-US" dirty="0">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36</a:t>
            </a:fld>
            <a:endParaRPr lang="en-CA" dirty="0"/>
          </a:p>
        </p:txBody>
      </p:sp>
    </p:spTree>
    <p:extLst>
      <p:ext uri="{BB962C8B-B14F-4D97-AF65-F5344CB8AC3E}">
        <p14:creationId xmlns:p14="http://schemas.microsoft.com/office/powerpoint/2010/main" val="17144722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a:p>
        </p:txBody>
      </p:sp>
      <p:sp>
        <p:nvSpPr>
          <p:cNvPr id="4" name="Slide Number Placeholder 3"/>
          <p:cNvSpPr>
            <a:spLocks noGrp="1"/>
          </p:cNvSpPr>
          <p:nvPr>
            <p:ph type="sldNum" sz="quarter" idx="5"/>
          </p:nvPr>
        </p:nvSpPr>
        <p:spPr/>
        <p:txBody>
          <a:bodyPr/>
          <a:lstStyle/>
          <a:p>
            <a:fld id="{6795374F-67B4-4964-B74C-2D30B3D88A80}" type="slidenum">
              <a:rPr lang="en-CA" smtClean="0"/>
              <a:t>37</a:t>
            </a:fld>
            <a:endParaRPr lang="en-CA" dirty="0"/>
          </a:p>
        </p:txBody>
      </p:sp>
    </p:spTree>
    <p:extLst>
      <p:ext uri="{BB962C8B-B14F-4D97-AF65-F5344CB8AC3E}">
        <p14:creationId xmlns:p14="http://schemas.microsoft.com/office/powerpoint/2010/main" val="2301793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95374F-67B4-4964-B74C-2D30B3D88A80}" type="slidenum">
              <a:rPr lang="en-CA" smtClean="0"/>
              <a:t>38</a:t>
            </a:fld>
            <a:endParaRPr lang="en-CA" dirty="0"/>
          </a:p>
        </p:txBody>
      </p:sp>
    </p:spTree>
    <p:extLst>
      <p:ext uri="{BB962C8B-B14F-4D97-AF65-F5344CB8AC3E}">
        <p14:creationId xmlns:p14="http://schemas.microsoft.com/office/powerpoint/2010/main" val="1121904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cs typeface="Calibri"/>
              </a:rPr>
              <a:t>Lire la diapositive.</a:t>
            </a:r>
            <a:endParaRPr lang="en-CA" dirty="0"/>
          </a:p>
        </p:txBody>
      </p:sp>
      <p:sp>
        <p:nvSpPr>
          <p:cNvPr id="4" name="Slide Number Placeholder 3"/>
          <p:cNvSpPr>
            <a:spLocks noGrp="1"/>
          </p:cNvSpPr>
          <p:nvPr>
            <p:ph type="sldNum" sz="quarter" idx="5"/>
          </p:nvPr>
        </p:nvSpPr>
        <p:spPr/>
        <p:txBody>
          <a:bodyPr/>
          <a:lstStyle/>
          <a:p>
            <a:fld id="{6795374F-67B4-4964-B74C-2D30B3D88A80}" type="slidenum">
              <a:rPr lang="en-CA" smtClean="0"/>
              <a:t>4</a:t>
            </a:fld>
            <a:endParaRPr lang="en-CA" dirty="0"/>
          </a:p>
        </p:txBody>
      </p:sp>
    </p:spTree>
    <p:extLst>
      <p:ext uri="{BB962C8B-B14F-4D97-AF65-F5344CB8AC3E}">
        <p14:creationId xmlns:p14="http://schemas.microsoft.com/office/powerpoint/2010/main" val="937661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CA" dirty="0"/>
              <a:t>La méthode d’inactivation des agents pathogènes présente plusieurs avantages.</a:t>
            </a:r>
          </a:p>
          <a:p>
            <a:pPr>
              <a:defRPr/>
            </a:pPr>
            <a:endParaRPr lang="fr-CA" dirty="0"/>
          </a:p>
          <a:p>
            <a:pPr>
              <a:defRPr/>
            </a:pPr>
            <a:r>
              <a:rPr lang="fr-CA" dirty="0"/>
              <a:t>Elle réduit le risque résiduel d’infections par transfusion après la sélection des donneurs et les analyses réalisées sur le sang des donneurs.</a:t>
            </a:r>
          </a:p>
          <a:p>
            <a:pPr>
              <a:defRPr/>
            </a:pPr>
            <a:endParaRPr lang="fr-CA" dirty="0"/>
          </a:p>
          <a:p>
            <a:pPr>
              <a:defRPr/>
            </a:pPr>
            <a:r>
              <a:rPr lang="fr-CA" dirty="0"/>
              <a:t>Elle réduit le risque de transmission par transfusion d’agents pathogènes nouveaux ou jusque là inconnus.</a:t>
            </a:r>
          </a:p>
          <a:p>
            <a:pPr>
              <a:defRPr/>
            </a:pPr>
            <a:endParaRPr lang="fr-CA" dirty="0"/>
          </a:p>
          <a:p>
            <a:pPr>
              <a:defRPr/>
            </a:pPr>
            <a:r>
              <a:rPr lang="fr-CA" dirty="0"/>
              <a:t>Enfin, elle réduit le risque de réaction post-transfusionnelle du greffon contrôle l’hôte, une réaction indésirable et généralement fatale, grâce à l’inactivation des globules blancs.</a:t>
            </a:r>
          </a:p>
          <a:p>
            <a:pPr>
              <a:defRPr/>
            </a:pPr>
            <a:endParaRPr lang="fr-CA" dirty="0"/>
          </a:p>
          <a:p>
            <a:pPr>
              <a:defRPr/>
            </a:pPr>
            <a:r>
              <a:rPr lang="fr-CA" dirty="0"/>
              <a:t>Autant d’avantages qui contribuent à une meilleure protection des patients.</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5</a:t>
            </a:fld>
            <a:endParaRPr lang="en-CA" dirty="0"/>
          </a:p>
        </p:txBody>
      </p:sp>
    </p:spTree>
    <p:extLst>
      <p:ext uri="{BB962C8B-B14F-4D97-AF65-F5344CB8AC3E}">
        <p14:creationId xmlns:p14="http://schemas.microsoft.com/office/powerpoint/2010/main" val="2403940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Afin de mieux protéger les patients, la Société canadienne du sang a l’intention d’utiliser le plus souvent possible des composants et des produits à teneur réduite en agents pathogènes.</a:t>
            </a:r>
          </a:p>
          <a:p>
            <a:endParaRPr lang="fr-CA" dirty="0"/>
          </a:p>
          <a:p>
            <a:r>
              <a:rPr lang="fr-CA" dirty="0"/>
              <a:t>En 2007, nous avons accueilli une conférence de concertation internationale sur les technologies d’inactivation des agents pathogènes — y compris sur le traitement du plasma au solvant-détergent —, que certains pays européens commençaient à utiliser à l’époque.</a:t>
            </a:r>
            <a:r>
              <a:rPr lang="en-US" dirty="0">
                <a:cs typeface="Arial"/>
              </a:rPr>
              <a:t> </a:t>
            </a:r>
            <a:endParaRPr lang="en-US" dirty="0">
              <a:solidFill>
                <a:srgbClr val="ED7D31"/>
              </a:solidFill>
            </a:endParaRPr>
          </a:p>
          <a:p>
            <a:endParaRPr lang="en-US" dirty="0"/>
          </a:p>
          <a:p>
            <a:r>
              <a:rPr lang="fr-CA" dirty="0">
                <a:cs typeface="Arial"/>
              </a:rPr>
              <a:t>Le plasma traité au solvant-détergent commencera à devenir le produit principal de transfusion à partir de mars 2023. L’objectif, c’est que ce type de plasma représente au moins 80 % du plasma utilisé d’ici septembre 2023.</a:t>
            </a:r>
          </a:p>
          <a:p>
            <a:endParaRPr lang="en-US" dirty="0">
              <a:cs typeface="Arial"/>
            </a:endParaRPr>
          </a:p>
          <a:p>
            <a:r>
              <a:rPr lang="fr-CA" dirty="0">
                <a:cs typeface="Arial"/>
              </a:rPr>
              <a:t>L’introduction de plasma à teneur réduite en agents pathogènes, que la Société canadienne du sang prélèvera et offrira en parallèle du plasma traité au solvant-détergent, est provisoirement prévue pour fin 2024/2025.</a:t>
            </a:r>
          </a:p>
          <a:p>
            <a:endParaRPr lang="en-US"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cs typeface="Arial"/>
              </a:rPr>
              <a:t>Par la suite, on s’attend à ce que le plasma utilisé soit constitué à 80 % de plasma traité au solvant-détergent et à 20 % de plasma à teneur réduite en agents pathogènes recueilli par la Société canadienne du sang.</a:t>
            </a:r>
            <a:r>
              <a:rPr lang="en-US" dirty="0">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cs typeface="Arial"/>
              </a:rPr>
              <a:t>L’objectif d’ici 2025, c’est que la majorité des plaquettes et du plasma destinés à la transfusion soit à teneur réduite en agents pathogènes.</a:t>
            </a:r>
            <a:endParaRPr lang="en-US" sz="1200" dirty="0">
              <a:cs typeface="Arial"/>
            </a:endParaRPr>
          </a:p>
          <a:p>
            <a:endParaRPr lang="en-US" dirty="0"/>
          </a:p>
          <a:p>
            <a:endParaRPr lang="en-US" sz="1200" dirty="0">
              <a:latin typeface="Arial"/>
              <a:cs typeface="Arial"/>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6</a:t>
            </a:fld>
            <a:endParaRPr lang="en-CA" dirty="0"/>
          </a:p>
        </p:txBody>
      </p:sp>
    </p:spTree>
    <p:extLst>
      <p:ext uri="{BB962C8B-B14F-4D97-AF65-F5344CB8AC3E}">
        <p14:creationId xmlns:p14="http://schemas.microsoft.com/office/powerpoint/2010/main" val="3485744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Le plasma est produit à partir de prélèvements de sang total et de prélèvements par aphérèse. Le traitement au solvant-détergent réduit le risque d’infections pathogènes transmises par transfusion et offre une sécurité supplémentaire contre :</a:t>
            </a:r>
          </a:p>
          <a:p>
            <a:pPr marL="285750" indent="-285750">
              <a:buFont typeface="Arial"/>
              <a:buChar char="•"/>
            </a:pPr>
            <a:r>
              <a:rPr lang="fr-CA" noProof="0" dirty="0"/>
              <a:t>Les virus à enveloppe (p. ex. virus de l’hépatite B et C, VIH)</a:t>
            </a:r>
            <a:endParaRPr lang="fr-CA" noProof="0" dirty="0">
              <a:cs typeface="Calibri"/>
            </a:endParaRPr>
          </a:p>
          <a:p>
            <a:pPr marL="285750" indent="-285750">
              <a:buFont typeface="Arial"/>
              <a:buChar char="•"/>
            </a:pPr>
            <a:r>
              <a:rPr lang="fr-CA" noProof="0" dirty="0"/>
              <a:t>Les bactéries</a:t>
            </a:r>
            <a:endParaRPr lang="fr-CA" noProof="0" dirty="0">
              <a:cs typeface="Calibri"/>
            </a:endParaRPr>
          </a:p>
          <a:p>
            <a:pPr marL="285750" indent="-285750">
              <a:buFont typeface="Arial"/>
              <a:buChar char="•"/>
            </a:pPr>
            <a:r>
              <a:rPr lang="fr-CA" noProof="0" dirty="0"/>
              <a:t>Les parasites protozoaires</a:t>
            </a:r>
            <a:endParaRPr lang="fr-CA" noProof="0" dirty="0">
              <a:cs typeface="Calibri"/>
            </a:endParaRPr>
          </a:p>
          <a:p>
            <a:pPr marL="285750" indent="-285750">
              <a:buFont typeface="Arial"/>
              <a:buChar char="•"/>
            </a:pPr>
            <a:r>
              <a:rPr lang="fr-CA" noProof="0" dirty="0"/>
              <a:t>Les prions</a:t>
            </a:r>
            <a:endParaRPr lang="fr-CA" noProof="0" dirty="0">
              <a:cs typeface="Calibri"/>
            </a:endParaRPr>
          </a:p>
          <a:p>
            <a:pPr marL="285750" indent="-285750">
              <a:buFont typeface="Arial"/>
              <a:buChar char="•"/>
            </a:pPr>
            <a:r>
              <a:rPr lang="fr-CA" noProof="0" dirty="0"/>
              <a:t>Les globules blancs</a:t>
            </a:r>
            <a:endParaRPr lang="fr-CA" noProof="0" dirty="0">
              <a:cs typeface="Calibri"/>
            </a:endParaRPr>
          </a:p>
          <a:p>
            <a:endParaRPr lang="fr-CA" noProof="0" dirty="0">
              <a:cs typeface="Calibri"/>
            </a:endParaRPr>
          </a:p>
          <a:p>
            <a:r>
              <a:rPr lang="fr-CA" noProof="0" dirty="0"/>
              <a:t>Veuillez toutefois noter que le traitement n’est efficace que contre les virus à enveloppe lipidique ou suffisamment gros pour être filtrés. Il n’est pas efficace contre le virus de l’hépatite A et le parvovirus B19. D’autres mesures de réduction des risques ont donc été mises en place pour ces virus.</a:t>
            </a:r>
            <a:endParaRPr lang="fr-CA" noProof="0" dirty="0">
              <a:cs typeface="Calibri"/>
            </a:endParaRPr>
          </a:p>
          <a:p>
            <a:endParaRPr lang="fr-CA" noProof="0" dirty="0">
              <a:latin typeface="Calibri" panose="020F0502020204030204"/>
              <a:cs typeface="Calibri" panose="020F0502020204030204"/>
            </a:endParaRPr>
          </a:p>
          <a:p>
            <a:endParaRPr lang="fr-CA" sz="1800" noProof="0" dirty="0">
              <a:latin typeface="Arial"/>
              <a:cs typeface="Arial"/>
            </a:endParaRPr>
          </a:p>
          <a:p>
            <a:endParaRPr lang="fr-CA" noProof="0" dirty="0">
              <a:cs typeface="Calibri" panose="020F0502020204030204"/>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7</a:t>
            </a:fld>
            <a:endParaRPr lang="en-CA" dirty="0"/>
          </a:p>
        </p:txBody>
      </p:sp>
    </p:spTree>
    <p:extLst>
      <p:ext uri="{BB962C8B-B14F-4D97-AF65-F5344CB8AC3E}">
        <p14:creationId xmlns:p14="http://schemas.microsoft.com/office/powerpoint/2010/main" val="132495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Au Canada, Octaplasma est le nom commercial du plasma traité au solvant-détergent fabriqué par Octapharma. Octaplasma est une forme de plasma congelé à teneur réduite en agents pathogènes qui réduit le risque d’infections virales transmises par transfusion et d’autres effets indésirables.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fr-CA" dirty="0"/>
              <a:t>Avant mars 2023, Octaplasma, le plasma traité au solvant-détergent d’Octapharma, n’était disponible que pour certaines catégories de patients. Le rendre accessible à tous les patients est la voie la plus rentable et la plus rapide vers un approvisionnement en plasma à teneur réduite en agents pathogènes.</a:t>
            </a:r>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8</a:t>
            </a:fld>
            <a:endParaRPr lang="en-CA" dirty="0"/>
          </a:p>
        </p:txBody>
      </p:sp>
    </p:spTree>
    <p:extLst>
      <p:ext uri="{BB962C8B-B14F-4D97-AF65-F5344CB8AC3E}">
        <p14:creationId xmlns:p14="http://schemas.microsoft.com/office/powerpoint/2010/main" val="1952915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Octaplasma présente plusieurs avantages pour les patients :</a:t>
            </a:r>
            <a:endParaRPr lang="en-US" dirty="0">
              <a:cs typeface="Calibri" panose="020F0502020204030204"/>
            </a:endParaRPr>
          </a:p>
          <a:p>
            <a:pPr marL="171450" indent="-171450">
              <a:buFont typeface="Arial"/>
              <a:buChar char="•"/>
            </a:pPr>
            <a:r>
              <a:rPr lang="fr-CA" dirty="0"/>
              <a:t>Il réduit le risque d’infection bactérienne, virale et parasitaire</a:t>
            </a:r>
            <a:endParaRPr lang="en-US" dirty="0">
              <a:cs typeface="Calibri" panose="020F0502020204030204"/>
            </a:endParaRPr>
          </a:p>
          <a:p>
            <a:pPr marL="171450" indent="-171450">
              <a:buFont typeface="Arial"/>
              <a:buChar char="•"/>
            </a:pPr>
            <a:r>
              <a:rPr lang="fr-CA" dirty="0"/>
              <a:t>Il peut être associé à une réduction du risque de réactions indésirables, comme les réactions allergiques, le TRALI et d’autres réactions immunitaires</a:t>
            </a:r>
            <a:endParaRPr lang="en-US" dirty="0">
              <a:cs typeface="Calibri" panose="020F0502020204030204"/>
            </a:endParaRPr>
          </a:p>
          <a:p>
            <a:pPr marL="171450" indent="-171450">
              <a:buFont typeface="Arial"/>
              <a:buChar char="•"/>
            </a:pPr>
            <a:r>
              <a:rPr lang="fr-CA" dirty="0"/>
              <a:t>Les unités possèdent une quantité uniforme de facteurs de coagulation</a:t>
            </a:r>
            <a:endParaRPr lang="en-US" dirty="0">
              <a:cs typeface="Calibri" panose="020F0502020204030204"/>
            </a:endParaRPr>
          </a:p>
          <a:p>
            <a:endParaRPr lang="en-US" dirty="0"/>
          </a:p>
          <a:p>
            <a:r>
              <a:rPr lang="fr-CA" dirty="0"/>
              <a:t>Le système d’approvisionnement en sang profite aussi de l’utilisation d’Octaplasma, car une quantité plus importante de plasma canadien est disponible pour le fractionnement.</a:t>
            </a:r>
            <a:endParaRPr lang="en-US" dirty="0">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9</a:t>
            </a:fld>
            <a:endParaRPr lang="en-CA" dirty="0"/>
          </a:p>
        </p:txBody>
      </p:sp>
    </p:spTree>
    <p:extLst>
      <p:ext uri="{BB962C8B-B14F-4D97-AF65-F5344CB8AC3E}">
        <p14:creationId xmlns:p14="http://schemas.microsoft.com/office/powerpoint/2010/main" val="3361851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sp>
        <p:nvSpPr>
          <p:cNvPr id="8" name="Body Level One…">
            <a:extLst>
              <a:ext uri="{FF2B5EF4-FFF2-40B4-BE49-F238E27FC236}">
                <a16:creationId xmlns:a16="http://schemas.microsoft.com/office/drawing/2014/main" id="{B8F45514-7B7B-44E1-9D60-359EC25A3994}"/>
              </a:ext>
            </a:extLst>
          </p:cNvPr>
          <p:cNvSpPr txBox="1">
            <a:spLocks noGrp="1"/>
          </p:cNvSpPr>
          <p:nvPr>
            <p:ph type="body" idx="1" hasCustomPrompt="1"/>
          </p:nvPr>
        </p:nvSpPr>
        <p:spPr>
          <a:xfrm>
            <a:off x="737342" y="5809145"/>
            <a:ext cx="7190678"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2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9" name="Title Text">
            <a:extLst>
              <a:ext uri="{FF2B5EF4-FFF2-40B4-BE49-F238E27FC236}">
                <a16:creationId xmlns:a16="http://schemas.microsoft.com/office/drawing/2014/main" id="{DA8EA7A6-422E-4D07-931B-5639E93C3FE5}"/>
              </a:ext>
            </a:extLst>
          </p:cNvPr>
          <p:cNvSpPr txBox="1">
            <a:spLocks noGrp="1"/>
          </p:cNvSpPr>
          <p:nvPr>
            <p:ph type="title" hasCustomPrompt="1"/>
          </p:nvPr>
        </p:nvSpPr>
        <p:spPr>
          <a:xfrm>
            <a:off x="744063" y="597417"/>
            <a:ext cx="10515600" cy="3974583"/>
          </a:xfrm>
          <a:prstGeom prst="rect">
            <a:avLst/>
          </a:prstGeom>
        </p:spPr>
        <p:txBody>
          <a:bodyPr anchor="b">
            <a:normAutofit/>
          </a:bodyPr>
          <a:lstStyle>
            <a:lvl1pPr algn="l" defTabSz="415431">
              <a:defRPr sz="40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sp>
        <p:nvSpPr>
          <p:cNvPr id="3" name="Content Placeholder 2">
            <a:extLst>
              <a:ext uri="{FF2B5EF4-FFF2-40B4-BE49-F238E27FC236}">
                <a16:creationId xmlns:a16="http://schemas.microsoft.com/office/drawing/2014/main" id="{9274ECC8-4DCC-4310-B82A-DAD3990D9196}"/>
              </a:ext>
            </a:extLst>
          </p:cNvPr>
          <p:cNvSpPr>
            <a:spLocks noGrp="1"/>
          </p:cNvSpPr>
          <p:nvPr>
            <p:ph sz="quarter" idx="10" hasCustomPrompt="1"/>
          </p:nvPr>
        </p:nvSpPr>
        <p:spPr>
          <a:xfrm>
            <a:off x="737343" y="5287158"/>
            <a:ext cx="7190678" cy="584697"/>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7" name="Picture 6">
            <a:extLst>
              <a:ext uri="{FF2B5EF4-FFF2-40B4-BE49-F238E27FC236}">
                <a16:creationId xmlns:a16="http://schemas.microsoft.com/office/drawing/2014/main" id="{46355278-06BA-494C-9449-8BEB7976B047}"/>
              </a:ext>
            </a:extLst>
          </p:cNvPr>
          <p:cNvPicPr>
            <a:picLocks noChangeAspect="1"/>
          </p:cNvPicPr>
          <p:nvPr userDrawn="1"/>
        </p:nvPicPr>
        <p:blipFill>
          <a:blip r:embed="rId2"/>
          <a:stretch>
            <a:fillRect/>
          </a:stretch>
        </p:blipFill>
        <p:spPr>
          <a:xfrm>
            <a:off x="838199" y="5062888"/>
            <a:ext cx="10515600" cy="90931"/>
          </a:xfrm>
          <a:prstGeom prst="rect">
            <a:avLst/>
          </a:prstGeom>
        </p:spPr>
      </p:pic>
      <p:pic>
        <p:nvPicPr>
          <p:cNvPr id="4" name="Picture 3" descr="Text&#10;&#10;Description automatically generated">
            <a:extLst>
              <a:ext uri="{FF2B5EF4-FFF2-40B4-BE49-F238E27FC236}">
                <a16:creationId xmlns:a16="http://schemas.microsoft.com/office/drawing/2014/main" id="{7B3760DA-25FB-2C90-C4AC-86EE32D92E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59876" y="5324388"/>
            <a:ext cx="2993923" cy="551934"/>
          </a:xfrm>
          <a:prstGeom prst="rect">
            <a:avLst/>
          </a:prstGeom>
        </p:spPr>
      </p:pic>
    </p:spTree>
    <p:extLst>
      <p:ext uri="{BB962C8B-B14F-4D97-AF65-F5344CB8AC3E}">
        <p14:creationId xmlns:p14="http://schemas.microsoft.com/office/powerpoint/2010/main" val="2003912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75178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 ImageSourc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AFFDC3-ED72-8C47-B4E0-87BFB6505E35}"/>
              </a:ext>
            </a:extLst>
          </p:cNvPr>
          <p:cNvSpPr>
            <a:spLocks noGrp="1"/>
          </p:cNvSpPr>
          <p:nvPr>
            <p:ph sz="quarter" idx="16"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Tree>
    <p:extLst>
      <p:ext uri="{BB962C8B-B14F-4D97-AF65-F5344CB8AC3E}">
        <p14:creationId xmlns:p14="http://schemas.microsoft.com/office/powerpoint/2010/main" val="1631931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 + Figur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564965EF-A34A-4B95-9AC0-14072CC2896D}"/>
              </a:ext>
            </a:extLst>
          </p:cNvPr>
          <p:cNvSpPr>
            <a:spLocks noGrp="1"/>
          </p:cNvSpPr>
          <p:nvPr>
            <p:ph type="body" sz="quarter" idx="14" hasCustomPrompt="1"/>
          </p:nvPr>
        </p:nvSpPr>
        <p:spPr>
          <a:xfrm>
            <a:off x="6170612"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ext Placeholder 9">
            <a:extLst>
              <a:ext uri="{FF2B5EF4-FFF2-40B4-BE49-F238E27FC236}">
                <a16:creationId xmlns:a16="http://schemas.microsoft.com/office/drawing/2014/main" id="{1A3CE7CF-A364-4D86-9044-63D467BA98FA}"/>
              </a:ext>
            </a:extLst>
          </p:cNvPr>
          <p:cNvSpPr>
            <a:spLocks noGrp="1"/>
          </p:cNvSpPr>
          <p:nvPr>
            <p:ph type="body" sz="quarter" idx="15" hasCustomPrompt="1"/>
          </p:nvPr>
        </p:nvSpPr>
        <p:spPr>
          <a:xfrm>
            <a:off x="838471"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4" name="Title Placeholder 1">
            <a:extLst>
              <a:ext uri="{FF2B5EF4-FFF2-40B4-BE49-F238E27FC236}">
                <a16:creationId xmlns:a16="http://schemas.microsoft.com/office/drawing/2014/main" id="{DA286B41-32C1-4A24-A30D-E1F6278232D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5" name="Text Placeholder 3">
            <a:extLst>
              <a:ext uri="{FF2B5EF4-FFF2-40B4-BE49-F238E27FC236}">
                <a16:creationId xmlns:a16="http://schemas.microsoft.com/office/drawing/2014/main" id="{FF505823-1A0D-4EE8-9757-B0BC0A722940}"/>
              </a:ext>
            </a:extLst>
          </p:cNvPr>
          <p:cNvSpPr>
            <a:spLocks noGrp="1"/>
          </p:cNvSpPr>
          <p:nvPr>
            <p:ph type="body" sz="quarter" idx="16"/>
          </p:nvPr>
        </p:nvSpPr>
        <p:spPr>
          <a:xfrm>
            <a:off x="847160"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Text Placeholder 3">
            <a:extLst>
              <a:ext uri="{FF2B5EF4-FFF2-40B4-BE49-F238E27FC236}">
                <a16:creationId xmlns:a16="http://schemas.microsoft.com/office/drawing/2014/main" id="{B62D1BFE-0502-4E79-A69D-79E5FED7870A}"/>
              </a:ext>
            </a:extLst>
          </p:cNvPr>
          <p:cNvSpPr>
            <a:spLocks noGrp="1"/>
          </p:cNvSpPr>
          <p:nvPr>
            <p:ph type="body" sz="quarter" idx="17"/>
          </p:nvPr>
        </p:nvSpPr>
        <p:spPr>
          <a:xfrm>
            <a:off x="6201337"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72197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838200" y="1143000"/>
            <a:ext cx="10515600" cy="4724400"/>
          </a:xfrm>
        </p:spPr>
        <p:txBody>
          <a:bodyPr/>
          <a:lstStyle>
            <a:lvl1pPr marL="0" indent="0">
              <a:buFontTx/>
              <a:buNone/>
              <a:defRPr/>
            </a:lvl1pPr>
          </a:lstStyle>
          <a:p>
            <a:r>
              <a:rPr lang="en-US" dirty="0"/>
              <a:t>Click icon to add chart</a:t>
            </a:r>
            <a:endParaRPr lang="en-CA" dirty="0"/>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2574531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 bullets">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6165476" y="1143000"/>
            <a:ext cx="5188324" cy="4724400"/>
          </a:xfrm>
        </p:spPr>
        <p:txBody>
          <a:bodyPr/>
          <a:lstStyle>
            <a:lvl1pPr marL="0" indent="0">
              <a:buFontTx/>
              <a:buNone/>
              <a:defRPr/>
            </a:lvl1pPr>
          </a:lstStyle>
          <a:p>
            <a:r>
              <a:rPr lang="en-US" dirty="0"/>
              <a:t>Click icon to add chart</a:t>
            </a:r>
            <a:endParaRPr lang="en-CA" dirty="0"/>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7" name="Text Placeholder 3">
            <a:extLst>
              <a:ext uri="{FF2B5EF4-FFF2-40B4-BE49-F238E27FC236}">
                <a16:creationId xmlns:a16="http://schemas.microsoft.com/office/drawing/2014/main" id="{D0D20881-23DE-40CC-AD9B-65F68ADE8EB5}"/>
              </a:ext>
            </a:extLst>
          </p:cNvPr>
          <p:cNvSpPr>
            <a:spLocks noGrp="1"/>
          </p:cNvSpPr>
          <p:nvPr>
            <p:ph type="body" sz="quarter" idx="16"/>
          </p:nvPr>
        </p:nvSpPr>
        <p:spPr>
          <a:xfrm>
            <a:off x="744645" y="1249792"/>
            <a:ext cx="4662487" cy="4510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1078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 Key finding">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5513294" y="1143000"/>
            <a:ext cx="5840506" cy="4724400"/>
          </a:xfrm>
        </p:spPr>
        <p:txBody>
          <a:bodyPr/>
          <a:lstStyle>
            <a:lvl1pPr marL="0" indent="0" algn="ctr">
              <a:buFontTx/>
              <a:buNone/>
              <a:defRPr/>
            </a:lvl1pPr>
          </a:lstStyle>
          <a:p>
            <a:r>
              <a:rPr lang="en-US" dirty="0"/>
              <a:t>Click icon to add chart</a:t>
            </a:r>
            <a:endParaRPr lang="en-CA" dirty="0"/>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0CA95E4-A346-4879-B782-C1A8F135828B}"/>
              </a:ext>
            </a:extLst>
          </p:cNvPr>
          <p:cNvSpPr>
            <a:spLocks noGrp="1"/>
          </p:cNvSpPr>
          <p:nvPr>
            <p:ph sz="quarter" idx="18" hasCustomPrompt="1"/>
          </p:nvPr>
        </p:nvSpPr>
        <p:spPr>
          <a:xfrm>
            <a:off x="838200" y="1209675"/>
            <a:ext cx="4419600" cy="4657725"/>
          </a:xfrm>
        </p:spPr>
        <p:txBody>
          <a:bodyPr>
            <a:normAutofit/>
          </a:bodyPr>
          <a:lstStyle>
            <a:lvl1pPr marL="0" indent="0" algn="ctr">
              <a:spcBef>
                <a:spcPts val="0"/>
              </a:spcBef>
              <a:buNone/>
              <a:defRPr sz="3000" b="1">
                <a:solidFill>
                  <a:schemeClr val="tx1"/>
                </a:solidFill>
              </a:defRPr>
            </a:lvl1pPr>
            <a:lvl2pPr marL="457200" indent="0">
              <a:buNone/>
              <a:defRPr sz="3600" b="1"/>
            </a:lvl2pPr>
            <a:lvl3pPr marL="914400" indent="0">
              <a:buNone/>
              <a:defRPr sz="3600" b="1"/>
            </a:lvl3pPr>
            <a:lvl4pPr marL="1371600" indent="0">
              <a:buNone/>
              <a:defRPr sz="3600" b="1"/>
            </a:lvl4pPr>
            <a:lvl5pPr marL="1828800" indent="0">
              <a:buNone/>
              <a:defRPr sz="3600" b="1"/>
            </a:lvl5pPr>
          </a:lstStyle>
          <a:p>
            <a:pPr lvl="0"/>
            <a:r>
              <a:rPr lang="en-US"/>
              <a:t>Insert key </a:t>
            </a:r>
          </a:p>
          <a:p>
            <a:pPr lvl="0"/>
            <a:r>
              <a:rPr lang="en-US"/>
              <a:t>finding here</a:t>
            </a:r>
          </a:p>
        </p:txBody>
      </p:sp>
    </p:spTree>
    <p:extLst>
      <p:ext uri="{BB962C8B-B14F-4D97-AF65-F5344CB8AC3E}">
        <p14:creationId xmlns:p14="http://schemas.microsoft.com/office/powerpoint/2010/main" val="1058406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dirty="0">
                          <a:latin typeface="Arial" panose="020B0604020202020204" pitchFamily="34" charset="0"/>
                          <a:cs typeface="Arial" panose="020B0604020202020204" pitchFamily="34" charset="0"/>
                        </a:rPr>
                        <a:t>Aug</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Sep</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Oct</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Nov</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Dec</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Jan</a:t>
                      </a:r>
                      <a:endParaRPr lang="en-US" sz="1600" b="1" dirty="0">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Feb</a:t>
                      </a:r>
                      <a:endParaRPr lang="en-US" sz="1600" b="1" dirty="0">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Mar</a:t>
                      </a:r>
                      <a:endParaRPr lang="en-US" sz="1600" b="1" dirty="0">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dirty="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dirty="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dirty="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dirty="0">
                          <a:latin typeface="Arial" panose="020B0604020202020204" pitchFamily="34" charset="0"/>
                          <a:cs typeface="Arial" panose="020B0604020202020204" pitchFamily="34" charset="0"/>
                        </a:rPr>
                        <a:t>Aug</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Sep</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Oct</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Nov</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Dec</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Jan</a:t>
                      </a:r>
                      <a:endParaRPr lang="en-US" sz="1600" b="1" dirty="0">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Feb</a:t>
                      </a:r>
                      <a:endParaRPr lang="en-US" sz="1600" b="1" dirty="0">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Mar</a:t>
                      </a:r>
                      <a:endParaRPr lang="en-US" sz="1600" b="1" dirty="0">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dirty="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dirty="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dirty="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dirty="0">
                          <a:latin typeface="Arial" panose="020B0604020202020204" pitchFamily="34" charset="0"/>
                          <a:cs typeface="Arial" panose="020B0604020202020204" pitchFamily="34" charset="0"/>
                        </a:rPr>
                        <a:t>Aug</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Sep</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Oct</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Nov</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Dec</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Jan</a:t>
                      </a:r>
                      <a:endParaRPr lang="en-US" sz="1600" b="1" dirty="0">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Feb</a:t>
                      </a:r>
                      <a:endParaRPr lang="en-US" sz="1600" b="1" dirty="0">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Mar</a:t>
                      </a:r>
                      <a:endParaRPr lang="en-US" sz="1600" b="1" dirty="0">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dirty="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dirty="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dirty="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dirty="0">
                          <a:latin typeface="Arial" panose="020B0604020202020204" pitchFamily="34" charset="0"/>
                          <a:cs typeface="Arial" panose="020B0604020202020204" pitchFamily="34" charset="0"/>
                        </a:rPr>
                        <a:t>Aug</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Sep</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Oct</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Nov</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Dec</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Jan</a:t>
                      </a:r>
                      <a:endParaRPr lang="en-US" sz="1600" b="1" dirty="0">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Feb</a:t>
                      </a:r>
                      <a:endParaRPr lang="en-US" sz="1600" b="1" dirty="0">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Mar</a:t>
                      </a:r>
                      <a:endParaRPr lang="en-US" sz="1600" b="1" dirty="0">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dirty="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dirty="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dirty="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106DA-E128-774F-B78E-7E2CB9C8C4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018"/>
          <a:stretch/>
        </p:blipFill>
        <p:spPr>
          <a:xfrm>
            <a:off x="0" y="0"/>
            <a:ext cx="12197816" cy="5005137"/>
          </a:xfrm>
          <a:prstGeom prst="rect">
            <a:avLst/>
          </a:prstGeom>
        </p:spPr>
      </p:pic>
      <p:sp>
        <p:nvSpPr>
          <p:cNvPr id="12" name="Content Placeholder 2">
            <a:extLst>
              <a:ext uri="{FF2B5EF4-FFF2-40B4-BE49-F238E27FC236}">
                <a16:creationId xmlns:a16="http://schemas.microsoft.com/office/drawing/2014/main" id="{5F3CEBC6-B788-3C4C-8E8B-873CBE880822}"/>
              </a:ext>
            </a:extLst>
          </p:cNvPr>
          <p:cNvSpPr>
            <a:spLocks noGrp="1"/>
          </p:cNvSpPr>
          <p:nvPr>
            <p:ph sz="quarter" idx="10" hasCustomPrompt="1"/>
          </p:nvPr>
        </p:nvSpPr>
        <p:spPr>
          <a:xfrm>
            <a:off x="737343" y="4592360"/>
            <a:ext cx="6624749" cy="847147"/>
          </a:xfrm>
        </p:spPr>
        <p:txBody>
          <a:bodyPr anchor="ctr">
            <a:normAutofit/>
          </a:bodyPr>
          <a:lstStyle>
            <a:lvl1pPr marL="0" indent="0">
              <a:buNone/>
              <a:defRPr sz="3200" b="1"/>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presentation title here</a:t>
            </a:r>
            <a:endParaRPr lang="en-CA"/>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737342"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737343"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6" name="Image" descr="Image">
            <a:extLst>
              <a:ext uri="{FF2B5EF4-FFF2-40B4-BE49-F238E27FC236}">
                <a16:creationId xmlns:a16="http://schemas.microsoft.com/office/drawing/2014/main" id="{E6C0DA16-D882-EF41-9455-179AB4F6C82B}"/>
              </a:ext>
            </a:extLst>
          </p:cNvPr>
          <p:cNvPicPr>
            <a:picLocks noChangeAspect="1"/>
          </p:cNvPicPr>
          <p:nvPr userDrawn="1"/>
        </p:nvPicPr>
        <p:blipFill>
          <a:blip r:embed="rId3"/>
          <a:srcRect l="20701" t="42362" r="20701" b="42362"/>
          <a:stretch>
            <a:fillRect/>
          </a:stretch>
        </p:blipFill>
        <p:spPr>
          <a:xfrm>
            <a:off x="8847904" y="5504218"/>
            <a:ext cx="2528199" cy="509286"/>
          </a:xfrm>
          <a:prstGeom prst="rect">
            <a:avLst/>
          </a:prstGeom>
          <a:ln w="12700">
            <a:miter lim="400000"/>
          </a:ln>
        </p:spPr>
      </p:pic>
    </p:spTree>
    <p:extLst>
      <p:ext uri="{BB962C8B-B14F-4D97-AF65-F5344CB8AC3E}">
        <p14:creationId xmlns:p14="http://schemas.microsoft.com/office/powerpoint/2010/main" val="1227090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dirty="0">
                          <a:latin typeface="Arial" panose="020B0604020202020204" pitchFamily="34" charset="0"/>
                          <a:cs typeface="Arial" panose="020B0604020202020204" pitchFamily="34" charset="0"/>
                        </a:rPr>
                        <a:t>Aug</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Sep</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Oct</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Nov</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Dec</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Jan</a:t>
                      </a:r>
                      <a:endParaRPr lang="en-US" sz="1600" b="1" dirty="0">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Feb</a:t>
                      </a:r>
                      <a:endParaRPr lang="en-US" sz="1600" b="1" dirty="0">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Mar</a:t>
                      </a:r>
                      <a:endParaRPr lang="en-US" sz="1600" b="1" dirty="0">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dirty="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dirty="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dirty="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1849426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dirty="0">
                          <a:latin typeface="Arial" panose="020B0604020202020204" pitchFamily="34" charset="0"/>
                          <a:cs typeface="Arial" panose="020B0604020202020204" pitchFamily="34" charset="0"/>
                        </a:rPr>
                        <a:t>Aug</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Sep</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Oct</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Nov</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Dec</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Jan</a:t>
                      </a:r>
                      <a:endParaRPr lang="en-US" sz="1600" b="1" dirty="0">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Feb</a:t>
                      </a:r>
                      <a:endParaRPr lang="en-US" sz="1600" b="1" dirty="0">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Mar</a:t>
                      </a:r>
                      <a:endParaRPr lang="en-US" sz="1600" b="1" dirty="0">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dirty="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dirty="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dirty="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dirty="0">
                          <a:latin typeface="Arial" panose="020B0604020202020204" pitchFamily="34" charset="0"/>
                          <a:cs typeface="Arial" panose="020B0604020202020204" pitchFamily="34" charset="0"/>
                        </a:rPr>
                        <a:t>Aug</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Sep</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Oct</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Nov</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Dec</a:t>
                      </a: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Jan</a:t>
                      </a:r>
                      <a:endParaRPr lang="en-US" sz="1600" b="1" dirty="0">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Feb</a:t>
                      </a:r>
                      <a:endParaRPr lang="en-US" sz="1600" b="1" dirty="0">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dirty="0">
                          <a:latin typeface="Arial" panose="020B0604020202020204" pitchFamily="34" charset="0"/>
                          <a:cs typeface="Arial" panose="020B0604020202020204" pitchFamily="34" charset="0"/>
                        </a:rPr>
                        <a:t>Mar</a:t>
                      </a:r>
                      <a:endParaRPr lang="en-US" sz="1600" b="1" dirty="0">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dirty="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dirty="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dirty="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FF86CB-8E87-4935-AFC6-926708669B0C}"/>
              </a:ext>
            </a:extLst>
          </p:cNvPr>
          <p:cNvSpPr/>
          <p:nvPr userDrawn="1"/>
        </p:nvSpPr>
        <p:spPr>
          <a:xfrm>
            <a:off x="-1" y="0"/>
            <a:ext cx="12192001"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123351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656DA-A5DE-5B4B-AD17-8CF6030640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4"/>
            <a:ext cx="12192000" cy="6857591"/>
          </a:xfrm>
          <a:prstGeom prst="rect">
            <a:avLst/>
          </a:prstGeom>
        </p:spPr>
      </p:pic>
      <p:sp>
        <p:nvSpPr>
          <p:cNvPr id="7" name="Rectangle 6">
            <a:extLst>
              <a:ext uri="{FF2B5EF4-FFF2-40B4-BE49-F238E27FC236}">
                <a16:creationId xmlns:a16="http://schemas.microsoft.com/office/drawing/2014/main" id="{B3FF86CB-8E87-4935-AFC6-926708669B0C}"/>
              </a:ext>
            </a:extLst>
          </p:cNvPr>
          <p:cNvSpPr/>
          <p:nvPr userDrawn="1"/>
        </p:nvSpPr>
        <p:spPr>
          <a:xfrm>
            <a:off x="1" y="5101389"/>
            <a:ext cx="12192000" cy="176250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42609237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tatement Tex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62CDF0-C719-4392-88F5-CD858A7DC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59" y="0"/>
            <a:ext cx="6083808"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6" name="Content Placeholder 2">
            <a:extLst>
              <a:ext uri="{FF2B5EF4-FFF2-40B4-BE49-F238E27FC236}">
                <a16:creationId xmlns:a16="http://schemas.microsoft.com/office/drawing/2014/main" id="{52F9E5F4-DB6E-4D11-A83C-AF832E5BAC23}"/>
              </a:ext>
            </a:extLst>
          </p:cNvPr>
          <p:cNvSpPr>
            <a:spLocks noGrp="1"/>
          </p:cNvSpPr>
          <p:nvPr>
            <p:ph sz="quarter" idx="14" hasCustomPrompt="1"/>
          </p:nvPr>
        </p:nvSpPr>
        <p:spPr>
          <a:xfrm>
            <a:off x="6095999" y="6051176"/>
            <a:ext cx="6095999" cy="806824"/>
          </a:xfrm>
        </p:spPr>
        <p:txBody>
          <a:bodyPr>
            <a:normAutofit/>
          </a:bodyPr>
          <a:lstStyle>
            <a:lvl1pPr marL="0" indent="0" algn="r">
              <a:buNone/>
              <a:defRPr lang="en-CA" sz="1600" smtClean="0">
                <a:solidFill>
                  <a:schemeClr val="accent1">
                    <a:lumMod val="20000"/>
                    <a:lumOff val="80000"/>
                  </a:schemeClr>
                </a:solidFill>
                <a:effectLst/>
                <a:latin typeface="Arial" panose="020B0604020202020204" pitchFamily="34" charset="0"/>
              </a:defRPr>
            </a:lvl1pPr>
          </a:lstStyle>
          <a:p>
            <a:pPr algn="ctr"/>
            <a:r>
              <a:rPr lang="en-CA"/>
              <a:t>First name, identifier (e.g., Emily, blood donor)</a:t>
            </a: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577503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656DA-A5DE-5B4B-AD17-8CF6030640E6}"/>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204"/>
            <a:ext cx="12192000" cy="6857591"/>
          </a:xfrm>
          <a:prstGeom prst="rect">
            <a:avLst/>
          </a:prstGeom>
        </p:spPr>
      </p:pic>
      <p:sp>
        <p:nvSpPr>
          <p:cNvPr id="7" name="Rectangle 6">
            <a:extLst>
              <a:ext uri="{FF2B5EF4-FFF2-40B4-BE49-F238E27FC236}">
                <a16:creationId xmlns:a16="http://schemas.microsoft.com/office/drawing/2014/main" id="{B3FF86CB-8E87-4935-AFC6-926708669B0C}"/>
              </a:ext>
            </a:extLst>
          </p:cNvPr>
          <p:cNvSpPr/>
          <p:nvPr userDrawn="1"/>
        </p:nvSpPr>
        <p:spPr>
          <a:xfrm>
            <a:off x="1" y="5101389"/>
            <a:ext cx="12192000" cy="176250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627850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tatement Tex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62CDF0-C719-4392-88F5-CD858A7DCE2B}"/>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37359" y="0"/>
            <a:ext cx="6083808"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6" name="Content Placeholder 2">
            <a:extLst>
              <a:ext uri="{FF2B5EF4-FFF2-40B4-BE49-F238E27FC236}">
                <a16:creationId xmlns:a16="http://schemas.microsoft.com/office/drawing/2014/main" id="{52F9E5F4-DB6E-4D11-A83C-AF832E5BAC23}"/>
              </a:ext>
            </a:extLst>
          </p:cNvPr>
          <p:cNvSpPr>
            <a:spLocks noGrp="1"/>
          </p:cNvSpPr>
          <p:nvPr>
            <p:ph sz="quarter" idx="14" hasCustomPrompt="1"/>
          </p:nvPr>
        </p:nvSpPr>
        <p:spPr>
          <a:xfrm>
            <a:off x="6095999" y="6051176"/>
            <a:ext cx="6095999" cy="806824"/>
          </a:xfrm>
        </p:spPr>
        <p:txBody>
          <a:bodyPr>
            <a:normAutofit/>
          </a:bodyPr>
          <a:lstStyle>
            <a:lvl1pPr marL="0" indent="0" algn="r">
              <a:buNone/>
              <a:defRPr lang="en-CA" sz="1600" smtClean="0">
                <a:solidFill>
                  <a:schemeClr val="accent1">
                    <a:lumMod val="20000"/>
                    <a:lumOff val="80000"/>
                  </a:schemeClr>
                </a:solidFill>
                <a:effectLst/>
                <a:latin typeface="Arial" panose="020B0604020202020204" pitchFamily="34" charset="0"/>
              </a:defRPr>
            </a:lvl1pPr>
          </a:lstStyle>
          <a:p>
            <a:pPr algn="ctr"/>
            <a:r>
              <a:rPr lang="en-CA"/>
              <a:t>First name, identifier (e.g., Emily, blood donor)</a:t>
            </a: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30325106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6" name="Picture Placeholder 2">
            <a:extLst>
              <a:ext uri="{FF2B5EF4-FFF2-40B4-BE49-F238E27FC236}">
                <a16:creationId xmlns:a16="http://schemas.microsoft.com/office/drawing/2014/main" id="{B296A531-C4BD-4D5E-87B7-57FB9A7C9E47}"/>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dirty="0"/>
              <a:t>Click icon to add picture</a:t>
            </a:r>
            <a:endParaRPr lang="en-CA" dirty="0"/>
          </a:p>
        </p:txBody>
      </p:sp>
      <p:sp>
        <p:nvSpPr>
          <p:cNvPr id="7" name="Content Placeholder 2">
            <a:extLst>
              <a:ext uri="{FF2B5EF4-FFF2-40B4-BE49-F238E27FC236}">
                <a16:creationId xmlns:a16="http://schemas.microsoft.com/office/drawing/2014/main" id="{01762D22-9049-4C33-9AE2-DD8325879D8C}"/>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1">
                    <a:lumMod val="20000"/>
                    <a:lumOff val="80000"/>
                  </a:schemeClr>
                </a:solidFill>
                <a:effectLst/>
                <a:latin typeface="Arial" panose="020B0604020202020204" pitchFamily="34" charset="0"/>
              </a:defRPr>
            </a:lvl1pPr>
          </a:lstStyle>
          <a:p>
            <a:pPr lvl="0"/>
            <a:r>
              <a:rPr lang="en-CA"/>
              <a:t>Image source</a:t>
            </a:r>
          </a:p>
        </p:txBody>
      </p:sp>
      <p:sp>
        <p:nvSpPr>
          <p:cNvPr id="8" name="Title 1">
            <a:extLst>
              <a:ext uri="{FF2B5EF4-FFF2-40B4-BE49-F238E27FC236}">
                <a16:creationId xmlns:a16="http://schemas.microsoft.com/office/drawing/2014/main" id="{D76C72E1-F4FD-44E9-8EF2-0463E416AA86}"/>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886189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FFFEF3-8C0A-4055-8C43-5C799AC0E57C}"/>
              </a:ext>
            </a:extLst>
          </p:cNvPr>
          <p:cNvSpPr/>
          <p:nvPr userDrawn="1"/>
        </p:nvSpPr>
        <p:spPr>
          <a:xfrm>
            <a:off x="-1" y="0"/>
            <a:ext cx="12192001"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1E1FA4F1-4762-43B4-A2EA-C59D70AAF24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58590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Slid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Tree>
    <p:extLst>
      <p:ext uri="{BB962C8B-B14F-4D97-AF65-F5344CB8AC3E}">
        <p14:creationId xmlns:p14="http://schemas.microsoft.com/office/powerpoint/2010/main" val="2091836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A9D87-6D68-5740-BED8-4A3AF7842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354"/>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642402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tatement Tex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D8787-49B2-40D7-AE2C-5F74634FF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67" y="0"/>
            <a:ext cx="6083808"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7" name="Content Placeholder 2">
            <a:extLst>
              <a:ext uri="{FF2B5EF4-FFF2-40B4-BE49-F238E27FC236}">
                <a16:creationId xmlns:a16="http://schemas.microsoft.com/office/drawing/2014/main" id="{D7562D76-105D-444D-A96D-AED7C17A9A79}"/>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algn="ctr"/>
            <a:r>
              <a:rPr lang="en-CA"/>
              <a:t>First name, identifier (e.g., Larry, plasma and financial donor)</a:t>
            </a: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886539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A9D87-6D68-5740-BED8-4A3AF7842168}"/>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23354"/>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9964229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tatement Tex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D8787-49B2-40D7-AE2C-5F74634FF304}"/>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25167" y="0"/>
            <a:ext cx="6083808"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7" name="Content Placeholder 2">
            <a:extLst>
              <a:ext uri="{FF2B5EF4-FFF2-40B4-BE49-F238E27FC236}">
                <a16:creationId xmlns:a16="http://schemas.microsoft.com/office/drawing/2014/main" id="{D7562D76-105D-444D-A96D-AED7C17A9A79}"/>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algn="ctr"/>
            <a:r>
              <a:rPr lang="en-CA"/>
              <a:t>First name, identifier (e.g., Larry, plasma and financial donor)</a:t>
            </a: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34896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5A9322C8-DE9B-43EB-B9B9-D2A28F91BC50}"/>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dirty="0"/>
              <a:t>Click icon to add picture</a:t>
            </a:r>
            <a:endParaRPr lang="en-CA" dirty="0"/>
          </a:p>
        </p:txBody>
      </p:sp>
      <p:sp>
        <p:nvSpPr>
          <p:cNvPr id="8" name="Content Placeholder 2">
            <a:extLst>
              <a:ext uri="{FF2B5EF4-FFF2-40B4-BE49-F238E27FC236}">
                <a16:creationId xmlns:a16="http://schemas.microsoft.com/office/drawing/2014/main" id="{9B9E46F9-ED6C-4017-8885-0042DBB6294D}"/>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E03E2089-7414-4999-BEE8-538A1382726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473179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07601-0D73-4759-A0B0-E2079541A706}"/>
              </a:ext>
            </a:extLst>
          </p:cNvPr>
          <p:cNvSpPr/>
          <p:nvPr userDrawn="1"/>
        </p:nvSpPr>
        <p:spPr>
          <a:xfrm>
            <a:off x="-1" y="0"/>
            <a:ext cx="12192001" cy="6863893"/>
          </a:xfrm>
          <a:prstGeom prst="rect">
            <a:avLst/>
          </a:prstGeom>
          <a:solidFill>
            <a:srgbClr val="54C3B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80E7E27B-EE09-432A-A9CD-6AC3FEE40905}"/>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8577010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_Section Hea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A2CE8-918E-0141-BE83-200C7A1686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23446"/>
            <a:ext cx="12197816" cy="6858000"/>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4973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dirty="0">
              <a:ln>
                <a:noFill/>
              </a:ln>
              <a:solidFill>
                <a:srgbClr val="FFFFFF"/>
              </a:solidFill>
              <a:effectLst/>
              <a:uFillTx/>
              <a:latin typeface="+mn-lt"/>
              <a:ea typeface="+mn-ea"/>
              <a:cs typeface="+mn-cs"/>
              <a:sym typeface="Helvetica Neue Medium"/>
            </a:endParaRPr>
          </a:p>
        </p:txBody>
      </p:sp>
      <p:pic>
        <p:nvPicPr>
          <p:cNvPr id="3" name="Picture 2">
            <a:extLst>
              <a:ext uri="{FF2B5EF4-FFF2-40B4-BE49-F238E27FC236}">
                <a16:creationId xmlns:a16="http://schemas.microsoft.com/office/drawing/2014/main" id="{834BE756-9320-41E4-A169-7595E13BA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AC4A038-838D-4872-8F99-9F102F43AE37}"/>
              </a:ext>
            </a:extLst>
          </p:cNvPr>
          <p:cNvSpPr>
            <a:spLocks noGrp="1"/>
          </p:cNvSpPr>
          <p:nvPr>
            <p:ph sz="quarter" idx="14" hasCustomPrompt="1"/>
          </p:nvPr>
        </p:nvSpPr>
        <p:spPr>
          <a:xfrm>
            <a:off x="6083808" y="6051176"/>
            <a:ext cx="6108192"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algn="ctr"/>
            <a:r>
              <a:rPr lang="en-CA"/>
              <a:t>First name, identifier (e.g., Danny, stem cell donor)</a:t>
            </a: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1456441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_Section Hea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A2CE8-918E-0141-BE83-200C7A168673}"/>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2908" y="23446"/>
            <a:ext cx="12197816" cy="6858000"/>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1019025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dirty="0">
              <a:ln>
                <a:noFill/>
              </a:ln>
              <a:solidFill>
                <a:srgbClr val="FFFFFF"/>
              </a:solidFill>
              <a:effectLst/>
              <a:uFillTx/>
              <a:latin typeface="+mn-lt"/>
              <a:ea typeface="+mn-ea"/>
              <a:cs typeface="+mn-cs"/>
              <a:sym typeface="Helvetica Neue Medium"/>
            </a:endParaRPr>
          </a:p>
        </p:txBody>
      </p:sp>
      <p:pic>
        <p:nvPicPr>
          <p:cNvPr id="3" name="Picture 2">
            <a:extLst>
              <a:ext uri="{FF2B5EF4-FFF2-40B4-BE49-F238E27FC236}">
                <a16:creationId xmlns:a16="http://schemas.microsoft.com/office/drawing/2014/main" id="{834BE756-9320-41E4-A169-7595E13BAA2A}"/>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AC4A038-838D-4872-8F99-9F102F43AE37}"/>
              </a:ext>
            </a:extLst>
          </p:cNvPr>
          <p:cNvSpPr>
            <a:spLocks noGrp="1"/>
          </p:cNvSpPr>
          <p:nvPr>
            <p:ph sz="quarter" idx="14" hasCustomPrompt="1"/>
          </p:nvPr>
        </p:nvSpPr>
        <p:spPr>
          <a:xfrm>
            <a:off x="6083808" y="6051176"/>
            <a:ext cx="6108192"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algn="ctr"/>
            <a:r>
              <a:rPr lang="en-CA"/>
              <a:t>First name, identifier (e.g., Danny, stem cell donor)</a:t>
            </a: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4146980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106DA-E128-774F-B78E-7E2CB9C8C443}"/>
              </a:ext>
            </a:extLst>
          </p:cNvPr>
          <p:cNvPicPr>
            <a:picLocks noChangeAspect="1"/>
          </p:cNvPicPr>
          <p:nvPr userDrawn="1"/>
        </p:nvPicPr>
        <p:blipFill rotWithShape="1">
          <a:blip>
            <a:extLst>
              <a:ext uri="{28A0092B-C50C-407E-A947-70E740481C1C}">
                <a14:useLocalDpi xmlns:a14="http://schemas.microsoft.com/office/drawing/2010/main" val="0"/>
              </a:ext>
            </a:extLst>
          </a:blip>
          <a:srcRect b="27018"/>
          <a:stretch/>
        </p:blipFill>
        <p:spPr>
          <a:xfrm>
            <a:off x="0" y="0"/>
            <a:ext cx="12197816" cy="5005137"/>
          </a:xfrm>
          <a:prstGeom prst="rect">
            <a:avLst/>
          </a:prstGeom>
        </p:spPr>
      </p:pic>
      <p:sp>
        <p:nvSpPr>
          <p:cNvPr id="12" name="Content Placeholder 2">
            <a:extLst>
              <a:ext uri="{FF2B5EF4-FFF2-40B4-BE49-F238E27FC236}">
                <a16:creationId xmlns:a16="http://schemas.microsoft.com/office/drawing/2014/main" id="{5F3CEBC6-B788-3C4C-8E8B-873CBE880822}"/>
              </a:ext>
            </a:extLst>
          </p:cNvPr>
          <p:cNvSpPr>
            <a:spLocks noGrp="1"/>
          </p:cNvSpPr>
          <p:nvPr>
            <p:ph sz="quarter" idx="10" hasCustomPrompt="1"/>
          </p:nvPr>
        </p:nvSpPr>
        <p:spPr>
          <a:xfrm>
            <a:off x="737343" y="4592360"/>
            <a:ext cx="6624749" cy="847147"/>
          </a:xfrm>
        </p:spPr>
        <p:txBody>
          <a:bodyPr anchor="ctr">
            <a:normAutofit/>
          </a:bodyPr>
          <a:lstStyle>
            <a:lvl1pPr marL="0" indent="0">
              <a:buNone/>
              <a:defRPr sz="3200" b="1"/>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presentation title here</a:t>
            </a:r>
            <a:endParaRPr lang="en-CA"/>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737342"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737343"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6" name="Image" descr="Image">
            <a:extLst>
              <a:ext uri="{FF2B5EF4-FFF2-40B4-BE49-F238E27FC236}">
                <a16:creationId xmlns:a16="http://schemas.microsoft.com/office/drawing/2014/main" id="{E6C0DA16-D882-EF41-9455-179AB4F6C82B}"/>
              </a:ext>
            </a:extLst>
          </p:cNvPr>
          <p:cNvPicPr>
            <a:picLocks noChangeAspect="1"/>
          </p:cNvPicPr>
          <p:nvPr userDrawn="1"/>
        </p:nvPicPr>
        <p:blipFill>
          <a:blip r:embed="rId2"/>
          <a:srcRect l="20701" t="42362" r="20701" b="42362"/>
          <a:stretch>
            <a:fillRect/>
          </a:stretch>
        </p:blipFill>
        <p:spPr>
          <a:xfrm>
            <a:off x="8847904" y="5504218"/>
            <a:ext cx="2528199" cy="509286"/>
          </a:xfrm>
          <a:prstGeom prst="rect">
            <a:avLst/>
          </a:prstGeom>
          <a:ln w="12700">
            <a:miter lim="400000"/>
          </a:ln>
        </p:spPr>
      </p:pic>
    </p:spTree>
    <p:extLst>
      <p:ext uri="{BB962C8B-B14F-4D97-AF65-F5344CB8AC3E}">
        <p14:creationId xmlns:p14="http://schemas.microsoft.com/office/powerpoint/2010/main" val="31793617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36FE3F20-8F3F-4E0A-88AC-98CF6E608622}"/>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dirty="0"/>
              <a:t>Click icon to add picture</a:t>
            </a:r>
            <a:endParaRPr lang="en-CA" dirty="0"/>
          </a:p>
        </p:txBody>
      </p:sp>
      <p:sp>
        <p:nvSpPr>
          <p:cNvPr id="8" name="Content Placeholder 2">
            <a:extLst>
              <a:ext uri="{FF2B5EF4-FFF2-40B4-BE49-F238E27FC236}">
                <a16:creationId xmlns:a16="http://schemas.microsoft.com/office/drawing/2014/main" id="{FA21BC0A-A562-4D5A-896B-09F009DA272A}"/>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7300DA68-3E44-49D1-8DBD-9ADD211A14B2}"/>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9058730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82B74E-2834-4223-8946-8253800EFD9F}"/>
              </a:ext>
            </a:extLst>
          </p:cNvPr>
          <p:cNvSpPr/>
          <p:nvPr userDrawn="1"/>
        </p:nvSpPr>
        <p:spPr>
          <a:xfrm>
            <a:off x="-1" y="0"/>
            <a:ext cx="12192001"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7865719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4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F5D91-ACD3-B642-9A2F-CE6F2B4F28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779"/>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3375528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dirty="0">
              <a:ln>
                <a:noFill/>
              </a:ln>
              <a:solidFill>
                <a:srgbClr val="FFFFFF"/>
              </a:solidFill>
              <a:effectLst/>
              <a:uFillTx/>
              <a:latin typeface="+mn-lt"/>
              <a:ea typeface="+mn-ea"/>
              <a:cs typeface="+mn-cs"/>
              <a:sym typeface="Helvetica Neue Medium"/>
            </a:endParaRPr>
          </a:p>
        </p:txBody>
      </p:sp>
      <p:pic>
        <p:nvPicPr>
          <p:cNvPr id="8" name="Picture 7">
            <a:extLst>
              <a:ext uri="{FF2B5EF4-FFF2-40B4-BE49-F238E27FC236}">
                <a16:creationId xmlns:a16="http://schemas.microsoft.com/office/drawing/2014/main" id="{42C13D6F-E070-45E1-8563-3188E31BD8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1F1A51C-D80E-4F7F-BF14-2521B537F109}"/>
              </a:ext>
            </a:extLst>
          </p:cNvPr>
          <p:cNvSpPr>
            <a:spLocks noGrp="1"/>
          </p:cNvSpPr>
          <p:nvPr>
            <p:ph sz="quarter" idx="14" hasCustomPrompt="1"/>
          </p:nvPr>
        </p:nvSpPr>
        <p:spPr>
          <a:xfrm>
            <a:off x="6096000" y="6051176"/>
            <a:ext cx="6083808"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First name, Identifier (e.g. Heather, organ donor)</a:t>
            </a: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2378697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4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F5D91-ACD3-B642-9A2F-CE6F2B4F28E4}"/>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11779"/>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8841180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dirty="0">
              <a:ln>
                <a:noFill/>
              </a:ln>
              <a:solidFill>
                <a:srgbClr val="FFFFFF"/>
              </a:solidFill>
              <a:effectLst/>
              <a:uFillTx/>
              <a:latin typeface="+mn-lt"/>
              <a:ea typeface="+mn-ea"/>
              <a:cs typeface="+mn-cs"/>
              <a:sym typeface="Helvetica Neue Medium"/>
            </a:endParaRPr>
          </a:p>
        </p:txBody>
      </p:sp>
      <p:pic>
        <p:nvPicPr>
          <p:cNvPr id="8" name="Picture 7">
            <a:extLst>
              <a:ext uri="{FF2B5EF4-FFF2-40B4-BE49-F238E27FC236}">
                <a16:creationId xmlns:a16="http://schemas.microsoft.com/office/drawing/2014/main" id="{42C13D6F-E070-45E1-8563-3188E31BD87B}"/>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1F1A51C-D80E-4F7F-BF14-2521B537F109}"/>
              </a:ext>
            </a:extLst>
          </p:cNvPr>
          <p:cNvSpPr>
            <a:spLocks noGrp="1"/>
          </p:cNvSpPr>
          <p:nvPr>
            <p:ph sz="quarter" idx="14" hasCustomPrompt="1"/>
          </p:nvPr>
        </p:nvSpPr>
        <p:spPr>
          <a:xfrm>
            <a:off x="6096000" y="6051176"/>
            <a:ext cx="6083808"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First name, Identifier (e.g. Heather, organ donor)</a:t>
            </a: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5870701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D2823228-F1EB-4E6E-8EA7-88D3854201BF}"/>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dirty="0"/>
              <a:t>Click icon to add picture</a:t>
            </a:r>
            <a:endParaRPr lang="en-CA" dirty="0"/>
          </a:p>
        </p:txBody>
      </p:sp>
      <p:sp>
        <p:nvSpPr>
          <p:cNvPr id="8" name="Content Placeholder 2">
            <a:extLst>
              <a:ext uri="{FF2B5EF4-FFF2-40B4-BE49-F238E27FC236}">
                <a16:creationId xmlns:a16="http://schemas.microsoft.com/office/drawing/2014/main" id="{7E3712C7-DAE2-4E0F-A5BC-B53B685C585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CF8DC408-D840-41B5-B543-4F6804234C0F}"/>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1703760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2253599" y="1048215"/>
            <a:ext cx="7684801" cy="4751371"/>
          </a:xfrm>
          <a:prstGeom prst="rect">
            <a:avLst/>
          </a:prstGeom>
        </p:spPr>
        <p:txBody>
          <a:bodyPr anchor="ctr">
            <a:noAutofit/>
          </a:bodyPr>
          <a:lstStyle>
            <a:lvl1pPr marL="0" marR="0" indent="0" algn="ctr" defTabSz="914400" rtl="0" eaLnBrk="1" fontAlgn="auto" latinLnBrk="0" hangingPunct="1">
              <a:lnSpc>
                <a:spcPct val="90000"/>
              </a:lnSpc>
              <a:spcBef>
                <a:spcPct val="0"/>
              </a:spcBef>
              <a:spcAft>
                <a:spcPts val="1200"/>
              </a:spcAft>
              <a:buClrTx/>
              <a:buSzTx/>
              <a:buFontTx/>
              <a:buNone/>
              <a:tabLst/>
              <a:defRPr sz="2600" b="0">
                <a:solidFill>
                  <a:schemeClr val="tx1"/>
                </a:solidFill>
                <a:latin typeface="Arial"/>
                <a:ea typeface="Arial"/>
                <a:cs typeface="Arial"/>
                <a:sym typeface="Aria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CA"/>
              <a:t>Title text</a:t>
            </a:r>
            <a:br>
              <a:rPr lang="en-CA"/>
            </a:br>
            <a:r>
              <a:rPr lang="fr-CA"/>
              <a:t>Lorem ipsum </a:t>
            </a:r>
            <a:r>
              <a:rPr lang="fr-CA" err="1"/>
              <a:t>dolor</a:t>
            </a:r>
            <a:r>
              <a:rPr lang="fr-CA"/>
              <a:t> </a:t>
            </a:r>
            <a:r>
              <a:rPr lang="fr-CA" err="1"/>
              <a:t>sit</a:t>
            </a:r>
            <a:r>
              <a:rPr lang="fr-CA"/>
              <a:t> </a:t>
            </a:r>
            <a:r>
              <a:rPr lang="fr-CA" err="1"/>
              <a:t>amet</a:t>
            </a:r>
            <a:r>
              <a:rPr lang="fr-CA"/>
              <a:t>, </a:t>
            </a:r>
            <a:r>
              <a:rPr lang="fr-CA" err="1"/>
              <a:t>consectetur</a:t>
            </a:r>
            <a:r>
              <a:rPr lang="fr-CA"/>
              <a:t> </a:t>
            </a:r>
            <a:br>
              <a:rPr lang="fr-CA"/>
            </a:b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a:t>
            </a:r>
            <a:br>
              <a:rPr lang="fr-CA"/>
            </a:br>
            <a:r>
              <a:rPr lang="fr-CA"/>
              <a:t>ut </a:t>
            </a:r>
            <a:r>
              <a:rPr lang="fr-CA" err="1"/>
              <a:t>labore</a:t>
            </a:r>
            <a:r>
              <a:rPr lang="fr-CA"/>
              <a:t> et </a:t>
            </a:r>
            <a:r>
              <a:rPr lang="fr-CA" err="1"/>
              <a:t>dolore</a:t>
            </a:r>
            <a:r>
              <a:rPr lang="fr-CA"/>
              <a:t> magna </a:t>
            </a:r>
            <a:r>
              <a:rPr lang="fr-CA" err="1"/>
              <a:t>aliqua</a:t>
            </a:r>
            <a:r>
              <a:rPr lang="fr-CA"/>
              <a:t>. </a:t>
            </a:r>
            <a:br>
              <a:rPr lang="fr-CA"/>
            </a:br>
            <a:r>
              <a:rPr lang="fr-CA"/>
              <a:t>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 ex </a:t>
            </a:r>
            <a:r>
              <a:rPr lang="fr-CA" err="1"/>
              <a:t>ea</a:t>
            </a:r>
            <a:r>
              <a:rPr lang="fr-CA"/>
              <a:t> commodo </a:t>
            </a:r>
            <a:r>
              <a:rPr lang="fr-CA" err="1"/>
              <a:t>consequat</a:t>
            </a:r>
            <a:r>
              <a:rPr lang="fr-CA"/>
              <a:t>. </a:t>
            </a:r>
            <a:endParaRPr/>
          </a:p>
        </p:txBody>
      </p:sp>
    </p:spTree>
    <p:extLst>
      <p:ext uri="{BB962C8B-B14F-4D97-AF65-F5344CB8AC3E}">
        <p14:creationId xmlns:p14="http://schemas.microsoft.com/office/powerpoint/2010/main" val="10408470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tatement Tex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798312" y="378431"/>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6" name="Content Placeholder 2">
            <a:extLst>
              <a:ext uri="{FF2B5EF4-FFF2-40B4-BE49-F238E27FC236}">
                <a16:creationId xmlns:a16="http://schemas.microsoft.com/office/drawing/2014/main" id="{6AE6FC24-2729-46A8-8E29-54DAB383371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tx2"/>
                </a:solidFill>
                <a:effectLst/>
                <a:latin typeface="Arial" panose="020B0604020202020204" pitchFamily="34" charset="0"/>
              </a:defRPr>
            </a:lvl1pPr>
          </a:lstStyle>
          <a:p>
            <a:pPr lvl="0"/>
            <a:r>
              <a:rPr lang="en-CA"/>
              <a:t>First name, Identifier (e.g. Knox, stem cell)</a:t>
            </a:r>
          </a:p>
        </p:txBody>
      </p:sp>
    </p:spTree>
    <p:extLst>
      <p:ext uri="{BB962C8B-B14F-4D97-AF65-F5344CB8AC3E}">
        <p14:creationId xmlns:p14="http://schemas.microsoft.com/office/powerpoint/2010/main" val="14339732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tatement Tex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798312" y="378431"/>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6" name="Content Placeholder 2">
            <a:extLst>
              <a:ext uri="{FF2B5EF4-FFF2-40B4-BE49-F238E27FC236}">
                <a16:creationId xmlns:a16="http://schemas.microsoft.com/office/drawing/2014/main" id="{6AE6FC24-2729-46A8-8E29-54DAB383371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tx2"/>
                </a:solidFill>
                <a:effectLst/>
                <a:latin typeface="Arial" panose="020B0604020202020204" pitchFamily="34" charset="0"/>
              </a:defRPr>
            </a:lvl1pPr>
          </a:lstStyle>
          <a:p>
            <a:pPr lvl="0"/>
            <a:r>
              <a:rPr lang="en-CA"/>
              <a:t>First name, Identifier (e.g. Knox, stem cell)</a:t>
            </a:r>
          </a:p>
        </p:txBody>
      </p:sp>
    </p:spTree>
    <p:extLst>
      <p:ext uri="{BB962C8B-B14F-4D97-AF65-F5344CB8AC3E}">
        <p14:creationId xmlns:p14="http://schemas.microsoft.com/office/powerpoint/2010/main" val="2704893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ntroSlid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Tree>
    <p:extLst>
      <p:ext uri="{BB962C8B-B14F-4D97-AF65-F5344CB8AC3E}">
        <p14:creationId xmlns:p14="http://schemas.microsoft.com/office/powerpoint/2010/main" val="2926178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dirty="0"/>
              <a:t>Click icon to add picture</a:t>
            </a:r>
            <a:endParaRPr lang="en-CA" dirty="0"/>
          </a:p>
        </p:txBody>
      </p:sp>
      <p:sp>
        <p:nvSpPr>
          <p:cNvPr id="4" name="Content Placeholder 2">
            <a:extLst>
              <a:ext uri="{FF2B5EF4-FFF2-40B4-BE49-F238E27FC236}">
                <a16:creationId xmlns:a16="http://schemas.microsoft.com/office/drawing/2014/main" id="{7DA8DC55-25C5-41D7-8BB9-56E77002F771}"/>
              </a:ext>
            </a:extLst>
          </p:cNvPr>
          <p:cNvSpPr>
            <a:spLocks noGrp="1"/>
          </p:cNvSpPr>
          <p:nvPr>
            <p:ph sz="quarter" idx="14" hasCustomPrompt="1"/>
          </p:nvPr>
        </p:nvSpPr>
        <p:spPr>
          <a:xfrm>
            <a:off x="6095999" y="6051176"/>
            <a:ext cx="6095999"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8101626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bulle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dirty="0"/>
              <a:t>Click icon to add picture</a:t>
            </a:r>
            <a:endParaRPr lang="en-CA" dirty="0"/>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D4A1BE-5A6A-4D9E-9F79-F6D92FE23A38}"/>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160601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dirty="0"/>
              <a:t>Click icon to add picture</a:t>
            </a:r>
            <a:endParaRPr lang="en-CA" dirty="0"/>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Content Placeholder 2">
            <a:extLst>
              <a:ext uri="{FF2B5EF4-FFF2-40B4-BE49-F238E27FC236}">
                <a16:creationId xmlns:a16="http://schemas.microsoft.com/office/drawing/2014/main" id="{23960F36-0D1B-3E47-9BA4-B2FA47387877}"/>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31140100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dirty="0"/>
              <a:t>Click icon to add picture</a:t>
            </a:r>
            <a:endParaRPr lang="en-CA" dirty="0"/>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D1E5F038-B3DE-3443-BB1E-1292651E7713}"/>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20977136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C62D884-BB0F-4081-BBD6-D39B1EEA434E}"/>
              </a:ext>
            </a:extLst>
          </p:cNvPr>
          <p:cNvSpPr>
            <a:spLocks noGrp="1"/>
          </p:cNvSpPr>
          <p:nvPr>
            <p:ph idx="1"/>
          </p:nvPr>
        </p:nvSpPr>
        <p:spPr>
          <a:xfrm>
            <a:off x="838200" y="1143000"/>
            <a:ext cx="10515600" cy="47243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D416B3B6-F7D9-44FF-8B82-29419E2B1F7D}"/>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0365759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3219A71-6500-41AB-BBBA-855C0A4A32FA}"/>
              </a:ext>
            </a:extLst>
          </p:cNvPr>
          <p:cNvSpPr>
            <a:spLocks noGrp="1"/>
          </p:cNvSpPr>
          <p:nvPr>
            <p:ph idx="1"/>
          </p:nvPr>
        </p:nvSpPr>
        <p:spPr>
          <a:xfrm>
            <a:off x="5183188" y="1143000"/>
            <a:ext cx="6172200" cy="4718050"/>
          </a:xfrm>
        </p:spPr>
        <p:txBody>
          <a:bodyPr anchor="ctr">
            <a:normAutofit/>
          </a:bodyPr>
          <a:lstStyle>
            <a:lvl1pPr>
              <a:defRPr sz="2600"/>
            </a:lvl1pPr>
            <a:lvl2pPr>
              <a:defRPr sz="2600"/>
            </a:lvl2pPr>
            <a:lvl3pPr>
              <a:defRPr sz="2600"/>
            </a:lvl3pPr>
            <a:lvl4pPr>
              <a:defRPr sz="2600"/>
            </a:lvl4pPr>
            <a:lvl5pPr>
              <a:defRPr sz="2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3">
            <a:extLst>
              <a:ext uri="{FF2B5EF4-FFF2-40B4-BE49-F238E27FC236}">
                <a16:creationId xmlns:a16="http://schemas.microsoft.com/office/drawing/2014/main" id="{187C1EB2-58D9-42BD-9290-28833DD58394}"/>
              </a:ext>
            </a:extLst>
          </p:cNvPr>
          <p:cNvSpPr>
            <a:spLocks noGrp="1"/>
          </p:cNvSpPr>
          <p:nvPr>
            <p:ph type="body" sz="half" idx="2"/>
          </p:nvPr>
        </p:nvSpPr>
        <p:spPr>
          <a:xfrm>
            <a:off x="839788" y="2559204"/>
            <a:ext cx="3932237" cy="3309783"/>
          </a:xfrm>
        </p:spPr>
        <p:txBody>
          <a:bodyPr anchor="t">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9">
            <a:extLst>
              <a:ext uri="{FF2B5EF4-FFF2-40B4-BE49-F238E27FC236}">
                <a16:creationId xmlns:a16="http://schemas.microsoft.com/office/drawing/2014/main" id="{BCBB6448-9D33-4395-86C2-D5ACB257A3C5}"/>
              </a:ext>
            </a:extLst>
          </p:cNvPr>
          <p:cNvSpPr>
            <a:spLocks noGrp="1"/>
          </p:cNvSpPr>
          <p:nvPr>
            <p:ph type="body" sz="quarter" idx="12" hasCustomPrompt="1"/>
          </p:nvPr>
        </p:nvSpPr>
        <p:spPr>
          <a:xfrm>
            <a:off x="836612" y="1249363"/>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ctr">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2" name="Title Placeholder 1">
            <a:extLst>
              <a:ext uri="{FF2B5EF4-FFF2-40B4-BE49-F238E27FC236}">
                <a16:creationId xmlns:a16="http://schemas.microsoft.com/office/drawing/2014/main" id="{1913F282-6209-4D2A-AB43-48A25C7EE430}"/>
              </a:ext>
            </a:extLst>
          </p:cNvPr>
          <p:cNvSpPr>
            <a:spLocks noGrp="1"/>
          </p:cNvSpPr>
          <p:nvPr>
            <p:ph type="title"/>
          </p:nvPr>
        </p:nvSpPr>
        <p:spPr>
          <a:xfrm>
            <a:off x="764236" y="0"/>
            <a:ext cx="10591152"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9999122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52360768-5297-D0DF-DFA0-DFCBE335B8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16631" y="2519632"/>
            <a:ext cx="9865587" cy="1818736"/>
          </a:xfrm>
          <a:prstGeom prst="rect">
            <a:avLst/>
          </a:prstGeom>
        </p:spPr>
      </p:pic>
    </p:spTree>
    <p:extLst>
      <p:ext uri="{BB962C8B-B14F-4D97-AF65-F5344CB8AC3E}">
        <p14:creationId xmlns:p14="http://schemas.microsoft.com/office/powerpoint/2010/main" val="42525627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End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CF750-8184-D84C-BDB4-55E599C15A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0"/>
            <a:ext cx="12197816" cy="6858000"/>
          </a:xfrm>
          <a:prstGeom prst="rect">
            <a:avLst/>
          </a:prstGeom>
        </p:spPr>
      </p:pic>
      <p:sp>
        <p:nvSpPr>
          <p:cNvPr id="5" name="Title Placeholder 1">
            <a:extLst>
              <a:ext uri="{FF2B5EF4-FFF2-40B4-BE49-F238E27FC236}">
                <a16:creationId xmlns:a16="http://schemas.microsoft.com/office/drawing/2014/main" id="{1D375AC0-41AA-3E42-83B1-5DDBDAFAAE4A}"/>
              </a:ext>
            </a:extLst>
          </p:cNvPr>
          <p:cNvSpPr>
            <a:spLocks noGrp="1"/>
          </p:cNvSpPr>
          <p:nvPr>
            <p:ph type="title" hasCustomPrompt="1"/>
          </p:nvPr>
        </p:nvSpPr>
        <p:spPr>
          <a:xfrm>
            <a:off x="800424" y="462013"/>
            <a:ext cx="10591152" cy="943442"/>
          </a:xfrm>
          <a:prstGeom prst="rect">
            <a:avLst/>
          </a:prstGeom>
        </p:spPr>
        <p:txBody>
          <a:bodyPr vert="horz" lIns="91440" tIns="45720" rIns="91440" bIns="45720" rtlCol="0" anchor="b">
            <a:normAutofit/>
          </a:bodyPr>
          <a:lstStyle>
            <a:lvl1pPr algn="ctr">
              <a:defRPr/>
            </a:lvl1pPr>
          </a:lstStyle>
          <a:p>
            <a:r>
              <a:rPr lang="en-US"/>
              <a:t>Together, we are Canada’s lifeline</a:t>
            </a:r>
            <a:endParaRPr lang="en-CA"/>
          </a:p>
        </p:txBody>
      </p:sp>
    </p:spTree>
    <p:extLst>
      <p:ext uri="{BB962C8B-B14F-4D97-AF65-F5344CB8AC3E}">
        <p14:creationId xmlns:p14="http://schemas.microsoft.com/office/powerpoint/2010/main" val="28804421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End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CF750-8184-D84C-BDB4-55E599C15A01}"/>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2908" y="0"/>
            <a:ext cx="12197816" cy="6858000"/>
          </a:xfrm>
          <a:prstGeom prst="rect">
            <a:avLst/>
          </a:prstGeom>
        </p:spPr>
      </p:pic>
      <p:sp>
        <p:nvSpPr>
          <p:cNvPr id="5" name="Title Placeholder 1">
            <a:extLst>
              <a:ext uri="{FF2B5EF4-FFF2-40B4-BE49-F238E27FC236}">
                <a16:creationId xmlns:a16="http://schemas.microsoft.com/office/drawing/2014/main" id="{1D375AC0-41AA-3E42-83B1-5DDBDAFAAE4A}"/>
              </a:ext>
            </a:extLst>
          </p:cNvPr>
          <p:cNvSpPr>
            <a:spLocks noGrp="1"/>
          </p:cNvSpPr>
          <p:nvPr>
            <p:ph type="title" hasCustomPrompt="1"/>
          </p:nvPr>
        </p:nvSpPr>
        <p:spPr>
          <a:xfrm>
            <a:off x="800424" y="462013"/>
            <a:ext cx="10591152" cy="943442"/>
          </a:xfrm>
          <a:prstGeom prst="rect">
            <a:avLst/>
          </a:prstGeom>
        </p:spPr>
        <p:txBody>
          <a:bodyPr vert="horz" lIns="91440" tIns="45720" rIns="91440" bIns="45720" rtlCol="0" anchor="b">
            <a:normAutofit/>
          </a:bodyPr>
          <a:lstStyle>
            <a:lvl1pPr algn="ctr">
              <a:defRPr/>
            </a:lvl1pPr>
          </a:lstStyle>
          <a:p>
            <a:r>
              <a:rPr lang="en-US"/>
              <a:t>Together, we are Canada’s lifeline</a:t>
            </a:r>
            <a:endParaRPr lang="en-CA"/>
          </a:p>
        </p:txBody>
      </p:sp>
    </p:spTree>
    <p:extLst>
      <p:ext uri="{BB962C8B-B14F-4D97-AF65-F5344CB8AC3E}">
        <p14:creationId xmlns:p14="http://schemas.microsoft.com/office/powerpoint/2010/main" val="25191364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Primar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9FC7-742D-0B45-A1A8-137D6B9A55A2}"/>
              </a:ext>
            </a:extLst>
          </p:cNvPr>
          <p:cNvSpPr>
            <a:spLocks noGrp="1"/>
          </p:cNvSpPr>
          <p:nvPr>
            <p:ph type="title"/>
          </p:nvPr>
        </p:nvSpPr>
        <p:spPr/>
        <p:txBody>
          <a:bodyPr>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4FFADA62-BC03-4645-8630-70EC600BFB64}"/>
              </a:ext>
            </a:extLst>
          </p:cNvPr>
          <p:cNvSpPr/>
          <p:nvPr userDrawn="1"/>
        </p:nvSpPr>
        <p:spPr>
          <a:xfrm>
            <a:off x="0" y="6238068"/>
            <a:ext cx="12192000" cy="6199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99D60FA-C5F4-BD4C-832E-07107183B1CC}"/>
              </a:ext>
            </a:extLst>
          </p:cNvPr>
          <p:cNvSpPr>
            <a:spLocks noGrp="1"/>
          </p:cNvSpPr>
          <p:nvPr>
            <p:ph type="ftr" sz="quarter" idx="3"/>
          </p:nvPr>
        </p:nvSpPr>
        <p:spPr>
          <a:xfrm>
            <a:off x="1383664" y="6364098"/>
            <a:ext cx="5942966"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r>
              <a:rPr lang="en-US" dirty="0"/>
              <a:t>Lorem Ipsum Dolor Sit Amet</a:t>
            </a:r>
          </a:p>
        </p:txBody>
      </p:sp>
      <p:sp>
        <p:nvSpPr>
          <p:cNvPr id="5" name="Slide Number Placeholder 5">
            <a:extLst>
              <a:ext uri="{FF2B5EF4-FFF2-40B4-BE49-F238E27FC236}">
                <a16:creationId xmlns:a16="http://schemas.microsoft.com/office/drawing/2014/main" id="{9C03A58C-EC8D-3648-AF0F-707167370549}"/>
              </a:ext>
            </a:extLst>
          </p:cNvPr>
          <p:cNvSpPr>
            <a:spLocks noGrp="1"/>
          </p:cNvSpPr>
          <p:nvPr>
            <p:ph type="sldNum" sz="quarter" idx="4"/>
          </p:nvPr>
        </p:nvSpPr>
        <p:spPr>
          <a:xfrm>
            <a:off x="838199" y="6364098"/>
            <a:ext cx="454025"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fld id="{024B8E96-A9FA-5244-9688-28AA9F00AAC9}" type="slidenum">
              <a:rPr lang="en-US" smtClean="0"/>
              <a:pPr/>
              <a:t>‹#›</a:t>
            </a:fld>
            <a:endParaRPr lang="en-US" dirty="0"/>
          </a:p>
        </p:txBody>
      </p:sp>
      <p:pic>
        <p:nvPicPr>
          <p:cNvPr id="6" name="Picture 5">
            <a:extLst>
              <a:ext uri="{FF2B5EF4-FFF2-40B4-BE49-F238E27FC236}">
                <a16:creationId xmlns:a16="http://schemas.microsoft.com/office/drawing/2014/main" id="{834A0EB6-41EB-BF43-B5D8-2E16D1B0307A}"/>
              </a:ext>
            </a:extLst>
          </p:cNvPr>
          <p:cNvPicPr>
            <a:picLocks noChangeAspect="1"/>
          </p:cNvPicPr>
          <p:nvPr userDrawn="1"/>
        </p:nvPicPr>
        <p:blipFill>
          <a:blip r:embed="rId2"/>
          <a:stretch>
            <a:fillRect/>
          </a:stretch>
        </p:blipFill>
        <p:spPr>
          <a:xfrm>
            <a:off x="10210800" y="6410754"/>
            <a:ext cx="1143000" cy="287312"/>
          </a:xfrm>
          <a:prstGeom prst="rect">
            <a:avLst/>
          </a:prstGeom>
        </p:spPr>
      </p:pic>
      <p:sp>
        <p:nvSpPr>
          <p:cNvPr id="7" name="Text Placeholder 2">
            <a:extLst>
              <a:ext uri="{FF2B5EF4-FFF2-40B4-BE49-F238E27FC236}">
                <a16:creationId xmlns:a16="http://schemas.microsoft.com/office/drawing/2014/main" id="{834D416E-F7B1-2E45-91C9-02F06362BD63}"/>
              </a:ext>
            </a:extLst>
          </p:cNvPr>
          <p:cNvSpPr>
            <a:spLocks noGrp="1"/>
          </p:cNvSpPr>
          <p:nvPr>
            <p:ph idx="1"/>
          </p:nvPr>
        </p:nvSpPr>
        <p:spPr>
          <a:xfrm>
            <a:off x="838200" y="916027"/>
            <a:ext cx="10515600" cy="5032386"/>
          </a:xfrm>
          <a:prstGeom prst="rect">
            <a:avLst/>
          </a:prstGeom>
        </p:spPr>
        <p:txBody>
          <a:bodyPr vert="horz" lIns="91440" tIns="45720" rIns="91440" bIns="45720" rtlCol="0">
            <a:normAutofit/>
          </a:bodyPr>
          <a:lstStyle>
            <a:lvl1pPr>
              <a:lnSpc>
                <a:spcPct val="110000"/>
              </a:lnSpc>
              <a:defRPr sz="2000">
                <a:latin typeface="Arial" panose="020B0604020202020204" pitchFamily="34" charset="0"/>
                <a:cs typeface="Arial" panose="020B0604020202020204" pitchFamily="34" charset="0"/>
              </a:defRPr>
            </a:lvl1pPr>
            <a:lvl2pPr>
              <a:lnSpc>
                <a:spcPct val="110000"/>
              </a:lnSpc>
              <a:defRPr sz="1800">
                <a:latin typeface="Arial" panose="020B0604020202020204" pitchFamily="34" charset="0"/>
                <a:cs typeface="Arial" panose="020B0604020202020204" pitchFamily="34" charset="0"/>
              </a:defRPr>
            </a:lvl2pPr>
            <a:lvl3pPr>
              <a:lnSpc>
                <a:spcPct val="110000"/>
              </a:lnSpc>
              <a:defRPr sz="1600">
                <a:latin typeface="Arial" panose="020B0604020202020204" pitchFamily="34" charset="0"/>
                <a:cs typeface="Arial" panose="020B0604020202020204" pitchFamily="34" charset="0"/>
              </a:defRPr>
            </a:lvl3pPr>
            <a:lvl4pPr>
              <a:lnSpc>
                <a:spcPct val="110000"/>
              </a:lnSpc>
              <a:defRPr sz="1400">
                <a:latin typeface="Arial" panose="020B0604020202020204" pitchFamily="34" charset="0"/>
                <a:cs typeface="Arial" panose="020B0604020202020204" pitchFamily="34" charset="0"/>
              </a:defRPr>
            </a:lvl4pPr>
            <a:lvl5pPr>
              <a:lnSpc>
                <a:spcPct val="11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1580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BB36B254-A730-47C4-9E72-D84F3934E7D1}"/>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pic>
        <p:nvPicPr>
          <p:cNvPr id="2" name="Picture 1" descr="Text&#10;&#10;Description automatically generated">
            <a:extLst>
              <a:ext uri="{FF2B5EF4-FFF2-40B4-BE49-F238E27FC236}">
                <a16:creationId xmlns:a16="http://schemas.microsoft.com/office/drawing/2014/main" id="{8967A8DD-E0E4-027D-0ADC-87889F3D0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211080"/>
            <a:ext cx="2551544" cy="470381"/>
          </a:xfrm>
          <a:prstGeom prst="rect">
            <a:avLst/>
          </a:prstGeom>
        </p:spPr>
      </p:pic>
    </p:spTree>
    <p:extLst>
      <p:ext uri="{BB962C8B-B14F-4D97-AF65-F5344CB8AC3E}">
        <p14:creationId xmlns:p14="http://schemas.microsoft.com/office/powerpoint/2010/main" val="41654185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Column,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3AF76-9D5A-B94B-909D-E0BF3DC25B5C}"/>
              </a:ext>
            </a:extLst>
          </p:cNvPr>
          <p:cNvSpPr>
            <a:spLocks noGrp="1"/>
          </p:cNvSpPr>
          <p:nvPr>
            <p:ph idx="1" hasCustomPrompt="1"/>
          </p:nvPr>
        </p:nvSpPr>
        <p:spPr/>
        <p:txBody>
          <a:bodyPr/>
          <a:lstStyle>
            <a:lvl1pPr>
              <a:lnSpc>
                <a:spcPct val="100000"/>
              </a:lnSpc>
              <a:spcBef>
                <a:spcPts val="1200"/>
              </a:spcBef>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p:txBody>
          <a:bodyPr/>
          <a:lstStyle/>
          <a:p>
            <a:fld id="{7A1A82D1-6124-764A-B015-8BB5F625E955}" type="slidenum">
              <a:rPr lang="en-US" smtClean="0"/>
              <a:t>‹#›</a:t>
            </a:fld>
            <a:endParaRPr lang="en-US" dirty="0"/>
          </a:p>
        </p:txBody>
      </p:sp>
      <p:sp>
        <p:nvSpPr>
          <p:cNvPr id="5" name="Title 1">
            <a:extLst>
              <a:ext uri="{FF2B5EF4-FFF2-40B4-BE49-F238E27FC236}">
                <a16:creationId xmlns:a16="http://schemas.microsoft.com/office/drawing/2014/main" id="{D715239B-D6D4-A44D-997F-2A5EBEFEC6F7}"/>
              </a:ext>
            </a:extLst>
          </p:cNvPr>
          <p:cNvSpPr>
            <a:spLocks noGrp="1"/>
          </p:cNvSpPr>
          <p:nvPr>
            <p:ph type="title" hasCustomPrompt="1"/>
          </p:nvPr>
        </p:nvSpPr>
        <p:spPr>
          <a:xfrm>
            <a:off x="678529" y="365760"/>
            <a:ext cx="10617274" cy="977538"/>
          </a:xfrm>
          <a:prstGeom prst="rect">
            <a:avLst/>
          </a:prstGeom>
        </p:spPr>
        <p:txBody>
          <a:bodyPr vert="horz" lIns="91440" tIns="45720" rIns="91440" bIns="45720" rtlCol="0" anchor="t">
            <a:normAutofit/>
          </a:bodyPr>
          <a:lstStyle>
            <a:lvl1pPr>
              <a:defRPr lang="en-US"/>
            </a:lvl1pPr>
          </a:lstStyle>
          <a:p>
            <a:pPr lvl="0"/>
            <a:r>
              <a:rPr lang="en-US"/>
              <a:t>Click to add text</a:t>
            </a:r>
          </a:p>
        </p:txBody>
      </p:sp>
      <p:pic>
        <p:nvPicPr>
          <p:cNvPr id="2" name="Picture 1" descr="Text&#10;&#10;Description automatically generated">
            <a:extLst>
              <a:ext uri="{FF2B5EF4-FFF2-40B4-BE49-F238E27FC236}">
                <a16:creationId xmlns:a16="http://schemas.microsoft.com/office/drawing/2014/main" id="{0A307D0D-5E10-1FD1-D473-06E6EDD2AD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211080"/>
            <a:ext cx="2551544" cy="470381"/>
          </a:xfrm>
          <a:prstGeom prst="rect">
            <a:avLst/>
          </a:prstGeom>
        </p:spPr>
      </p:pic>
    </p:spTree>
    <p:extLst>
      <p:ext uri="{BB962C8B-B14F-4D97-AF65-F5344CB8AC3E}">
        <p14:creationId xmlns:p14="http://schemas.microsoft.com/office/powerpoint/2010/main" val="27807354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D081F-9B2A-1929-CD65-02FC10B2D3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23FDE0-3489-B199-BEF7-A5E428AF43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B0115D-0840-7C50-47CE-87607D717698}"/>
              </a:ext>
            </a:extLst>
          </p:cNvPr>
          <p:cNvSpPr>
            <a:spLocks noGrp="1"/>
          </p:cNvSpPr>
          <p:nvPr>
            <p:ph type="dt" sz="half" idx="10"/>
          </p:nvPr>
        </p:nvSpPr>
        <p:spPr/>
        <p:txBody>
          <a:bodyPr/>
          <a:lstStyle/>
          <a:p>
            <a:fld id="{7253CD0C-DE27-4117-BD33-F3E4705F739B}" type="datetimeFigureOut">
              <a:rPr lang="en-US" smtClean="0"/>
              <a:t>3/17/2023</a:t>
            </a:fld>
            <a:endParaRPr lang="en-US" dirty="0"/>
          </a:p>
        </p:txBody>
      </p:sp>
      <p:sp>
        <p:nvSpPr>
          <p:cNvPr id="5" name="Footer Placeholder 4">
            <a:extLst>
              <a:ext uri="{FF2B5EF4-FFF2-40B4-BE49-F238E27FC236}">
                <a16:creationId xmlns:a16="http://schemas.microsoft.com/office/drawing/2014/main" id="{6E3A5EE0-6071-6D74-5B10-F074F5D681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0B013-8C40-FB63-4D44-898394890360}"/>
              </a:ext>
            </a:extLst>
          </p:cNvPr>
          <p:cNvSpPr>
            <a:spLocks noGrp="1"/>
          </p:cNvSpPr>
          <p:nvPr>
            <p:ph type="sldNum" sz="quarter" idx="12"/>
          </p:nvPr>
        </p:nvSpPr>
        <p:spPr/>
        <p:txBody>
          <a:bodyPr/>
          <a:lstStyle/>
          <a:p>
            <a:fld id="{0BC42E50-8CD1-44B7-8E15-EEAE642A0C16}" type="slidenum">
              <a:rPr lang="en-US" smtClean="0"/>
              <a:t>‹#›</a:t>
            </a:fld>
            <a:endParaRPr lang="en-US" dirty="0"/>
          </a:p>
        </p:txBody>
      </p:sp>
      <p:pic>
        <p:nvPicPr>
          <p:cNvPr id="7" name="Picture 6" descr="Text&#10;&#10;Description automatically generated">
            <a:extLst>
              <a:ext uri="{FF2B5EF4-FFF2-40B4-BE49-F238E27FC236}">
                <a16:creationId xmlns:a16="http://schemas.microsoft.com/office/drawing/2014/main" id="{BB0ABF43-11A4-FAF0-26CA-140E3EADDD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211080"/>
            <a:ext cx="2551544" cy="470381"/>
          </a:xfrm>
          <a:prstGeom prst="rect">
            <a:avLst/>
          </a:prstGeom>
        </p:spPr>
      </p:pic>
    </p:spTree>
    <p:extLst>
      <p:ext uri="{BB962C8B-B14F-4D97-AF65-F5344CB8AC3E}">
        <p14:creationId xmlns:p14="http://schemas.microsoft.com/office/powerpoint/2010/main" val="2500706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 ImageSourc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Content Placeholder 2">
            <a:extLst>
              <a:ext uri="{FF2B5EF4-FFF2-40B4-BE49-F238E27FC236}">
                <a16:creationId xmlns:a16="http://schemas.microsoft.com/office/drawing/2014/main" id="{7B1BD03A-1470-480F-AA79-306316F0CF1A}"/>
              </a:ext>
            </a:extLst>
          </p:cNvPr>
          <p:cNvSpPr>
            <a:spLocks noGrp="1"/>
          </p:cNvSpPr>
          <p:nvPr>
            <p:ph sz="quarter" idx="14"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
        <p:nvSpPr>
          <p:cNvPr id="8" name="Title Placeholder 1">
            <a:extLst>
              <a:ext uri="{FF2B5EF4-FFF2-40B4-BE49-F238E27FC236}">
                <a16:creationId xmlns:a16="http://schemas.microsoft.com/office/drawing/2014/main" id="{451045A5-F3E6-4160-A17C-E4A3BD3B8CBC}"/>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359866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 Figur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2594517"/>
            <a:ext cx="10515600" cy="3272884"/>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 Placeholder 9">
            <a:extLst>
              <a:ext uri="{FF2B5EF4-FFF2-40B4-BE49-F238E27FC236}">
                <a16:creationId xmlns:a16="http://schemas.microsoft.com/office/drawing/2014/main" id="{8F73561D-381F-45A6-8C88-314CD34E4C1D}"/>
              </a:ext>
            </a:extLst>
          </p:cNvPr>
          <p:cNvSpPr>
            <a:spLocks noGrp="1"/>
          </p:cNvSpPr>
          <p:nvPr>
            <p:ph type="body" sz="quarter" idx="14" hasCustomPrompt="1"/>
          </p:nvPr>
        </p:nvSpPr>
        <p:spPr>
          <a:xfrm>
            <a:off x="838199" y="1435217"/>
            <a:ext cx="2172630" cy="1159300"/>
          </a:xfrm>
          <a:noFill/>
          <a:ln>
            <a:noFill/>
          </a:ln>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itle Placeholder 1">
            <a:extLst>
              <a:ext uri="{FF2B5EF4-FFF2-40B4-BE49-F238E27FC236}">
                <a16:creationId xmlns:a16="http://schemas.microsoft.com/office/drawing/2014/main" id="{D30A56C2-79C6-4784-AC44-C9CCD6A123C4}"/>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04993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1CFEDA4-9D3E-4173-8436-76729F5260A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pic>
        <p:nvPicPr>
          <p:cNvPr id="2" name="Picture 1" descr="Text&#10;&#10;Description automatically generated">
            <a:extLst>
              <a:ext uri="{FF2B5EF4-FFF2-40B4-BE49-F238E27FC236}">
                <a16:creationId xmlns:a16="http://schemas.microsoft.com/office/drawing/2014/main" id="{1D951417-04A2-9206-F7C4-FB2A8FFAD4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211080"/>
            <a:ext cx="2551544" cy="470381"/>
          </a:xfrm>
          <a:prstGeom prst="rect">
            <a:avLst/>
          </a:prstGeom>
        </p:spPr>
      </p:pic>
    </p:spTree>
    <p:extLst>
      <p:ext uri="{BB962C8B-B14F-4D97-AF65-F5344CB8AC3E}">
        <p14:creationId xmlns:p14="http://schemas.microsoft.com/office/powerpoint/2010/main" val="10895162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2.emf"/><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A46769-9643-4984-9766-1F98B1A28BBD}"/>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48AF68A-57A2-4967-BE68-E7C3957047C7}"/>
              </a:ext>
            </a:extLst>
          </p:cNvPr>
          <p:cNvSpPr>
            <a:spLocks noGrp="1"/>
          </p:cNvSpPr>
          <p:nvPr>
            <p:ph type="body" idx="1"/>
          </p:nvPr>
        </p:nvSpPr>
        <p:spPr>
          <a:xfrm>
            <a:off x="838200" y="1143008"/>
            <a:ext cx="10515600" cy="45845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6" name="Image" descr="Image">
            <a:extLst>
              <a:ext uri="{FF2B5EF4-FFF2-40B4-BE49-F238E27FC236}">
                <a16:creationId xmlns:a16="http://schemas.microsoft.com/office/drawing/2014/main" id="{8206DFEE-6BEF-43D3-A8CD-32C57C31E61B}"/>
              </a:ext>
            </a:extLst>
          </p:cNvPr>
          <p:cNvPicPr>
            <a:picLocks noChangeAspect="1"/>
          </p:cNvPicPr>
          <p:nvPr userDrawn="1"/>
        </p:nvPicPr>
        <p:blipFill>
          <a:blip r:embed="rId63"/>
          <a:srcRect l="20701" t="42362" r="20701" b="42362"/>
          <a:stretch>
            <a:fillRect/>
          </a:stretch>
        </p:blipFill>
        <p:spPr>
          <a:xfrm>
            <a:off x="805541" y="6243521"/>
            <a:ext cx="2086341" cy="420277"/>
          </a:xfrm>
          <a:prstGeom prst="rect">
            <a:avLst/>
          </a:prstGeom>
          <a:ln w="12700">
            <a:miter lim="400000"/>
          </a:ln>
        </p:spPr>
      </p:pic>
      <p:pic>
        <p:nvPicPr>
          <p:cNvPr id="6" name="Picture 5">
            <a:extLst>
              <a:ext uri="{FF2B5EF4-FFF2-40B4-BE49-F238E27FC236}">
                <a16:creationId xmlns:a16="http://schemas.microsoft.com/office/drawing/2014/main" id="{0A4708BE-D3DC-F84C-B2C8-23E454A03673}"/>
              </a:ext>
            </a:extLst>
          </p:cNvPr>
          <p:cNvPicPr>
            <a:picLocks noChangeAspect="1"/>
          </p:cNvPicPr>
          <p:nvPr userDrawn="1"/>
        </p:nvPicPr>
        <p:blipFill>
          <a:blip r:embed="rId64"/>
          <a:stretch>
            <a:fillRect/>
          </a:stretch>
        </p:blipFill>
        <p:spPr>
          <a:xfrm>
            <a:off x="838199" y="5987309"/>
            <a:ext cx="10515600" cy="65275"/>
          </a:xfrm>
          <a:prstGeom prst="rect">
            <a:avLst/>
          </a:prstGeom>
        </p:spPr>
      </p:pic>
      <p:sp>
        <p:nvSpPr>
          <p:cNvPr id="7" name="Title Placeholder 1">
            <a:extLst>
              <a:ext uri="{FF2B5EF4-FFF2-40B4-BE49-F238E27FC236}">
                <a16:creationId xmlns:a16="http://schemas.microsoft.com/office/drawing/2014/main" id="{6D6B7B9E-7899-E340-9E73-5AB7B568993C}"/>
              </a:ext>
            </a:extLst>
          </p:cNvPr>
          <p:cNvSpPr txBox="1">
            <a:spLocks/>
          </p:cNvSpPr>
          <p:nvPr userDrawn="1"/>
        </p:nvSpPr>
        <p:spPr>
          <a:xfrm>
            <a:off x="867505" y="6051174"/>
            <a:ext cx="10589564" cy="806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r"/>
            <a:fld id="{1C9B2353-6F1E-244E-9B79-5A9C99D09A34}" type="slidenum">
              <a:rPr lang="en-US" sz="1600" b="0" smtClean="0">
                <a:solidFill>
                  <a:schemeClr val="bg2"/>
                </a:solidFill>
              </a:rPr>
              <a:t>‹#›</a:t>
            </a:fld>
            <a:endParaRPr lang="en-CA" sz="1600" b="0" dirty="0">
              <a:solidFill>
                <a:schemeClr val="bg2"/>
              </a:solidFill>
            </a:endParaRPr>
          </a:p>
        </p:txBody>
      </p:sp>
    </p:spTree>
    <p:extLst>
      <p:ext uri="{BB962C8B-B14F-4D97-AF65-F5344CB8AC3E}">
        <p14:creationId xmlns:p14="http://schemas.microsoft.com/office/powerpoint/2010/main" val="4249882627"/>
      </p:ext>
    </p:extLst>
  </p:cSld>
  <p:clrMap bg1="lt1" tx1="dk1" bg2="lt2" tx2="dk2" accent1="accent1" accent2="accent2" accent3="accent3" accent4="accent4" accent5="accent5" accent6="accent6" hlink="hlink" folHlink="folHlink"/>
  <p:sldLayoutIdLst>
    <p:sldLayoutId id="2147483649" r:id="rId1"/>
    <p:sldLayoutId id="2147483693" r:id="rId2"/>
    <p:sldLayoutId id="2147483670" r:id="rId3"/>
    <p:sldLayoutId id="2147483883" r:id="rId4"/>
    <p:sldLayoutId id="2147483884" r:id="rId5"/>
    <p:sldLayoutId id="2147483673" r:id="rId6"/>
    <p:sldLayoutId id="2147483685" r:id="rId7"/>
    <p:sldLayoutId id="2147483675" r:id="rId8"/>
    <p:sldLayoutId id="2147483677" r:id="rId9"/>
    <p:sldLayoutId id="2147483652" r:id="rId10"/>
    <p:sldLayoutId id="2147483687" r:id="rId11"/>
    <p:sldLayoutId id="2147483676" r:id="rId12"/>
    <p:sldLayoutId id="2147483661" r:id="rId13"/>
    <p:sldLayoutId id="2147483691" r:id="rId14"/>
    <p:sldLayoutId id="2147483692" r:id="rId15"/>
    <p:sldLayoutId id="2147483930" r:id="rId16"/>
    <p:sldLayoutId id="2147483931" r:id="rId17"/>
    <p:sldLayoutId id="2147483932" r:id="rId18"/>
    <p:sldLayoutId id="2147483933" r:id="rId19"/>
    <p:sldLayoutId id="2147483895" r:id="rId20"/>
    <p:sldLayoutId id="2147483704" r:id="rId21"/>
    <p:sldLayoutId id="2147483679" r:id="rId22"/>
    <p:sldLayoutId id="2147483651" r:id="rId23"/>
    <p:sldLayoutId id="2147483695" r:id="rId24"/>
    <p:sldLayoutId id="2147483667" r:id="rId25"/>
    <p:sldLayoutId id="2147483897" r:id="rId26"/>
    <p:sldLayoutId id="2147483898" r:id="rId27"/>
    <p:sldLayoutId id="2147483681" r:id="rId28"/>
    <p:sldLayoutId id="2147483662" r:id="rId29"/>
    <p:sldLayoutId id="2147483696" r:id="rId30"/>
    <p:sldLayoutId id="2147483668" r:id="rId31"/>
    <p:sldLayoutId id="2147483901" r:id="rId32"/>
    <p:sldLayoutId id="2147483902" r:id="rId33"/>
    <p:sldLayoutId id="2147483682" r:id="rId34"/>
    <p:sldLayoutId id="2147483663" r:id="rId35"/>
    <p:sldLayoutId id="2147483697" r:id="rId36"/>
    <p:sldLayoutId id="2147483669" r:id="rId37"/>
    <p:sldLayoutId id="2147483905" r:id="rId38"/>
    <p:sldLayoutId id="2147483906" r:id="rId39"/>
    <p:sldLayoutId id="2147483683" r:id="rId40"/>
    <p:sldLayoutId id="2147483664" r:id="rId41"/>
    <p:sldLayoutId id="2147483698" r:id="rId42"/>
    <p:sldLayoutId id="2147483665" r:id="rId43"/>
    <p:sldLayoutId id="2147483909" r:id="rId44"/>
    <p:sldLayoutId id="2147483910" r:id="rId45"/>
    <p:sldLayoutId id="2147483684" r:id="rId46"/>
    <p:sldLayoutId id="2147483689" r:id="rId47"/>
    <p:sldLayoutId id="2147483672" r:id="rId48"/>
    <p:sldLayoutId id="2147483913" r:id="rId49"/>
    <p:sldLayoutId id="2147483680" r:id="rId50"/>
    <p:sldLayoutId id="2147483686" r:id="rId51"/>
    <p:sldLayoutId id="2147483688" r:id="rId52"/>
    <p:sldLayoutId id="2147483690" r:id="rId53"/>
    <p:sldLayoutId id="2147483654" r:id="rId54"/>
    <p:sldLayoutId id="2147483674" r:id="rId55"/>
    <p:sldLayoutId id="2147483666" r:id="rId56"/>
    <p:sldLayoutId id="2147483699" r:id="rId57"/>
    <p:sldLayoutId id="2147483921" r:id="rId58"/>
    <p:sldLayoutId id="2147483700" r:id="rId59"/>
    <p:sldLayoutId id="2147483702" r:id="rId60"/>
    <p:sldLayoutId id="2147483703" r:id="rId61"/>
  </p:sldLayoutIdLst>
  <p:hf sldNum="0" hd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5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hyperlink" Target="https://www.octapharma.ca/fr/therapies/product-overview" TargetMode="Externa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5.xml"/></Relationships>
</file>

<file path=ppt/slides/_rels/slide10.xml.rels><?xml version="1.0" encoding="UTF-8" standalone="yes"?>
<Relationships xmlns="http://schemas.openxmlformats.org/package/2006/relationships"><Relationship Id="rId8" Type="http://schemas.openxmlformats.org/officeDocument/2006/relationships/hyperlink" Target="https://www.octapharma.ca/fr/therapies/product-overview" TargetMode="External"/><Relationship Id="rId3" Type="http://schemas.openxmlformats.org/officeDocument/2006/relationships/tags" Target="../tags/tag58.xml"/><Relationship Id="rId7" Type="http://schemas.openxmlformats.org/officeDocument/2006/relationships/image" Target="../media/image23.jpe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notesSlide" Target="../notesSlides/notesSlide10.xml"/><Relationship Id="rId5" Type="http://schemas.openxmlformats.org/officeDocument/2006/relationships/slideLayout" Target="../slideLayouts/slideLayout28.xml"/><Relationship Id="rId4" Type="http://schemas.openxmlformats.org/officeDocument/2006/relationships/tags" Target="../tags/tag59.xml"/></Relationships>
</file>

<file path=ppt/slides/_rels/slide11.xml.rels><?xml version="1.0" encoding="UTF-8" standalone="yes"?>
<Relationships xmlns="http://schemas.openxmlformats.org/package/2006/relationships"><Relationship Id="rId8" Type="http://schemas.openxmlformats.org/officeDocument/2006/relationships/tags" Target="../tags/tag67.xml"/><Relationship Id="rId13" Type="http://schemas.openxmlformats.org/officeDocument/2006/relationships/tags" Target="../tags/tag72.xml"/><Relationship Id="rId18" Type="http://schemas.openxmlformats.org/officeDocument/2006/relationships/tags" Target="../tags/tag77.xml"/><Relationship Id="rId3" Type="http://schemas.openxmlformats.org/officeDocument/2006/relationships/tags" Target="../tags/tag62.xml"/><Relationship Id="rId21" Type="http://schemas.openxmlformats.org/officeDocument/2006/relationships/notesSlide" Target="../notesSlides/notesSlide11.xml"/><Relationship Id="rId7" Type="http://schemas.openxmlformats.org/officeDocument/2006/relationships/tags" Target="../tags/tag66.xml"/><Relationship Id="rId12" Type="http://schemas.openxmlformats.org/officeDocument/2006/relationships/tags" Target="../tags/tag71.xml"/><Relationship Id="rId17" Type="http://schemas.openxmlformats.org/officeDocument/2006/relationships/tags" Target="../tags/tag76.xml"/><Relationship Id="rId2" Type="http://schemas.openxmlformats.org/officeDocument/2006/relationships/tags" Target="../tags/tag61.xml"/><Relationship Id="rId16" Type="http://schemas.openxmlformats.org/officeDocument/2006/relationships/tags" Target="../tags/tag75.xml"/><Relationship Id="rId20" Type="http://schemas.openxmlformats.org/officeDocument/2006/relationships/slideLayout" Target="../slideLayouts/slideLayout9.xml"/><Relationship Id="rId1" Type="http://schemas.openxmlformats.org/officeDocument/2006/relationships/tags" Target="../tags/tag60.xml"/><Relationship Id="rId6" Type="http://schemas.openxmlformats.org/officeDocument/2006/relationships/tags" Target="../tags/tag65.xml"/><Relationship Id="rId11" Type="http://schemas.openxmlformats.org/officeDocument/2006/relationships/tags" Target="../tags/tag70.xml"/><Relationship Id="rId5" Type="http://schemas.openxmlformats.org/officeDocument/2006/relationships/tags" Target="../tags/tag64.xml"/><Relationship Id="rId15" Type="http://schemas.openxmlformats.org/officeDocument/2006/relationships/tags" Target="../tags/tag74.xml"/><Relationship Id="rId23" Type="http://schemas.openxmlformats.org/officeDocument/2006/relationships/hyperlink" Target="https://www.octapharma.ca/fr/therapies/product-overview" TargetMode="External"/><Relationship Id="rId10" Type="http://schemas.openxmlformats.org/officeDocument/2006/relationships/tags" Target="../tags/tag69.xml"/><Relationship Id="rId19" Type="http://schemas.openxmlformats.org/officeDocument/2006/relationships/tags" Target="../tags/tag78.xml"/><Relationship Id="rId4" Type="http://schemas.openxmlformats.org/officeDocument/2006/relationships/tags" Target="../tags/tag63.xml"/><Relationship Id="rId9" Type="http://schemas.openxmlformats.org/officeDocument/2006/relationships/tags" Target="../tags/tag68.xml"/><Relationship Id="rId14" Type="http://schemas.openxmlformats.org/officeDocument/2006/relationships/tags" Target="../tags/tag73.xml"/><Relationship Id="rId22"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hyperlink" Target="https://www.octapharma.ca/fr/therapies/product-overview" TargetMode="External"/><Relationship Id="rId3" Type="http://schemas.openxmlformats.org/officeDocument/2006/relationships/tags" Target="../tags/tag81.xml"/><Relationship Id="rId7" Type="http://schemas.openxmlformats.org/officeDocument/2006/relationships/image" Target="../media/image25.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notesSlide" Target="../notesSlides/notesSlide12.xml"/><Relationship Id="rId5" Type="http://schemas.openxmlformats.org/officeDocument/2006/relationships/slideLayout" Target="../slideLayouts/slideLayout28.xml"/><Relationship Id="rId4" Type="http://schemas.openxmlformats.org/officeDocument/2006/relationships/tags" Target="../tags/tag82.xml"/></Relationships>
</file>

<file path=ppt/slides/_rels/slide13.xml.rels><?xml version="1.0" encoding="UTF-8" standalone="yes"?>
<Relationships xmlns="http://schemas.openxmlformats.org/package/2006/relationships"><Relationship Id="rId3" Type="http://schemas.openxmlformats.org/officeDocument/2006/relationships/tags" Target="../tags/tag85.xml"/><Relationship Id="rId7" Type="http://schemas.openxmlformats.org/officeDocument/2006/relationships/hyperlink" Target="https://www.octapharma.ca/fr/therapies/product-overview" TargetMode="Externa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notesSlide" Target="../notesSlides/notesSlide13.xml"/><Relationship Id="rId5" Type="http://schemas.openxmlformats.org/officeDocument/2006/relationships/slideLayout" Target="../slideLayouts/slideLayout6.xml"/><Relationship Id="rId4" Type="http://schemas.openxmlformats.org/officeDocument/2006/relationships/tags" Target="../tags/tag86.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9.xml"/><Relationship Id="rId7" Type="http://schemas.openxmlformats.org/officeDocument/2006/relationships/tags" Target="../tags/tag93.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tags" Target="../tags/tag92.xml"/><Relationship Id="rId5" Type="http://schemas.openxmlformats.org/officeDocument/2006/relationships/tags" Target="../tags/tag91.xml"/><Relationship Id="rId10" Type="http://schemas.openxmlformats.org/officeDocument/2006/relationships/hyperlink" Target="https://www.octapharma.ca/fr/therapies/product-overview" TargetMode="External"/><Relationship Id="rId4" Type="http://schemas.openxmlformats.org/officeDocument/2006/relationships/tags" Target="../tags/tag90.xml"/><Relationship Id="rId9"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96.xml"/><Relationship Id="rId7" Type="http://schemas.openxmlformats.org/officeDocument/2006/relationships/slideLayout" Target="../slideLayouts/slideLayout61.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9" Type="http://schemas.openxmlformats.org/officeDocument/2006/relationships/hyperlink" Target="https://www.octapharma.ca/fr/therapies/product-overview" TargetMode="Externa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102.xml"/><Relationship Id="rId7" Type="http://schemas.openxmlformats.org/officeDocument/2006/relationships/tags" Target="../tags/tag106.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hyperlink" Target="https://www.octapharma.ca/fr/therapies/product-overview" TargetMode="External"/><Relationship Id="rId5" Type="http://schemas.openxmlformats.org/officeDocument/2006/relationships/tags" Target="../tags/tag104.xml"/><Relationship Id="rId10" Type="http://schemas.openxmlformats.org/officeDocument/2006/relationships/image" Target="../media/image26.png"/><Relationship Id="rId4" Type="http://schemas.openxmlformats.org/officeDocument/2006/relationships/tags" Target="../tags/tag103.xml"/><Relationship Id="rId9"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s://www.octapharma.ca/fr/therapies/product-overview" TargetMode="External"/><Relationship Id="rId3" Type="http://schemas.openxmlformats.org/officeDocument/2006/relationships/tags" Target="../tags/tag109.xml"/><Relationship Id="rId7" Type="http://schemas.openxmlformats.org/officeDocument/2006/relationships/notesSlide" Target="../notesSlides/notesSlide17.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slideLayout" Target="../slideLayouts/slideLayout6.xml"/><Relationship Id="rId5" Type="http://schemas.openxmlformats.org/officeDocument/2006/relationships/tags" Target="../tags/tag111.xml"/><Relationship Id="rId4" Type="http://schemas.openxmlformats.org/officeDocument/2006/relationships/tags" Target="../tags/tag110.xml"/></Relationships>
</file>

<file path=ppt/slides/_rels/slide18.xml.rels><?xml version="1.0" encoding="UTF-8" standalone="yes"?>
<Relationships xmlns="http://schemas.openxmlformats.org/package/2006/relationships"><Relationship Id="rId8" Type="http://schemas.openxmlformats.org/officeDocument/2006/relationships/hyperlink" Target="https://www.octapharma.ca/fr/therapies/product-overview" TargetMode="External"/><Relationship Id="rId3" Type="http://schemas.openxmlformats.org/officeDocument/2006/relationships/tags" Target="../tags/tag114.xml"/><Relationship Id="rId7" Type="http://schemas.openxmlformats.org/officeDocument/2006/relationships/image" Target="../media/image27.pn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notesSlide" Target="../notesSlides/notesSlide18.xml"/><Relationship Id="rId5" Type="http://schemas.openxmlformats.org/officeDocument/2006/relationships/slideLayout" Target="../slideLayouts/slideLayout28.xml"/><Relationship Id="rId4" Type="http://schemas.openxmlformats.org/officeDocument/2006/relationships/tags" Target="../tags/tag115.xml"/></Relationships>
</file>

<file path=ppt/slides/_rels/slide19.xml.rels><?xml version="1.0" encoding="UTF-8" standalone="yes"?>
<Relationships xmlns="http://schemas.openxmlformats.org/package/2006/relationships"><Relationship Id="rId3" Type="http://schemas.openxmlformats.org/officeDocument/2006/relationships/tags" Target="../tags/tag118.xml"/><Relationship Id="rId7" Type="http://schemas.openxmlformats.org/officeDocument/2006/relationships/hyperlink" Target="https://www.octapharma.ca/fr/therapies/product-overview" TargetMode="Externa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notesSlide" Target="../notesSlides/notesSlide19.xml"/><Relationship Id="rId5" Type="http://schemas.openxmlformats.org/officeDocument/2006/relationships/slideLayout" Target="../slideLayouts/slideLayout6.xml"/><Relationship Id="rId4" Type="http://schemas.openxmlformats.org/officeDocument/2006/relationships/tags" Target="../tags/tag119.xml"/></Relationships>
</file>

<file path=ppt/slides/_rels/slide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tags" Target="../tags/tag8.xml"/><Relationship Id="rId7" Type="http://schemas.openxmlformats.org/officeDocument/2006/relationships/notesSlide" Target="../notesSlides/notesSlide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6.xml"/><Relationship Id="rId5" Type="http://schemas.openxmlformats.org/officeDocument/2006/relationships/tags" Target="../tags/tag10.xml"/><Relationship Id="rId4" Type="http://schemas.openxmlformats.org/officeDocument/2006/relationships/tags" Target="../tags/tag9.xml"/><Relationship Id="rId9" Type="http://schemas.openxmlformats.org/officeDocument/2006/relationships/hyperlink" Target="https://www.octapharma.ca/fr/therapies/product-overview"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www.octapharma.ca/fr/therapies/product-overview" TargetMode="External"/><Relationship Id="rId3" Type="http://schemas.openxmlformats.org/officeDocument/2006/relationships/tags" Target="../tags/tag122.xml"/><Relationship Id="rId7" Type="http://schemas.openxmlformats.org/officeDocument/2006/relationships/notesSlide" Target="../notesSlides/notesSlide20.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slideLayout" Target="../slideLayouts/slideLayout6.xml"/><Relationship Id="rId5" Type="http://schemas.openxmlformats.org/officeDocument/2006/relationships/tags" Target="../tags/tag124.xml"/><Relationship Id="rId4" Type="http://schemas.openxmlformats.org/officeDocument/2006/relationships/tags" Target="../tags/tag123.xml"/></Relationships>
</file>

<file path=ppt/slides/_rels/slide21.xml.rels><?xml version="1.0" encoding="UTF-8" standalone="yes"?>
<Relationships xmlns="http://schemas.openxmlformats.org/package/2006/relationships"><Relationship Id="rId8" Type="http://schemas.openxmlformats.org/officeDocument/2006/relationships/hyperlink" Target="https://www.octapharma.ca/fr/therapies/product-overview" TargetMode="External"/><Relationship Id="rId3" Type="http://schemas.openxmlformats.org/officeDocument/2006/relationships/tags" Target="../tags/tag127.xml"/><Relationship Id="rId7" Type="http://schemas.openxmlformats.org/officeDocument/2006/relationships/image" Target="../media/image28.png"/><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notesSlide" Target="../notesSlides/notesSlide21.xml"/><Relationship Id="rId5" Type="http://schemas.openxmlformats.org/officeDocument/2006/relationships/slideLayout" Target="../slideLayouts/slideLayout28.xml"/><Relationship Id="rId4" Type="http://schemas.openxmlformats.org/officeDocument/2006/relationships/tags" Target="../tags/tag128.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31.xml"/><Relationship Id="rId7" Type="http://schemas.openxmlformats.org/officeDocument/2006/relationships/slideLayout" Target="../slideLayouts/slideLayout6.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tags" Target="../tags/tag134.xml"/><Relationship Id="rId5" Type="http://schemas.openxmlformats.org/officeDocument/2006/relationships/tags" Target="../tags/tag133.xml"/><Relationship Id="rId4" Type="http://schemas.openxmlformats.org/officeDocument/2006/relationships/tags" Target="../tags/tag132.xml"/><Relationship Id="rId9" Type="http://schemas.openxmlformats.org/officeDocument/2006/relationships/hyperlink" Target="https://www.octapharma.ca/fr/therapies/product-overview" TargetMode="External"/></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37.xml"/><Relationship Id="rId7" Type="http://schemas.openxmlformats.org/officeDocument/2006/relationships/slideLayout" Target="../slideLayouts/slideLayout6.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tags" Target="../tags/tag138.xml"/><Relationship Id="rId9" Type="http://schemas.openxmlformats.org/officeDocument/2006/relationships/hyperlink" Target="https://www.octapharma.ca/fr/therapies/product-overview"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octapharma.ca/fr/therapies/product-overview" TargetMode="External"/><Relationship Id="rId3" Type="http://schemas.openxmlformats.org/officeDocument/2006/relationships/tags" Target="../tags/tag143.xml"/><Relationship Id="rId7" Type="http://schemas.openxmlformats.org/officeDocument/2006/relationships/image" Target="../media/image29.png"/><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notesSlide" Target="../notesSlides/notesSlide24.xml"/><Relationship Id="rId5" Type="http://schemas.openxmlformats.org/officeDocument/2006/relationships/slideLayout" Target="../slideLayouts/slideLayout28.xml"/><Relationship Id="rId4" Type="http://schemas.openxmlformats.org/officeDocument/2006/relationships/tags" Target="../tags/tag144.xml"/></Relationships>
</file>

<file path=ppt/slides/_rels/slide25.xml.rels><?xml version="1.0" encoding="UTF-8" standalone="yes"?>
<Relationships xmlns="http://schemas.openxmlformats.org/package/2006/relationships"><Relationship Id="rId3" Type="http://schemas.openxmlformats.org/officeDocument/2006/relationships/tags" Target="../tags/tag147.xml"/><Relationship Id="rId7" Type="http://schemas.openxmlformats.org/officeDocument/2006/relationships/hyperlink" Target="https://www.octapharma.ca/fr/therapies/product-overview" TargetMode="Externa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notesSlide" Target="../notesSlides/notesSlide25.xml"/><Relationship Id="rId5" Type="http://schemas.openxmlformats.org/officeDocument/2006/relationships/slideLayout" Target="../slideLayouts/slideLayout6.xml"/><Relationship Id="rId4" Type="http://schemas.openxmlformats.org/officeDocument/2006/relationships/tags" Target="../tags/tag148.xml"/></Relationships>
</file>

<file path=ppt/slides/_rels/slide26.xml.rels><?xml version="1.0" encoding="UTF-8" standalone="yes"?>
<Relationships xmlns="http://schemas.openxmlformats.org/package/2006/relationships"><Relationship Id="rId3" Type="http://schemas.openxmlformats.org/officeDocument/2006/relationships/tags" Target="../tags/tag151.xml"/><Relationship Id="rId7" Type="http://schemas.openxmlformats.org/officeDocument/2006/relationships/hyperlink" Target="https://www.octapharma.ca/fr/therapies/product-overview" TargetMode="External"/><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notesSlide" Target="../notesSlides/notesSlide26.xml"/><Relationship Id="rId5" Type="http://schemas.openxmlformats.org/officeDocument/2006/relationships/slideLayout" Target="../slideLayouts/slideLayout6.xml"/><Relationship Id="rId4" Type="http://schemas.openxmlformats.org/officeDocument/2006/relationships/tags" Target="../tags/tag152.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7.xml"/><Relationship Id="rId3" Type="http://schemas.openxmlformats.org/officeDocument/2006/relationships/tags" Target="../tags/tag155.xml"/><Relationship Id="rId7" Type="http://schemas.openxmlformats.org/officeDocument/2006/relationships/slideLayout" Target="../slideLayouts/slideLayout28.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11" Type="http://schemas.openxmlformats.org/officeDocument/2006/relationships/hyperlink" Target="https://www.octapharma.ca/fr/therapies/product-overview" TargetMode="External"/><Relationship Id="rId5" Type="http://schemas.openxmlformats.org/officeDocument/2006/relationships/tags" Target="../tags/tag157.xml"/><Relationship Id="rId10" Type="http://schemas.openxmlformats.org/officeDocument/2006/relationships/image" Target="../media/image31.png"/><Relationship Id="rId4" Type="http://schemas.openxmlformats.org/officeDocument/2006/relationships/tags" Target="../tags/tag156.xml"/><Relationship Id="rId9" Type="http://schemas.openxmlformats.org/officeDocument/2006/relationships/image" Target="../media/image30.png"/></Relationships>
</file>

<file path=ppt/slides/_rels/slide28.xml.rels><?xml version="1.0" encoding="UTF-8" standalone="yes"?>
<Relationships xmlns="http://schemas.openxmlformats.org/package/2006/relationships"><Relationship Id="rId8" Type="http://schemas.openxmlformats.org/officeDocument/2006/relationships/hyperlink" Target="https://www.octapharma.ca/fr/therapies/product-overview" TargetMode="External"/><Relationship Id="rId3" Type="http://schemas.openxmlformats.org/officeDocument/2006/relationships/tags" Target="../tags/tag161.xml"/><Relationship Id="rId7" Type="http://schemas.openxmlformats.org/officeDocument/2006/relationships/notesSlide" Target="../notesSlides/notesSlide28.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6.xml"/><Relationship Id="rId5" Type="http://schemas.openxmlformats.org/officeDocument/2006/relationships/tags" Target="../tags/tag163.xml"/><Relationship Id="rId4" Type="http://schemas.openxmlformats.org/officeDocument/2006/relationships/tags" Target="../tags/tag162.xml"/></Relationships>
</file>

<file path=ppt/slides/_rels/slide29.xml.rels><?xml version="1.0" encoding="UTF-8" standalone="yes"?>
<Relationships xmlns="http://schemas.openxmlformats.org/package/2006/relationships"><Relationship Id="rId8" Type="http://schemas.openxmlformats.org/officeDocument/2006/relationships/hyperlink" Target="https://www.octapharma.ca/fr/therapies/product-overview" TargetMode="External"/><Relationship Id="rId3" Type="http://schemas.openxmlformats.org/officeDocument/2006/relationships/tags" Target="../tags/tag166.xml"/><Relationship Id="rId7" Type="http://schemas.openxmlformats.org/officeDocument/2006/relationships/notesSlide" Target="../notesSlides/notesSlide29.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slideLayout" Target="../slideLayouts/slideLayout6.xml"/><Relationship Id="rId5" Type="http://schemas.openxmlformats.org/officeDocument/2006/relationships/tags" Target="../tags/tag168.xml"/><Relationship Id="rId4" Type="http://schemas.openxmlformats.org/officeDocument/2006/relationships/tags" Target="../tags/tag167.xml"/></Relationships>
</file>

<file path=ppt/slides/_rels/slide3.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hyperlink" Target="https://www.octapharma.ca/fr/therapies/product-overview" TargetMode="Externa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notesSlide" Target="../notesSlides/notesSlide3.xml"/><Relationship Id="rId5" Type="http://schemas.openxmlformats.org/officeDocument/2006/relationships/slideLayout" Target="../slideLayouts/slideLayout6.xml"/><Relationship Id="rId4" Type="http://schemas.openxmlformats.org/officeDocument/2006/relationships/tags" Target="../tags/tag14.xml"/></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71.xml"/><Relationship Id="rId7" Type="http://schemas.openxmlformats.org/officeDocument/2006/relationships/slideLayout" Target="../slideLayouts/slideLayout6.xml"/><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tags" Target="../tags/tag174.xml"/><Relationship Id="rId5" Type="http://schemas.openxmlformats.org/officeDocument/2006/relationships/tags" Target="../tags/tag173.xml"/><Relationship Id="rId4" Type="http://schemas.openxmlformats.org/officeDocument/2006/relationships/tags" Target="../tags/tag172.xml"/><Relationship Id="rId9" Type="http://schemas.openxmlformats.org/officeDocument/2006/relationships/hyperlink" Target="https://www.octapharma.ca/fr/therapies/product-overview"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76.xml"/><Relationship Id="rId1" Type="http://schemas.openxmlformats.org/officeDocument/2006/relationships/tags" Target="../tags/tag175.xml"/><Relationship Id="rId4" Type="http://schemas.openxmlformats.org/officeDocument/2006/relationships/hyperlink" Target="https://www.octapharma.ca/fr/therapies/product-overview"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octapharma.ca/fr/therapies/product-overview" TargetMode="External"/><Relationship Id="rId3" Type="http://schemas.openxmlformats.org/officeDocument/2006/relationships/tags" Target="../tags/tag179.xml"/><Relationship Id="rId7" Type="http://schemas.openxmlformats.org/officeDocument/2006/relationships/image" Target="../media/image32.png"/><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notesSlide" Target="../notesSlides/notesSlide31.xml"/><Relationship Id="rId5" Type="http://schemas.openxmlformats.org/officeDocument/2006/relationships/slideLayout" Target="../slideLayouts/slideLayout28.xml"/><Relationship Id="rId4" Type="http://schemas.openxmlformats.org/officeDocument/2006/relationships/tags" Target="../tags/tag180.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183.xml"/><Relationship Id="rId7" Type="http://schemas.openxmlformats.org/officeDocument/2006/relationships/slideLayout" Target="../slideLayouts/slideLayout6.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tags" Target="../tags/tag186.xml"/><Relationship Id="rId5" Type="http://schemas.openxmlformats.org/officeDocument/2006/relationships/tags" Target="../tags/tag185.xml"/><Relationship Id="rId10" Type="http://schemas.openxmlformats.org/officeDocument/2006/relationships/hyperlink" Target="https://www.octapharma.ca/fr/therapies/product-overview" TargetMode="External"/><Relationship Id="rId4" Type="http://schemas.openxmlformats.org/officeDocument/2006/relationships/tags" Target="../tags/tag184.xml"/><Relationship Id="rId9" Type="http://schemas.openxmlformats.org/officeDocument/2006/relationships/image" Target="../media/image33.png"/></Relationships>
</file>

<file path=ppt/slides/_rels/slide34.xml.rels><?xml version="1.0" encoding="UTF-8" standalone="yes"?>
<Relationships xmlns="http://schemas.openxmlformats.org/package/2006/relationships"><Relationship Id="rId8" Type="http://schemas.openxmlformats.org/officeDocument/2006/relationships/hyperlink" Target="https://www.octapharma.ca/fr/therapies/product-overview" TargetMode="External"/><Relationship Id="rId3" Type="http://schemas.openxmlformats.org/officeDocument/2006/relationships/tags" Target="../tags/tag189.xml"/><Relationship Id="rId7" Type="http://schemas.openxmlformats.org/officeDocument/2006/relationships/image" Target="../media/image34.jpeg"/><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notesSlide" Target="../notesSlides/notesSlide33.xml"/><Relationship Id="rId5" Type="http://schemas.openxmlformats.org/officeDocument/2006/relationships/slideLayout" Target="../slideLayouts/slideLayout28.xml"/><Relationship Id="rId4" Type="http://schemas.openxmlformats.org/officeDocument/2006/relationships/tags" Target="../tags/tag190.xml"/><Relationship Id="rId9" Type="http://schemas.openxmlformats.org/officeDocument/2006/relationships/image" Target="../media/image35.png"/></Relationships>
</file>

<file path=ppt/slides/_rels/slide35.xml.rels><?xml version="1.0" encoding="UTF-8" standalone="yes"?>
<Relationships xmlns="http://schemas.openxmlformats.org/package/2006/relationships"><Relationship Id="rId8" Type="http://schemas.openxmlformats.org/officeDocument/2006/relationships/hyperlink" Target="https://www.octapharma.ca/fr/therapies/product-overview" TargetMode="External"/><Relationship Id="rId3" Type="http://schemas.openxmlformats.org/officeDocument/2006/relationships/tags" Target="../tags/tag193.xml"/><Relationship Id="rId7" Type="http://schemas.openxmlformats.org/officeDocument/2006/relationships/hyperlink" Target="https://octapharma.ca/fr" TargetMode="External"/><Relationship Id="rId2" Type="http://schemas.openxmlformats.org/officeDocument/2006/relationships/tags" Target="../tags/tag192.xml"/><Relationship Id="rId1" Type="http://schemas.openxmlformats.org/officeDocument/2006/relationships/tags" Target="../tags/tag191.xml"/><Relationship Id="rId6" Type="http://schemas.openxmlformats.org/officeDocument/2006/relationships/notesSlide" Target="../notesSlides/notesSlide34.xml"/><Relationship Id="rId5" Type="http://schemas.openxmlformats.org/officeDocument/2006/relationships/slideLayout" Target="../slideLayouts/slideLayout6.xml"/><Relationship Id="rId4" Type="http://schemas.openxmlformats.org/officeDocument/2006/relationships/tags" Target="../tags/tag194.xml"/><Relationship Id="rId9" Type="http://schemas.openxmlformats.org/officeDocument/2006/relationships/hyperlink" Target="https://profedu.blood.ca/fr/transfusion/publications/faq-solvent-detergent-sd-treated-plasma-octaplasma"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blood.ca/fr/hopitaux/service-la-clientele-hospitaliere/agents-de-liaison-avec-les-hopitaux" TargetMode="External"/><Relationship Id="rId3" Type="http://schemas.openxmlformats.org/officeDocument/2006/relationships/tags" Target="../tags/tag197.xml"/><Relationship Id="rId7" Type="http://schemas.openxmlformats.org/officeDocument/2006/relationships/notesSlide" Target="../notesSlides/notesSlide35.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slideLayout" Target="../slideLayouts/slideLayout6.xml"/><Relationship Id="rId5" Type="http://schemas.openxmlformats.org/officeDocument/2006/relationships/tags" Target="../tags/tag199.xml"/><Relationship Id="rId10" Type="http://schemas.openxmlformats.org/officeDocument/2006/relationships/hyperlink" Target="https://www.octapharma.ca/fr/therapies/product-overview" TargetMode="External"/><Relationship Id="rId4" Type="http://schemas.openxmlformats.org/officeDocument/2006/relationships/tags" Target="../tags/tag198.xml"/><Relationship Id="rId9"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tags" Target="../tags/tag202.xml"/><Relationship Id="rId7" Type="http://schemas.openxmlformats.org/officeDocument/2006/relationships/hyperlink" Target="https://www.octapharma.ca/fr/therapies/product-overview" TargetMode="External"/><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notesSlide" Target="../notesSlides/notesSlide36.xml"/><Relationship Id="rId5" Type="http://schemas.openxmlformats.org/officeDocument/2006/relationships/slideLayout" Target="../slideLayouts/slideLayout6.xml"/><Relationship Id="rId4" Type="http://schemas.openxmlformats.org/officeDocument/2006/relationships/tags" Target="../tags/tag20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6.xml"/><Relationship Id="rId1" Type="http://schemas.openxmlformats.org/officeDocument/2006/relationships/tags" Target="../tags/tag20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hyperlink" Target="https://www.octapharma.ca/fr/therapies/product-overview" TargetMode="External"/><Relationship Id="rId3" Type="http://schemas.openxmlformats.org/officeDocument/2006/relationships/tags" Target="../tags/tag17.xml"/><Relationship Id="rId7" Type="http://schemas.openxmlformats.org/officeDocument/2006/relationships/image" Target="../media/image18.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notesSlide" Target="../notesSlides/notesSlide4.xml"/><Relationship Id="rId5" Type="http://schemas.openxmlformats.org/officeDocument/2006/relationships/slideLayout" Target="../slideLayouts/slideLayout28.xml"/><Relationship Id="rId4" Type="http://schemas.openxmlformats.org/officeDocument/2006/relationships/tags" Target="../tags/tag18.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21.xml"/><Relationship Id="rId7" Type="http://schemas.openxmlformats.org/officeDocument/2006/relationships/slideLayout" Target="../slideLayouts/slideLayout60.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hyperlink" Target="https://www.octapharma.ca/fr/therapies/product-overview" TargetMode="External"/></Relationships>
</file>

<file path=ppt/slides/_rels/slide6.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slideLayout" Target="../slideLayouts/slideLayout6.xml"/><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tags" Target="../tags/tag36.xml"/><Relationship Id="rId2" Type="http://schemas.openxmlformats.org/officeDocument/2006/relationships/tags" Target="../tags/tag26.xml"/><Relationship Id="rId16" Type="http://schemas.openxmlformats.org/officeDocument/2006/relationships/hyperlink" Target="https://www.octapharma.ca/fr/therapies/product-overview" TargetMode="Externa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5" Type="http://schemas.openxmlformats.org/officeDocument/2006/relationships/tags" Target="../tags/tag29.xml"/><Relationship Id="rId15" Type="http://schemas.openxmlformats.org/officeDocument/2006/relationships/image" Target="../media/image19.png"/><Relationship Id="rId10" Type="http://schemas.openxmlformats.org/officeDocument/2006/relationships/tags" Target="../tags/tag34.xml"/><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image" Target="../media/image22.png"/><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image" Target="../media/image21.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image" Target="../media/image20.png"/><Relationship Id="rId5" Type="http://schemas.openxmlformats.org/officeDocument/2006/relationships/tags" Target="../tags/tag41.xml"/><Relationship Id="rId10" Type="http://schemas.openxmlformats.org/officeDocument/2006/relationships/notesSlide" Target="../notesSlides/notesSlide7.xml"/><Relationship Id="rId4" Type="http://schemas.openxmlformats.org/officeDocument/2006/relationships/tags" Target="../tags/tag40.xml"/><Relationship Id="rId9" Type="http://schemas.openxmlformats.org/officeDocument/2006/relationships/slideLayout" Target="../slideLayouts/slideLayout6.xml"/><Relationship Id="rId14" Type="http://schemas.openxmlformats.org/officeDocument/2006/relationships/hyperlink" Target="https://www.octapharma.ca/fr/therapies/product-overview" TargetMode="Externa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47.xml"/><Relationship Id="rId7" Type="http://schemas.openxmlformats.org/officeDocument/2006/relationships/slideLayout" Target="../slideLayouts/slideLayout6.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9" Type="http://schemas.openxmlformats.org/officeDocument/2006/relationships/hyperlink" Target="https://www.octapharma.ca/fr/therapies/product-overview"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octapharma.ca/fr/therapies/product-overview" TargetMode="External"/><Relationship Id="rId3" Type="http://schemas.openxmlformats.org/officeDocument/2006/relationships/tags" Target="../tags/tag53.xml"/><Relationship Id="rId7" Type="http://schemas.openxmlformats.org/officeDocument/2006/relationships/notesSlide" Target="../notesSlides/notesSlide9.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slideLayout" Target="../slideLayouts/slideLayout6.xml"/><Relationship Id="rId5" Type="http://schemas.openxmlformats.org/officeDocument/2006/relationships/tags" Target="../tags/tag55.xml"/><Relationship Id="rId4" Type="http://schemas.openxmlformats.org/officeDocument/2006/relationships/tags" Target="../tags/tag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6AD6B28-9D3A-46B4-87B0-4CB8D8A795E1}"/>
              </a:ext>
            </a:extLst>
          </p:cNvPr>
          <p:cNvSpPr>
            <a:spLocks noGrp="1"/>
          </p:cNvSpPr>
          <p:nvPr>
            <p:ph type="body" idx="1"/>
            <p:custDataLst>
              <p:tags r:id="rId2"/>
            </p:custDataLst>
          </p:nvPr>
        </p:nvSpPr>
        <p:spPr>
          <a:xfrm>
            <a:off x="879846" y="5381634"/>
            <a:ext cx="7190678" cy="1068953"/>
          </a:xfrm>
        </p:spPr>
        <p:txBody>
          <a:bodyPr/>
          <a:lstStyle/>
          <a:p>
            <a:r>
              <a:rPr lang="fr-CA" dirty="0"/>
              <a:t>Janvier 2023 </a:t>
            </a:r>
          </a:p>
        </p:txBody>
      </p:sp>
      <p:sp>
        <p:nvSpPr>
          <p:cNvPr id="6" name="Title 5">
            <a:extLst>
              <a:ext uri="{FF2B5EF4-FFF2-40B4-BE49-F238E27FC236}">
                <a16:creationId xmlns:a16="http://schemas.microsoft.com/office/drawing/2014/main" id="{452A08F9-90DE-48B9-B836-9095668485EA}"/>
              </a:ext>
            </a:extLst>
          </p:cNvPr>
          <p:cNvSpPr>
            <a:spLocks noGrp="1"/>
          </p:cNvSpPr>
          <p:nvPr>
            <p:ph type="title"/>
            <p:custDataLst>
              <p:tags r:id="rId3"/>
            </p:custDataLst>
          </p:nvPr>
        </p:nvSpPr>
        <p:spPr>
          <a:xfrm>
            <a:off x="744063" y="597418"/>
            <a:ext cx="11167310" cy="2585170"/>
          </a:xfrm>
        </p:spPr>
        <p:txBody>
          <a:bodyPr/>
          <a:lstStyle/>
          <a:p>
            <a:r>
              <a:rPr lang="fr-CA" dirty="0">
                <a:latin typeface="Arial"/>
                <a:cs typeface="Arial"/>
              </a:rPr>
              <a:t>Octaplasma (plasma traité au solvant-détergent) : informations cliniques</a:t>
            </a:r>
            <a:br>
              <a:rPr lang="fr-CA" dirty="0">
                <a:latin typeface="Arial"/>
                <a:cs typeface="Arial"/>
              </a:rPr>
            </a:br>
            <a:endParaRPr lang="fr-CA" dirty="0">
              <a:latin typeface="Arial"/>
              <a:cs typeface="Arial"/>
            </a:endParaRPr>
          </a:p>
        </p:txBody>
      </p:sp>
      <p:sp>
        <p:nvSpPr>
          <p:cNvPr id="3" name="TextBox 2">
            <a:extLst>
              <a:ext uri="{FF2B5EF4-FFF2-40B4-BE49-F238E27FC236}">
                <a16:creationId xmlns:a16="http://schemas.microsoft.com/office/drawing/2014/main" id="{EFF6FB58-BB47-7CB4-00B2-4D961B43966F}"/>
              </a:ext>
            </a:extLst>
          </p:cNvPr>
          <p:cNvSpPr txBox="1"/>
          <p:nvPr>
            <p:custDataLst>
              <p:tags r:id="rId4"/>
            </p:custDataLst>
          </p:nvPr>
        </p:nvSpPr>
        <p:spPr>
          <a:xfrm>
            <a:off x="3572539" y="6037369"/>
            <a:ext cx="7868093" cy="600164"/>
          </a:xfrm>
          <a:prstGeom prst="rect">
            <a:avLst/>
          </a:prstGeom>
          <a:noFill/>
        </p:spPr>
        <p:txBody>
          <a:bodyPr wrap="square">
            <a:spAutoFit/>
          </a:bodyPr>
          <a:lstStyle/>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Ce document est accessible sur </a:t>
            </a:r>
            <a:r>
              <a:rPr lang="fr-CA" sz="1100" b="0" i="0" dirty="0">
                <a:solidFill>
                  <a:schemeClr val="bg1">
                    <a:lumMod val="50000"/>
                  </a:schemeClr>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r>
              <a:rPr lang="fr-CA" sz="1100" b="0" i="0" u="sng" strike="noStrike" dirty="0">
                <a:solidFill>
                  <a:schemeClr val="bg1">
                    <a:lumMod val="50000"/>
                  </a:schemeClr>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15140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5D71-7EE6-47D0-A32B-466B4A0FF24B}"/>
              </a:ext>
            </a:extLst>
          </p:cNvPr>
          <p:cNvSpPr>
            <a:spLocks noGrp="1"/>
          </p:cNvSpPr>
          <p:nvPr>
            <p:ph type="title"/>
            <p:custDataLst>
              <p:tags r:id="rId2"/>
            </p:custDataLst>
          </p:nvPr>
        </p:nvSpPr>
        <p:spPr/>
        <p:txBody>
          <a:bodyPr/>
          <a:lstStyle/>
          <a:p>
            <a:pPr>
              <a:tabLst>
                <a:tab pos="1546225" algn="l"/>
              </a:tabLst>
            </a:pPr>
            <a:r>
              <a:rPr lang="fr-CA" dirty="0">
                <a:latin typeface="Arial"/>
                <a:cs typeface="Arial"/>
              </a:rPr>
              <a:t>Procédure de traitement au solvant-détergent</a:t>
            </a:r>
            <a:br>
              <a:rPr lang="fr-CA" dirty="0">
                <a:latin typeface="Arial"/>
                <a:cs typeface="Arial"/>
              </a:rPr>
            </a:br>
            <a:r>
              <a:rPr lang="fr-CA" dirty="0">
                <a:latin typeface="Arial"/>
                <a:cs typeface="Arial"/>
              </a:rPr>
              <a:t>d’Octapharma</a:t>
            </a:r>
          </a:p>
        </p:txBody>
      </p:sp>
      <p:pic>
        <p:nvPicPr>
          <p:cNvPr id="5" name="Picture 5" descr="Icon&#10;&#10;Description automatically generated">
            <a:extLst>
              <a:ext uri="{FF2B5EF4-FFF2-40B4-BE49-F238E27FC236}">
                <a16:creationId xmlns:a16="http://schemas.microsoft.com/office/drawing/2014/main" id="{B112FA03-C481-C9E3-A79F-C436DB85BF0B}"/>
              </a:ext>
            </a:extLst>
          </p:cNvPr>
          <p:cNvPicPr>
            <a:picLocks noChangeAspect="1"/>
          </p:cNvPicPr>
          <p:nvPr>
            <p:custDataLst>
              <p:tags r:id="rId3"/>
            </p:custDataLst>
          </p:nvPr>
        </p:nvPicPr>
        <p:blipFill>
          <a:blip r:embed="rId7"/>
          <a:stretch>
            <a:fillRect/>
          </a:stretch>
        </p:blipFill>
        <p:spPr>
          <a:xfrm>
            <a:off x="740398" y="1135496"/>
            <a:ext cx="4669765" cy="4684142"/>
          </a:xfrm>
          <a:prstGeom prst="rect">
            <a:avLst/>
          </a:prstGeom>
        </p:spPr>
      </p:pic>
      <p:sp>
        <p:nvSpPr>
          <p:cNvPr id="4" name="TextBox 3">
            <a:extLst>
              <a:ext uri="{FF2B5EF4-FFF2-40B4-BE49-F238E27FC236}">
                <a16:creationId xmlns:a16="http://schemas.microsoft.com/office/drawing/2014/main" id="{C21AC098-CBBB-ED21-7DBC-D0D10FF8F3BC}"/>
              </a:ext>
            </a:extLst>
          </p:cNvPr>
          <p:cNvSpPr txBox="1"/>
          <p:nvPr>
            <p:custDataLst>
              <p:tags r:id="rId4"/>
            </p:custDataLst>
          </p:nvPr>
        </p:nvSpPr>
        <p:spPr>
          <a:xfrm>
            <a:off x="6713034" y="5923430"/>
            <a:ext cx="5229923" cy="938719"/>
          </a:xfrm>
          <a:prstGeom prst="rect">
            <a:avLst/>
          </a:prstGeom>
          <a:noFill/>
        </p:spPr>
        <p:txBody>
          <a:bodyPr wrap="square">
            <a:spAutoFit/>
          </a:bodyPr>
          <a:lstStyle/>
          <a:p>
            <a:pPr algn="l" rtl="0" fontAlgn="base"/>
            <a:r>
              <a:rPr lang="fr-CA" sz="1100" b="0" i="0" u="none" strike="noStrike" dirty="0">
                <a:solidFill>
                  <a:schemeClr val="bg1"/>
                </a:solidFill>
                <a:effectLst/>
                <a:latin typeface="Arial" panose="020B0604020202020204" pitchFamily="34" charset="0"/>
                <a:cs typeface="Arial" panose="020B0604020202020204" pitchFamily="34" charset="0"/>
              </a:rPr>
              <a:t>Ce document est accessible sur </a:t>
            </a:r>
            <a:r>
              <a:rPr lang="fr-CA" sz="1100" b="0" i="0" dirty="0">
                <a:solidFill>
                  <a:schemeClr val="bg1"/>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a:t>
            </a:r>
            <a:br>
              <a:rPr lang="fr-CA" sz="1100" b="0" i="0" u="none" strike="noStrike" dirty="0">
                <a:solidFill>
                  <a:schemeClr val="bg1"/>
                </a:solidFill>
                <a:effectLst/>
                <a:latin typeface="Arial" panose="020B0604020202020204" pitchFamily="34" charset="0"/>
                <a:cs typeface="Arial" panose="020B0604020202020204" pitchFamily="34" charset="0"/>
              </a:rPr>
            </a:br>
            <a:r>
              <a:rPr lang="fr-CA" sz="1100" b="0" i="0" u="sng" strike="noStrike" dirty="0">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716125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picture containing background pattern&#10;&#10;Description automatically generated">
            <a:extLst>
              <a:ext uri="{FF2B5EF4-FFF2-40B4-BE49-F238E27FC236}">
                <a16:creationId xmlns:a16="http://schemas.microsoft.com/office/drawing/2014/main" id="{2EF2B045-6560-D3CD-E271-08C183274FD2}"/>
              </a:ext>
            </a:extLst>
          </p:cNvPr>
          <p:cNvPicPr>
            <a:picLocks noChangeAspect="1"/>
          </p:cNvPicPr>
          <p:nvPr>
            <p:custDataLst>
              <p:tags r:id="rId2"/>
            </p:custDataLst>
          </p:nvPr>
        </p:nvPicPr>
        <p:blipFill rotWithShape="1">
          <a:blip r:embed="rId22"/>
          <a:srcRect b="34700"/>
          <a:stretch/>
        </p:blipFill>
        <p:spPr>
          <a:xfrm>
            <a:off x="0" y="-863297"/>
            <a:ext cx="12052772" cy="4415495"/>
          </a:xfrm>
          <a:prstGeom prst="rect">
            <a:avLst/>
          </a:prstGeom>
        </p:spPr>
      </p:pic>
      <p:sp>
        <p:nvSpPr>
          <p:cNvPr id="5" name="Title 3">
            <a:extLst>
              <a:ext uri="{FF2B5EF4-FFF2-40B4-BE49-F238E27FC236}">
                <a16:creationId xmlns:a16="http://schemas.microsoft.com/office/drawing/2014/main" id="{4EDA4D6F-7FF4-F37D-2CF7-166CACF3D58C}"/>
              </a:ext>
            </a:extLst>
          </p:cNvPr>
          <p:cNvSpPr txBox="1">
            <a:spLocks/>
          </p:cNvSpPr>
          <p:nvPr>
            <p:custDataLst>
              <p:tags r:id="rId3"/>
            </p:custDataLst>
          </p:nvPr>
        </p:nvSpPr>
        <p:spPr>
          <a:xfrm>
            <a:off x="670880" y="141514"/>
            <a:ext cx="5823766" cy="605985"/>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CA" dirty="0">
                <a:solidFill>
                  <a:srgbClr val="4D4D4D"/>
                </a:solidFill>
                <a:latin typeface="Arial"/>
                <a:cs typeface="Arial"/>
              </a:rPr>
              <a:t>Fabrication d’Octaplasma </a:t>
            </a:r>
          </a:p>
        </p:txBody>
      </p:sp>
      <p:sp>
        <p:nvSpPr>
          <p:cNvPr id="2" name="TextBox 1">
            <a:extLst>
              <a:ext uri="{FF2B5EF4-FFF2-40B4-BE49-F238E27FC236}">
                <a16:creationId xmlns:a16="http://schemas.microsoft.com/office/drawing/2014/main" id="{08D48CA4-B3FD-FBD3-50A6-8EF195F29420}"/>
              </a:ext>
            </a:extLst>
          </p:cNvPr>
          <p:cNvSpPr txBox="1"/>
          <p:nvPr>
            <p:custDataLst>
              <p:tags r:id="rId4"/>
            </p:custDataLst>
          </p:nvPr>
        </p:nvSpPr>
        <p:spPr>
          <a:xfrm>
            <a:off x="8615" y="3505093"/>
            <a:ext cx="1765756" cy="2462213"/>
          </a:xfrm>
          <a:prstGeom prst="rect">
            <a:avLst/>
          </a:prstGeom>
          <a:noFill/>
        </p:spPr>
        <p:txBody>
          <a:bodyPr wrap="square" rtlCol="0">
            <a:spAutoFit/>
          </a:bodyPr>
          <a:lstStyle/>
          <a:p>
            <a:pPr marL="174625" indent="-174625">
              <a:buFont typeface="Arial" panose="020B0604020202020204" pitchFamily="34" charset="0"/>
              <a:buChar char="•"/>
            </a:pPr>
            <a:r>
              <a:rPr lang="fr-CA" sz="1400" b="0" i="0" u="none" strike="noStrike" dirty="0">
                <a:solidFill>
                  <a:srgbClr val="019D81"/>
                </a:solidFill>
                <a:effectLst/>
                <a:latin typeface="Arial" panose="020B0604020202020204" pitchFamily="34" charset="0"/>
                <a:cs typeface="Arial" panose="020B0604020202020204" pitchFamily="34" charset="0"/>
              </a:rPr>
              <a:t>Réduit le nombre d’anticorps neutralisants </a:t>
            </a:r>
            <a:br>
              <a:rPr lang="fr-CA" sz="1400" b="0" i="0" u="none" strike="noStrike" dirty="0">
                <a:solidFill>
                  <a:srgbClr val="019D81"/>
                </a:solidFill>
                <a:effectLst/>
                <a:latin typeface="Arial" panose="020B0604020202020204" pitchFamily="34" charset="0"/>
                <a:cs typeface="Arial" panose="020B0604020202020204" pitchFamily="34" charset="0"/>
              </a:rPr>
            </a:br>
            <a:r>
              <a:rPr lang="fr-CA" sz="1400" b="0" i="0" u="none" strike="noStrike" dirty="0">
                <a:solidFill>
                  <a:srgbClr val="019D81"/>
                </a:solidFill>
                <a:effectLst/>
                <a:latin typeface="Arial" panose="020B0604020202020204" pitchFamily="34" charset="0"/>
                <a:cs typeface="Arial" panose="020B0604020202020204" pitchFamily="34" charset="0"/>
              </a:rPr>
              <a:t>par dilution</a:t>
            </a:r>
          </a:p>
          <a:p>
            <a:pPr marL="174625" indent="-174625">
              <a:buFont typeface="Arial" panose="020B0604020202020204" pitchFamily="34" charset="0"/>
              <a:buChar char="•"/>
            </a:pPr>
            <a:r>
              <a:rPr lang="fr-CA" sz="1400" dirty="0">
                <a:solidFill>
                  <a:srgbClr val="019D81"/>
                </a:solidFill>
                <a:latin typeface="Arial" panose="020B0604020202020204" pitchFamily="34" charset="0"/>
                <a:cs typeface="Arial" panose="020B0604020202020204" pitchFamily="34" charset="0"/>
              </a:rPr>
              <a:t>Réduit les titres d’anticorps s’attaquant </a:t>
            </a:r>
            <a:br>
              <a:rPr lang="fr-CA" sz="1400" dirty="0">
                <a:solidFill>
                  <a:srgbClr val="019D81"/>
                </a:solidFill>
                <a:latin typeface="Arial" panose="020B0604020202020204" pitchFamily="34" charset="0"/>
                <a:cs typeface="Arial" panose="020B0604020202020204" pitchFamily="34" charset="0"/>
              </a:rPr>
            </a:br>
            <a:r>
              <a:rPr lang="fr-CA" sz="1400" dirty="0">
                <a:solidFill>
                  <a:srgbClr val="019D81"/>
                </a:solidFill>
                <a:latin typeface="Arial" panose="020B0604020202020204" pitchFamily="34" charset="0"/>
                <a:cs typeface="Arial" panose="020B0604020202020204" pitchFamily="34" charset="0"/>
              </a:rPr>
              <a:t>aux cellules sanguines et </a:t>
            </a:r>
            <a:br>
              <a:rPr lang="fr-CA" sz="1400" dirty="0">
                <a:solidFill>
                  <a:srgbClr val="019D81"/>
                </a:solidFill>
                <a:latin typeface="Arial" panose="020B0604020202020204" pitchFamily="34" charset="0"/>
                <a:cs typeface="Arial" panose="020B0604020202020204" pitchFamily="34" charset="0"/>
              </a:rPr>
            </a:br>
            <a:r>
              <a:rPr lang="fr-CA" sz="1400" dirty="0">
                <a:solidFill>
                  <a:srgbClr val="019D81"/>
                </a:solidFill>
                <a:latin typeface="Arial" panose="020B0604020202020204" pitchFamily="34" charset="0"/>
                <a:cs typeface="Arial" panose="020B0604020202020204" pitchFamily="34" charset="0"/>
              </a:rPr>
              <a:t>aux protéines plasmatiques.</a:t>
            </a:r>
          </a:p>
        </p:txBody>
      </p:sp>
      <p:sp>
        <p:nvSpPr>
          <p:cNvPr id="6" name="TextBox 5">
            <a:extLst>
              <a:ext uri="{FF2B5EF4-FFF2-40B4-BE49-F238E27FC236}">
                <a16:creationId xmlns:a16="http://schemas.microsoft.com/office/drawing/2014/main" id="{8F533E52-F687-E21F-B8E1-CB733979D045}"/>
              </a:ext>
            </a:extLst>
          </p:cNvPr>
          <p:cNvSpPr txBox="1"/>
          <p:nvPr>
            <p:custDataLst>
              <p:tags r:id="rId5"/>
            </p:custDataLst>
          </p:nvPr>
        </p:nvSpPr>
        <p:spPr>
          <a:xfrm>
            <a:off x="1774372" y="3504070"/>
            <a:ext cx="1560868" cy="1384995"/>
          </a:xfrm>
          <a:prstGeom prst="rect">
            <a:avLst/>
          </a:prstGeom>
          <a:noFill/>
        </p:spPr>
        <p:txBody>
          <a:bodyPr wrap="square" rtlCol="0">
            <a:spAutoFit/>
          </a:bodyPr>
          <a:lstStyle/>
          <a:p>
            <a:pPr marL="174625" indent="-174625">
              <a:buFont typeface="Arial" panose="020B0604020202020204" pitchFamily="34" charset="0"/>
              <a:buChar char="•"/>
            </a:pPr>
            <a:r>
              <a:rPr lang="fr-CA" sz="1400" b="0" i="0" u="none" strike="noStrike" dirty="0">
                <a:solidFill>
                  <a:srgbClr val="019D81"/>
                </a:solidFill>
                <a:effectLst/>
                <a:latin typeface="Arial" panose="020B0604020202020204" pitchFamily="34" charset="0"/>
                <a:cs typeface="Arial" panose="020B0604020202020204" pitchFamily="34" charset="0"/>
              </a:rPr>
              <a:t>Élimine les globules blancs et potentiellement d’autres contaminants.</a:t>
            </a:r>
          </a:p>
        </p:txBody>
      </p:sp>
      <p:sp>
        <p:nvSpPr>
          <p:cNvPr id="7" name="TextBox 6">
            <a:extLst>
              <a:ext uri="{FF2B5EF4-FFF2-40B4-BE49-F238E27FC236}">
                <a16:creationId xmlns:a16="http://schemas.microsoft.com/office/drawing/2014/main" id="{1B2A9672-2451-BD7F-50E3-6A2802301C6A}"/>
              </a:ext>
            </a:extLst>
          </p:cNvPr>
          <p:cNvSpPr txBox="1"/>
          <p:nvPr>
            <p:custDataLst>
              <p:tags r:id="rId6"/>
            </p:custDataLst>
          </p:nvPr>
        </p:nvSpPr>
        <p:spPr>
          <a:xfrm>
            <a:off x="3291695" y="3505093"/>
            <a:ext cx="2230799" cy="2462213"/>
          </a:xfrm>
          <a:prstGeom prst="rect">
            <a:avLst/>
          </a:prstGeom>
          <a:noFill/>
        </p:spPr>
        <p:txBody>
          <a:bodyPr wrap="square" rtlCol="0">
            <a:spAutoFit/>
          </a:bodyPr>
          <a:lstStyle/>
          <a:p>
            <a:pPr marL="174625" indent="-174625">
              <a:buFont typeface="Arial" panose="020B0604020202020204" pitchFamily="34" charset="0"/>
              <a:buChar char="•"/>
            </a:pPr>
            <a:r>
              <a:rPr lang="fr-CA" sz="1400" b="0" i="0" u="none" strike="noStrike" dirty="0">
                <a:solidFill>
                  <a:srgbClr val="019D81"/>
                </a:solidFill>
                <a:effectLst/>
                <a:latin typeface="Arial" panose="020B0604020202020204" pitchFamily="34" charset="0"/>
                <a:cs typeface="Arial" panose="020B0604020202020204" pitchFamily="34" charset="0"/>
              </a:rPr>
              <a:t>Le TNBP 1 % (solvant) accélère l’agrégation entre l’enveloppe lipidique et le détergent. </a:t>
            </a:r>
          </a:p>
          <a:p>
            <a:pPr marL="174625" indent="-174625">
              <a:buFont typeface="Arial" panose="020B0604020202020204" pitchFamily="34" charset="0"/>
              <a:buChar char="•"/>
            </a:pPr>
            <a:r>
              <a:rPr lang="fr-CA" sz="1400" dirty="0">
                <a:solidFill>
                  <a:srgbClr val="019D81"/>
                </a:solidFill>
                <a:latin typeface="Arial" panose="020B0604020202020204" pitchFamily="34" charset="0"/>
                <a:cs typeface="Arial" panose="020B0604020202020204" pitchFamily="34" charset="0"/>
              </a:rPr>
              <a:t>L’octoxynol 1 % (détergent) interrompt les interactions entre les molécules dans l’enveloppe lipidique des virus.</a:t>
            </a:r>
            <a:r>
              <a:rPr lang="fr-CA" sz="1400" b="0" i="0" u="none" strike="noStrike" dirty="0">
                <a:solidFill>
                  <a:srgbClr val="019D81"/>
                </a:solidFill>
                <a:effectLst/>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EE523467-843A-804F-FA6E-D2EC6CF81411}"/>
              </a:ext>
            </a:extLst>
          </p:cNvPr>
          <p:cNvSpPr txBox="1"/>
          <p:nvPr>
            <p:custDataLst>
              <p:tags r:id="rId7"/>
            </p:custDataLst>
          </p:nvPr>
        </p:nvSpPr>
        <p:spPr>
          <a:xfrm>
            <a:off x="5455013" y="3505092"/>
            <a:ext cx="1758027" cy="1815882"/>
          </a:xfrm>
          <a:prstGeom prst="rect">
            <a:avLst/>
          </a:prstGeom>
          <a:noFill/>
        </p:spPr>
        <p:txBody>
          <a:bodyPr wrap="square" rtlCol="0">
            <a:spAutoFit/>
          </a:bodyPr>
          <a:lstStyle/>
          <a:p>
            <a:pPr marL="174625" indent="-174625">
              <a:buFont typeface="Arial" panose="020B0604020202020204" pitchFamily="34" charset="0"/>
              <a:buChar char="•"/>
            </a:pPr>
            <a:r>
              <a:rPr lang="fr-CA" sz="1400" b="0" i="0" u="none" strike="noStrike" dirty="0">
                <a:solidFill>
                  <a:srgbClr val="019D81"/>
                </a:solidFill>
                <a:effectLst/>
                <a:latin typeface="Arial" panose="020B0604020202020204" pitchFamily="34" charset="0"/>
                <a:cs typeface="Arial" panose="020B0604020202020204" pitchFamily="34" charset="0"/>
              </a:rPr>
              <a:t>Le TNBP est éliminé par extraction à l’huile de ricin.</a:t>
            </a:r>
          </a:p>
          <a:p>
            <a:pPr marL="174625" indent="-174625">
              <a:buFont typeface="Arial" panose="020B0604020202020204" pitchFamily="34" charset="0"/>
              <a:buChar char="•"/>
            </a:pPr>
            <a:r>
              <a:rPr lang="fr-CA" sz="1400" b="0" i="0" u="none" strike="noStrike" dirty="0">
                <a:solidFill>
                  <a:srgbClr val="019D81"/>
                </a:solidFill>
                <a:effectLst/>
                <a:latin typeface="Arial" panose="020B0604020202020204" pitchFamily="34" charset="0"/>
                <a:cs typeface="Arial" panose="020B0604020202020204" pitchFamily="34" charset="0"/>
              </a:rPr>
              <a:t>L’octoxynol est éliminé par extraction en phase solide. </a:t>
            </a:r>
          </a:p>
        </p:txBody>
      </p:sp>
      <p:sp>
        <p:nvSpPr>
          <p:cNvPr id="9" name="TextBox 8">
            <a:extLst>
              <a:ext uri="{FF2B5EF4-FFF2-40B4-BE49-F238E27FC236}">
                <a16:creationId xmlns:a16="http://schemas.microsoft.com/office/drawing/2014/main" id="{4AE58CA3-6A1E-B13A-704E-4947140DA45A}"/>
              </a:ext>
            </a:extLst>
          </p:cNvPr>
          <p:cNvSpPr txBox="1"/>
          <p:nvPr>
            <p:custDataLst>
              <p:tags r:id="rId8"/>
            </p:custDataLst>
          </p:nvPr>
        </p:nvSpPr>
        <p:spPr>
          <a:xfrm>
            <a:off x="7296841" y="3505092"/>
            <a:ext cx="1457893" cy="1169551"/>
          </a:xfrm>
          <a:prstGeom prst="rect">
            <a:avLst/>
          </a:prstGeom>
          <a:noFill/>
        </p:spPr>
        <p:txBody>
          <a:bodyPr wrap="square" rtlCol="0">
            <a:spAutoFit/>
          </a:bodyPr>
          <a:lstStyle/>
          <a:p>
            <a:pPr marL="174625" indent="-174625">
              <a:buFont typeface="Arial" panose="020B0604020202020204" pitchFamily="34" charset="0"/>
              <a:buChar char="•"/>
            </a:pPr>
            <a:r>
              <a:rPr lang="fr-CA" sz="1400" b="0" i="0" u="none" strike="noStrike" dirty="0">
                <a:solidFill>
                  <a:srgbClr val="019D81"/>
                </a:solidFill>
                <a:effectLst/>
                <a:latin typeface="Arial" panose="020B0604020202020204" pitchFamily="34" charset="0"/>
                <a:cs typeface="Arial" panose="020B0604020202020204" pitchFamily="34" charset="0"/>
              </a:rPr>
              <a:t>Élimine les prions, y compris celui à l’origine de la vMCJ.</a:t>
            </a:r>
          </a:p>
        </p:txBody>
      </p:sp>
      <p:sp>
        <p:nvSpPr>
          <p:cNvPr id="10" name="TextBox 9">
            <a:extLst>
              <a:ext uri="{FF2B5EF4-FFF2-40B4-BE49-F238E27FC236}">
                <a16:creationId xmlns:a16="http://schemas.microsoft.com/office/drawing/2014/main" id="{650D3988-D961-6E94-6EED-ABC1D2B11798}"/>
              </a:ext>
            </a:extLst>
          </p:cNvPr>
          <p:cNvSpPr txBox="1"/>
          <p:nvPr>
            <p:custDataLst>
              <p:tags r:id="rId9"/>
            </p:custDataLst>
          </p:nvPr>
        </p:nvSpPr>
        <p:spPr>
          <a:xfrm>
            <a:off x="8947395" y="3504071"/>
            <a:ext cx="1588005" cy="1384995"/>
          </a:xfrm>
          <a:prstGeom prst="rect">
            <a:avLst/>
          </a:prstGeom>
          <a:noFill/>
        </p:spPr>
        <p:txBody>
          <a:bodyPr wrap="square" rtlCol="0">
            <a:spAutoFit/>
          </a:bodyPr>
          <a:lstStyle/>
          <a:p>
            <a:pPr marL="174625" indent="-174625">
              <a:buFont typeface="Arial" panose="020B0604020202020204" pitchFamily="34" charset="0"/>
              <a:buChar char="•"/>
            </a:pPr>
            <a:r>
              <a:rPr lang="fr-CA" sz="1400" b="0" i="0" u="none" strike="noStrike" dirty="0">
                <a:solidFill>
                  <a:srgbClr val="019D81"/>
                </a:solidFill>
                <a:effectLst/>
                <a:latin typeface="Arial" panose="020B0604020202020204" pitchFamily="34" charset="0"/>
                <a:cs typeface="Arial" panose="020B0604020202020204" pitchFamily="34" charset="0"/>
              </a:rPr>
              <a:t>Élimine les leucocytes, les parasites et les virus non enveloppés de grande taille.</a:t>
            </a:r>
          </a:p>
        </p:txBody>
      </p:sp>
      <p:sp>
        <p:nvSpPr>
          <p:cNvPr id="12" name="TextBox 11">
            <a:extLst>
              <a:ext uri="{FF2B5EF4-FFF2-40B4-BE49-F238E27FC236}">
                <a16:creationId xmlns:a16="http://schemas.microsoft.com/office/drawing/2014/main" id="{17920289-DC73-1E0C-F9DC-CF4253325C39}"/>
              </a:ext>
            </a:extLst>
          </p:cNvPr>
          <p:cNvSpPr txBox="1"/>
          <p:nvPr>
            <p:custDataLst>
              <p:tags r:id="rId10"/>
            </p:custDataLst>
          </p:nvPr>
        </p:nvSpPr>
        <p:spPr>
          <a:xfrm>
            <a:off x="10548568" y="3504071"/>
            <a:ext cx="1588005" cy="1815882"/>
          </a:xfrm>
          <a:prstGeom prst="rect">
            <a:avLst/>
          </a:prstGeom>
          <a:noFill/>
        </p:spPr>
        <p:txBody>
          <a:bodyPr wrap="square">
            <a:spAutoFit/>
          </a:bodyPr>
          <a:lstStyle/>
          <a:p>
            <a:pPr marL="174625" indent="-174625">
              <a:buFont typeface="Arial" panose="020B0604020202020204" pitchFamily="34" charset="0"/>
              <a:buChar char="•"/>
            </a:pPr>
            <a:r>
              <a:rPr lang="fr-CA" sz="1400" b="0" i="0" u="none" strike="noStrike" dirty="0">
                <a:solidFill>
                  <a:srgbClr val="019D81"/>
                </a:solidFill>
                <a:effectLst/>
                <a:latin typeface="Arial" panose="020B0604020202020204" pitchFamily="34" charset="0"/>
                <a:cs typeface="Arial" panose="020B0604020202020204" pitchFamily="34" charset="0"/>
              </a:rPr>
              <a:t>Le produit est placé dans des poches de sang stériles qui sont emballées, puis congelées.</a:t>
            </a:r>
          </a:p>
        </p:txBody>
      </p:sp>
      <p:sp>
        <p:nvSpPr>
          <p:cNvPr id="11" name="TextBox 10">
            <a:extLst>
              <a:ext uri="{FF2B5EF4-FFF2-40B4-BE49-F238E27FC236}">
                <a16:creationId xmlns:a16="http://schemas.microsoft.com/office/drawing/2014/main" id="{12BFDA85-B469-091C-4F5F-B74BEC87A16B}"/>
              </a:ext>
            </a:extLst>
          </p:cNvPr>
          <p:cNvSpPr txBox="1"/>
          <p:nvPr>
            <p:custDataLst>
              <p:tags r:id="rId11"/>
            </p:custDataLst>
          </p:nvPr>
        </p:nvSpPr>
        <p:spPr>
          <a:xfrm>
            <a:off x="6323715" y="5407271"/>
            <a:ext cx="4376942" cy="523220"/>
          </a:xfrm>
          <a:prstGeom prst="rect">
            <a:avLst/>
          </a:prstGeom>
          <a:solidFill>
            <a:srgbClr val="4D9E99"/>
          </a:solidFill>
        </p:spPr>
        <p:txBody>
          <a:bodyPr wrap="square">
            <a:spAutoFit/>
          </a:bodyPr>
          <a:lstStyle/>
          <a:p>
            <a:r>
              <a:rPr lang="fr-CA" sz="1400" dirty="0">
                <a:solidFill>
                  <a:schemeClr val="bg1"/>
                </a:solidFill>
                <a:latin typeface="Arial" panose="020B0604020202020204" pitchFamily="34" charset="0"/>
                <a:cs typeface="Arial" panose="020B0604020202020204" pitchFamily="34" charset="0"/>
              </a:rPr>
              <a:t>Informations fournies par Octapharma (15 nov. 2022) et tirées de la monographie d’Octaplasma. </a:t>
            </a:r>
          </a:p>
        </p:txBody>
      </p:sp>
      <p:sp>
        <p:nvSpPr>
          <p:cNvPr id="13" name="TextBox 12">
            <a:extLst>
              <a:ext uri="{FF2B5EF4-FFF2-40B4-BE49-F238E27FC236}">
                <a16:creationId xmlns:a16="http://schemas.microsoft.com/office/drawing/2014/main" id="{2CE249F6-8363-363B-CFF9-7FBEF81BB3BD}"/>
              </a:ext>
            </a:extLst>
          </p:cNvPr>
          <p:cNvSpPr txBox="1"/>
          <p:nvPr>
            <p:custDataLst>
              <p:tags r:id="rId12"/>
            </p:custDataLst>
          </p:nvPr>
        </p:nvSpPr>
        <p:spPr>
          <a:xfrm>
            <a:off x="360947" y="1498205"/>
            <a:ext cx="1082842" cy="1815882"/>
          </a:xfrm>
          <a:prstGeom prst="rect">
            <a:avLst/>
          </a:prstGeom>
          <a:solidFill>
            <a:schemeClr val="bg1"/>
          </a:solidFill>
        </p:spPr>
        <p:txBody>
          <a:bodyPr wrap="square" rtlCol="0">
            <a:spAutoFit/>
          </a:bodyPr>
          <a:lstStyle/>
          <a:p>
            <a:pPr algn="ctr"/>
            <a:r>
              <a:rPr lang="fr-CA" sz="1400" b="1" dirty="0">
                <a:effectLst/>
                <a:latin typeface="Arial" panose="020B0604020202020204" pitchFamily="34" charset="0"/>
                <a:cs typeface="Arial" panose="020B0604020202020204" pitchFamily="34" charset="0"/>
              </a:rPr>
              <a:t>Collecte et mélange du plasma</a:t>
            </a:r>
            <a:br>
              <a:rPr lang="fr-CA" sz="1400" b="1" dirty="0">
                <a:effectLst/>
                <a:latin typeface="Arial" panose="020B0604020202020204" pitchFamily="34" charset="0"/>
                <a:cs typeface="Arial" panose="020B0604020202020204" pitchFamily="34" charset="0"/>
              </a:rPr>
            </a:br>
            <a:r>
              <a:rPr lang="fr-CA" sz="1400" dirty="0">
                <a:effectLst/>
                <a:latin typeface="Arial" panose="020B0604020202020204" pitchFamily="34" charset="0"/>
                <a:cs typeface="Arial" panose="020B0604020202020204" pitchFamily="34" charset="0"/>
              </a:rPr>
              <a:t>(630-1520 unités, donneurs multiples)</a:t>
            </a:r>
          </a:p>
          <a:p>
            <a:pPr algn="ctr"/>
            <a:endParaRPr lang="fr-CA" sz="10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D992D42-41F2-50D9-8D53-320E3CE323B7}"/>
              </a:ext>
            </a:extLst>
          </p:cNvPr>
          <p:cNvSpPr txBox="1"/>
          <p:nvPr>
            <p:custDataLst>
              <p:tags r:id="rId13"/>
            </p:custDataLst>
          </p:nvPr>
        </p:nvSpPr>
        <p:spPr>
          <a:xfrm>
            <a:off x="5629871" y="2016933"/>
            <a:ext cx="1082842" cy="523220"/>
          </a:xfrm>
          <a:prstGeom prst="rect">
            <a:avLst/>
          </a:prstGeom>
          <a:solidFill>
            <a:schemeClr val="bg1"/>
          </a:solidFill>
        </p:spPr>
        <p:txBody>
          <a:bodyPr wrap="square" rtlCol="0">
            <a:spAutoFit/>
          </a:bodyPr>
          <a:lstStyle/>
          <a:p>
            <a:pPr algn="ctr"/>
            <a:r>
              <a:rPr lang="fr-CA" sz="1400" b="1" dirty="0">
                <a:effectLst/>
                <a:latin typeface="Arial" panose="020B0604020202020204" pitchFamily="34" charset="0"/>
                <a:cs typeface="Arial" panose="020B0604020202020204" pitchFamily="34" charset="0"/>
              </a:rPr>
              <a:t>Extraction</a:t>
            </a:r>
          </a:p>
          <a:p>
            <a:pPr algn="ctr"/>
            <a:endParaRPr lang="fr-CA" sz="1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64696AD-C36B-0930-CA1C-C60C8F3405C8}"/>
              </a:ext>
            </a:extLst>
          </p:cNvPr>
          <p:cNvSpPr txBox="1"/>
          <p:nvPr>
            <p:custDataLst>
              <p:tags r:id="rId14"/>
            </p:custDataLst>
          </p:nvPr>
        </p:nvSpPr>
        <p:spPr>
          <a:xfrm>
            <a:off x="3782888" y="2025340"/>
            <a:ext cx="1190571" cy="738664"/>
          </a:xfrm>
          <a:prstGeom prst="rect">
            <a:avLst/>
          </a:prstGeom>
          <a:solidFill>
            <a:schemeClr val="bg1"/>
          </a:solidFill>
        </p:spPr>
        <p:txBody>
          <a:bodyPr wrap="square" rtlCol="0">
            <a:spAutoFit/>
          </a:bodyPr>
          <a:lstStyle/>
          <a:p>
            <a:pPr algn="ctr"/>
            <a:r>
              <a:rPr lang="fr-CA" sz="1400" b="1" dirty="0">
                <a:effectLst/>
                <a:latin typeface="Arial" panose="020B0604020202020204" pitchFamily="34" charset="0"/>
                <a:cs typeface="Arial" panose="020B0604020202020204" pitchFamily="34" charset="0"/>
              </a:rPr>
              <a:t>Traitement au solvant-détergent</a:t>
            </a:r>
            <a:endParaRPr lang="fr-CA" sz="1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CFD969F-AC1E-B4BE-B9AC-60D874D7A073}"/>
              </a:ext>
            </a:extLst>
          </p:cNvPr>
          <p:cNvSpPr txBox="1"/>
          <p:nvPr>
            <p:custDataLst>
              <p:tags r:id="rId15"/>
            </p:custDataLst>
          </p:nvPr>
        </p:nvSpPr>
        <p:spPr>
          <a:xfrm>
            <a:off x="2120617" y="2009953"/>
            <a:ext cx="1082842" cy="954107"/>
          </a:xfrm>
          <a:prstGeom prst="rect">
            <a:avLst/>
          </a:prstGeom>
          <a:solidFill>
            <a:schemeClr val="bg1"/>
          </a:solidFill>
        </p:spPr>
        <p:txBody>
          <a:bodyPr wrap="square" rtlCol="0">
            <a:spAutoFit/>
          </a:bodyPr>
          <a:lstStyle/>
          <a:p>
            <a:pPr algn="ctr"/>
            <a:r>
              <a:rPr lang="fr-CA" sz="1400" b="1" dirty="0">
                <a:effectLst/>
                <a:latin typeface="Segoe UI" panose="020B0502040204020203" pitchFamily="34" charset="0"/>
              </a:rPr>
              <a:t>Filtration stérile</a:t>
            </a:r>
            <a:br>
              <a:rPr lang="fr-CA" sz="1400" dirty="0">
                <a:effectLst/>
                <a:latin typeface="Segoe UI" panose="020B0502040204020203" pitchFamily="34" charset="0"/>
              </a:rPr>
            </a:br>
            <a:r>
              <a:rPr lang="fr-CA" sz="1400" dirty="0">
                <a:effectLst/>
                <a:latin typeface="Segoe UI" panose="020B0502040204020203" pitchFamily="34" charset="0"/>
              </a:rPr>
              <a:t>(1 µm)</a:t>
            </a:r>
          </a:p>
          <a:p>
            <a:pPr algn="ctr"/>
            <a:endParaRPr lang="fr-CA" sz="14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53D7DBE-49D8-DC66-8945-DC3EA74ACE58}"/>
              </a:ext>
            </a:extLst>
          </p:cNvPr>
          <p:cNvSpPr txBox="1"/>
          <p:nvPr>
            <p:custDataLst>
              <p:tags r:id="rId16"/>
            </p:custDataLst>
          </p:nvPr>
        </p:nvSpPr>
        <p:spPr>
          <a:xfrm>
            <a:off x="7427813" y="1848939"/>
            <a:ext cx="1082842" cy="1169551"/>
          </a:xfrm>
          <a:prstGeom prst="rect">
            <a:avLst/>
          </a:prstGeom>
          <a:solidFill>
            <a:schemeClr val="bg1"/>
          </a:solidFill>
        </p:spPr>
        <p:txBody>
          <a:bodyPr wrap="square" rtlCol="0">
            <a:spAutoFit/>
          </a:bodyPr>
          <a:lstStyle/>
          <a:p>
            <a:pPr algn="ctr"/>
            <a:r>
              <a:rPr lang="fr-CA" sz="1400" b="1" dirty="0">
                <a:effectLst/>
                <a:latin typeface="Arial" panose="020B0604020202020204" pitchFamily="34" charset="0"/>
                <a:cs typeface="Arial" panose="020B0604020202020204" pitchFamily="34" charset="0"/>
              </a:rPr>
              <a:t>Colonne de résine d'affinité (ligand)</a:t>
            </a:r>
          </a:p>
          <a:p>
            <a:pPr algn="ctr"/>
            <a:endParaRPr lang="fr-CA" sz="1400" b="1" dirty="0">
              <a:effectLst/>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E675E1D-B107-2EB5-5DF3-013A167B01FC}"/>
              </a:ext>
            </a:extLst>
          </p:cNvPr>
          <p:cNvSpPr txBox="1"/>
          <p:nvPr>
            <p:custDataLst>
              <p:tags r:id="rId17"/>
            </p:custDataLst>
          </p:nvPr>
        </p:nvSpPr>
        <p:spPr>
          <a:xfrm>
            <a:off x="9138806" y="1818119"/>
            <a:ext cx="1082842" cy="1169551"/>
          </a:xfrm>
          <a:prstGeom prst="rect">
            <a:avLst/>
          </a:prstGeom>
          <a:solidFill>
            <a:schemeClr val="bg1"/>
          </a:solidFill>
        </p:spPr>
        <p:txBody>
          <a:bodyPr wrap="square" rtlCol="0">
            <a:spAutoFit/>
          </a:bodyPr>
          <a:lstStyle/>
          <a:p>
            <a:pPr algn="ctr"/>
            <a:r>
              <a:rPr lang="fr-CA" sz="1400" b="1" dirty="0">
                <a:effectLst/>
                <a:latin typeface="Arial" panose="020B0604020202020204" pitchFamily="34" charset="0"/>
                <a:cs typeface="Arial" panose="020B0604020202020204" pitchFamily="34" charset="0"/>
              </a:rPr>
              <a:t>Filtration stérile</a:t>
            </a:r>
          </a:p>
          <a:p>
            <a:pPr algn="ctr"/>
            <a:r>
              <a:rPr lang="fr-CA" sz="1400" dirty="0">
                <a:effectLst/>
                <a:latin typeface="Arial" panose="020B0604020202020204" pitchFamily="34" charset="0"/>
                <a:cs typeface="Arial" panose="020B0604020202020204" pitchFamily="34" charset="0"/>
              </a:rPr>
              <a:t>(0,45 et </a:t>
            </a:r>
            <a:br>
              <a:rPr lang="fr-CA" sz="1400" dirty="0">
                <a:effectLst/>
                <a:latin typeface="Arial" panose="020B0604020202020204" pitchFamily="34" charset="0"/>
                <a:cs typeface="Arial" panose="020B0604020202020204" pitchFamily="34" charset="0"/>
              </a:rPr>
            </a:br>
            <a:r>
              <a:rPr lang="fr-CA" sz="1400" dirty="0">
                <a:effectLst/>
                <a:latin typeface="Arial" panose="020B0604020202020204" pitchFamily="34" charset="0"/>
                <a:cs typeface="Arial" panose="020B0604020202020204" pitchFamily="34" charset="0"/>
              </a:rPr>
              <a:t>0,2 µm)</a:t>
            </a:r>
          </a:p>
          <a:p>
            <a:pPr algn="ctr"/>
            <a:endParaRPr lang="fr-CA" sz="14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764DEE2A-29C1-FB11-46D8-4057C1B79C6D}"/>
              </a:ext>
            </a:extLst>
          </p:cNvPr>
          <p:cNvSpPr txBox="1"/>
          <p:nvPr>
            <p:custDataLst>
              <p:tags r:id="rId18"/>
            </p:custDataLst>
          </p:nvPr>
        </p:nvSpPr>
        <p:spPr>
          <a:xfrm>
            <a:off x="10806210" y="1787371"/>
            <a:ext cx="1082842" cy="1169551"/>
          </a:xfrm>
          <a:prstGeom prst="rect">
            <a:avLst/>
          </a:prstGeom>
          <a:solidFill>
            <a:schemeClr val="bg1"/>
          </a:solidFill>
        </p:spPr>
        <p:txBody>
          <a:bodyPr wrap="square" rtlCol="0">
            <a:spAutoFit/>
          </a:bodyPr>
          <a:lstStyle/>
          <a:p>
            <a:pPr algn="ctr"/>
            <a:r>
              <a:rPr lang="fr-CA" sz="1400" b="1" dirty="0">
                <a:effectLst/>
                <a:latin typeface="Arial" panose="020B0604020202020204" pitchFamily="34" charset="0"/>
                <a:cs typeface="Arial" panose="020B0604020202020204" pitchFamily="34" charset="0"/>
              </a:rPr>
              <a:t>Produit final</a:t>
            </a:r>
          </a:p>
          <a:p>
            <a:pPr algn="ctr"/>
            <a:r>
              <a:rPr lang="fr-CA" sz="1400" dirty="0">
                <a:effectLst/>
                <a:latin typeface="Arial" panose="020B0604020202020204" pitchFamily="34" charset="0"/>
                <a:cs typeface="Arial" panose="020B0604020202020204" pitchFamily="34" charset="0"/>
              </a:rPr>
              <a:t>(unité de 200 ml, congelée)</a:t>
            </a:r>
            <a:endParaRPr lang="fr-CA" sz="14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29FA2462-B763-8441-F1D7-14B188FE2F73}"/>
              </a:ext>
            </a:extLst>
          </p:cNvPr>
          <p:cNvSpPr txBox="1"/>
          <p:nvPr>
            <p:custDataLst>
              <p:tags r:id="rId19"/>
            </p:custDataLst>
          </p:nvPr>
        </p:nvSpPr>
        <p:spPr>
          <a:xfrm>
            <a:off x="3572539" y="6037369"/>
            <a:ext cx="7868093" cy="600164"/>
          </a:xfrm>
          <a:prstGeom prst="rect">
            <a:avLst/>
          </a:prstGeom>
          <a:noFill/>
        </p:spPr>
        <p:txBody>
          <a:bodyPr wrap="square">
            <a:spAutoFit/>
          </a:bodyPr>
          <a:lstStyle/>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Ce document est accessible sur </a:t>
            </a:r>
            <a:r>
              <a:rPr lang="fr-CA" sz="1100" b="0" i="0" dirty="0">
                <a:solidFill>
                  <a:schemeClr val="bg1">
                    <a:lumMod val="50000"/>
                  </a:schemeClr>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r>
              <a:rPr lang="fr-CA" sz="1100" b="0" i="0" u="sng" strike="noStrike" dirty="0">
                <a:solidFill>
                  <a:schemeClr val="bg1">
                    <a:lumMod val="50000"/>
                  </a:schemeClr>
                </a:solidFill>
                <a:effectLst/>
                <a:latin typeface="Arial" panose="020B0604020202020204" pitchFamily="34" charset="0"/>
                <a:cs typeface="Arial" panose="020B0604020202020204" pitchFamily="34" charset="0"/>
                <a:hlinkClick r:id="rId23">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3722201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5D71-7EE6-47D0-A32B-466B4A0FF24B}"/>
              </a:ext>
            </a:extLst>
          </p:cNvPr>
          <p:cNvSpPr>
            <a:spLocks noGrp="1"/>
          </p:cNvSpPr>
          <p:nvPr>
            <p:ph type="title"/>
            <p:custDataLst>
              <p:tags r:id="rId2"/>
            </p:custDataLst>
          </p:nvPr>
        </p:nvSpPr>
        <p:spPr/>
        <p:txBody>
          <a:bodyPr/>
          <a:lstStyle/>
          <a:p>
            <a:pPr>
              <a:tabLst>
                <a:tab pos="1546225" algn="l"/>
              </a:tabLst>
            </a:pPr>
            <a:r>
              <a:rPr lang="fr-CA" dirty="0">
                <a:latin typeface="Arial"/>
                <a:cs typeface="Arial"/>
              </a:rPr>
              <a:t>Caractéristiques</a:t>
            </a:r>
            <a:br>
              <a:rPr lang="fr-CA" dirty="0">
                <a:latin typeface="Arial"/>
                <a:cs typeface="Arial"/>
              </a:rPr>
            </a:br>
            <a:r>
              <a:rPr lang="fr-CA" dirty="0">
                <a:latin typeface="Arial"/>
                <a:cs typeface="Arial"/>
              </a:rPr>
              <a:t>d’Octaplasma</a:t>
            </a:r>
          </a:p>
        </p:txBody>
      </p:sp>
      <p:pic>
        <p:nvPicPr>
          <p:cNvPr id="4" name="Picture 3">
            <a:extLst>
              <a:ext uri="{FF2B5EF4-FFF2-40B4-BE49-F238E27FC236}">
                <a16:creationId xmlns:a16="http://schemas.microsoft.com/office/drawing/2014/main" id="{FC1FB667-7B60-AFD6-D0FC-48235711FF89}"/>
              </a:ext>
            </a:extLst>
          </p:cNvPr>
          <p:cNvPicPr>
            <a:picLocks noChangeAspect="1"/>
          </p:cNvPicPr>
          <p:nvPr>
            <p:custDataLst>
              <p:tags r:id="rId3"/>
            </p:custDataLst>
          </p:nvPr>
        </p:nvPicPr>
        <p:blipFill>
          <a:blip r:embed="rId7"/>
          <a:stretch>
            <a:fillRect/>
          </a:stretch>
        </p:blipFill>
        <p:spPr>
          <a:xfrm>
            <a:off x="371629" y="686512"/>
            <a:ext cx="5230821" cy="5236918"/>
          </a:xfrm>
          <a:prstGeom prst="rect">
            <a:avLst/>
          </a:prstGeom>
        </p:spPr>
      </p:pic>
      <p:sp>
        <p:nvSpPr>
          <p:cNvPr id="5" name="TextBox 4">
            <a:extLst>
              <a:ext uri="{FF2B5EF4-FFF2-40B4-BE49-F238E27FC236}">
                <a16:creationId xmlns:a16="http://schemas.microsoft.com/office/drawing/2014/main" id="{0022F49C-F11B-D9D3-7E00-18312D4ABA9A}"/>
              </a:ext>
            </a:extLst>
          </p:cNvPr>
          <p:cNvSpPr txBox="1"/>
          <p:nvPr>
            <p:custDataLst>
              <p:tags r:id="rId4"/>
            </p:custDataLst>
          </p:nvPr>
        </p:nvSpPr>
        <p:spPr>
          <a:xfrm>
            <a:off x="6713034" y="5923430"/>
            <a:ext cx="5229923" cy="938719"/>
          </a:xfrm>
          <a:prstGeom prst="rect">
            <a:avLst/>
          </a:prstGeom>
          <a:noFill/>
        </p:spPr>
        <p:txBody>
          <a:bodyPr wrap="square">
            <a:spAutoFit/>
          </a:bodyPr>
          <a:lstStyle/>
          <a:p>
            <a:pPr algn="l" rtl="0" fontAlgn="base"/>
            <a:r>
              <a:rPr lang="fr-CA" sz="1100" b="0" i="0" u="none" strike="noStrike" dirty="0">
                <a:solidFill>
                  <a:schemeClr val="bg1"/>
                </a:solidFill>
                <a:effectLst/>
                <a:latin typeface="Arial" panose="020B0604020202020204" pitchFamily="34" charset="0"/>
                <a:cs typeface="Arial" panose="020B0604020202020204" pitchFamily="34" charset="0"/>
              </a:rPr>
              <a:t>Ce document est accessible sur </a:t>
            </a:r>
            <a:r>
              <a:rPr lang="fr-CA" sz="1100" b="0" i="0" dirty="0">
                <a:solidFill>
                  <a:schemeClr val="bg1"/>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a:t>
            </a:r>
            <a:br>
              <a:rPr lang="fr-CA" sz="1100" b="0" i="0" u="none" strike="noStrike" dirty="0">
                <a:solidFill>
                  <a:schemeClr val="bg1"/>
                </a:solidFill>
                <a:effectLst/>
                <a:latin typeface="Arial" panose="020B0604020202020204" pitchFamily="34" charset="0"/>
                <a:cs typeface="Arial" panose="020B0604020202020204" pitchFamily="34" charset="0"/>
              </a:rPr>
            </a:br>
            <a:r>
              <a:rPr lang="fr-CA" sz="1100" b="0" i="0" u="sng" strike="noStrike" dirty="0">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3745384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7005D29-F084-3F56-02A9-EC8C03A3719B}"/>
              </a:ext>
            </a:extLst>
          </p:cNvPr>
          <p:cNvSpPr>
            <a:spLocks noGrp="1"/>
          </p:cNvSpPr>
          <p:nvPr>
            <p:ph type="body" sz="quarter" idx="13"/>
            <p:custDataLst>
              <p:tags r:id="rId2"/>
            </p:custDataLst>
          </p:nvPr>
        </p:nvSpPr>
        <p:spPr>
          <a:xfrm>
            <a:off x="838200" y="1194060"/>
            <a:ext cx="10368777" cy="4724400"/>
          </a:xfrm>
        </p:spPr>
        <p:txBody>
          <a:bodyPr>
            <a:normAutofit/>
          </a:bodyPr>
          <a:lstStyle/>
          <a:p>
            <a:pPr marL="0" indent="0">
              <a:lnSpc>
                <a:spcPct val="110000"/>
              </a:lnSpc>
              <a:spcBef>
                <a:spcPts val="600"/>
              </a:spcBef>
              <a:buNone/>
            </a:pPr>
            <a:r>
              <a:rPr lang="fr-CA" sz="2400" b="1" dirty="0">
                <a:solidFill>
                  <a:srgbClr val="ED1C24"/>
                </a:solidFill>
                <a:latin typeface="Arial"/>
                <a:cs typeface="Arial"/>
              </a:rPr>
              <a:t>Les propriétés pharmacocinétiques d’Octaplasma sont similaires à celles du plasma congelé </a:t>
            </a:r>
          </a:p>
          <a:p>
            <a:pPr>
              <a:lnSpc>
                <a:spcPct val="110000"/>
              </a:lnSpc>
              <a:spcBef>
                <a:spcPts val="600"/>
              </a:spcBef>
            </a:pPr>
            <a:r>
              <a:rPr lang="fr-CA" sz="2400" b="0" i="0" u="none" strike="noStrike" baseline="0" dirty="0">
                <a:latin typeface="Arial"/>
                <a:cs typeface="Arial"/>
              </a:rPr>
              <a:t>Les valeurs de l’activité de coagulation sont proches des valeurs correspondantes obtenues avec du plasma frais congelé (PFC) normal issu d’un unique donneur humain, puisque tous les facteurs de coagulation atteignent un minimum de 0,5 UI/ml</a:t>
            </a:r>
            <a:r>
              <a:rPr lang="fr-CA" sz="2400" dirty="0">
                <a:latin typeface="Arial"/>
                <a:cs typeface="Arial"/>
              </a:rPr>
              <a:t>.</a:t>
            </a:r>
          </a:p>
          <a:p>
            <a:pPr marL="685800">
              <a:lnSpc>
                <a:spcPct val="110000"/>
              </a:lnSpc>
              <a:spcBef>
                <a:spcPts val="600"/>
              </a:spcBef>
            </a:pPr>
            <a:r>
              <a:rPr lang="fr-CA" sz="2400" dirty="0">
                <a:latin typeface="Arial"/>
                <a:cs typeface="Arial"/>
              </a:rPr>
              <a:t>Quantité plus uniforme et normalisée de facteurs de coagulation par rapport au plasma d’un seul donneur (les niveaux présents dans le plasma d’un seul donneur peuvent s’étaler sur une large fourchette [50 à 200 %]).</a:t>
            </a:r>
          </a:p>
          <a:p>
            <a:pPr marL="228600" lvl="1">
              <a:lnSpc>
                <a:spcPct val="110000"/>
              </a:lnSpc>
              <a:spcBef>
                <a:spcPts val="600"/>
              </a:spcBef>
            </a:pPr>
            <a:r>
              <a:rPr lang="fr-CA" sz="2400" dirty="0">
                <a:latin typeface="Arial"/>
                <a:cs typeface="Arial"/>
              </a:rPr>
              <a:t>Teneur réduite en protéine S et alpha2-antiplasmine.</a:t>
            </a:r>
          </a:p>
        </p:txBody>
      </p:sp>
      <p:sp>
        <p:nvSpPr>
          <p:cNvPr id="5" name="Title 4">
            <a:extLst>
              <a:ext uri="{FF2B5EF4-FFF2-40B4-BE49-F238E27FC236}">
                <a16:creationId xmlns:a16="http://schemas.microsoft.com/office/drawing/2014/main" id="{91F3B013-CA4E-A022-3D9B-9395DBC2DAF8}"/>
              </a:ext>
            </a:extLst>
          </p:cNvPr>
          <p:cNvSpPr>
            <a:spLocks noGrp="1"/>
          </p:cNvSpPr>
          <p:nvPr>
            <p:ph type="title"/>
            <p:custDataLst>
              <p:tags r:id="rId3"/>
            </p:custDataLst>
          </p:nvPr>
        </p:nvSpPr>
        <p:spPr>
          <a:xfrm>
            <a:off x="389552" y="481708"/>
            <a:ext cx="11368292" cy="943442"/>
          </a:xfrm>
        </p:spPr>
        <p:txBody>
          <a:bodyPr anchor="t">
            <a:noAutofit/>
          </a:bodyPr>
          <a:lstStyle/>
          <a:p>
            <a:r>
              <a:rPr lang="fr-CA" sz="3400" dirty="0">
                <a:latin typeface="Arial"/>
                <a:cs typeface="Arial"/>
              </a:rPr>
              <a:t>Activité des facteurs de coagulation</a:t>
            </a:r>
          </a:p>
        </p:txBody>
      </p:sp>
      <p:sp>
        <p:nvSpPr>
          <p:cNvPr id="3" name="TextBox 2">
            <a:extLst>
              <a:ext uri="{FF2B5EF4-FFF2-40B4-BE49-F238E27FC236}">
                <a16:creationId xmlns:a16="http://schemas.microsoft.com/office/drawing/2014/main" id="{0C3FE464-4355-2E67-42FE-EA65DB5AC150}"/>
              </a:ext>
            </a:extLst>
          </p:cNvPr>
          <p:cNvSpPr txBox="1"/>
          <p:nvPr>
            <p:custDataLst>
              <p:tags r:id="rId4"/>
            </p:custDataLst>
          </p:nvPr>
        </p:nvSpPr>
        <p:spPr>
          <a:xfrm>
            <a:off x="3572539" y="6037369"/>
            <a:ext cx="7868093" cy="600164"/>
          </a:xfrm>
          <a:prstGeom prst="rect">
            <a:avLst/>
          </a:prstGeom>
          <a:noFill/>
        </p:spPr>
        <p:txBody>
          <a:bodyPr wrap="square">
            <a:spAutoFit/>
          </a:bodyPr>
          <a:lstStyle/>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Ce document est accessible sur </a:t>
            </a:r>
            <a:r>
              <a:rPr lang="fr-CA" sz="1100" b="0" i="0" dirty="0">
                <a:solidFill>
                  <a:schemeClr val="bg1">
                    <a:lumMod val="50000"/>
                  </a:schemeClr>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r>
              <a:rPr lang="fr-CA" sz="1100" b="0" i="0" u="sng" strike="noStrike" dirty="0">
                <a:solidFill>
                  <a:schemeClr val="bg1">
                    <a:lumMod val="50000"/>
                  </a:schemeClr>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3776763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81E207B-87BC-E386-5D53-FC7ADF657C21}"/>
              </a:ext>
            </a:extLst>
          </p:cNvPr>
          <p:cNvGraphicFramePr>
            <a:graphicFrameLocks noGrp="1"/>
          </p:cNvGraphicFramePr>
          <p:nvPr>
            <p:custDataLst>
              <p:tags r:id="rId2"/>
            </p:custDataLst>
            <p:extLst>
              <p:ext uri="{D42A27DB-BD31-4B8C-83A1-F6EECF244321}">
                <p14:modId xmlns:p14="http://schemas.microsoft.com/office/powerpoint/2010/main" val="2532563964"/>
              </p:ext>
            </p:extLst>
          </p:nvPr>
        </p:nvGraphicFramePr>
        <p:xfrm>
          <a:off x="1118959" y="827371"/>
          <a:ext cx="7893047" cy="4758969"/>
        </p:xfrm>
        <a:graphic>
          <a:graphicData uri="http://schemas.openxmlformats.org/drawingml/2006/table">
            <a:tbl>
              <a:tblPr firstRow="1" firstCol="1" bandRow="1">
                <a:tableStyleId>{5C22544A-7EE6-4342-B048-85BDC9FD1C3A}</a:tableStyleId>
              </a:tblPr>
              <a:tblGrid>
                <a:gridCol w="2059137">
                  <a:extLst>
                    <a:ext uri="{9D8B030D-6E8A-4147-A177-3AD203B41FA5}">
                      <a16:colId xmlns:a16="http://schemas.microsoft.com/office/drawing/2014/main" val="1487628161"/>
                    </a:ext>
                  </a:extLst>
                </a:gridCol>
                <a:gridCol w="2916955">
                  <a:extLst>
                    <a:ext uri="{9D8B030D-6E8A-4147-A177-3AD203B41FA5}">
                      <a16:colId xmlns:a16="http://schemas.microsoft.com/office/drawing/2014/main" val="1615724798"/>
                    </a:ext>
                  </a:extLst>
                </a:gridCol>
                <a:gridCol w="2916955">
                  <a:extLst>
                    <a:ext uri="{9D8B030D-6E8A-4147-A177-3AD203B41FA5}">
                      <a16:colId xmlns:a16="http://schemas.microsoft.com/office/drawing/2014/main" val="3896122282"/>
                    </a:ext>
                  </a:extLst>
                </a:gridCol>
              </a:tblGrid>
              <a:tr h="506984">
                <a:tc>
                  <a:txBody>
                    <a:bodyPr/>
                    <a:lstStyle/>
                    <a:p>
                      <a:pPr marL="0" marR="0" algn="ctr">
                        <a:lnSpc>
                          <a:spcPct val="107000"/>
                        </a:lnSpc>
                        <a:spcBef>
                          <a:spcPts val="0"/>
                        </a:spcBef>
                        <a:spcAft>
                          <a:spcPts val="0"/>
                        </a:spcAft>
                      </a:pPr>
                      <a:r>
                        <a:rPr lang="fr-CA" sz="1200" dirty="0">
                          <a:effectLst/>
                          <a:latin typeface="Arial" panose="020B0604020202020204" pitchFamily="34" charset="0"/>
                          <a:cs typeface="Arial" panose="020B0604020202020204" pitchFamily="34" charset="0"/>
                        </a:rPr>
                        <a:t>Paramètres</a:t>
                      </a:r>
                    </a:p>
                  </a:txBody>
                  <a:tcPr marL="68580" marR="68580" marT="0" marB="0" anchor="ctr"/>
                </a:tc>
                <a:tc>
                  <a:txBody>
                    <a:bodyPr/>
                    <a:lstStyle/>
                    <a:p>
                      <a:pPr marL="0" marR="0" algn="ctr">
                        <a:lnSpc>
                          <a:spcPct val="107000"/>
                        </a:lnSpc>
                        <a:spcBef>
                          <a:spcPts val="0"/>
                        </a:spcBef>
                        <a:spcAft>
                          <a:spcPts val="0"/>
                        </a:spcAft>
                      </a:pPr>
                      <a:r>
                        <a:rPr lang="fr-CA" sz="1200" dirty="0">
                          <a:effectLst/>
                          <a:latin typeface="Arial"/>
                          <a:cs typeface="Arial"/>
                        </a:rPr>
                        <a:t>Octaplasma (n = 12)</a:t>
                      </a:r>
                    </a:p>
                    <a:p>
                      <a:pPr marL="0" marR="0" algn="ctr">
                        <a:lnSpc>
                          <a:spcPct val="107000"/>
                        </a:lnSpc>
                        <a:spcBef>
                          <a:spcPts val="0"/>
                        </a:spcBef>
                        <a:spcAft>
                          <a:spcPts val="0"/>
                        </a:spcAft>
                      </a:pPr>
                      <a:r>
                        <a:rPr lang="fr-CA" sz="1200" dirty="0">
                          <a:effectLst/>
                          <a:latin typeface="Arial"/>
                          <a:cs typeface="Arial"/>
                        </a:rPr>
                        <a:t>Moyenne (min. - max.)</a:t>
                      </a:r>
                    </a:p>
                  </a:txBody>
                  <a:tcPr marL="68580" marR="68580" marT="0" marB="0" anchor="ctr"/>
                </a:tc>
                <a:tc>
                  <a:txBody>
                    <a:bodyPr/>
                    <a:lstStyle/>
                    <a:p>
                      <a:pPr marL="0" marR="0" algn="ctr">
                        <a:lnSpc>
                          <a:spcPct val="107000"/>
                        </a:lnSpc>
                        <a:spcBef>
                          <a:spcPts val="0"/>
                        </a:spcBef>
                        <a:spcAft>
                          <a:spcPts val="0"/>
                        </a:spcAft>
                      </a:pPr>
                      <a:r>
                        <a:rPr lang="fr-CA" sz="1200" dirty="0">
                          <a:effectLst/>
                          <a:latin typeface="Arial"/>
                          <a:cs typeface="Arial"/>
                        </a:rPr>
                        <a:t>Fourchettes de référence</a:t>
                      </a:r>
                    </a:p>
                    <a:p>
                      <a:pPr marL="0" marR="0" algn="ctr">
                        <a:lnSpc>
                          <a:spcPct val="107000"/>
                        </a:lnSpc>
                        <a:spcBef>
                          <a:spcPts val="0"/>
                        </a:spcBef>
                        <a:spcAft>
                          <a:spcPts val="0"/>
                        </a:spcAft>
                      </a:pPr>
                      <a:r>
                        <a:rPr lang="fr-CA" sz="1200" dirty="0">
                          <a:effectLst/>
                          <a:latin typeface="Arial"/>
                          <a:cs typeface="Arial"/>
                        </a:rPr>
                        <a:t>PFC</a:t>
                      </a:r>
                    </a:p>
                  </a:txBody>
                  <a:tcPr marL="68580" marR="68580" marT="0" marB="0" anchor="ctr"/>
                </a:tc>
                <a:extLst>
                  <a:ext uri="{0D108BD9-81ED-4DB2-BD59-A6C34878D82A}">
                    <a16:rowId xmlns:a16="http://schemas.microsoft.com/office/drawing/2014/main" val="1010691875"/>
                  </a:ext>
                </a:extLst>
              </a:tr>
              <a:tr h="316865">
                <a:tc>
                  <a:txBody>
                    <a:bodyPr/>
                    <a:lstStyle/>
                    <a:p>
                      <a:pPr marL="0" marR="0">
                        <a:lnSpc>
                          <a:spcPct val="107000"/>
                        </a:lnSpc>
                        <a:spcBef>
                          <a:spcPts val="0"/>
                        </a:spcBef>
                        <a:spcAft>
                          <a:spcPts val="0"/>
                        </a:spcAft>
                      </a:pPr>
                      <a:r>
                        <a:rPr lang="fr-CA" sz="1200" dirty="0">
                          <a:effectLst/>
                          <a:latin typeface="Arial" panose="020B0604020202020204" pitchFamily="34" charset="0"/>
                          <a:cs typeface="Arial" panose="020B0604020202020204" pitchFamily="34" charset="0"/>
                        </a:rPr>
                        <a:t>Total de protéines (mg/ml)</a:t>
                      </a:r>
                    </a:p>
                  </a:txBody>
                  <a:tcPr marL="68580" marR="68580" marT="0" marB="0" anchor="ctr"/>
                </a:tc>
                <a:tc>
                  <a:txBody>
                    <a:bodyPr/>
                    <a:lstStyle/>
                    <a:p>
                      <a:pPr marL="0" marR="0" algn="ctr">
                        <a:lnSpc>
                          <a:spcPct val="107000"/>
                        </a:lnSpc>
                        <a:spcBef>
                          <a:spcPts val="0"/>
                        </a:spcBef>
                        <a:spcAft>
                          <a:spcPts val="0"/>
                        </a:spcAft>
                      </a:pPr>
                      <a:r>
                        <a:rPr lang="fr-CA" sz="1200" dirty="0">
                          <a:effectLst/>
                          <a:latin typeface="Arial"/>
                          <a:cs typeface="Arial"/>
                        </a:rPr>
                        <a:t>55 (54–57)</a:t>
                      </a:r>
                    </a:p>
                  </a:txBody>
                  <a:tcPr marL="68580" marR="68580" marT="0" marB="0" anchor="ctr"/>
                </a:tc>
                <a:tc>
                  <a:txBody>
                    <a:bodyPr/>
                    <a:lstStyle/>
                    <a:p>
                      <a:pPr marL="0" marR="0" algn="ctr">
                        <a:lnSpc>
                          <a:spcPct val="107000"/>
                        </a:lnSpc>
                        <a:spcBef>
                          <a:spcPts val="0"/>
                        </a:spcBef>
                        <a:spcAft>
                          <a:spcPts val="0"/>
                        </a:spcAft>
                      </a:pPr>
                      <a:r>
                        <a:rPr lang="fr-CA" sz="1200" dirty="0">
                          <a:effectLst/>
                          <a:latin typeface="Arial"/>
                          <a:cs typeface="Arial"/>
                        </a:rPr>
                        <a:t>48–64</a:t>
                      </a:r>
                    </a:p>
                  </a:txBody>
                  <a:tcPr marL="68580" marR="68580" marT="0" marB="0" anchor="ctr"/>
                </a:tc>
                <a:extLst>
                  <a:ext uri="{0D108BD9-81ED-4DB2-BD59-A6C34878D82A}">
                    <a16:rowId xmlns:a16="http://schemas.microsoft.com/office/drawing/2014/main" val="1968754370"/>
                  </a:ext>
                </a:extLst>
              </a:tr>
              <a:tr h="316865">
                <a:tc>
                  <a:txBody>
                    <a:bodyPr/>
                    <a:lstStyle/>
                    <a:p>
                      <a:pPr marL="0" marR="0">
                        <a:lnSpc>
                          <a:spcPct val="107000"/>
                        </a:lnSpc>
                        <a:spcBef>
                          <a:spcPts val="0"/>
                        </a:spcBef>
                        <a:spcAft>
                          <a:spcPts val="0"/>
                        </a:spcAft>
                      </a:pPr>
                      <a:r>
                        <a:rPr lang="fr-CA" sz="1200" dirty="0">
                          <a:effectLst/>
                          <a:latin typeface="Arial"/>
                          <a:cs typeface="Arial"/>
                        </a:rPr>
                        <a:t>Albumine (mg/ml)</a:t>
                      </a:r>
                    </a:p>
                  </a:txBody>
                  <a:tcPr marL="68580" marR="68580" marT="0" marB="0" anchor="ctr"/>
                </a:tc>
                <a:tc>
                  <a:txBody>
                    <a:bodyPr/>
                    <a:lstStyle/>
                    <a:p>
                      <a:pPr marL="0" marR="0" algn="ctr">
                        <a:lnSpc>
                          <a:spcPct val="107000"/>
                        </a:lnSpc>
                        <a:spcBef>
                          <a:spcPts val="0"/>
                        </a:spcBef>
                        <a:spcAft>
                          <a:spcPts val="0"/>
                        </a:spcAft>
                      </a:pPr>
                      <a:r>
                        <a:rPr lang="fr-CA" sz="1200" dirty="0">
                          <a:effectLst/>
                          <a:latin typeface="Arial" panose="020B0604020202020204" pitchFamily="34" charset="0"/>
                          <a:cs typeface="Arial" panose="020B0604020202020204" pitchFamily="34" charset="0"/>
                        </a:rPr>
                        <a:t>32 (30–34)</a:t>
                      </a:r>
                    </a:p>
                  </a:txBody>
                  <a:tcPr marL="68580" marR="68580" marT="0" marB="0" anchor="ctr"/>
                </a:tc>
                <a:tc>
                  <a:txBody>
                    <a:bodyPr/>
                    <a:lstStyle/>
                    <a:p>
                      <a:pPr marL="0" marR="0" algn="ctr">
                        <a:lnSpc>
                          <a:spcPct val="107000"/>
                        </a:lnSpc>
                        <a:spcBef>
                          <a:spcPts val="0"/>
                        </a:spcBef>
                        <a:spcAft>
                          <a:spcPts val="0"/>
                        </a:spcAft>
                      </a:pPr>
                      <a:r>
                        <a:rPr lang="fr-CA" sz="1200" dirty="0">
                          <a:effectLst/>
                          <a:latin typeface="Arial"/>
                          <a:cs typeface="Arial"/>
                        </a:rPr>
                        <a:t>28–41</a:t>
                      </a:r>
                    </a:p>
                  </a:txBody>
                  <a:tcPr marL="68580" marR="68580" marT="0" marB="0" anchor="ctr"/>
                </a:tc>
                <a:extLst>
                  <a:ext uri="{0D108BD9-81ED-4DB2-BD59-A6C34878D82A}">
                    <a16:rowId xmlns:a16="http://schemas.microsoft.com/office/drawing/2014/main" val="1067295091"/>
                  </a:ext>
                </a:extLst>
              </a:tr>
              <a:tr h="316865">
                <a:tc>
                  <a:txBody>
                    <a:bodyPr/>
                    <a:lstStyle/>
                    <a:p>
                      <a:pPr marL="0" marR="0">
                        <a:lnSpc>
                          <a:spcPct val="107000"/>
                        </a:lnSpc>
                        <a:spcBef>
                          <a:spcPts val="0"/>
                        </a:spcBef>
                        <a:spcAft>
                          <a:spcPts val="0"/>
                        </a:spcAft>
                      </a:pPr>
                      <a:r>
                        <a:rPr lang="fr-CA" sz="1200" dirty="0">
                          <a:effectLst/>
                          <a:latin typeface="Arial"/>
                          <a:cs typeface="Arial"/>
                        </a:rPr>
                        <a:t>Fibrinogène (mg/ml)</a:t>
                      </a:r>
                    </a:p>
                  </a:txBody>
                  <a:tcPr marL="68580" marR="68580" marT="0" marB="0" anchor="ctr"/>
                </a:tc>
                <a:tc>
                  <a:txBody>
                    <a:bodyPr/>
                    <a:lstStyle/>
                    <a:p>
                      <a:pPr marL="0" marR="0" algn="ctr">
                        <a:lnSpc>
                          <a:spcPct val="107000"/>
                        </a:lnSpc>
                        <a:spcBef>
                          <a:spcPts val="0"/>
                        </a:spcBef>
                        <a:spcAft>
                          <a:spcPts val="0"/>
                        </a:spcAft>
                      </a:pPr>
                      <a:r>
                        <a:rPr lang="fr-CA" sz="1200" dirty="0">
                          <a:effectLst/>
                          <a:latin typeface="Arial" panose="020B0604020202020204" pitchFamily="34" charset="0"/>
                          <a:cs typeface="Arial" panose="020B0604020202020204" pitchFamily="34" charset="0"/>
                        </a:rPr>
                        <a:t>2,5 (2,4–2,6)</a:t>
                      </a:r>
                    </a:p>
                  </a:txBody>
                  <a:tcPr marL="68580" marR="68580" marT="0" marB="0" anchor="ctr"/>
                </a:tc>
                <a:tc>
                  <a:txBody>
                    <a:bodyPr/>
                    <a:lstStyle/>
                    <a:p>
                      <a:pPr marL="0" marR="0" algn="ctr">
                        <a:lnSpc>
                          <a:spcPct val="107000"/>
                        </a:lnSpc>
                        <a:spcBef>
                          <a:spcPts val="0"/>
                        </a:spcBef>
                        <a:spcAft>
                          <a:spcPts val="0"/>
                        </a:spcAft>
                      </a:pPr>
                      <a:r>
                        <a:rPr lang="fr-CA" sz="1200" dirty="0">
                          <a:effectLst/>
                          <a:latin typeface="Arial" panose="020B0604020202020204" pitchFamily="34" charset="0"/>
                          <a:cs typeface="Arial" panose="020B0604020202020204" pitchFamily="34" charset="0"/>
                        </a:rPr>
                        <a:t>1,45–3,85</a:t>
                      </a:r>
                    </a:p>
                  </a:txBody>
                  <a:tcPr marL="68580" marR="68580" marT="0" marB="0" anchor="ctr"/>
                </a:tc>
                <a:extLst>
                  <a:ext uri="{0D108BD9-81ED-4DB2-BD59-A6C34878D82A}">
                    <a16:rowId xmlns:a16="http://schemas.microsoft.com/office/drawing/2014/main" val="1274267078"/>
                  </a:ext>
                </a:extLst>
              </a:tr>
              <a:tr h="361798">
                <a:tc>
                  <a:txBody>
                    <a:bodyPr/>
                    <a:lstStyle/>
                    <a:p>
                      <a:pPr marL="0" marR="0">
                        <a:lnSpc>
                          <a:spcPct val="107000"/>
                        </a:lnSpc>
                        <a:spcBef>
                          <a:spcPts val="0"/>
                        </a:spcBef>
                        <a:spcAft>
                          <a:spcPts val="0"/>
                        </a:spcAft>
                      </a:pPr>
                      <a:r>
                        <a:rPr lang="fr-CA" sz="1200" dirty="0">
                          <a:effectLst/>
                          <a:latin typeface="Arial"/>
                          <a:cs typeface="Arial"/>
                        </a:rPr>
                        <a:t>IgG (mg/ml)</a:t>
                      </a:r>
                    </a:p>
                  </a:txBody>
                  <a:tcPr marL="68580" marR="68580" marT="0" marB="0" anchor="ctr"/>
                </a:tc>
                <a:tc>
                  <a:txBody>
                    <a:bodyPr/>
                    <a:lstStyle/>
                    <a:p>
                      <a:pPr marL="0" marR="0" algn="ctr">
                        <a:lnSpc>
                          <a:spcPct val="107000"/>
                        </a:lnSpc>
                        <a:spcBef>
                          <a:spcPts val="0"/>
                        </a:spcBef>
                        <a:spcAft>
                          <a:spcPts val="0"/>
                        </a:spcAft>
                      </a:pPr>
                      <a:r>
                        <a:rPr lang="fr-CA" sz="1200" dirty="0">
                          <a:effectLst/>
                          <a:latin typeface="Arial" panose="020B0604020202020204" pitchFamily="34" charset="0"/>
                          <a:cs typeface="Arial" panose="020B0604020202020204" pitchFamily="34" charset="0"/>
                        </a:rPr>
                        <a:t>9,65 (9,15–10,10)</a:t>
                      </a:r>
                    </a:p>
                  </a:txBody>
                  <a:tcPr marL="68580" marR="68580" marT="0" marB="0" anchor="ctr"/>
                </a:tc>
                <a:tc>
                  <a:txBody>
                    <a:bodyPr/>
                    <a:lstStyle/>
                    <a:p>
                      <a:pPr marL="0" marR="0" algn="ctr">
                        <a:lnSpc>
                          <a:spcPct val="107000"/>
                        </a:lnSpc>
                        <a:spcBef>
                          <a:spcPts val="0"/>
                        </a:spcBef>
                        <a:spcAft>
                          <a:spcPts val="0"/>
                        </a:spcAft>
                      </a:pPr>
                      <a:r>
                        <a:rPr lang="fr-CA" sz="1200" dirty="0">
                          <a:effectLst/>
                          <a:latin typeface="Arial"/>
                          <a:cs typeface="Arial"/>
                        </a:rPr>
                        <a:t>6,60–14,50</a:t>
                      </a:r>
                    </a:p>
                  </a:txBody>
                  <a:tcPr marL="68580" marR="68580" marT="0" marB="0" anchor="ctr"/>
                </a:tc>
                <a:extLst>
                  <a:ext uri="{0D108BD9-81ED-4DB2-BD59-A6C34878D82A}">
                    <a16:rowId xmlns:a16="http://schemas.microsoft.com/office/drawing/2014/main" val="4021268808"/>
                  </a:ext>
                </a:extLst>
              </a:tr>
              <a:tr h="316865">
                <a:tc>
                  <a:txBody>
                    <a:bodyPr/>
                    <a:lstStyle/>
                    <a:p>
                      <a:pPr marL="0" marR="0">
                        <a:lnSpc>
                          <a:spcPct val="107000"/>
                        </a:lnSpc>
                        <a:spcBef>
                          <a:spcPts val="0"/>
                        </a:spcBef>
                        <a:spcAft>
                          <a:spcPts val="0"/>
                        </a:spcAft>
                      </a:pPr>
                      <a:r>
                        <a:rPr lang="fr-CA" sz="1200" dirty="0">
                          <a:effectLst/>
                          <a:latin typeface="Arial"/>
                          <a:cs typeface="Arial"/>
                        </a:rPr>
                        <a:t>IgA (mg/ml)</a:t>
                      </a:r>
                    </a:p>
                  </a:txBody>
                  <a:tcPr marL="68580" marR="68580" marT="0" marB="0" anchor="ctr"/>
                </a:tc>
                <a:tc>
                  <a:txBody>
                    <a:bodyPr/>
                    <a:lstStyle/>
                    <a:p>
                      <a:pPr marL="0" marR="0" algn="ctr">
                        <a:lnSpc>
                          <a:spcPct val="107000"/>
                        </a:lnSpc>
                        <a:spcBef>
                          <a:spcPts val="0"/>
                        </a:spcBef>
                        <a:spcAft>
                          <a:spcPts val="0"/>
                        </a:spcAft>
                      </a:pPr>
                      <a:r>
                        <a:rPr lang="fr-CA" sz="1200" dirty="0">
                          <a:effectLst/>
                          <a:latin typeface="Arial" panose="020B0604020202020204" pitchFamily="34" charset="0"/>
                          <a:cs typeface="Arial" panose="020B0604020202020204" pitchFamily="34" charset="0"/>
                        </a:rPr>
                        <a:t>2,00 (1,80–2,05)</a:t>
                      </a:r>
                    </a:p>
                  </a:txBody>
                  <a:tcPr marL="68580" marR="68580" marT="0" marB="0" anchor="ctr"/>
                </a:tc>
                <a:tc>
                  <a:txBody>
                    <a:bodyPr/>
                    <a:lstStyle/>
                    <a:p>
                      <a:pPr marL="0" marR="0" algn="ctr">
                        <a:lnSpc>
                          <a:spcPct val="107000"/>
                        </a:lnSpc>
                        <a:spcBef>
                          <a:spcPts val="0"/>
                        </a:spcBef>
                        <a:spcAft>
                          <a:spcPts val="0"/>
                        </a:spcAft>
                      </a:pPr>
                      <a:r>
                        <a:rPr lang="fr-CA" sz="1200" dirty="0">
                          <a:effectLst/>
                          <a:latin typeface="Arial"/>
                          <a:cs typeface="Arial"/>
                        </a:rPr>
                        <a:t>0,75–4,20</a:t>
                      </a:r>
                    </a:p>
                  </a:txBody>
                  <a:tcPr marL="68580" marR="68580" marT="0" marB="0" anchor="ctr"/>
                </a:tc>
                <a:extLst>
                  <a:ext uri="{0D108BD9-81ED-4DB2-BD59-A6C34878D82A}">
                    <a16:rowId xmlns:a16="http://schemas.microsoft.com/office/drawing/2014/main" val="1117944859"/>
                  </a:ext>
                </a:extLst>
              </a:tr>
              <a:tr h="316865">
                <a:tc>
                  <a:txBody>
                    <a:bodyPr/>
                    <a:lstStyle/>
                    <a:p>
                      <a:pPr marL="0" marR="0">
                        <a:lnSpc>
                          <a:spcPct val="107000"/>
                        </a:lnSpc>
                        <a:spcBef>
                          <a:spcPts val="0"/>
                        </a:spcBef>
                        <a:spcAft>
                          <a:spcPts val="0"/>
                        </a:spcAft>
                      </a:pPr>
                      <a:r>
                        <a:rPr lang="fr-CA" sz="1200" dirty="0">
                          <a:effectLst/>
                          <a:latin typeface="Arial"/>
                          <a:cs typeface="Arial"/>
                        </a:rPr>
                        <a:t>IgM (mg/ml)</a:t>
                      </a:r>
                    </a:p>
                  </a:txBody>
                  <a:tcPr marL="68580" marR="68580" marT="0" marB="0" anchor="ctr"/>
                </a:tc>
                <a:tc>
                  <a:txBody>
                    <a:bodyPr/>
                    <a:lstStyle/>
                    <a:p>
                      <a:pPr marL="0" marR="0" algn="ctr">
                        <a:lnSpc>
                          <a:spcPct val="107000"/>
                        </a:lnSpc>
                        <a:spcBef>
                          <a:spcPts val="0"/>
                        </a:spcBef>
                        <a:spcAft>
                          <a:spcPts val="0"/>
                        </a:spcAft>
                      </a:pPr>
                      <a:r>
                        <a:rPr lang="fr-CA" sz="1200" dirty="0">
                          <a:effectLst/>
                          <a:latin typeface="Arial"/>
                          <a:cs typeface="Arial"/>
                        </a:rPr>
                        <a:t>1,25 (1,20–1,30)</a:t>
                      </a:r>
                    </a:p>
                  </a:txBody>
                  <a:tcPr marL="68580" marR="68580" marT="0" marB="0" anchor="ctr"/>
                </a:tc>
                <a:tc>
                  <a:txBody>
                    <a:bodyPr/>
                    <a:lstStyle/>
                    <a:p>
                      <a:pPr marL="0" marR="0" algn="ctr">
                        <a:lnSpc>
                          <a:spcPct val="107000"/>
                        </a:lnSpc>
                        <a:spcBef>
                          <a:spcPts val="0"/>
                        </a:spcBef>
                        <a:spcAft>
                          <a:spcPts val="0"/>
                        </a:spcAft>
                      </a:pPr>
                      <a:r>
                        <a:rPr lang="fr-CA" sz="1200" dirty="0">
                          <a:effectLst/>
                          <a:latin typeface="Arial"/>
                          <a:cs typeface="Arial"/>
                        </a:rPr>
                        <a:t>0,40–3,10</a:t>
                      </a:r>
                    </a:p>
                  </a:txBody>
                  <a:tcPr marL="68580" marR="68580" marT="0" marB="0" anchor="ctr"/>
                </a:tc>
                <a:extLst>
                  <a:ext uri="{0D108BD9-81ED-4DB2-BD59-A6C34878D82A}">
                    <a16:rowId xmlns:a16="http://schemas.microsoft.com/office/drawing/2014/main" val="4163977708"/>
                  </a:ext>
                </a:extLst>
              </a:tr>
              <a:tr h="316865">
                <a:tc>
                  <a:txBody>
                    <a:bodyPr/>
                    <a:lstStyle/>
                    <a:p>
                      <a:pPr marL="0" marR="0">
                        <a:lnSpc>
                          <a:spcPct val="107000"/>
                        </a:lnSpc>
                        <a:spcBef>
                          <a:spcPts val="0"/>
                        </a:spcBef>
                        <a:spcAft>
                          <a:spcPts val="0"/>
                        </a:spcAft>
                      </a:pPr>
                      <a:r>
                        <a:rPr lang="fr-CA" sz="1200" dirty="0">
                          <a:effectLst/>
                          <a:latin typeface="Arial"/>
                          <a:cs typeface="Arial"/>
                        </a:rPr>
                        <a:t>Facteur V (UI/ml)</a:t>
                      </a:r>
                    </a:p>
                  </a:txBody>
                  <a:tcPr marL="68580" marR="68580" marT="0" marB="0" anchor="ctr"/>
                </a:tc>
                <a:tc>
                  <a:txBody>
                    <a:bodyPr/>
                    <a:lstStyle/>
                    <a:p>
                      <a:pPr marL="0" marR="0" algn="ctr">
                        <a:lnSpc>
                          <a:spcPct val="107000"/>
                        </a:lnSpc>
                        <a:spcBef>
                          <a:spcPts val="0"/>
                        </a:spcBef>
                        <a:spcAft>
                          <a:spcPts val="0"/>
                        </a:spcAft>
                      </a:pPr>
                      <a:r>
                        <a:rPr lang="fr-CA" sz="1200" dirty="0">
                          <a:effectLst/>
                          <a:latin typeface="Arial" panose="020B0604020202020204" pitchFamily="34" charset="0"/>
                          <a:cs typeface="Arial" panose="020B0604020202020204" pitchFamily="34" charset="0"/>
                        </a:rPr>
                        <a:t>0,78 (0,75–0,84)</a:t>
                      </a:r>
                    </a:p>
                  </a:txBody>
                  <a:tcPr marL="68580" marR="68580" marT="0" marB="0" anchor="ctr"/>
                </a:tc>
                <a:tc>
                  <a:txBody>
                    <a:bodyPr/>
                    <a:lstStyle/>
                    <a:p>
                      <a:pPr marL="0" marR="0" algn="ctr">
                        <a:lnSpc>
                          <a:spcPct val="107000"/>
                        </a:lnSpc>
                        <a:spcBef>
                          <a:spcPts val="0"/>
                        </a:spcBef>
                        <a:spcAft>
                          <a:spcPts val="0"/>
                        </a:spcAft>
                      </a:pPr>
                      <a:r>
                        <a:rPr lang="fr-CA" sz="1200" dirty="0">
                          <a:effectLst/>
                          <a:latin typeface="Arial" panose="020B0604020202020204" pitchFamily="34" charset="0"/>
                          <a:cs typeface="Arial" panose="020B0604020202020204" pitchFamily="34" charset="0"/>
                        </a:rPr>
                        <a:t>0,54–1,45</a:t>
                      </a:r>
                    </a:p>
                  </a:txBody>
                  <a:tcPr marL="68580" marR="68580" marT="0" marB="0" anchor="ctr"/>
                </a:tc>
                <a:extLst>
                  <a:ext uri="{0D108BD9-81ED-4DB2-BD59-A6C34878D82A}">
                    <a16:rowId xmlns:a16="http://schemas.microsoft.com/office/drawing/2014/main" val="1330250295"/>
                  </a:ext>
                </a:extLst>
              </a:tr>
              <a:tr h="316865">
                <a:tc>
                  <a:txBody>
                    <a:bodyPr/>
                    <a:lstStyle/>
                    <a:p>
                      <a:pPr marL="0" marR="0">
                        <a:lnSpc>
                          <a:spcPct val="107000"/>
                        </a:lnSpc>
                        <a:spcBef>
                          <a:spcPts val="0"/>
                        </a:spcBef>
                        <a:spcAft>
                          <a:spcPts val="0"/>
                        </a:spcAft>
                      </a:pPr>
                      <a:r>
                        <a:rPr lang="fr-CA" sz="1200" dirty="0">
                          <a:effectLst/>
                          <a:latin typeface="Arial"/>
                          <a:cs typeface="Arial"/>
                        </a:rPr>
                        <a:t>Facteur VII (UI/ml)</a:t>
                      </a:r>
                    </a:p>
                  </a:txBody>
                  <a:tcPr marL="68580" marR="68580" marT="0" marB="0" anchor="ctr"/>
                </a:tc>
                <a:tc>
                  <a:txBody>
                    <a:bodyPr/>
                    <a:lstStyle/>
                    <a:p>
                      <a:pPr marL="0" marR="0" algn="ctr">
                        <a:lnSpc>
                          <a:spcPct val="107000"/>
                        </a:lnSpc>
                        <a:spcBef>
                          <a:spcPts val="0"/>
                        </a:spcBef>
                        <a:spcAft>
                          <a:spcPts val="0"/>
                        </a:spcAft>
                      </a:pPr>
                      <a:r>
                        <a:rPr lang="fr-CA" sz="1200" dirty="0">
                          <a:effectLst/>
                          <a:latin typeface="Arial" panose="020B0604020202020204" pitchFamily="34" charset="0"/>
                          <a:cs typeface="Arial" panose="020B0604020202020204" pitchFamily="34" charset="0"/>
                        </a:rPr>
                        <a:t>1,08 (0,90–1,17)</a:t>
                      </a:r>
                    </a:p>
                  </a:txBody>
                  <a:tcPr marL="68580" marR="68580" marT="0" marB="0" anchor="ctr"/>
                </a:tc>
                <a:tc>
                  <a:txBody>
                    <a:bodyPr/>
                    <a:lstStyle/>
                    <a:p>
                      <a:pPr marL="0" marR="0" algn="ctr">
                        <a:lnSpc>
                          <a:spcPct val="107000"/>
                        </a:lnSpc>
                        <a:spcBef>
                          <a:spcPts val="0"/>
                        </a:spcBef>
                        <a:spcAft>
                          <a:spcPts val="0"/>
                        </a:spcAft>
                      </a:pPr>
                      <a:r>
                        <a:rPr lang="fr-CA" sz="1200" dirty="0">
                          <a:effectLst/>
                          <a:latin typeface="Arial"/>
                          <a:cs typeface="Arial"/>
                        </a:rPr>
                        <a:t>0,62–1,65</a:t>
                      </a:r>
                    </a:p>
                  </a:txBody>
                  <a:tcPr marL="68580" marR="68580" marT="0" marB="0" anchor="ctr"/>
                </a:tc>
                <a:extLst>
                  <a:ext uri="{0D108BD9-81ED-4DB2-BD59-A6C34878D82A}">
                    <a16:rowId xmlns:a16="http://schemas.microsoft.com/office/drawing/2014/main" val="358429331"/>
                  </a:ext>
                </a:extLst>
              </a:tr>
              <a:tr h="344283">
                <a:tc>
                  <a:txBody>
                    <a:bodyPr/>
                    <a:lstStyle/>
                    <a:p>
                      <a:pPr marL="0" marR="0">
                        <a:lnSpc>
                          <a:spcPct val="107000"/>
                        </a:lnSpc>
                        <a:spcBef>
                          <a:spcPts val="0"/>
                        </a:spcBef>
                        <a:spcAft>
                          <a:spcPts val="0"/>
                        </a:spcAft>
                      </a:pPr>
                      <a:r>
                        <a:rPr lang="fr-CA" sz="1200" dirty="0">
                          <a:effectLst/>
                          <a:latin typeface="Arial"/>
                          <a:cs typeface="Arial"/>
                        </a:rPr>
                        <a:t>Facteur X (UI/ml)</a:t>
                      </a:r>
                    </a:p>
                  </a:txBody>
                  <a:tcPr marL="68580" marR="68580" marT="0" marB="0" anchor="ctr"/>
                </a:tc>
                <a:tc>
                  <a:txBody>
                    <a:bodyPr/>
                    <a:lstStyle/>
                    <a:p>
                      <a:pPr marL="0" marR="0" algn="ctr">
                        <a:lnSpc>
                          <a:spcPct val="107000"/>
                        </a:lnSpc>
                        <a:spcBef>
                          <a:spcPts val="0"/>
                        </a:spcBef>
                        <a:spcAft>
                          <a:spcPts val="0"/>
                        </a:spcAft>
                      </a:pPr>
                      <a:r>
                        <a:rPr lang="fr-CA" sz="1200" dirty="0">
                          <a:effectLst/>
                          <a:latin typeface="Arial"/>
                          <a:cs typeface="Arial"/>
                        </a:rPr>
                        <a:t>0,78 (0,75–0,80)</a:t>
                      </a:r>
                    </a:p>
                  </a:txBody>
                  <a:tcPr marL="68580" marR="68580" marT="0" marB="0" anchor="ctr"/>
                </a:tc>
                <a:tc>
                  <a:txBody>
                    <a:bodyPr/>
                    <a:lstStyle/>
                    <a:p>
                      <a:pPr marL="0" marR="0" algn="ctr">
                        <a:lnSpc>
                          <a:spcPct val="107000"/>
                        </a:lnSpc>
                        <a:spcBef>
                          <a:spcPts val="0"/>
                        </a:spcBef>
                        <a:spcAft>
                          <a:spcPts val="0"/>
                        </a:spcAft>
                      </a:pPr>
                      <a:r>
                        <a:rPr lang="fr-CA" sz="1200" dirty="0">
                          <a:effectLst/>
                          <a:latin typeface="Arial" panose="020B0604020202020204" pitchFamily="34" charset="0"/>
                          <a:cs typeface="Arial" panose="020B0604020202020204" pitchFamily="34" charset="0"/>
                        </a:rPr>
                        <a:t>0,68–1,48</a:t>
                      </a:r>
                    </a:p>
                  </a:txBody>
                  <a:tcPr marL="68580" marR="68580" marT="0" marB="0" anchor="ctr"/>
                </a:tc>
                <a:extLst>
                  <a:ext uri="{0D108BD9-81ED-4DB2-BD59-A6C34878D82A}">
                    <a16:rowId xmlns:a16="http://schemas.microsoft.com/office/drawing/2014/main" val="2136952645"/>
                  </a:ext>
                </a:extLst>
              </a:tr>
              <a:tr h="316865">
                <a:tc>
                  <a:txBody>
                    <a:bodyPr/>
                    <a:lstStyle/>
                    <a:p>
                      <a:pPr marL="0" marR="0">
                        <a:lnSpc>
                          <a:spcPct val="107000"/>
                        </a:lnSpc>
                        <a:spcBef>
                          <a:spcPts val="0"/>
                        </a:spcBef>
                        <a:spcAft>
                          <a:spcPts val="0"/>
                        </a:spcAft>
                      </a:pPr>
                      <a:r>
                        <a:rPr lang="fr-CA" sz="1200" dirty="0">
                          <a:effectLst/>
                          <a:latin typeface="Arial"/>
                          <a:cs typeface="Arial"/>
                        </a:rPr>
                        <a:t>Facteur XI (UI/ml)</a:t>
                      </a:r>
                    </a:p>
                  </a:txBody>
                  <a:tcPr marL="68580" marR="68580" marT="0" marB="0" anchor="ctr"/>
                </a:tc>
                <a:tc>
                  <a:txBody>
                    <a:bodyPr/>
                    <a:lstStyle/>
                    <a:p>
                      <a:pPr marL="0" marR="0" algn="ctr">
                        <a:lnSpc>
                          <a:spcPct val="107000"/>
                        </a:lnSpc>
                        <a:spcBef>
                          <a:spcPts val="0"/>
                        </a:spcBef>
                        <a:spcAft>
                          <a:spcPts val="0"/>
                        </a:spcAft>
                      </a:pPr>
                      <a:r>
                        <a:rPr lang="fr-CA" sz="1200" dirty="0">
                          <a:effectLst/>
                          <a:latin typeface="Arial"/>
                          <a:cs typeface="Arial"/>
                        </a:rPr>
                        <a:t>0,99 (0,91–1,04)</a:t>
                      </a:r>
                    </a:p>
                  </a:txBody>
                  <a:tcPr marL="68580" marR="68580" marT="0" marB="0" anchor="ctr"/>
                </a:tc>
                <a:tc>
                  <a:txBody>
                    <a:bodyPr/>
                    <a:lstStyle/>
                    <a:p>
                      <a:pPr marL="0" marR="0" algn="ctr">
                        <a:lnSpc>
                          <a:spcPct val="107000"/>
                        </a:lnSpc>
                        <a:spcBef>
                          <a:spcPts val="0"/>
                        </a:spcBef>
                        <a:spcAft>
                          <a:spcPts val="0"/>
                        </a:spcAft>
                      </a:pPr>
                      <a:r>
                        <a:rPr lang="fr-CA" sz="1200" dirty="0">
                          <a:effectLst/>
                          <a:latin typeface="Arial" panose="020B0604020202020204" pitchFamily="34" charset="0"/>
                          <a:cs typeface="Arial" panose="020B0604020202020204" pitchFamily="34" charset="0"/>
                        </a:rPr>
                        <a:t>0,42–1,44</a:t>
                      </a:r>
                    </a:p>
                  </a:txBody>
                  <a:tcPr marL="68580" marR="68580" marT="0" marB="0" anchor="ctr"/>
                </a:tc>
                <a:extLst>
                  <a:ext uri="{0D108BD9-81ED-4DB2-BD59-A6C34878D82A}">
                    <a16:rowId xmlns:a16="http://schemas.microsoft.com/office/drawing/2014/main" val="2511445791"/>
                  </a:ext>
                </a:extLst>
              </a:tr>
              <a:tr h="316865">
                <a:tc>
                  <a:txBody>
                    <a:bodyPr/>
                    <a:lstStyle/>
                    <a:p>
                      <a:pPr marL="0" marR="0">
                        <a:lnSpc>
                          <a:spcPct val="107000"/>
                        </a:lnSpc>
                        <a:spcBef>
                          <a:spcPts val="0"/>
                        </a:spcBef>
                        <a:spcAft>
                          <a:spcPts val="0"/>
                        </a:spcAft>
                      </a:pPr>
                      <a:r>
                        <a:rPr lang="fr-CA" sz="1200" dirty="0">
                          <a:effectLst/>
                          <a:latin typeface="Arial"/>
                          <a:cs typeface="Arial"/>
                        </a:rPr>
                        <a:t>Protéine C (UI/ml)</a:t>
                      </a:r>
                    </a:p>
                  </a:txBody>
                  <a:tcPr marL="68580" marR="68580" marT="0" marB="0" anchor="ctr"/>
                </a:tc>
                <a:tc>
                  <a:txBody>
                    <a:bodyPr/>
                    <a:lstStyle/>
                    <a:p>
                      <a:pPr marL="0" marR="0" algn="ctr">
                        <a:lnSpc>
                          <a:spcPct val="107000"/>
                        </a:lnSpc>
                        <a:spcBef>
                          <a:spcPts val="0"/>
                        </a:spcBef>
                        <a:spcAft>
                          <a:spcPts val="0"/>
                        </a:spcAft>
                      </a:pPr>
                      <a:r>
                        <a:rPr lang="fr-CA" sz="1200" dirty="0">
                          <a:effectLst/>
                          <a:latin typeface="Arial"/>
                          <a:cs typeface="Arial"/>
                        </a:rPr>
                        <a:t>0,85 (0,81–0,87)</a:t>
                      </a:r>
                    </a:p>
                  </a:txBody>
                  <a:tcPr marL="68580" marR="68580" marT="0" marB="0" anchor="ctr"/>
                </a:tc>
                <a:tc>
                  <a:txBody>
                    <a:bodyPr/>
                    <a:lstStyle/>
                    <a:p>
                      <a:pPr marL="0" marR="0" algn="ctr">
                        <a:lnSpc>
                          <a:spcPct val="107000"/>
                        </a:lnSpc>
                        <a:spcBef>
                          <a:spcPts val="0"/>
                        </a:spcBef>
                        <a:spcAft>
                          <a:spcPts val="0"/>
                        </a:spcAft>
                      </a:pPr>
                      <a:r>
                        <a:rPr lang="fr-CA" sz="1200" dirty="0">
                          <a:effectLst/>
                          <a:latin typeface="Arial" panose="020B0604020202020204" pitchFamily="34" charset="0"/>
                          <a:cs typeface="Arial" panose="020B0604020202020204" pitchFamily="34" charset="0"/>
                        </a:rPr>
                        <a:t>0,58–1,64</a:t>
                      </a:r>
                    </a:p>
                  </a:txBody>
                  <a:tcPr marL="68580" marR="68580" marT="0" marB="0" anchor="ctr"/>
                </a:tc>
                <a:extLst>
                  <a:ext uri="{0D108BD9-81ED-4DB2-BD59-A6C34878D82A}">
                    <a16:rowId xmlns:a16="http://schemas.microsoft.com/office/drawing/2014/main" val="3370797587"/>
                  </a:ext>
                </a:extLst>
              </a:tr>
              <a:tr h="316865">
                <a:tc>
                  <a:txBody>
                    <a:bodyPr/>
                    <a:lstStyle/>
                    <a:p>
                      <a:pPr marL="0" marR="0">
                        <a:lnSpc>
                          <a:spcPct val="107000"/>
                        </a:lnSpc>
                        <a:spcBef>
                          <a:spcPts val="0"/>
                        </a:spcBef>
                        <a:spcAft>
                          <a:spcPts val="0"/>
                        </a:spcAft>
                      </a:pPr>
                      <a:r>
                        <a:rPr lang="fr-CA" sz="1200" dirty="0">
                          <a:effectLst/>
                          <a:latin typeface="Arial"/>
                          <a:cs typeface="Arial"/>
                        </a:rPr>
                        <a:t>Protéine S (UI/ml)</a:t>
                      </a:r>
                    </a:p>
                  </a:txBody>
                  <a:tcPr marL="68580" marR="68580" marT="0" marB="0" anchor="ctr"/>
                </a:tc>
                <a:tc>
                  <a:txBody>
                    <a:bodyPr/>
                    <a:lstStyle/>
                    <a:p>
                      <a:pPr marL="0" marR="0" algn="ctr">
                        <a:lnSpc>
                          <a:spcPct val="107000"/>
                        </a:lnSpc>
                        <a:spcBef>
                          <a:spcPts val="0"/>
                        </a:spcBef>
                        <a:spcAft>
                          <a:spcPts val="0"/>
                        </a:spcAft>
                      </a:pPr>
                      <a:r>
                        <a:rPr lang="fr-CA" sz="1200" dirty="0">
                          <a:effectLst/>
                          <a:latin typeface="Arial" panose="020B0604020202020204" pitchFamily="34" charset="0"/>
                          <a:cs typeface="Arial" panose="020B0604020202020204" pitchFamily="34" charset="0"/>
                        </a:rPr>
                        <a:t>0,64 (0,55–0,71)</a:t>
                      </a:r>
                    </a:p>
                  </a:txBody>
                  <a:tcPr marL="68580" marR="68580" marT="0" marB="0" anchor="ctr"/>
                </a:tc>
                <a:tc>
                  <a:txBody>
                    <a:bodyPr/>
                    <a:lstStyle/>
                    <a:p>
                      <a:pPr marL="0" marR="0" algn="ctr">
                        <a:lnSpc>
                          <a:spcPct val="107000"/>
                        </a:lnSpc>
                        <a:spcBef>
                          <a:spcPts val="0"/>
                        </a:spcBef>
                        <a:spcAft>
                          <a:spcPts val="0"/>
                        </a:spcAft>
                      </a:pPr>
                      <a:r>
                        <a:rPr lang="fr-CA" sz="1200" dirty="0">
                          <a:effectLst/>
                          <a:latin typeface="Arial" panose="020B0604020202020204" pitchFamily="34" charset="0"/>
                          <a:cs typeface="Arial" panose="020B0604020202020204" pitchFamily="34" charset="0"/>
                        </a:rPr>
                        <a:t>0,56–1,68</a:t>
                      </a:r>
                    </a:p>
                  </a:txBody>
                  <a:tcPr marL="68580" marR="68580" marT="0" marB="0" anchor="ctr"/>
                </a:tc>
                <a:extLst>
                  <a:ext uri="{0D108BD9-81ED-4DB2-BD59-A6C34878D82A}">
                    <a16:rowId xmlns:a16="http://schemas.microsoft.com/office/drawing/2014/main" val="1343078171"/>
                  </a:ext>
                </a:extLst>
              </a:tr>
              <a:tr h="316865">
                <a:tc>
                  <a:txBody>
                    <a:bodyPr/>
                    <a:lstStyle/>
                    <a:p>
                      <a:pPr marL="0" marR="0">
                        <a:lnSpc>
                          <a:spcPct val="107000"/>
                        </a:lnSpc>
                        <a:spcBef>
                          <a:spcPts val="0"/>
                        </a:spcBef>
                        <a:spcAft>
                          <a:spcPts val="0"/>
                        </a:spcAft>
                      </a:pPr>
                      <a:r>
                        <a:rPr lang="fr-CA" sz="1200" dirty="0">
                          <a:effectLst/>
                          <a:latin typeface="Arial"/>
                          <a:cs typeface="Arial"/>
                        </a:rPr>
                        <a:t>Inhibiteur de la plasmine (UI/ml)</a:t>
                      </a:r>
                    </a:p>
                  </a:txBody>
                  <a:tcPr marL="68580" marR="68580" marT="0" marB="0" anchor="ctr"/>
                </a:tc>
                <a:tc>
                  <a:txBody>
                    <a:bodyPr/>
                    <a:lstStyle/>
                    <a:p>
                      <a:pPr marL="0" marR="0" algn="ctr">
                        <a:lnSpc>
                          <a:spcPct val="107000"/>
                        </a:lnSpc>
                        <a:spcBef>
                          <a:spcPts val="0"/>
                        </a:spcBef>
                        <a:spcAft>
                          <a:spcPts val="0"/>
                        </a:spcAft>
                      </a:pPr>
                      <a:r>
                        <a:rPr lang="fr-CA" sz="1200" dirty="0">
                          <a:effectLst/>
                          <a:latin typeface="Arial" panose="020B0604020202020204" pitchFamily="34" charset="0"/>
                          <a:cs typeface="Arial" panose="020B0604020202020204" pitchFamily="34" charset="0"/>
                        </a:rPr>
                        <a:t>0,23 (0,20–0,27)</a:t>
                      </a:r>
                    </a:p>
                  </a:txBody>
                  <a:tcPr marL="68580" marR="68580" marT="0" marB="0" anchor="ctr"/>
                </a:tc>
                <a:tc>
                  <a:txBody>
                    <a:bodyPr/>
                    <a:lstStyle/>
                    <a:p>
                      <a:pPr marL="0" marR="0" algn="ctr">
                        <a:lnSpc>
                          <a:spcPct val="107000"/>
                        </a:lnSpc>
                        <a:spcBef>
                          <a:spcPts val="0"/>
                        </a:spcBef>
                        <a:spcAft>
                          <a:spcPts val="0"/>
                        </a:spcAft>
                      </a:pPr>
                      <a:r>
                        <a:rPr lang="fr-CA" sz="1200" dirty="0">
                          <a:effectLst/>
                          <a:latin typeface="Arial" panose="020B0604020202020204" pitchFamily="34" charset="0"/>
                          <a:cs typeface="Arial" panose="020B0604020202020204" pitchFamily="34" charset="0"/>
                        </a:rPr>
                        <a:t>0,72–1,32</a:t>
                      </a:r>
                    </a:p>
                  </a:txBody>
                  <a:tcPr marL="68580" marR="68580" marT="0" marB="0" anchor="ctr"/>
                </a:tc>
                <a:extLst>
                  <a:ext uri="{0D108BD9-81ED-4DB2-BD59-A6C34878D82A}">
                    <a16:rowId xmlns:a16="http://schemas.microsoft.com/office/drawing/2014/main" val="3316227807"/>
                  </a:ext>
                </a:extLst>
              </a:tr>
            </a:tbl>
          </a:graphicData>
        </a:graphic>
      </p:graphicFrame>
      <p:sp>
        <p:nvSpPr>
          <p:cNvPr id="4" name="Title 1">
            <a:extLst>
              <a:ext uri="{FF2B5EF4-FFF2-40B4-BE49-F238E27FC236}">
                <a16:creationId xmlns:a16="http://schemas.microsoft.com/office/drawing/2014/main" id="{2358B09B-88FB-F8EF-AA2B-DEE3A58C8610}"/>
              </a:ext>
            </a:extLst>
          </p:cNvPr>
          <p:cNvSpPr>
            <a:spLocks noGrp="1"/>
          </p:cNvSpPr>
          <p:nvPr>
            <p:ph type="title"/>
            <p:custDataLst>
              <p:tags r:id="rId3"/>
            </p:custDataLst>
          </p:nvPr>
        </p:nvSpPr>
        <p:spPr>
          <a:xfrm>
            <a:off x="405758" y="128159"/>
            <a:ext cx="11295490" cy="625942"/>
          </a:xfrm>
        </p:spPr>
        <p:txBody>
          <a:bodyPr>
            <a:noAutofit/>
          </a:bodyPr>
          <a:lstStyle/>
          <a:p>
            <a:r>
              <a:rPr lang="fr-CA" sz="2400" dirty="0">
                <a:latin typeface="Arial"/>
                <a:cs typeface="Arial"/>
              </a:rPr>
              <a:t>Taux de protéines plasmatiques</a:t>
            </a:r>
          </a:p>
        </p:txBody>
      </p:sp>
      <p:sp>
        <p:nvSpPr>
          <p:cNvPr id="5" name="TextBox 4">
            <a:extLst>
              <a:ext uri="{FF2B5EF4-FFF2-40B4-BE49-F238E27FC236}">
                <a16:creationId xmlns:a16="http://schemas.microsoft.com/office/drawing/2014/main" id="{4C035995-A21C-438B-276C-F584D8D75BDC}"/>
              </a:ext>
            </a:extLst>
          </p:cNvPr>
          <p:cNvSpPr txBox="1"/>
          <p:nvPr>
            <p:custDataLst>
              <p:tags r:id="rId4"/>
            </p:custDataLst>
          </p:nvPr>
        </p:nvSpPr>
        <p:spPr>
          <a:xfrm>
            <a:off x="1118959" y="5591907"/>
            <a:ext cx="7893047" cy="461665"/>
          </a:xfrm>
          <a:prstGeom prst="rect">
            <a:avLst/>
          </a:prstGeom>
          <a:noFill/>
        </p:spPr>
        <p:txBody>
          <a:bodyPr wrap="square" rtlCol="0">
            <a:spAutoFit/>
          </a:bodyPr>
          <a:lstStyle/>
          <a:p>
            <a:r>
              <a:rPr lang="fr-CA" sz="1200" dirty="0">
                <a:effectLst/>
                <a:latin typeface="Arial" panose="020B0604020202020204" pitchFamily="34" charset="0"/>
                <a:ea typeface="Calibri" panose="020F0502020204030204" pitchFamily="34" charset="0"/>
                <a:cs typeface="Arial" panose="020B0604020202020204" pitchFamily="34" charset="0"/>
              </a:rPr>
              <a:t>Analyse de 12 lots consécutifs d’Octaplasma; les valeurs moyennes (minimum–maximum) sont présentées; PFC = plasma frais congelé d’un seul donneur. Informations tirées de la monographie d’Octaplasma. </a:t>
            </a:r>
          </a:p>
        </p:txBody>
      </p:sp>
      <p:grpSp>
        <p:nvGrpSpPr>
          <p:cNvPr id="10" name="Group 9">
            <a:extLst>
              <a:ext uri="{FF2B5EF4-FFF2-40B4-BE49-F238E27FC236}">
                <a16:creationId xmlns:a16="http://schemas.microsoft.com/office/drawing/2014/main" id="{88CAF8A1-B37B-D1F5-E82A-165259EA9B43}"/>
              </a:ext>
            </a:extLst>
          </p:cNvPr>
          <p:cNvGrpSpPr/>
          <p:nvPr>
            <p:custDataLst>
              <p:tags r:id="rId5"/>
            </p:custDataLst>
          </p:nvPr>
        </p:nvGrpSpPr>
        <p:grpSpPr>
          <a:xfrm>
            <a:off x="5149026" y="2604943"/>
            <a:ext cx="6684908" cy="1926696"/>
            <a:chOff x="5149026" y="2892491"/>
            <a:chExt cx="6684908" cy="1926696"/>
          </a:xfrm>
        </p:grpSpPr>
        <p:sp>
          <p:nvSpPr>
            <p:cNvPr id="6" name="Right Brace 5">
              <a:extLst>
                <a:ext uri="{FF2B5EF4-FFF2-40B4-BE49-F238E27FC236}">
                  <a16:creationId xmlns:a16="http://schemas.microsoft.com/office/drawing/2014/main" id="{05FA30DA-78FC-E9BA-EB36-FBAB3EB03186}"/>
                </a:ext>
              </a:extLst>
            </p:cNvPr>
            <p:cNvSpPr/>
            <p:nvPr/>
          </p:nvSpPr>
          <p:spPr>
            <a:xfrm>
              <a:off x="5149026" y="3632226"/>
              <a:ext cx="422031" cy="1186961"/>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TextBox 12">
              <a:extLst>
                <a:ext uri="{FF2B5EF4-FFF2-40B4-BE49-F238E27FC236}">
                  <a16:creationId xmlns:a16="http://schemas.microsoft.com/office/drawing/2014/main" id="{701F78EC-EADF-C454-5BB3-7739BA0112B4}"/>
                </a:ext>
              </a:extLst>
            </p:cNvPr>
            <p:cNvSpPr txBox="1"/>
            <p:nvPr/>
          </p:nvSpPr>
          <p:spPr>
            <a:xfrm>
              <a:off x="9106677" y="2892491"/>
              <a:ext cx="2727257" cy="923330"/>
            </a:xfrm>
            <a:prstGeom prst="rect">
              <a:avLst/>
            </a:prstGeom>
            <a:noFill/>
            <a:ln w="38100">
              <a:solidFill>
                <a:schemeClr val="accent1"/>
              </a:solidFill>
            </a:ln>
          </p:spPr>
          <p:txBody>
            <a:bodyPr wrap="square" rtlCol="0">
              <a:spAutoFit/>
            </a:bodyPr>
            <a:lstStyle/>
            <a:p>
              <a:r>
                <a:rPr lang="fr-CA" b="1" dirty="0">
                  <a:latin typeface="Arial" panose="020B0604020202020204" pitchFamily="34" charset="0"/>
                  <a:cs typeface="Arial" panose="020B0604020202020204" pitchFamily="34" charset="0"/>
                </a:rPr>
                <a:t>Quantité de facteurs de coagulation supérieure à 0,5 UI/ml</a:t>
              </a:r>
            </a:p>
          </p:txBody>
        </p:sp>
        <p:cxnSp>
          <p:nvCxnSpPr>
            <p:cNvPr id="15" name="Straight Connector 14">
              <a:extLst>
                <a:ext uri="{FF2B5EF4-FFF2-40B4-BE49-F238E27FC236}">
                  <a16:creationId xmlns:a16="http://schemas.microsoft.com/office/drawing/2014/main" id="{24F84E6A-34F1-5D97-AADB-131AE373BD30}"/>
                </a:ext>
              </a:extLst>
            </p:cNvPr>
            <p:cNvCxnSpPr>
              <a:cxnSpLocks/>
              <a:endCxn id="13" idx="1"/>
            </p:cNvCxnSpPr>
            <p:nvPr/>
          </p:nvCxnSpPr>
          <p:spPr>
            <a:xfrm flipV="1">
              <a:off x="5545675" y="3354156"/>
              <a:ext cx="3561002" cy="870593"/>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E4817F97-5A00-0A75-D055-298A06F02CDA}"/>
              </a:ext>
            </a:extLst>
          </p:cNvPr>
          <p:cNvGrpSpPr/>
          <p:nvPr>
            <p:custDataLst>
              <p:tags r:id="rId6"/>
            </p:custDataLst>
          </p:nvPr>
        </p:nvGrpSpPr>
        <p:grpSpPr>
          <a:xfrm>
            <a:off x="5149031" y="3765978"/>
            <a:ext cx="6684902" cy="1681986"/>
            <a:chOff x="5149031" y="3765978"/>
            <a:chExt cx="6684902" cy="1681986"/>
          </a:xfrm>
        </p:grpSpPr>
        <p:sp>
          <p:nvSpPr>
            <p:cNvPr id="9" name="Right Brace 8">
              <a:extLst>
                <a:ext uri="{FF2B5EF4-FFF2-40B4-BE49-F238E27FC236}">
                  <a16:creationId xmlns:a16="http://schemas.microsoft.com/office/drawing/2014/main" id="{244E53CC-C50E-2C1F-65BA-33DD26D408BA}"/>
                </a:ext>
              </a:extLst>
            </p:cNvPr>
            <p:cNvSpPr/>
            <p:nvPr/>
          </p:nvSpPr>
          <p:spPr>
            <a:xfrm>
              <a:off x="5149031" y="4879394"/>
              <a:ext cx="422031" cy="568570"/>
            </a:xfrm>
            <a:prstGeom prst="rightBrace">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DC50AEE0-BD53-DDE5-A444-AB0396EA46C5}"/>
                </a:ext>
              </a:extLst>
            </p:cNvPr>
            <p:cNvSpPr txBox="1"/>
            <p:nvPr/>
          </p:nvSpPr>
          <p:spPr>
            <a:xfrm>
              <a:off x="9106677" y="3765978"/>
              <a:ext cx="2727256" cy="1533991"/>
            </a:xfrm>
            <a:prstGeom prst="rect">
              <a:avLst/>
            </a:prstGeom>
            <a:noFill/>
            <a:ln w="38100">
              <a:solidFill>
                <a:schemeClr val="accent5"/>
              </a:solidFill>
            </a:ln>
          </p:spPr>
          <p:txBody>
            <a:bodyPr wrap="square" rtlCol="0">
              <a:spAutoFit/>
            </a:bodyPr>
            <a:lstStyle/>
            <a:p>
              <a:r>
                <a:rPr lang="fr-CA" b="1" dirty="0">
                  <a:latin typeface="Arial" panose="020B0604020202020204" pitchFamily="34" charset="0"/>
                  <a:cs typeface="Arial" panose="020B0604020202020204" pitchFamily="34" charset="0"/>
                </a:rPr>
                <a:t>Légère réduction de la teneur en protéine S; réduction plus marquée de la teneur en alpha2-antiplasmine</a:t>
              </a:r>
            </a:p>
          </p:txBody>
        </p:sp>
        <p:cxnSp>
          <p:nvCxnSpPr>
            <p:cNvPr id="19" name="Straight Connector 18">
              <a:extLst>
                <a:ext uri="{FF2B5EF4-FFF2-40B4-BE49-F238E27FC236}">
                  <a16:creationId xmlns:a16="http://schemas.microsoft.com/office/drawing/2014/main" id="{6DB4657F-F71C-6ED3-D6FF-7C826BBA8EC9}"/>
                </a:ext>
              </a:extLst>
            </p:cNvPr>
            <p:cNvCxnSpPr>
              <a:cxnSpLocks/>
            </p:cNvCxnSpPr>
            <p:nvPr/>
          </p:nvCxnSpPr>
          <p:spPr>
            <a:xfrm flipV="1">
              <a:off x="5561046" y="4366143"/>
              <a:ext cx="3545631" cy="797417"/>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1D9E96BB-D3D5-CDCF-914B-C39A941972C3}"/>
              </a:ext>
            </a:extLst>
          </p:cNvPr>
          <p:cNvSpPr txBox="1"/>
          <p:nvPr>
            <p:custDataLst>
              <p:tags r:id="rId7"/>
            </p:custDataLst>
          </p:nvPr>
        </p:nvSpPr>
        <p:spPr>
          <a:xfrm>
            <a:off x="3572539" y="6037369"/>
            <a:ext cx="7868093" cy="600164"/>
          </a:xfrm>
          <a:prstGeom prst="rect">
            <a:avLst/>
          </a:prstGeom>
          <a:noFill/>
        </p:spPr>
        <p:txBody>
          <a:bodyPr wrap="square">
            <a:spAutoFit/>
          </a:bodyPr>
          <a:lstStyle/>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Ce document est accessible sur </a:t>
            </a:r>
            <a:r>
              <a:rPr lang="fr-CA" sz="1100" b="0" i="0" dirty="0">
                <a:solidFill>
                  <a:schemeClr val="bg1">
                    <a:lumMod val="50000"/>
                  </a:schemeClr>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r>
              <a:rPr lang="fr-CA" sz="1100" b="0" i="0" u="sng" strike="noStrike" dirty="0">
                <a:solidFill>
                  <a:schemeClr val="bg1">
                    <a:lumMod val="50000"/>
                  </a:schemeClr>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168192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65E0EB3-04C8-BC77-E6EE-8FCE7AC04DBC}"/>
              </a:ext>
            </a:extLst>
          </p:cNvPr>
          <p:cNvSpPr>
            <a:spLocks noGrp="1"/>
          </p:cNvSpPr>
          <p:nvPr>
            <p:ph type="subTitle" idx="1"/>
            <p:custDataLst>
              <p:tags r:id="rId2"/>
            </p:custDataLst>
          </p:nvPr>
        </p:nvSpPr>
        <p:spPr>
          <a:xfrm>
            <a:off x="448835" y="247440"/>
            <a:ext cx="10759851" cy="654652"/>
          </a:xfrm>
        </p:spPr>
        <p:txBody>
          <a:bodyPr>
            <a:normAutofit/>
          </a:bodyPr>
          <a:lstStyle/>
          <a:p>
            <a:pPr algn="l"/>
            <a:r>
              <a:rPr lang="fr-CA" sz="3600" b="1" dirty="0">
                <a:latin typeface="Arial"/>
                <a:cs typeface="Arial"/>
              </a:rPr>
              <a:t>   Posologie (d’après la monographie du produit)</a:t>
            </a:r>
          </a:p>
        </p:txBody>
      </p:sp>
      <p:sp>
        <p:nvSpPr>
          <p:cNvPr id="6" name="TextBox 5">
            <a:extLst>
              <a:ext uri="{FF2B5EF4-FFF2-40B4-BE49-F238E27FC236}">
                <a16:creationId xmlns:a16="http://schemas.microsoft.com/office/drawing/2014/main" id="{44922D0E-7349-1395-A979-0A31AB942264}"/>
              </a:ext>
            </a:extLst>
          </p:cNvPr>
          <p:cNvSpPr txBox="1"/>
          <p:nvPr>
            <p:custDataLst>
              <p:tags r:id="rId3"/>
            </p:custDataLst>
          </p:nvPr>
        </p:nvSpPr>
        <p:spPr>
          <a:xfrm>
            <a:off x="787400" y="902092"/>
            <a:ext cx="11268242" cy="1938992"/>
          </a:xfrm>
          <a:prstGeom prst="rect">
            <a:avLst/>
          </a:prstGeom>
          <a:noFill/>
        </p:spPr>
        <p:txBody>
          <a:bodyPr wrap="square" lIns="91440" tIns="45720" rIns="91440" bIns="45720" rtlCol="0" anchor="t">
            <a:spAutoFit/>
          </a:bodyPr>
          <a:lstStyle/>
          <a:p>
            <a:pPr>
              <a:lnSpc>
                <a:spcPct val="100000"/>
              </a:lnSpc>
              <a:spcBef>
                <a:spcPts val="600"/>
              </a:spcBef>
              <a:buClr>
                <a:srgbClr val="FF0000"/>
              </a:buClr>
            </a:pPr>
            <a:r>
              <a:rPr lang="fr-CA" sz="2100" dirty="0">
                <a:latin typeface="Arial" panose="020B0604020202020204" pitchFamily="34" charset="0"/>
                <a:cs typeface="Arial" panose="020B0604020202020204" pitchFamily="34" charset="0"/>
              </a:rPr>
              <a:t>Informations tirées de la </a:t>
            </a:r>
            <a:r>
              <a:rPr lang="fr-CA" sz="2100" dirty="0">
                <a:latin typeface="Arial" panose="020B0604020202020204" pitchFamily="34" charset="0"/>
                <a:cs typeface="Arial" panose="020B0604020202020204" pitchFamily="34" charset="0"/>
                <a:hlinkClick r:id="rId9"/>
              </a:rPr>
              <a:t>monographie d’Octaplasma</a:t>
            </a:r>
            <a:endParaRPr lang="fr-CA" sz="2100" dirty="0">
              <a:latin typeface="Arial" panose="020B0604020202020204" pitchFamily="34" charset="0"/>
              <a:cs typeface="Arial" panose="020B0604020202020204" pitchFamily="34" charset="0"/>
            </a:endParaRPr>
          </a:p>
          <a:p>
            <a:pPr marL="285750" indent="-285750">
              <a:lnSpc>
                <a:spcPct val="100000"/>
              </a:lnSpc>
              <a:spcBef>
                <a:spcPts val="600"/>
              </a:spcBef>
              <a:buClr>
                <a:srgbClr val="FF0000"/>
              </a:buClr>
              <a:buFont typeface="Arial" panose="020B0604020202020204" pitchFamily="34" charset="0"/>
              <a:buChar char="•"/>
            </a:pPr>
            <a:r>
              <a:rPr lang="fr-CA" sz="2100" dirty="0">
                <a:latin typeface="Arial" panose="020B0604020202020204" pitchFamily="34" charset="0"/>
                <a:cs typeface="Arial" panose="020B0604020202020204" pitchFamily="34" charset="0"/>
              </a:rPr>
              <a:t>La posologie dépend de l’état clinique et de la pathologie sous-jacente</a:t>
            </a:r>
          </a:p>
          <a:p>
            <a:pPr marL="285750" indent="-285750">
              <a:lnSpc>
                <a:spcPct val="100000"/>
              </a:lnSpc>
              <a:spcBef>
                <a:spcPts val="600"/>
              </a:spcBef>
              <a:buClr>
                <a:srgbClr val="FF0000"/>
              </a:buClr>
              <a:buFont typeface="Arial" panose="020B0604020202020204" pitchFamily="34" charset="0"/>
              <a:buChar char="•"/>
            </a:pPr>
            <a:r>
              <a:rPr lang="fr-CA" sz="2100" dirty="0">
                <a:latin typeface="Arial"/>
                <a:cs typeface="Arial"/>
              </a:rPr>
              <a:t>Mais 12 à 15 ml/kg de poids corporel constituent la dose de départ généralement acceptée.</a:t>
            </a:r>
            <a:endParaRPr lang="fr-CA" sz="2100" dirty="0">
              <a:latin typeface="Arial" panose="020B0604020202020204" pitchFamily="34" charset="0"/>
              <a:cs typeface="Arial" panose="020B0604020202020204" pitchFamily="34" charset="0"/>
            </a:endParaRPr>
          </a:p>
          <a:p>
            <a:pPr marL="285750" lvl="1" indent="-285750">
              <a:lnSpc>
                <a:spcPct val="100000"/>
              </a:lnSpc>
              <a:spcBef>
                <a:spcPts val="600"/>
              </a:spcBef>
              <a:buClr>
                <a:srgbClr val="FF0000"/>
              </a:buClr>
              <a:buFont typeface="Arial" panose="020B0604020202020204" pitchFamily="34" charset="0"/>
              <a:buChar char="•"/>
            </a:pPr>
            <a:r>
              <a:rPr lang="fr-CA" sz="2100" dirty="0">
                <a:latin typeface="Arial"/>
                <a:cs typeface="Arial"/>
              </a:rPr>
              <a:t>Cette dose permettant d’augmenter les taux plasmatiques de facteurs de coagulation de 25 %, en général.</a:t>
            </a:r>
            <a:endParaRPr lang="fr-CA" sz="21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F760439-C46A-D858-3A57-8B792EA460BE}"/>
              </a:ext>
            </a:extLst>
          </p:cNvPr>
          <p:cNvSpPr txBox="1"/>
          <p:nvPr>
            <p:custDataLst>
              <p:tags r:id="rId4"/>
            </p:custDataLst>
          </p:nvPr>
        </p:nvSpPr>
        <p:spPr>
          <a:xfrm>
            <a:off x="1108161" y="2947242"/>
            <a:ext cx="9118012" cy="1754326"/>
          </a:xfrm>
          <a:prstGeom prst="rect">
            <a:avLst/>
          </a:prstGeom>
          <a:noFill/>
          <a:ln w="38100">
            <a:solidFill>
              <a:schemeClr val="accent5"/>
            </a:solidFill>
          </a:ln>
        </p:spPr>
        <p:txBody>
          <a:bodyPr wrap="square" lIns="91440" tIns="45720" rIns="91440" bIns="45720" rtlCol="0" anchor="ctr" anchorCtr="0">
            <a:spAutoFit/>
          </a:bodyPr>
          <a:lstStyle/>
          <a:p>
            <a:r>
              <a:rPr lang="fr-CA" sz="2200" b="1" dirty="0">
                <a:solidFill>
                  <a:srgbClr val="ED1C24"/>
                </a:solidFill>
                <a:latin typeface="Arial"/>
                <a:cs typeface="Arial"/>
              </a:rPr>
              <a:t>Exemple de calcul de la dose d’Octaplasma</a:t>
            </a:r>
          </a:p>
          <a:p>
            <a:endParaRPr lang="en-CA" sz="1000" dirty="0">
              <a:latin typeface="Arial" panose="020B0604020202020204" pitchFamily="34" charset="0"/>
              <a:cs typeface="Arial" panose="020B0604020202020204" pitchFamily="34" charset="0"/>
            </a:endParaRPr>
          </a:p>
          <a:p>
            <a:r>
              <a:rPr lang="fr-CA" sz="2200" dirty="0">
                <a:latin typeface="Arial"/>
                <a:cs typeface="Arial"/>
              </a:rPr>
              <a:t>Dose pour un patient pesant 70 kg, sachant que le volume d’une unité de plasma traité au solvant-détergent est de 200 ml</a:t>
            </a:r>
          </a:p>
          <a:p>
            <a:endParaRPr lang="en-CA" sz="1000" dirty="0">
              <a:latin typeface="Arial" panose="020B0604020202020204" pitchFamily="34" charset="0"/>
              <a:cs typeface="Arial" panose="020B0604020202020204" pitchFamily="34" charset="0"/>
            </a:endParaRPr>
          </a:p>
          <a:p>
            <a:r>
              <a:rPr lang="fr-CA" sz="2200" dirty="0">
                <a:latin typeface="Arial"/>
                <a:cs typeface="Arial"/>
              </a:rPr>
              <a:t>70 kg x (12–15 ml/kg) = 840 – 1 050 ml = </a:t>
            </a:r>
            <a:r>
              <a:rPr lang="fr-CA" sz="2200" b="1" dirty="0">
                <a:latin typeface="Arial"/>
                <a:cs typeface="Arial"/>
              </a:rPr>
              <a:t>4–5 unités</a:t>
            </a:r>
          </a:p>
        </p:txBody>
      </p:sp>
      <p:sp>
        <p:nvSpPr>
          <p:cNvPr id="4" name="TextBox 3">
            <a:extLst>
              <a:ext uri="{FF2B5EF4-FFF2-40B4-BE49-F238E27FC236}">
                <a16:creationId xmlns:a16="http://schemas.microsoft.com/office/drawing/2014/main" id="{EC049C3C-085F-FE00-F4A0-5648DCA07EDB}"/>
              </a:ext>
            </a:extLst>
          </p:cNvPr>
          <p:cNvSpPr txBox="1"/>
          <p:nvPr>
            <p:custDataLst>
              <p:tags r:id="rId5"/>
            </p:custDataLst>
          </p:nvPr>
        </p:nvSpPr>
        <p:spPr>
          <a:xfrm>
            <a:off x="787400" y="4822192"/>
            <a:ext cx="11268242" cy="1061829"/>
          </a:xfrm>
          <a:prstGeom prst="rect">
            <a:avLst/>
          </a:prstGeom>
          <a:noFill/>
        </p:spPr>
        <p:txBody>
          <a:bodyPr wrap="square" lIns="91440" tIns="45720" rIns="91440" bIns="45720" anchor="t">
            <a:spAutoFit/>
          </a:bodyPr>
          <a:lstStyle/>
          <a:p>
            <a:pPr marL="342900" indent="-342900">
              <a:lnSpc>
                <a:spcPct val="100000"/>
              </a:lnSpc>
              <a:spcBef>
                <a:spcPts val="600"/>
              </a:spcBef>
              <a:buClr>
                <a:schemeClr val="accent1"/>
              </a:buClr>
              <a:buFont typeface="Arial" panose="020B0604020202020204" pitchFamily="34" charset="0"/>
              <a:buChar char="•"/>
            </a:pPr>
            <a:r>
              <a:rPr lang="fr-CA" sz="2100" dirty="0">
                <a:latin typeface="Arial"/>
                <a:cs typeface="Arial"/>
              </a:rPr>
              <a:t>Comme pour toutes les transfusions de plasma, il est important de surveiller la réponse du patient, cliniquement et par des mesures (p. ex. RIN, temps de thromboplastine partielle activée et/ou grâce à des épreuves déterminant les taux de facteurs de la coagulation).</a:t>
            </a:r>
          </a:p>
        </p:txBody>
      </p:sp>
      <p:sp>
        <p:nvSpPr>
          <p:cNvPr id="5" name="TextBox 4">
            <a:extLst>
              <a:ext uri="{FF2B5EF4-FFF2-40B4-BE49-F238E27FC236}">
                <a16:creationId xmlns:a16="http://schemas.microsoft.com/office/drawing/2014/main" id="{9D2DE097-FE44-A715-C12F-EDFBB69BAC16}"/>
              </a:ext>
            </a:extLst>
          </p:cNvPr>
          <p:cNvSpPr txBox="1"/>
          <p:nvPr>
            <p:custDataLst>
              <p:tags r:id="rId6"/>
            </p:custDataLst>
          </p:nvPr>
        </p:nvSpPr>
        <p:spPr>
          <a:xfrm>
            <a:off x="3572539" y="6037369"/>
            <a:ext cx="7868093" cy="600164"/>
          </a:xfrm>
          <a:prstGeom prst="rect">
            <a:avLst/>
          </a:prstGeom>
          <a:noFill/>
        </p:spPr>
        <p:txBody>
          <a:bodyPr wrap="square">
            <a:spAutoFit/>
          </a:bodyPr>
          <a:lstStyle/>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Ce document est accessible sur </a:t>
            </a:r>
            <a:r>
              <a:rPr lang="fr-CA" sz="1100" b="0" i="0" dirty="0">
                <a:solidFill>
                  <a:schemeClr val="bg1">
                    <a:lumMod val="50000"/>
                  </a:schemeClr>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r>
              <a:rPr lang="fr-CA" sz="1100" b="0" i="0" u="sng" strike="noStrike" dirty="0">
                <a:solidFill>
                  <a:schemeClr val="bg1">
                    <a:lumMod val="50000"/>
                  </a:schemeClr>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511387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9FB1A05-920A-58BB-1958-C8A8362FEB16}"/>
              </a:ext>
            </a:extLst>
          </p:cNvPr>
          <p:cNvSpPr>
            <a:spLocks noGrp="1"/>
          </p:cNvSpPr>
          <p:nvPr>
            <p:ph type="body" sz="quarter" idx="13"/>
            <p:custDataLst>
              <p:tags r:id="rId2"/>
            </p:custDataLst>
          </p:nvPr>
        </p:nvSpPr>
        <p:spPr>
          <a:xfrm>
            <a:off x="555013" y="1144632"/>
            <a:ext cx="11444925" cy="4911305"/>
          </a:xfrm>
        </p:spPr>
        <p:txBody>
          <a:bodyPr>
            <a:noAutofit/>
          </a:bodyPr>
          <a:lstStyle/>
          <a:p>
            <a:pPr marL="0" indent="0">
              <a:buNone/>
            </a:pPr>
            <a:r>
              <a:rPr lang="fr-CA" sz="2200" b="1" dirty="0">
                <a:solidFill>
                  <a:srgbClr val="ED1C24"/>
                </a:solidFill>
                <a:latin typeface="Arial"/>
                <a:cs typeface="Arial"/>
              </a:rPr>
              <a:t>Efficacité clinique</a:t>
            </a:r>
          </a:p>
          <a:p>
            <a:r>
              <a:rPr lang="fr-CA" sz="2200" b="1" dirty="0">
                <a:latin typeface="Arial"/>
                <a:cs typeface="Arial"/>
              </a:rPr>
              <a:t> Similaire</a:t>
            </a:r>
            <a:r>
              <a:rPr lang="fr-CA" sz="2200" dirty="0">
                <a:latin typeface="Arial"/>
                <a:cs typeface="Arial"/>
              </a:rPr>
              <a:t> à celle du plasma congelé</a:t>
            </a:r>
          </a:p>
          <a:p>
            <a:pPr marL="0" indent="0">
              <a:buNone/>
            </a:pPr>
            <a:endParaRPr lang="en-CA" sz="500" b="1" dirty="0">
              <a:solidFill>
                <a:schemeClr val="accent1"/>
              </a:solidFill>
              <a:latin typeface="Arial"/>
              <a:cs typeface="Arial"/>
            </a:endParaRPr>
          </a:p>
          <a:p>
            <a:pPr marL="0" indent="0">
              <a:buNone/>
            </a:pPr>
            <a:r>
              <a:rPr lang="fr-CA" sz="2200" b="1" dirty="0">
                <a:solidFill>
                  <a:srgbClr val="ED1C24"/>
                </a:solidFill>
                <a:latin typeface="Arial"/>
                <a:cs typeface="Arial"/>
              </a:rPr>
              <a:t>Dose</a:t>
            </a:r>
          </a:p>
          <a:p>
            <a:r>
              <a:rPr lang="fr-CA" sz="2200" dirty="0">
                <a:latin typeface="Arial"/>
                <a:cs typeface="Arial"/>
              </a:rPr>
              <a:t>Le volume à administrer est </a:t>
            </a:r>
            <a:r>
              <a:rPr lang="fr-CA" sz="2200" b="1" dirty="0">
                <a:latin typeface="Arial"/>
                <a:cs typeface="Arial"/>
              </a:rPr>
              <a:t>similaire</a:t>
            </a:r>
            <a:r>
              <a:rPr lang="fr-CA" sz="2200" dirty="0">
                <a:latin typeface="Arial"/>
                <a:cs typeface="Arial"/>
              </a:rPr>
              <a:t> </a:t>
            </a:r>
            <a:br>
              <a:rPr lang="fr-CA" sz="2200" dirty="0">
                <a:latin typeface="Arial"/>
                <a:cs typeface="Arial"/>
              </a:rPr>
            </a:br>
            <a:r>
              <a:rPr lang="fr-CA" sz="2200" dirty="0">
                <a:latin typeface="Arial"/>
                <a:cs typeface="Arial"/>
              </a:rPr>
              <a:t>à celui du plasma congelé (12–15 ml/kg) </a:t>
            </a:r>
          </a:p>
          <a:p>
            <a:r>
              <a:rPr lang="fr-CA" sz="2200" dirty="0">
                <a:latin typeface="Arial"/>
                <a:cs typeface="Arial"/>
              </a:rPr>
              <a:t>Le dosage en nombre d’unités peut être </a:t>
            </a:r>
            <a:r>
              <a:rPr lang="fr-CA" sz="2200" b="1" dirty="0">
                <a:latin typeface="Arial"/>
                <a:cs typeface="Arial"/>
              </a:rPr>
              <a:t>différent</a:t>
            </a:r>
          </a:p>
          <a:p>
            <a:pPr marL="0" indent="0">
              <a:buNone/>
            </a:pPr>
            <a:endParaRPr lang="en-CA" sz="500" b="1" dirty="0">
              <a:solidFill>
                <a:schemeClr val="accent1"/>
              </a:solidFill>
              <a:latin typeface="Arial"/>
              <a:cs typeface="Arial"/>
            </a:endParaRPr>
          </a:p>
          <a:p>
            <a:pPr marL="0" indent="0">
              <a:buNone/>
            </a:pPr>
            <a:r>
              <a:rPr lang="fr-CA" sz="2200" b="1" dirty="0">
                <a:solidFill>
                  <a:srgbClr val="ED1C24"/>
                </a:solidFill>
                <a:latin typeface="Arial"/>
                <a:cs typeface="Arial"/>
              </a:rPr>
              <a:t>Sélection des patients</a:t>
            </a:r>
          </a:p>
          <a:p>
            <a:r>
              <a:rPr lang="fr-CA" sz="2200" dirty="0">
                <a:latin typeface="Arial"/>
                <a:cs typeface="Arial"/>
              </a:rPr>
              <a:t>Convient à presque toutes les catégories de patients</a:t>
            </a:r>
          </a:p>
          <a:p>
            <a:r>
              <a:rPr lang="fr-CA" sz="2200" dirty="0">
                <a:latin typeface="Arial"/>
                <a:cs typeface="Arial"/>
              </a:rPr>
              <a:t>Un déficit grave en protéine S est très rare (possible en cas de thrombose) </a:t>
            </a:r>
          </a:p>
          <a:p>
            <a:endParaRPr lang="en-CA" sz="500" dirty="0">
              <a:latin typeface="Arial"/>
              <a:cs typeface="Arial"/>
            </a:endParaRPr>
          </a:p>
          <a:p>
            <a:pPr marL="282575" indent="-282575">
              <a:buNone/>
            </a:pPr>
            <a:r>
              <a:rPr lang="fr-CA" sz="2100" dirty="0">
                <a:latin typeface="Arial"/>
                <a:cs typeface="Arial"/>
              </a:rPr>
              <a:t>    </a:t>
            </a:r>
            <a:r>
              <a:rPr lang="fr-CA" sz="2100" b="1" dirty="0">
                <a:latin typeface="Arial"/>
                <a:cs typeface="Arial"/>
              </a:rPr>
              <a:t>Si l’utilisation d’Octaplasma est contre-indiquée pour un patient, le plasma congelé reste une option viable</a:t>
            </a:r>
          </a:p>
        </p:txBody>
      </p:sp>
      <p:sp>
        <p:nvSpPr>
          <p:cNvPr id="5" name="Title 4">
            <a:extLst>
              <a:ext uri="{FF2B5EF4-FFF2-40B4-BE49-F238E27FC236}">
                <a16:creationId xmlns:a16="http://schemas.microsoft.com/office/drawing/2014/main" id="{8627562E-E95D-1E9C-05E1-DC8525389B62}"/>
              </a:ext>
            </a:extLst>
          </p:cNvPr>
          <p:cNvSpPr>
            <a:spLocks noGrp="1"/>
          </p:cNvSpPr>
          <p:nvPr>
            <p:ph type="title"/>
            <p:custDataLst>
              <p:tags r:id="rId3"/>
            </p:custDataLst>
          </p:nvPr>
        </p:nvSpPr>
        <p:spPr>
          <a:xfrm>
            <a:off x="192062" y="201190"/>
            <a:ext cx="11999938" cy="943442"/>
          </a:xfrm>
        </p:spPr>
        <p:txBody>
          <a:bodyPr anchor="t">
            <a:noAutofit/>
          </a:bodyPr>
          <a:lstStyle/>
          <a:p>
            <a:r>
              <a:rPr lang="fr-CA" sz="3500" dirty="0">
                <a:latin typeface="Arial"/>
                <a:cs typeface="Arial"/>
              </a:rPr>
              <a:t>Considérations cliniques </a:t>
            </a:r>
            <a:r>
              <a:rPr lang="fr-CA" sz="2800" dirty="0">
                <a:latin typeface="Arial"/>
                <a:cs typeface="Arial"/>
              </a:rPr>
              <a:t>(d’après la monographie du produit)</a:t>
            </a:r>
          </a:p>
        </p:txBody>
      </p:sp>
      <p:sp>
        <p:nvSpPr>
          <p:cNvPr id="7" name="TextBox 6">
            <a:extLst>
              <a:ext uri="{FF2B5EF4-FFF2-40B4-BE49-F238E27FC236}">
                <a16:creationId xmlns:a16="http://schemas.microsoft.com/office/drawing/2014/main" id="{ADF49468-DCC0-9B66-C449-317B4E68AF15}"/>
              </a:ext>
            </a:extLst>
          </p:cNvPr>
          <p:cNvSpPr txBox="1"/>
          <p:nvPr>
            <p:custDataLst>
              <p:tags r:id="rId4"/>
            </p:custDataLst>
          </p:nvPr>
        </p:nvSpPr>
        <p:spPr>
          <a:xfrm>
            <a:off x="7685314" y="1250967"/>
            <a:ext cx="4048293" cy="2800767"/>
          </a:xfrm>
          <a:prstGeom prst="rect">
            <a:avLst/>
          </a:prstGeom>
          <a:noFill/>
          <a:ln w="38100">
            <a:solidFill>
              <a:schemeClr val="accent5"/>
            </a:solidFill>
          </a:ln>
        </p:spPr>
        <p:txBody>
          <a:bodyPr wrap="square" lIns="91440" tIns="45720" rIns="91440" bIns="45720" rtlCol="0" anchor="t">
            <a:spAutoFit/>
          </a:bodyPr>
          <a:lstStyle/>
          <a:p>
            <a:pPr algn="ctr"/>
            <a:r>
              <a:rPr lang="fr-CA" sz="2200" dirty="0">
                <a:latin typeface="Arial"/>
                <a:cs typeface="Arial"/>
              </a:rPr>
              <a:t>Il est possible qu’un </a:t>
            </a:r>
            <a:br>
              <a:rPr lang="fr-CA" sz="2200" dirty="0">
                <a:latin typeface="Arial"/>
                <a:cs typeface="Arial"/>
              </a:rPr>
            </a:br>
            <a:r>
              <a:rPr lang="fr-CA" sz="2200" b="1" dirty="0">
                <a:latin typeface="Arial"/>
                <a:cs typeface="Arial"/>
              </a:rPr>
              <a:t>PLUS GRAND </a:t>
            </a:r>
            <a:r>
              <a:rPr lang="fr-CA" sz="2200" dirty="0">
                <a:latin typeface="Arial"/>
                <a:cs typeface="Arial"/>
              </a:rPr>
              <a:t>nombre d’unités soit requis, </a:t>
            </a:r>
            <a:br>
              <a:rPr lang="fr-CA" sz="2200" dirty="0">
                <a:latin typeface="Arial"/>
                <a:cs typeface="Arial"/>
              </a:rPr>
            </a:br>
            <a:r>
              <a:rPr lang="fr-CA" sz="2200" dirty="0">
                <a:latin typeface="Arial"/>
                <a:cs typeface="Arial"/>
              </a:rPr>
              <a:t>car les unités ont un volume plus petit (mais uniforme)</a:t>
            </a:r>
          </a:p>
          <a:p>
            <a:pPr algn="ctr"/>
            <a:endParaRPr lang="en-CA" sz="2200" dirty="0">
              <a:latin typeface="Arial" panose="020B0604020202020204" pitchFamily="34" charset="0"/>
              <a:cs typeface="Arial" panose="020B0604020202020204" pitchFamily="34" charset="0"/>
            </a:endParaRPr>
          </a:p>
          <a:p>
            <a:pPr algn="ctr"/>
            <a:r>
              <a:rPr lang="fr-CA" sz="2200" dirty="0">
                <a:latin typeface="Arial"/>
                <a:cs typeface="Arial"/>
              </a:rPr>
              <a:t>200 ml (Octaplasma) contre</a:t>
            </a:r>
          </a:p>
          <a:p>
            <a:pPr algn="ctr"/>
            <a:r>
              <a:rPr lang="fr-CA" sz="2200" dirty="0">
                <a:latin typeface="Arial"/>
                <a:cs typeface="Arial"/>
              </a:rPr>
              <a:t>270-300 ml (plasma non traité)</a:t>
            </a:r>
          </a:p>
        </p:txBody>
      </p:sp>
      <p:pic>
        <p:nvPicPr>
          <p:cNvPr id="4" name="Picture 3">
            <a:extLst>
              <a:ext uri="{FF2B5EF4-FFF2-40B4-BE49-F238E27FC236}">
                <a16:creationId xmlns:a16="http://schemas.microsoft.com/office/drawing/2014/main" id="{A935FF47-F41F-047F-A052-C0A8C96DB531}"/>
              </a:ext>
            </a:extLst>
          </p:cNvPr>
          <p:cNvPicPr>
            <a:picLocks noChangeAspect="1"/>
          </p:cNvPicPr>
          <p:nvPr>
            <p:custDataLst>
              <p:tags r:id="rId5"/>
            </p:custDataLst>
          </p:nvPr>
        </p:nvPicPr>
        <p:blipFill>
          <a:blip r:embed="rId10"/>
          <a:stretch>
            <a:fillRect/>
          </a:stretch>
        </p:blipFill>
        <p:spPr>
          <a:xfrm>
            <a:off x="584021" y="5388141"/>
            <a:ext cx="325227" cy="325227"/>
          </a:xfrm>
          <a:prstGeom prst="rect">
            <a:avLst/>
          </a:prstGeom>
        </p:spPr>
      </p:pic>
      <p:pic>
        <p:nvPicPr>
          <p:cNvPr id="8" name="Picture 7">
            <a:extLst>
              <a:ext uri="{FF2B5EF4-FFF2-40B4-BE49-F238E27FC236}">
                <a16:creationId xmlns:a16="http://schemas.microsoft.com/office/drawing/2014/main" id="{97B430FB-766F-0694-BC24-E6CC0B5E1F09}"/>
              </a:ext>
            </a:extLst>
          </p:cNvPr>
          <p:cNvPicPr>
            <a:picLocks noChangeAspect="1"/>
          </p:cNvPicPr>
          <p:nvPr>
            <p:custDataLst>
              <p:tags r:id="rId6"/>
            </p:custDataLst>
          </p:nvPr>
        </p:nvPicPr>
        <p:blipFill>
          <a:blip r:embed="rId10"/>
          <a:stretch>
            <a:fillRect/>
          </a:stretch>
        </p:blipFill>
        <p:spPr>
          <a:xfrm>
            <a:off x="11570993" y="5444419"/>
            <a:ext cx="325227" cy="325227"/>
          </a:xfrm>
          <a:prstGeom prst="rect">
            <a:avLst/>
          </a:prstGeom>
        </p:spPr>
      </p:pic>
      <p:sp>
        <p:nvSpPr>
          <p:cNvPr id="2" name="TextBox 1">
            <a:extLst>
              <a:ext uri="{FF2B5EF4-FFF2-40B4-BE49-F238E27FC236}">
                <a16:creationId xmlns:a16="http://schemas.microsoft.com/office/drawing/2014/main" id="{04EFA544-3577-5DD1-5CAC-D4455E786161}"/>
              </a:ext>
            </a:extLst>
          </p:cNvPr>
          <p:cNvSpPr txBox="1"/>
          <p:nvPr>
            <p:custDataLst>
              <p:tags r:id="rId7"/>
            </p:custDataLst>
          </p:nvPr>
        </p:nvSpPr>
        <p:spPr>
          <a:xfrm>
            <a:off x="3572539" y="6037369"/>
            <a:ext cx="7868093" cy="600164"/>
          </a:xfrm>
          <a:prstGeom prst="rect">
            <a:avLst/>
          </a:prstGeom>
          <a:noFill/>
        </p:spPr>
        <p:txBody>
          <a:bodyPr wrap="square">
            <a:spAutoFit/>
          </a:bodyPr>
          <a:lstStyle/>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Ce document est accessible sur </a:t>
            </a:r>
            <a:r>
              <a:rPr lang="fr-CA" sz="1100" b="0" i="0" dirty="0">
                <a:solidFill>
                  <a:schemeClr val="bg1">
                    <a:lumMod val="50000"/>
                  </a:schemeClr>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r>
              <a:rPr lang="fr-CA" sz="1100" b="0" i="0" u="sng" strike="noStrike" dirty="0">
                <a:solidFill>
                  <a:schemeClr val="bg1">
                    <a:lumMod val="50000"/>
                  </a:schemeClr>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663697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34C6DC-9F91-9501-FA70-D3E955BA131F}"/>
              </a:ext>
            </a:extLst>
          </p:cNvPr>
          <p:cNvSpPr>
            <a:spLocks noGrp="1"/>
          </p:cNvSpPr>
          <p:nvPr>
            <p:ph type="body" sz="quarter" idx="13"/>
            <p:custDataLst>
              <p:tags r:id="rId2"/>
            </p:custDataLst>
          </p:nvPr>
        </p:nvSpPr>
        <p:spPr>
          <a:xfrm>
            <a:off x="575054" y="1429630"/>
            <a:ext cx="10515600" cy="1713321"/>
          </a:xfrm>
        </p:spPr>
        <p:txBody>
          <a:bodyPr>
            <a:noAutofit/>
          </a:bodyPr>
          <a:lstStyle/>
          <a:p>
            <a:pPr>
              <a:lnSpc>
                <a:spcPct val="110000"/>
              </a:lnSpc>
              <a:spcBef>
                <a:spcPts val="600"/>
              </a:spcBef>
            </a:pPr>
            <a:r>
              <a:rPr lang="fr-CA" sz="2200" dirty="0">
                <a:latin typeface="Arial"/>
                <a:cs typeface="Arial"/>
              </a:rPr>
              <a:t>L’administration doit respecter la spécificité du groupe sanguin ABO</a:t>
            </a:r>
          </a:p>
          <a:p>
            <a:pPr>
              <a:lnSpc>
                <a:spcPct val="110000"/>
              </a:lnSpc>
              <a:spcBef>
                <a:spcPts val="600"/>
              </a:spcBef>
            </a:pPr>
            <a:r>
              <a:rPr lang="fr-CA" sz="2200" dirty="0">
                <a:latin typeface="Arial"/>
                <a:cs typeface="Arial"/>
              </a:rPr>
              <a:t>Des doses fortes ou des débits rapides de perfusion peuvent entraîner une hypervolémie, un œdème pulmonaire et/ou une insuffisance cardiaque.</a:t>
            </a:r>
          </a:p>
          <a:p>
            <a:pPr>
              <a:lnSpc>
                <a:spcPct val="110000"/>
              </a:lnSpc>
              <a:spcBef>
                <a:spcPts val="600"/>
              </a:spcBef>
            </a:pPr>
            <a:r>
              <a:rPr lang="fr-CA" sz="2200" dirty="0">
                <a:latin typeface="Arial"/>
                <a:cs typeface="Arial"/>
              </a:rPr>
              <a:t>Des débits rapides de perfusion peuvent causer des symptômes imputables à la toxicité du citrate (chute du calcium ionisé), particulièrement chez les patients atteints de troubles de la fonction hépatique.</a:t>
            </a:r>
          </a:p>
        </p:txBody>
      </p:sp>
      <p:sp>
        <p:nvSpPr>
          <p:cNvPr id="3" name="Title 2">
            <a:extLst>
              <a:ext uri="{FF2B5EF4-FFF2-40B4-BE49-F238E27FC236}">
                <a16:creationId xmlns:a16="http://schemas.microsoft.com/office/drawing/2014/main" id="{B310C74F-B74E-F5CF-D9F0-BBECAD867396}"/>
              </a:ext>
            </a:extLst>
          </p:cNvPr>
          <p:cNvSpPr>
            <a:spLocks noGrp="1"/>
          </p:cNvSpPr>
          <p:nvPr>
            <p:ph type="title"/>
            <p:custDataLst>
              <p:tags r:id="rId3"/>
            </p:custDataLst>
          </p:nvPr>
        </p:nvSpPr>
        <p:spPr/>
        <p:txBody>
          <a:bodyPr>
            <a:noAutofit/>
          </a:bodyPr>
          <a:lstStyle/>
          <a:p>
            <a:r>
              <a:rPr lang="fr-CA" sz="3200" dirty="0">
                <a:latin typeface="Arial"/>
                <a:cs typeface="Arial"/>
              </a:rPr>
              <a:t>Administration (d’après la monographie du produit)</a:t>
            </a:r>
          </a:p>
        </p:txBody>
      </p:sp>
      <p:sp>
        <p:nvSpPr>
          <p:cNvPr id="5" name="TextBox 4">
            <a:extLst>
              <a:ext uri="{FF2B5EF4-FFF2-40B4-BE49-F238E27FC236}">
                <a16:creationId xmlns:a16="http://schemas.microsoft.com/office/drawing/2014/main" id="{EC298A20-2222-9413-8F6E-3200E3E3128A}"/>
              </a:ext>
            </a:extLst>
          </p:cNvPr>
          <p:cNvSpPr txBox="1"/>
          <p:nvPr>
            <p:custDataLst>
              <p:tags r:id="rId4"/>
            </p:custDataLst>
          </p:nvPr>
        </p:nvSpPr>
        <p:spPr>
          <a:xfrm>
            <a:off x="575054" y="3627167"/>
            <a:ext cx="10969670" cy="2156296"/>
          </a:xfrm>
          <a:prstGeom prst="rect">
            <a:avLst/>
          </a:prstGeom>
          <a:noFill/>
          <a:ln w="38100">
            <a:solidFill>
              <a:schemeClr val="accent5"/>
            </a:solidFill>
          </a:ln>
        </p:spPr>
        <p:txBody>
          <a:bodyPr wrap="none" rtlCol="0">
            <a:spAutoFit/>
          </a:bodyPr>
          <a:lstStyle/>
          <a:p>
            <a:pPr marL="0" lvl="1">
              <a:lnSpc>
                <a:spcPct val="110000"/>
              </a:lnSpc>
              <a:spcBef>
                <a:spcPts val="600"/>
              </a:spcBef>
            </a:pPr>
            <a:r>
              <a:rPr lang="fr-CA" sz="2200" b="1" dirty="0">
                <a:solidFill>
                  <a:srgbClr val="ED1C24"/>
                </a:solidFill>
                <a:latin typeface="Arial"/>
                <a:cs typeface="Arial"/>
              </a:rPr>
              <a:t>Risque de toxicité du citrate</a:t>
            </a:r>
          </a:p>
          <a:p>
            <a:pPr marL="347663" lvl="1" indent="-347663">
              <a:lnSpc>
                <a:spcPct val="110000"/>
              </a:lnSpc>
              <a:spcBef>
                <a:spcPts val="600"/>
              </a:spcBef>
              <a:buClr>
                <a:schemeClr val="accent1"/>
              </a:buClr>
              <a:buFont typeface="Arial" panose="020B0604020202020204" pitchFamily="34" charset="0"/>
              <a:buChar char="•"/>
            </a:pPr>
            <a:r>
              <a:rPr lang="fr-CA" sz="2200" dirty="0">
                <a:latin typeface="Arial"/>
                <a:cs typeface="Arial"/>
              </a:rPr>
              <a:t>En raison de ce risque, le débit de la perfusion doit rester inférieur à :</a:t>
            </a:r>
          </a:p>
          <a:p>
            <a:pPr marL="346075" lvl="1" indent="-346075">
              <a:lnSpc>
                <a:spcPct val="110000"/>
              </a:lnSpc>
              <a:spcBef>
                <a:spcPts val="600"/>
              </a:spcBef>
            </a:pPr>
            <a:r>
              <a:rPr lang="fr-CA" sz="2200" dirty="0">
                <a:latin typeface="Arial"/>
                <a:cs typeface="Arial"/>
              </a:rPr>
              <a:t> 	0,020–0,025 mmol citrate/kg de poids corporel/min = 1 ml/kg de poids corporel/min </a:t>
            </a:r>
          </a:p>
          <a:p>
            <a:pPr marL="342900" indent="-342900">
              <a:lnSpc>
                <a:spcPct val="110000"/>
              </a:lnSpc>
              <a:spcBef>
                <a:spcPts val="600"/>
              </a:spcBef>
              <a:buClr>
                <a:schemeClr val="accent1"/>
              </a:buClr>
              <a:buFont typeface="Arial" panose="020B0604020202020204" pitchFamily="34" charset="0"/>
              <a:buChar char="•"/>
            </a:pPr>
            <a:r>
              <a:rPr lang="fr-CA" sz="2200" dirty="0">
                <a:latin typeface="Arial"/>
                <a:cs typeface="Arial"/>
              </a:rPr>
              <a:t>Les effets toxiques du citrate peuvent être minimisés par l’administration </a:t>
            </a:r>
            <a:br>
              <a:rPr lang="fr-CA" sz="2200" dirty="0">
                <a:latin typeface="Arial"/>
                <a:cs typeface="Arial"/>
              </a:rPr>
            </a:br>
            <a:r>
              <a:rPr lang="fr-CA" sz="2200" dirty="0">
                <a:latin typeface="Arial"/>
                <a:cs typeface="Arial"/>
              </a:rPr>
              <a:t>de gluconate de calcium en IV par une autre veine</a:t>
            </a:r>
          </a:p>
        </p:txBody>
      </p:sp>
      <p:sp>
        <p:nvSpPr>
          <p:cNvPr id="6" name="TextBox 5">
            <a:extLst>
              <a:ext uri="{FF2B5EF4-FFF2-40B4-BE49-F238E27FC236}">
                <a16:creationId xmlns:a16="http://schemas.microsoft.com/office/drawing/2014/main" id="{5AAC1DBC-52BB-2070-5A50-5035A6F4FD7E}"/>
              </a:ext>
            </a:extLst>
          </p:cNvPr>
          <p:cNvSpPr txBox="1"/>
          <p:nvPr>
            <p:custDataLst>
              <p:tags r:id="rId5"/>
            </p:custDataLst>
          </p:nvPr>
        </p:nvSpPr>
        <p:spPr>
          <a:xfrm>
            <a:off x="3572539" y="6037369"/>
            <a:ext cx="7868093" cy="600164"/>
          </a:xfrm>
          <a:prstGeom prst="rect">
            <a:avLst/>
          </a:prstGeom>
          <a:noFill/>
        </p:spPr>
        <p:txBody>
          <a:bodyPr wrap="square">
            <a:spAutoFit/>
          </a:bodyPr>
          <a:lstStyle/>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Ce document est accessible sur </a:t>
            </a:r>
            <a:r>
              <a:rPr lang="fr-CA" sz="1100" b="0" i="0" dirty="0">
                <a:solidFill>
                  <a:schemeClr val="bg1">
                    <a:lumMod val="50000"/>
                  </a:schemeClr>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r>
              <a:rPr lang="fr-CA" sz="1100" b="0" i="0" u="sng" strike="noStrike" dirty="0">
                <a:solidFill>
                  <a:schemeClr val="bg1">
                    <a:lumMod val="50000"/>
                  </a:schemeClr>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3030787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5D71-7EE6-47D0-A32B-466B4A0FF24B}"/>
              </a:ext>
            </a:extLst>
          </p:cNvPr>
          <p:cNvSpPr>
            <a:spLocks noGrp="1"/>
          </p:cNvSpPr>
          <p:nvPr>
            <p:ph type="title"/>
            <p:custDataLst>
              <p:tags r:id="rId2"/>
            </p:custDataLst>
          </p:nvPr>
        </p:nvSpPr>
        <p:spPr/>
        <p:txBody>
          <a:bodyPr/>
          <a:lstStyle/>
          <a:p>
            <a:pPr>
              <a:tabLst>
                <a:tab pos="1546225" algn="l"/>
              </a:tabLst>
            </a:pPr>
            <a:r>
              <a:rPr lang="fr-CA" dirty="0">
                <a:latin typeface="Arial"/>
                <a:cs typeface="Arial"/>
              </a:rPr>
              <a:t>Innocuité : </a:t>
            </a:r>
            <a:br>
              <a:rPr lang="fr-CA" dirty="0">
                <a:latin typeface="Arial"/>
                <a:cs typeface="Arial"/>
              </a:rPr>
            </a:br>
            <a:r>
              <a:rPr lang="fr-CA" dirty="0">
                <a:latin typeface="Arial"/>
                <a:cs typeface="Arial"/>
              </a:rPr>
              <a:t>complications infectieuses</a:t>
            </a:r>
          </a:p>
        </p:txBody>
      </p:sp>
      <p:pic>
        <p:nvPicPr>
          <p:cNvPr id="4" name="Picture 3">
            <a:extLst>
              <a:ext uri="{FF2B5EF4-FFF2-40B4-BE49-F238E27FC236}">
                <a16:creationId xmlns:a16="http://schemas.microsoft.com/office/drawing/2014/main" id="{BFE4F285-8AA1-49BF-2D82-7159709EF33D}"/>
              </a:ext>
            </a:extLst>
          </p:cNvPr>
          <p:cNvPicPr>
            <a:picLocks noChangeAspect="1"/>
          </p:cNvPicPr>
          <p:nvPr>
            <p:custDataLst>
              <p:tags r:id="rId3"/>
            </p:custDataLst>
          </p:nvPr>
        </p:nvPicPr>
        <p:blipFill>
          <a:blip r:embed="rId7"/>
          <a:stretch>
            <a:fillRect/>
          </a:stretch>
        </p:blipFill>
        <p:spPr>
          <a:xfrm>
            <a:off x="1021080" y="1245930"/>
            <a:ext cx="3810000" cy="3810000"/>
          </a:xfrm>
          <a:prstGeom prst="rect">
            <a:avLst/>
          </a:prstGeom>
        </p:spPr>
      </p:pic>
      <p:sp>
        <p:nvSpPr>
          <p:cNvPr id="5" name="TextBox 4">
            <a:extLst>
              <a:ext uri="{FF2B5EF4-FFF2-40B4-BE49-F238E27FC236}">
                <a16:creationId xmlns:a16="http://schemas.microsoft.com/office/drawing/2014/main" id="{9654974F-96E7-CE14-F49E-9B34A2F14779}"/>
              </a:ext>
            </a:extLst>
          </p:cNvPr>
          <p:cNvSpPr txBox="1"/>
          <p:nvPr>
            <p:custDataLst>
              <p:tags r:id="rId4"/>
            </p:custDataLst>
          </p:nvPr>
        </p:nvSpPr>
        <p:spPr>
          <a:xfrm>
            <a:off x="6713034" y="5923430"/>
            <a:ext cx="5229923" cy="938719"/>
          </a:xfrm>
          <a:prstGeom prst="rect">
            <a:avLst/>
          </a:prstGeom>
          <a:noFill/>
        </p:spPr>
        <p:txBody>
          <a:bodyPr wrap="square">
            <a:spAutoFit/>
          </a:bodyPr>
          <a:lstStyle/>
          <a:p>
            <a:pPr algn="l" rtl="0" fontAlgn="base"/>
            <a:r>
              <a:rPr lang="fr-CA" sz="1100" b="0" i="0" u="none" strike="noStrike" dirty="0">
                <a:solidFill>
                  <a:schemeClr val="bg1"/>
                </a:solidFill>
                <a:effectLst/>
                <a:latin typeface="Arial" panose="020B0604020202020204" pitchFamily="34" charset="0"/>
                <a:cs typeface="Arial" panose="020B0604020202020204" pitchFamily="34" charset="0"/>
              </a:rPr>
              <a:t>Ce document est accessible sur </a:t>
            </a:r>
            <a:r>
              <a:rPr lang="fr-CA" sz="1100" b="0" i="0" dirty="0">
                <a:solidFill>
                  <a:schemeClr val="bg1"/>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br>
              <a:rPr lang="fr-CA" sz="1100" b="0" i="0" u="none" strike="noStrike" dirty="0">
                <a:solidFill>
                  <a:schemeClr val="bg1"/>
                </a:solidFill>
                <a:effectLst/>
                <a:latin typeface="Arial" panose="020B0604020202020204" pitchFamily="34" charset="0"/>
                <a:cs typeface="Arial" panose="020B0604020202020204" pitchFamily="34" charset="0"/>
              </a:rPr>
            </a:br>
            <a:r>
              <a:rPr lang="fr-CA" sz="1100" b="0" i="0" u="sng" strike="noStrike" dirty="0">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146366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A3237D-5990-45B6-C92F-E939F2E458D6}"/>
              </a:ext>
            </a:extLst>
          </p:cNvPr>
          <p:cNvSpPr>
            <a:spLocks noGrp="1"/>
          </p:cNvSpPr>
          <p:nvPr>
            <p:ph type="body" sz="quarter" idx="13"/>
            <p:custDataLst>
              <p:tags r:id="rId2"/>
            </p:custDataLst>
          </p:nvPr>
        </p:nvSpPr>
        <p:spPr>
          <a:xfrm>
            <a:off x="838200" y="1228275"/>
            <a:ext cx="10515600" cy="4724400"/>
          </a:xfrm>
        </p:spPr>
        <p:txBody>
          <a:bodyPr>
            <a:normAutofit/>
          </a:bodyPr>
          <a:lstStyle/>
          <a:p>
            <a:pPr>
              <a:lnSpc>
                <a:spcPct val="120000"/>
              </a:lnSpc>
              <a:spcBef>
                <a:spcPts val="600"/>
              </a:spcBef>
            </a:pPr>
            <a:r>
              <a:rPr lang="fr-CA" sz="2400" dirty="0">
                <a:latin typeface="Arial"/>
                <a:cs typeface="Arial"/>
              </a:rPr>
              <a:t>La sélection des donneurs et le dépistage des virus de l’hépatite B (VHB), de l’hépatite C (VHC) et de l’immunodéficience humaine (VIH) font l’objet de contrôles.</a:t>
            </a:r>
          </a:p>
          <a:p>
            <a:pPr>
              <a:lnSpc>
                <a:spcPct val="120000"/>
              </a:lnSpc>
              <a:spcBef>
                <a:spcPts val="600"/>
              </a:spcBef>
            </a:pPr>
            <a:r>
              <a:rPr lang="fr-CA" sz="2400" dirty="0">
                <a:latin typeface="Arial"/>
                <a:cs typeface="Arial"/>
              </a:rPr>
              <a:t>Les mélanges de plasma sont également analysés pour détecter : </a:t>
            </a:r>
          </a:p>
          <a:p>
            <a:pPr lvl="1">
              <a:lnSpc>
                <a:spcPct val="120000"/>
              </a:lnSpc>
              <a:spcBef>
                <a:spcPts val="600"/>
              </a:spcBef>
            </a:pPr>
            <a:r>
              <a:rPr lang="fr-CA" sz="2400" dirty="0">
                <a:latin typeface="Arial"/>
                <a:cs typeface="Arial"/>
              </a:rPr>
              <a:t>L’antigène de surface de l’hépatite B (AgHBs)</a:t>
            </a:r>
          </a:p>
          <a:p>
            <a:pPr lvl="1">
              <a:lnSpc>
                <a:spcPct val="120000"/>
              </a:lnSpc>
              <a:spcBef>
                <a:spcPts val="600"/>
              </a:spcBef>
            </a:pPr>
            <a:r>
              <a:rPr lang="fr-CA" sz="2400" dirty="0">
                <a:latin typeface="Arial"/>
                <a:cs typeface="Arial"/>
              </a:rPr>
              <a:t>Les anticorps anti-VIH 1/2</a:t>
            </a:r>
          </a:p>
          <a:p>
            <a:pPr lvl="1">
              <a:lnSpc>
                <a:spcPct val="120000"/>
              </a:lnSpc>
              <a:spcBef>
                <a:spcPts val="600"/>
              </a:spcBef>
            </a:pPr>
            <a:r>
              <a:rPr lang="fr-CA" sz="2400" dirty="0">
                <a:latin typeface="Arial"/>
                <a:cs typeface="Arial"/>
              </a:rPr>
              <a:t>Des tests des acides nucléiques sont réalisés pour : le VIH, le VHA, le VHB, le VHC, le VHE et le parvovirus B19</a:t>
            </a:r>
          </a:p>
        </p:txBody>
      </p:sp>
      <p:sp>
        <p:nvSpPr>
          <p:cNvPr id="3" name="Title 2">
            <a:extLst>
              <a:ext uri="{FF2B5EF4-FFF2-40B4-BE49-F238E27FC236}">
                <a16:creationId xmlns:a16="http://schemas.microsoft.com/office/drawing/2014/main" id="{CA97471F-27F2-A856-7DA6-CA666264873F}"/>
              </a:ext>
            </a:extLst>
          </p:cNvPr>
          <p:cNvSpPr>
            <a:spLocks noGrp="1"/>
          </p:cNvSpPr>
          <p:nvPr>
            <p:ph type="title"/>
            <p:custDataLst>
              <p:tags r:id="rId3"/>
            </p:custDataLst>
          </p:nvPr>
        </p:nvSpPr>
        <p:spPr>
          <a:xfrm>
            <a:off x="764236" y="445254"/>
            <a:ext cx="10589564" cy="943442"/>
          </a:xfrm>
        </p:spPr>
        <p:txBody>
          <a:bodyPr anchor="t">
            <a:normAutofit fontScale="90000"/>
          </a:bodyPr>
          <a:lstStyle/>
          <a:p>
            <a:r>
              <a:rPr lang="fr-CA" dirty="0">
                <a:latin typeface="Arial"/>
                <a:cs typeface="Arial"/>
              </a:rPr>
              <a:t>Dépistages pratiqués sur les dons et les mélanges de plasma</a:t>
            </a:r>
          </a:p>
        </p:txBody>
      </p:sp>
      <p:sp>
        <p:nvSpPr>
          <p:cNvPr id="4" name="TextBox 3">
            <a:extLst>
              <a:ext uri="{FF2B5EF4-FFF2-40B4-BE49-F238E27FC236}">
                <a16:creationId xmlns:a16="http://schemas.microsoft.com/office/drawing/2014/main" id="{D44956AB-6B34-CB77-8DAA-A8070D4A0D4C}"/>
              </a:ext>
            </a:extLst>
          </p:cNvPr>
          <p:cNvSpPr txBox="1"/>
          <p:nvPr>
            <p:custDataLst>
              <p:tags r:id="rId4"/>
            </p:custDataLst>
          </p:nvPr>
        </p:nvSpPr>
        <p:spPr>
          <a:xfrm>
            <a:off x="3572539" y="6037369"/>
            <a:ext cx="7868093" cy="600164"/>
          </a:xfrm>
          <a:prstGeom prst="rect">
            <a:avLst/>
          </a:prstGeom>
          <a:noFill/>
        </p:spPr>
        <p:txBody>
          <a:bodyPr wrap="square">
            <a:spAutoFit/>
          </a:bodyPr>
          <a:lstStyle/>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Ce document est accessible sur </a:t>
            </a:r>
            <a:r>
              <a:rPr lang="fr-CA" sz="1100" b="0" i="0" dirty="0">
                <a:solidFill>
                  <a:schemeClr val="bg1">
                    <a:lumMod val="50000"/>
                  </a:schemeClr>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r>
              <a:rPr lang="fr-CA" sz="1100" b="0" i="0" u="sng" strike="noStrike" dirty="0">
                <a:solidFill>
                  <a:schemeClr val="bg1">
                    <a:lumMod val="50000"/>
                  </a:schemeClr>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1158387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custDataLst>
              <p:tags r:id="rId2"/>
            </p:custDataLst>
          </p:nvPr>
        </p:nvSpPr>
        <p:spPr>
          <a:xfrm>
            <a:off x="693820" y="914399"/>
            <a:ext cx="7257515" cy="5122969"/>
          </a:xfrm>
        </p:spPr>
        <p:txBody>
          <a:bodyPr>
            <a:normAutofit fontScale="92500" lnSpcReduction="20000"/>
          </a:bodyPr>
          <a:lstStyle/>
          <a:p>
            <a:pPr fontAlgn="base">
              <a:lnSpc>
                <a:spcPct val="100000"/>
              </a:lnSpc>
            </a:pPr>
            <a:r>
              <a:rPr lang="fr-CA" dirty="0">
                <a:latin typeface="Arial"/>
                <a:cs typeface="Arial"/>
              </a:rPr>
              <a:t>Réserves de plasma à teneur réduite en agents pathogènes de la Société canadienne du sang</a:t>
            </a:r>
          </a:p>
          <a:p>
            <a:pPr lvl="1" fontAlgn="base">
              <a:lnSpc>
                <a:spcPct val="100000"/>
              </a:lnSpc>
            </a:pPr>
            <a:r>
              <a:rPr lang="fr-CA" dirty="0">
                <a:latin typeface="Arial"/>
                <a:cs typeface="Arial"/>
              </a:rPr>
              <a:t>Avantages de la méthode d’inactivation des agents pathogènes</a:t>
            </a:r>
          </a:p>
          <a:p>
            <a:pPr fontAlgn="base">
              <a:lnSpc>
                <a:spcPct val="100000"/>
              </a:lnSpc>
            </a:pPr>
            <a:r>
              <a:rPr lang="fr-CA" dirty="0">
                <a:latin typeface="Arial"/>
                <a:cs typeface="Arial"/>
              </a:rPr>
              <a:t>Procédure de traitement au solvant-détergent d’Octapharma</a:t>
            </a:r>
          </a:p>
          <a:p>
            <a:pPr fontAlgn="base">
              <a:lnSpc>
                <a:spcPct val="100000"/>
              </a:lnSpc>
            </a:pPr>
            <a:r>
              <a:rPr lang="fr-CA" dirty="0">
                <a:latin typeface="Arial"/>
                <a:cs typeface="Arial"/>
              </a:rPr>
              <a:t>Caractéristiques d’Octaplasma</a:t>
            </a:r>
          </a:p>
          <a:p>
            <a:pPr fontAlgn="base">
              <a:lnSpc>
                <a:spcPct val="100000"/>
              </a:lnSpc>
            </a:pPr>
            <a:r>
              <a:rPr lang="fr-CA" dirty="0">
                <a:latin typeface="Arial"/>
                <a:cs typeface="Arial"/>
              </a:rPr>
              <a:t>Innocuité </a:t>
            </a:r>
          </a:p>
          <a:p>
            <a:pPr lvl="1">
              <a:lnSpc>
                <a:spcPct val="100000"/>
              </a:lnSpc>
            </a:pPr>
            <a:r>
              <a:rPr lang="fr-CA" dirty="0">
                <a:latin typeface="Arial"/>
                <a:cs typeface="Arial"/>
              </a:rPr>
              <a:t>Complications infectieuses</a:t>
            </a:r>
          </a:p>
          <a:p>
            <a:pPr lvl="1">
              <a:lnSpc>
                <a:spcPct val="100000"/>
              </a:lnSpc>
            </a:pPr>
            <a:r>
              <a:rPr lang="fr-CA" dirty="0">
                <a:latin typeface="Arial"/>
                <a:cs typeface="Arial"/>
              </a:rPr>
              <a:t>Autres considérations</a:t>
            </a:r>
          </a:p>
          <a:p>
            <a:pPr>
              <a:lnSpc>
                <a:spcPct val="100000"/>
              </a:lnSpc>
            </a:pPr>
            <a:r>
              <a:rPr lang="fr-CA" dirty="0">
                <a:latin typeface="Arial"/>
                <a:cs typeface="Arial"/>
              </a:rPr>
              <a:t>Indications et contre-indications</a:t>
            </a:r>
          </a:p>
          <a:p>
            <a:pPr>
              <a:lnSpc>
                <a:spcPct val="100000"/>
              </a:lnSpc>
            </a:pPr>
            <a:r>
              <a:rPr lang="fr-CA" dirty="0">
                <a:latin typeface="Arial"/>
                <a:cs typeface="Arial"/>
              </a:rPr>
              <a:t>Catégories particulières de patients</a:t>
            </a:r>
          </a:p>
          <a:p>
            <a:pPr>
              <a:lnSpc>
                <a:spcPct val="100000"/>
              </a:lnSpc>
            </a:pPr>
            <a:r>
              <a:rPr lang="fr-CA" dirty="0">
                <a:latin typeface="Arial"/>
                <a:cs typeface="Arial"/>
              </a:rPr>
              <a:t>Ressources supplémentaires</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custDataLst>
              <p:tags r:id="rId3"/>
            </p:custDataLst>
          </p:nvPr>
        </p:nvSpPr>
        <p:spPr/>
        <p:txBody>
          <a:bodyPr/>
          <a:lstStyle/>
          <a:p>
            <a:r>
              <a:rPr lang="fr-CA" dirty="0"/>
              <a:t>Vue d’ensemble</a:t>
            </a:r>
          </a:p>
        </p:txBody>
      </p:sp>
      <p:pic>
        <p:nvPicPr>
          <p:cNvPr id="3" name="Picture 2" descr="Icon&#10;&#10;Description automatically generated">
            <a:extLst>
              <a:ext uri="{FF2B5EF4-FFF2-40B4-BE49-F238E27FC236}">
                <a16:creationId xmlns:a16="http://schemas.microsoft.com/office/drawing/2014/main" id="{23D321EC-6DF1-4C83-B495-953D1157F28A}"/>
              </a:ext>
            </a:extLst>
          </p:cNvPr>
          <p:cNvPicPr>
            <a:picLocks noChangeAspect="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7797837" y="1318662"/>
            <a:ext cx="3906653" cy="3906653"/>
          </a:xfrm>
          <a:prstGeom prst="rect">
            <a:avLst/>
          </a:prstGeom>
        </p:spPr>
      </p:pic>
      <p:sp>
        <p:nvSpPr>
          <p:cNvPr id="4" name="TextBox 3">
            <a:extLst>
              <a:ext uri="{FF2B5EF4-FFF2-40B4-BE49-F238E27FC236}">
                <a16:creationId xmlns:a16="http://schemas.microsoft.com/office/drawing/2014/main" id="{A3DC5065-431F-D470-95FE-ABCBA659BED6}"/>
              </a:ext>
            </a:extLst>
          </p:cNvPr>
          <p:cNvSpPr txBox="1"/>
          <p:nvPr>
            <p:custDataLst>
              <p:tags r:id="rId5"/>
            </p:custDataLst>
          </p:nvPr>
        </p:nvSpPr>
        <p:spPr>
          <a:xfrm>
            <a:off x="3572539" y="6037369"/>
            <a:ext cx="7868093" cy="600164"/>
          </a:xfrm>
          <a:prstGeom prst="rect">
            <a:avLst/>
          </a:prstGeom>
          <a:noFill/>
        </p:spPr>
        <p:txBody>
          <a:bodyPr wrap="square">
            <a:spAutoFit/>
          </a:bodyPr>
          <a:lstStyle/>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Ce document est accessible sur </a:t>
            </a:r>
            <a:r>
              <a:rPr lang="fr-CA" sz="1100" b="0" i="0" dirty="0">
                <a:solidFill>
                  <a:schemeClr val="bg1">
                    <a:lumMod val="50000"/>
                  </a:schemeClr>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r>
              <a:rPr lang="fr-CA" sz="1100" b="0" i="0" u="sng" strike="noStrike" dirty="0">
                <a:solidFill>
                  <a:schemeClr val="bg1">
                    <a:lumMod val="50000"/>
                  </a:schemeClr>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329036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27562E-E95D-1E9C-05E1-DC8525389B62}"/>
              </a:ext>
            </a:extLst>
          </p:cNvPr>
          <p:cNvSpPr>
            <a:spLocks noGrp="1"/>
          </p:cNvSpPr>
          <p:nvPr>
            <p:ph type="title"/>
            <p:custDataLst>
              <p:tags r:id="rId2"/>
            </p:custDataLst>
          </p:nvPr>
        </p:nvSpPr>
        <p:spPr>
          <a:xfrm>
            <a:off x="515097" y="298921"/>
            <a:ext cx="11777018" cy="943442"/>
          </a:xfrm>
        </p:spPr>
        <p:txBody>
          <a:bodyPr anchor="t">
            <a:noAutofit/>
          </a:bodyPr>
          <a:lstStyle/>
          <a:p>
            <a:r>
              <a:rPr lang="fr-CA" dirty="0">
                <a:latin typeface="Arial"/>
                <a:cs typeface="Arial"/>
              </a:rPr>
              <a:t>VHA et parvovirus B19</a:t>
            </a:r>
          </a:p>
        </p:txBody>
      </p:sp>
      <p:sp>
        <p:nvSpPr>
          <p:cNvPr id="7" name="TextBox 6">
            <a:extLst>
              <a:ext uri="{FF2B5EF4-FFF2-40B4-BE49-F238E27FC236}">
                <a16:creationId xmlns:a16="http://schemas.microsoft.com/office/drawing/2014/main" id="{ADF49468-DCC0-9B66-C449-317B4E68AF15}"/>
              </a:ext>
            </a:extLst>
          </p:cNvPr>
          <p:cNvSpPr txBox="1"/>
          <p:nvPr>
            <p:custDataLst>
              <p:tags r:id="rId3"/>
            </p:custDataLst>
          </p:nvPr>
        </p:nvSpPr>
        <p:spPr>
          <a:xfrm>
            <a:off x="320845" y="2077918"/>
            <a:ext cx="11521967" cy="3293209"/>
          </a:xfrm>
          <a:prstGeom prst="rect">
            <a:avLst/>
          </a:prstGeom>
          <a:noFill/>
          <a:ln w="38100">
            <a:solidFill>
              <a:schemeClr val="accent5"/>
            </a:solidFill>
          </a:ln>
        </p:spPr>
        <p:txBody>
          <a:bodyPr wrap="square" lIns="91440" tIns="45720" rIns="91440" bIns="45720" rtlCol="0" anchor="t">
            <a:spAutoFit/>
          </a:bodyPr>
          <a:lstStyle/>
          <a:p>
            <a:pPr marL="0" indent="0">
              <a:buNone/>
            </a:pPr>
            <a:r>
              <a:rPr lang="fr-CA" sz="2200" b="1" dirty="0">
                <a:solidFill>
                  <a:srgbClr val="4D9E99"/>
                </a:solidFill>
                <a:latin typeface="Arial"/>
                <a:cs typeface="Arial"/>
              </a:rPr>
              <a:t>Le risque est atténué par :</a:t>
            </a:r>
          </a:p>
          <a:p>
            <a:pPr marL="342900" indent="-342900">
              <a:buClr>
                <a:srgbClr val="FF0000"/>
              </a:buClr>
              <a:buFont typeface="Arial" panose="020B0604020202020204" pitchFamily="34" charset="0"/>
              <a:buChar char="•"/>
            </a:pPr>
            <a:r>
              <a:rPr lang="fr-CA" sz="2200" dirty="0">
                <a:latin typeface="Arial"/>
                <a:cs typeface="Arial"/>
              </a:rPr>
              <a:t>Le dépistage du VHA et du B19 chez les donneurs </a:t>
            </a:r>
          </a:p>
          <a:p>
            <a:pPr marL="342900" indent="-342900">
              <a:buClr>
                <a:srgbClr val="FF0000"/>
              </a:buClr>
              <a:buFont typeface="Arial" panose="020B0604020202020204" pitchFamily="34" charset="0"/>
              <a:buChar char="•"/>
            </a:pPr>
            <a:r>
              <a:rPr lang="fr-CA" sz="2200" dirty="0">
                <a:latin typeface="Arial"/>
                <a:cs typeface="Arial"/>
              </a:rPr>
              <a:t>La dilution du plasma</a:t>
            </a:r>
          </a:p>
          <a:p>
            <a:pPr marL="342900" indent="-342900">
              <a:buClr>
                <a:srgbClr val="FF0000"/>
              </a:buClr>
              <a:buFont typeface="Arial" panose="020B0604020202020204" pitchFamily="34" charset="0"/>
              <a:buChar char="•"/>
            </a:pPr>
            <a:r>
              <a:rPr lang="fr-CA" sz="2200" dirty="0">
                <a:latin typeface="Arial"/>
                <a:cs typeface="Arial"/>
              </a:rPr>
              <a:t>La présence d’anticorps neutralisant le VHA et le parvovirus B19 dans le plasma de départ et le produit final</a:t>
            </a:r>
          </a:p>
          <a:p>
            <a:pPr marL="739775" indent="-163195">
              <a:buFont typeface="Arial" panose="020B0604020202020204" pitchFamily="34" charset="0"/>
              <a:buChar char="•"/>
            </a:pPr>
            <a:r>
              <a:rPr lang="fr-CA" sz="2200" dirty="0">
                <a:solidFill>
                  <a:srgbClr val="4D4D4D"/>
                </a:solidFill>
                <a:latin typeface="Arial"/>
                <a:cs typeface="Arial"/>
              </a:rPr>
              <a:t>Les anticorps neutralisants entraînent une neutralisation et une immunisation passive</a:t>
            </a:r>
          </a:p>
          <a:p>
            <a:pPr marL="739775" indent="-163195">
              <a:buFont typeface="Arial" panose="020B0604020202020204" pitchFamily="34" charset="0"/>
              <a:buChar char="•"/>
            </a:pPr>
            <a:r>
              <a:rPr lang="fr-CA" sz="2200" dirty="0">
                <a:solidFill>
                  <a:srgbClr val="4D4D4D"/>
                </a:solidFill>
                <a:latin typeface="Arial"/>
                <a:cs typeface="Arial"/>
              </a:rPr>
              <a:t>Qui servent toutes deux à limiter ou à prévenir la réplication de virus </a:t>
            </a:r>
            <a:r>
              <a:rPr lang="fr-CA" sz="2200" i="1" dirty="0">
                <a:solidFill>
                  <a:srgbClr val="4D4D4D"/>
                </a:solidFill>
                <a:latin typeface="Arial"/>
                <a:cs typeface="Arial"/>
              </a:rPr>
              <a:t>in vivo </a:t>
            </a:r>
            <a:r>
              <a:rPr lang="fr-CA" sz="2200" dirty="0">
                <a:solidFill>
                  <a:srgbClr val="4D4D4D"/>
                </a:solidFill>
                <a:latin typeface="Arial"/>
                <a:cs typeface="Arial"/>
              </a:rPr>
              <a:t>et pourraient ainsi limiter le risque d’infection, bien qu’aucune étude clinique ou en laboratoire n’ait été effectuée pour prouver que cela suffit à prévenir les infections.</a:t>
            </a:r>
          </a:p>
          <a:p>
            <a:endParaRPr lang="en-US" sz="1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766023B-B98F-91AE-FCD0-5C956A83F71F}"/>
              </a:ext>
            </a:extLst>
          </p:cNvPr>
          <p:cNvSpPr txBox="1"/>
          <p:nvPr>
            <p:custDataLst>
              <p:tags r:id="rId4"/>
            </p:custDataLst>
          </p:nvPr>
        </p:nvSpPr>
        <p:spPr>
          <a:xfrm>
            <a:off x="320845" y="964381"/>
            <a:ext cx="11521967" cy="769441"/>
          </a:xfrm>
          <a:prstGeom prst="rect">
            <a:avLst/>
          </a:prstGeom>
          <a:noFill/>
        </p:spPr>
        <p:txBody>
          <a:bodyPr wrap="square" lIns="91440" tIns="45720" rIns="91440" bIns="45720" anchor="t">
            <a:spAutoFit/>
          </a:bodyPr>
          <a:lstStyle/>
          <a:p>
            <a:pPr marL="0" indent="0">
              <a:buNone/>
            </a:pPr>
            <a:r>
              <a:rPr lang="fr-CA" sz="2200" dirty="0">
                <a:latin typeface="Arial"/>
                <a:cs typeface="Arial"/>
              </a:rPr>
              <a:t>Le traitement par solvant-détergent n’étant pas efficace contre le VHA et le parvovirus B19, la mise en commun du plasma en bassins augmente le risque d’exposition à ces virus.</a:t>
            </a:r>
          </a:p>
        </p:txBody>
      </p:sp>
      <p:sp>
        <p:nvSpPr>
          <p:cNvPr id="3" name="TextBox 2">
            <a:extLst>
              <a:ext uri="{FF2B5EF4-FFF2-40B4-BE49-F238E27FC236}">
                <a16:creationId xmlns:a16="http://schemas.microsoft.com/office/drawing/2014/main" id="{55AC70E4-6640-EF43-2342-227AC32A01FE}"/>
              </a:ext>
            </a:extLst>
          </p:cNvPr>
          <p:cNvSpPr txBox="1"/>
          <p:nvPr>
            <p:custDataLst>
              <p:tags r:id="rId5"/>
            </p:custDataLst>
          </p:nvPr>
        </p:nvSpPr>
        <p:spPr>
          <a:xfrm>
            <a:off x="3572539" y="6037369"/>
            <a:ext cx="7868093" cy="600164"/>
          </a:xfrm>
          <a:prstGeom prst="rect">
            <a:avLst/>
          </a:prstGeom>
          <a:noFill/>
        </p:spPr>
        <p:txBody>
          <a:bodyPr wrap="square">
            <a:spAutoFit/>
          </a:bodyPr>
          <a:lstStyle/>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Ce document est accessible sur </a:t>
            </a:r>
            <a:r>
              <a:rPr lang="fr-CA" sz="1100" b="0" i="0" dirty="0">
                <a:solidFill>
                  <a:schemeClr val="bg1">
                    <a:lumMod val="50000"/>
                  </a:schemeClr>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r>
              <a:rPr lang="fr-CA" sz="1100" b="0" i="0" u="sng" strike="noStrike" dirty="0">
                <a:solidFill>
                  <a:schemeClr val="bg1">
                    <a:lumMod val="50000"/>
                  </a:schemeClr>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3310746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5D71-7EE6-47D0-A32B-466B4A0FF24B}"/>
              </a:ext>
            </a:extLst>
          </p:cNvPr>
          <p:cNvSpPr>
            <a:spLocks noGrp="1"/>
          </p:cNvSpPr>
          <p:nvPr>
            <p:ph type="title"/>
            <p:custDataLst>
              <p:tags r:id="rId2"/>
            </p:custDataLst>
          </p:nvPr>
        </p:nvSpPr>
        <p:spPr/>
        <p:txBody>
          <a:bodyPr/>
          <a:lstStyle/>
          <a:p>
            <a:pPr>
              <a:tabLst>
                <a:tab pos="1546225" algn="l"/>
              </a:tabLst>
            </a:pPr>
            <a:r>
              <a:rPr lang="fr-CA" dirty="0">
                <a:latin typeface="Arial"/>
                <a:cs typeface="Arial"/>
              </a:rPr>
              <a:t>Innocuité : autres considérations</a:t>
            </a:r>
          </a:p>
        </p:txBody>
      </p:sp>
      <p:pic>
        <p:nvPicPr>
          <p:cNvPr id="3" name="Picture 2">
            <a:extLst>
              <a:ext uri="{FF2B5EF4-FFF2-40B4-BE49-F238E27FC236}">
                <a16:creationId xmlns:a16="http://schemas.microsoft.com/office/drawing/2014/main" id="{8C26B16E-0589-7BBD-A10A-8CCA260373E4}"/>
              </a:ext>
            </a:extLst>
          </p:cNvPr>
          <p:cNvPicPr>
            <a:picLocks noChangeAspect="1"/>
          </p:cNvPicPr>
          <p:nvPr>
            <p:custDataLst>
              <p:tags r:id="rId3"/>
            </p:custDataLst>
          </p:nvPr>
        </p:nvPicPr>
        <p:blipFill>
          <a:blip r:embed="rId7"/>
          <a:stretch>
            <a:fillRect/>
          </a:stretch>
        </p:blipFill>
        <p:spPr>
          <a:xfrm>
            <a:off x="345716" y="659858"/>
            <a:ext cx="5232124" cy="5232124"/>
          </a:xfrm>
          <a:prstGeom prst="rect">
            <a:avLst/>
          </a:prstGeom>
        </p:spPr>
      </p:pic>
      <p:sp>
        <p:nvSpPr>
          <p:cNvPr id="5" name="TextBox 4">
            <a:extLst>
              <a:ext uri="{FF2B5EF4-FFF2-40B4-BE49-F238E27FC236}">
                <a16:creationId xmlns:a16="http://schemas.microsoft.com/office/drawing/2014/main" id="{477E6163-20AC-4FDA-9BF7-2B6A5C913B18}"/>
              </a:ext>
            </a:extLst>
          </p:cNvPr>
          <p:cNvSpPr txBox="1"/>
          <p:nvPr>
            <p:custDataLst>
              <p:tags r:id="rId4"/>
            </p:custDataLst>
          </p:nvPr>
        </p:nvSpPr>
        <p:spPr>
          <a:xfrm>
            <a:off x="6713034" y="5923430"/>
            <a:ext cx="5229923" cy="938719"/>
          </a:xfrm>
          <a:prstGeom prst="rect">
            <a:avLst/>
          </a:prstGeom>
          <a:noFill/>
        </p:spPr>
        <p:txBody>
          <a:bodyPr wrap="square">
            <a:spAutoFit/>
          </a:bodyPr>
          <a:lstStyle/>
          <a:p>
            <a:pPr algn="l" rtl="0" fontAlgn="base"/>
            <a:r>
              <a:rPr lang="fr-CA" sz="1100" b="0" i="0" u="none" strike="noStrike" dirty="0">
                <a:solidFill>
                  <a:schemeClr val="bg1"/>
                </a:solidFill>
                <a:effectLst/>
                <a:latin typeface="Arial" panose="020B0604020202020204" pitchFamily="34" charset="0"/>
                <a:cs typeface="Arial" panose="020B0604020202020204" pitchFamily="34" charset="0"/>
              </a:rPr>
              <a:t>Ce document est accessible sur </a:t>
            </a:r>
            <a:r>
              <a:rPr lang="fr-CA" sz="1100" b="0" i="0" dirty="0">
                <a:solidFill>
                  <a:schemeClr val="bg1"/>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br>
              <a:rPr lang="fr-CA" sz="1100" b="0" i="0" u="none" strike="noStrike" dirty="0">
                <a:solidFill>
                  <a:schemeClr val="bg1"/>
                </a:solidFill>
                <a:effectLst/>
                <a:latin typeface="Arial" panose="020B0604020202020204" pitchFamily="34" charset="0"/>
                <a:cs typeface="Arial" panose="020B0604020202020204" pitchFamily="34" charset="0"/>
              </a:rPr>
            </a:br>
            <a:r>
              <a:rPr lang="fr-CA" sz="1100" b="0" i="0" u="sng" strike="noStrike" dirty="0">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4126110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42A7E8F-5991-B10A-5AE4-79DB1A94A8C2}"/>
              </a:ext>
            </a:extLst>
          </p:cNvPr>
          <p:cNvSpPr>
            <a:spLocks noGrp="1"/>
          </p:cNvSpPr>
          <p:nvPr>
            <p:ph type="body" sz="quarter" idx="13"/>
            <p:custDataLst>
              <p:tags r:id="rId2"/>
            </p:custDataLst>
          </p:nvPr>
        </p:nvSpPr>
        <p:spPr>
          <a:xfrm>
            <a:off x="764236" y="1153305"/>
            <a:ext cx="10705869" cy="904775"/>
          </a:xfrm>
        </p:spPr>
        <p:txBody>
          <a:bodyPr>
            <a:normAutofit fontScale="92500" lnSpcReduction="20000"/>
          </a:bodyPr>
          <a:lstStyle/>
          <a:p>
            <a:pPr marL="0" indent="0">
              <a:lnSpc>
                <a:spcPct val="100000"/>
              </a:lnSpc>
              <a:spcBef>
                <a:spcPts val="600"/>
              </a:spcBef>
              <a:buNone/>
            </a:pPr>
            <a:r>
              <a:rPr lang="fr-CA" sz="2400" b="1" dirty="0">
                <a:solidFill>
                  <a:srgbClr val="ED1C24"/>
                </a:solidFill>
                <a:latin typeface="Arial"/>
                <a:cs typeface="Arial"/>
              </a:rPr>
              <a:t>La littérature semble indiquer que de vastes mélanges de plasma pourraient réduire les réactions transfusionnelles indésirables causées par une dose élevée d’allergènes provenant d’un seul donneur.</a:t>
            </a:r>
          </a:p>
        </p:txBody>
      </p:sp>
      <p:sp>
        <p:nvSpPr>
          <p:cNvPr id="5" name="Title 4">
            <a:extLst>
              <a:ext uri="{FF2B5EF4-FFF2-40B4-BE49-F238E27FC236}">
                <a16:creationId xmlns:a16="http://schemas.microsoft.com/office/drawing/2014/main" id="{265F85E6-24D6-AD87-594C-8C4685156053}"/>
              </a:ext>
            </a:extLst>
          </p:cNvPr>
          <p:cNvSpPr>
            <a:spLocks noGrp="1"/>
          </p:cNvSpPr>
          <p:nvPr>
            <p:ph type="title"/>
            <p:custDataLst>
              <p:tags r:id="rId3"/>
            </p:custDataLst>
          </p:nvPr>
        </p:nvSpPr>
        <p:spPr/>
        <p:txBody>
          <a:bodyPr/>
          <a:lstStyle/>
          <a:p>
            <a:r>
              <a:rPr lang="fr-CA" dirty="0"/>
              <a:t>Réactions allergiques</a:t>
            </a:r>
          </a:p>
        </p:txBody>
      </p:sp>
      <p:sp>
        <p:nvSpPr>
          <p:cNvPr id="2" name="TextBox 1">
            <a:extLst>
              <a:ext uri="{FF2B5EF4-FFF2-40B4-BE49-F238E27FC236}">
                <a16:creationId xmlns:a16="http://schemas.microsoft.com/office/drawing/2014/main" id="{88026261-0112-54CF-8791-67C950C13795}"/>
              </a:ext>
            </a:extLst>
          </p:cNvPr>
          <p:cNvSpPr txBox="1"/>
          <p:nvPr>
            <p:custDataLst>
              <p:tags r:id="rId4"/>
            </p:custDataLst>
          </p:nvPr>
        </p:nvSpPr>
        <p:spPr>
          <a:xfrm>
            <a:off x="764236" y="2186029"/>
            <a:ext cx="10458759" cy="3154710"/>
          </a:xfrm>
          <a:prstGeom prst="rect">
            <a:avLst/>
          </a:prstGeom>
          <a:noFill/>
        </p:spPr>
        <p:txBody>
          <a:bodyPr wrap="square" lIns="91440" tIns="45720" rIns="91440" bIns="45720" rtlCol="0" anchor="t">
            <a:spAutoFit/>
          </a:bodyPr>
          <a:lstStyle/>
          <a:p>
            <a:pPr marL="285750" indent="-285750">
              <a:lnSpc>
                <a:spcPct val="110000"/>
              </a:lnSpc>
              <a:spcBef>
                <a:spcPts val="600"/>
              </a:spcBef>
              <a:buClr>
                <a:schemeClr val="accent1"/>
              </a:buClr>
              <a:buFont typeface="Arial" panose="020B0604020202020204" pitchFamily="34" charset="0"/>
              <a:buChar char="•"/>
            </a:pPr>
            <a:r>
              <a:rPr lang="fr-CA" sz="2000" dirty="0">
                <a:latin typeface="Arial"/>
                <a:cs typeface="Arial"/>
              </a:rPr>
              <a:t>Les données d’hémovigilance issues de plusieurs pays européens rapportent un taux inférieur de réactions transfusionnelles indésirables avec les transfusions de plasma traité au solvant-détergent.</a:t>
            </a:r>
            <a:r>
              <a:rPr lang="fr-CA" sz="2000" baseline="30000" dirty="0">
                <a:latin typeface="Arial"/>
                <a:cs typeface="Arial"/>
              </a:rPr>
              <a:t>1,2</a:t>
            </a:r>
            <a:endParaRPr lang="fr-CA" sz="2000" dirty="0">
              <a:latin typeface="Arial"/>
              <a:cs typeface="Arial"/>
            </a:endParaRPr>
          </a:p>
          <a:p>
            <a:pPr marL="285750" indent="-285750">
              <a:lnSpc>
                <a:spcPct val="110000"/>
              </a:lnSpc>
              <a:spcBef>
                <a:spcPts val="600"/>
              </a:spcBef>
              <a:buClr>
                <a:schemeClr val="accent1"/>
              </a:buClr>
              <a:buFont typeface="Arial" panose="020B0604020202020204" pitchFamily="34" charset="0"/>
              <a:buChar char="•"/>
            </a:pPr>
            <a:r>
              <a:rPr lang="fr-CA" sz="2000" dirty="0">
                <a:latin typeface="Arial"/>
                <a:cs typeface="Arial"/>
              </a:rPr>
              <a:t>Étude menée chez des patients ayant un purpura thrombopénique thrombotique (PTT) qui reçoivent un échange plasmatique avec des antécédents de réaction modérée à grave : diminution du taux global de réactions transfusionnelles indésirables par procédure, passant de 35,0 % (IC 95 % = 15,4 %-59,2 %) avec du plasma non traité à 1,4 % ([1/73] IC 95 % = 0,0 %-7,4 %) avec du plasma traité au solvant-détergent.</a:t>
            </a:r>
            <a:r>
              <a:rPr lang="fr-CA" sz="2000" baseline="30000" dirty="0">
                <a:latin typeface="Arial"/>
                <a:cs typeface="Arial"/>
              </a:rPr>
              <a:t>3</a:t>
            </a:r>
            <a:endParaRPr lang="fr-CA" sz="2000" dirty="0">
              <a:latin typeface="Arial"/>
              <a:cs typeface="Arial"/>
            </a:endParaRPr>
          </a:p>
          <a:p>
            <a:endParaRPr lang="en-US" dirty="0"/>
          </a:p>
        </p:txBody>
      </p:sp>
      <p:sp>
        <p:nvSpPr>
          <p:cNvPr id="7" name="TextBox 6">
            <a:extLst>
              <a:ext uri="{FF2B5EF4-FFF2-40B4-BE49-F238E27FC236}">
                <a16:creationId xmlns:a16="http://schemas.microsoft.com/office/drawing/2014/main" id="{35FF07E3-943D-F2F8-4C5E-D5C75F6044B1}"/>
              </a:ext>
            </a:extLst>
          </p:cNvPr>
          <p:cNvSpPr txBox="1"/>
          <p:nvPr>
            <p:custDataLst>
              <p:tags r:id="rId5"/>
            </p:custDataLst>
          </p:nvPr>
        </p:nvSpPr>
        <p:spPr>
          <a:xfrm>
            <a:off x="5993615" y="5048856"/>
            <a:ext cx="6000117" cy="954107"/>
          </a:xfrm>
          <a:prstGeom prst="rect">
            <a:avLst/>
          </a:prstGeom>
          <a:solidFill>
            <a:schemeClr val="accent4"/>
          </a:solidFill>
        </p:spPr>
        <p:txBody>
          <a:bodyPr wrap="square" rtlCol="0">
            <a:spAutoFit/>
          </a:bodyPr>
          <a:lstStyle/>
          <a:p>
            <a:r>
              <a:rPr lang="fr-CA" sz="1400" dirty="0">
                <a:solidFill>
                  <a:schemeClr val="bg1"/>
                </a:solidFill>
                <a:latin typeface="Arial" panose="020B0604020202020204" pitchFamily="34" charset="0"/>
                <a:cs typeface="Arial" panose="020B0604020202020204" pitchFamily="34" charset="0"/>
              </a:rPr>
              <a:t>Références (voir diapo 37)</a:t>
            </a:r>
          </a:p>
          <a:p>
            <a:pPr marL="342900" indent="-342900">
              <a:buFont typeface="+mj-lt"/>
              <a:buAutoNum type="arabicPeriod"/>
            </a:pPr>
            <a:r>
              <a:rPr lang="fr-CA" sz="1400" dirty="0">
                <a:solidFill>
                  <a:schemeClr val="bg1"/>
                </a:solidFill>
                <a:latin typeface="Arial" panose="020B0604020202020204" pitchFamily="34" charset="0"/>
                <a:cs typeface="Arial" panose="020B0604020202020204" pitchFamily="34" charset="0"/>
              </a:rPr>
              <a:t>Saadah NH </a:t>
            </a:r>
            <a:r>
              <a:rPr lang="fr-CA" sz="1400" i="1" dirty="0">
                <a:solidFill>
                  <a:schemeClr val="bg1"/>
                </a:solidFill>
                <a:latin typeface="Arial" panose="020B0604020202020204" pitchFamily="34" charset="0"/>
                <a:cs typeface="Arial" panose="020B0604020202020204" pitchFamily="34" charset="0"/>
              </a:rPr>
              <a:t>et al</a:t>
            </a:r>
            <a:r>
              <a:rPr lang="fr-CA" sz="1400" dirty="0">
                <a:solidFill>
                  <a:schemeClr val="bg1"/>
                </a:solidFill>
                <a:latin typeface="Arial" panose="020B0604020202020204" pitchFamily="34" charset="0"/>
                <a:cs typeface="Arial" panose="020B0604020202020204" pitchFamily="34" charset="0"/>
              </a:rPr>
              <a:t>. </a:t>
            </a:r>
            <a:r>
              <a:rPr lang="fr-CA" sz="1400" i="1" dirty="0">
                <a:solidFill>
                  <a:schemeClr val="bg1"/>
                </a:solidFill>
                <a:latin typeface="Arial" panose="020B0604020202020204" pitchFamily="34" charset="0"/>
                <a:cs typeface="Arial" panose="020B0604020202020204" pitchFamily="34" charset="0"/>
              </a:rPr>
              <a:t>Haematologica</a:t>
            </a:r>
            <a:r>
              <a:rPr lang="fr-CA" sz="1400" dirty="0">
                <a:solidFill>
                  <a:schemeClr val="bg1"/>
                </a:solidFill>
                <a:latin typeface="Arial" panose="020B0604020202020204" pitchFamily="34" charset="0"/>
                <a:cs typeface="Arial" panose="020B0604020202020204" pitchFamily="34" charset="0"/>
              </a:rPr>
              <a:t> 2020.</a:t>
            </a:r>
          </a:p>
          <a:p>
            <a:pPr marL="342900" indent="-342900">
              <a:buFont typeface="+mj-lt"/>
              <a:buAutoNum type="arabicPeriod"/>
            </a:pPr>
            <a:r>
              <a:rPr lang="fr-CA" sz="1400" dirty="0">
                <a:solidFill>
                  <a:schemeClr val="bg1"/>
                </a:solidFill>
                <a:latin typeface="Arial" panose="020B0604020202020204" pitchFamily="34" charset="0"/>
                <a:cs typeface="Arial" panose="020B0604020202020204" pitchFamily="34" charset="0"/>
              </a:rPr>
              <a:t>Liumbruno GM, Franchini M. </a:t>
            </a:r>
            <a:r>
              <a:rPr lang="fr-CA" sz="1400" i="1" dirty="0">
                <a:solidFill>
                  <a:schemeClr val="bg1"/>
                </a:solidFill>
                <a:latin typeface="Arial" panose="020B0604020202020204" pitchFamily="34" charset="0"/>
                <a:cs typeface="Arial" panose="020B0604020202020204" pitchFamily="34" charset="0"/>
              </a:rPr>
              <a:t>J Thromb Thrombolysis</a:t>
            </a:r>
            <a:r>
              <a:rPr lang="fr-CA" sz="1400" dirty="0">
                <a:solidFill>
                  <a:schemeClr val="bg1"/>
                </a:solidFill>
                <a:latin typeface="Arial" panose="020B0604020202020204" pitchFamily="34" charset="0"/>
                <a:cs typeface="Arial" panose="020B0604020202020204" pitchFamily="34" charset="0"/>
              </a:rPr>
              <a:t> 2015. </a:t>
            </a:r>
          </a:p>
          <a:p>
            <a:pPr marL="342900" indent="-342900">
              <a:buFont typeface="+mj-lt"/>
              <a:buAutoNum type="arabicPeriod"/>
            </a:pPr>
            <a:r>
              <a:rPr lang="fr-CA" sz="1400" dirty="0">
                <a:solidFill>
                  <a:schemeClr val="bg1"/>
                </a:solidFill>
                <a:latin typeface="Arial" panose="020B0604020202020204" pitchFamily="34" charset="0"/>
                <a:cs typeface="Arial" panose="020B0604020202020204" pitchFamily="34" charset="0"/>
              </a:rPr>
              <a:t>McGonigle AM </a:t>
            </a:r>
            <a:r>
              <a:rPr lang="fr-CA" sz="1400" i="1" dirty="0">
                <a:solidFill>
                  <a:schemeClr val="bg1"/>
                </a:solidFill>
                <a:latin typeface="Arial" panose="020B0604020202020204" pitchFamily="34" charset="0"/>
                <a:cs typeface="Arial" panose="020B0604020202020204" pitchFamily="34" charset="0"/>
              </a:rPr>
              <a:t>et al</a:t>
            </a:r>
            <a:r>
              <a:rPr lang="fr-CA" sz="1400" dirty="0">
                <a:solidFill>
                  <a:schemeClr val="bg1"/>
                </a:solidFill>
                <a:latin typeface="Arial" panose="020B0604020202020204" pitchFamily="34" charset="0"/>
                <a:cs typeface="Arial" panose="020B0604020202020204" pitchFamily="34" charset="0"/>
              </a:rPr>
              <a:t>. </a:t>
            </a:r>
            <a:r>
              <a:rPr lang="fr-CA" sz="1400" i="1" dirty="0">
                <a:solidFill>
                  <a:schemeClr val="bg1"/>
                </a:solidFill>
                <a:latin typeface="Arial" panose="020B0604020202020204" pitchFamily="34" charset="0"/>
                <a:cs typeface="Arial" panose="020B0604020202020204" pitchFamily="34" charset="0"/>
              </a:rPr>
              <a:t>Transfusion</a:t>
            </a:r>
            <a:r>
              <a:rPr lang="fr-CA" sz="1400" dirty="0">
                <a:solidFill>
                  <a:schemeClr val="bg1"/>
                </a:solidFill>
                <a:latin typeface="Arial" panose="020B0604020202020204" pitchFamily="34" charset="0"/>
                <a:cs typeface="Arial" panose="020B0604020202020204" pitchFamily="34" charset="0"/>
              </a:rPr>
              <a:t> 2020.</a:t>
            </a:r>
          </a:p>
        </p:txBody>
      </p:sp>
      <p:sp>
        <p:nvSpPr>
          <p:cNvPr id="3" name="TextBox 2">
            <a:extLst>
              <a:ext uri="{FF2B5EF4-FFF2-40B4-BE49-F238E27FC236}">
                <a16:creationId xmlns:a16="http://schemas.microsoft.com/office/drawing/2014/main" id="{3CF35A28-37CC-CCC6-E376-E51D8571DCE7}"/>
              </a:ext>
            </a:extLst>
          </p:cNvPr>
          <p:cNvSpPr txBox="1"/>
          <p:nvPr>
            <p:custDataLst>
              <p:tags r:id="rId6"/>
            </p:custDataLst>
          </p:nvPr>
        </p:nvSpPr>
        <p:spPr>
          <a:xfrm>
            <a:off x="3572539" y="6037369"/>
            <a:ext cx="7868093" cy="600164"/>
          </a:xfrm>
          <a:prstGeom prst="rect">
            <a:avLst/>
          </a:prstGeom>
          <a:noFill/>
        </p:spPr>
        <p:txBody>
          <a:bodyPr wrap="square">
            <a:spAutoFit/>
          </a:bodyPr>
          <a:lstStyle/>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Ce document est accessible sur </a:t>
            </a:r>
            <a:r>
              <a:rPr lang="fr-CA" sz="1100" b="0" i="0" dirty="0">
                <a:solidFill>
                  <a:schemeClr val="bg1">
                    <a:lumMod val="50000"/>
                  </a:schemeClr>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r>
              <a:rPr lang="fr-CA" sz="1100" b="0" i="0" u="sng" strike="noStrike" dirty="0">
                <a:solidFill>
                  <a:schemeClr val="bg1">
                    <a:lumMod val="50000"/>
                  </a:schemeClr>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1470603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0D2E7B2-DA45-40AD-8E2D-8FCD1F23C877}"/>
              </a:ext>
            </a:extLst>
          </p:cNvPr>
          <p:cNvSpPr>
            <a:spLocks noGrp="1"/>
          </p:cNvSpPr>
          <p:nvPr>
            <p:ph type="body" sz="quarter" idx="13"/>
            <p:custDataLst>
              <p:tags r:id="rId2"/>
            </p:custDataLst>
          </p:nvPr>
        </p:nvSpPr>
        <p:spPr>
          <a:xfrm>
            <a:off x="481261" y="1171785"/>
            <a:ext cx="11245518" cy="1010654"/>
          </a:xfrm>
        </p:spPr>
        <p:txBody>
          <a:bodyPr>
            <a:normAutofit/>
          </a:bodyPr>
          <a:lstStyle/>
          <a:p>
            <a:pPr marL="457200" lvl="1" indent="0">
              <a:lnSpc>
                <a:spcPct val="110000"/>
              </a:lnSpc>
              <a:spcBef>
                <a:spcPts val="600"/>
              </a:spcBef>
              <a:buNone/>
            </a:pPr>
            <a:r>
              <a:rPr lang="fr-CA" sz="2400" b="1" dirty="0">
                <a:solidFill>
                  <a:srgbClr val="ED1C24"/>
                </a:solidFill>
                <a:latin typeface="Arial"/>
                <a:cs typeface="Arial"/>
              </a:rPr>
              <a:t>La littérature mentionne des réactions de TRALI associées au plasma traité au solvant-détergent, bien qu’elles soient rares</a:t>
            </a:r>
            <a:r>
              <a:rPr lang="fr-CA" sz="2400" b="1" baseline="30000" dirty="0">
                <a:solidFill>
                  <a:srgbClr val="ED1C24"/>
                </a:solidFill>
                <a:latin typeface="Arial"/>
                <a:cs typeface="Arial"/>
              </a:rPr>
              <a:t>4</a:t>
            </a:r>
          </a:p>
        </p:txBody>
      </p:sp>
      <p:sp>
        <p:nvSpPr>
          <p:cNvPr id="5" name="Title 4">
            <a:extLst>
              <a:ext uri="{FF2B5EF4-FFF2-40B4-BE49-F238E27FC236}">
                <a16:creationId xmlns:a16="http://schemas.microsoft.com/office/drawing/2014/main" id="{F871D1C8-255D-B525-55FF-F470E33D1608}"/>
              </a:ext>
            </a:extLst>
          </p:cNvPr>
          <p:cNvSpPr>
            <a:spLocks noGrp="1"/>
          </p:cNvSpPr>
          <p:nvPr>
            <p:ph type="title"/>
            <p:custDataLst>
              <p:tags r:id="rId3"/>
            </p:custDataLst>
          </p:nvPr>
        </p:nvSpPr>
        <p:spPr>
          <a:xfrm>
            <a:off x="801217" y="190315"/>
            <a:ext cx="11062833" cy="943442"/>
          </a:xfrm>
        </p:spPr>
        <p:txBody>
          <a:bodyPr>
            <a:normAutofit fontScale="90000"/>
          </a:bodyPr>
          <a:lstStyle/>
          <a:p>
            <a:r>
              <a:rPr lang="fr-CA" dirty="0">
                <a:latin typeface="Arial"/>
                <a:cs typeface="Arial"/>
              </a:rPr>
              <a:t>Syndrome respiratoire aigu post-transfusionnel (TRALI)</a:t>
            </a:r>
          </a:p>
        </p:txBody>
      </p:sp>
      <p:sp>
        <p:nvSpPr>
          <p:cNvPr id="2" name="TextBox 1">
            <a:extLst>
              <a:ext uri="{FF2B5EF4-FFF2-40B4-BE49-F238E27FC236}">
                <a16:creationId xmlns:a16="http://schemas.microsoft.com/office/drawing/2014/main" id="{8C55B394-8104-B47B-80A2-2B3BDE7AF39D}"/>
              </a:ext>
            </a:extLst>
          </p:cNvPr>
          <p:cNvSpPr txBox="1"/>
          <p:nvPr>
            <p:custDataLst>
              <p:tags r:id="rId4"/>
            </p:custDataLst>
          </p:nvPr>
        </p:nvSpPr>
        <p:spPr>
          <a:xfrm>
            <a:off x="481259" y="2321574"/>
            <a:ext cx="10469769" cy="2652265"/>
          </a:xfrm>
          <a:prstGeom prst="rect">
            <a:avLst/>
          </a:prstGeom>
          <a:noFill/>
        </p:spPr>
        <p:txBody>
          <a:bodyPr wrap="square" lIns="91440" tIns="45720" rIns="91440" bIns="45720" rtlCol="0" anchor="t">
            <a:spAutoFit/>
          </a:bodyPr>
          <a:lstStyle/>
          <a:p>
            <a:pPr marL="800100" lvl="1" indent="-342900">
              <a:lnSpc>
                <a:spcPct val="110000"/>
              </a:lnSpc>
              <a:spcBef>
                <a:spcPts val="600"/>
              </a:spcBef>
              <a:buClr>
                <a:schemeClr val="accent1"/>
              </a:buClr>
              <a:buFont typeface="Arial" panose="020B0604020202020204" pitchFamily="34" charset="0"/>
              <a:buChar char="•"/>
            </a:pPr>
            <a:r>
              <a:rPr lang="fr-CA" sz="2400" dirty="0">
                <a:latin typeface="Arial"/>
                <a:cs typeface="Arial"/>
              </a:rPr>
              <a:t>Les anticorps responsables du TRALI [anti-antigènes leucocytaires humains (HLA) et anti-antigènes neutrophiles humains (HNA)] </a:t>
            </a:r>
            <a:br>
              <a:rPr lang="fr-CA" sz="2400" dirty="0">
                <a:latin typeface="Arial"/>
                <a:cs typeface="Arial"/>
              </a:rPr>
            </a:br>
            <a:r>
              <a:rPr lang="fr-CA" sz="2400" dirty="0">
                <a:latin typeface="Arial"/>
                <a:cs typeface="Arial"/>
              </a:rPr>
              <a:t>n’ont pas été détectés dans Octaplasma</a:t>
            </a:r>
            <a:r>
              <a:rPr lang="fr-CA" sz="2400" baseline="30000" dirty="0">
                <a:latin typeface="Arial"/>
                <a:cs typeface="Arial"/>
              </a:rPr>
              <a:t>5</a:t>
            </a:r>
            <a:endParaRPr lang="fr-CA" sz="2400" dirty="0">
              <a:latin typeface="Arial"/>
              <a:cs typeface="Arial"/>
            </a:endParaRPr>
          </a:p>
          <a:p>
            <a:pPr marL="800100" lvl="1" indent="-342900">
              <a:lnSpc>
                <a:spcPct val="110000"/>
              </a:lnSpc>
              <a:spcBef>
                <a:spcPts val="600"/>
              </a:spcBef>
              <a:buClr>
                <a:schemeClr val="accent1"/>
              </a:buClr>
              <a:buFont typeface="Arial" panose="020B0604020202020204" pitchFamily="34" charset="0"/>
              <a:buChar char="•"/>
            </a:pPr>
            <a:r>
              <a:rPr lang="fr-CA" sz="2400" dirty="0">
                <a:latin typeface="Arial"/>
                <a:cs typeface="Arial"/>
              </a:rPr>
              <a:t>Il est probable que les anticorps soient dilués et neutralisés par la présence de leucocytes et de fragments leucocytaires</a:t>
            </a:r>
          </a:p>
          <a:p>
            <a:pPr marL="800100" lvl="1" indent="-342900">
              <a:lnSpc>
                <a:spcPct val="110000"/>
              </a:lnSpc>
              <a:spcBef>
                <a:spcPts val="600"/>
              </a:spcBef>
              <a:buClr>
                <a:schemeClr val="accent1"/>
              </a:buClr>
              <a:buFont typeface="Arial" panose="020B0604020202020204" pitchFamily="34" charset="0"/>
              <a:buChar char="•"/>
            </a:pPr>
            <a:r>
              <a:rPr lang="fr-CA" sz="2400" dirty="0">
                <a:latin typeface="Arial"/>
                <a:cs typeface="Arial"/>
              </a:rPr>
              <a:t>D’autres facteurs sont peut-être éliminés lors des étapes de filtration.</a:t>
            </a:r>
          </a:p>
        </p:txBody>
      </p:sp>
      <p:sp>
        <p:nvSpPr>
          <p:cNvPr id="4" name="TextBox 3">
            <a:extLst>
              <a:ext uri="{FF2B5EF4-FFF2-40B4-BE49-F238E27FC236}">
                <a16:creationId xmlns:a16="http://schemas.microsoft.com/office/drawing/2014/main" id="{558D3131-19E1-9268-668A-DF6E429CC05C}"/>
              </a:ext>
            </a:extLst>
          </p:cNvPr>
          <p:cNvSpPr txBox="1"/>
          <p:nvPr>
            <p:custDataLst>
              <p:tags r:id="rId5"/>
            </p:custDataLst>
          </p:nvPr>
        </p:nvSpPr>
        <p:spPr>
          <a:xfrm>
            <a:off x="7794703" y="5246545"/>
            <a:ext cx="4204010" cy="738664"/>
          </a:xfrm>
          <a:prstGeom prst="rect">
            <a:avLst/>
          </a:prstGeom>
          <a:solidFill>
            <a:schemeClr val="accent4"/>
          </a:solidFill>
        </p:spPr>
        <p:txBody>
          <a:bodyPr wrap="square" rtlCol="0">
            <a:spAutoFit/>
          </a:bodyPr>
          <a:lstStyle/>
          <a:p>
            <a:r>
              <a:rPr lang="fr-CA" sz="1400" dirty="0">
                <a:solidFill>
                  <a:schemeClr val="bg1"/>
                </a:solidFill>
                <a:latin typeface="Arial" panose="020B0604020202020204" pitchFamily="34" charset="0"/>
                <a:cs typeface="Arial" panose="020B0604020202020204" pitchFamily="34" charset="0"/>
              </a:rPr>
              <a:t>Références (voir diapo 37)</a:t>
            </a:r>
          </a:p>
          <a:p>
            <a:pPr marL="342900" indent="-342900">
              <a:buFont typeface="+mj-lt"/>
              <a:buAutoNum type="arabicPeriod" startAt="4"/>
            </a:pPr>
            <a:r>
              <a:rPr lang="fr-CA" sz="1400" dirty="0">
                <a:solidFill>
                  <a:schemeClr val="bg1"/>
                </a:solidFill>
                <a:latin typeface="Arial" panose="020B0604020202020204" pitchFamily="34" charset="0"/>
                <a:cs typeface="Arial" panose="020B0604020202020204" pitchFamily="34" charset="0"/>
              </a:rPr>
              <a:t>Klanderman RB </a:t>
            </a:r>
            <a:r>
              <a:rPr lang="fr-CA" sz="1400" i="1" dirty="0">
                <a:solidFill>
                  <a:schemeClr val="bg1"/>
                </a:solidFill>
                <a:latin typeface="Arial" panose="020B0604020202020204" pitchFamily="34" charset="0"/>
                <a:cs typeface="Arial" panose="020B0604020202020204" pitchFamily="34" charset="0"/>
              </a:rPr>
              <a:t>et al.</a:t>
            </a:r>
            <a:r>
              <a:rPr lang="fr-CA" sz="1400" dirty="0">
                <a:solidFill>
                  <a:schemeClr val="bg1"/>
                </a:solidFill>
                <a:latin typeface="Arial" panose="020B0604020202020204" pitchFamily="34" charset="0"/>
                <a:cs typeface="Arial" panose="020B0604020202020204" pitchFamily="34" charset="0"/>
              </a:rPr>
              <a:t> </a:t>
            </a:r>
            <a:r>
              <a:rPr lang="fr-CA" sz="1400" i="1" dirty="0">
                <a:solidFill>
                  <a:schemeClr val="bg1"/>
                </a:solidFill>
                <a:latin typeface="Arial" panose="020B0604020202020204" pitchFamily="34" charset="0"/>
                <a:cs typeface="Arial" panose="020B0604020202020204" pitchFamily="34" charset="0"/>
              </a:rPr>
              <a:t>Transfusion</a:t>
            </a:r>
            <a:r>
              <a:rPr lang="fr-CA" sz="1400" dirty="0">
                <a:solidFill>
                  <a:schemeClr val="bg1"/>
                </a:solidFill>
                <a:latin typeface="Arial" panose="020B0604020202020204" pitchFamily="34" charset="0"/>
                <a:cs typeface="Arial" panose="020B0604020202020204" pitchFamily="34" charset="0"/>
              </a:rPr>
              <a:t> 2022.</a:t>
            </a:r>
          </a:p>
          <a:p>
            <a:pPr marL="342900" indent="-342900">
              <a:buFont typeface="+mj-lt"/>
              <a:buAutoNum type="arabicPeriod" startAt="4"/>
            </a:pPr>
            <a:r>
              <a:rPr lang="fr-CA" sz="1400" dirty="0">
                <a:solidFill>
                  <a:schemeClr val="bg1"/>
                </a:solidFill>
                <a:latin typeface="Arial" panose="020B0604020202020204" pitchFamily="34" charset="0"/>
                <a:cs typeface="Arial" panose="020B0604020202020204" pitchFamily="34" charset="0"/>
              </a:rPr>
              <a:t>Sachs UJ </a:t>
            </a:r>
            <a:r>
              <a:rPr lang="fr-CA" sz="1400" i="1" dirty="0">
                <a:solidFill>
                  <a:schemeClr val="bg1"/>
                </a:solidFill>
                <a:latin typeface="Arial" panose="020B0604020202020204" pitchFamily="34" charset="0"/>
                <a:cs typeface="Arial" panose="020B0604020202020204" pitchFamily="34" charset="0"/>
              </a:rPr>
              <a:t>et al</a:t>
            </a:r>
            <a:r>
              <a:rPr lang="fr-CA" sz="1400" dirty="0">
                <a:solidFill>
                  <a:schemeClr val="bg1"/>
                </a:solidFill>
                <a:latin typeface="Arial" panose="020B0604020202020204" pitchFamily="34" charset="0"/>
                <a:cs typeface="Arial" panose="020B0604020202020204" pitchFamily="34" charset="0"/>
              </a:rPr>
              <a:t>. </a:t>
            </a:r>
            <a:r>
              <a:rPr lang="fr-CA" sz="1400" i="1" dirty="0">
                <a:solidFill>
                  <a:schemeClr val="bg1"/>
                </a:solidFill>
                <a:latin typeface="Arial" panose="020B0604020202020204" pitchFamily="34" charset="0"/>
                <a:cs typeface="Arial" panose="020B0604020202020204" pitchFamily="34" charset="0"/>
              </a:rPr>
              <a:t>Transfusion</a:t>
            </a:r>
            <a:r>
              <a:rPr lang="fr-CA" sz="1400" dirty="0">
                <a:solidFill>
                  <a:schemeClr val="bg1"/>
                </a:solidFill>
                <a:latin typeface="Arial" panose="020B0604020202020204" pitchFamily="34" charset="0"/>
                <a:cs typeface="Arial" panose="020B0604020202020204" pitchFamily="34" charset="0"/>
              </a:rPr>
              <a:t> 2005.</a:t>
            </a:r>
          </a:p>
        </p:txBody>
      </p:sp>
      <p:sp>
        <p:nvSpPr>
          <p:cNvPr id="3" name="TextBox 2">
            <a:extLst>
              <a:ext uri="{FF2B5EF4-FFF2-40B4-BE49-F238E27FC236}">
                <a16:creationId xmlns:a16="http://schemas.microsoft.com/office/drawing/2014/main" id="{66CBE0BA-588C-E0FB-1542-5D3B9A1C97D7}"/>
              </a:ext>
            </a:extLst>
          </p:cNvPr>
          <p:cNvSpPr txBox="1"/>
          <p:nvPr>
            <p:custDataLst>
              <p:tags r:id="rId6"/>
            </p:custDataLst>
          </p:nvPr>
        </p:nvSpPr>
        <p:spPr>
          <a:xfrm>
            <a:off x="3572539" y="6037369"/>
            <a:ext cx="7868093" cy="600164"/>
          </a:xfrm>
          <a:prstGeom prst="rect">
            <a:avLst/>
          </a:prstGeom>
          <a:noFill/>
        </p:spPr>
        <p:txBody>
          <a:bodyPr wrap="square">
            <a:spAutoFit/>
          </a:bodyPr>
          <a:lstStyle/>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Ce document est accessible sur </a:t>
            </a:r>
            <a:r>
              <a:rPr lang="fr-CA" sz="1100" b="0" i="0" dirty="0">
                <a:solidFill>
                  <a:schemeClr val="bg1">
                    <a:lumMod val="50000"/>
                  </a:schemeClr>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r>
              <a:rPr lang="fr-CA" sz="1100" b="0" i="0" u="sng" strike="noStrike" dirty="0">
                <a:solidFill>
                  <a:schemeClr val="bg1">
                    <a:lumMod val="50000"/>
                  </a:schemeClr>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354410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custDataLst>
              <p:tags r:id="rId2"/>
            </p:custDataLst>
          </p:nvPr>
        </p:nvSpPr>
        <p:spPr/>
        <p:txBody>
          <a:bodyPr/>
          <a:lstStyle/>
          <a:p>
            <a:br>
              <a:rPr lang="fr-CA" dirty="0"/>
            </a:br>
            <a:r>
              <a:rPr lang="fr-CA" dirty="0"/>
              <a:t>Indications et contre-indications</a:t>
            </a:r>
            <a:br>
              <a:rPr lang="fr-CA" dirty="0"/>
            </a:br>
            <a:br>
              <a:rPr lang="fr-CA" dirty="0"/>
            </a:br>
            <a:endParaRPr lang="fr-CA" dirty="0"/>
          </a:p>
        </p:txBody>
      </p:sp>
      <p:pic>
        <p:nvPicPr>
          <p:cNvPr id="6" name="Picture Placeholder 5" descr="Icon&#10;&#10;Description automatically generated">
            <a:extLst>
              <a:ext uri="{FF2B5EF4-FFF2-40B4-BE49-F238E27FC236}">
                <a16:creationId xmlns:a16="http://schemas.microsoft.com/office/drawing/2014/main" id="{01FA290C-0355-4447-9198-627A59B64AAB}"/>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rcRect l="5556" r="5556"/>
          <a:stretch>
            <a:fillRect/>
          </a:stretch>
        </p:blipFill>
        <p:spPr>
          <a:xfrm>
            <a:off x="540656" y="611063"/>
            <a:ext cx="5019612" cy="5641394"/>
          </a:xfrm>
          <a:prstGeom prst="rect">
            <a:avLst/>
          </a:prstGeom>
        </p:spPr>
      </p:pic>
      <p:sp>
        <p:nvSpPr>
          <p:cNvPr id="3" name="TextBox 2">
            <a:extLst>
              <a:ext uri="{FF2B5EF4-FFF2-40B4-BE49-F238E27FC236}">
                <a16:creationId xmlns:a16="http://schemas.microsoft.com/office/drawing/2014/main" id="{86936FCC-0A51-A4E6-ECA6-F3A15457589A}"/>
              </a:ext>
            </a:extLst>
          </p:cNvPr>
          <p:cNvSpPr txBox="1"/>
          <p:nvPr>
            <p:custDataLst>
              <p:tags r:id="rId4"/>
            </p:custDataLst>
          </p:nvPr>
        </p:nvSpPr>
        <p:spPr>
          <a:xfrm>
            <a:off x="6713034" y="5923430"/>
            <a:ext cx="5229923" cy="938719"/>
          </a:xfrm>
          <a:prstGeom prst="rect">
            <a:avLst/>
          </a:prstGeom>
          <a:noFill/>
        </p:spPr>
        <p:txBody>
          <a:bodyPr wrap="square">
            <a:spAutoFit/>
          </a:bodyPr>
          <a:lstStyle/>
          <a:p>
            <a:pPr algn="l" rtl="0" fontAlgn="base"/>
            <a:r>
              <a:rPr lang="fr-CA" sz="1100" b="0" i="0" u="none" strike="noStrike" dirty="0">
                <a:solidFill>
                  <a:schemeClr val="bg1"/>
                </a:solidFill>
                <a:effectLst/>
                <a:latin typeface="Arial" panose="020B0604020202020204" pitchFamily="34" charset="0"/>
                <a:cs typeface="Arial" panose="020B0604020202020204" pitchFamily="34" charset="0"/>
              </a:rPr>
              <a:t>Ce document est accessible sur </a:t>
            </a:r>
            <a:r>
              <a:rPr lang="fr-CA" sz="1100" b="0" i="0" dirty="0">
                <a:solidFill>
                  <a:schemeClr val="bg1"/>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br>
              <a:rPr lang="fr-CA" sz="1100" b="0" i="0" u="none" strike="noStrike" dirty="0">
                <a:solidFill>
                  <a:schemeClr val="bg1"/>
                </a:solidFill>
                <a:effectLst/>
                <a:latin typeface="Arial" panose="020B0604020202020204" pitchFamily="34" charset="0"/>
                <a:cs typeface="Arial" panose="020B0604020202020204" pitchFamily="34" charset="0"/>
              </a:rPr>
            </a:br>
            <a:r>
              <a:rPr lang="fr-CA" sz="1100" b="0" i="0" u="sng" strike="noStrike" dirty="0">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2111290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custDataLst>
              <p:tags r:id="rId2"/>
            </p:custDataLst>
          </p:nvPr>
        </p:nvSpPr>
        <p:spPr>
          <a:xfrm>
            <a:off x="838200" y="1143000"/>
            <a:ext cx="10515600" cy="4724400"/>
          </a:xfrm>
        </p:spPr>
        <p:txBody>
          <a:bodyPr anchor="t" anchorCtr="0">
            <a:normAutofit fontScale="85000" lnSpcReduction="20000"/>
          </a:bodyPr>
          <a:lstStyle/>
          <a:p>
            <a:pPr fontAlgn="base">
              <a:lnSpc>
                <a:spcPct val="125000"/>
              </a:lnSpc>
            </a:pPr>
            <a:r>
              <a:rPr lang="fr-CA" b="1" dirty="0">
                <a:latin typeface="Arial"/>
                <a:cs typeface="Arial"/>
              </a:rPr>
              <a:t>Déficits complexes en facteurs de coagulation</a:t>
            </a:r>
            <a:r>
              <a:rPr lang="fr-CA" dirty="0">
                <a:latin typeface="Arial"/>
                <a:cs typeface="Arial"/>
              </a:rPr>
              <a:t>, tels que la coagulopathie de consommation (p. ex. coagulation intravasculaire disséminée – CID) ou une coagulopathie secondaire à une insuffisance hépatique, à une transfusion massive, ou à des échanges plasmatiques conséquents (surtout chez les patients dont la fonction hépatique est altérée).</a:t>
            </a:r>
            <a:endParaRPr lang="fr-CA" dirty="0"/>
          </a:p>
          <a:p>
            <a:pPr fontAlgn="base">
              <a:lnSpc>
                <a:spcPct val="125000"/>
              </a:lnSpc>
            </a:pPr>
            <a:r>
              <a:rPr lang="fr-CA" dirty="0">
                <a:latin typeface="Arial"/>
                <a:cs typeface="Arial"/>
              </a:rPr>
              <a:t>Peut être utilisé comme </a:t>
            </a:r>
            <a:r>
              <a:rPr lang="fr-CA" b="1" dirty="0">
                <a:latin typeface="Arial"/>
                <a:cs typeface="Arial"/>
              </a:rPr>
              <a:t>traitement de substitution d’urgence </a:t>
            </a:r>
            <a:r>
              <a:rPr lang="fr-CA" dirty="0">
                <a:latin typeface="Arial"/>
                <a:cs typeface="Arial"/>
              </a:rPr>
              <a:t>chez les patients présentant un déficit en facteurs de coagulation lors de situations particulières ne permettant pas de diagnostic de laboratoire précis, ou lorsqu’un facteur de coagulation spécifique n’est pas disponible.</a:t>
            </a:r>
          </a:p>
          <a:p>
            <a:pPr fontAlgn="base">
              <a:lnSpc>
                <a:spcPct val="125000"/>
              </a:lnSpc>
            </a:pPr>
            <a:r>
              <a:rPr lang="fr-CA" dirty="0">
                <a:latin typeface="Arial"/>
                <a:cs typeface="Arial"/>
              </a:rPr>
              <a:t>Inversion rapide des effets des anticoagulants oraux lorsque la quantité de vitamine K s’avère insuffisante en situation d’urgence, ou chez les patients dont la fonction hépatique est altérée.</a:t>
            </a:r>
            <a:endParaRPr lang="fr-CA" dirty="0"/>
          </a:p>
          <a:p>
            <a:pPr marL="0" indent="0" fontAlgn="base">
              <a:lnSpc>
                <a:spcPct val="125000"/>
              </a:lnSpc>
              <a:buNone/>
            </a:pPr>
            <a:endParaRPr lang="en-US" sz="2400" dirty="0"/>
          </a:p>
        </p:txBody>
      </p:sp>
      <p:sp>
        <p:nvSpPr>
          <p:cNvPr id="6" name="Title 5">
            <a:extLst>
              <a:ext uri="{FF2B5EF4-FFF2-40B4-BE49-F238E27FC236}">
                <a16:creationId xmlns:a16="http://schemas.microsoft.com/office/drawing/2014/main" id="{E57E7F5C-08DF-4E09-8C26-87262AAEC187}"/>
              </a:ext>
            </a:extLst>
          </p:cNvPr>
          <p:cNvSpPr>
            <a:spLocks noGrp="1"/>
          </p:cNvSpPr>
          <p:nvPr>
            <p:ph type="title"/>
            <p:custDataLst>
              <p:tags r:id="rId3"/>
            </p:custDataLst>
          </p:nvPr>
        </p:nvSpPr>
        <p:spPr>
          <a:xfrm>
            <a:off x="838200" y="0"/>
            <a:ext cx="10515600" cy="943442"/>
          </a:xfrm>
        </p:spPr>
        <p:txBody>
          <a:bodyPr>
            <a:normAutofit fontScale="90000"/>
          </a:bodyPr>
          <a:lstStyle/>
          <a:p>
            <a:r>
              <a:rPr lang="fr-CA" dirty="0"/>
              <a:t>Indications (d’après la monographie du produit)</a:t>
            </a:r>
          </a:p>
        </p:txBody>
      </p:sp>
      <p:sp>
        <p:nvSpPr>
          <p:cNvPr id="2" name="TextBox 1">
            <a:extLst>
              <a:ext uri="{FF2B5EF4-FFF2-40B4-BE49-F238E27FC236}">
                <a16:creationId xmlns:a16="http://schemas.microsoft.com/office/drawing/2014/main" id="{F0D99B75-4D58-80D6-7D84-5C007865A274}"/>
              </a:ext>
            </a:extLst>
          </p:cNvPr>
          <p:cNvSpPr txBox="1"/>
          <p:nvPr>
            <p:custDataLst>
              <p:tags r:id="rId4"/>
            </p:custDataLst>
          </p:nvPr>
        </p:nvSpPr>
        <p:spPr>
          <a:xfrm>
            <a:off x="3572539" y="6037369"/>
            <a:ext cx="7868093" cy="600164"/>
          </a:xfrm>
          <a:prstGeom prst="rect">
            <a:avLst/>
          </a:prstGeom>
          <a:noFill/>
        </p:spPr>
        <p:txBody>
          <a:bodyPr wrap="square">
            <a:spAutoFit/>
          </a:bodyPr>
          <a:lstStyle/>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Ce document est accessible sur </a:t>
            </a:r>
            <a:r>
              <a:rPr lang="fr-CA" sz="1100" b="0" i="0" dirty="0">
                <a:solidFill>
                  <a:schemeClr val="bg1">
                    <a:lumMod val="50000"/>
                  </a:schemeClr>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r>
              <a:rPr lang="fr-CA" sz="1100" b="0" i="0" u="sng" strike="noStrike" dirty="0">
                <a:solidFill>
                  <a:schemeClr val="bg1">
                    <a:lumMod val="50000"/>
                  </a:schemeClr>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1972667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custDataLst>
              <p:tags r:id="rId2"/>
            </p:custDataLst>
          </p:nvPr>
        </p:nvSpPr>
        <p:spPr>
          <a:xfrm>
            <a:off x="838200" y="1066800"/>
            <a:ext cx="10515600" cy="4724400"/>
          </a:xfrm>
        </p:spPr>
        <p:txBody>
          <a:bodyPr>
            <a:normAutofit lnSpcReduction="10000"/>
          </a:bodyPr>
          <a:lstStyle/>
          <a:p>
            <a:pPr fontAlgn="base">
              <a:lnSpc>
                <a:spcPct val="125000"/>
              </a:lnSpc>
            </a:pPr>
            <a:r>
              <a:rPr lang="fr-CA" sz="2400" b="1" dirty="0">
                <a:latin typeface="Arial"/>
                <a:cs typeface="Arial"/>
              </a:rPr>
              <a:t>Déficit en IgA </a:t>
            </a:r>
            <a:r>
              <a:rPr lang="fr-CA" sz="2400" dirty="0">
                <a:latin typeface="Arial"/>
                <a:cs typeface="Arial"/>
              </a:rPr>
              <a:t>avec présence avérée d’anticorps IgA </a:t>
            </a:r>
          </a:p>
          <a:p>
            <a:pPr fontAlgn="base">
              <a:lnSpc>
                <a:spcPct val="125000"/>
              </a:lnSpc>
            </a:pPr>
            <a:r>
              <a:rPr lang="fr-CA" sz="2400" b="1" dirty="0">
                <a:latin typeface="Arial"/>
                <a:cs typeface="Arial"/>
              </a:rPr>
              <a:t>Déficits graves en protéine S</a:t>
            </a:r>
          </a:p>
          <a:p>
            <a:pPr lvl="1" fontAlgn="base">
              <a:lnSpc>
                <a:spcPct val="125000"/>
              </a:lnSpc>
            </a:pPr>
            <a:r>
              <a:rPr lang="fr-CA" sz="2400" dirty="0">
                <a:latin typeface="Arial"/>
                <a:cs typeface="Arial"/>
              </a:rPr>
              <a:t>Octaplasma possède des concentrations de protéine S moindres par rapport au plasma congelé, ce qui peut contribuer au risque de thrombose chez les patients recevant des échanges plasmatiques conséquents</a:t>
            </a:r>
          </a:p>
          <a:p>
            <a:pPr fontAlgn="base">
              <a:lnSpc>
                <a:spcPct val="125000"/>
              </a:lnSpc>
            </a:pPr>
            <a:r>
              <a:rPr lang="fr-CA" sz="2400" b="1" dirty="0">
                <a:latin typeface="Arial"/>
                <a:cs typeface="Arial"/>
              </a:rPr>
              <a:t>Hypersensibilité</a:t>
            </a:r>
            <a:r>
              <a:rPr lang="fr-CA" sz="2400" dirty="0">
                <a:latin typeface="Arial"/>
                <a:cs typeface="Arial"/>
              </a:rPr>
              <a:t> au plasma ou à tout ingrédient de sa formulation, ou à des composants du contenant (p. ex. citrate de sodium dihydraté, dihydrogénophosphate de sodium dihydraté, glycine, TNBP [&lt; 2,0 µg/ml], octoxynol [&lt; 5,0 µg/ml])</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custDataLst>
              <p:tags r:id="rId3"/>
            </p:custDataLst>
          </p:nvPr>
        </p:nvSpPr>
        <p:spPr>
          <a:xfrm>
            <a:off x="838199" y="123358"/>
            <a:ext cx="10931769" cy="943442"/>
          </a:xfrm>
        </p:spPr>
        <p:txBody>
          <a:bodyPr>
            <a:normAutofit fontScale="90000"/>
          </a:bodyPr>
          <a:lstStyle/>
          <a:p>
            <a:r>
              <a:rPr lang="fr-CA" dirty="0"/>
              <a:t>Contre-indications (d’après la monographie du produit)</a:t>
            </a:r>
          </a:p>
        </p:txBody>
      </p:sp>
      <p:sp>
        <p:nvSpPr>
          <p:cNvPr id="2" name="TextBox 1">
            <a:extLst>
              <a:ext uri="{FF2B5EF4-FFF2-40B4-BE49-F238E27FC236}">
                <a16:creationId xmlns:a16="http://schemas.microsoft.com/office/drawing/2014/main" id="{1ED35CD6-895D-3AB1-889E-4E5BBEC9C9AD}"/>
              </a:ext>
            </a:extLst>
          </p:cNvPr>
          <p:cNvSpPr txBox="1"/>
          <p:nvPr>
            <p:custDataLst>
              <p:tags r:id="rId4"/>
            </p:custDataLst>
          </p:nvPr>
        </p:nvSpPr>
        <p:spPr>
          <a:xfrm>
            <a:off x="3572539" y="6037369"/>
            <a:ext cx="7868093" cy="600164"/>
          </a:xfrm>
          <a:prstGeom prst="rect">
            <a:avLst/>
          </a:prstGeom>
          <a:noFill/>
        </p:spPr>
        <p:txBody>
          <a:bodyPr wrap="square">
            <a:spAutoFit/>
          </a:bodyPr>
          <a:lstStyle/>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Ce document est accessible sur </a:t>
            </a:r>
            <a:r>
              <a:rPr lang="fr-CA" sz="1100" b="0" i="0" dirty="0">
                <a:solidFill>
                  <a:schemeClr val="bg1">
                    <a:lumMod val="50000"/>
                  </a:schemeClr>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r>
              <a:rPr lang="fr-CA" sz="1100" b="0" i="0" u="sng" strike="noStrike" dirty="0">
                <a:solidFill>
                  <a:schemeClr val="bg1">
                    <a:lumMod val="50000"/>
                  </a:schemeClr>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3394418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13EA46-0C03-8A36-2570-3BBFE6F80CA5}"/>
              </a:ext>
            </a:extLst>
          </p:cNvPr>
          <p:cNvSpPr>
            <a:spLocks noGrp="1"/>
          </p:cNvSpPr>
          <p:nvPr>
            <p:ph type="title"/>
            <p:custDataLst>
              <p:tags r:id="rId2"/>
            </p:custDataLst>
          </p:nvPr>
        </p:nvSpPr>
        <p:spPr/>
        <p:txBody>
          <a:bodyPr/>
          <a:lstStyle/>
          <a:p>
            <a:r>
              <a:rPr lang="fr-CA" dirty="0"/>
              <a:t>Catégories particulières de patients*</a:t>
            </a:r>
            <a:br>
              <a:rPr lang="fr-CA" dirty="0"/>
            </a:br>
            <a:endParaRPr lang="fr-CA" dirty="0"/>
          </a:p>
        </p:txBody>
      </p:sp>
      <p:pic>
        <p:nvPicPr>
          <p:cNvPr id="6" name="Picture 5">
            <a:extLst>
              <a:ext uri="{FF2B5EF4-FFF2-40B4-BE49-F238E27FC236}">
                <a16:creationId xmlns:a16="http://schemas.microsoft.com/office/drawing/2014/main" id="{492AB744-95A5-19C3-422D-F1732A25A8FA}"/>
              </a:ext>
            </a:extLst>
          </p:cNvPr>
          <p:cNvPicPr>
            <a:picLocks noChangeAspect="1"/>
          </p:cNvPicPr>
          <p:nvPr>
            <p:custDataLst>
              <p:tags r:id="rId3"/>
            </p:custDataLst>
          </p:nvPr>
        </p:nvPicPr>
        <p:blipFill>
          <a:blip r:embed="rId9"/>
          <a:stretch>
            <a:fillRect/>
          </a:stretch>
        </p:blipFill>
        <p:spPr>
          <a:xfrm>
            <a:off x="105253" y="181385"/>
            <a:ext cx="3649883" cy="3649883"/>
          </a:xfrm>
          <a:prstGeom prst="rect">
            <a:avLst/>
          </a:prstGeom>
        </p:spPr>
      </p:pic>
      <p:pic>
        <p:nvPicPr>
          <p:cNvPr id="5" name="Picture Placeholder 4">
            <a:extLst>
              <a:ext uri="{FF2B5EF4-FFF2-40B4-BE49-F238E27FC236}">
                <a16:creationId xmlns:a16="http://schemas.microsoft.com/office/drawing/2014/main" id="{F6233EB4-7728-FB1E-6F50-EC2AD240AE49}"/>
              </a:ext>
            </a:extLst>
          </p:cNvPr>
          <p:cNvPicPr>
            <a:picLocks noGrp="1" noChangeAspect="1"/>
          </p:cNvPicPr>
          <p:nvPr>
            <p:ph type="pic" sz="quarter" idx="10"/>
            <p:custDataLst>
              <p:tags r:id="rId4"/>
            </p:custDataLst>
          </p:nvPr>
        </p:nvPicPr>
        <p:blipFill>
          <a:blip r:embed="rId10"/>
          <a:srcRect l="5556" r="5556"/>
          <a:stretch>
            <a:fillRect/>
          </a:stretch>
        </p:blipFill>
        <p:spPr>
          <a:xfrm>
            <a:off x="3140650" y="3533232"/>
            <a:ext cx="2955349" cy="3324768"/>
          </a:xfrm>
          <a:prstGeom prst="rect">
            <a:avLst/>
          </a:prstGeom>
        </p:spPr>
      </p:pic>
      <p:sp>
        <p:nvSpPr>
          <p:cNvPr id="2" name="TextBox 1">
            <a:extLst>
              <a:ext uri="{FF2B5EF4-FFF2-40B4-BE49-F238E27FC236}">
                <a16:creationId xmlns:a16="http://schemas.microsoft.com/office/drawing/2014/main" id="{A8B24F8A-7CFD-46AB-B5F7-D75DBFCE4436}"/>
              </a:ext>
            </a:extLst>
          </p:cNvPr>
          <p:cNvSpPr txBox="1"/>
          <p:nvPr>
            <p:custDataLst>
              <p:tags r:id="rId5"/>
            </p:custDataLst>
          </p:nvPr>
        </p:nvSpPr>
        <p:spPr>
          <a:xfrm>
            <a:off x="6002215" y="4310873"/>
            <a:ext cx="6061118" cy="707886"/>
          </a:xfrm>
          <a:prstGeom prst="rect">
            <a:avLst/>
          </a:prstGeom>
          <a:noFill/>
        </p:spPr>
        <p:txBody>
          <a:bodyPr wrap="square" lIns="91440" tIns="45720" rIns="91440" bIns="45720" rtlCol="0" anchor="t">
            <a:spAutoFit/>
          </a:bodyPr>
          <a:lstStyle/>
          <a:p>
            <a:pPr algn="r"/>
            <a:r>
              <a:rPr lang="fr-CA" sz="2000" dirty="0">
                <a:solidFill>
                  <a:schemeClr val="bg1"/>
                </a:solidFill>
              </a:rPr>
              <a:t>*</a:t>
            </a:r>
            <a:r>
              <a:rPr lang="fr-CA" sz="2000" dirty="0">
                <a:solidFill>
                  <a:schemeClr val="bg1"/>
                </a:solidFill>
                <a:latin typeface="Arial"/>
                <a:cs typeface="Arial"/>
              </a:rPr>
              <a:t>Veuillez consulter la monographie d’Octaplasma pour obtenir tous les renseignements à ce sujet.</a:t>
            </a:r>
          </a:p>
        </p:txBody>
      </p:sp>
      <p:sp>
        <p:nvSpPr>
          <p:cNvPr id="3" name="TextBox 2">
            <a:extLst>
              <a:ext uri="{FF2B5EF4-FFF2-40B4-BE49-F238E27FC236}">
                <a16:creationId xmlns:a16="http://schemas.microsoft.com/office/drawing/2014/main" id="{E75D8064-E78E-7E6E-8EAD-CFB8DC86414E}"/>
              </a:ext>
            </a:extLst>
          </p:cNvPr>
          <p:cNvSpPr txBox="1"/>
          <p:nvPr>
            <p:custDataLst>
              <p:tags r:id="rId6"/>
            </p:custDataLst>
          </p:nvPr>
        </p:nvSpPr>
        <p:spPr>
          <a:xfrm>
            <a:off x="6713034" y="5923430"/>
            <a:ext cx="5229923" cy="938719"/>
          </a:xfrm>
          <a:prstGeom prst="rect">
            <a:avLst/>
          </a:prstGeom>
          <a:noFill/>
        </p:spPr>
        <p:txBody>
          <a:bodyPr wrap="square">
            <a:spAutoFit/>
          </a:bodyPr>
          <a:lstStyle/>
          <a:p>
            <a:pPr algn="l" rtl="0" fontAlgn="base"/>
            <a:r>
              <a:rPr lang="fr-CA" sz="1100" b="0" i="0" u="none" strike="noStrike" dirty="0">
                <a:solidFill>
                  <a:schemeClr val="bg1"/>
                </a:solidFill>
                <a:effectLst/>
                <a:latin typeface="Arial" panose="020B0604020202020204" pitchFamily="34" charset="0"/>
                <a:cs typeface="Arial" panose="020B0604020202020204" pitchFamily="34" charset="0"/>
              </a:rPr>
              <a:t>Ce document est accessible sur </a:t>
            </a:r>
            <a:r>
              <a:rPr lang="fr-CA" sz="1100" b="0" i="0" dirty="0">
                <a:solidFill>
                  <a:schemeClr val="bg1"/>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br>
              <a:rPr lang="fr-CA" sz="1100" b="0" i="0" u="none" strike="noStrike" dirty="0">
                <a:solidFill>
                  <a:schemeClr val="bg1"/>
                </a:solidFill>
                <a:effectLst/>
                <a:latin typeface="Arial" panose="020B0604020202020204" pitchFamily="34" charset="0"/>
                <a:cs typeface="Arial" panose="020B0604020202020204" pitchFamily="34" charset="0"/>
              </a:rPr>
            </a:br>
            <a:r>
              <a:rPr lang="fr-CA" sz="1100" b="0" i="0" u="sng" strike="noStrike" dirty="0">
                <a:solidFill>
                  <a:schemeClr val="bg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1685497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818563-6852-9DD2-A700-A313222D0A9F}"/>
              </a:ext>
            </a:extLst>
          </p:cNvPr>
          <p:cNvSpPr>
            <a:spLocks noGrp="1"/>
          </p:cNvSpPr>
          <p:nvPr>
            <p:ph type="body" sz="quarter" idx="13"/>
            <p:custDataLst>
              <p:tags r:id="rId2"/>
            </p:custDataLst>
          </p:nvPr>
        </p:nvSpPr>
        <p:spPr>
          <a:xfrm>
            <a:off x="646812" y="1203396"/>
            <a:ext cx="10824411" cy="4142678"/>
          </a:xfrm>
        </p:spPr>
        <p:txBody>
          <a:bodyPr>
            <a:noAutofit/>
          </a:bodyPr>
          <a:lstStyle/>
          <a:p>
            <a:pPr>
              <a:lnSpc>
                <a:spcPct val="100000"/>
              </a:lnSpc>
              <a:spcBef>
                <a:spcPts val="0"/>
              </a:spcBef>
            </a:pPr>
            <a:r>
              <a:rPr lang="fr-CA" sz="2100" dirty="0">
                <a:latin typeface="Arial"/>
                <a:cs typeface="Arial"/>
              </a:rPr>
              <a:t>Plusieurs études se sont penchées sur l’utilisation de plasma traité au solvant-détergent pendant la grossesse</a:t>
            </a:r>
            <a:r>
              <a:rPr lang="fr-CA" sz="2100" baseline="30000" dirty="0">
                <a:latin typeface="Arial"/>
                <a:cs typeface="Arial"/>
              </a:rPr>
              <a:t>6,7 </a:t>
            </a:r>
            <a:r>
              <a:rPr lang="fr-CA" sz="2100" dirty="0">
                <a:latin typeface="Arial"/>
                <a:cs typeface="Arial"/>
              </a:rPr>
              <a:t>:</a:t>
            </a:r>
          </a:p>
          <a:p>
            <a:pPr lvl="1">
              <a:lnSpc>
                <a:spcPct val="100000"/>
              </a:lnSpc>
            </a:pPr>
            <a:r>
              <a:rPr lang="fr-CA" sz="2100" dirty="0">
                <a:latin typeface="Arial"/>
                <a:cs typeface="Arial"/>
              </a:rPr>
              <a:t>Aucune indication d’effet nocif</a:t>
            </a:r>
          </a:p>
          <a:p>
            <a:pPr lvl="1">
              <a:lnSpc>
                <a:spcPct val="100000"/>
              </a:lnSpc>
            </a:pPr>
            <a:r>
              <a:rPr lang="fr-CA" sz="2100" dirty="0">
                <a:latin typeface="Arial"/>
                <a:cs typeface="Arial"/>
              </a:rPr>
              <a:t>L’étude la plus importante portait sur 35 patientes</a:t>
            </a:r>
          </a:p>
          <a:p>
            <a:pPr lvl="1">
              <a:lnSpc>
                <a:spcPct val="100000"/>
              </a:lnSpc>
            </a:pPr>
            <a:r>
              <a:rPr lang="fr-CA" sz="2100" dirty="0">
                <a:latin typeface="Arial"/>
                <a:cs typeface="Arial"/>
              </a:rPr>
              <a:t>Les données proviennent de petites cohortes non randomisées de patientes.</a:t>
            </a:r>
          </a:p>
          <a:p>
            <a:pPr>
              <a:lnSpc>
                <a:spcPct val="100000"/>
              </a:lnSpc>
              <a:spcBef>
                <a:spcPts val="0"/>
              </a:spcBef>
            </a:pPr>
            <a:endParaRPr lang="en-US" sz="1200" dirty="0">
              <a:latin typeface="Arial"/>
              <a:cs typeface="Arial"/>
            </a:endParaRPr>
          </a:p>
          <a:p>
            <a:pPr>
              <a:lnSpc>
                <a:spcPct val="100000"/>
              </a:lnSpc>
              <a:spcBef>
                <a:spcPts val="0"/>
              </a:spcBef>
            </a:pPr>
            <a:r>
              <a:rPr lang="fr-CA" sz="2100" dirty="0">
                <a:latin typeface="Arial"/>
                <a:cs typeface="Arial"/>
              </a:rPr>
              <a:t>D’après la monographie du produit (veuillez consulter le document pour en savoir plus) : </a:t>
            </a:r>
          </a:p>
          <a:p>
            <a:pPr lvl="1">
              <a:lnSpc>
                <a:spcPct val="100000"/>
              </a:lnSpc>
            </a:pPr>
            <a:r>
              <a:rPr lang="fr-CA" sz="2100" dirty="0">
                <a:latin typeface="Arial"/>
                <a:cs typeface="Arial"/>
              </a:rPr>
              <a:t>« L’innocuité d’Octaplasma chez la femme enceinte et celle qui allaite n’a pas été établie par des essais cliniques comparatifs. »</a:t>
            </a:r>
          </a:p>
          <a:p>
            <a:pPr lvl="1">
              <a:lnSpc>
                <a:spcPct val="100000"/>
              </a:lnSpc>
            </a:pPr>
            <a:r>
              <a:rPr lang="fr-CA" sz="2100" dirty="0">
                <a:latin typeface="Arial"/>
                <a:cs typeface="Arial"/>
              </a:rPr>
              <a:t>« Bien qu’il ne faille s’attendre à aucun effet nocif sur la mère, l’embryon, le fœtus ou l’enfant, il est recommandé de n’utiliser Octaplasma pendant la grossesse et l’allaitement que si les avantages l’emportent sur les risques potentiels. »</a:t>
            </a:r>
          </a:p>
        </p:txBody>
      </p:sp>
      <p:sp>
        <p:nvSpPr>
          <p:cNvPr id="3" name="Title 2">
            <a:extLst>
              <a:ext uri="{FF2B5EF4-FFF2-40B4-BE49-F238E27FC236}">
                <a16:creationId xmlns:a16="http://schemas.microsoft.com/office/drawing/2014/main" id="{CEFFD484-8F6C-4584-B2F7-5B6AA800B7AC}"/>
              </a:ext>
            </a:extLst>
          </p:cNvPr>
          <p:cNvSpPr>
            <a:spLocks noGrp="1"/>
          </p:cNvSpPr>
          <p:nvPr>
            <p:ph type="title"/>
            <p:custDataLst>
              <p:tags r:id="rId3"/>
            </p:custDataLst>
          </p:nvPr>
        </p:nvSpPr>
        <p:spPr>
          <a:xfrm>
            <a:off x="764236" y="90956"/>
            <a:ext cx="10589564" cy="943442"/>
          </a:xfrm>
        </p:spPr>
        <p:txBody>
          <a:bodyPr/>
          <a:lstStyle/>
          <a:p>
            <a:r>
              <a:rPr lang="fr-CA" dirty="0">
                <a:latin typeface="Arial"/>
                <a:cs typeface="Arial"/>
              </a:rPr>
              <a:t>Grossesse et allaitement</a:t>
            </a:r>
          </a:p>
        </p:txBody>
      </p:sp>
      <p:sp>
        <p:nvSpPr>
          <p:cNvPr id="5" name="TextBox 4">
            <a:extLst>
              <a:ext uri="{FF2B5EF4-FFF2-40B4-BE49-F238E27FC236}">
                <a16:creationId xmlns:a16="http://schemas.microsoft.com/office/drawing/2014/main" id="{7026DEF7-7EF5-8FB3-12D3-3B9568975E26}"/>
              </a:ext>
            </a:extLst>
          </p:cNvPr>
          <p:cNvSpPr txBox="1"/>
          <p:nvPr>
            <p:custDataLst>
              <p:tags r:id="rId4"/>
            </p:custDataLst>
          </p:nvPr>
        </p:nvSpPr>
        <p:spPr>
          <a:xfrm>
            <a:off x="7644160" y="5269979"/>
            <a:ext cx="4204010" cy="738664"/>
          </a:xfrm>
          <a:prstGeom prst="rect">
            <a:avLst/>
          </a:prstGeom>
          <a:solidFill>
            <a:schemeClr val="accent4"/>
          </a:solidFill>
        </p:spPr>
        <p:txBody>
          <a:bodyPr wrap="square" rtlCol="0">
            <a:spAutoFit/>
          </a:bodyPr>
          <a:lstStyle/>
          <a:p>
            <a:r>
              <a:rPr lang="fr-CA" sz="1400" dirty="0">
                <a:solidFill>
                  <a:schemeClr val="bg1"/>
                </a:solidFill>
                <a:latin typeface="Arial" panose="020B0604020202020204" pitchFamily="34" charset="0"/>
                <a:cs typeface="Arial" panose="020B0604020202020204" pitchFamily="34" charset="0"/>
              </a:rPr>
              <a:t>Références (voir diapo 37) </a:t>
            </a:r>
          </a:p>
          <a:p>
            <a:pPr marL="342900" indent="-342900">
              <a:buFont typeface="+mj-lt"/>
              <a:buAutoNum type="arabicPeriod" startAt="6"/>
            </a:pPr>
            <a:r>
              <a:rPr lang="fr-CA" sz="1400" dirty="0">
                <a:solidFill>
                  <a:schemeClr val="bg1"/>
                </a:solidFill>
                <a:latin typeface="Arial" panose="020B0604020202020204" pitchFamily="34" charset="0"/>
                <a:cs typeface="Arial" panose="020B0604020202020204" pitchFamily="34" charset="0"/>
              </a:rPr>
              <a:t>Verghese L. </a:t>
            </a:r>
            <a:r>
              <a:rPr lang="fr-CA" sz="1400" i="1" dirty="0">
                <a:solidFill>
                  <a:schemeClr val="bg1"/>
                </a:solidFill>
                <a:latin typeface="Arial" panose="020B0604020202020204" pitchFamily="34" charset="0"/>
                <a:cs typeface="Arial" panose="020B0604020202020204" pitchFamily="34" charset="0"/>
              </a:rPr>
              <a:t>et al.</a:t>
            </a:r>
            <a:r>
              <a:rPr lang="fr-CA" sz="1400" dirty="0">
                <a:solidFill>
                  <a:schemeClr val="bg1"/>
                </a:solidFill>
                <a:latin typeface="Arial" panose="020B0604020202020204" pitchFamily="34" charset="0"/>
                <a:cs typeface="Arial" panose="020B0604020202020204" pitchFamily="34" charset="0"/>
              </a:rPr>
              <a:t> </a:t>
            </a:r>
            <a:r>
              <a:rPr lang="fr-CA" sz="1400" i="1" dirty="0">
                <a:solidFill>
                  <a:schemeClr val="bg1"/>
                </a:solidFill>
                <a:latin typeface="Arial" panose="020B0604020202020204" pitchFamily="34" charset="0"/>
                <a:cs typeface="Arial" panose="020B0604020202020204" pitchFamily="34" charset="0"/>
              </a:rPr>
              <a:t>Reprod Bio.</a:t>
            </a:r>
            <a:r>
              <a:rPr lang="fr-CA" sz="1400" dirty="0">
                <a:solidFill>
                  <a:schemeClr val="bg1"/>
                </a:solidFill>
                <a:latin typeface="Arial" panose="020B0604020202020204" pitchFamily="34" charset="0"/>
                <a:cs typeface="Arial" panose="020B0604020202020204" pitchFamily="34" charset="0"/>
              </a:rPr>
              <a:t> 2017.</a:t>
            </a:r>
          </a:p>
          <a:p>
            <a:pPr marL="342900" indent="-342900">
              <a:buFont typeface="+mj-lt"/>
              <a:buAutoNum type="arabicPeriod" startAt="6"/>
            </a:pPr>
            <a:r>
              <a:rPr lang="fr-CA" sz="1400" dirty="0">
                <a:solidFill>
                  <a:schemeClr val="bg1"/>
                </a:solidFill>
                <a:latin typeface="Arial" panose="020B0604020202020204" pitchFamily="34" charset="0"/>
                <a:cs typeface="Arial" panose="020B0604020202020204" pitchFamily="34" charset="0"/>
              </a:rPr>
              <a:t>Scully M </a:t>
            </a:r>
            <a:r>
              <a:rPr lang="fr-CA" sz="1400" i="1" dirty="0">
                <a:solidFill>
                  <a:schemeClr val="bg1"/>
                </a:solidFill>
                <a:latin typeface="Arial" panose="020B0604020202020204" pitchFamily="34" charset="0"/>
                <a:cs typeface="Arial" panose="020B0604020202020204" pitchFamily="34" charset="0"/>
              </a:rPr>
              <a:t>et al.</a:t>
            </a:r>
            <a:r>
              <a:rPr lang="fr-CA" sz="1400" dirty="0">
                <a:solidFill>
                  <a:schemeClr val="bg1"/>
                </a:solidFill>
                <a:latin typeface="Arial" panose="020B0604020202020204" pitchFamily="34" charset="0"/>
                <a:cs typeface="Arial" panose="020B0604020202020204" pitchFamily="34" charset="0"/>
              </a:rPr>
              <a:t> </a:t>
            </a:r>
            <a:r>
              <a:rPr lang="fr-CA" sz="1400" i="1" dirty="0">
                <a:solidFill>
                  <a:schemeClr val="bg1"/>
                </a:solidFill>
                <a:latin typeface="Arial" panose="020B0604020202020204" pitchFamily="34" charset="0"/>
                <a:cs typeface="Arial" panose="020B0604020202020204" pitchFamily="34" charset="0"/>
              </a:rPr>
              <a:t>Blood.</a:t>
            </a:r>
            <a:r>
              <a:rPr lang="fr-CA" sz="1400" dirty="0">
                <a:solidFill>
                  <a:schemeClr val="bg1"/>
                </a:solidFill>
                <a:latin typeface="Arial" panose="020B0604020202020204" pitchFamily="34" charset="0"/>
                <a:cs typeface="Arial" panose="020B0604020202020204" pitchFamily="34" charset="0"/>
              </a:rPr>
              <a:t> 2014.</a:t>
            </a:r>
          </a:p>
        </p:txBody>
      </p:sp>
      <p:sp>
        <p:nvSpPr>
          <p:cNvPr id="4" name="TextBox 3">
            <a:extLst>
              <a:ext uri="{FF2B5EF4-FFF2-40B4-BE49-F238E27FC236}">
                <a16:creationId xmlns:a16="http://schemas.microsoft.com/office/drawing/2014/main" id="{762F0E09-6833-9F5B-E6DD-A3085716CBFF}"/>
              </a:ext>
            </a:extLst>
          </p:cNvPr>
          <p:cNvSpPr txBox="1"/>
          <p:nvPr>
            <p:custDataLst>
              <p:tags r:id="rId5"/>
            </p:custDataLst>
          </p:nvPr>
        </p:nvSpPr>
        <p:spPr>
          <a:xfrm>
            <a:off x="3572539" y="6037369"/>
            <a:ext cx="7868093" cy="600164"/>
          </a:xfrm>
          <a:prstGeom prst="rect">
            <a:avLst/>
          </a:prstGeom>
          <a:noFill/>
        </p:spPr>
        <p:txBody>
          <a:bodyPr wrap="square">
            <a:spAutoFit/>
          </a:bodyPr>
          <a:lstStyle/>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Ce document est accessible sur </a:t>
            </a:r>
            <a:r>
              <a:rPr lang="fr-CA" sz="1100" b="0" i="0" dirty="0">
                <a:solidFill>
                  <a:schemeClr val="bg1">
                    <a:lumMod val="50000"/>
                  </a:schemeClr>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r>
              <a:rPr lang="fr-CA" sz="1100" b="0" i="0" u="sng" strike="noStrike" dirty="0">
                <a:solidFill>
                  <a:schemeClr val="bg1">
                    <a:lumMod val="50000"/>
                  </a:schemeClr>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2954063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8903B4-3B97-851F-19AE-EFFC48C654E8}"/>
              </a:ext>
            </a:extLst>
          </p:cNvPr>
          <p:cNvSpPr>
            <a:spLocks noGrp="1"/>
          </p:cNvSpPr>
          <p:nvPr>
            <p:ph type="body" sz="quarter" idx="13"/>
            <p:custDataLst>
              <p:tags r:id="rId2"/>
            </p:custDataLst>
          </p:nvPr>
        </p:nvSpPr>
        <p:spPr>
          <a:xfrm>
            <a:off x="779584" y="1281091"/>
            <a:ext cx="10487130" cy="4181864"/>
          </a:xfrm>
        </p:spPr>
        <p:txBody>
          <a:bodyPr anchor="t">
            <a:noAutofit/>
          </a:bodyPr>
          <a:lstStyle/>
          <a:p>
            <a:pPr>
              <a:lnSpc>
                <a:spcPct val="100000"/>
              </a:lnSpc>
              <a:spcBef>
                <a:spcPts val="0"/>
              </a:spcBef>
            </a:pPr>
            <a:r>
              <a:rPr lang="fr-CA" sz="2300" dirty="0">
                <a:latin typeface="Arial"/>
                <a:cs typeface="Arial"/>
              </a:rPr>
              <a:t>Plusieurs études se sont penchées sur l’utilisation du plasma traité au </a:t>
            </a:r>
            <a:br>
              <a:rPr lang="fr-CA" sz="2300" dirty="0">
                <a:latin typeface="Arial"/>
                <a:cs typeface="Arial"/>
              </a:rPr>
            </a:br>
            <a:r>
              <a:rPr lang="fr-CA" sz="2300" dirty="0">
                <a:latin typeface="Arial"/>
                <a:cs typeface="Arial"/>
              </a:rPr>
              <a:t>solvant-détergent chez les patients pédiatriques</a:t>
            </a:r>
            <a:r>
              <a:rPr lang="fr-CA" sz="2300" baseline="30000" dirty="0">
                <a:latin typeface="Arial"/>
                <a:cs typeface="Arial"/>
              </a:rPr>
              <a:t>8-11 et tableau 7, monographie du produit</a:t>
            </a:r>
            <a:endParaRPr lang="fr-CA" sz="2300" dirty="0">
              <a:latin typeface="Arial"/>
              <a:cs typeface="Arial"/>
            </a:endParaRPr>
          </a:p>
          <a:p>
            <a:pPr lvl="1">
              <a:lnSpc>
                <a:spcPct val="100000"/>
              </a:lnSpc>
            </a:pPr>
            <a:r>
              <a:rPr lang="fr-CA" sz="2300" dirty="0">
                <a:latin typeface="Arial"/>
                <a:cs typeface="Arial"/>
              </a:rPr>
              <a:t>Aucune indication d’effet nocif</a:t>
            </a:r>
          </a:p>
          <a:p>
            <a:pPr lvl="1">
              <a:lnSpc>
                <a:spcPct val="100000"/>
              </a:lnSpc>
            </a:pPr>
            <a:r>
              <a:rPr lang="fr-CA" sz="2300" dirty="0">
                <a:latin typeface="Arial"/>
                <a:cs typeface="Arial"/>
              </a:rPr>
              <a:t>L’étude la plus importante portait sur 443 patients</a:t>
            </a:r>
          </a:p>
          <a:p>
            <a:pPr lvl="1">
              <a:lnSpc>
                <a:spcPct val="100000"/>
              </a:lnSpc>
            </a:pPr>
            <a:r>
              <a:rPr lang="fr-CA" sz="2300" dirty="0">
                <a:latin typeface="Arial"/>
                <a:cs typeface="Arial"/>
              </a:rPr>
              <a:t>Fourchette d’âge : 0 à 20 ans</a:t>
            </a:r>
          </a:p>
          <a:p>
            <a:pPr>
              <a:lnSpc>
                <a:spcPct val="100000"/>
              </a:lnSpc>
              <a:spcBef>
                <a:spcPts val="0"/>
              </a:spcBef>
            </a:pPr>
            <a:endParaRPr lang="en-US" sz="1400" dirty="0">
              <a:latin typeface="Arial"/>
              <a:cs typeface="Arial"/>
            </a:endParaRPr>
          </a:p>
          <a:p>
            <a:pPr>
              <a:lnSpc>
                <a:spcPct val="100000"/>
              </a:lnSpc>
              <a:spcBef>
                <a:spcPts val="0"/>
              </a:spcBef>
            </a:pPr>
            <a:r>
              <a:rPr lang="fr-CA" sz="2300" dirty="0">
                <a:latin typeface="Arial"/>
                <a:cs typeface="Arial"/>
              </a:rPr>
              <a:t>D’après la monographie du produit (veuillez consulter le document pour en savoir plus) : </a:t>
            </a:r>
          </a:p>
          <a:p>
            <a:pPr lvl="1">
              <a:lnSpc>
                <a:spcPct val="100000"/>
              </a:lnSpc>
            </a:pPr>
            <a:r>
              <a:rPr lang="fr-CA" sz="2300" dirty="0">
                <a:latin typeface="Arial"/>
                <a:cs typeface="Arial"/>
              </a:rPr>
              <a:t>« Le produit ne doit être administré à ces personnes que si les avantages probables l’emportent largement sur les risques potentiels. » </a:t>
            </a:r>
          </a:p>
        </p:txBody>
      </p:sp>
      <p:sp>
        <p:nvSpPr>
          <p:cNvPr id="3" name="Title 2">
            <a:extLst>
              <a:ext uri="{FF2B5EF4-FFF2-40B4-BE49-F238E27FC236}">
                <a16:creationId xmlns:a16="http://schemas.microsoft.com/office/drawing/2014/main" id="{90DAC58C-80A3-7802-4EB5-0C415458F020}"/>
              </a:ext>
            </a:extLst>
          </p:cNvPr>
          <p:cNvSpPr>
            <a:spLocks noGrp="1"/>
          </p:cNvSpPr>
          <p:nvPr>
            <p:ph type="title"/>
            <p:custDataLst>
              <p:tags r:id="rId3"/>
            </p:custDataLst>
          </p:nvPr>
        </p:nvSpPr>
        <p:spPr>
          <a:xfrm>
            <a:off x="838200" y="199558"/>
            <a:ext cx="10589564" cy="943442"/>
          </a:xfrm>
        </p:spPr>
        <p:txBody>
          <a:bodyPr/>
          <a:lstStyle/>
          <a:p>
            <a:r>
              <a:rPr lang="fr-CA" dirty="0"/>
              <a:t>Pédiatrie</a:t>
            </a:r>
          </a:p>
        </p:txBody>
      </p:sp>
      <p:sp>
        <p:nvSpPr>
          <p:cNvPr id="7" name="TextBox 6">
            <a:extLst>
              <a:ext uri="{FF2B5EF4-FFF2-40B4-BE49-F238E27FC236}">
                <a16:creationId xmlns:a16="http://schemas.microsoft.com/office/drawing/2014/main" id="{D9D5968D-4E5C-66B3-EAEB-AD4C2BC32730}"/>
              </a:ext>
            </a:extLst>
          </p:cNvPr>
          <p:cNvSpPr txBox="1"/>
          <p:nvPr>
            <p:custDataLst>
              <p:tags r:id="rId4"/>
            </p:custDataLst>
          </p:nvPr>
        </p:nvSpPr>
        <p:spPr>
          <a:xfrm>
            <a:off x="6658851" y="4851429"/>
            <a:ext cx="5146287" cy="1169551"/>
          </a:xfrm>
          <a:prstGeom prst="rect">
            <a:avLst/>
          </a:prstGeom>
          <a:solidFill>
            <a:schemeClr val="accent4"/>
          </a:solidFill>
        </p:spPr>
        <p:txBody>
          <a:bodyPr wrap="square" rtlCol="0">
            <a:spAutoFit/>
          </a:bodyPr>
          <a:lstStyle/>
          <a:p>
            <a:r>
              <a:rPr lang="fr-CA" sz="1400" dirty="0">
                <a:solidFill>
                  <a:schemeClr val="bg1"/>
                </a:solidFill>
                <a:latin typeface="Arial" panose="020B0604020202020204" pitchFamily="34" charset="0"/>
                <a:cs typeface="Arial" panose="020B0604020202020204" pitchFamily="34" charset="0"/>
              </a:rPr>
              <a:t>Références (voir diapo 37)</a:t>
            </a:r>
          </a:p>
          <a:p>
            <a:pPr marL="342900" indent="-342900">
              <a:buFont typeface="+mj-lt"/>
              <a:buAutoNum type="arabicPeriod" startAt="8"/>
            </a:pPr>
            <a:r>
              <a:rPr lang="fr-CA" sz="1400" dirty="0">
                <a:solidFill>
                  <a:schemeClr val="bg1"/>
                </a:solidFill>
                <a:latin typeface="Arial" panose="020B0604020202020204" pitchFamily="34" charset="0"/>
                <a:cs typeface="Arial" panose="020B0604020202020204" pitchFamily="34" charset="0"/>
              </a:rPr>
              <a:t>Camazine MN </a:t>
            </a:r>
            <a:r>
              <a:rPr lang="fr-CA" sz="1400" i="1" dirty="0">
                <a:solidFill>
                  <a:schemeClr val="bg1"/>
                </a:solidFill>
                <a:latin typeface="Arial" panose="020B0604020202020204" pitchFamily="34" charset="0"/>
                <a:cs typeface="Arial" panose="020B0604020202020204" pitchFamily="34" charset="0"/>
              </a:rPr>
              <a:t>et al.</a:t>
            </a:r>
            <a:r>
              <a:rPr lang="fr-CA" sz="1400" dirty="0">
                <a:solidFill>
                  <a:schemeClr val="bg1"/>
                </a:solidFill>
                <a:latin typeface="Arial" panose="020B0604020202020204" pitchFamily="34" charset="0"/>
                <a:cs typeface="Arial" panose="020B0604020202020204" pitchFamily="34" charset="0"/>
              </a:rPr>
              <a:t> </a:t>
            </a:r>
            <a:r>
              <a:rPr lang="fr-CA" sz="1400" i="1" dirty="0">
                <a:solidFill>
                  <a:schemeClr val="bg1"/>
                </a:solidFill>
                <a:latin typeface="Arial" panose="020B0604020202020204" pitchFamily="34" charset="0"/>
                <a:cs typeface="Arial" panose="020B0604020202020204" pitchFamily="34" charset="0"/>
              </a:rPr>
              <a:t>Pediatr Crit Care Med.</a:t>
            </a:r>
            <a:r>
              <a:rPr lang="fr-CA" sz="1400" dirty="0">
                <a:solidFill>
                  <a:schemeClr val="bg1"/>
                </a:solidFill>
                <a:latin typeface="Arial" panose="020B0604020202020204" pitchFamily="34" charset="0"/>
                <a:cs typeface="Arial" panose="020B0604020202020204" pitchFamily="34" charset="0"/>
              </a:rPr>
              <a:t> 2017.</a:t>
            </a:r>
          </a:p>
          <a:p>
            <a:pPr marL="342900" indent="-342900">
              <a:buFont typeface="+mj-lt"/>
              <a:buAutoNum type="arabicPeriod" startAt="8"/>
            </a:pPr>
            <a:r>
              <a:rPr lang="fr-CA" sz="1400" dirty="0">
                <a:solidFill>
                  <a:schemeClr val="bg1"/>
                </a:solidFill>
                <a:latin typeface="Arial" panose="020B0604020202020204" pitchFamily="34" charset="0"/>
                <a:cs typeface="Arial" panose="020B0604020202020204" pitchFamily="34" charset="0"/>
              </a:rPr>
              <a:t>Spinella PC </a:t>
            </a:r>
            <a:r>
              <a:rPr lang="fr-CA" sz="1400" i="1" dirty="0">
                <a:solidFill>
                  <a:schemeClr val="bg1"/>
                </a:solidFill>
                <a:latin typeface="Arial" panose="020B0604020202020204" pitchFamily="34" charset="0"/>
                <a:cs typeface="Arial" panose="020B0604020202020204" pitchFamily="34" charset="0"/>
              </a:rPr>
              <a:t>et al.</a:t>
            </a:r>
            <a:r>
              <a:rPr lang="fr-CA" sz="1400" dirty="0">
                <a:solidFill>
                  <a:schemeClr val="bg1"/>
                </a:solidFill>
                <a:latin typeface="Arial" panose="020B0604020202020204" pitchFamily="34" charset="0"/>
                <a:cs typeface="Arial" panose="020B0604020202020204" pitchFamily="34" charset="0"/>
              </a:rPr>
              <a:t> </a:t>
            </a:r>
            <a:r>
              <a:rPr lang="fr-CA" sz="1400" i="1" dirty="0">
                <a:solidFill>
                  <a:schemeClr val="bg1"/>
                </a:solidFill>
                <a:latin typeface="Arial" panose="020B0604020202020204" pitchFamily="34" charset="0"/>
                <a:cs typeface="Arial" panose="020B0604020202020204" pitchFamily="34" charset="0"/>
              </a:rPr>
              <a:t>Front Pediatr.</a:t>
            </a:r>
            <a:r>
              <a:rPr lang="fr-CA" sz="1400" dirty="0">
                <a:solidFill>
                  <a:schemeClr val="bg1"/>
                </a:solidFill>
                <a:latin typeface="Arial" panose="020B0604020202020204" pitchFamily="34" charset="0"/>
                <a:cs typeface="Arial" panose="020B0604020202020204" pitchFamily="34" charset="0"/>
              </a:rPr>
              <a:t> 2020.</a:t>
            </a:r>
          </a:p>
          <a:p>
            <a:pPr marL="342900" indent="-342900">
              <a:buFont typeface="+mj-lt"/>
              <a:buAutoNum type="arabicPeriod" startAt="8"/>
            </a:pPr>
            <a:r>
              <a:rPr lang="fr-CA" sz="1400" dirty="0">
                <a:solidFill>
                  <a:schemeClr val="bg1"/>
                </a:solidFill>
                <a:latin typeface="Arial" panose="020B0604020202020204" pitchFamily="34" charset="0"/>
                <a:cs typeface="Arial" panose="020B0604020202020204" pitchFamily="34" charset="0"/>
              </a:rPr>
              <a:t>Kalsi A. </a:t>
            </a:r>
            <a:r>
              <a:rPr lang="fr-CA" sz="1400" i="1" dirty="0">
                <a:solidFill>
                  <a:schemeClr val="bg1"/>
                </a:solidFill>
                <a:latin typeface="Arial" panose="020B0604020202020204" pitchFamily="34" charset="0"/>
                <a:cs typeface="Arial" panose="020B0604020202020204" pitchFamily="34" charset="0"/>
              </a:rPr>
              <a:t>et al.</a:t>
            </a:r>
            <a:r>
              <a:rPr lang="fr-CA" sz="1400" dirty="0">
                <a:solidFill>
                  <a:schemeClr val="bg1"/>
                </a:solidFill>
                <a:latin typeface="Arial" panose="020B0604020202020204" pitchFamily="34" charset="0"/>
                <a:cs typeface="Arial" panose="020B0604020202020204" pitchFamily="34" charset="0"/>
              </a:rPr>
              <a:t> </a:t>
            </a:r>
            <a:r>
              <a:rPr lang="fr-CA" sz="1400" i="1" dirty="0">
                <a:solidFill>
                  <a:schemeClr val="bg1"/>
                </a:solidFill>
                <a:latin typeface="Arial" panose="020B0604020202020204" pitchFamily="34" charset="0"/>
                <a:cs typeface="Arial" panose="020B0604020202020204" pitchFamily="34" charset="0"/>
              </a:rPr>
              <a:t>Clin Appl Thromb Hemost.</a:t>
            </a:r>
            <a:r>
              <a:rPr lang="fr-CA" sz="1400" dirty="0">
                <a:solidFill>
                  <a:schemeClr val="bg1"/>
                </a:solidFill>
                <a:latin typeface="Arial" panose="020B0604020202020204" pitchFamily="34" charset="0"/>
                <a:cs typeface="Arial" panose="020B0604020202020204" pitchFamily="34" charset="0"/>
              </a:rPr>
              <a:t> 2018.</a:t>
            </a:r>
          </a:p>
          <a:p>
            <a:pPr marL="342900" indent="-342900">
              <a:buFont typeface="+mj-lt"/>
              <a:buAutoNum type="arabicPeriod" startAt="8"/>
            </a:pPr>
            <a:r>
              <a:rPr lang="fr-CA" sz="1400" dirty="0">
                <a:solidFill>
                  <a:schemeClr val="bg1"/>
                </a:solidFill>
                <a:latin typeface="Arial" panose="020B0604020202020204" pitchFamily="34" charset="0"/>
                <a:cs typeface="Arial" panose="020B0604020202020204" pitchFamily="34" charset="0"/>
              </a:rPr>
              <a:t>Josephson CD </a:t>
            </a:r>
            <a:r>
              <a:rPr lang="fr-CA" sz="1400" i="1" dirty="0">
                <a:solidFill>
                  <a:schemeClr val="bg1"/>
                </a:solidFill>
                <a:latin typeface="Arial" panose="020B0604020202020204" pitchFamily="34" charset="0"/>
                <a:cs typeface="Arial" panose="020B0604020202020204" pitchFamily="34" charset="0"/>
              </a:rPr>
              <a:t>et al.Transfusion.</a:t>
            </a:r>
            <a:r>
              <a:rPr lang="fr-CA" sz="1400" dirty="0">
                <a:solidFill>
                  <a:schemeClr val="bg1"/>
                </a:solidFill>
                <a:latin typeface="Arial" panose="020B0604020202020204" pitchFamily="34" charset="0"/>
                <a:cs typeface="Arial" panose="020B0604020202020204" pitchFamily="34" charset="0"/>
              </a:rPr>
              <a:t> 2022.</a:t>
            </a:r>
          </a:p>
        </p:txBody>
      </p:sp>
      <p:sp>
        <p:nvSpPr>
          <p:cNvPr id="4" name="TextBox 3">
            <a:extLst>
              <a:ext uri="{FF2B5EF4-FFF2-40B4-BE49-F238E27FC236}">
                <a16:creationId xmlns:a16="http://schemas.microsoft.com/office/drawing/2014/main" id="{03E9D300-8E4D-6A21-BE71-363EE1719F93}"/>
              </a:ext>
            </a:extLst>
          </p:cNvPr>
          <p:cNvSpPr txBox="1"/>
          <p:nvPr>
            <p:custDataLst>
              <p:tags r:id="rId5"/>
            </p:custDataLst>
          </p:nvPr>
        </p:nvSpPr>
        <p:spPr>
          <a:xfrm>
            <a:off x="3572539" y="6037369"/>
            <a:ext cx="7868093" cy="600164"/>
          </a:xfrm>
          <a:prstGeom prst="rect">
            <a:avLst/>
          </a:prstGeom>
          <a:noFill/>
        </p:spPr>
        <p:txBody>
          <a:bodyPr wrap="square">
            <a:spAutoFit/>
          </a:bodyPr>
          <a:lstStyle/>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Ce document est accessible sur </a:t>
            </a:r>
            <a:r>
              <a:rPr lang="fr-CA" sz="1100" b="0" i="0" dirty="0">
                <a:solidFill>
                  <a:schemeClr val="bg1">
                    <a:lumMod val="50000"/>
                  </a:schemeClr>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r>
              <a:rPr lang="fr-CA" sz="1100" b="0" i="0" u="sng" strike="noStrike" dirty="0">
                <a:solidFill>
                  <a:schemeClr val="bg1">
                    <a:lumMod val="50000"/>
                  </a:schemeClr>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2216790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459882-14F4-9189-3AD9-BAF1A85ABFCE}"/>
              </a:ext>
            </a:extLst>
          </p:cNvPr>
          <p:cNvSpPr>
            <a:spLocks noGrp="1"/>
          </p:cNvSpPr>
          <p:nvPr>
            <p:ph type="title"/>
            <p:custDataLst>
              <p:tags r:id="rId2"/>
            </p:custDataLst>
          </p:nvPr>
        </p:nvSpPr>
        <p:spPr>
          <a:xfrm>
            <a:off x="727528" y="220467"/>
            <a:ext cx="10589564" cy="943442"/>
          </a:xfrm>
        </p:spPr>
        <p:txBody>
          <a:bodyPr vert="horz" lIns="91440" tIns="45720" rIns="91440" bIns="45720" rtlCol="0" anchor="t">
            <a:normAutofit/>
          </a:bodyPr>
          <a:lstStyle/>
          <a:p>
            <a:r>
              <a:rPr lang="fr-CA" dirty="0">
                <a:latin typeface="Arial"/>
                <a:cs typeface="Arial"/>
              </a:rPr>
              <a:t>Acronymes </a:t>
            </a:r>
          </a:p>
        </p:txBody>
      </p:sp>
      <p:graphicFrame>
        <p:nvGraphicFramePr>
          <p:cNvPr id="4" name="Table 4">
            <a:extLst>
              <a:ext uri="{FF2B5EF4-FFF2-40B4-BE49-F238E27FC236}">
                <a16:creationId xmlns:a16="http://schemas.microsoft.com/office/drawing/2014/main" id="{E2035C2D-5272-D753-79EF-C12EBF2BF958}"/>
              </a:ext>
            </a:extLst>
          </p:cNvPr>
          <p:cNvGraphicFramePr>
            <a:graphicFrameLocks noGrp="1"/>
          </p:cNvGraphicFramePr>
          <p:nvPr>
            <p:custDataLst>
              <p:tags r:id="rId3"/>
            </p:custDataLst>
            <p:extLst>
              <p:ext uri="{D42A27DB-BD31-4B8C-83A1-F6EECF244321}">
                <p14:modId xmlns:p14="http://schemas.microsoft.com/office/powerpoint/2010/main" val="2574959107"/>
              </p:ext>
            </p:extLst>
          </p:nvPr>
        </p:nvGraphicFramePr>
        <p:xfrm>
          <a:off x="605972" y="810859"/>
          <a:ext cx="10858500" cy="5212080"/>
        </p:xfrm>
        <a:graphic>
          <a:graphicData uri="http://schemas.openxmlformats.org/drawingml/2006/table">
            <a:tbl>
              <a:tblPr firstRow="1" bandRow="1">
                <a:tableStyleId>{5C22544A-7EE6-4342-B048-85BDC9FD1C3A}</a:tableStyleId>
              </a:tblPr>
              <a:tblGrid>
                <a:gridCol w="1583775">
                  <a:extLst>
                    <a:ext uri="{9D8B030D-6E8A-4147-A177-3AD203B41FA5}">
                      <a16:colId xmlns:a16="http://schemas.microsoft.com/office/drawing/2014/main" val="4276079606"/>
                    </a:ext>
                  </a:extLst>
                </a:gridCol>
                <a:gridCol w="3572425">
                  <a:extLst>
                    <a:ext uri="{9D8B030D-6E8A-4147-A177-3AD203B41FA5}">
                      <a16:colId xmlns:a16="http://schemas.microsoft.com/office/drawing/2014/main" val="1004864575"/>
                    </a:ext>
                  </a:extLst>
                </a:gridCol>
                <a:gridCol w="1565060">
                  <a:extLst>
                    <a:ext uri="{9D8B030D-6E8A-4147-A177-3AD203B41FA5}">
                      <a16:colId xmlns:a16="http://schemas.microsoft.com/office/drawing/2014/main" val="1536432753"/>
                    </a:ext>
                  </a:extLst>
                </a:gridCol>
                <a:gridCol w="4137240">
                  <a:extLst>
                    <a:ext uri="{9D8B030D-6E8A-4147-A177-3AD203B41FA5}">
                      <a16:colId xmlns:a16="http://schemas.microsoft.com/office/drawing/2014/main" val="390052233"/>
                    </a:ext>
                  </a:extLst>
                </a:gridCol>
              </a:tblGrid>
              <a:tr h="0">
                <a:tc>
                  <a:txBody>
                    <a:bodyPr/>
                    <a:lstStyle/>
                    <a:p>
                      <a:r>
                        <a:rPr lang="fr-CA" sz="2200" dirty="0">
                          <a:latin typeface="Arial"/>
                          <a:cs typeface="Arial"/>
                        </a:rPr>
                        <a:t>Acronyme</a:t>
                      </a:r>
                    </a:p>
                  </a:txBody>
                  <a:tcPr/>
                </a:tc>
                <a:tc>
                  <a:txBody>
                    <a:bodyPr/>
                    <a:lstStyle/>
                    <a:p>
                      <a:r>
                        <a:rPr lang="fr-CA" sz="2200" dirty="0">
                          <a:latin typeface="Arial"/>
                          <a:cs typeface="Arial"/>
                        </a:rPr>
                        <a:t>Nom </a:t>
                      </a:r>
                    </a:p>
                  </a:txBody>
                  <a:tcPr/>
                </a:tc>
                <a:tc>
                  <a:txBody>
                    <a:bodyPr/>
                    <a:lstStyle/>
                    <a:p>
                      <a:r>
                        <a:rPr lang="fr-CA" sz="2200" dirty="0">
                          <a:latin typeface="Arial"/>
                          <a:cs typeface="Arial"/>
                        </a:rPr>
                        <a:t>Acronyme</a:t>
                      </a:r>
                    </a:p>
                  </a:txBody>
                  <a:tcPr/>
                </a:tc>
                <a:tc>
                  <a:txBody>
                    <a:bodyPr/>
                    <a:lstStyle/>
                    <a:p>
                      <a:r>
                        <a:rPr lang="fr-CA" sz="2200" dirty="0">
                          <a:latin typeface="Arial"/>
                          <a:cs typeface="Arial"/>
                        </a:rPr>
                        <a:t>Nom</a:t>
                      </a:r>
                    </a:p>
                  </a:txBody>
                  <a:tcPr/>
                </a:tc>
                <a:extLst>
                  <a:ext uri="{0D108BD9-81ED-4DB2-BD59-A6C34878D82A}">
                    <a16:rowId xmlns:a16="http://schemas.microsoft.com/office/drawing/2014/main" val="2294843328"/>
                  </a:ext>
                </a:extLst>
              </a:tr>
              <a:tr h="0">
                <a:tc>
                  <a:txBody>
                    <a:bodyPr/>
                    <a:lstStyle/>
                    <a:p>
                      <a:pPr algn="ctr"/>
                      <a:r>
                        <a:rPr lang="fr-CA" sz="2000" dirty="0">
                          <a:latin typeface="Arial"/>
                          <a:cs typeface="Arial"/>
                        </a:rPr>
                        <a:t>S/D</a:t>
                      </a:r>
                    </a:p>
                  </a:txBody>
                  <a:tcPr/>
                </a:tc>
                <a:tc>
                  <a:txBody>
                    <a:bodyPr/>
                    <a:lstStyle/>
                    <a:p>
                      <a:r>
                        <a:rPr lang="fr-CA" sz="2000" dirty="0">
                          <a:latin typeface="Arial"/>
                          <a:cs typeface="Arial"/>
                        </a:rPr>
                        <a:t>Solvant détergent</a:t>
                      </a:r>
                    </a:p>
                  </a:txBody>
                  <a:tcPr/>
                </a:tc>
                <a:tc>
                  <a:txBody>
                    <a:bodyPr/>
                    <a:lstStyle/>
                    <a:p>
                      <a:pPr lvl="0" algn="ctr">
                        <a:buNone/>
                      </a:pPr>
                      <a:r>
                        <a:rPr lang="fr-CA" sz="2000" dirty="0">
                          <a:latin typeface="Arial"/>
                          <a:cs typeface="Arial"/>
                        </a:rPr>
                        <a:t>VHA</a:t>
                      </a:r>
                    </a:p>
                  </a:txBody>
                  <a:tcPr/>
                </a:tc>
                <a:tc>
                  <a:txBody>
                    <a:bodyPr/>
                    <a:lstStyle/>
                    <a:p>
                      <a:pPr lvl="0">
                        <a:buNone/>
                      </a:pPr>
                      <a:r>
                        <a:rPr lang="fr-CA" sz="2000" dirty="0">
                          <a:latin typeface="Arial"/>
                          <a:cs typeface="Arial"/>
                        </a:rPr>
                        <a:t>Virus de l’hépatite A</a:t>
                      </a:r>
                    </a:p>
                  </a:txBody>
                  <a:tcPr/>
                </a:tc>
                <a:extLst>
                  <a:ext uri="{0D108BD9-81ED-4DB2-BD59-A6C34878D82A}">
                    <a16:rowId xmlns:a16="http://schemas.microsoft.com/office/drawing/2014/main" val="2042036048"/>
                  </a:ext>
                </a:extLst>
              </a:tr>
              <a:tr h="0">
                <a:tc>
                  <a:txBody>
                    <a:bodyPr/>
                    <a:lstStyle/>
                    <a:p>
                      <a:pPr algn="ctr"/>
                      <a:r>
                        <a:rPr lang="fr-CA" sz="2000" dirty="0">
                          <a:latin typeface="Arial"/>
                          <a:cs typeface="Arial"/>
                        </a:rPr>
                        <a:t>PC</a:t>
                      </a:r>
                    </a:p>
                  </a:txBody>
                  <a:tcPr/>
                </a:tc>
                <a:tc>
                  <a:txBody>
                    <a:bodyPr/>
                    <a:lstStyle/>
                    <a:p>
                      <a:r>
                        <a:rPr lang="fr-CA" sz="2000" dirty="0">
                          <a:latin typeface="Arial"/>
                          <a:cs typeface="Arial"/>
                        </a:rPr>
                        <a:t>Plasma congelé</a:t>
                      </a:r>
                    </a:p>
                  </a:txBody>
                  <a:tcPr/>
                </a:tc>
                <a:tc>
                  <a:txBody>
                    <a:bodyPr/>
                    <a:lstStyle/>
                    <a:p>
                      <a:pPr lvl="0" algn="ctr">
                        <a:buNone/>
                      </a:pPr>
                      <a:r>
                        <a:rPr lang="fr-CA" sz="2000" dirty="0">
                          <a:latin typeface="Arial"/>
                          <a:cs typeface="Arial"/>
                        </a:rPr>
                        <a:t>VHE</a:t>
                      </a:r>
                    </a:p>
                  </a:txBody>
                  <a:tcPr/>
                </a:tc>
                <a:tc>
                  <a:txBody>
                    <a:bodyPr/>
                    <a:lstStyle/>
                    <a:p>
                      <a:pPr lvl="0">
                        <a:buNone/>
                      </a:pPr>
                      <a:r>
                        <a:rPr lang="fr-CA" sz="2000" dirty="0">
                          <a:latin typeface="Arial"/>
                          <a:cs typeface="Arial"/>
                        </a:rPr>
                        <a:t>Virus de l’hépatite E</a:t>
                      </a:r>
                    </a:p>
                  </a:txBody>
                  <a:tcPr/>
                </a:tc>
                <a:extLst>
                  <a:ext uri="{0D108BD9-81ED-4DB2-BD59-A6C34878D82A}">
                    <a16:rowId xmlns:a16="http://schemas.microsoft.com/office/drawing/2014/main" val="813854038"/>
                  </a:ext>
                </a:extLst>
              </a:tr>
              <a:tr h="0">
                <a:tc>
                  <a:txBody>
                    <a:bodyPr/>
                    <a:lstStyle/>
                    <a:p>
                      <a:pPr algn="ctr"/>
                      <a:r>
                        <a:rPr lang="fr-CA" sz="2000" dirty="0">
                          <a:latin typeface="Arial"/>
                          <a:cs typeface="Arial"/>
                        </a:rPr>
                        <a:t>PFC</a:t>
                      </a:r>
                    </a:p>
                  </a:txBody>
                  <a:tcPr/>
                </a:tc>
                <a:tc>
                  <a:txBody>
                    <a:bodyPr/>
                    <a:lstStyle/>
                    <a:p>
                      <a:r>
                        <a:rPr lang="fr-CA" sz="2000" dirty="0">
                          <a:latin typeface="Arial"/>
                          <a:cs typeface="Arial"/>
                        </a:rPr>
                        <a:t>Plasma frais congelé </a:t>
                      </a:r>
                    </a:p>
                    <a:p>
                      <a:endParaRPr lang="en-US" sz="2000" dirty="0">
                        <a:latin typeface="Arial"/>
                        <a:cs typeface="Arial"/>
                      </a:endParaRPr>
                    </a:p>
                  </a:txBody>
                  <a:tcPr/>
                </a:tc>
                <a:tc>
                  <a:txBody>
                    <a:bodyPr/>
                    <a:lstStyle/>
                    <a:p>
                      <a:pPr algn="ctr"/>
                      <a:r>
                        <a:rPr lang="fr-CA" sz="2000" dirty="0">
                          <a:latin typeface="Arial"/>
                          <a:cs typeface="Arial"/>
                        </a:rPr>
                        <a:t>TRALI</a:t>
                      </a:r>
                    </a:p>
                    <a:p>
                      <a:pPr algn="ctr"/>
                      <a:endParaRPr lang="en-US" sz="2000" dirty="0">
                        <a:latin typeface="Arial"/>
                        <a:cs typeface="Arial"/>
                      </a:endParaRPr>
                    </a:p>
                  </a:txBody>
                  <a:tcPr/>
                </a:tc>
                <a:tc>
                  <a:txBody>
                    <a:bodyPr/>
                    <a:lstStyle/>
                    <a:p>
                      <a:r>
                        <a:rPr lang="fr-CA" sz="2000" kern="1200" dirty="0">
                          <a:solidFill>
                            <a:schemeClr val="dk1"/>
                          </a:solidFill>
                          <a:latin typeface="Arial"/>
                          <a:ea typeface="+mn-ea"/>
                          <a:cs typeface="Arial"/>
                        </a:rPr>
                        <a:t>Syndrome respiratoire aigu post-transfusionnel</a:t>
                      </a:r>
                    </a:p>
                  </a:txBody>
                  <a:tcPr/>
                </a:tc>
                <a:extLst>
                  <a:ext uri="{0D108BD9-81ED-4DB2-BD59-A6C34878D82A}">
                    <a16:rowId xmlns:a16="http://schemas.microsoft.com/office/drawing/2014/main" val="2960345436"/>
                  </a:ext>
                </a:extLst>
              </a:tr>
              <a:tr h="0">
                <a:tc>
                  <a:txBody>
                    <a:bodyPr/>
                    <a:lstStyle/>
                    <a:p>
                      <a:pPr algn="ctr"/>
                      <a:r>
                        <a:rPr lang="fr-CA" sz="2000" dirty="0">
                          <a:latin typeface="Arial"/>
                          <a:cs typeface="Arial"/>
                        </a:rPr>
                        <a:t>TAN</a:t>
                      </a:r>
                    </a:p>
                  </a:txBody>
                  <a:tcPr/>
                </a:tc>
                <a:tc>
                  <a:txBody>
                    <a:bodyPr/>
                    <a:lstStyle/>
                    <a:p>
                      <a:r>
                        <a:rPr lang="fr-CA" sz="2000" dirty="0">
                          <a:latin typeface="Arial"/>
                          <a:cs typeface="Arial"/>
                        </a:rPr>
                        <a:t>Test des acides nucléiques</a:t>
                      </a:r>
                    </a:p>
                  </a:txBody>
                  <a:tcPr/>
                </a:tc>
                <a:tc>
                  <a:txBody>
                    <a:bodyPr/>
                    <a:lstStyle/>
                    <a:p>
                      <a:pPr algn="ctr"/>
                      <a:r>
                        <a:rPr lang="fr-CA" sz="2000" dirty="0">
                          <a:latin typeface="Arial"/>
                          <a:cs typeface="Arial"/>
                        </a:rPr>
                        <a:t>vMCJ</a:t>
                      </a:r>
                    </a:p>
                  </a:txBody>
                  <a:tcPr/>
                </a:tc>
                <a:tc>
                  <a:txBody>
                    <a:bodyPr/>
                    <a:lstStyle/>
                    <a:p>
                      <a:r>
                        <a:rPr lang="fr-CA" sz="2000" dirty="0">
                          <a:latin typeface="Arial"/>
                          <a:cs typeface="Arial"/>
                        </a:rPr>
                        <a:t>Variante de la maladie de Creutzfeldt-Jakob</a:t>
                      </a:r>
                    </a:p>
                  </a:txBody>
                  <a:tcPr/>
                </a:tc>
                <a:extLst>
                  <a:ext uri="{0D108BD9-81ED-4DB2-BD59-A6C34878D82A}">
                    <a16:rowId xmlns:a16="http://schemas.microsoft.com/office/drawing/2014/main" val="724317389"/>
                  </a:ext>
                </a:extLst>
              </a:tr>
              <a:tr h="0">
                <a:tc>
                  <a:txBody>
                    <a:bodyPr/>
                    <a:lstStyle/>
                    <a:p>
                      <a:pPr algn="ctr"/>
                      <a:r>
                        <a:rPr lang="fr-CA" sz="2000" dirty="0">
                          <a:latin typeface="Arial"/>
                          <a:cs typeface="Arial"/>
                        </a:rPr>
                        <a:t>VIH</a:t>
                      </a:r>
                    </a:p>
                  </a:txBody>
                  <a:tcPr/>
                </a:tc>
                <a:tc>
                  <a:txBody>
                    <a:bodyPr/>
                    <a:lstStyle/>
                    <a:p>
                      <a:r>
                        <a:rPr lang="fr-CA" sz="2000" dirty="0">
                          <a:latin typeface="Arial"/>
                          <a:cs typeface="Arial"/>
                        </a:rPr>
                        <a:t>Virus de l’immunodéficience humaine</a:t>
                      </a:r>
                    </a:p>
                  </a:txBody>
                  <a:tcPr/>
                </a:tc>
                <a:tc>
                  <a:txBody>
                    <a:bodyPr/>
                    <a:lstStyle/>
                    <a:p>
                      <a:pPr algn="ctr"/>
                      <a:r>
                        <a:rPr lang="fr-CA" sz="2000" dirty="0">
                          <a:latin typeface="Arial"/>
                          <a:cs typeface="Arial"/>
                        </a:rPr>
                        <a:t>HLA</a:t>
                      </a:r>
                    </a:p>
                  </a:txBody>
                  <a:tcPr/>
                </a:tc>
                <a:tc>
                  <a:txBody>
                    <a:bodyPr/>
                    <a:lstStyle/>
                    <a:p>
                      <a:r>
                        <a:rPr lang="fr-CA" sz="2000" dirty="0">
                          <a:latin typeface="Arial"/>
                          <a:cs typeface="Arial"/>
                        </a:rPr>
                        <a:t>Antigène leucocytaire humain </a:t>
                      </a:r>
                    </a:p>
                  </a:txBody>
                  <a:tcPr/>
                </a:tc>
                <a:extLst>
                  <a:ext uri="{0D108BD9-81ED-4DB2-BD59-A6C34878D82A}">
                    <a16:rowId xmlns:a16="http://schemas.microsoft.com/office/drawing/2014/main" val="446494465"/>
                  </a:ext>
                </a:extLst>
              </a:tr>
              <a:tr h="0">
                <a:tc>
                  <a:txBody>
                    <a:bodyPr/>
                    <a:lstStyle/>
                    <a:p>
                      <a:pPr lvl="0" algn="ctr">
                        <a:buNone/>
                      </a:pPr>
                      <a:r>
                        <a:rPr lang="fr-CA" sz="2000" dirty="0">
                          <a:latin typeface="Arial"/>
                          <a:cs typeface="Arial"/>
                        </a:rPr>
                        <a:t>VHB</a:t>
                      </a:r>
                    </a:p>
                  </a:txBody>
                  <a:tcPr/>
                </a:tc>
                <a:tc>
                  <a:txBody>
                    <a:bodyPr/>
                    <a:lstStyle/>
                    <a:p>
                      <a:pPr lvl="0">
                        <a:buNone/>
                      </a:pPr>
                      <a:r>
                        <a:rPr lang="fr-CA" sz="2000" dirty="0">
                          <a:latin typeface="Arial"/>
                          <a:cs typeface="Arial"/>
                        </a:rPr>
                        <a:t>Virus de l’hépatite B</a:t>
                      </a:r>
                    </a:p>
                  </a:txBody>
                  <a:tcPr/>
                </a:tc>
                <a:tc>
                  <a:txBody>
                    <a:bodyPr/>
                    <a:lstStyle/>
                    <a:p>
                      <a:pPr algn="ctr"/>
                      <a:r>
                        <a:rPr lang="fr-CA" sz="2000" dirty="0">
                          <a:latin typeface="Arial"/>
                          <a:cs typeface="Arial"/>
                        </a:rPr>
                        <a:t>HNA</a:t>
                      </a:r>
                    </a:p>
                  </a:txBody>
                  <a:tcPr/>
                </a:tc>
                <a:tc>
                  <a:txBody>
                    <a:bodyPr/>
                    <a:lstStyle/>
                    <a:p>
                      <a:r>
                        <a:rPr lang="fr-CA" sz="2000" dirty="0">
                          <a:latin typeface="Arial"/>
                          <a:cs typeface="Arial"/>
                        </a:rPr>
                        <a:t>Antigène neutrophile humain</a:t>
                      </a:r>
                    </a:p>
                  </a:txBody>
                  <a:tcPr/>
                </a:tc>
                <a:extLst>
                  <a:ext uri="{0D108BD9-81ED-4DB2-BD59-A6C34878D82A}">
                    <a16:rowId xmlns:a16="http://schemas.microsoft.com/office/drawing/2014/main" val="561082249"/>
                  </a:ext>
                </a:extLst>
              </a:tr>
              <a:tr h="0">
                <a:tc>
                  <a:txBody>
                    <a:bodyPr/>
                    <a:lstStyle/>
                    <a:p>
                      <a:pPr lvl="0" algn="ctr">
                        <a:buNone/>
                      </a:pPr>
                      <a:r>
                        <a:rPr lang="fr-CA" sz="2000" dirty="0">
                          <a:latin typeface="Arial"/>
                          <a:cs typeface="Arial"/>
                        </a:rPr>
                        <a:t>VHC</a:t>
                      </a:r>
                    </a:p>
                  </a:txBody>
                  <a:tcPr/>
                </a:tc>
                <a:tc>
                  <a:txBody>
                    <a:bodyPr/>
                    <a:lstStyle/>
                    <a:p>
                      <a:pPr lvl="0">
                        <a:buNone/>
                      </a:pPr>
                      <a:r>
                        <a:rPr lang="fr-CA" sz="2000" dirty="0">
                          <a:latin typeface="Arial"/>
                          <a:cs typeface="Arial"/>
                        </a:rPr>
                        <a:t>Virus de l’hépatite C</a:t>
                      </a:r>
                    </a:p>
                  </a:txBody>
                  <a:tcPr/>
                </a:tc>
                <a:tc>
                  <a:txBody>
                    <a:bodyPr/>
                    <a:lstStyle/>
                    <a:p>
                      <a:pPr lvl="0" algn="ctr">
                        <a:buNone/>
                      </a:pPr>
                      <a:r>
                        <a:rPr lang="fr-CA" sz="2000" dirty="0">
                          <a:latin typeface="Arial"/>
                          <a:cs typeface="Arial"/>
                        </a:rPr>
                        <a:t>AgHBs</a:t>
                      </a:r>
                    </a:p>
                  </a:txBody>
                  <a:tcPr/>
                </a:tc>
                <a:tc>
                  <a:txBody>
                    <a:bodyPr/>
                    <a:lstStyle/>
                    <a:p>
                      <a:pPr lvl="0">
                        <a:buNone/>
                      </a:pPr>
                      <a:r>
                        <a:rPr lang="fr-CA" sz="2000" dirty="0">
                          <a:latin typeface="Arial"/>
                          <a:cs typeface="Arial"/>
                        </a:rPr>
                        <a:t>Antigène de surface de l’hépatite B</a:t>
                      </a:r>
                    </a:p>
                  </a:txBody>
                  <a:tcPr/>
                </a:tc>
                <a:extLst>
                  <a:ext uri="{0D108BD9-81ED-4DB2-BD59-A6C34878D82A}">
                    <a16:rowId xmlns:a16="http://schemas.microsoft.com/office/drawing/2014/main" val="1432781133"/>
                  </a:ext>
                </a:extLst>
              </a:tr>
              <a:tr h="0">
                <a:tc>
                  <a:txBody>
                    <a:bodyPr/>
                    <a:lstStyle/>
                    <a:p>
                      <a:pPr lvl="0" algn="ctr">
                        <a:buNone/>
                      </a:pPr>
                      <a:r>
                        <a:rPr lang="fr-CA" sz="2000" dirty="0">
                          <a:latin typeface="Arial"/>
                          <a:cs typeface="Arial"/>
                        </a:rPr>
                        <a:t>CID</a:t>
                      </a:r>
                    </a:p>
                  </a:txBody>
                  <a:tcPr/>
                </a:tc>
                <a:tc>
                  <a:txBody>
                    <a:bodyPr/>
                    <a:lstStyle/>
                    <a:p>
                      <a:pPr lvl="0">
                        <a:buNone/>
                      </a:pPr>
                      <a:r>
                        <a:rPr lang="fr-CA" sz="2000" dirty="0">
                          <a:latin typeface="Arial"/>
                          <a:cs typeface="Arial"/>
                        </a:rPr>
                        <a:t>Coagulation intravasculaire disséminée</a:t>
                      </a:r>
                    </a:p>
                  </a:txBody>
                  <a:tcPr/>
                </a:tc>
                <a:tc>
                  <a:txBody>
                    <a:bodyPr/>
                    <a:lstStyle/>
                    <a:p>
                      <a:pPr lvl="0" algn="ctr">
                        <a:buNone/>
                      </a:pPr>
                      <a:r>
                        <a:rPr lang="fr-CA" sz="2000" dirty="0">
                          <a:latin typeface="Arial"/>
                          <a:cs typeface="Arial"/>
                        </a:rPr>
                        <a:t>aPTT</a:t>
                      </a:r>
                    </a:p>
                  </a:txBody>
                  <a:tcPr/>
                </a:tc>
                <a:tc>
                  <a:txBody>
                    <a:bodyPr/>
                    <a:lstStyle/>
                    <a:p>
                      <a:pPr lvl="0">
                        <a:buNone/>
                      </a:pPr>
                      <a:r>
                        <a:rPr lang="fr-CA" sz="2000" dirty="0">
                          <a:latin typeface="Arial"/>
                          <a:cs typeface="Arial"/>
                        </a:rPr>
                        <a:t>Temps de thromboplastine partielle activée</a:t>
                      </a:r>
                    </a:p>
                  </a:txBody>
                  <a:tcPr/>
                </a:tc>
                <a:extLst>
                  <a:ext uri="{0D108BD9-81ED-4DB2-BD59-A6C34878D82A}">
                    <a16:rowId xmlns:a16="http://schemas.microsoft.com/office/drawing/2014/main" val="4151697098"/>
                  </a:ext>
                </a:extLst>
              </a:tr>
              <a:tr h="0">
                <a:tc>
                  <a:txBody>
                    <a:bodyPr/>
                    <a:lstStyle/>
                    <a:p>
                      <a:pPr lvl="0" algn="ctr">
                        <a:buNone/>
                      </a:pPr>
                      <a:r>
                        <a:rPr lang="fr-CA" sz="2000" dirty="0">
                          <a:latin typeface="Arial"/>
                          <a:cs typeface="Arial"/>
                        </a:rPr>
                        <a:t>TNBP</a:t>
                      </a:r>
                    </a:p>
                  </a:txBody>
                  <a:tcPr/>
                </a:tc>
                <a:tc>
                  <a:txBody>
                    <a:bodyPr/>
                    <a:lstStyle/>
                    <a:p>
                      <a:pPr lvl="0">
                        <a:buNone/>
                      </a:pPr>
                      <a:r>
                        <a:rPr lang="fr-CA" sz="2000" dirty="0">
                          <a:latin typeface="Arial"/>
                          <a:cs typeface="Arial"/>
                        </a:rPr>
                        <a:t>Tri(n-butyl)-phosphate  </a:t>
                      </a:r>
                    </a:p>
                  </a:txBody>
                  <a:tcPr/>
                </a:tc>
                <a:tc>
                  <a:txBody>
                    <a:bodyPr/>
                    <a:lstStyle/>
                    <a:p>
                      <a:pPr lvl="0" algn="ctr">
                        <a:buNone/>
                      </a:pPr>
                      <a:r>
                        <a:rPr lang="fr-CA" sz="2000" dirty="0">
                          <a:latin typeface="Arial"/>
                          <a:cs typeface="Arial"/>
                        </a:rPr>
                        <a:t>RIN</a:t>
                      </a:r>
                    </a:p>
                  </a:txBody>
                  <a:tcPr/>
                </a:tc>
                <a:tc>
                  <a:txBody>
                    <a:bodyPr/>
                    <a:lstStyle/>
                    <a:p>
                      <a:pPr lvl="0">
                        <a:buNone/>
                      </a:pPr>
                      <a:r>
                        <a:rPr lang="fr-CA" sz="2000" dirty="0">
                          <a:latin typeface="Arial"/>
                          <a:cs typeface="Arial"/>
                        </a:rPr>
                        <a:t>Rapport international normalisé</a:t>
                      </a:r>
                    </a:p>
                  </a:txBody>
                  <a:tcPr/>
                </a:tc>
                <a:extLst>
                  <a:ext uri="{0D108BD9-81ED-4DB2-BD59-A6C34878D82A}">
                    <a16:rowId xmlns:a16="http://schemas.microsoft.com/office/drawing/2014/main" val="457400394"/>
                  </a:ext>
                </a:extLst>
              </a:tr>
            </a:tbl>
          </a:graphicData>
        </a:graphic>
      </p:graphicFrame>
      <p:sp>
        <p:nvSpPr>
          <p:cNvPr id="2" name="TextBox 1">
            <a:extLst>
              <a:ext uri="{FF2B5EF4-FFF2-40B4-BE49-F238E27FC236}">
                <a16:creationId xmlns:a16="http://schemas.microsoft.com/office/drawing/2014/main" id="{228B5B79-B939-B621-848D-E5CF206F9CBB}"/>
              </a:ext>
            </a:extLst>
          </p:cNvPr>
          <p:cNvSpPr txBox="1"/>
          <p:nvPr>
            <p:custDataLst>
              <p:tags r:id="rId4"/>
            </p:custDataLst>
          </p:nvPr>
        </p:nvSpPr>
        <p:spPr>
          <a:xfrm>
            <a:off x="3572539" y="6037369"/>
            <a:ext cx="7868093" cy="600164"/>
          </a:xfrm>
          <a:prstGeom prst="rect">
            <a:avLst/>
          </a:prstGeom>
          <a:noFill/>
        </p:spPr>
        <p:txBody>
          <a:bodyPr wrap="square">
            <a:spAutoFit/>
          </a:bodyPr>
          <a:lstStyle/>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Ce document est accessible sur </a:t>
            </a:r>
            <a:r>
              <a:rPr lang="fr-CA" sz="1100" b="0" i="0" dirty="0">
                <a:solidFill>
                  <a:schemeClr val="bg1">
                    <a:lumMod val="50000"/>
                  </a:schemeClr>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r>
              <a:rPr lang="fr-CA" sz="1100" b="0" i="0" u="sng" strike="noStrike" dirty="0">
                <a:solidFill>
                  <a:schemeClr val="bg1">
                    <a:lumMod val="50000"/>
                  </a:schemeClr>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2986934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790B60-066A-0489-A945-7F98DF110B90}"/>
              </a:ext>
            </a:extLst>
          </p:cNvPr>
          <p:cNvSpPr>
            <a:spLocks noGrp="1"/>
          </p:cNvSpPr>
          <p:nvPr>
            <p:ph type="title"/>
            <p:custDataLst>
              <p:tags r:id="rId2"/>
            </p:custDataLst>
          </p:nvPr>
        </p:nvSpPr>
        <p:spPr>
          <a:xfrm>
            <a:off x="801218" y="267974"/>
            <a:ext cx="10589564" cy="943442"/>
          </a:xfrm>
        </p:spPr>
        <p:txBody>
          <a:bodyPr>
            <a:normAutofit fontScale="90000"/>
          </a:bodyPr>
          <a:lstStyle/>
          <a:p>
            <a:r>
              <a:rPr lang="fr-CA" dirty="0"/>
              <a:t>Transfusions intra-utérines et chez le nouveau-né   </a:t>
            </a:r>
          </a:p>
        </p:txBody>
      </p:sp>
      <p:sp>
        <p:nvSpPr>
          <p:cNvPr id="6" name="Text Placeholder 1">
            <a:extLst>
              <a:ext uri="{FF2B5EF4-FFF2-40B4-BE49-F238E27FC236}">
                <a16:creationId xmlns:a16="http://schemas.microsoft.com/office/drawing/2014/main" id="{DD222F13-EBCB-8393-D4B1-F3B78A761F7F}"/>
              </a:ext>
            </a:extLst>
          </p:cNvPr>
          <p:cNvSpPr txBox="1">
            <a:spLocks/>
          </p:cNvSpPr>
          <p:nvPr>
            <p:custDataLst>
              <p:tags r:id="rId3"/>
            </p:custDataLst>
          </p:nvPr>
        </p:nvSpPr>
        <p:spPr>
          <a:xfrm>
            <a:off x="801218" y="2788869"/>
            <a:ext cx="10356639" cy="2045601"/>
          </a:xfrm>
          <a:prstGeom prst="rect">
            <a:avLst/>
          </a:prstGeom>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CA" sz="2400" dirty="0">
                <a:latin typeface="Arial"/>
                <a:cs typeface="Arial"/>
              </a:rPr>
              <a:t>Des études ont décrit l’utilisation de plasma traité au solvant-détergent chez les patients pédiatriques, ce qui incluait les patients néonataux</a:t>
            </a:r>
            <a:r>
              <a:rPr lang="fr-CA" sz="2400" baseline="30000" dirty="0">
                <a:latin typeface="Arial"/>
                <a:cs typeface="Arial"/>
              </a:rPr>
              <a:t>9,12 et tableau 7, monographie du produit</a:t>
            </a:r>
          </a:p>
          <a:p>
            <a:pPr lvl="1">
              <a:lnSpc>
                <a:spcPct val="100000"/>
              </a:lnSpc>
              <a:buClrTx/>
            </a:pPr>
            <a:r>
              <a:rPr lang="fr-CA" sz="2400" dirty="0">
                <a:latin typeface="Arial"/>
                <a:cs typeface="Arial"/>
              </a:rPr>
              <a:t>Aucune indication d’effet nocif</a:t>
            </a:r>
          </a:p>
          <a:p>
            <a:pPr lvl="1">
              <a:lnSpc>
                <a:spcPct val="100000"/>
              </a:lnSpc>
              <a:buClrTx/>
            </a:pPr>
            <a:r>
              <a:rPr lang="fr-CA" sz="2400" dirty="0">
                <a:latin typeface="Arial"/>
                <a:cs typeface="Arial"/>
              </a:rPr>
              <a:t>Aucune étude à long terme</a:t>
            </a:r>
          </a:p>
          <a:p>
            <a:pPr>
              <a:lnSpc>
                <a:spcPct val="100000"/>
              </a:lnSpc>
            </a:pPr>
            <a:r>
              <a:rPr lang="fr-CA" sz="2400" dirty="0">
                <a:latin typeface="Arial"/>
                <a:cs typeface="Arial"/>
              </a:rPr>
              <a:t>Aucune étude n’a été publiée sur les transfusions intra-utérines.</a:t>
            </a:r>
          </a:p>
        </p:txBody>
      </p:sp>
      <p:sp>
        <p:nvSpPr>
          <p:cNvPr id="4" name="TextBox 3">
            <a:extLst>
              <a:ext uri="{FF2B5EF4-FFF2-40B4-BE49-F238E27FC236}">
                <a16:creationId xmlns:a16="http://schemas.microsoft.com/office/drawing/2014/main" id="{A1546379-71FB-AF56-2855-910C0F373A5B}"/>
              </a:ext>
            </a:extLst>
          </p:cNvPr>
          <p:cNvSpPr txBox="1"/>
          <p:nvPr>
            <p:custDataLst>
              <p:tags r:id="rId4"/>
            </p:custDataLst>
          </p:nvPr>
        </p:nvSpPr>
        <p:spPr>
          <a:xfrm>
            <a:off x="838200" y="1674037"/>
            <a:ext cx="10515599" cy="830997"/>
          </a:xfrm>
          <a:prstGeom prst="rect">
            <a:avLst/>
          </a:prstGeom>
          <a:noFill/>
        </p:spPr>
        <p:txBody>
          <a:bodyPr wrap="square" lIns="91440" tIns="45720" rIns="91440" bIns="45720" anchor="t">
            <a:spAutoFit/>
          </a:bodyPr>
          <a:lstStyle/>
          <a:p>
            <a:pPr marL="0" indent="0">
              <a:lnSpc>
                <a:spcPct val="100000"/>
              </a:lnSpc>
              <a:buNone/>
            </a:pPr>
            <a:r>
              <a:rPr lang="fr-CA" sz="2400" b="1" dirty="0">
                <a:solidFill>
                  <a:srgbClr val="ED1C24"/>
                </a:solidFill>
                <a:latin typeface="Arial"/>
                <a:cs typeface="Arial"/>
              </a:rPr>
              <a:t>Il convient d’évaluer les avantages et les risques avant d’utiliser le plasma traité au solvant-détergent dans ces situations.</a:t>
            </a:r>
          </a:p>
        </p:txBody>
      </p:sp>
      <p:sp>
        <p:nvSpPr>
          <p:cNvPr id="5" name="TextBox 4">
            <a:extLst>
              <a:ext uri="{FF2B5EF4-FFF2-40B4-BE49-F238E27FC236}">
                <a16:creationId xmlns:a16="http://schemas.microsoft.com/office/drawing/2014/main" id="{AFF59802-8576-A20A-0D05-B962ABF94910}"/>
              </a:ext>
            </a:extLst>
          </p:cNvPr>
          <p:cNvSpPr txBox="1"/>
          <p:nvPr>
            <p:custDataLst>
              <p:tags r:id="rId5"/>
            </p:custDataLst>
          </p:nvPr>
        </p:nvSpPr>
        <p:spPr>
          <a:xfrm>
            <a:off x="6728516" y="5254096"/>
            <a:ext cx="5146287" cy="738664"/>
          </a:xfrm>
          <a:prstGeom prst="rect">
            <a:avLst/>
          </a:prstGeom>
          <a:solidFill>
            <a:schemeClr val="accent4"/>
          </a:solidFill>
        </p:spPr>
        <p:txBody>
          <a:bodyPr wrap="square" rtlCol="0">
            <a:spAutoFit/>
          </a:bodyPr>
          <a:lstStyle/>
          <a:p>
            <a:r>
              <a:rPr lang="fr-CA" sz="1400" dirty="0">
                <a:solidFill>
                  <a:schemeClr val="bg1"/>
                </a:solidFill>
                <a:latin typeface="Arial" panose="020B0604020202020204" pitchFamily="34" charset="0"/>
                <a:cs typeface="Arial" panose="020B0604020202020204" pitchFamily="34" charset="0"/>
              </a:rPr>
              <a:t>Références (voir diapo 37)</a:t>
            </a:r>
          </a:p>
          <a:p>
            <a:pPr marL="342900" indent="-342900">
              <a:buFont typeface="+mj-lt"/>
              <a:buAutoNum type="arabicPeriod" startAt="9"/>
            </a:pPr>
            <a:r>
              <a:rPr lang="fr-CA" sz="1400" dirty="0">
                <a:solidFill>
                  <a:schemeClr val="bg1"/>
                </a:solidFill>
                <a:latin typeface="Arial" panose="020B0604020202020204" pitchFamily="34" charset="0"/>
                <a:cs typeface="Arial" panose="020B0604020202020204" pitchFamily="34" charset="0"/>
              </a:rPr>
              <a:t>Spinella PC </a:t>
            </a:r>
            <a:r>
              <a:rPr lang="fr-CA" sz="1400" i="1" dirty="0">
                <a:solidFill>
                  <a:schemeClr val="bg1"/>
                </a:solidFill>
                <a:latin typeface="Arial" panose="020B0604020202020204" pitchFamily="34" charset="0"/>
                <a:cs typeface="Arial" panose="020B0604020202020204" pitchFamily="34" charset="0"/>
              </a:rPr>
              <a:t>et al.</a:t>
            </a:r>
            <a:r>
              <a:rPr lang="fr-CA" sz="1400" dirty="0">
                <a:solidFill>
                  <a:schemeClr val="bg1"/>
                </a:solidFill>
                <a:latin typeface="Arial" panose="020B0604020202020204" pitchFamily="34" charset="0"/>
                <a:cs typeface="Arial" panose="020B0604020202020204" pitchFamily="34" charset="0"/>
              </a:rPr>
              <a:t> </a:t>
            </a:r>
            <a:r>
              <a:rPr lang="fr-CA" sz="1400" i="1" dirty="0">
                <a:solidFill>
                  <a:schemeClr val="bg1"/>
                </a:solidFill>
                <a:latin typeface="Arial" panose="020B0604020202020204" pitchFamily="34" charset="0"/>
                <a:cs typeface="Arial" panose="020B0604020202020204" pitchFamily="34" charset="0"/>
              </a:rPr>
              <a:t>Front Pediatr.</a:t>
            </a:r>
            <a:r>
              <a:rPr lang="fr-CA" sz="1400" dirty="0">
                <a:solidFill>
                  <a:schemeClr val="bg1"/>
                </a:solidFill>
                <a:latin typeface="Arial" panose="020B0604020202020204" pitchFamily="34" charset="0"/>
                <a:cs typeface="Arial" panose="020B0604020202020204" pitchFamily="34" charset="0"/>
              </a:rPr>
              <a:t> 2020.</a:t>
            </a:r>
          </a:p>
          <a:p>
            <a:pPr marL="342900" indent="-342900">
              <a:buFont typeface="+mj-lt"/>
              <a:buAutoNum type="arabicPeriod" startAt="12"/>
            </a:pPr>
            <a:r>
              <a:rPr lang="fr-CA" sz="1400" dirty="0">
                <a:solidFill>
                  <a:schemeClr val="bg1"/>
                </a:solidFill>
                <a:latin typeface="Arial" panose="020B0604020202020204" pitchFamily="34" charset="0"/>
                <a:cs typeface="Arial" panose="020B0604020202020204" pitchFamily="34" charset="0"/>
              </a:rPr>
              <a:t>Chekrizova V, Murphy WG. </a:t>
            </a:r>
            <a:r>
              <a:rPr lang="fr-CA" sz="1400" i="1" dirty="0">
                <a:solidFill>
                  <a:schemeClr val="bg1"/>
                </a:solidFill>
                <a:latin typeface="Arial" panose="020B0604020202020204" pitchFamily="34" charset="0"/>
                <a:cs typeface="Arial" panose="020B0604020202020204" pitchFamily="34" charset="0"/>
              </a:rPr>
              <a:t>Transfus Med.</a:t>
            </a:r>
            <a:r>
              <a:rPr lang="fr-CA" sz="1400" dirty="0">
                <a:solidFill>
                  <a:schemeClr val="bg1"/>
                </a:solidFill>
                <a:latin typeface="Arial" panose="020B0604020202020204" pitchFamily="34" charset="0"/>
                <a:cs typeface="Arial" panose="020B0604020202020204" pitchFamily="34" charset="0"/>
              </a:rPr>
              <a:t> 2006.</a:t>
            </a:r>
          </a:p>
        </p:txBody>
      </p:sp>
      <p:sp>
        <p:nvSpPr>
          <p:cNvPr id="2" name="TextBox 1">
            <a:extLst>
              <a:ext uri="{FF2B5EF4-FFF2-40B4-BE49-F238E27FC236}">
                <a16:creationId xmlns:a16="http://schemas.microsoft.com/office/drawing/2014/main" id="{F8C0E18D-6E09-1418-ABDC-EE2D135E38B6}"/>
              </a:ext>
            </a:extLst>
          </p:cNvPr>
          <p:cNvSpPr txBox="1"/>
          <p:nvPr>
            <p:custDataLst>
              <p:tags r:id="rId6"/>
            </p:custDataLst>
          </p:nvPr>
        </p:nvSpPr>
        <p:spPr>
          <a:xfrm>
            <a:off x="3572539" y="6037369"/>
            <a:ext cx="7868093" cy="600164"/>
          </a:xfrm>
          <a:prstGeom prst="rect">
            <a:avLst/>
          </a:prstGeom>
          <a:noFill/>
        </p:spPr>
        <p:txBody>
          <a:bodyPr wrap="square">
            <a:spAutoFit/>
          </a:bodyPr>
          <a:lstStyle/>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Ce document est accessible sur </a:t>
            </a:r>
            <a:r>
              <a:rPr lang="fr-CA" sz="1100" b="0" i="0" dirty="0">
                <a:solidFill>
                  <a:schemeClr val="bg1">
                    <a:lumMod val="50000"/>
                  </a:schemeClr>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r>
              <a:rPr lang="fr-CA" sz="1100" b="0" i="0" u="sng" strike="noStrike" dirty="0">
                <a:solidFill>
                  <a:schemeClr val="bg1">
                    <a:lumMod val="50000"/>
                  </a:schemeClr>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936230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462EF0-110D-CA14-5811-8EE8FFF87C5E}"/>
              </a:ext>
            </a:extLst>
          </p:cNvPr>
          <p:cNvSpPr>
            <a:spLocks noGrp="1"/>
          </p:cNvSpPr>
          <p:nvPr>
            <p:ph type="title"/>
            <p:custDataLst>
              <p:tags r:id="rId1"/>
            </p:custDataLst>
          </p:nvPr>
        </p:nvSpPr>
        <p:spPr>
          <a:xfrm>
            <a:off x="2130812" y="928472"/>
            <a:ext cx="7930377" cy="4751371"/>
          </a:xfrm>
        </p:spPr>
        <p:txBody>
          <a:bodyPr/>
          <a:lstStyle/>
          <a:p>
            <a:r>
              <a:rPr lang="fr-CA" dirty="0"/>
              <a:t>Pour obtenir la liste complète des autres catégories particulières de patients et en savoir plus, veuillez consulter la monographie d’Octaplasma</a:t>
            </a:r>
          </a:p>
        </p:txBody>
      </p:sp>
      <p:sp>
        <p:nvSpPr>
          <p:cNvPr id="5" name="TextBox 4">
            <a:extLst>
              <a:ext uri="{FF2B5EF4-FFF2-40B4-BE49-F238E27FC236}">
                <a16:creationId xmlns:a16="http://schemas.microsoft.com/office/drawing/2014/main" id="{3EC89BEC-30EF-A3C7-30DE-2A63DC7D4A57}"/>
              </a:ext>
            </a:extLst>
          </p:cNvPr>
          <p:cNvSpPr txBox="1"/>
          <p:nvPr>
            <p:custDataLst>
              <p:tags r:id="rId2"/>
            </p:custDataLst>
          </p:nvPr>
        </p:nvSpPr>
        <p:spPr>
          <a:xfrm>
            <a:off x="3276600" y="6064001"/>
            <a:ext cx="7930377" cy="600164"/>
          </a:xfrm>
          <a:prstGeom prst="rect">
            <a:avLst/>
          </a:prstGeom>
          <a:noFill/>
        </p:spPr>
        <p:txBody>
          <a:bodyPr wrap="square">
            <a:spAutoFit/>
          </a:bodyPr>
          <a:lstStyle/>
          <a:p>
            <a:pPr algn="l" rtl="0" fontAlgn="base"/>
            <a:r>
              <a:rPr lang="fr-CA" sz="1100" b="0" i="0" u="none" strike="noStrike" dirty="0">
                <a:solidFill>
                  <a:schemeClr val="bg1"/>
                </a:solidFill>
                <a:effectLst/>
                <a:latin typeface="Arial" panose="020B0604020202020204" pitchFamily="34" charset="0"/>
                <a:cs typeface="Arial" panose="020B0604020202020204" pitchFamily="34" charset="0"/>
              </a:rPr>
              <a:t>Ce document est accessible sur </a:t>
            </a:r>
            <a:r>
              <a:rPr lang="fr-CA" sz="1100" b="0" i="0" dirty="0">
                <a:solidFill>
                  <a:schemeClr val="bg1"/>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r>
              <a:rPr lang="fr-CA" sz="1100" b="0" i="0" u="sng" strike="noStrike" dirty="0">
                <a:solidFill>
                  <a:schemeClr val="bg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Notre gamme de produits (octapharma.ca/fr)</a:t>
            </a:r>
          </a:p>
        </p:txBody>
      </p:sp>
    </p:spTree>
    <p:extLst>
      <p:ext uri="{BB962C8B-B14F-4D97-AF65-F5344CB8AC3E}">
        <p14:creationId xmlns:p14="http://schemas.microsoft.com/office/powerpoint/2010/main" val="3357934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custDataLst>
              <p:tags r:id="rId2"/>
            </p:custDataLst>
          </p:nvPr>
        </p:nvSpPr>
        <p:spPr/>
        <p:txBody>
          <a:bodyPr/>
          <a:lstStyle/>
          <a:p>
            <a:r>
              <a:rPr lang="fr-CA" dirty="0"/>
              <a:t>Résumé des avantages</a:t>
            </a:r>
          </a:p>
        </p:txBody>
      </p:sp>
      <p:pic>
        <p:nvPicPr>
          <p:cNvPr id="2" name="Picture 1">
            <a:extLst>
              <a:ext uri="{FF2B5EF4-FFF2-40B4-BE49-F238E27FC236}">
                <a16:creationId xmlns:a16="http://schemas.microsoft.com/office/drawing/2014/main" id="{1444F65B-4547-1C3E-EBB1-256218B8B3EA}"/>
              </a:ext>
            </a:extLst>
          </p:cNvPr>
          <p:cNvPicPr>
            <a:picLocks noChangeAspect="1"/>
          </p:cNvPicPr>
          <p:nvPr>
            <p:custDataLst>
              <p:tags r:id="rId3"/>
            </p:custDataLst>
          </p:nvPr>
        </p:nvPicPr>
        <p:blipFill>
          <a:blip r:embed="rId7"/>
          <a:stretch>
            <a:fillRect/>
          </a:stretch>
        </p:blipFill>
        <p:spPr>
          <a:xfrm>
            <a:off x="730620" y="1354836"/>
            <a:ext cx="4148328" cy="4148328"/>
          </a:xfrm>
          <a:prstGeom prst="rect">
            <a:avLst/>
          </a:prstGeom>
        </p:spPr>
      </p:pic>
      <p:sp>
        <p:nvSpPr>
          <p:cNvPr id="5" name="TextBox 4">
            <a:extLst>
              <a:ext uri="{FF2B5EF4-FFF2-40B4-BE49-F238E27FC236}">
                <a16:creationId xmlns:a16="http://schemas.microsoft.com/office/drawing/2014/main" id="{5E17A9A7-3DFC-B2B3-EC18-11E01CAA6E04}"/>
              </a:ext>
            </a:extLst>
          </p:cNvPr>
          <p:cNvSpPr txBox="1"/>
          <p:nvPr>
            <p:custDataLst>
              <p:tags r:id="rId4"/>
            </p:custDataLst>
          </p:nvPr>
        </p:nvSpPr>
        <p:spPr>
          <a:xfrm>
            <a:off x="6713034" y="5923430"/>
            <a:ext cx="5229923" cy="938719"/>
          </a:xfrm>
          <a:prstGeom prst="rect">
            <a:avLst/>
          </a:prstGeom>
          <a:noFill/>
        </p:spPr>
        <p:txBody>
          <a:bodyPr wrap="square">
            <a:spAutoFit/>
          </a:bodyPr>
          <a:lstStyle/>
          <a:p>
            <a:pPr algn="l" rtl="0" fontAlgn="base"/>
            <a:r>
              <a:rPr lang="fr-CA" sz="1100" b="0" i="0" u="none" strike="noStrike" dirty="0">
                <a:solidFill>
                  <a:schemeClr val="bg1"/>
                </a:solidFill>
                <a:effectLst/>
                <a:latin typeface="Arial" panose="020B0604020202020204" pitchFamily="34" charset="0"/>
                <a:cs typeface="Arial" panose="020B0604020202020204" pitchFamily="34" charset="0"/>
              </a:rPr>
              <a:t>Ce document est accessible sur </a:t>
            </a:r>
            <a:r>
              <a:rPr lang="fr-CA" sz="1100" b="0" i="0" dirty="0">
                <a:solidFill>
                  <a:schemeClr val="bg1"/>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br>
              <a:rPr lang="fr-CA" sz="1100" b="0" i="0" u="none" strike="noStrike" dirty="0">
                <a:solidFill>
                  <a:schemeClr val="bg1"/>
                </a:solidFill>
                <a:effectLst/>
                <a:latin typeface="Arial" panose="020B0604020202020204" pitchFamily="34" charset="0"/>
                <a:cs typeface="Arial" panose="020B0604020202020204" pitchFamily="34" charset="0"/>
              </a:rPr>
            </a:br>
            <a:r>
              <a:rPr lang="fr-CA" sz="1100" b="0" i="0" u="sng" strike="noStrike" dirty="0">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28857396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DD91B6-4026-E6D3-2F45-62B3EB23CC15}"/>
              </a:ext>
            </a:extLst>
          </p:cNvPr>
          <p:cNvSpPr>
            <a:spLocks noGrp="1"/>
          </p:cNvSpPr>
          <p:nvPr>
            <p:ph type="body" sz="quarter" idx="13"/>
            <p:custDataLst>
              <p:tags r:id="rId2"/>
            </p:custDataLst>
          </p:nvPr>
        </p:nvSpPr>
        <p:spPr>
          <a:xfrm>
            <a:off x="668383" y="973183"/>
            <a:ext cx="6701246" cy="4724400"/>
          </a:xfrm>
        </p:spPr>
        <p:txBody>
          <a:bodyPr>
            <a:normAutofit/>
          </a:bodyPr>
          <a:lstStyle/>
          <a:p>
            <a:pPr>
              <a:lnSpc>
                <a:spcPct val="100000"/>
              </a:lnSpc>
              <a:spcBef>
                <a:spcPts val="600"/>
              </a:spcBef>
            </a:pPr>
            <a:r>
              <a:rPr lang="fr-CA" sz="2400" dirty="0">
                <a:latin typeface="Arial"/>
                <a:cs typeface="Arial"/>
              </a:rPr>
              <a:t>L’inactivation des agents pathogènes améliore le profil d’innocuité </a:t>
            </a:r>
          </a:p>
          <a:p>
            <a:pPr>
              <a:lnSpc>
                <a:spcPct val="100000"/>
              </a:lnSpc>
              <a:spcBef>
                <a:spcPts val="600"/>
              </a:spcBef>
            </a:pPr>
            <a:r>
              <a:rPr lang="fr-CA" sz="2400" dirty="0">
                <a:latin typeface="Arial"/>
                <a:cs typeface="Arial"/>
              </a:rPr>
              <a:t>Le produit pourrait réduire l’incidence des réactions indésirables : allergies</a:t>
            </a:r>
            <a:r>
              <a:rPr lang="fr-CA" sz="2400" baseline="30000" dirty="0">
                <a:latin typeface="Arial"/>
                <a:cs typeface="Arial"/>
              </a:rPr>
              <a:t>1-3</a:t>
            </a:r>
            <a:r>
              <a:rPr lang="fr-CA" sz="2400" dirty="0">
                <a:latin typeface="Arial"/>
                <a:cs typeface="Arial"/>
              </a:rPr>
              <a:t>, TRALI</a:t>
            </a:r>
            <a:r>
              <a:rPr lang="fr-CA" sz="2400" baseline="30000" dirty="0">
                <a:latin typeface="Arial"/>
                <a:cs typeface="Arial"/>
              </a:rPr>
              <a:t>4,5</a:t>
            </a:r>
            <a:r>
              <a:rPr lang="fr-CA" sz="2400" dirty="0">
                <a:latin typeface="Arial"/>
                <a:cs typeface="Arial"/>
              </a:rPr>
              <a:t> ou autres réactions immunitaires</a:t>
            </a:r>
          </a:p>
          <a:p>
            <a:pPr>
              <a:lnSpc>
                <a:spcPct val="100000"/>
              </a:lnSpc>
              <a:spcBef>
                <a:spcPts val="600"/>
              </a:spcBef>
            </a:pPr>
            <a:r>
              <a:rPr lang="fr-CA" sz="2400" dirty="0">
                <a:latin typeface="Arial"/>
                <a:cs typeface="Arial"/>
              </a:rPr>
              <a:t>Quantité uniforme de facteurs de coagulation</a:t>
            </a:r>
          </a:p>
          <a:p>
            <a:pPr>
              <a:lnSpc>
                <a:spcPct val="100000"/>
              </a:lnSpc>
              <a:spcBef>
                <a:spcPts val="600"/>
              </a:spcBef>
            </a:pPr>
            <a:r>
              <a:rPr lang="fr-CA" sz="2400" dirty="0">
                <a:latin typeface="Arial"/>
                <a:cs typeface="Arial"/>
              </a:rPr>
              <a:t>Volume uniforme des unités</a:t>
            </a:r>
          </a:p>
          <a:p>
            <a:pPr marL="0" indent="0">
              <a:lnSpc>
                <a:spcPct val="100000"/>
              </a:lnSpc>
              <a:spcBef>
                <a:spcPts val="600"/>
              </a:spcBef>
              <a:buNone/>
            </a:pPr>
            <a:endParaRPr lang="en-CA" sz="2400" dirty="0">
              <a:latin typeface="Arial"/>
              <a:cs typeface="Arial"/>
            </a:endParaRPr>
          </a:p>
          <a:p>
            <a:pPr marL="0" indent="0">
              <a:lnSpc>
                <a:spcPct val="100000"/>
              </a:lnSpc>
              <a:spcBef>
                <a:spcPts val="600"/>
              </a:spcBef>
              <a:buNone/>
            </a:pPr>
            <a:r>
              <a:rPr lang="fr-CA" sz="2200" b="1" dirty="0">
                <a:solidFill>
                  <a:srgbClr val="FF0000"/>
                </a:solidFill>
                <a:latin typeface="Arial"/>
                <a:cs typeface="Arial"/>
              </a:rPr>
              <a:t>Avantages pour le système</a:t>
            </a:r>
          </a:p>
          <a:p>
            <a:pPr>
              <a:lnSpc>
                <a:spcPct val="100000"/>
              </a:lnSpc>
              <a:spcBef>
                <a:spcPts val="600"/>
              </a:spcBef>
            </a:pPr>
            <a:r>
              <a:rPr lang="fr-CA" sz="2400" dirty="0">
                <a:latin typeface="Arial"/>
                <a:cs typeface="Arial"/>
              </a:rPr>
              <a:t>Augmentation du plasma canadien disponible</a:t>
            </a:r>
          </a:p>
          <a:p>
            <a:pPr marL="234950" indent="-234950">
              <a:lnSpc>
                <a:spcPct val="100000"/>
              </a:lnSpc>
              <a:spcBef>
                <a:spcPts val="600"/>
              </a:spcBef>
              <a:buNone/>
            </a:pPr>
            <a:r>
              <a:rPr lang="fr-CA" sz="2400" dirty="0">
                <a:latin typeface="Arial"/>
                <a:cs typeface="Arial"/>
              </a:rPr>
              <a:t> 	pour le fractionnement</a:t>
            </a:r>
          </a:p>
        </p:txBody>
      </p:sp>
      <p:sp>
        <p:nvSpPr>
          <p:cNvPr id="3" name="Title 2">
            <a:extLst>
              <a:ext uri="{FF2B5EF4-FFF2-40B4-BE49-F238E27FC236}">
                <a16:creationId xmlns:a16="http://schemas.microsoft.com/office/drawing/2014/main" id="{DE7C84F1-8D45-A533-16F3-956C6D17A789}"/>
              </a:ext>
            </a:extLst>
          </p:cNvPr>
          <p:cNvSpPr>
            <a:spLocks noGrp="1"/>
          </p:cNvSpPr>
          <p:nvPr>
            <p:ph type="title"/>
            <p:custDataLst>
              <p:tags r:id="rId3"/>
            </p:custDataLst>
          </p:nvPr>
        </p:nvSpPr>
        <p:spPr>
          <a:xfrm>
            <a:off x="511390" y="25565"/>
            <a:ext cx="11898323" cy="943442"/>
          </a:xfrm>
        </p:spPr>
        <p:txBody>
          <a:bodyPr>
            <a:normAutofit fontScale="90000"/>
          </a:bodyPr>
          <a:lstStyle/>
          <a:p>
            <a:r>
              <a:rPr lang="fr-CA" dirty="0"/>
              <a:t>Résumé des avantages : plasma traité au solvant-détergent</a:t>
            </a:r>
          </a:p>
        </p:txBody>
      </p:sp>
      <p:pic>
        <p:nvPicPr>
          <p:cNvPr id="4" name="Picture 3">
            <a:extLst>
              <a:ext uri="{FF2B5EF4-FFF2-40B4-BE49-F238E27FC236}">
                <a16:creationId xmlns:a16="http://schemas.microsoft.com/office/drawing/2014/main" id="{381EA395-74BD-4CFB-178C-5211F9250FDE}"/>
              </a:ext>
            </a:extLst>
          </p:cNvPr>
          <p:cNvPicPr>
            <a:picLocks noChangeAspect="1"/>
          </p:cNvPicPr>
          <p:nvPr>
            <p:custDataLst>
              <p:tags r:id="rId4"/>
            </p:custDataLst>
          </p:nvPr>
        </p:nvPicPr>
        <p:blipFill>
          <a:blip r:embed="rId9"/>
          <a:stretch>
            <a:fillRect/>
          </a:stretch>
        </p:blipFill>
        <p:spPr>
          <a:xfrm>
            <a:off x="8277267" y="937806"/>
            <a:ext cx="3314700" cy="3314700"/>
          </a:xfrm>
          <a:prstGeom prst="rect">
            <a:avLst/>
          </a:prstGeom>
        </p:spPr>
      </p:pic>
      <p:sp>
        <p:nvSpPr>
          <p:cNvPr id="8" name="TextBox 7">
            <a:extLst>
              <a:ext uri="{FF2B5EF4-FFF2-40B4-BE49-F238E27FC236}">
                <a16:creationId xmlns:a16="http://schemas.microsoft.com/office/drawing/2014/main" id="{F541E72C-907D-0A0B-AE67-AADB997C28A3}"/>
              </a:ext>
            </a:extLst>
          </p:cNvPr>
          <p:cNvSpPr txBox="1"/>
          <p:nvPr>
            <p:custDataLst>
              <p:tags r:id="rId5"/>
            </p:custDataLst>
          </p:nvPr>
        </p:nvSpPr>
        <p:spPr>
          <a:xfrm>
            <a:off x="7291754" y="4284379"/>
            <a:ext cx="4712677" cy="1600438"/>
          </a:xfrm>
          <a:prstGeom prst="rect">
            <a:avLst/>
          </a:prstGeom>
          <a:solidFill>
            <a:schemeClr val="accent4"/>
          </a:solidFill>
        </p:spPr>
        <p:txBody>
          <a:bodyPr wrap="square" rtlCol="0">
            <a:spAutoFit/>
          </a:bodyPr>
          <a:lstStyle/>
          <a:p>
            <a:r>
              <a:rPr lang="fr-CA" sz="1400" dirty="0">
                <a:solidFill>
                  <a:schemeClr val="bg1"/>
                </a:solidFill>
                <a:latin typeface="Arial" panose="020B0604020202020204" pitchFamily="34" charset="0"/>
                <a:cs typeface="Arial" panose="020B0604020202020204" pitchFamily="34" charset="0"/>
              </a:rPr>
              <a:t>Références (voir diapo 37)</a:t>
            </a:r>
          </a:p>
          <a:p>
            <a:pPr marL="342900" indent="-342900">
              <a:buFont typeface="+mj-lt"/>
              <a:buAutoNum type="arabicPeriod"/>
            </a:pPr>
            <a:r>
              <a:rPr lang="fr-CA" sz="1400" dirty="0">
                <a:solidFill>
                  <a:schemeClr val="bg1"/>
                </a:solidFill>
                <a:latin typeface="Arial" panose="020B0604020202020204" pitchFamily="34" charset="0"/>
                <a:cs typeface="Arial" panose="020B0604020202020204" pitchFamily="34" charset="0"/>
              </a:rPr>
              <a:t>Saadah NH </a:t>
            </a:r>
            <a:r>
              <a:rPr lang="fr-CA" sz="1400" i="1" dirty="0">
                <a:solidFill>
                  <a:schemeClr val="bg1"/>
                </a:solidFill>
                <a:latin typeface="Arial" panose="020B0604020202020204" pitchFamily="34" charset="0"/>
                <a:cs typeface="Arial" panose="020B0604020202020204" pitchFamily="34" charset="0"/>
              </a:rPr>
              <a:t>et al</a:t>
            </a:r>
            <a:r>
              <a:rPr lang="fr-CA" sz="1400" dirty="0">
                <a:solidFill>
                  <a:schemeClr val="bg1"/>
                </a:solidFill>
                <a:latin typeface="Arial" panose="020B0604020202020204" pitchFamily="34" charset="0"/>
                <a:cs typeface="Arial" panose="020B0604020202020204" pitchFamily="34" charset="0"/>
              </a:rPr>
              <a:t>. </a:t>
            </a:r>
            <a:r>
              <a:rPr lang="fr-CA" sz="1400" i="1" dirty="0">
                <a:solidFill>
                  <a:schemeClr val="bg1"/>
                </a:solidFill>
                <a:latin typeface="Arial" panose="020B0604020202020204" pitchFamily="34" charset="0"/>
                <a:cs typeface="Arial" panose="020B0604020202020204" pitchFamily="34" charset="0"/>
              </a:rPr>
              <a:t>Haematologica</a:t>
            </a:r>
            <a:r>
              <a:rPr lang="fr-CA" sz="1400" dirty="0">
                <a:solidFill>
                  <a:schemeClr val="bg1"/>
                </a:solidFill>
                <a:latin typeface="Arial" panose="020B0604020202020204" pitchFamily="34" charset="0"/>
                <a:cs typeface="Arial" panose="020B0604020202020204" pitchFamily="34" charset="0"/>
              </a:rPr>
              <a:t> 2020.</a:t>
            </a:r>
          </a:p>
          <a:p>
            <a:pPr marL="342900" indent="-342900">
              <a:buFont typeface="+mj-lt"/>
              <a:buAutoNum type="arabicPeriod"/>
            </a:pPr>
            <a:r>
              <a:rPr lang="fr-CA" sz="1400" dirty="0">
                <a:solidFill>
                  <a:schemeClr val="bg1"/>
                </a:solidFill>
                <a:latin typeface="Arial" panose="020B0604020202020204" pitchFamily="34" charset="0"/>
                <a:cs typeface="Arial" panose="020B0604020202020204" pitchFamily="34" charset="0"/>
              </a:rPr>
              <a:t>Liumbruno GM, Franchini M. </a:t>
            </a:r>
            <a:r>
              <a:rPr lang="fr-CA" sz="1400" i="1" dirty="0">
                <a:solidFill>
                  <a:schemeClr val="bg1"/>
                </a:solidFill>
                <a:latin typeface="Arial" panose="020B0604020202020204" pitchFamily="34" charset="0"/>
                <a:cs typeface="Arial" panose="020B0604020202020204" pitchFamily="34" charset="0"/>
              </a:rPr>
              <a:t>J Thromb Thrombolysis</a:t>
            </a:r>
            <a:r>
              <a:rPr lang="fr-CA" sz="1400" dirty="0">
                <a:solidFill>
                  <a:schemeClr val="bg1"/>
                </a:solidFill>
                <a:latin typeface="Arial" panose="020B0604020202020204" pitchFamily="34" charset="0"/>
                <a:cs typeface="Arial" panose="020B0604020202020204" pitchFamily="34" charset="0"/>
              </a:rPr>
              <a:t> 2015. </a:t>
            </a:r>
          </a:p>
          <a:p>
            <a:pPr marL="342900" indent="-342900">
              <a:buFont typeface="+mj-lt"/>
              <a:buAutoNum type="arabicPeriod"/>
            </a:pPr>
            <a:r>
              <a:rPr lang="fr-CA" sz="1400" dirty="0">
                <a:solidFill>
                  <a:schemeClr val="bg1"/>
                </a:solidFill>
                <a:latin typeface="Arial" panose="020B0604020202020204" pitchFamily="34" charset="0"/>
                <a:cs typeface="Arial" panose="020B0604020202020204" pitchFamily="34" charset="0"/>
              </a:rPr>
              <a:t>McGonigle AM </a:t>
            </a:r>
            <a:r>
              <a:rPr lang="fr-CA" sz="1400" i="1" dirty="0">
                <a:solidFill>
                  <a:schemeClr val="bg1"/>
                </a:solidFill>
                <a:latin typeface="Arial" panose="020B0604020202020204" pitchFamily="34" charset="0"/>
                <a:cs typeface="Arial" panose="020B0604020202020204" pitchFamily="34" charset="0"/>
              </a:rPr>
              <a:t>et al</a:t>
            </a:r>
            <a:r>
              <a:rPr lang="fr-CA" sz="1400" dirty="0">
                <a:solidFill>
                  <a:schemeClr val="bg1"/>
                </a:solidFill>
                <a:latin typeface="Arial" panose="020B0604020202020204" pitchFamily="34" charset="0"/>
                <a:cs typeface="Arial" panose="020B0604020202020204" pitchFamily="34" charset="0"/>
              </a:rPr>
              <a:t>. </a:t>
            </a:r>
            <a:r>
              <a:rPr lang="fr-CA" sz="1400" i="1" dirty="0">
                <a:solidFill>
                  <a:schemeClr val="bg1"/>
                </a:solidFill>
                <a:latin typeface="Arial" panose="020B0604020202020204" pitchFamily="34" charset="0"/>
                <a:cs typeface="Arial" panose="020B0604020202020204" pitchFamily="34" charset="0"/>
              </a:rPr>
              <a:t>Transfusion</a:t>
            </a:r>
            <a:r>
              <a:rPr lang="fr-CA" sz="1400" dirty="0">
                <a:solidFill>
                  <a:schemeClr val="bg1"/>
                </a:solidFill>
                <a:latin typeface="Arial" panose="020B0604020202020204" pitchFamily="34" charset="0"/>
                <a:cs typeface="Arial" panose="020B0604020202020204" pitchFamily="34" charset="0"/>
              </a:rPr>
              <a:t> 2020.</a:t>
            </a:r>
          </a:p>
          <a:p>
            <a:pPr marL="342900" indent="-342900">
              <a:buFont typeface="+mj-lt"/>
              <a:buAutoNum type="arabicPeriod"/>
            </a:pPr>
            <a:r>
              <a:rPr lang="fr-CA" sz="1400" dirty="0">
                <a:solidFill>
                  <a:schemeClr val="bg1"/>
                </a:solidFill>
                <a:latin typeface="Arial" panose="020B0604020202020204" pitchFamily="34" charset="0"/>
                <a:cs typeface="Arial" panose="020B0604020202020204" pitchFamily="34" charset="0"/>
              </a:rPr>
              <a:t>Klanderman RB </a:t>
            </a:r>
            <a:r>
              <a:rPr lang="fr-CA" sz="1400" i="1" dirty="0">
                <a:solidFill>
                  <a:schemeClr val="bg1"/>
                </a:solidFill>
                <a:latin typeface="Arial" panose="020B0604020202020204" pitchFamily="34" charset="0"/>
                <a:cs typeface="Arial" panose="020B0604020202020204" pitchFamily="34" charset="0"/>
              </a:rPr>
              <a:t>et al.</a:t>
            </a:r>
            <a:r>
              <a:rPr lang="fr-CA" sz="1400" dirty="0">
                <a:solidFill>
                  <a:schemeClr val="bg1"/>
                </a:solidFill>
                <a:latin typeface="Arial" panose="020B0604020202020204" pitchFamily="34" charset="0"/>
                <a:cs typeface="Arial" panose="020B0604020202020204" pitchFamily="34" charset="0"/>
              </a:rPr>
              <a:t> </a:t>
            </a:r>
            <a:r>
              <a:rPr lang="fr-CA" sz="1400" i="1" dirty="0">
                <a:solidFill>
                  <a:schemeClr val="bg1"/>
                </a:solidFill>
                <a:latin typeface="Arial" panose="020B0604020202020204" pitchFamily="34" charset="0"/>
                <a:cs typeface="Arial" panose="020B0604020202020204" pitchFamily="34" charset="0"/>
              </a:rPr>
              <a:t>Transfusion</a:t>
            </a:r>
            <a:r>
              <a:rPr lang="fr-CA" sz="1400" dirty="0">
                <a:solidFill>
                  <a:schemeClr val="bg1"/>
                </a:solidFill>
                <a:latin typeface="Arial" panose="020B0604020202020204" pitchFamily="34" charset="0"/>
                <a:cs typeface="Arial" panose="020B0604020202020204" pitchFamily="34" charset="0"/>
              </a:rPr>
              <a:t> 2022.</a:t>
            </a:r>
          </a:p>
          <a:p>
            <a:pPr marL="342900" indent="-342900">
              <a:buFont typeface="+mj-lt"/>
              <a:buAutoNum type="arabicPeriod"/>
            </a:pPr>
            <a:r>
              <a:rPr lang="fr-CA" sz="1400" dirty="0">
                <a:solidFill>
                  <a:schemeClr val="bg1"/>
                </a:solidFill>
                <a:latin typeface="Arial" panose="020B0604020202020204" pitchFamily="34" charset="0"/>
                <a:cs typeface="Arial" panose="020B0604020202020204" pitchFamily="34" charset="0"/>
              </a:rPr>
              <a:t>Sachs UJ </a:t>
            </a:r>
            <a:r>
              <a:rPr lang="fr-CA" sz="1400" i="1" dirty="0">
                <a:solidFill>
                  <a:schemeClr val="bg1"/>
                </a:solidFill>
                <a:latin typeface="Arial" panose="020B0604020202020204" pitchFamily="34" charset="0"/>
                <a:cs typeface="Arial" panose="020B0604020202020204" pitchFamily="34" charset="0"/>
              </a:rPr>
              <a:t>et al</a:t>
            </a:r>
            <a:r>
              <a:rPr lang="fr-CA" sz="1400" dirty="0">
                <a:solidFill>
                  <a:schemeClr val="bg1"/>
                </a:solidFill>
                <a:latin typeface="Arial" panose="020B0604020202020204" pitchFamily="34" charset="0"/>
                <a:cs typeface="Arial" panose="020B0604020202020204" pitchFamily="34" charset="0"/>
              </a:rPr>
              <a:t>. </a:t>
            </a:r>
            <a:r>
              <a:rPr lang="fr-CA" sz="1400" i="1" dirty="0">
                <a:solidFill>
                  <a:schemeClr val="bg1"/>
                </a:solidFill>
                <a:latin typeface="Arial" panose="020B0604020202020204" pitchFamily="34" charset="0"/>
                <a:cs typeface="Arial" panose="020B0604020202020204" pitchFamily="34" charset="0"/>
              </a:rPr>
              <a:t>Transfusion</a:t>
            </a:r>
            <a:r>
              <a:rPr lang="fr-CA" sz="1400" dirty="0">
                <a:solidFill>
                  <a:schemeClr val="bg1"/>
                </a:solidFill>
                <a:latin typeface="Arial" panose="020B0604020202020204" pitchFamily="34" charset="0"/>
                <a:cs typeface="Arial" panose="020B0604020202020204" pitchFamily="34" charset="0"/>
              </a:rPr>
              <a:t> 2005.</a:t>
            </a:r>
          </a:p>
        </p:txBody>
      </p:sp>
      <p:sp>
        <p:nvSpPr>
          <p:cNvPr id="5" name="TextBox 4">
            <a:extLst>
              <a:ext uri="{FF2B5EF4-FFF2-40B4-BE49-F238E27FC236}">
                <a16:creationId xmlns:a16="http://schemas.microsoft.com/office/drawing/2014/main" id="{4B55886B-2F0F-06D2-DD78-4CEC0565D3D4}"/>
              </a:ext>
            </a:extLst>
          </p:cNvPr>
          <p:cNvSpPr txBox="1"/>
          <p:nvPr>
            <p:custDataLst>
              <p:tags r:id="rId6"/>
            </p:custDataLst>
          </p:nvPr>
        </p:nvSpPr>
        <p:spPr>
          <a:xfrm>
            <a:off x="3572539" y="6037369"/>
            <a:ext cx="7868093" cy="600164"/>
          </a:xfrm>
          <a:prstGeom prst="rect">
            <a:avLst/>
          </a:prstGeom>
          <a:noFill/>
        </p:spPr>
        <p:txBody>
          <a:bodyPr wrap="square">
            <a:spAutoFit/>
          </a:bodyPr>
          <a:lstStyle/>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Ce document est accessible sur </a:t>
            </a:r>
            <a:r>
              <a:rPr lang="fr-CA" sz="1100" b="0" i="0" dirty="0">
                <a:solidFill>
                  <a:schemeClr val="bg1">
                    <a:lumMod val="50000"/>
                  </a:schemeClr>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r>
              <a:rPr lang="fr-CA" sz="1100" b="0" i="0" u="sng" strike="noStrike" dirty="0">
                <a:solidFill>
                  <a:schemeClr val="bg1">
                    <a:lumMod val="50000"/>
                  </a:schemeClr>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14120932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custDataLst>
              <p:tags r:id="rId2"/>
            </p:custDataLst>
          </p:nvPr>
        </p:nvSpPr>
        <p:spPr/>
        <p:txBody>
          <a:bodyPr/>
          <a:lstStyle/>
          <a:p>
            <a:r>
              <a:rPr lang="fr-CA" dirty="0"/>
              <a:t>Ressources supplémentaires</a:t>
            </a:r>
            <a:br>
              <a:rPr lang="fr-CA" dirty="0"/>
            </a:br>
            <a:endParaRPr lang="fr-CA" dirty="0"/>
          </a:p>
        </p:txBody>
      </p:sp>
      <p:pic>
        <p:nvPicPr>
          <p:cNvPr id="9" name="Picture 2" descr="Icon&#10;&#10;Description automatically generated">
            <a:extLst>
              <a:ext uri="{FF2B5EF4-FFF2-40B4-BE49-F238E27FC236}">
                <a16:creationId xmlns:a16="http://schemas.microsoft.com/office/drawing/2014/main" id="{6AA4C750-08DA-2D49-5A10-92C179D2B2B3}"/>
              </a:ext>
            </a:extLst>
          </p:cNvPr>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431604" y="1017233"/>
            <a:ext cx="5308147" cy="50314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8D8B78-4554-0ED2-13EF-A3FFE235AEA8}"/>
              </a:ext>
            </a:extLst>
          </p:cNvPr>
          <p:cNvSpPr txBox="1"/>
          <p:nvPr>
            <p:custDataLst>
              <p:tags r:id="rId4"/>
            </p:custDataLst>
          </p:nvPr>
        </p:nvSpPr>
        <p:spPr>
          <a:xfrm>
            <a:off x="6713034" y="5842420"/>
            <a:ext cx="5229923" cy="938719"/>
          </a:xfrm>
          <a:prstGeom prst="rect">
            <a:avLst/>
          </a:prstGeom>
          <a:noFill/>
        </p:spPr>
        <p:txBody>
          <a:bodyPr wrap="square">
            <a:spAutoFit/>
          </a:bodyPr>
          <a:lstStyle/>
          <a:p>
            <a:pPr algn="l" rtl="0" fontAlgn="base"/>
            <a:r>
              <a:rPr lang="fr-CA" sz="1100" b="0" i="0" u="none" strike="noStrike" dirty="0">
                <a:solidFill>
                  <a:schemeClr val="bg1"/>
                </a:solidFill>
                <a:effectLst/>
                <a:latin typeface="Arial" panose="020B0604020202020204" pitchFamily="34" charset="0"/>
                <a:cs typeface="Arial" panose="020B0604020202020204" pitchFamily="34" charset="0"/>
              </a:rPr>
              <a:t>Ce document est accessible sur </a:t>
            </a:r>
            <a:r>
              <a:rPr lang="fr-CA" sz="1100" b="0" i="0" dirty="0">
                <a:solidFill>
                  <a:schemeClr val="bg1"/>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br>
              <a:rPr lang="fr-CA" sz="1100" b="0" i="0" u="none" strike="noStrike" dirty="0">
                <a:solidFill>
                  <a:schemeClr val="bg1"/>
                </a:solidFill>
                <a:effectLst/>
                <a:latin typeface="Arial" panose="020B0604020202020204" pitchFamily="34" charset="0"/>
                <a:cs typeface="Arial" panose="020B0604020202020204" pitchFamily="34" charset="0"/>
              </a:rPr>
            </a:br>
            <a:r>
              <a:rPr lang="fr-CA" sz="1100" b="0" i="0" u="sng" strike="noStrike" dirty="0">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Notre gamme de produits (octapharma.ca/fr)</a:t>
            </a:r>
          </a:p>
        </p:txBody>
      </p:sp>
      <p:pic>
        <p:nvPicPr>
          <p:cNvPr id="5" name="Picture 4">
            <a:extLst>
              <a:ext uri="{FF2B5EF4-FFF2-40B4-BE49-F238E27FC236}">
                <a16:creationId xmlns:a16="http://schemas.microsoft.com/office/drawing/2014/main" id="{5C9462CD-BD73-8291-7A7C-35DCDA728715}"/>
              </a:ext>
            </a:extLst>
          </p:cNvPr>
          <p:cNvPicPr>
            <a:picLocks noChangeAspect="1"/>
          </p:cNvPicPr>
          <p:nvPr/>
        </p:nvPicPr>
        <p:blipFill>
          <a:blip r:embed="rId9"/>
          <a:stretch>
            <a:fillRect/>
          </a:stretch>
        </p:blipFill>
        <p:spPr>
          <a:xfrm>
            <a:off x="985341" y="1425379"/>
            <a:ext cx="4239802" cy="2863695"/>
          </a:xfrm>
          <a:prstGeom prst="rect">
            <a:avLst/>
          </a:prstGeom>
        </p:spPr>
      </p:pic>
    </p:spTree>
    <p:custDataLst>
      <p:tags r:id="rId1"/>
    </p:custDataLst>
    <p:extLst>
      <p:ext uri="{BB962C8B-B14F-4D97-AF65-F5344CB8AC3E}">
        <p14:creationId xmlns:p14="http://schemas.microsoft.com/office/powerpoint/2010/main" val="783352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93C04CD-BBCB-7850-6602-C09734A310DE}"/>
              </a:ext>
            </a:extLst>
          </p:cNvPr>
          <p:cNvSpPr>
            <a:spLocks noGrp="1"/>
          </p:cNvSpPr>
          <p:nvPr>
            <p:ph type="body" sz="quarter" idx="13"/>
            <p:custDataLst>
              <p:tags r:id="rId2"/>
            </p:custDataLst>
          </p:nvPr>
        </p:nvSpPr>
        <p:spPr>
          <a:xfrm>
            <a:off x="411481" y="1026625"/>
            <a:ext cx="11641974" cy="5069456"/>
          </a:xfrm>
        </p:spPr>
        <p:txBody>
          <a:bodyPr>
            <a:noAutofit/>
          </a:bodyPr>
          <a:lstStyle/>
          <a:p>
            <a:endParaRPr lang="en-US" sz="2400" dirty="0">
              <a:latin typeface="Arial"/>
              <a:cs typeface="Arial"/>
            </a:endParaRPr>
          </a:p>
          <a:p>
            <a:r>
              <a:rPr lang="fr-CA" sz="2400" dirty="0">
                <a:latin typeface="Arial"/>
                <a:cs typeface="Arial"/>
              </a:rPr>
              <a:t>Site Web d’Octapharma Canada (</a:t>
            </a:r>
            <a:r>
              <a:rPr lang="fr-CA" sz="2400" dirty="0">
                <a:latin typeface="Arial"/>
                <a:cs typeface="Arial"/>
                <a:hlinkClick r:id="rId7"/>
              </a:rPr>
              <a:t>https://octapharma.ca</a:t>
            </a:r>
            <a:r>
              <a:rPr lang="fr-CA" sz="2400" dirty="0">
                <a:latin typeface="Arial"/>
                <a:cs typeface="Arial"/>
              </a:rPr>
              <a:t>)</a:t>
            </a:r>
          </a:p>
          <a:p>
            <a:r>
              <a:rPr lang="fr-CA" sz="2400" dirty="0">
                <a:latin typeface="Arial"/>
                <a:cs typeface="Arial"/>
              </a:rPr>
              <a:t>Monographie d’</a:t>
            </a:r>
            <a:r>
              <a:rPr lang="fr-CA" sz="2400" dirty="0" err="1">
                <a:latin typeface="Arial"/>
                <a:cs typeface="Arial"/>
              </a:rPr>
              <a:t>Octaplasma</a:t>
            </a:r>
            <a:r>
              <a:rPr lang="fr-CA" sz="2400" dirty="0">
                <a:latin typeface="Arial"/>
                <a:cs typeface="Arial"/>
              </a:rPr>
              <a:t> (</a:t>
            </a:r>
            <a:r>
              <a:rPr lang="fr-CA" sz="2400" dirty="0">
                <a:latin typeface="Arial"/>
                <a:cs typeface="Arial"/>
                <a:hlinkClick r:id="rId8"/>
              </a:rPr>
              <a:t>https://octapharma.ca/fr/therapies/product-overview</a:t>
            </a:r>
            <a:r>
              <a:rPr lang="fr-CA" sz="2400" dirty="0">
                <a:latin typeface="Arial"/>
                <a:cs typeface="Arial"/>
              </a:rPr>
              <a:t>)  </a:t>
            </a:r>
          </a:p>
          <a:p>
            <a:endParaRPr lang="en-US" sz="2400" dirty="0">
              <a:latin typeface="Arial"/>
              <a:cs typeface="Arial"/>
            </a:endParaRPr>
          </a:p>
          <a:p>
            <a:r>
              <a:rPr lang="fr-CA" sz="2400" dirty="0">
                <a:latin typeface="Arial"/>
                <a:cs typeface="Arial"/>
              </a:rPr>
              <a:t>Foire aux questions : Plasma traité au solvant-détergent (Octaplasma) </a:t>
            </a:r>
            <a:br>
              <a:rPr lang="fr-CA" sz="2400" dirty="0">
                <a:latin typeface="Arial"/>
                <a:cs typeface="Arial"/>
              </a:rPr>
            </a:br>
            <a:r>
              <a:rPr lang="fr-CA" sz="2400" dirty="0">
                <a:latin typeface="Arial"/>
                <a:cs typeface="Arial"/>
              </a:rPr>
              <a:t>(</a:t>
            </a:r>
            <a:r>
              <a:rPr lang="fr-CA" sz="2400" dirty="0">
                <a:latin typeface="Arial"/>
                <a:cs typeface="Arial"/>
                <a:hlinkClick r:id="rId9"/>
              </a:rPr>
              <a:t>profedu.ca</a:t>
            </a:r>
            <a:r>
              <a:rPr lang="fr-CA" sz="2400" dirty="0">
                <a:latin typeface="Arial"/>
                <a:cs typeface="Arial"/>
              </a:rPr>
              <a:t>, rubrique Publications)</a:t>
            </a:r>
          </a:p>
          <a:p>
            <a:pPr marL="457200" indent="0">
              <a:buNone/>
            </a:pPr>
            <a:r>
              <a:rPr lang="fr-CA" sz="2400" dirty="0">
                <a:latin typeface="Arial"/>
                <a:cs typeface="Arial"/>
              </a:rPr>
              <a:t>Ressources complémentaires : </a:t>
            </a:r>
          </a:p>
          <a:p>
            <a:pPr marL="685800"/>
            <a:r>
              <a:rPr lang="fr-CA" sz="2400" dirty="0">
                <a:latin typeface="Arial"/>
                <a:cs typeface="Arial"/>
              </a:rPr>
              <a:t>Octaplasma : Présentation PowerPoint – Informations cliniques – version courte (aussi disponible sous forme de vidéo) </a:t>
            </a:r>
          </a:p>
          <a:p>
            <a:pPr marL="685800"/>
            <a:r>
              <a:rPr lang="fr-CA" sz="2400" dirty="0">
                <a:latin typeface="Arial"/>
                <a:cs typeface="Arial"/>
              </a:rPr>
              <a:t>Octaplasma : Présentation PowerPoint – Information destinée aux technologues de laboratoire (aussi disponible sous forme de vidéo) </a:t>
            </a:r>
          </a:p>
          <a:p>
            <a:pPr marL="685800"/>
            <a:r>
              <a:rPr lang="fr-CA" sz="2400" dirty="0">
                <a:latin typeface="Arial"/>
                <a:cs typeface="Arial"/>
              </a:rPr>
              <a:t>Octaplasma (plasma traité au solvant-détergent) : Synthèse clinique d’une page</a:t>
            </a:r>
          </a:p>
          <a:p>
            <a:endParaRPr lang="en-US" sz="2400" dirty="0"/>
          </a:p>
        </p:txBody>
      </p:sp>
      <p:sp>
        <p:nvSpPr>
          <p:cNvPr id="5" name="Title 4">
            <a:extLst>
              <a:ext uri="{FF2B5EF4-FFF2-40B4-BE49-F238E27FC236}">
                <a16:creationId xmlns:a16="http://schemas.microsoft.com/office/drawing/2014/main" id="{E41A8E17-B973-1814-D3B5-3B9EA6139634}"/>
              </a:ext>
            </a:extLst>
          </p:cNvPr>
          <p:cNvSpPr>
            <a:spLocks noGrp="1"/>
          </p:cNvSpPr>
          <p:nvPr>
            <p:ph type="title"/>
            <p:custDataLst>
              <p:tags r:id="rId3"/>
            </p:custDataLst>
          </p:nvPr>
        </p:nvSpPr>
        <p:spPr/>
        <p:txBody>
          <a:bodyPr/>
          <a:lstStyle/>
          <a:p>
            <a:r>
              <a:rPr lang="fr-CA" dirty="0"/>
              <a:t>Ressources</a:t>
            </a:r>
          </a:p>
        </p:txBody>
      </p:sp>
      <p:sp>
        <p:nvSpPr>
          <p:cNvPr id="3" name="TextBox 2">
            <a:extLst>
              <a:ext uri="{FF2B5EF4-FFF2-40B4-BE49-F238E27FC236}">
                <a16:creationId xmlns:a16="http://schemas.microsoft.com/office/drawing/2014/main" id="{939C6322-994F-E3CD-B8EE-09FD19605D36}"/>
              </a:ext>
            </a:extLst>
          </p:cNvPr>
          <p:cNvSpPr txBox="1"/>
          <p:nvPr>
            <p:custDataLst>
              <p:tags r:id="rId4"/>
            </p:custDataLst>
          </p:nvPr>
        </p:nvSpPr>
        <p:spPr>
          <a:xfrm>
            <a:off x="3572539" y="6037369"/>
            <a:ext cx="7868093" cy="600164"/>
          </a:xfrm>
          <a:prstGeom prst="rect">
            <a:avLst/>
          </a:prstGeom>
          <a:noFill/>
        </p:spPr>
        <p:txBody>
          <a:bodyPr wrap="square">
            <a:spAutoFit/>
          </a:bodyPr>
          <a:lstStyle/>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Ce document est accessible sur </a:t>
            </a:r>
            <a:r>
              <a:rPr lang="fr-CA" sz="1100" b="0" i="0" dirty="0">
                <a:solidFill>
                  <a:schemeClr val="bg1">
                    <a:lumMod val="50000"/>
                  </a:schemeClr>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r>
              <a:rPr lang="fr-CA" sz="1100" b="0" i="0" u="sng" strike="noStrike" dirty="0">
                <a:solidFill>
                  <a:schemeClr val="bg1">
                    <a:lumMod val="50000"/>
                  </a:schemeClr>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394769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custDataLst>
              <p:tags r:id="rId2"/>
            </p:custDataLst>
          </p:nvPr>
        </p:nvSpPr>
        <p:spPr>
          <a:xfrm>
            <a:off x="828174" y="1393658"/>
            <a:ext cx="7545076" cy="3333307"/>
          </a:xfrm>
        </p:spPr>
        <p:txBody>
          <a:bodyPr>
            <a:normAutofit fontScale="92500" lnSpcReduction="20000"/>
          </a:bodyPr>
          <a:lstStyle/>
          <a:p>
            <a:pPr marL="0" indent="0" fontAlgn="base">
              <a:lnSpc>
                <a:spcPct val="110000"/>
              </a:lnSpc>
              <a:spcAft>
                <a:spcPts val="100"/>
              </a:spcAft>
              <a:buNone/>
            </a:pPr>
            <a:r>
              <a:rPr lang="fr-CA" sz="3600" dirty="0">
                <a:latin typeface="Arial"/>
                <a:cs typeface="Arial"/>
              </a:rPr>
              <a:t>Veuillez contacter </a:t>
            </a:r>
            <a:r>
              <a:rPr lang="fr-CA" sz="3600" dirty="0" err="1">
                <a:latin typeface="Arial"/>
                <a:cs typeface="Arial"/>
              </a:rPr>
              <a:t>Octapharma</a:t>
            </a:r>
            <a:r>
              <a:rPr lang="fr-CA" sz="3600" dirty="0">
                <a:latin typeface="Arial"/>
                <a:cs typeface="Arial"/>
              </a:rPr>
              <a:t> pour toute question sur </a:t>
            </a:r>
            <a:r>
              <a:rPr lang="fr-CA" sz="3600" dirty="0" err="1">
                <a:latin typeface="Arial"/>
                <a:cs typeface="Arial"/>
              </a:rPr>
              <a:t>Octaplasma</a:t>
            </a:r>
            <a:r>
              <a:rPr lang="fr-CA" sz="3600" dirty="0">
                <a:latin typeface="Arial"/>
                <a:cs typeface="Arial"/>
              </a:rPr>
              <a:t>.</a:t>
            </a:r>
          </a:p>
          <a:p>
            <a:pPr marL="0" indent="0" fontAlgn="base">
              <a:lnSpc>
                <a:spcPct val="110000"/>
              </a:lnSpc>
              <a:spcAft>
                <a:spcPts val="100"/>
              </a:spcAft>
              <a:buNone/>
            </a:pPr>
            <a:endParaRPr lang="en-US" sz="3600" dirty="0">
              <a:latin typeface="Arial"/>
              <a:cs typeface="Arial"/>
            </a:endParaRPr>
          </a:p>
          <a:p>
            <a:pPr marL="0" indent="0" fontAlgn="base">
              <a:lnSpc>
                <a:spcPct val="110000"/>
              </a:lnSpc>
              <a:spcAft>
                <a:spcPts val="100"/>
              </a:spcAft>
              <a:buNone/>
            </a:pPr>
            <a:r>
              <a:rPr lang="fr-CA" sz="3600" dirty="0">
                <a:latin typeface="Arial"/>
                <a:cs typeface="Arial"/>
              </a:rPr>
              <a:t>Veuillez adresser toutes vos questions sur la Société canadienne du sang et le plasma à votre </a:t>
            </a:r>
            <a:r>
              <a:rPr lang="fr-CA" sz="3600" dirty="0">
                <a:latin typeface="Arial"/>
                <a:cs typeface="Arial"/>
                <a:hlinkClick r:id="rId8"/>
              </a:rPr>
              <a:t>agent de liaison.</a:t>
            </a:r>
            <a:endParaRPr lang="fr-CA" sz="3600" dirty="0">
              <a:latin typeface="Arial"/>
              <a:cs typeface="Arial"/>
            </a:endParaRPr>
          </a:p>
        </p:txBody>
      </p:sp>
      <p:sp>
        <p:nvSpPr>
          <p:cNvPr id="6" name="Title 5">
            <a:extLst>
              <a:ext uri="{FF2B5EF4-FFF2-40B4-BE49-F238E27FC236}">
                <a16:creationId xmlns:a16="http://schemas.microsoft.com/office/drawing/2014/main" id="{E57E7F5C-08DF-4E09-8C26-87262AAEC187}"/>
              </a:ext>
            </a:extLst>
          </p:cNvPr>
          <p:cNvSpPr>
            <a:spLocks noGrp="1"/>
          </p:cNvSpPr>
          <p:nvPr>
            <p:ph type="title"/>
            <p:custDataLst>
              <p:tags r:id="rId3"/>
            </p:custDataLst>
          </p:nvPr>
        </p:nvSpPr>
        <p:spPr/>
        <p:txBody>
          <a:bodyPr/>
          <a:lstStyle/>
          <a:p>
            <a:r>
              <a:rPr lang="fr-CA" dirty="0"/>
              <a:t>Contact</a:t>
            </a:r>
          </a:p>
        </p:txBody>
      </p:sp>
      <p:pic>
        <p:nvPicPr>
          <p:cNvPr id="3" name="Picture 2" descr="Icon&#10;&#10;Description automatically generated">
            <a:extLst>
              <a:ext uri="{FF2B5EF4-FFF2-40B4-BE49-F238E27FC236}">
                <a16:creationId xmlns:a16="http://schemas.microsoft.com/office/drawing/2014/main" id="{52FD0E54-A13A-40F3-AE69-472693E784A9}"/>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8550596" y="2864826"/>
            <a:ext cx="3008090" cy="3008090"/>
          </a:xfrm>
          <a:prstGeom prst="rect">
            <a:avLst/>
          </a:prstGeom>
        </p:spPr>
      </p:pic>
      <p:sp>
        <p:nvSpPr>
          <p:cNvPr id="2" name="TextBox 1">
            <a:extLst>
              <a:ext uri="{FF2B5EF4-FFF2-40B4-BE49-F238E27FC236}">
                <a16:creationId xmlns:a16="http://schemas.microsoft.com/office/drawing/2014/main" id="{D2EA694B-B4B6-9C26-CE28-F8FB2E6AFF1D}"/>
              </a:ext>
            </a:extLst>
          </p:cNvPr>
          <p:cNvSpPr txBox="1"/>
          <p:nvPr>
            <p:custDataLst>
              <p:tags r:id="rId5"/>
            </p:custDataLst>
          </p:nvPr>
        </p:nvSpPr>
        <p:spPr>
          <a:xfrm>
            <a:off x="3572539" y="6037369"/>
            <a:ext cx="7868093" cy="600164"/>
          </a:xfrm>
          <a:prstGeom prst="rect">
            <a:avLst/>
          </a:prstGeom>
          <a:noFill/>
        </p:spPr>
        <p:txBody>
          <a:bodyPr wrap="square">
            <a:spAutoFit/>
          </a:bodyPr>
          <a:lstStyle/>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Ce document est accessible sur </a:t>
            </a:r>
            <a:r>
              <a:rPr lang="fr-CA" sz="1100" b="0" i="0" dirty="0">
                <a:solidFill>
                  <a:schemeClr val="bg1">
                    <a:lumMod val="50000"/>
                  </a:schemeClr>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r>
              <a:rPr lang="fr-CA" sz="1100" b="0" i="0" u="sng" strike="noStrike" dirty="0">
                <a:solidFill>
                  <a:schemeClr val="bg1">
                    <a:lumMod val="50000"/>
                  </a:schemeClr>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3923251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08CFC2-B070-4880-8F82-0D61BFD77C94}"/>
              </a:ext>
            </a:extLst>
          </p:cNvPr>
          <p:cNvSpPr>
            <a:spLocks noGrp="1"/>
          </p:cNvSpPr>
          <p:nvPr>
            <p:ph type="title"/>
            <p:custDataLst>
              <p:tags r:id="rId2"/>
            </p:custDataLst>
          </p:nvPr>
        </p:nvSpPr>
        <p:spPr>
          <a:xfrm>
            <a:off x="335539" y="214874"/>
            <a:ext cx="9731486" cy="439859"/>
          </a:xfrm>
        </p:spPr>
        <p:txBody>
          <a:bodyPr>
            <a:normAutofit fontScale="90000"/>
          </a:bodyPr>
          <a:lstStyle/>
          <a:p>
            <a:r>
              <a:rPr lang="fr-CA" dirty="0"/>
              <a:t>Références</a:t>
            </a:r>
          </a:p>
        </p:txBody>
      </p:sp>
      <p:sp>
        <p:nvSpPr>
          <p:cNvPr id="8" name="TextBox 7">
            <a:extLst>
              <a:ext uri="{FF2B5EF4-FFF2-40B4-BE49-F238E27FC236}">
                <a16:creationId xmlns:a16="http://schemas.microsoft.com/office/drawing/2014/main" id="{11FD844A-C2CE-4225-835B-52A887F5FC5D}"/>
              </a:ext>
            </a:extLst>
          </p:cNvPr>
          <p:cNvSpPr txBox="1"/>
          <p:nvPr>
            <p:custDataLst>
              <p:tags r:id="rId3"/>
            </p:custDataLst>
          </p:nvPr>
        </p:nvSpPr>
        <p:spPr>
          <a:xfrm>
            <a:off x="559716" y="650598"/>
            <a:ext cx="11345126" cy="5339923"/>
          </a:xfrm>
          <a:prstGeom prst="rect">
            <a:avLst/>
          </a:prstGeom>
          <a:noFill/>
        </p:spPr>
        <p:txBody>
          <a:bodyPr wrap="square" lIns="91440" tIns="45720" rIns="91440" bIns="45720" rtlCol="0" anchor="t">
            <a:spAutoFit/>
          </a:bodyPr>
          <a:lstStyle/>
          <a:p>
            <a:pPr marL="228600" indent="-228600">
              <a:spcAft>
                <a:spcPts val="600"/>
              </a:spcAft>
              <a:buFontTx/>
              <a:buAutoNum type="arabicPeriod"/>
            </a:pPr>
            <a:r>
              <a:rPr lang="en-US" sz="1300" dirty="0">
                <a:effectLst/>
                <a:latin typeface="Arial"/>
                <a:ea typeface="Calibri" panose="020F0502020204030204" pitchFamily="34" charset="0"/>
                <a:cs typeface="Arial"/>
              </a:rPr>
              <a:t>Saadah NH </a:t>
            </a:r>
            <a:r>
              <a:rPr lang="en-US" sz="1300" i="1" dirty="0">
                <a:effectLst/>
                <a:latin typeface="Arial"/>
                <a:ea typeface="Calibri" panose="020F0502020204030204" pitchFamily="34" charset="0"/>
                <a:cs typeface="Arial"/>
              </a:rPr>
              <a:t>et al</a:t>
            </a:r>
            <a:r>
              <a:rPr lang="en-US" sz="1300" dirty="0">
                <a:effectLst/>
                <a:latin typeface="Arial"/>
                <a:ea typeface="Calibri" panose="020F0502020204030204" pitchFamily="34" charset="0"/>
                <a:cs typeface="Arial"/>
              </a:rPr>
              <a:t>. Transition from fresh frozen plasma to solvent/detergent plasma in the Netherlands: comparing clinical use and transfusion reaction risks. </a:t>
            </a:r>
            <a:r>
              <a:rPr lang="en-US" sz="1300" i="1" dirty="0">
                <a:effectLst/>
                <a:latin typeface="Arial"/>
                <a:ea typeface="Calibri" panose="020F0502020204030204" pitchFamily="34" charset="0"/>
                <a:cs typeface="Arial"/>
              </a:rPr>
              <a:t>Haematologica </a:t>
            </a:r>
            <a:r>
              <a:rPr lang="en-US" sz="1300" dirty="0">
                <a:latin typeface="Arial"/>
                <a:ea typeface="Calibri" panose="020F0502020204030204" pitchFamily="34" charset="0"/>
                <a:cs typeface="Arial"/>
              </a:rPr>
              <a:t>105:1158-65 (2020)</a:t>
            </a:r>
            <a:r>
              <a:rPr lang="en-US" sz="1300" dirty="0">
                <a:effectLst/>
                <a:latin typeface="Arial"/>
                <a:ea typeface="Calibri" panose="020F0502020204030204" pitchFamily="34" charset="0"/>
                <a:cs typeface="Arial"/>
              </a:rPr>
              <a:t>.</a:t>
            </a:r>
          </a:p>
          <a:p>
            <a:pPr marL="228600" indent="-228600">
              <a:spcAft>
                <a:spcPts val="600"/>
              </a:spcAft>
              <a:buAutoNum type="arabicPeriod"/>
            </a:pPr>
            <a:r>
              <a:rPr lang="en-US" sz="1300" dirty="0">
                <a:effectLst/>
                <a:latin typeface="Arial"/>
                <a:ea typeface="Calibri" panose="020F0502020204030204" pitchFamily="34" charset="0"/>
                <a:cs typeface="Arial"/>
              </a:rPr>
              <a:t>Liumbruno GM and Franchini M. Solvent/detergent plasma: pharmaceutical characteristics and clinical experience. </a:t>
            </a:r>
            <a:r>
              <a:rPr lang="en-US" sz="1300" i="1" dirty="0">
                <a:effectLst/>
                <a:latin typeface="Arial"/>
                <a:ea typeface="Calibri" panose="020F0502020204030204" pitchFamily="34" charset="0"/>
                <a:cs typeface="Arial"/>
              </a:rPr>
              <a:t>J Thromb Thrombolysis</a:t>
            </a:r>
            <a:r>
              <a:rPr lang="en-US" sz="1300" dirty="0">
                <a:effectLst/>
                <a:latin typeface="Arial"/>
                <a:ea typeface="Calibri" panose="020F0502020204030204" pitchFamily="34" charset="0"/>
                <a:cs typeface="Arial"/>
              </a:rPr>
              <a:t> </a:t>
            </a:r>
            <a:r>
              <a:rPr lang="en-US" sz="1300" dirty="0">
                <a:latin typeface="Arial"/>
                <a:ea typeface="Calibri" panose="020F0502020204030204" pitchFamily="34" charset="0"/>
                <a:cs typeface="Arial"/>
              </a:rPr>
              <a:t>39:118-28 (2015)</a:t>
            </a:r>
            <a:r>
              <a:rPr lang="en-US" sz="1300" dirty="0">
                <a:effectLst/>
                <a:latin typeface="Arial"/>
                <a:ea typeface="Calibri" panose="020F0502020204030204" pitchFamily="34" charset="0"/>
                <a:cs typeface="Arial"/>
              </a:rPr>
              <a:t>.</a:t>
            </a:r>
            <a:r>
              <a:rPr lang="en-US" sz="1300" dirty="0">
                <a:latin typeface="Arial"/>
                <a:ea typeface="Calibri" panose="020F0502020204030204" pitchFamily="34" charset="0"/>
                <a:cs typeface="Arial"/>
              </a:rPr>
              <a:t> </a:t>
            </a:r>
          </a:p>
          <a:p>
            <a:pPr marL="228600" indent="-228600">
              <a:spcAft>
                <a:spcPts val="600"/>
              </a:spcAft>
              <a:buAutoNum type="arabicPeriod"/>
            </a:pPr>
            <a:r>
              <a:rPr lang="en-US" sz="1300" dirty="0">
                <a:effectLst/>
                <a:latin typeface="Arial"/>
                <a:ea typeface="Calibri" panose="020F0502020204030204" pitchFamily="34" charset="0"/>
                <a:cs typeface="Arial"/>
              </a:rPr>
              <a:t>McGonigle AM </a:t>
            </a:r>
            <a:r>
              <a:rPr lang="en-US" sz="1300" i="1" dirty="0">
                <a:effectLst/>
                <a:latin typeface="Arial"/>
                <a:ea typeface="Calibri" panose="020F0502020204030204" pitchFamily="34" charset="0"/>
                <a:cs typeface="Arial"/>
              </a:rPr>
              <a:t>et al</a:t>
            </a:r>
            <a:r>
              <a:rPr lang="en-US" sz="1300" dirty="0">
                <a:effectLst/>
                <a:latin typeface="Arial"/>
                <a:ea typeface="Calibri" panose="020F0502020204030204" pitchFamily="34" charset="0"/>
                <a:cs typeface="Arial"/>
              </a:rPr>
              <a:t>. Solvent detergent treated pooled plasma and reduction of allergic transfusion reactions.</a:t>
            </a:r>
            <a:r>
              <a:rPr lang="en-US" sz="1300" i="1" dirty="0">
                <a:effectLst/>
                <a:latin typeface="Arial"/>
                <a:ea typeface="Calibri" panose="020F0502020204030204" pitchFamily="34" charset="0"/>
                <a:cs typeface="Arial"/>
              </a:rPr>
              <a:t>Transfusion</a:t>
            </a:r>
            <a:r>
              <a:rPr lang="en-US" sz="1300" dirty="0">
                <a:effectLst/>
                <a:latin typeface="Arial"/>
                <a:ea typeface="Calibri" panose="020F0502020204030204" pitchFamily="34" charset="0"/>
                <a:cs typeface="Arial"/>
              </a:rPr>
              <a:t>; 60:54-61 (2020).</a:t>
            </a:r>
            <a:r>
              <a:rPr lang="en-US" sz="1300" dirty="0">
                <a:latin typeface="Arial"/>
                <a:ea typeface="Calibri" panose="020F0502020204030204" pitchFamily="34" charset="0"/>
                <a:cs typeface="Arial"/>
              </a:rPr>
              <a:t> </a:t>
            </a:r>
          </a:p>
          <a:p>
            <a:pPr marL="228600" indent="-228600">
              <a:spcAft>
                <a:spcPts val="600"/>
              </a:spcAft>
              <a:buFontTx/>
              <a:buAutoNum type="arabicPeriod"/>
            </a:pPr>
            <a:r>
              <a:rPr lang="en-US" sz="1300" dirty="0">
                <a:latin typeface="Arial"/>
                <a:cs typeface="Arial"/>
              </a:rPr>
              <a:t>Klanderman RB </a:t>
            </a:r>
            <a:r>
              <a:rPr lang="en-US" sz="1300" i="1" dirty="0">
                <a:latin typeface="Arial"/>
                <a:cs typeface="Arial"/>
              </a:rPr>
              <a:t>et al.</a:t>
            </a:r>
            <a:r>
              <a:rPr lang="en-US" sz="1300" dirty="0">
                <a:latin typeface="Arial"/>
                <a:cs typeface="Arial"/>
              </a:rPr>
              <a:t> Reported transfusion-related acute lung injury associated with solvent/detergent plasma - A case series. </a:t>
            </a:r>
            <a:r>
              <a:rPr lang="en-US" sz="1300" i="1" dirty="0">
                <a:latin typeface="Arial"/>
                <a:cs typeface="Arial"/>
              </a:rPr>
              <a:t>Transfusion; </a:t>
            </a:r>
            <a:r>
              <a:rPr lang="en-US" sz="1300" dirty="0">
                <a:latin typeface="Arial"/>
                <a:cs typeface="Arial"/>
              </a:rPr>
              <a:t>62: 594-99 (2022).</a:t>
            </a:r>
          </a:p>
          <a:p>
            <a:pPr marL="228600" indent="-228600">
              <a:spcAft>
                <a:spcPts val="600"/>
              </a:spcAft>
              <a:buFontTx/>
              <a:buAutoNum type="arabicPeriod"/>
            </a:pPr>
            <a:r>
              <a:rPr lang="en-US" sz="1300" dirty="0">
                <a:latin typeface="Arial"/>
                <a:cs typeface="Arial"/>
              </a:rPr>
              <a:t>Sachs UJ </a:t>
            </a:r>
            <a:r>
              <a:rPr lang="en-US" sz="1300" i="1" dirty="0">
                <a:latin typeface="Arial"/>
                <a:cs typeface="Arial"/>
              </a:rPr>
              <a:t>et al</a:t>
            </a:r>
            <a:r>
              <a:rPr lang="en-US" sz="1300" dirty="0">
                <a:latin typeface="Arial"/>
                <a:cs typeface="Arial"/>
              </a:rPr>
              <a:t>. White blood cell-reactive antibodies are undetectable in solvent/detergent plasma. </a:t>
            </a:r>
            <a:r>
              <a:rPr lang="en-US" sz="1300" i="1" dirty="0">
                <a:latin typeface="Arial"/>
                <a:cs typeface="Arial"/>
              </a:rPr>
              <a:t>Transfusion</a:t>
            </a:r>
            <a:r>
              <a:rPr lang="en-US" sz="1300" dirty="0">
                <a:latin typeface="Arial"/>
                <a:cs typeface="Arial"/>
              </a:rPr>
              <a:t>; 45:1628-1631 (2005).</a:t>
            </a:r>
          </a:p>
          <a:p>
            <a:pPr marL="228600" marR="0" indent="-228600">
              <a:spcBef>
                <a:spcPts val="0"/>
              </a:spcBef>
              <a:spcAft>
                <a:spcPts val="600"/>
              </a:spcAft>
              <a:buAutoNum type="arabicPeriod"/>
            </a:pPr>
            <a:r>
              <a:rPr lang="en-US" sz="1300" dirty="0">
                <a:effectLst/>
                <a:latin typeface="Arial"/>
                <a:ea typeface="Calibri" panose="020F0502020204030204" pitchFamily="34" charset="0"/>
                <a:cs typeface="Arial"/>
              </a:rPr>
              <a:t>Verghese L. </a:t>
            </a:r>
            <a:r>
              <a:rPr lang="en-US" sz="1300" i="1" dirty="0">
                <a:effectLst/>
                <a:latin typeface="Arial"/>
                <a:ea typeface="Calibri" panose="020F0502020204030204" pitchFamily="34" charset="0"/>
                <a:cs typeface="Arial"/>
              </a:rPr>
              <a:t>et al.</a:t>
            </a:r>
            <a:r>
              <a:rPr lang="en-US" sz="1300" dirty="0">
                <a:effectLst/>
                <a:latin typeface="Arial"/>
                <a:ea typeface="Calibri" panose="020F0502020204030204" pitchFamily="34" charset="0"/>
                <a:cs typeface="Arial"/>
              </a:rPr>
              <a:t> Management of patients with factor XI deficiency—10 year case series and review of literature. </a:t>
            </a:r>
            <a:r>
              <a:rPr lang="en-US" sz="1300" i="1" dirty="0">
                <a:effectLst/>
                <a:latin typeface="Arial"/>
                <a:ea typeface="Calibri" panose="020F0502020204030204" pitchFamily="34" charset="0"/>
                <a:cs typeface="Arial"/>
              </a:rPr>
              <a:t>Eur. J. Obstet. Gynecol. Reprod. Bio</a:t>
            </a:r>
            <a:r>
              <a:rPr lang="en-US" sz="1300" dirty="0">
                <a:effectLst/>
                <a:latin typeface="Arial"/>
                <a:ea typeface="Calibri" panose="020F0502020204030204" pitchFamily="34" charset="0"/>
                <a:cs typeface="Arial"/>
              </a:rPr>
              <a:t>. 215, 85-92 (2017).</a:t>
            </a:r>
          </a:p>
          <a:p>
            <a:pPr marL="228600" marR="0" indent="-228600">
              <a:spcBef>
                <a:spcPts val="0"/>
              </a:spcBef>
              <a:spcAft>
                <a:spcPts val="600"/>
              </a:spcAft>
              <a:buAutoNum type="arabicPeriod"/>
            </a:pPr>
            <a:r>
              <a:rPr lang="en-US" sz="1300" dirty="0">
                <a:effectLst/>
                <a:latin typeface="Arial"/>
                <a:ea typeface="Calibri" panose="020F0502020204030204" pitchFamily="34" charset="0"/>
                <a:cs typeface="Arial"/>
              </a:rPr>
              <a:t>Scully M </a:t>
            </a:r>
            <a:r>
              <a:rPr lang="en-US" sz="1300" i="1" dirty="0">
                <a:effectLst/>
                <a:latin typeface="Arial"/>
                <a:ea typeface="Calibri" panose="020F0502020204030204" pitchFamily="34" charset="0"/>
                <a:cs typeface="Arial"/>
              </a:rPr>
              <a:t>et al.</a:t>
            </a:r>
            <a:r>
              <a:rPr lang="en-US" sz="1300" dirty="0">
                <a:effectLst/>
                <a:latin typeface="Arial"/>
                <a:ea typeface="Calibri" panose="020F0502020204030204" pitchFamily="34" charset="0"/>
                <a:cs typeface="Arial"/>
              </a:rPr>
              <a:t> Thrombotic thrombocytopenic purpura and pregnancy: presentation, management, and subsequent pregnancy outcomes. </a:t>
            </a:r>
            <a:r>
              <a:rPr lang="en-US" sz="1300" i="1" dirty="0">
                <a:effectLst/>
                <a:latin typeface="Arial"/>
                <a:ea typeface="Calibri" panose="020F0502020204030204" pitchFamily="34" charset="0"/>
                <a:cs typeface="Arial"/>
              </a:rPr>
              <a:t>Blood</a:t>
            </a:r>
            <a:r>
              <a:rPr lang="en-US" sz="1300" dirty="0">
                <a:effectLst/>
                <a:latin typeface="Arial"/>
                <a:ea typeface="Calibri" panose="020F0502020204030204" pitchFamily="34" charset="0"/>
                <a:cs typeface="Arial"/>
              </a:rPr>
              <a:t>. 124:211-9 (2014).</a:t>
            </a:r>
          </a:p>
          <a:p>
            <a:pPr marL="228600" marR="0" indent="-228600">
              <a:spcBef>
                <a:spcPts val="0"/>
              </a:spcBef>
              <a:spcAft>
                <a:spcPts val="600"/>
              </a:spcAft>
              <a:buAutoNum type="arabicPeriod"/>
            </a:pPr>
            <a:r>
              <a:rPr lang="en-US" sz="1300" dirty="0">
                <a:latin typeface="Arial"/>
                <a:cs typeface="Arial"/>
              </a:rPr>
              <a:t>Camazine MN </a:t>
            </a:r>
            <a:r>
              <a:rPr lang="en-US" sz="1300" i="1" dirty="0">
                <a:latin typeface="Arial"/>
                <a:cs typeface="Arial"/>
              </a:rPr>
              <a:t>et al.</a:t>
            </a:r>
            <a:r>
              <a:rPr lang="en-US" sz="1300" dirty="0">
                <a:latin typeface="Arial"/>
                <a:cs typeface="Arial"/>
              </a:rPr>
              <a:t> Outcomes related to the use of frozen plasma or pooled solvent/detergent-treated plasma in critically ill children</a:t>
            </a:r>
            <a:r>
              <a:rPr lang="en-US" sz="1300" i="1" dirty="0">
                <a:latin typeface="Arial"/>
                <a:cs typeface="Arial"/>
              </a:rPr>
              <a:t>. Pediatr Criti Care Med</a:t>
            </a:r>
            <a:r>
              <a:rPr lang="en-US" sz="1300" dirty="0">
                <a:latin typeface="Arial"/>
                <a:cs typeface="Arial"/>
              </a:rPr>
              <a:t>. 18, e215-e223 (2017).</a:t>
            </a:r>
          </a:p>
          <a:p>
            <a:pPr marL="228600" marR="0" indent="-228600">
              <a:spcBef>
                <a:spcPts val="0"/>
              </a:spcBef>
              <a:spcAft>
                <a:spcPts val="600"/>
              </a:spcAft>
              <a:buAutoNum type="arabicPeriod"/>
            </a:pPr>
            <a:r>
              <a:rPr lang="en-US" sz="1300" dirty="0">
                <a:latin typeface="Arial"/>
                <a:cs typeface="Arial"/>
              </a:rPr>
              <a:t>Spinella PC </a:t>
            </a:r>
            <a:r>
              <a:rPr lang="en-US" sz="1300" i="1" dirty="0">
                <a:latin typeface="Arial"/>
                <a:cs typeface="Arial"/>
              </a:rPr>
              <a:t>et al.</a:t>
            </a:r>
            <a:r>
              <a:rPr lang="en-US" sz="1300" dirty="0">
                <a:latin typeface="Arial"/>
                <a:cs typeface="Arial"/>
              </a:rPr>
              <a:t> Solvent/detergent-treated plasma in the management of pediatric patients who require replacement of multiple coagulation factors: an open-label, multicenter, post-marketing study. </a:t>
            </a:r>
            <a:r>
              <a:rPr lang="en-US" sz="1300" i="1" dirty="0">
                <a:latin typeface="Arial"/>
                <a:cs typeface="Arial"/>
              </a:rPr>
              <a:t>Front Pediatr</a:t>
            </a:r>
            <a:r>
              <a:rPr lang="en-US" sz="1300" dirty="0">
                <a:latin typeface="Arial"/>
                <a:cs typeface="Arial"/>
              </a:rPr>
              <a:t>. 8:572 (2020).</a:t>
            </a:r>
          </a:p>
          <a:p>
            <a:pPr marL="228600" marR="0" indent="-228600">
              <a:spcBef>
                <a:spcPts val="0"/>
              </a:spcBef>
              <a:spcAft>
                <a:spcPts val="600"/>
              </a:spcAft>
              <a:buAutoNum type="arabicPeriod"/>
            </a:pPr>
            <a:r>
              <a:rPr lang="en-US" sz="1300" dirty="0">
                <a:latin typeface="Arial"/>
                <a:cs typeface="Arial"/>
              </a:rPr>
              <a:t>Kalsi A. </a:t>
            </a:r>
            <a:r>
              <a:rPr lang="en-US" sz="1300" i="1" dirty="0">
                <a:latin typeface="Arial"/>
                <a:cs typeface="Arial"/>
              </a:rPr>
              <a:t>et al.</a:t>
            </a:r>
            <a:r>
              <a:rPr lang="en-US" sz="1300" dirty="0">
                <a:latin typeface="Arial"/>
                <a:cs typeface="Arial"/>
              </a:rPr>
              <a:t> Comparison of the coagulation effect achieved by OctaplasLG versus fresh frozen plasma in pediatric cardiac surgical patients. </a:t>
            </a:r>
            <a:r>
              <a:rPr lang="en-US" sz="1300" i="1" dirty="0">
                <a:latin typeface="Arial"/>
                <a:cs typeface="Arial"/>
              </a:rPr>
              <a:t>Clin Appl Thromb Hemost.</a:t>
            </a:r>
            <a:r>
              <a:rPr lang="en-US" sz="1300" dirty="0">
                <a:latin typeface="Arial"/>
                <a:cs typeface="Arial"/>
              </a:rPr>
              <a:t> 24:1327-32 (2018).</a:t>
            </a:r>
          </a:p>
          <a:p>
            <a:pPr marL="228600" marR="0" indent="-228600">
              <a:spcBef>
                <a:spcPts val="0"/>
              </a:spcBef>
              <a:spcAft>
                <a:spcPts val="600"/>
              </a:spcAft>
              <a:buAutoNum type="arabicPeriod"/>
            </a:pPr>
            <a:r>
              <a:rPr lang="en-US" sz="1300" dirty="0">
                <a:latin typeface="Arial"/>
                <a:cs typeface="Arial"/>
              </a:rPr>
              <a:t>Josephson CD </a:t>
            </a:r>
            <a:r>
              <a:rPr lang="en-US" sz="1300" i="1" dirty="0">
                <a:latin typeface="Arial"/>
                <a:cs typeface="Arial"/>
              </a:rPr>
              <a:t>et al.</a:t>
            </a:r>
            <a:r>
              <a:rPr lang="en-US" sz="1300" dirty="0">
                <a:latin typeface="Arial"/>
                <a:cs typeface="Arial"/>
              </a:rPr>
              <a:t> Safety and tolerability of solvent/detergent-treated plasma for pediatric patients requiring therapeutic plasma exchange: An open-label, multicenter, postmarketing study. </a:t>
            </a:r>
            <a:r>
              <a:rPr lang="en-US" sz="1300" i="1" dirty="0">
                <a:latin typeface="Arial"/>
                <a:cs typeface="Arial"/>
              </a:rPr>
              <a:t>Transfusion</a:t>
            </a:r>
            <a:r>
              <a:rPr lang="en-US" sz="1300" dirty="0">
                <a:latin typeface="Arial"/>
                <a:cs typeface="Arial"/>
              </a:rPr>
              <a:t> 62:396-405 (2022).</a:t>
            </a:r>
          </a:p>
          <a:p>
            <a:pPr marL="228600" marR="0" indent="-228600">
              <a:spcBef>
                <a:spcPts val="0"/>
              </a:spcBef>
              <a:spcAft>
                <a:spcPts val="600"/>
              </a:spcAft>
              <a:buAutoNum type="arabicPeriod"/>
            </a:pPr>
            <a:r>
              <a:rPr lang="en-US" sz="1300" dirty="0">
                <a:latin typeface="Arial"/>
                <a:cs typeface="Arial"/>
              </a:rPr>
              <a:t>Chekrizova V and Murphy WG. Solvent-detergent plasma: use in neonatal patients, in adult and paediatric patients with liver disease and in obstetric and gynaecological emergencies. </a:t>
            </a:r>
            <a:r>
              <a:rPr lang="en-US" sz="1300" i="1" dirty="0">
                <a:latin typeface="Arial"/>
                <a:cs typeface="Arial"/>
              </a:rPr>
              <a:t>Transfus Med</a:t>
            </a:r>
            <a:r>
              <a:rPr lang="en-US" sz="1300" dirty="0">
                <a:latin typeface="Arial"/>
                <a:cs typeface="Arial"/>
              </a:rPr>
              <a:t>; 16:85-91 (2006).</a:t>
            </a:r>
          </a:p>
        </p:txBody>
      </p:sp>
      <p:sp>
        <p:nvSpPr>
          <p:cNvPr id="4" name="TextBox 3">
            <a:extLst>
              <a:ext uri="{FF2B5EF4-FFF2-40B4-BE49-F238E27FC236}">
                <a16:creationId xmlns:a16="http://schemas.microsoft.com/office/drawing/2014/main" id="{80B8592D-EDDA-FD6C-496E-DF98E4639008}"/>
              </a:ext>
            </a:extLst>
          </p:cNvPr>
          <p:cNvSpPr txBox="1"/>
          <p:nvPr>
            <p:custDataLst>
              <p:tags r:id="rId4"/>
            </p:custDataLst>
          </p:nvPr>
        </p:nvSpPr>
        <p:spPr>
          <a:xfrm>
            <a:off x="3572539" y="6037369"/>
            <a:ext cx="7868093" cy="600164"/>
          </a:xfrm>
          <a:prstGeom prst="rect">
            <a:avLst/>
          </a:prstGeom>
          <a:noFill/>
        </p:spPr>
        <p:txBody>
          <a:bodyPr wrap="square">
            <a:spAutoFit/>
          </a:bodyPr>
          <a:lstStyle/>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Ce document est accessible sur </a:t>
            </a:r>
            <a:r>
              <a:rPr lang="fr-CA" sz="1100" b="0" i="0" dirty="0">
                <a:solidFill>
                  <a:schemeClr val="bg1">
                    <a:lumMod val="50000"/>
                  </a:schemeClr>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r>
              <a:rPr lang="fr-CA" sz="1100" b="0" i="0" u="sng" strike="noStrike" dirty="0">
                <a:solidFill>
                  <a:schemeClr val="bg1">
                    <a:lumMod val="50000"/>
                  </a:schemeClr>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752376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D5B6220E-11BC-17E0-37EA-1C5F84318B16}"/>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316631" y="2519632"/>
            <a:ext cx="9865587" cy="1818736"/>
          </a:xfrm>
          <a:prstGeom prst="rect">
            <a:avLst/>
          </a:prstGeom>
        </p:spPr>
      </p:pic>
    </p:spTree>
    <p:extLst>
      <p:ext uri="{BB962C8B-B14F-4D97-AF65-F5344CB8AC3E}">
        <p14:creationId xmlns:p14="http://schemas.microsoft.com/office/powerpoint/2010/main" val="399253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5D71-7EE6-47D0-A32B-466B4A0FF24B}"/>
              </a:ext>
            </a:extLst>
          </p:cNvPr>
          <p:cNvSpPr>
            <a:spLocks noGrp="1"/>
          </p:cNvSpPr>
          <p:nvPr>
            <p:ph type="title"/>
            <p:custDataLst>
              <p:tags r:id="rId2"/>
            </p:custDataLst>
          </p:nvPr>
        </p:nvSpPr>
        <p:spPr/>
        <p:txBody>
          <a:bodyPr/>
          <a:lstStyle/>
          <a:p>
            <a:pPr>
              <a:tabLst>
                <a:tab pos="1546225" algn="l"/>
              </a:tabLst>
            </a:pPr>
            <a:r>
              <a:rPr lang="fr-CA" dirty="0">
                <a:latin typeface="Arial"/>
                <a:cs typeface="Arial"/>
              </a:rPr>
              <a:t>Réserves de plasma à teneur réduite en agents pathogènes de la Société canadienne du sang</a:t>
            </a:r>
          </a:p>
        </p:txBody>
      </p:sp>
      <p:pic>
        <p:nvPicPr>
          <p:cNvPr id="3" name="Picture 2">
            <a:extLst>
              <a:ext uri="{FF2B5EF4-FFF2-40B4-BE49-F238E27FC236}">
                <a16:creationId xmlns:a16="http://schemas.microsoft.com/office/drawing/2014/main" id="{EC694538-AA99-18C7-8F66-A412338BA215}"/>
              </a:ext>
            </a:extLst>
          </p:cNvPr>
          <p:cNvPicPr>
            <a:picLocks noChangeAspect="1"/>
          </p:cNvPicPr>
          <p:nvPr>
            <p:custDataLst>
              <p:tags r:id="rId3"/>
            </p:custDataLst>
          </p:nvPr>
        </p:nvPicPr>
        <p:blipFill>
          <a:blip r:embed="rId7"/>
          <a:stretch>
            <a:fillRect/>
          </a:stretch>
        </p:blipFill>
        <p:spPr>
          <a:xfrm>
            <a:off x="413120" y="674319"/>
            <a:ext cx="5249111" cy="5249111"/>
          </a:xfrm>
          <a:prstGeom prst="rect">
            <a:avLst/>
          </a:prstGeom>
        </p:spPr>
      </p:pic>
      <p:sp>
        <p:nvSpPr>
          <p:cNvPr id="5" name="TextBox 4">
            <a:extLst>
              <a:ext uri="{FF2B5EF4-FFF2-40B4-BE49-F238E27FC236}">
                <a16:creationId xmlns:a16="http://schemas.microsoft.com/office/drawing/2014/main" id="{C25A25C5-5BA7-8F93-29F0-64BD3FEC48E0}"/>
              </a:ext>
            </a:extLst>
          </p:cNvPr>
          <p:cNvSpPr txBox="1"/>
          <p:nvPr>
            <p:custDataLst>
              <p:tags r:id="rId4"/>
            </p:custDataLst>
          </p:nvPr>
        </p:nvSpPr>
        <p:spPr>
          <a:xfrm>
            <a:off x="6713034" y="5923430"/>
            <a:ext cx="5229923" cy="938719"/>
          </a:xfrm>
          <a:prstGeom prst="rect">
            <a:avLst/>
          </a:prstGeom>
          <a:noFill/>
        </p:spPr>
        <p:txBody>
          <a:bodyPr wrap="square">
            <a:spAutoFit/>
          </a:bodyPr>
          <a:lstStyle/>
          <a:p>
            <a:pPr algn="l" rtl="0" fontAlgn="base"/>
            <a:r>
              <a:rPr lang="fr-CA" sz="1100" b="0" i="0" u="none" strike="noStrike" dirty="0">
                <a:solidFill>
                  <a:schemeClr val="bg1"/>
                </a:solidFill>
                <a:effectLst/>
                <a:latin typeface="Arial" panose="020B0604020202020204" pitchFamily="34" charset="0"/>
                <a:cs typeface="Arial" panose="020B0604020202020204" pitchFamily="34" charset="0"/>
              </a:rPr>
              <a:t>Ce document est accessible sur </a:t>
            </a:r>
            <a:r>
              <a:rPr lang="fr-CA" sz="1100" b="0" i="0" dirty="0">
                <a:solidFill>
                  <a:schemeClr val="bg1"/>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a:t>
            </a:r>
            <a:br>
              <a:rPr lang="fr-CA" sz="1100" b="0" i="0" u="none" strike="noStrike" dirty="0">
                <a:solidFill>
                  <a:schemeClr val="bg1"/>
                </a:solidFill>
                <a:effectLst/>
                <a:latin typeface="Arial" panose="020B0604020202020204" pitchFamily="34" charset="0"/>
                <a:cs typeface="Arial" panose="020B0604020202020204" pitchFamily="34" charset="0"/>
              </a:rPr>
            </a:br>
            <a:r>
              <a:rPr lang="fr-CA" sz="1100" b="0" i="0" u="sng" strike="noStrike" dirty="0">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1810138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EB264E-B865-49D1-B6BC-B194C632E92B}"/>
              </a:ext>
            </a:extLst>
          </p:cNvPr>
          <p:cNvSpPr>
            <a:spLocks noGrp="1"/>
          </p:cNvSpPr>
          <p:nvPr>
            <p:ph idx="1"/>
            <p:custDataLst>
              <p:tags r:id="rId2"/>
            </p:custDataLst>
          </p:nvPr>
        </p:nvSpPr>
        <p:spPr>
          <a:xfrm>
            <a:off x="778294" y="1536700"/>
            <a:ext cx="10485428" cy="3850617"/>
          </a:xfrm>
        </p:spPr>
        <p:txBody>
          <a:bodyPr>
            <a:normAutofit/>
          </a:bodyPr>
          <a:lstStyle/>
          <a:p>
            <a:pPr marL="514350" indent="-514350">
              <a:buFont typeface="+mj-lt"/>
              <a:buAutoNum type="arabicPeriod"/>
            </a:pPr>
            <a:r>
              <a:rPr lang="fr-CA" sz="2400" dirty="0">
                <a:latin typeface="Arial"/>
                <a:cs typeface="Arial"/>
              </a:rPr>
              <a:t>Réduit le risque résiduel d’infections par transfusion, ce qui constitue un filet de sécurité supplémentaire et s’ajoute à la sélection des donneurs et aux analyses réalisées sur le sang des donneurs.</a:t>
            </a:r>
          </a:p>
          <a:p>
            <a:pPr marL="514350" indent="-514350">
              <a:buFont typeface="+mj-lt"/>
              <a:buAutoNum type="arabicPeriod"/>
            </a:pPr>
            <a:r>
              <a:rPr lang="fr-CA" sz="2400" dirty="0">
                <a:latin typeface="Arial"/>
                <a:cs typeface="Arial"/>
              </a:rPr>
              <a:t>Réduit le risque de transmission par transfusion d’agents pathogènes nouveaux ou jusque là inconnus.</a:t>
            </a:r>
          </a:p>
          <a:p>
            <a:pPr marL="514350" indent="-514350">
              <a:buFont typeface="+mj-lt"/>
              <a:buAutoNum type="arabicPeriod"/>
            </a:pPr>
            <a:r>
              <a:rPr lang="fr-CA" sz="2400" dirty="0">
                <a:latin typeface="Arial"/>
                <a:cs typeface="Arial"/>
              </a:rPr>
              <a:t>L’élimination des globules blancs réduit le risque de réaction post-transfusionnelle du greffon contre l’hôte, un effet indésirable rare et généralement fatal.</a:t>
            </a:r>
          </a:p>
          <a:p>
            <a:pPr marL="0" indent="0">
              <a:buNone/>
            </a:pPr>
            <a:endParaRPr lang="en-US" dirty="0"/>
          </a:p>
        </p:txBody>
      </p:sp>
      <p:sp>
        <p:nvSpPr>
          <p:cNvPr id="3" name="Slide Number Placeholder 2">
            <a:extLst>
              <a:ext uri="{FF2B5EF4-FFF2-40B4-BE49-F238E27FC236}">
                <a16:creationId xmlns:a16="http://schemas.microsoft.com/office/drawing/2014/main" id="{6810BDD4-F18A-4082-A847-2A59798B41F2}"/>
              </a:ext>
            </a:extLst>
          </p:cNvPr>
          <p:cNvSpPr>
            <a:spLocks noGrp="1"/>
          </p:cNvSpPr>
          <p:nvPr>
            <p:ph type="sldNum" sz="quarter" idx="12"/>
            <p:custDataLst>
              <p:tags r:id="rId3"/>
            </p:custDataLst>
          </p:nvPr>
        </p:nvSpPr>
        <p:spPr/>
        <p:txBody>
          <a:bodyPr/>
          <a:lstStyle/>
          <a:p>
            <a:r>
              <a:rPr lang="fr-CA" dirty="0"/>
              <a:t>.</a:t>
            </a:r>
          </a:p>
        </p:txBody>
      </p:sp>
      <p:sp>
        <p:nvSpPr>
          <p:cNvPr id="4" name="Title 3">
            <a:extLst>
              <a:ext uri="{FF2B5EF4-FFF2-40B4-BE49-F238E27FC236}">
                <a16:creationId xmlns:a16="http://schemas.microsoft.com/office/drawing/2014/main" id="{A47666ED-1406-41DA-A7E5-C8D56622875E}"/>
              </a:ext>
            </a:extLst>
          </p:cNvPr>
          <p:cNvSpPr>
            <a:spLocks noGrp="1"/>
          </p:cNvSpPr>
          <p:nvPr>
            <p:ph type="title"/>
            <p:custDataLst>
              <p:tags r:id="rId4"/>
            </p:custDataLst>
          </p:nvPr>
        </p:nvSpPr>
        <p:spPr>
          <a:xfrm>
            <a:off x="742029" y="416560"/>
            <a:ext cx="11189776" cy="977538"/>
          </a:xfrm>
        </p:spPr>
        <p:txBody>
          <a:bodyPr>
            <a:noAutofit/>
          </a:bodyPr>
          <a:lstStyle/>
          <a:p>
            <a:r>
              <a:rPr lang="fr-CA" sz="3400" dirty="0">
                <a:latin typeface="Arial"/>
                <a:cs typeface="Arial"/>
              </a:rPr>
              <a:t>Avantages de la méthode d’inactivation des agents pathogènes</a:t>
            </a:r>
          </a:p>
        </p:txBody>
      </p:sp>
      <p:sp>
        <p:nvSpPr>
          <p:cNvPr id="5" name="TextBox 4">
            <a:extLst>
              <a:ext uri="{FF2B5EF4-FFF2-40B4-BE49-F238E27FC236}">
                <a16:creationId xmlns:a16="http://schemas.microsoft.com/office/drawing/2014/main" id="{BD3EC921-867D-10BA-20B2-221454E42B0B}"/>
              </a:ext>
            </a:extLst>
          </p:cNvPr>
          <p:cNvSpPr txBox="1"/>
          <p:nvPr>
            <p:custDataLst>
              <p:tags r:id="rId5"/>
            </p:custDataLst>
          </p:nvPr>
        </p:nvSpPr>
        <p:spPr>
          <a:xfrm>
            <a:off x="3572539" y="6037369"/>
            <a:ext cx="7868093" cy="600164"/>
          </a:xfrm>
          <a:prstGeom prst="rect">
            <a:avLst/>
          </a:prstGeom>
          <a:noFill/>
        </p:spPr>
        <p:txBody>
          <a:bodyPr wrap="square">
            <a:spAutoFit/>
          </a:bodyPr>
          <a:lstStyle/>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Ce document est accessible sur </a:t>
            </a:r>
            <a:r>
              <a:rPr lang="fr-CA" sz="1100" b="0" i="0" dirty="0">
                <a:solidFill>
                  <a:schemeClr val="bg1">
                    <a:lumMod val="50000"/>
                  </a:schemeClr>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r>
              <a:rPr lang="fr-CA" sz="1100" b="0" i="0" u="sng" strike="noStrike" dirty="0">
                <a:solidFill>
                  <a:schemeClr val="bg1">
                    <a:lumMod val="50000"/>
                  </a:schemeClr>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Notre gamme de produits (octapharma.ca/fr)</a:t>
            </a:r>
          </a:p>
        </p:txBody>
      </p:sp>
      <p:sp>
        <p:nvSpPr>
          <p:cNvPr id="7" name="TextBox 6">
            <a:extLst>
              <a:ext uri="{FF2B5EF4-FFF2-40B4-BE49-F238E27FC236}">
                <a16:creationId xmlns:a16="http://schemas.microsoft.com/office/drawing/2014/main" id="{B5EF18C0-AE3E-49AE-81C4-D85EDAC12262}"/>
              </a:ext>
            </a:extLst>
          </p:cNvPr>
          <p:cNvSpPr txBox="1"/>
          <p:nvPr>
            <p:custDataLst>
              <p:tags r:id="rId6"/>
            </p:custDataLst>
          </p:nvPr>
        </p:nvSpPr>
        <p:spPr>
          <a:xfrm>
            <a:off x="0" y="0"/>
            <a:ext cx="3810000" cy="1270000"/>
          </a:xfrm>
          <a:prstGeom prst="rect">
            <a:avLst/>
          </a:prstGeom>
          <a:noFill/>
        </p:spPr>
        <p:txBody>
          <a:bodyPr vert="horz" rtlCol="0">
            <a:spAutoFit/>
          </a:bodyPr>
          <a:lstStyle/>
          <a:p>
            <a:endParaRPr lang="fr-CA"/>
          </a:p>
        </p:txBody>
      </p:sp>
    </p:spTree>
    <p:custDataLst>
      <p:tags r:id="rId1"/>
    </p:custDataLst>
    <p:extLst>
      <p:ext uri="{BB962C8B-B14F-4D97-AF65-F5344CB8AC3E}">
        <p14:creationId xmlns:p14="http://schemas.microsoft.com/office/powerpoint/2010/main" val="604551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92E7F6-2613-63F8-ADB6-CA058B60EEB7}"/>
              </a:ext>
            </a:extLst>
          </p:cNvPr>
          <p:cNvSpPr>
            <a:spLocks noGrp="1"/>
          </p:cNvSpPr>
          <p:nvPr>
            <p:ph type="title"/>
            <p:custDataLst>
              <p:tags r:id="rId2"/>
            </p:custDataLst>
          </p:nvPr>
        </p:nvSpPr>
        <p:spPr>
          <a:xfrm>
            <a:off x="662209" y="218497"/>
            <a:ext cx="10589564" cy="943442"/>
          </a:xfrm>
        </p:spPr>
        <p:txBody>
          <a:bodyPr>
            <a:noAutofit/>
          </a:bodyPr>
          <a:lstStyle/>
          <a:p>
            <a:r>
              <a:rPr lang="fr-CA" dirty="0">
                <a:latin typeface="Arial"/>
                <a:cs typeface="Arial"/>
              </a:rPr>
              <a:t>Parcours vers l’obtention d’un plasma </a:t>
            </a:r>
            <a:br>
              <a:rPr lang="fr-CA" dirty="0">
                <a:latin typeface="Arial"/>
                <a:cs typeface="Arial"/>
              </a:rPr>
            </a:br>
            <a:r>
              <a:rPr lang="fr-CA" dirty="0">
                <a:latin typeface="Arial"/>
                <a:cs typeface="Arial"/>
              </a:rPr>
              <a:t>à teneur réduite en agents pathogènes </a:t>
            </a:r>
          </a:p>
        </p:txBody>
      </p:sp>
      <p:sp>
        <p:nvSpPr>
          <p:cNvPr id="10" name="TextBox 9">
            <a:extLst>
              <a:ext uri="{FF2B5EF4-FFF2-40B4-BE49-F238E27FC236}">
                <a16:creationId xmlns:a16="http://schemas.microsoft.com/office/drawing/2014/main" id="{458346E4-0DAE-C82D-ECDE-ECB7C8B4E5BD}"/>
              </a:ext>
            </a:extLst>
          </p:cNvPr>
          <p:cNvSpPr txBox="1"/>
          <p:nvPr>
            <p:custDataLst>
              <p:tags r:id="rId3"/>
            </p:custDataLst>
          </p:nvPr>
        </p:nvSpPr>
        <p:spPr>
          <a:xfrm>
            <a:off x="1099524" y="4282605"/>
            <a:ext cx="2287396" cy="1569660"/>
          </a:xfrm>
          <a:prstGeom prst="rect">
            <a:avLst/>
          </a:prstGeom>
          <a:noFill/>
        </p:spPr>
        <p:txBody>
          <a:bodyPr wrap="square" lIns="91440" tIns="45720" rIns="91440" bIns="45720" anchor="t">
            <a:spAutoFit/>
          </a:bodyPr>
          <a:lstStyle/>
          <a:p>
            <a:r>
              <a:rPr lang="fr-CA" sz="1600" b="0" i="0" u="none" strike="noStrike" dirty="0">
                <a:effectLst/>
                <a:latin typeface="Arial"/>
                <a:cs typeface="Arial"/>
              </a:rPr>
              <a:t>Hôte de la conférence </a:t>
            </a:r>
            <a:br>
              <a:rPr lang="fr-CA" sz="1600" b="0" i="0" u="none" strike="noStrike" dirty="0">
                <a:effectLst/>
                <a:latin typeface="Arial" panose="020B0604020202020204" pitchFamily="34" charset="0"/>
                <a:cs typeface="Arial" panose="020B0604020202020204" pitchFamily="34" charset="0"/>
              </a:rPr>
            </a:br>
            <a:r>
              <a:rPr lang="fr-CA" sz="1600" b="0" i="0" u="none" strike="noStrike" dirty="0">
                <a:effectLst/>
                <a:latin typeface="Arial"/>
                <a:cs typeface="Arial"/>
              </a:rPr>
              <a:t>de concertation internationale sur </a:t>
            </a:r>
            <a:br>
              <a:rPr lang="fr-CA" sz="1600" b="0" i="0" u="none" strike="noStrike" dirty="0">
                <a:effectLst/>
                <a:latin typeface="Arial" panose="020B0604020202020204" pitchFamily="34" charset="0"/>
                <a:cs typeface="Arial" panose="020B0604020202020204" pitchFamily="34" charset="0"/>
              </a:rPr>
            </a:br>
            <a:r>
              <a:rPr lang="fr-CA" sz="1600" b="0" i="0" u="none" strike="noStrike" dirty="0">
                <a:effectLst/>
                <a:latin typeface="Arial"/>
                <a:cs typeface="Arial"/>
              </a:rPr>
              <a:t>les technologies d’inactivation des </a:t>
            </a:r>
            <a:br>
              <a:rPr lang="fr-CA" sz="1600" b="0" i="0" u="none" strike="noStrike" dirty="0">
                <a:effectLst/>
                <a:latin typeface="Arial" panose="020B0604020202020204" pitchFamily="34" charset="0"/>
                <a:cs typeface="Arial" panose="020B0604020202020204" pitchFamily="34" charset="0"/>
              </a:rPr>
            </a:br>
            <a:r>
              <a:rPr lang="fr-CA" sz="1600" b="0" i="0" u="none" strike="noStrike" dirty="0">
                <a:effectLst/>
                <a:latin typeface="Arial"/>
                <a:cs typeface="Arial"/>
              </a:rPr>
              <a:t>agents pathogènes</a:t>
            </a:r>
            <a:r>
              <a:rPr lang="fr-CA" sz="1600" dirty="0">
                <a:latin typeface="Arial"/>
                <a:cs typeface="Arial"/>
              </a:rPr>
              <a:t>.</a:t>
            </a:r>
            <a:endParaRPr lang="fr-CA" sz="1600" b="0" i="0" u="none" strike="noStrike" dirty="0">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9F3AD0E-4C9F-B7C2-CE8E-0E4D21A4A953}"/>
              </a:ext>
            </a:extLst>
          </p:cNvPr>
          <p:cNvSpPr txBox="1"/>
          <p:nvPr>
            <p:custDataLst>
              <p:tags r:id="rId4"/>
            </p:custDataLst>
          </p:nvPr>
        </p:nvSpPr>
        <p:spPr>
          <a:xfrm>
            <a:off x="3351341" y="4210144"/>
            <a:ext cx="2865774" cy="1815882"/>
          </a:xfrm>
          <a:prstGeom prst="rect">
            <a:avLst/>
          </a:prstGeom>
          <a:noFill/>
        </p:spPr>
        <p:txBody>
          <a:bodyPr wrap="square" lIns="91440" tIns="45720" rIns="91440" bIns="45720" anchor="t">
            <a:spAutoFit/>
          </a:bodyPr>
          <a:lstStyle/>
          <a:p>
            <a:r>
              <a:rPr lang="fr-CA" sz="1600" dirty="0">
                <a:latin typeface="Arial"/>
                <a:cs typeface="Arial"/>
              </a:rPr>
              <a:t>Début de la transition vers l’utilisation d’Octaplasma (plasma traité au solvant-détergent) en mars.</a:t>
            </a:r>
            <a:r>
              <a:rPr lang="fr-CA" sz="1600" b="0" i="0" u="none" strike="noStrike" dirty="0">
                <a:effectLst/>
                <a:latin typeface="Arial"/>
                <a:cs typeface="Arial"/>
              </a:rPr>
              <a:t> </a:t>
            </a:r>
            <a:r>
              <a:rPr lang="fr-CA" sz="1600" dirty="0">
                <a:latin typeface="Arial"/>
                <a:cs typeface="Arial"/>
              </a:rPr>
              <a:t>Objectif : Octaplasma représente plus de 80 % du plasma utilisé d’ici septembre 2023.</a:t>
            </a:r>
          </a:p>
        </p:txBody>
      </p:sp>
      <p:sp>
        <p:nvSpPr>
          <p:cNvPr id="14" name="TextBox 13">
            <a:extLst>
              <a:ext uri="{FF2B5EF4-FFF2-40B4-BE49-F238E27FC236}">
                <a16:creationId xmlns:a16="http://schemas.microsoft.com/office/drawing/2014/main" id="{45F4552D-AAC4-66DD-DEA5-9DD4510D4640}"/>
              </a:ext>
            </a:extLst>
          </p:cNvPr>
          <p:cNvSpPr txBox="1"/>
          <p:nvPr>
            <p:custDataLst>
              <p:tags r:id="rId5"/>
            </p:custDataLst>
          </p:nvPr>
        </p:nvSpPr>
        <p:spPr>
          <a:xfrm>
            <a:off x="6316620" y="4314939"/>
            <a:ext cx="2698032" cy="1569660"/>
          </a:xfrm>
          <a:prstGeom prst="rect">
            <a:avLst/>
          </a:prstGeom>
          <a:noFill/>
        </p:spPr>
        <p:txBody>
          <a:bodyPr wrap="square" lIns="91440" tIns="45720" rIns="91440" bIns="45720" anchor="t">
            <a:spAutoFit/>
          </a:bodyPr>
          <a:lstStyle/>
          <a:p>
            <a:r>
              <a:rPr lang="fr-CA" sz="1600" dirty="0">
                <a:latin typeface="Arial"/>
                <a:cs typeface="Arial"/>
              </a:rPr>
              <a:t>Introduction du plasma à teneur réduite en agents pathogènes fabriqué par </a:t>
            </a:r>
          </a:p>
          <a:p>
            <a:r>
              <a:rPr lang="fr-CA" sz="1600" dirty="0">
                <a:latin typeface="Arial"/>
                <a:cs typeface="Arial"/>
              </a:rPr>
              <a:t>la Société canadienne du sang prévue provisoirement pour fin 2024/2025.</a:t>
            </a:r>
          </a:p>
        </p:txBody>
      </p:sp>
      <p:sp>
        <p:nvSpPr>
          <p:cNvPr id="16" name="TextBox 15">
            <a:extLst>
              <a:ext uri="{FF2B5EF4-FFF2-40B4-BE49-F238E27FC236}">
                <a16:creationId xmlns:a16="http://schemas.microsoft.com/office/drawing/2014/main" id="{8D643E33-87BE-8A7C-0C8C-E64E713B703F}"/>
              </a:ext>
            </a:extLst>
          </p:cNvPr>
          <p:cNvSpPr txBox="1"/>
          <p:nvPr>
            <p:custDataLst>
              <p:tags r:id="rId6"/>
            </p:custDataLst>
          </p:nvPr>
        </p:nvSpPr>
        <p:spPr>
          <a:xfrm>
            <a:off x="9135259" y="4313924"/>
            <a:ext cx="2327392" cy="1323439"/>
          </a:xfrm>
          <a:prstGeom prst="rect">
            <a:avLst/>
          </a:prstGeom>
          <a:noFill/>
        </p:spPr>
        <p:txBody>
          <a:bodyPr wrap="square" lIns="91440" tIns="45720" rIns="91440" bIns="45720" anchor="t">
            <a:spAutoFit/>
          </a:bodyPr>
          <a:lstStyle/>
          <a:p>
            <a:r>
              <a:rPr lang="fr-CA" sz="1600" dirty="0">
                <a:latin typeface="Arial"/>
                <a:cs typeface="Arial"/>
              </a:rPr>
              <a:t>Objectif : la majorité des plaquettes et du plasma transfusés est à teneur réduite en agents pathogènes.</a:t>
            </a:r>
            <a:endParaRPr lang="fr-CA" sz="1600" dirty="0">
              <a:latin typeface="Arial" panose="020B0604020202020204" pitchFamily="34" charset="0"/>
              <a:cs typeface="Arial" panose="020B0604020202020204" pitchFamily="34" charset="0"/>
            </a:endParaRPr>
          </a:p>
        </p:txBody>
      </p:sp>
      <p:pic>
        <p:nvPicPr>
          <p:cNvPr id="17" name="Picture 16" descr="Diagram&#10;&#10;Description automatically generated">
            <a:extLst>
              <a:ext uri="{FF2B5EF4-FFF2-40B4-BE49-F238E27FC236}">
                <a16:creationId xmlns:a16="http://schemas.microsoft.com/office/drawing/2014/main" id="{56BFD051-BA43-1FF4-5706-D39700959B07}"/>
              </a:ext>
            </a:extLst>
          </p:cNvPr>
          <p:cNvPicPr>
            <a:picLocks noChangeAspect="1"/>
          </p:cNvPicPr>
          <p:nvPr>
            <p:custDataLst>
              <p:tags r:id="rId7"/>
            </p:custDataLst>
          </p:nvPr>
        </p:nvPicPr>
        <p:blipFill rotWithShape="1">
          <a:blip r:embed="rId15">
            <a:extLst>
              <a:ext uri="{28A0092B-C50C-407E-A947-70E740481C1C}">
                <a14:useLocalDpi xmlns:a14="http://schemas.microsoft.com/office/drawing/2010/main" val="0"/>
              </a:ext>
            </a:extLst>
          </a:blip>
          <a:srcRect l="8077" t="24616" r="9615" b="31861"/>
          <a:stretch/>
        </p:blipFill>
        <p:spPr>
          <a:xfrm>
            <a:off x="939514" y="1102026"/>
            <a:ext cx="10034954" cy="2984857"/>
          </a:xfrm>
          <a:prstGeom prst="rect">
            <a:avLst/>
          </a:prstGeom>
        </p:spPr>
      </p:pic>
      <p:sp>
        <p:nvSpPr>
          <p:cNvPr id="18" name="TextBox 17">
            <a:extLst>
              <a:ext uri="{FF2B5EF4-FFF2-40B4-BE49-F238E27FC236}">
                <a16:creationId xmlns:a16="http://schemas.microsoft.com/office/drawing/2014/main" id="{2332A241-AFC3-0999-0C59-2C34D72DD092}"/>
              </a:ext>
            </a:extLst>
          </p:cNvPr>
          <p:cNvSpPr txBox="1"/>
          <p:nvPr>
            <p:custDataLst>
              <p:tags r:id="rId8"/>
            </p:custDataLst>
          </p:nvPr>
        </p:nvSpPr>
        <p:spPr>
          <a:xfrm>
            <a:off x="1799183" y="3901782"/>
            <a:ext cx="2422367" cy="400110"/>
          </a:xfrm>
          <a:prstGeom prst="rect">
            <a:avLst/>
          </a:prstGeom>
          <a:noFill/>
        </p:spPr>
        <p:txBody>
          <a:bodyPr wrap="square">
            <a:spAutoFit/>
          </a:bodyPr>
          <a:lstStyle/>
          <a:p>
            <a:r>
              <a:rPr lang="fr-CA" sz="2000" b="1" i="0" u="none" strike="noStrike" dirty="0">
                <a:solidFill>
                  <a:srgbClr val="000000"/>
                </a:solidFill>
                <a:effectLst/>
                <a:latin typeface="Arial" panose="020B0604020202020204" pitchFamily="34" charset="0"/>
                <a:cs typeface="Arial" panose="020B0604020202020204" pitchFamily="34" charset="0"/>
              </a:rPr>
              <a:t>2007</a:t>
            </a:r>
          </a:p>
        </p:txBody>
      </p:sp>
      <p:sp>
        <p:nvSpPr>
          <p:cNvPr id="19" name="TextBox 18">
            <a:extLst>
              <a:ext uri="{FF2B5EF4-FFF2-40B4-BE49-F238E27FC236}">
                <a16:creationId xmlns:a16="http://schemas.microsoft.com/office/drawing/2014/main" id="{13205A29-27E0-889D-3054-4AA4FA6F9B77}"/>
              </a:ext>
            </a:extLst>
          </p:cNvPr>
          <p:cNvSpPr txBox="1"/>
          <p:nvPr>
            <p:custDataLst>
              <p:tags r:id="rId9"/>
            </p:custDataLst>
          </p:nvPr>
        </p:nvSpPr>
        <p:spPr>
          <a:xfrm>
            <a:off x="4372479" y="3901782"/>
            <a:ext cx="2422367" cy="400110"/>
          </a:xfrm>
          <a:prstGeom prst="rect">
            <a:avLst/>
          </a:prstGeom>
          <a:noFill/>
        </p:spPr>
        <p:txBody>
          <a:bodyPr wrap="square">
            <a:spAutoFit/>
          </a:bodyPr>
          <a:lstStyle/>
          <a:p>
            <a:r>
              <a:rPr lang="fr-CA" sz="2000" b="1" i="0" u="none" strike="noStrike" dirty="0">
                <a:solidFill>
                  <a:srgbClr val="000000"/>
                </a:solidFill>
                <a:effectLst/>
                <a:latin typeface="Arial" panose="020B0604020202020204" pitchFamily="34" charset="0"/>
                <a:cs typeface="Arial" panose="020B0604020202020204" pitchFamily="34" charset="0"/>
              </a:rPr>
              <a:t>2023</a:t>
            </a:r>
          </a:p>
        </p:txBody>
      </p:sp>
      <p:sp>
        <p:nvSpPr>
          <p:cNvPr id="21" name="TextBox 20">
            <a:extLst>
              <a:ext uri="{FF2B5EF4-FFF2-40B4-BE49-F238E27FC236}">
                <a16:creationId xmlns:a16="http://schemas.microsoft.com/office/drawing/2014/main" id="{810BFC30-D8F5-67E2-BEE3-1ADA6DC7E884}"/>
              </a:ext>
            </a:extLst>
          </p:cNvPr>
          <p:cNvSpPr txBox="1"/>
          <p:nvPr>
            <p:custDataLst>
              <p:tags r:id="rId10"/>
            </p:custDataLst>
          </p:nvPr>
        </p:nvSpPr>
        <p:spPr>
          <a:xfrm>
            <a:off x="6998760" y="3905260"/>
            <a:ext cx="2422367" cy="400110"/>
          </a:xfrm>
          <a:prstGeom prst="rect">
            <a:avLst/>
          </a:prstGeom>
          <a:noFill/>
        </p:spPr>
        <p:txBody>
          <a:bodyPr wrap="square">
            <a:spAutoFit/>
          </a:bodyPr>
          <a:lstStyle/>
          <a:p>
            <a:r>
              <a:rPr lang="fr-CA" sz="2000" b="1" i="0" u="none" strike="noStrike" dirty="0">
                <a:solidFill>
                  <a:srgbClr val="000000"/>
                </a:solidFill>
                <a:effectLst/>
                <a:latin typeface="Arial" panose="020B0604020202020204" pitchFamily="34" charset="0"/>
                <a:cs typeface="Arial" panose="020B0604020202020204" pitchFamily="34" charset="0"/>
              </a:rPr>
              <a:t>2024</a:t>
            </a:r>
          </a:p>
        </p:txBody>
      </p:sp>
      <p:sp>
        <p:nvSpPr>
          <p:cNvPr id="22" name="TextBox 21">
            <a:extLst>
              <a:ext uri="{FF2B5EF4-FFF2-40B4-BE49-F238E27FC236}">
                <a16:creationId xmlns:a16="http://schemas.microsoft.com/office/drawing/2014/main" id="{B57566B6-3257-AA99-331B-2AAEBC3A453A}"/>
              </a:ext>
            </a:extLst>
          </p:cNvPr>
          <p:cNvSpPr txBox="1"/>
          <p:nvPr>
            <p:custDataLst>
              <p:tags r:id="rId11"/>
            </p:custDataLst>
          </p:nvPr>
        </p:nvSpPr>
        <p:spPr>
          <a:xfrm>
            <a:off x="9646813" y="3936163"/>
            <a:ext cx="2422367" cy="400110"/>
          </a:xfrm>
          <a:prstGeom prst="rect">
            <a:avLst/>
          </a:prstGeom>
          <a:noFill/>
        </p:spPr>
        <p:txBody>
          <a:bodyPr wrap="square">
            <a:spAutoFit/>
          </a:bodyPr>
          <a:lstStyle/>
          <a:p>
            <a:r>
              <a:rPr lang="fr-CA" sz="2000" b="1" i="0" u="none" strike="noStrike" dirty="0">
                <a:solidFill>
                  <a:srgbClr val="000000"/>
                </a:solidFill>
                <a:effectLst/>
                <a:latin typeface="Arial" panose="020B0604020202020204" pitchFamily="34" charset="0"/>
                <a:cs typeface="Arial" panose="020B0604020202020204" pitchFamily="34" charset="0"/>
              </a:rPr>
              <a:t>2025</a:t>
            </a:r>
          </a:p>
        </p:txBody>
      </p:sp>
      <p:sp>
        <p:nvSpPr>
          <p:cNvPr id="2" name="TextBox 1">
            <a:extLst>
              <a:ext uri="{FF2B5EF4-FFF2-40B4-BE49-F238E27FC236}">
                <a16:creationId xmlns:a16="http://schemas.microsoft.com/office/drawing/2014/main" id="{E4483F87-00B7-0ED6-945A-9FE58BCBDF01}"/>
              </a:ext>
            </a:extLst>
          </p:cNvPr>
          <p:cNvSpPr txBox="1"/>
          <p:nvPr>
            <p:custDataLst>
              <p:tags r:id="rId12"/>
            </p:custDataLst>
          </p:nvPr>
        </p:nvSpPr>
        <p:spPr>
          <a:xfrm>
            <a:off x="3572539" y="6037369"/>
            <a:ext cx="7868093" cy="600164"/>
          </a:xfrm>
          <a:prstGeom prst="rect">
            <a:avLst/>
          </a:prstGeom>
          <a:noFill/>
        </p:spPr>
        <p:txBody>
          <a:bodyPr wrap="square">
            <a:spAutoFit/>
          </a:bodyPr>
          <a:lstStyle/>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Ce document est accessible sur </a:t>
            </a:r>
            <a:r>
              <a:rPr lang="fr-CA" sz="1100" b="0" i="0" dirty="0">
                <a:solidFill>
                  <a:schemeClr val="bg1">
                    <a:lumMod val="50000"/>
                  </a:schemeClr>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r>
              <a:rPr lang="fr-CA" sz="1100" b="0" i="0" u="sng" strike="noStrike" dirty="0">
                <a:solidFill>
                  <a:schemeClr val="bg1">
                    <a:lumMod val="50000"/>
                  </a:schemeClr>
                </a:solidFill>
                <a:effectLst/>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1504098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custDataLst>
              <p:tags r:id="rId2"/>
            </p:custDataLst>
          </p:nvPr>
        </p:nvSpPr>
        <p:spPr>
          <a:xfrm>
            <a:off x="715536" y="1293282"/>
            <a:ext cx="9495264" cy="4724400"/>
          </a:xfrm>
        </p:spPr>
        <p:txBody>
          <a:bodyPr anchor="t" anchorCtr="0">
            <a:normAutofit/>
          </a:bodyPr>
          <a:lstStyle/>
          <a:p>
            <a:pPr marL="0" indent="0">
              <a:lnSpc>
                <a:spcPct val="120000"/>
              </a:lnSpc>
              <a:spcBef>
                <a:spcPts val="0"/>
              </a:spcBef>
              <a:buNone/>
            </a:pPr>
            <a:r>
              <a:rPr lang="fr-CA" sz="2200" dirty="0">
                <a:latin typeface="Arial"/>
                <a:cs typeface="Arial"/>
              </a:rPr>
              <a:t>Le traitement au solvant-détergent réduit le risque d’infections pathogènes transmises par transfusion et offre une sécurité supplémentaire contre :</a:t>
            </a:r>
          </a:p>
          <a:p>
            <a:pPr marL="914400" lvl="3" indent="-457200">
              <a:lnSpc>
                <a:spcPct val="120000"/>
              </a:lnSpc>
              <a:spcBef>
                <a:spcPts val="300"/>
              </a:spcBef>
            </a:pPr>
            <a:r>
              <a:rPr lang="fr-CA" sz="2200" dirty="0">
                <a:latin typeface="Arial"/>
                <a:cs typeface="Arial"/>
              </a:rPr>
              <a:t>Les virus à enveloppe (p. ex. virus de l’hépatite B et C, VIH)</a:t>
            </a:r>
          </a:p>
          <a:p>
            <a:pPr marL="914400" lvl="3" indent="-457200">
              <a:lnSpc>
                <a:spcPct val="120000"/>
              </a:lnSpc>
              <a:spcBef>
                <a:spcPts val="300"/>
              </a:spcBef>
            </a:pPr>
            <a:r>
              <a:rPr lang="fr-CA" sz="2200" dirty="0">
                <a:latin typeface="Arial"/>
                <a:cs typeface="Arial"/>
              </a:rPr>
              <a:t>Les bactéries (Gram positives, Gram négatives, spirochètes)</a:t>
            </a:r>
          </a:p>
          <a:p>
            <a:pPr marL="914400" lvl="3" indent="-457200">
              <a:lnSpc>
                <a:spcPct val="120000"/>
              </a:lnSpc>
              <a:spcBef>
                <a:spcPts val="300"/>
              </a:spcBef>
            </a:pPr>
            <a:r>
              <a:rPr lang="fr-CA" sz="2200" dirty="0">
                <a:latin typeface="Arial"/>
                <a:cs typeface="Arial"/>
              </a:rPr>
              <a:t>Les parasites protozoaires</a:t>
            </a:r>
          </a:p>
          <a:p>
            <a:pPr marL="914400" lvl="3" indent="-457200">
              <a:lnSpc>
                <a:spcPct val="120000"/>
              </a:lnSpc>
              <a:spcBef>
                <a:spcPts val="300"/>
              </a:spcBef>
            </a:pPr>
            <a:r>
              <a:rPr lang="fr-CA" sz="2200" dirty="0">
                <a:latin typeface="Arial"/>
                <a:cs typeface="Arial"/>
              </a:rPr>
              <a:t>Les prions</a:t>
            </a:r>
          </a:p>
          <a:p>
            <a:pPr marL="914400" lvl="3" indent="-457200">
              <a:lnSpc>
                <a:spcPct val="120000"/>
              </a:lnSpc>
              <a:spcBef>
                <a:spcPts val="300"/>
              </a:spcBef>
            </a:pPr>
            <a:r>
              <a:rPr lang="fr-CA" sz="2200" dirty="0">
                <a:latin typeface="Arial"/>
                <a:cs typeface="Arial"/>
              </a:rPr>
              <a:t>Les globules blancs (leucocytes)</a:t>
            </a:r>
          </a:p>
        </p:txBody>
      </p:sp>
      <p:sp>
        <p:nvSpPr>
          <p:cNvPr id="2" name="Title 1">
            <a:extLst>
              <a:ext uri="{FF2B5EF4-FFF2-40B4-BE49-F238E27FC236}">
                <a16:creationId xmlns:a16="http://schemas.microsoft.com/office/drawing/2014/main" id="{A367F8C3-4265-424F-9E04-40EAD573A5E2}"/>
              </a:ext>
            </a:extLst>
          </p:cNvPr>
          <p:cNvSpPr>
            <a:spLocks noGrp="1"/>
          </p:cNvSpPr>
          <p:nvPr>
            <p:ph type="title"/>
            <p:custDataLst>
              <p:tags r:id="rId3"/>
            </p:custDataLst>
          </p:nvPr>
        </p:nvSpPr>
        <p:spPr>
          <a:xfrm>
            <a:off x="698920" y="0"/>
            <a:ext cx="10589564" cy="943442"/>
          </a:xfrm>
        </p:spPr>
        <p:txBody>
          <a:bodyPr>
            <a:normAutofit/>
          </a:bodyPr>
          <a:lstStyle/>
          <a:p>
            <a:r>
              <a:rPr lang="fr-CA" dirty="0"/>
              <a:t>Traitement du plasma au solvant-détergent</a:t>
            </a:r>
          </a:p>
        </p:txBody>
      </p:sp>
      <p:pic>
        <p:nvPicPr>
          <p:cNvPr id="7" name="Picture 6">
            <a:extLst>
              <a:ext uri="{FF2B5EF4-FFF2-40B4-BE49-F238E27FC236}">
                <a16:creationId xmlns:a16="http://schemas.microsoft.com/office/drawing/2014/main" id="{9D7D306A-87FA-5DC3-4762-12B8E08FBE7C}"/>
              </a:ext>
            </a:extLst>
          </p:cNvPr>
          <p:cNvPicPr>
            <a:picLocks noChangeAspect="1"/>
          </p:cNvPicPr>
          <p:nvPr>
            <p:custDataLst>
              <p:tags r:id="rId4"/>
            </p:custDataLst>
          </p:nvPr>
        </p:nvPicPr>
        <p:blipFill>
          <a:blip r:embed="rId11"/>
          <a:stretch>
            <a:fillRect/>
          </a:stretch>
        </p:blipFill>
        <p:spPr>
          <a:xfrm>
            <a:off x="10135094" y="790459"/>
            <a:ext cx="1510061" cy="1510061"/>
          </a:xfrm>
          <a:prstGeom prst="rect">
            <a:avLst/>
          </a:prstGeom>
        </p:spPr>
      </p:pic>
      <p:pic>
        <p:nvPicPr>
          <p:cNvPr id="8" name="Picture 7">
            <a:extLst>
              <a:ext uri="{FF2B5EF4-FFF2-40B4-BE49-F238E27FC236}">
                <a16:creationId xmlns:a16="http://schemas.microsoft.com/office/drawing/2014/main" id="{3EE0676C-DEFC-DEC0-16DA-BBFEA9873BAE}"/>
              </a:ext>
            </a:extLst>
          </p:cNvPr>
          <p:cNvPicPr>
            <a:picLocks noChangeAspect="1"/>
          </p:cNvPicPr>
          <p:nvPr>
            <p:custDataLst>
              <p:tags r:id="rId5"/>
            </p:custDataLst>
          </p:nvPr>
        </p:nvPicPr>
        <p:blipFill>
          <a:blip r:embed="rId12"/>
          <a:stretch>
            <a:fillRect/>
          </a:stretch>
        </p:blipFill>
        <p:spPr>
          <a:xfrm>
            <a:off x="10055469" y="1969520"/>
            <a:ext cx="1685926" cy="1685926"/>
          </a:xfrm>
          <a:prstGeom prst="rect">
            <a:avLst/>
          </a:prstGeom>
        </p:spPr>
      </p:pic>
      <p:pic>
        <p:nvPicPr>
          <p:cNvPr id="9" name="Picture 8">
            <a:extLst>
              <a:ext uri="{FF2B5EF4-FFF2-40B4-BE49-F238E27FC236}">
                <a16:creationId xmlns:a16="http://schemas.microsoft.com/office/drawing/2014/main" id="{E7A531FE-1FD2-B15A-C909-BAC2D40A87ED}"/>
              </a:ext>
            </a:extLst>
          </p:cNvPr>
          <p:cNvPicPr>
            <a:picLocks noChangeAspect="1"/>
          </p:cNvPicPr>
          <p:nvPr>
            <p:custDataLst>
              <p:tags r:id="rId6"/>
            </p:custDataLst>
          </p:nvPr>
        </p:nvPicPr>
        <p:blipFill rotWithShape="1">
          <a:blip r:embed="rId13"/>
          <a:srcRect t="14714"/>
          <a:stretch/>
        </p:blipFill>
        <p:spPr>
          <a:xfrm>
            <a:off x="10020853" y="3603170"/>
            <a:ext cx="1510061" cy="1287875"/>
          </a:xfrm>
          <a:prstGeom prst="rect">
            <a:avLst/>
          </a:prstGeom>
        </p:spPr>
      </p:pic>
      <p:sp>
        <p:nvSpPr>
          <p:cNvPr id="3" name="TextBox 2">
            <a:extLst>
              <a:ext uri="{FF2B5EF4-FFF2-40B4-BE49-F238E27FC236}">
                <a16:creationId xmlns:a16="http://schemas.microsoft.com/office/drawing/2014/main" id="{D203388E-64FB-7E49-4680-F585746C952C}"/>
              </a:ext>
            </a:extLst>
          </p:cNvPr>
          <p:cNvSpPr txBox="1"/>
          <p:nvPr>
            <p:custDataLst>
              <p:tags r:id="rId7"/>
            </p:custDataLst>
          </p:nvPr>
        </p:nvSpPr>
        <p:spPr>
          <a:xfrm>
            <a:off x="849086" y="4733617"/>
            <a:ext cx="10439398" cy="1107996"/>
          </a:xfrm>
          <a:prstGeom prst="rect">
            <a:avLst/>
          </a:prstGeom>
          <a:solidFill>
            <a:schemeClr val="bg1"/>
          </a:solidFill>
          <a:ln w="38100">
            <a:solidFill>
              <a:schemeClr val="accent5"/>
            </a:solidFill>
          </a:ln>
        </p:spPr>
        <p:txBody>
          <a:bodyPr wrap="square" lIns="91440" tIns="45720" rIns="91440" bIns="45720" rtlCol="0" anchor="t">
            <a:spAutoFit/>
          </a:bodyPr>
          <a:lstStyle/>
          <a:p>
            <a:pPr algn="ctr"/>
            <a:r>
              <a:rPr lang="fr-CA" sz="2200" b="1" dirty="0">
                <a:latin typeface="Arial"/>
                <a:cs typeface="Arial"/>
              </a:rPr>
              <a:t>Le traitement n’est efficace que contre les virus à enveloppe lipidique </a:t>
            </a:r>
            <a:br>
              <a:rPr lang="fr-CA" sz="2200" b="1" dirty="0">
                <a:latin typeface="Arial"/>
                <a:cs typeface="Arial"/>
              </a:rPr>
            </a:br>
            <a:r>
              <a:rPr lang="fr-CA" sz="2200" b="1" dirty="0">
                <a:latin typeface="Arial"/>
                <a:cs typeface="Arial"/>
              </a:rPr>
              <a:t>ou suffisamment gros pour être filtrés. Le traitement n’est pas efficace contre le virus de l’hépatite A et le parvovirus B19.</a:t>
            </a:r>
          </a:p>
        </p:txBody>
      </p:sp>
      <p:sp>
        <p:nvSpPr>
          <p:cNvPr id="6" name="TextBox 5">
            <a:extLst>
              <a:ext uri="{FF2B5EF4-FFF2-40B4-BE49-F238E27FC236}">
                <a16:creationId xmlns:a16="http://schemas.microsoft.com/office/drawing/2014/main" id="{387F7F5C-93E9-D789-4A0C-9BCB607D6A2E}"/>
              </a:ext>
            </a:extLst>
          </p:cNvPr>
          <p:cNvSpPr txBox="1"/>
          <p:nvPr>
            <p:custDataLst>
              <p:tags r:id="rId8"/>
            </p:custDataLst>
          </p:nvPr>
        </p:nvSpPr>
        <p:spPr>
          <a:xfrm>
            <a:off x="3572539" y="6037369"/>
            <a:ext cx="7868093" cy="600164"/>
          </a:xfrm>
          <a:prstGeom prst="rect">
            <a:avLst/>
          </a:prstGeom>
          <a:noFill/>
        </p:spPr>
        <p:txBody>
          <a:bodyPr wrap="square">
            <a:spAutoFit/>
          </a:bodyPr>
          <a:lstStyle/>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Ce document est accessible sur </a:t>
            </a:r>
            <a:r>
              <a:rPr lang="fr-CA" sz="1100" b="0" i="0" dirty="0">
                <a:solidFill>
                  <a:schemeClr val="bg1">
                    <a:lumMod val="50000"/>
                  </a:schemeClr>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r>
              <a:rPr lang="fr-CA" sz="1100" b="0" i="0" u="sng" strike="noStrike" dirty="0">
                <a:solidFill>
                  <a:schemeClr val="bg1">
                    <a:lumMod val="50000"/>
                  </a:schemeClr>
                </a:solidFill>
                <a:effectLst/>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555759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AE25ED-8298-DE6C-4829-9EB98FACEC5A}"/>
              </a:ext>
            </a:extLst>
          </p:cNvPr>
          <p:cNvSpPr>
            <a:spLocks noGrp="1"/>
          </p:cNvSpPr>
          <p:nvPr>
            <p:ph type="body" sz="quarter" idx="13"/>
            <p:custDataLst>
              <p:tags r:id="rId2"/>
            </p:custDataLst>
          </p:nvPr>
        </p:nvSpPr>
        <p:spPr>
          <a:xfrm>
            <a:off x="478602" y="3103418"/>
            <a:ext cx="10515600" cy="1357539"/>
          </a:xfrm>
        </p:spPr>
        <p:txBody>
          <a:bodyPr>
            <a:noAutofit/>
          </a:bodyPr>
          <a:lstStyle/>
          <a:p>
            <a:pPr marL="0" indent="0">
              <a:lnSpc>
                <a:spcPct val="100000"/>
              </a:lnSpc>
              <a:buNone/>
            </a:pPr>
            <a:endParaRPr lang="en-CA" sz="2200" b="1" u="sng" dirty="0"/>
          </a:p>
          <a:p>
            <a:pPr marL="0" indent="0">
              <a:lnSpc>
                <a:spcPct val="100000"/>
              </a:lnSpc>
              <a:buNone/>
            </a:pPr>
            <a:endParaRPr lang="en-CA" sz="2200" b="1" u="sng" dirty="0"/>
          </a:p>
        </p:txBody>
      </p:sp>
      <p:sp>
        <p:nvSpPr>
          <p:cNvPr id="3" name="Title 2">
            <a:extLst>
              <a:ext uri="{FF2B5EF4-FFF2-40B4-BE49-F238E27FC236}">
                <a16:creationId xmlns:a16="http://schemas.microsoft.com/office/drawing/2014/main" id="{FC30079C-7E1C-3DBF-1C16-D80E778C060B}"/>
              </a:ext>
            </a:extLst>
          </p:cNvPr>
          <p:cNvSpPr>
            <a:spLocks noGrp="1"/>
          </p:cNvSpPr>
          <p:nvPr>
            <p:ph type="title"/>
            <p:custDataLst>
              <p:tags r:id="rId3"/>
            </p:custDataLst>
          </p:nvPr>
        </p:nvSpPr>
        <p:spPr>
          <a:xfrm>
            <a:off x="775387" y="0"/>
            <a:ext cx="10589564" cy="943442"/>
          </a:xfrm>
        </p:spPr>
        <p:txBody>
          <a:bodyPr/>
          <a:lstStyle/>
          <a:p>
            <a:r>
              <a:rPr lang="fr-CA" dirty="0">
                <a:latin typeface="Arial"/>
                <a:cs typeface="Arial"/>
              </a:rPr>
              <a:t>Pourquoi utiliser Octaplasma?</a:t>
            </a:r>
          </a:p>
        </p:txBody>
      </p:sp>
      <p:sp>
        <p:nvSpPr>
          <p:cNvPr id="7" name="TextBox 6">
            <a:extLst>
              <a:ext uri="{FF2B5EF4-FFF2-40B4-BE49-F238E27FC236}">
                <a16:creationId xmlns:a16="http://schemas.microsoft.com/office/drawing/2014/main" id="{4BF51ADF-1447-071D-B9AD-A51D35088D55}"/>
              </a:ext>
            </a:extLst>
          </p:cNvPr>
          <p:cNvSpPr txBox="1"/>
          <p:nvPr>
            <p:custDataLst>
              <p:tags r:id="rId4"/>
            </p:custDataLst>
          </p:nvPr>
        </p:nvSpPr>
        <p:spPr>
          <a:xfrm>
            <a:off x="654391" y="2988398"/>
            <a:ext cx="1071056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FF0000"/>
              </a:buClr>
              <a:buFont typeface="Arial" panose="020B0604020202020204" pitchFamily="34" charset="0"/>
              <a:buChar char="•"/>
            </a:pPr>
            <a:r>
              <a:rPr lang="fr-CA" sz="2400" dirty="0">
                <a:latin typeface="Arial"/>
              </a:rPr>
              <a:t>Avant mars 2023, Octaplasma, le plasma traité au solvant-détergent d’</a:t>
            </a:r>
            <a:r>
              <a:rPr lang="fr-CA" sz="2400" dirty="0" err="1">
                <a:latin typeface="Arial"/>
              </a:rPr>
              <a:t>Octapharma</a:t>
            </a:r>
            <a:r>
              <a:rPr lang="fr-CA" sz="2400" dirty="0">
                <a:latin typeface="Arial"/>
              </a:rPr>
              <a:t>, n’était disponible que pour certaines catégories de patients.</a:t>
            </a:r>
          </a:p>
          <a:p>
            <a:pPr marL="285750" indent="-285750">
              <a:buClr>
                <a:srgbClr val="FF0000"/>
              </a:buClr>
              <a:buFont typeface="Arial" panose="020B0604020202020204" pitchFamily="34" charset="0"/>
              <a:buChar char="•"/>
            </a:pPr>
            <a:endParaRPr lang="en-US" sz="2400" dirty="0">
              <a:latin typeface="Arial"/>
            </a:endParaRPr>
          </a:p>
          <a:p>
            <a:pPr marL="285750" indent="-285750">
              <a:buClr>
                <a:srgbClr val="FF0000"/>
              </a:buClr>
              <a:buFont typeface="Arial" panose="020B0604020202020204" pitchFamily="34" charset="0"/>
              <a:buChar char="•"/>
            </a:pPr>
            <a:r>
              <a:rPr lang="fr-CA" sz="2400" dirty="0">
                <a:latin typeface="Arial"/>
              </a:rPr>
              <a:t>La voie la plus rapide et rentable vers un approvisionnement en plasma à teneur réduite en agents pathogènes passe par un accès élargi à </a:t>
            </a:r>
            <a:r>
              <a:rPr lang="fr-CA" sz="2400" dirty="0" err="1">
                <a:latin typeface="Arial"/>
              </a:rPr>
              <a:t>Octaplasma</a:t>
            </a:r>
            <a:r>
              <a:rPr lang="fr-CA" sz="2400" dirty="0">
                <a:latin typeface="Arial"/>
              </a:rPr>
              <a:t>.</a:t>
            </a:r>
            <a:endParaRPr lang="fr-CA" sz="2400" dirty="0">
              <a:latin typeface="Arial"/>
              <a:cs typeface="Arial"/>
            </a:endParaRPr>
          </a:p>
          <a:p>
            <a:pPr marL="285750" indent="-285750">
              <a:buClr>
                <a:srgbClr val="FF0000"/>
              </a:buClr>
              <a:buFont typeface="Arial" panose="020B0604020202020204" pitchFamily="34" charset="0"/>
              <a:buChar char="•"/>
            </a:pPr>
            <a:endParaRPr lang="en-US" sz="2400" dirty="0"/>
          </a:p>
        </p:txBody>
      </p:sp>
      <p:sp>
        <p:nvSpPr>
          <p:cNvPr id="11" name="TextBox 10">
            <a:extLst>
              <a:ext uri="{FF2B5EF4-FFF2-40B4-BE49-F238E27FC236}">
                <a16:creationId xmlns:a16="http://schemas.microsoft.com/office/drawing/2014/main" id="{4A93D52D-F9A8-B742-32FD-0BF8FB22CDEE}"/>
              </a:ext>
            </a:extLst>
          </p:cNvPr>
          <p:cNvSpPr txBox="1"/>
          <p:nvPr>
            <p:custDataLst>
              <p:tags r:id="rId5"/>
            </p:custDataLst>
          </p:nvPr>
        </p:nvSpPr>
        <p:spPr>
          <a:xfrm>
            <a:off x="847274" y="1423265"/>
            <a:ext cx="10071952" cy="1200329"/>
          </a:xfrm>
          <a:prstGeom prst="rect">
            <a:avLst/>
          </a:prstGeom>
          <a:noFill/>
        </p:spPr>
        <p:txBody>
          <a:bodyPr wrap="square" lIns="91440" tIns="45720" rIns="91440" bIns="45720" anchor="t">
            <a:spAutoFit/>
          </a:bodyPr>
          <a:lstStyle/>
          <a:p>
            <a:r>
              <a:rPr lang="fr-CA" sz="2400" b="1" dirty="0">
                <a:solidFill>
                  <a:srgbClr val="ED1C24"/>
                </a:solidFill>
                <a:latin typeface="Arial"/>
                <a:cs typeface="Arial"/>
              </a:rPr>
              <a:t>Octaplasma est une forme de plasma congelé à teneur réduite en agents pathogènes qui réduit le risque d’infections virales transmises par transfusion et d’autres effets indésirables.</a:t>
            </a:r>
          </a:p>
        </p:txBody>
      </p:sp>
      <p:sp>
        <p:nvSpPr>
          <p:cNvPr id="4" name="TextBox 3">
            <a:extLst>
              <a:ext uri="{FF2B5EF4-FFF2-40B4-BE49-F238E27FC236}">
                <a16:creationId xmlns:a16="http://schemas.microsoft.com/office/drawing/2014/main" id="{D78812C5-82D2-B11F-54E1-4DB51AA55427}"/>
              </a:ext>
            </a:extLst>
          </p:cNvPr>
          <p:cNvSpPr txBox="1"/>
          <p:nvPr>
            <p:custDataLst>
              <p:tags r:id="rId6"/>
            </p:custDataLst>
          </p:nvPr>
        </p:nvSpPr>
        <p:spPr>
          <a:xfrm>
            <a:off x="3572539" y="6037369"/>
            <a:ext cx="7868093" cy="600164"/>
          </a:xfrm>
          <a:prstGeom prst="rect">
            <a:avLst/>
          </a:prstGeom>
          <a:noFill/>
        </p:spPr>
        <p:txBody>
          <a:bodyPr wrap="square">
            <a:spAutoFit/>
          </a:bodyPr>
          <a:lstStyle/>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Ce document est accessible sur </a:t>
            </a:r>
            <a:r>
              <a:rPr lang="fr-CA" sz="1100" b="0" i="0" dirty="0">
                <a:solidFill>
                  <a:schemeClr val="bg1">
                    <a:lumMod val="50000"/>
                  </a:schemeClr>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r>
              <a:rPr lang="fr-CA" sz="1100" b="0" i="0" u="sng" strike="noStrike" dirty="0">
                <a:solidFill>
                  <a:schemeClr val="bg1">
                    <a:lumMod val="50000"/>
                  </a:schemeClr>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339560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AE25ED-8298-DE6C-4829-9EB98FACEC5A}"/>
              </a:ext>
            </a:extLst>
          </p:cNvPr>
          <p:cNvSpPr>
            <a:spLocks noGrp="1"/>
          </p:cNvSpPr>
          <p:nvPr>
            <p:ph type="body" sz="quarter" idx="13"/>
            <p:custDataLst>
              <p:tags r:id="rId2"/>
            </p:custDataLst>
          </p:nvPr>
        </p:nvSpPr>
        <p:spPr>
          <a:xfrm>
            <a:off x="797256" y="2183643"/>
            <a:ext cx="10515600" cy="2402005"/>
          </a:xfrm>
        </p:spPr>
        <p:txBody>
          <a:bodyPr>
            <a:noAutofit/>
          </a:bodyPr>
          <a:lstStyle/>
          <a:p>
            <a:pPr marL="0" indent="0">
              <a:lnSpc>
                <a:spcPct val="100000"/>
              </a:lnSpc>
              <a:buNone/>
            </a:pPr>
            <a:endParaRPr lang="en-CA" sz="2200" b="1" u="sng" dirty="0"/>
          </a:p>
          <a:p>
            <a:pPr marL="0" indent="0">
              <a:lnSpc>
                <a:spcPct val="100000"/>
              </a:lnSpc>
              <a:buNone/>
            </a:pPr>
            <a:endParaRPr lang="en-CA" sz="2200" b="1" u="sng" dirty="0"/>
          </a:p>
        </p:txBody>
      </p:sp>
      <p:sp>
        <p:nvSpPr>
          <p:cNvPr id="3" name="Title 2">
            <a:extLst>
              <a:ext uri="{FF2B5EF4-FFF2-40B4-BE49-F238E27FC236}">
                <a16:creationId xmlns:a16="http://schemas.microsoft.com/office/drawing/2014/main" id="{FC30079C-7E1C-3DBF-1C16-D80E778C060B}"/>
              </a:ext>
            </a:extLst>
          </p:cNvPr>
          <p:cNvSpPr>
            <a:spLocks noGrp="1"/>
          </p:cNvSpPr>
          <p:nvPr>
            <p:ph type="title"/>
            <p:custDataLst>
              <p:tags r:id="rId3"/>
            </p:custDataLst>
          </p:nvPr>
        </p:nvSpPr>
        <p:spPr>
          <a:xfrm>
            <a:off x="723292" y="497307"/>
            <a:ext cx="10589564" cy="943442"/>
          </a:xfrm>
        </p:spPr>
        <p:txBody>
          <a:bodyPr anchor="t"/>
          <a:lstStyle/>
          <a:p>
            <a:r>
              <a:rPr lang="fr-CA" dirty="0">
                <a:latin typeface="Arial"/>
                <a:cs typeface="Arial"/>
              </a:rPr>
              <a:t>Avantages d’Octaplasma</a:t>
            </a:r>
          </a:p>
        </p:txBody>
      </p:sp>
      <p:sp>
        <p:nvSpPr>
          <p:cNvPr id="6" name="TextBox 5">
            <a:extLst>
              <a:ext uri="{FF2B5EF4-FFF2-40B4-BE49-F238E27FC236}">
                <a16:creationId xmlns:a16="http://schemas.microsoft.com/office/drawing/2014/main" id="{7C9BBFC0-A3C0-28CA-E1CF-557BB5BFC640}"/>
              </a:ext>
            </a:extLst>
          </p:cNvPr>
          <p:cNvSpPr txBox="1"/>
          <p:nvPr>
            <p:custDataLst>
              <p:tags r:id="rId4"/>
            </p:custDataLst>
          </p:nvPr>
        </p:nvSpPr>
        <p:spPr>
          <a:xfrm>
            <a:off x="850540" y="1711769"/>
            <a:ext cx="10743530" cy="3794723"/>
          </a:xfrm>
          <a:prstGeom prst="rect">
            <a:avLst/>
          </a:prstGeom>
          <a:noFill/>
        </p:spPr>
        <p:txBody>
          <a:bodyPr wrap="square" rtlCol="0">
            <a:spAutoFit/>
          </a:bodyPr>
          <a:lstStyle/>
          <a:p>
            <a:pPr>
              <a:lnSpc>
                <a:spcPct val="100000"/>
              </a:lnSpc>
              <a:buClr>
                <a:schemeClr val="accent1"/>
              </a:buClr>
            </a:pPr>
            <a:r>
              <a:rPr lang="fr-CA" sz="2400" b="1" dirty="0">
                <a:solidFill>
                  <a:srgbClr val="ED1C24"/>
                </a:solidFill>
                <a:latin typeface="Arial" panose="020B0604020202020204" pitchFamily="34" charset="0"/>
                <a:cs typeface="Arial" panose="020B0604020202020204" pitchFamily="34" charset="0"/>
              </a:rPr>
              <a:t>Pour les patients</a:t>
            </a:r>
          </a:p>
          <a:p>
            <a:pPr marL="342900" indent="-342900">
              <a:lnSpc>
                <a:spcPct val="100000"/>
              </a:lnSpc>
              <a:buClr>
                <a:schemeClr val="accent1"/>
              </a:buClr>
              <a:buFont typeface="Arial" panose="020B0604020202020204" pitchFamily="34" charset="0"/>
              <a:buChar char="•"/>
            </a:pPr>
            <a:r>
              <a:rPr lang="fr-CA" sz="2400" dirty="0">
                <a:latin typeface="Arial" panose="020B0604020202020204" pitchFamily="34" charset="0"/>
                <a:cs typeface="Arial" panose="020B0604020202020204" pitchFamily="34" charset="0"/>
              </a:rPr>
              <a:t>Profil d’innocuité accru : risque réduit d’infection bactérienne, virale et parasitaire</a:t>
            </a:r>
          </a:p>
          <a:p>
            <a:pPr marL="342900" indent="-342900">
              <a:lnSpc>
                <a:spcPct val="100000"/>
              </a:lnSpc>
              <a:buClr>
                <a:schemeClr val="accent1"/>
              </a:buClr>
              <a:buFont typeface="Arial" panose="020B0604020202020204" pitchFamily="34" charset="0"/>
              <a:buChar char="•"/>
            </a:pPr>
            <a:r>
              <a:rPr lang="fr-CA" sz="2400" dirty="0">
                <a:latin typeface="Arial" panose="020B0604020202020204" pitchFamily="34" charset="0"/>
                <a:cs typeface="Arial" panose="020B0604020202020204" pitchFamily="34" charset="0"/>
              </a:rPr>
              <a:t>Peut être associé à une diminution de l’incidence de réactions transfusionnelles indésirables : réaction allergique, TRALI et autres réactions immunitaires</a:t>
            </a:r>
          </a:p>
          <a:p>
            <a:pPr marL="342900" indent="-342900">
              <a:lnSpc>
                <a:spcPct val="100000"/>
              </a:lnSpc>
              <a:buClr>
                <a:schemeClr val="accent1"/>
              </a:buClr>
              <a:buFont typeface="Arial" panose="020B0604020202020204" pitchFamily="34" charset="0"/>
              <a:buChar char="•"/>
            </a:pPr>
            <a:r>
              <a:rPr lang="fr-CA" sz="2400" dirty="0">
                <a:latin typeface="Arial" panose="020B0604020202020204" pitchFamily="34" charset="0"/>
                <a:cs typeface="Arial" panose="020B0604020202020204" pitchFamily="34" charset="0"/>
              </a:rPr>
              <a:t>Quantité uniforme de facteurs de coagulation</a:t>
            </a:r>
          </a:p>
          <a:p>
            <a:pPr marL="342900" indent="-342900">
              <a:lnSpc>
                <a:spcPct val="100000"/>
              </a:lnSpc>
              <a:buClr>
                <a:schemeClr val="accent1"/>
              </a:buClr>
              <a:buFont typeface="Arial" panose="020B0604020202020204" pitchFamily="34" charset="0"/>
              <a:buChar char="•"/>
            </a:pPr>
            <a:endParaRPr lang="en-CA" sz="2400" dirty="0">
              <a:solidFill>
                <a:srgbClr val="ED1C24"/>
              </a:solidFill>
              <a:latin typeface="Arial" panose="020B0604020202020204" pitchFamily="34" charset="0"/>
              <a:cs typeface="Arial" panose="020B0604020202020204" pitchFamily="34" charset="0"/>
            </a:endParaRPr>
          </a:p>
          <a:p>
            <a:pPr>
              <a:lnSpc>
                <a:spcPct val="100000"/>
              </a:lnSpc>
              <a:buClr>
                <a:schemeClr val="accent1"/>
              </a:buClr>
            </a:pPr>
            <a:r>
              <a:rPr lang="fr-CA" sz="2400" b="1" dirty="0">
                <a:solidFill>
                  <a:srgbClr val="ED1C24"/>
                </a:solidFill>
                <a:latin typeface="Arial" panose="020B0604020202020204" pitchFamily="34" charset="0"/>
                <a:cs typeface="Arial" panose="020B0604020202020204" pitchFamily="34" charset="0"/>
              </a:rPr>
              <a:t>Pour le système d’approvisionnement en sang</a:t>
            </a:r>
          </a:p>
          <a:p>
            <a:pPr marL="342900" indent="-342900">
              <a:lnSpc>
                <a:spcPct val="100000"/>
              </a:lnSpc>
              <a:buClr>
                <a:schemeClr val="accent1"/>
              </a:buClr>
              <a:buFont typeface="Arial" panose="020B0604020202020204" pitchFamily="34" charset="0"/>
              <a:buChar char="•"/>
            </a:pPr>
            <a:r>
              <a:rPr lang="fr-CA" sz="2400" dirty="0">
                <a:latin typeface="Arial" panose="020B0604020202020204" pitchFamily="34" charset="0"/>
                <a:cs typeface="Arial" panose="020B0604020202020204" pitchFamily="34" charset="0"/>
              </a:rPr>
              <a:t>Plus grande quantité de plasma disponible pour le fractionnement</a:t>
            </a:r>
          </a:p>
        </p:txBody>
      </p:sp>
      <p:sp>
        <p:nvSpPr>
          <p:cNvPr id="4" name="TextBox 3">
            <a:extLst>
              <a:ext uri="{FF2B5EF4-FFF2-40B4-BE49-F238E27FC236}">
                <a16:creationId xmlns:a16="http://schemas.microsoft.com/office/drawing/2014/main" id="{D775154A-9AC7-3A5E-601E-477B97FA29B6}"/>
              </a:ext>
            </a:extLst>
          </p:cNvPr>
          <p:cNvSpPr txBox="1"/>
          <p:nvPr>
            <p:custDataLst>
              <p:tags r:id="rId5"/>
            </p:custDataLst>
          </p:nvPr>
        </p:nvSpPr>
        <p:spPr>
          <a:xfrm>
            <a:off x="3572539" y="6037369"/>
            <a:ext cx="7868093" cy="600164"/>
          </a:xfrm>
          <a:prstGeom prst="rect">
            <a:avLst/>
          </a:prstGeom>
          <a:noFill/>
        </p:spPr>
        <p:txBody>
          <a:bodyPr wrap="square">
            <a:spAutoFit/>
          </a:bodyPr>
          <a:lstStyle/>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Ce document est accessible sur </a:t>
            </a:r>
            <a:r>
              <a:rPr lang="fr-CA" sz="1100" b="0" i="0" dirty="0">
                <a:solidFill>
                  <a:schemeClr val="bg1">
                    <a:lumMod val="50000"/>
                  </a:schemeClr>
                </a:solidFill>
                <a:effectLst/>
                <a:latin typeface="Arial" panose="020B0604020202020204" pitchFamily="34" charset="0"/>
                <a:cs typeface="Arial" panose="020B0604020202020204" pitchFamily="34" charset="0"/>
              </a:rPr>
              <a:t>profedu.ca, le site Web de développement professionnel de la Société canadienne du sang.</a:t>
            </a:r>
          </a:p>
          <a:p>
            <a:pPr algn="l" rtl="0" fontAlgn="base"/>
            <a:r>
              <a:rPr lang="fr-CA" sz="1100" b="0" i="0" u="none" strike="noStrike" dirty="0">
                <a:solidFill>
                  <a:schemeClr val="bg1">
                    <a:lumMod val="50000"/>
                  </a:schemeClr>
                </a:solidFill>
                <a:effectLst/>
                <a:latin typeface="Arial" panose="020B0604020202020204" pitchFamily="34" charset="0"/>
                <a:cs typeface="Arial" panose="020B0604020202020204" pitchFamily="34" charset="0"/>
              </a:rPr>
              <a:t>Informations valables au 12 janvier 2023. Consultez systématiquement la monographie du produit pour obtenir les renseignements les plus récents. </a:t>
            </a:r>
            <a:r>
              <a:rPr lang="fr-CA" sz="1100" b="0" i="0" u="sng" strike="noStrike" dirty="0">
                <a:solidFill>
                  <a:schemeClr val="bg1">
                    <a:lumMod val="50000"/>
                  </a:schemeClr>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Notre gamme de produits (octapharma.ca/fr)</a:t>
            </a:r>
          </a:p>
        </p:txBody>
      </p:sp>
    </p:spTree>
    <p:custDataLst>
      <p:tags r:id="rId1"/>
    </p:custDataLst>
    <p:extLst>
      <p:ext uri="{BB962C8B-B14F-4D97-AF65-F5344CB8AC3E}">
        <p14:creationId xmlns:p14="http://schemas.microsoft.com/office/powerpoint/2010/main" val="38624942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3"/>
</p:tagLst>
</file>

<file path=ppt/tags/tag104.xml><?xml version="1.0" encoding="utf-8"?>
<p:tagLst xmlns:a="http://schemas.openxmlformats.org/drawingml/2006/main" xmlns:r="http://schemas.openxmlformats.org/officeDocument/2006/relationships" xmlns:p="http://schemas.openxmlformats.org/presentationml/2006/main">
  <p:tag name="NUM" val="4"/>
</p:tagLst>
</file>

<file path=ppt/tags/tag105.xml><?xml version="1.0" encoding="utf-8"?>
<p:tagLst xmlns:a="http://schemas.openxmlformats.org/drawingml/2006/main" xmlns:r="http://schemas.openxmlformats.org/officeDocument/2006/relationships" xmlns:p="http://schemas.openxmlformats.org/presentationml/2006/main">
  <p:tag name="NUM" val="5"/>
</p:tagLst>
</file>

<file path=ppt/tags/tag106.xml><?xml version="1.0" encoding="utf-8"?>
<p:tagLst xmlns:a="http://schemas.openxmlformats.org/drawingml/2006/main" xmlns:r="http://schemas.openxmlformats.org/officeDocument/2006/relationships" xmlns:p="http://schemas.openxmlformats.org/presentationml/2006/main">
  <p:tag name="NUM" val="6"/>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NUM" val="1"/>
</p:tagLst>
</file>

<file path=ppt/tags/tag109.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NUM" val="3"/>
</p:tagLst>
</file>

<file path=ppt/tags/tag111.xml><?xml version="1.0" encoding="utf-8"?>
<p:tagLst xmlns:a="http://schemas.openxmlformats.org/drawingml/2006/main" xmlns:r="http://schemas.openxmlformats.org/officeDocument/2006/relationships" xmlns:p="http://schemas.openxmlformats.org/presentationml/2006/main">
  <p:tag name="NUM" val="4"/>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4.xml><?xml version="1.0" encoding="utf-8"?>
<p:tagLst xmlns:a="http://schemas.openxmlformats.org/drawingml/2006/main" xmlns:r="http://schemas.openxmlformats.org/officeDocument/2006/relationships" xmlns:p="http://schemas.openxmlformats.org/presentationml/2006/main">
  <p:tag name="NUM" val="4"/>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NUM" val="1"/>
</p:tagLst>
</file>

<file path=ppt/tags/tag127.xml><?xml version="1.0" encoding="utf-8"?>
<p:tagLst xmlns:a="http://schemas.openxmlformats.org/drawingml/2006/main" xmlns:r="http://schemas.openxmlformats.org/officeDocument/2006/relationships" xmlns:p="http://schemas.openxmlformats.org/presentationml/2006/main">
  <p:tag name="NUM" val="2"/>
</p:tagLst>
</file>

<file path=ppt/tags/tag128.xml><?xml version="1.0" encoding="utf-8"?>
<p:tagLst xmlns:a="http://schemas.openxmlformats.org/drawingml/2006/main" xmlns:r="http://schemas.openxmlformats.org/officeDocument/2006/relationships" xmlns:p="http://schemas.openxmlformats.org/presentationml/2006/main">
  <p:tag name="NUM" val="3"/>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1"/>
</p:tagLst>
</file>

<file path=ppt/tags/tag131.xml><?xml version="1.0" encoding="utf-8"?>
<p:tagLst xmlns:a="http://schemas.openxmlformats.org/drawingml/2006/main" xmlns:r="http://schemas.openxmlformats.org/officeDocument/2006/relationships" xmlns:p="http://schemas.openxmlformats.org/presentationml/2006/main">
  <p:tag name="NUM" val="2"/>
</p:tagLst>
</file>

<file path=ppt/tags/tag132.xml><?xml version="1.0" encoding="utf-8"?>
<p:tagLst xmlns:a="http://schemas.openxmlformats.org/drawingml/2006/main" xmlns:r="http://schemas.openxmlformats.org/officeDocument/2006/relationships" xmlns:p="http://schemas.openxmlformats.org/presentationml/2006/main">
  <p:tag name="NUM" val="3"/>
</p:tagLst>
</file>

<file path=ppt/tags/tag133.xml><?xml version="1.0" encoding="utf-8"?>
<p:tagLst xmlns:a="http://schemas.openxmlformats.org/drawingml/2006/main" xmlns:r="http://schemas.openxmlformats.org/officeDocument/2006/relationships" xmlns:p="http://schemas.openxmlformats.org/presentationml/2006/main">
  <p:tag name="NUM" val="4"/>
</p:tagLst>
</file>

<file path=ppt/tags/tag134.xml><?xml version="1.0" encoding="utf-8"?>
<p:tagLst xmlns:a="http://schemas.openxmlformats.org/drawingml/2006/main" xmlns:r="http://schemas.openxmlformats.org/officeDocument/2006/relationships" xmlns:p="http://schemas.openxmlformats.org/presentationml/2006/main">
  <p:tag name="NUM" val="5"/>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NUM" val="1"/>
</p:tagLst>
</file>

<file path=ppt/tags/tag137.xml><?xml version="1.0" encoding="utf-8"?>
<p:tagLst xmlns:a="http://schemas.openxmlformats.org/drawingml/2006/main" xmlns:r="http://schemas.openxmlformats.org/officeDocument/2006/relationships" xmlns:p="http://schemas.openxmlformats.org/presentationml/2006/main">
  <p:tag name="NUM" val="2"/>
</p:tagLst>
</file>

<file path=ppt/tags/tag138.xml><?xml version="1.0" encoding="utf-8"?>
<p:tagLst xmlns:a="http://schemas.openxmlformats.org/drawingml/2006/main" xmlns:r="http://schemas.openxmlformats.org/officeDocument/2006/relationships" xmlns:p="http://schemas.openxmlformats.org/presentationml/2006/main">
  <p:tag name="NUM" val="3"/>
</p:tagLst>
</file>

<file path=ppt/tags/tag139.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40.xml><?xml version="1.0" encoding="utf-8"?>
<p:tagLst xmlns:a="http://schemas.openxmlformats.org/drawingml/2006/main" xmlns:r="http://schemas.openxmlformats.org/officeDocument/2006/relationships" xmlns:p="http://schemas.openxmlformats.org/presentationml/2006/main">
  <p:tag name="NUM" val="5"/>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NUM" val="1"/>
</p:tagLst>
</file>

<file path=ppt/tags/tag143.xml><?xml version="1.0" encoding="utf-8"?>
<p:tagLst xmlns:a="http://schemas.openxmlformats.org/drawingml/2006/main" xmlns:r="http://schemas.openxmlformats.org/officeDocument/2006/relationships" xmlns:p="http://schemas.openxmlformats.org/presentationml/2006/main">
  <p:tag name="NUM" val="2"/>
</p:tagLst>
</file>

<file path=ppt/tags/tag144.xml><?xml version="1.0" encoding="utf-8"?>
<p:tagLst xmlns:a="http://schemas.openxmlformats.org/drawingml/2006/main" xmlns:r="http://schemas.openxmlformats.org/officeDocument/2006/relationships" xmlns:p="http://schemas.openxmlformats.org/presentationml/2006/main">
  <p:tag name="NUM" val="3"/>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NUM" val="1"/>
</p:tagLst>
</file>

<file path=ppt/tags/tag147.xml><?xml version="1.0" encoding="utf-8"?>
<p:tagLst xmlns:a="http://schemas.openxmlformats.org/drawingml/2006/main" xmlns:r="http://schemas.openxmlformats.org/officeDocument/2006/relationships" xmlns:p="http://schemas.openxmlformats.org/presentationml/2006/main">
  <p:tag name="NUM" val="2"/>
</p:tagLst>
</file>

<file path=ppt/tags/tag148.xml><?xml version="1.0" encoding="utf-8"?>
<p:tagLst xmlns:a="http://schemas.openxmlformats.org/drawingml/2006/main" xmlns:r="http://schemas.openxmlformats.org/officeDocument/2006/relationships" xmlns:p="http://schemas.openxmlformats.org/presentationml/2006/main">
  <p:tag name="NUM" val="3"/>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NUM" val="1"/>
</p:tagLst>
</file>

<file path=ppt/tags/tag151.xml><?xml version="1.0" encoding="utf-8"?>
<p:tagLst xmlns:a="http://schemas.openxmlformats.org/drawingml/2006/main" xmlns:r="http://schemas.openxmlformats.org/officeDocument/2006/relationships" xmlns:p="http://schemas.openxmlformats.org/presentationml/2006/main">
  <p:tag name="NUM" val="2"/>
</p:tagLst>
</file>

<file path=ppt/tags/tag152.xml><?xml version="1.0" encoding="utf-8"?>
<p:tagLst xmlns:a="http://schemas.openxmlformats.org/drawingml/2006/main" xmlns:r="http://schemas.openxmlformats.org/officeDocument/2006/relationships" xmlns:p="http://schemas.openxmlformats.org/presentationml/2006/main">
  <p:tag name="NUM" val="3"/>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NUM" val="1"/>
</p:tagLst>
</file>

<file path=ppt/tags/tag155.xml><?xml version="1.0" encoding="utf-8"?>
<p:tagLst xmlns:a="http://schemas.openxmlformats.org/drawingml/2006/main" xmlns:r="http://schemas.openxmlformats.org/officeDocument/2006/relationships" xmlns:p="http://schemas.openxmlformats.org/presentationml/2006/main">
  <p:tag name="NUM" val="2"/>
</p:tagLst>
</file>

<file path=ppt/tags/tag156.xml><?xml version="1.0" encoding="utf-8"?>
<p:tagLst xmlns:a="http://schemas.openxmlformats.org/drawingml/2006/main" xmlns:r="http://schemas.openxmlformats.org/officeDocument/2006/relationships" xmlns:p="http://schemas.openxmlformats.org/presentationml/2006/main">
  <p:tag name="NUM" val="3"/>
</p:tagLst>
</file>

<file path=ppt/tags/tag157.xml><?xml version="1.0" encoding="utf-8"?>
<p:tagLst xmlns:a="http://schemas.openxmlformats.org/drawingml/2006/main" xmlns:r="http://schemas.openxmlformats.org/officeDocument/2006/relationships" xmlns:p="http://schemas.openxmlformats.org/presentationml/2006/main">
  <p:tag name="NUM" val="4"/>
</p:tagLst>
</file>

<file path=ppt/tags/tag158.xml><?xml version="1.0" encoding="utf-8"?>
<p:tagLst xmlns:a="http://schemas.openxmlformats.org/drawingml/2006/main" xmlns:r="http://schemas.openxmlformats.org/officeDocument/2006/relationships" xmlns:p="http://schemas.openxmlformats.org/presentationml/2006/main">
  <p:tag name="NUM" val="5"/>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60.xml><?xml version="1.0" encoding="utf-8"?>
<p:tagLst xmlns:a="http://schemas.openxmlformats.org/drawingml/2006/main" xmlns:r="http://schemas.openxmlformats.org/officeDocument/2006/relationships" xmlns:p="http://schemas.openxmlformats.org/presentationml/2006/main">
  <p:tag name="NUM" val="1"/>
</p:tagLst>
</file>

<file path=ppt/tags/tag161.xml><?xml version="1.0" encoding="utf-8"?>
<p:tagLst xmlns:a="http://schemas.openxmlformats.org/drawingml/2006/main" xmlns:r="http://schemas.openxmlformats.org/officeDocument/2006/relationships" xmlns:p="http://schemas.openxmlformats.org/presentationml/2006/main">
  <p:tag name="NUM" val="2"/>
</p:tagLst>
</file>

<file path=ppt/tags/tag162.xml><?xml version="1.0" encoding="utf-8"?>
<p:tagLst xmlns:a="http://schemas.openxmlformats.org/drawingml/2006/main" xmlns:r="http://schemas.openxmlformats.org/officeDocument/2006/relationships" xmlns:p="http://schemas.openxmlformats.org/presentationml/2006/main">
  <p:tag name="NUM" val="3"/>
</p:tagLst>
</file>

<file path=ppt/tags/tag163.xml><?xml version="1.0" encoding="utf-8"?>
<p:tagLst xmlns:a="http://schemas.openxmlformats.org/drawingml/2006/main" xmlns:r="http://schemas.openxmlformats.org/officeDocument/2006/relationships" xmlns:p="http://schemas.openxmlformats.org/presentationml/2006/main">
  <p:tag name="NUM" val="4"/>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NUM" val="1"/>
</p:tagLst>
</file>

<file path=ppt/tags/tag166.xml><?xml version="1.0" encoding="utf-8"?>
<p:tagLst xmlns:a="http://schemas.openxmlformats.org/drawingml/2006/main" xmlns:r="http://schemas.openxmlformats.org/officeDocument/2006/relationships" xmlns:p="http://schemas.openxmlformats.org/presentationml/2006/main">
  <p:tag name="NUM" val="2"/>
</p:tagLst>
</file>

<file path=ppt/tags/tag167.xml><?xml version="1.0" encoding="utf-8"?>
<p:tagLst xmlns:a="http://schemas.openxmlformats.org/drawingml/2006/main" xmlns:r="http://schemas.openxmlformats.org/officeDocument/2006/relationships" xmlns:p="http://schemas.openxmlformats.org/presentationml/2006/main">
  <p:tag name="NUM" val="3"/>
</p:tagLst>
</file>

<file path=ppt/tags/tag168.xml><?xml version="1.0" encoding="utf-8"?>
<p:tagLst xmlns:a="http://schemas.openxmlformats.org/drawingml/2006/main" xmlns:r="http://schemas.openxmlformats.org/officeDocument/2006/relationships" xmlns:p="http://schemas.openxmlformats.org/presentationml/2006/main">
  <p:tag name="NUM" val="4"/>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70.xml><?xml version="1.0" encoding="utf-8"?>
<p:tagLst xmlns:a="http://schemas.openxmlformats.org/drawingml/2006/main" xmlns:r="http://schemas.openxmlformats.org/officeDocument/2006/relationships" xmlns:p="http://schemas.openxmlformats.org/presentationml/2006/main">
  <p:tag name="NUM" val="1"/>
</p:tagLst>
</file>

<file path=ppt/tags/tag171.xml><?xml version="1.0" encoding="utf-8"?>
<p:tagLst xmlns:a="http://schemas.openxmlformats.org/drawingml/2006/main" xmlns:r="http://schemas.openxmlformats.org/officeDocument/2006/relationships" xmlns:p="http://schemas.openxmlformats.org/presentationml/2006/main">
  <p:tag name="NUM" val="2"/>
</p:tagLst>
</file>

<file path=ppt/tags/tag172.xml><?xml version="1.0" encoding="utf-8"?>
<p:tagLst xmlns:a="http://schemas.openxmlformats.org/drawingml/2006/main" xmlns:r="http://schemas.openxmlformats.org/officeDocument/2006/relationships" xmlns:p="http://schemas.openxmlformats.org/presentationml/2006/main">
  <p:tag name="NUM" val="3"/>
</p:tagLst>
</file>

<file path=ppt/tags/tag173.xml><?xml version="1.0" encoding="utf-8"?>
<p:tagLst xmlns:a="http://schemas.openxmlformats.org/drawingml/2006/main" xmlns:r="http://schemas.openxmlformats.org/officeDocument/2006/relationships" xmlns:p="http://schemas.openxmlformats.org/presentationml/2006/main">
  <p:tag name="NUM" val="4"/>
</p:tagLst>
</file>

<file path=ppt/tags/tag174.xml><?xml version="1.0" encoding="utf-8"?>
<p:tagLst xmlns:a="http://schemas.openxmlformats.org/drawingml/2006/main" xmlns:r="http://schemas.openxmlformats.org/officeDocument/2006/relationships" xmlns:p="http://schemas.openxmlformats.org/presentationml/2006/main">
  <p:tag name="NUM" val="5"/>
</p:tagLst>
</file>

<file path=ppt/tags/tag175.xml><?xml version="1.0" encoding="utf-8"?>
<p:tagLst xmlns:a="http://schemas.openxmlformats.org/drawingml/2006/main" xmlns:r="http://schemas.openxmlformats.org/officeDocument/2006/relationships" xmlns:p="http://schemas.openxmlformats.org/presentationml/2006/main">
  <p:tag name="NUM" val="1"/>
</p:tagLst>
</file>

<file path=ppt/tags/tag176.xml><?xml version="1.0" encoding="utf-8"?>
<p:tagLst xmlns:a="http://schemas.openxmlformats.org/drawingml/2006/main" xmlns:r="http://schemas.openxmlformats.org/officeDocument/2006/relationships" xmlns:p="http://schemas.openxmlformats.org/presentationml/2006/main">
  <p:tag name="NUM" val="2"/>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NUM" val="1"/>
</p:tagLst>
</file>

<file path=ppt/tags/tag179.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80.xml><?xml version="1.0" encoding="utf-8"?>
<p:tagLst xmlns:a="http://schemas.openxmlformats.org/drawingml/2006/main" xmlns:r="http://schemas.openxmlformats.org/officeDocument/2006/relationships" xmlns:p="http://schemas.openxmlformats.org/presentationml/2006/main">
  <p:tag name="NUM" val="3"/>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NUM" val="1"/>
</p:tagLst>
</file>

<file path=ppt/tags/tag183.xml><?xml version="1.0" encoding="utf-8"?>
<p:tagLst xmlns:a="http://schemas.openxmlformats.org/drawingml/2006/main" xmlns:r="http://schemas.openxmlformats.org/officeDocument/2006/relationships" xmlns:p="http://schemas.openxmlformats.org/presentationml/2006/main">
  <p:tag name="NUM" val="2"/>
</p:tagLst>
</file>

<file path=ppt/tags/tag184.xml><?xml version="1.0" encoding="utf-8"?>
<p:tagLst xmlns:a="http://schemas.openxmlformats.org/drawingml/2006/main" xmlns:r="http://schemas.openxmlformats.org/officeDocument/2006/relationships" xmlns:p="http://schemas.openxmlformats.org/presentationml/2006/main">
  <p:tag name="NUM" val="3"/>
</p:tagLst>
</file>

<file path=ppt/tags/tag185.xml><?xml version="1.0" encoding="utf-8"?>
<p:tagLst xmlns:a="http://schemas.openxmlformats.org/drawingml/2006/main" xmlns:r="http://schemas.openxmlformats.org/officeDocument/2006/relationships" xmlns:p="http://schemas.openxmlformats.org/presentationml/2006/main">
  <p:tag name="NUM" val="4"/>
</p:tagLst>
</file>

<file path=ppt/tags/tag186.xml><?xml version="1.0" encoding="utf-8"?>
<p:tagLst xmlns:a="http://schemas.openxmlformats.org/drawingml/2006/main" xmlns:r="http://schemas.openxmlformats.org/officeDocument/2006/relationships" xmlns:p="http://schemas.openxmlformats.org/presentationml/2006/main">
  <p:tag name="NUM" val="5"/>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NUM" val="1"/>
</p:tagLst>
</file>

<file path=ppt/tags/tag189.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NUM" val="4"/>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NUM" val="1"/>
</p:tagLst>
</file>

<file path=ppt/tags/tag193.xml><?xml version="1.0" encoding="utf-8"?>
<p:tagLst xmlns:a="http://schemas.openxmlformats.org/drawingml/2006/main" xmlns:r="http://schemas.openxmlformats.org/officeDocument/2006/relationships" xmlns:p="http://schemas.openxmlformats.org/presentationml/2006/main">
  <p:tag name="NUM" val="2"/>
</p:tagLst>
</file>

<file path=ppt/tags/tag194.xml><?xml version="1.0" encoding="utf-8"?>
<p:tagLst xmlns:a="http://schemas.openxmlformats.org/drawingml/2006/main" xmlns:r="http://schemas.openxmlformats.org/officeDocument/2006/relationships" xmlns:p="http://schemas.openxmlformats.org/presentationml/2006/main">
  <p:tag name="NUM" val="3"/>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NUM" val="1"/>
</p:tagLst>
</file>

<file path=ppt/tags/tag197.xml><?xml version="1.0" encoding="utf-8"?>
<p:tagLst xmlns:a="http://schemas.openxmlformats.org/drawingml/2006/main" xmlns:r="http://schemas.openxmlformats.org/officeDocument/2006/relationships" xmlns:p="http://schemas.openxmlformats.org/presentationml/2006/main">
  <p:tag name="NUM" val="2"/>
</p:tagLst>
</file>

<file path=ppt/tags/tag198.xml><?xml version="1.0" encoding="utf-8"?>
<p:tagLst xmlns:a="http://schemas.openxmlformats.org/drawingml/2006/main" xmlns:r="http://schemas.openxmlformats.org/officeDocument/2006/relationships" xmlns:p="http://schemas.openxmlformats.org/presentationml/2006/main">
  <p:tag name="NUM" val="3"/>
</p:tagLst>
</file>

<file path=ppt/tags/tag19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NUM" val="1"/>
</p:tagLst>
</file>

<file path=ppt/tags/tag202.xml><?xml version="1.0" encoding="utf-8"?>
<p:tagLst xmlns:a="http://schemas.openxmlformats.org/drawingml/2006/main" xmlns:r="http://schemas.openxmlformats.org/officeDocument/2006/relationships" xmlns:p="http://schemas.openxmlformats.org/presentationml/2006/main">
  <p:tag name="NUM" val="2"/>
</p:tagLst>
</file>

<file path=ppt/tags/tag203.xml><?xml version="1.0" encoding="utf-8"?>
<p:tagLst xmlns:a="http://schemas.openxmlformats.org/drawingml/2006/main" xmlns:r="http://schemas.openxmlformats.org/officeDocument/2006/relationships" xmlns:p="http://schemas.openxmlformats.org/presentationml/2006/main">
  <p:tag name="NUM" val="3"/>
</p:tagLst>
</file>

<file path=ppt/tags/tag204.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5"/>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5"/>
</p:tagLst>
</file>

<file path=ppt/tags/tag31.xml><?xml version="1.0" encoding="utf-8"?>
<p:tagLst xmlns:a="http://schemas.openxmlformats.org/drawingml/2006/main" xmlns:r="http://schemas.openxmlformats.org/officeDocument/2006/relationships" xmlns:p="http://schemas.openxmlformats.org/presentationml/2006/main">
  <p:tag name="NUM" val="6"/>
</p:tagLst>
</file>

<file path=ppt/tags/tag32.xml><?xml version="1.0" encoding="utf-8"?>
<p:tagLst xmlns:a="http://schemas.openxmlformats.org/drawingml/2006/main" xmlns:r="http://schemas.openxmlformats.org/officeDocument/2006/relationships" xmlns:p="http://schemas.openxmlformats.org/presentationml/2006/main">
  <p:tag name="NUM" val="7"/>
</p:tagLst>
</file>

<file path=ppt/tags/tag33.xml><?xml version="1.0" encoding="utf-8"?>
<p:tagLst xmlns:a="http://schemas.openxmlformats.org/drawingml/2006/main" xmlns:r="http://schemas.openxmlformats.org/officeDocument/2006/relationships" xmlns:p="http://schemas.openxmlformats.org/presentationml/2006/main">
  <p:tag name="NUM" val="8"/>
</p:tagLst>
</file>

<file path=ppt/tags/tag34.xml><?xml version="1.0" encoding="utf-8"?>
<p:tagLst xmlns:a="http://schemas.openxmlformats.org/drawingml/2006/main" xmlns:r="http://schemas.openxmlformats.org/officeDocument/2006/relationships" xmlns:p="http://schemas.openxmlformats.org/presentationml/2006/main">
  <p:tag name="NUM" val="9"/>
</p:tagLst>
</file>

<file path=ppt/tags/tag35.xml><?xml version="1.0" encoding="utf-8"?>
<p:tagLst xmlns:a="http://schemas.openxmlformats.org/drawingml/2006/main" xmlns:r="http://schemas.openxmlformats.org/officeDocument/2006/relationships" xmlns:p="http://schemas.openxmlformats.org/presentationml/2006/main">
  <p:tag name="NUM" val="10"/>
</p:tagLst>
</file>

<file path=ppt/tags/tag36.xml><?xml version="1.0" encoding="utf-8"?>
<p:tagLst xmlns:a="http://schemas.openxmlformats.org/drawingml/2006/main" xmlns:r="http://schemas.openxmlformats.org/officeDocument/2006/relationships" xmlns:p="http://schemas.openxmlformats.org/presentationml/2006/main">
  <p:tag name="NUM" val="1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5"/>
</p:tagLst>
</file>

<file path=ppt/tags/tag43.xml><?xml version="1.0" encoding="utf-8"?>
<p:tagLst xmlns:a="http://schemas.openxmlformats.org/drawingml/2006/main" xmlns:r="http://schemas.openxmlformats.org/officeDocument/2006/relationships" xmlns:p="http://schemas.openxmlformats.org/presentationml/2006/main">
  <p:tag name="NUM" val="6"/>
</p:tagLst>
</file>

<file path=ppt/tags/tag44.xml><?xml version="1.0" encoding="utf-8"?>
<p:tagLst xmlns:a="http://schemas.openxmlformats.org/drawingml/2006/main" xmlns:r="http://schemas.openxmlformats.org/officeDocument/2006/relationships" xmlns:p="http://schemas.openxmlformats.org/presentationml/2006/main">
  <p:tag name="NUM" val="7"/>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50.xml><?xml version="1.0" encoding="utf-8"?>
<p:tagLst xmlns:a="http://schemas.openxmlformats.org/drawingml/2006/main" xmlns:r="http://schemas.openxmlformats.org/officeDocument/2006/relationships" xmlns:p="http://schemas.openxmlformats.org/presentationml/2006/main">
  <p:tag name="NUM" val="5"/>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4"/>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4"/>
</p:tagLst>
</file>

<file path=ppt/tags/tag65.xml><?xml version="1.0" encoding="utf-8"?>
<p:tagLst xmlns:a="http://schemas.openxmlformats.org/drawingml/2006/main" xmlns:r="http://schemas.openxmlformats.org/officeDocument/2006/relationships" xmlns:p="http://schemas.openxmlformats.org/presentationml/2006/main">
  <p:tag name="NUM" val="5"/>
</p:tagLst>
</file>

<file path=ppt/tags/tag66.xml><?xml version="1.0" encoding="utf-8"?>
<p:tagLst xmlns:a="http://schemas.openxmlformats.org/drawingml/2006/main" xmlns:r="http://schemas.openxmlformats.org/officeDocument/2006/relationships" xmlns:p="http://schemas.openxmlformats.org/presentationml/2006/main">
  <p:tag name="NUM" val="6"/>
</p:tagLst>
</file>

<file path=ppt/tags/tag67.xml><?xml version="1.0" encoding="utf-8"?>
<p:tagLst xmlns:a="http://schemas.openxmlformats.org/drawingml/2006/main" xmlns:r="http://schemas.openxmlformats.org/officeDocument/2006/relationships" xmlns:p="http://schemas.openxmlformats.org/presentationml/2006/main">
  <p:tag name="NUM" val="7"/>
</p:tagLst>
</file>

<file path=ppt/tags/tag68.xml><?xml version="1.0" encoding="utf-8"?>
<p:tagLst xmlns:a="http://schemas.openxmlformats.org/drawingml/2006/main" xmlns:r="http://schemas.openxmlformats.org/officeDocument/2006/relationships" xmlns:p="http://schemas.openxmlformats.org/presentationml/2006/main">
  <p:tag name="NUM" val="8"/>
</p:tagLst>
</file>

<file path=ppt/tags/tag69.xml><?xml version="1.0" encoding="utf-8"?>
<p:tagLst xmlns:a="http://schemas.openxmlformats.org/drawingml/2006/main" xmlns:r="http://schemas.openxmlformats.org/officeDocument/2006/relationships" xmlns:p="http://schemas.openxmlformats.org/presentationml/2006/main">
  <p:tag name="NUM" val="9"/>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10"/>
</p:tagLst>
</file>

<file path=ppt/tags/tag71.xml><?xml version="1.0" encoding="utf-8"?>
<p:tagLst xmlns:a="http://schemas.openxmlformats.org/drawingml/2006/main" xmlns:r="http://schemas.openxmlformats.org/officeDocument/2006/relationships" xmlns:p="http://schemas.openxmlformats.org/presentationml/2006/main">
  <p:tag name="NUM" val="11"/>
</p:tagLst>
</file>

<file path=ppt/tags/tag72.xml><?xml version="1.0" encoding="utf-8"?>
<p:tagLst xmlns:a="http://schemas.openxmlformats.org/drawingml/2006/main" xmlns:r="http://schemas.openxmlformats.org/officeDocument/2006/relationships" xmlns:p="http://schemas.openxmlformats.org/presentationml/2006/main">
  <p:tag name="NUM" val="12"/>
</p:tagLst>
</file>

<file path=ppt/tags/tag73.xml><?xml version="1.0" encoding="utf-8"?>
<p:tagLst xmlns:a="http://schemas.openxmlformats.org/drawingml/2006/main" xmlns:r="http://schemas.openxmlformats.org/officeDocument/2006/relationships" xmlns:p="http://schemas.openxmlformats.org/presentationml/2006/main">
  <p:tag name="NUM" val="13"/>
</p:tagLst>
</file>

<file path=ppt/tags/tag74.xml><?xml version="1.0" encoding="utf-8"?>
<p:tagLst xmlns:a="http://schemas.openxmlformats.org/drawingml/2006/main" xmlns:r="http://schemas.openxmlformats.org/officeDocument/2006/relationships" xmlns:p="http://schemas.openxmlformats.org/presentationml/2006/main">
  <p:tag name="NUM" val="14"/>
</p:tagLst>
</file>

<file path=ppt/tags/tag75.xml><?xml version="1.0" encoding="utf-8"?>
<p:tagLst xmlns:a="http://schemas.openxmlformats.org/drawingml/2006/main" xmlns:r="http://schemas.openxmlformats.org/officeDocument/2006/relationships" xmlns:p="http://schemas.openxmlformats.org/presentationml/2006/main">
  <p:tag name="NUM" val="15"/>
</p:tagLst>
</file>

<file path=ppt/tags/tag76.xml><?xml version="1.0" encoding="utf-8"?>
<p:tagLst xmlns:a="http://schemas.openxmlformats.org/drawingml/2006/main" xmlns:r="http://schemas.openxmlformats.org/officeDocument/2006/relationships" xmlns:p="http://schemas.openxmlformats.org/presentationml/2006/main">
  <p:tag name="NUM" val="16"/>
</p:tagLst>
</file>

<file path=ppt/tags/tag77.xml><?xml version="1.0" encoding="utf-8"?>
<p:tagLst xmlns:a="http://schemas.openxmlformats.org/drawingml/2006/main" xmlns:r="http://schemas.openxmlformats.org/officeDocument/2006/relationships" xmlns:p="http://schemas.openxmlformats.org/presentationml/2006/main">
  <p:tag name="NUM" val="17"/>
</p:tagLst>
</file>

<file path=ppt/tags/tag78.xml><?xml version="1.0" encoding="utf-8"?>
<p:tagLst xmlns:a="http://schemas.openxmlformats.org/drawingml/2006/main" xmlns:r="http://schemas.openxmlformats.org/officeDocument/2006/relationships" xmlns:p="http://schemas.openxmlformats.org/presentationml/2006/main">
  <p:tag name="NUM" val="18"/>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3"/>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3"/>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3"/>
</p:tagLst>
</file>

<file path=ppt/tags/tag91.xml><?xml version="1.0" encoding="utf-8"?>
<p:tagLst xmlns:a="http://schemas.openxmlformats.org/drawingml/2006/main" xmlns:r="http://schemas.openxmlformats.org/officeDocument/2006/relationships" xmlns:p="http://schemas.openxmlformats.org/presentationml/2006/main">
  <p:tag name="NUM" val="4"/>
</p:tagLst>
</file>

<file path=ppt/tags/tag92.xml><?xml version="1.0" encoding="utf-8"?>
<p:tagLst xmlns:a="http://schemas.openxmlformats.org/drawingml/2006/main" xmlns:r="http://schemas.openxmlformats.org/officeDocument/2006/relationships" xmlns:p="http://schemas.openxmlformats.org/presentationml/2006/main">
  <p:tag name="NUM" val="5"/>
</p:tagLst>
</file>

<file path=ppt/tags/tag93.xml><?xml version="1.0" encoding="utf-8"?>
<p:tagLst xmlns:a="http://schemas.openxmlformats.org/drawingml/2006/main" xmlns:r="http://schemas.openxmlformats.org/officeDocument/2006/relationships" xmlns:p="http://schemas.openxmlformats.org/presentationml/2006/main">
  <p:tag name="NUM" val="6"/>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3"/>
</p:tagLst>
</file>

<file path=ppt/tags/tag98.xml><?xml version="1.0" encoding="utf-8"?>
<p:tagLst xmlns:a="http://schemas.openxmlformats.org/drawingml/2006/main" xmlns:r="http://schemas.openxmlformats.org/officeDocument/2006/relationships" xmlns:p="http://schemas.openxmlformats.org/presentationml/2006/main">
  <p:tag name="NUM" val="4"/>
</p:tagLst>
</file>

<file path=ppt/tags/tag99.xml><?xml version="1.0" encoding="utf-8"?>
<p:tagLst xmlns:a="http://schemas.openxmlformats.org/drawingml/2006/main" xmlns:r="http://schemas.openxmlformats.org/officeDocument/2006/relationships" xmlns:p="http://schemas.openxmlformats.org/presentationml/2006/main">
  <p:tag name="NUM" val="5"/>
</p:tagLst>
</file>

<file path=ppt/theme/theme1.xml><?xml version="1.0" encoding="utf-8"?>
<a:theme xmlns:a="http://schemas.openxmlformats.org/drawingml/2006/main" name="Office Theme">
  <a:themeElements>
    <a:clrScheme name="Canadian Blood Services">
      <a:dk1>
        <a:srgbClr val="4D4D4D"/>
      </a:dk1>
      <a:lt1>
        <a:srgbClr val="FFFFFF"/>
      </a:lt1>
      <a:dk2>
        <a:srgbClr val="8C8C8C"/>
      </a:dk2>
      <a:lt2>
        <a:srgbClr val="BEBEBE"/>
      </a:lt2>
      <a:accent1>
        <a:srgbClr val="ED1C24"/>
      </a:accent1>
      <a:accent2>
        <a:srgbClr val="C4161C"/>
      </a:accent2>
      <a:accent3>
        <a:srgbClr val="A70E13"/>
      </a:accent3>
      <a:accent4>
        <a:srgbClr val="54C3BB"/>
      </a:accent4>
      <a:accent5>
        <a:srgbClr val="549B96"/>
      </a:accent5>
      <a:accent6>
        <a:srgbClr val="F2F2F2"/>
      </a:accent6>
      <a:hlink>
        <a:srgbClr val="88528B"/>
      </a:hlink>
      <a:folHlink>
        <a:srgbClr val="55325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CCD596-1182-7148-A73C-E2D925F17539}" vid="{25DEFAFC-F2A7-AC4F-9C79-252FAF862B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839C5EB37899499C2FEA31F568637B" ma:contentTypeVersion="16" ma:contentTypeDescription="Create a new document." ma:contentTypeScope="" ma:versionID="8d85daeb4a24e268dfa76140ab782932">
  <xsd:schema xmlns:xsd="http://www.w3.org/2001/XMLSchema" xmlns:xs="http://www.w3.org/2001/XMLSchema" xmlns:p="http://schemas.microsoft.com/office/2006/metadata/properties" xmlns:ns2="94bdf2b4-da9d-43ff-b7eb-f691ed4e728e" xmlns:ns3="fb2134d8-df7a-4bfb-acec-b9b6001b3bd7" targetNamespace="http://schemas.microsoft.com/office/2006/metadata/properties" ma:root="true" ma:fieldsID="bad9d731d33c41020420af0d59faa1d2" ns2:_="" ns3:_="">
    <xsd:import namespace="94bdf2b4-da9d-43ff-b7eb-f691ed4e728e"/>
    <xsd:import namespace="fb2134d8-df7a-4bfb-acec-b9b6001b3bd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bdf2b4-da9d-43ff-b7eb-f691ed4e72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9c19e-1ce7-41ad-b5fe-f1235fea75d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b2134d8-df7a-4bfb-acec-b9b6001b3bd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ae1db8-badd-4b0c-9038-d2c10e1291f3}" ma:internalName="TaxCatchAll" ma:showField="CatchAllData" ma:web="fb2134d8-df7a-4bfb-acec-b9b6001b3b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4bdf2b4-da9d-43ff-b7eb-f691ed4e728e">
      <Terms xmlns="http://schemas.microsoft.com/office/infopath/2007/PartnerControls"/>
    </lcf76f155ced4ddcb4097134ff3c332f>
    <TaxCatchAll xmlns="fb2134d8-df7a-4bfb-acec-b9b6001b3bd7" xsi:nil="true"/>
    <SharedWithUsers xmlns="fb2134d8-df7a-4bfb-acec-b9b6001b3bd7">
      <UserInfo>
        <DisplayName>Michelle Zeller</DisplayName>
        <AccountId>305</AccountId>
        <AccountType/>
      </UserInfo>
      <UserInfo>
        <DisplayName>Shuoyan Ning</DisplayName>
        <AccountId>297</AccountId>
        <AccountType/>
      </UserInfo>
      <UserInfo>
        <DisplayName>Johnathan Mack</DisplayName>
        <AccountId>289</AccountId>
        <AccountType/>
      </UserInfo>
      <UserInfo>
        <DisplayName>Kathryn Webert</DisplayName>
        <AccountId>140</AccountId>
        <AccountType/>
      </UserInfo>
      <UserInfo>
        <DisplayName>Abby Wolfe</DisplayName>
        <AccountId>177</AccountId>
        <AccountType/>
      </UserInfo>
      <UserInfo>
        <DisplayName>Tricia Abe</DisplayName>
        <AccountId>35</AccountId>
        <AccountType/>
      </UserInfo>
      <UserInfo>
        <DisplayName>Rosanne Dawson</DisplayName>
        <AccountId>304</AccountId>
        <AccountType/>
      </UserInfo>
      <UserInfo>
        <DisplayName>Patrizia Ruoso</DisplayName>
        <AccountId>326</AccountId>
        <AccountType/>
      </UserInfo>
      <UserInfo>
        <DisplayName>Robert Romans</DisplayName>
        <AccountId>23</AccountId>
        <AccountType/>
      </UserInfo>
      <UserInfo>
        <DisplayName>Irena Gordon</DisplayName>
        <AccountId>254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746D80-0C84-424C-BF84-13B0CA6165BE}">
  <ds:schemaRefs>
    <ds:schemaRef ds:uri="94bdf2b4-da9d-43ff-b7eb-f691ed4e728e"/>
    <ds:schemaRef ds:uri="fb2134d8-df7a-4bfb-acec-b9b6001b3b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03BBD3C-CEA3-4B87-9EF0-FB4B0296A2D7}">
  <ds:schemaRefs>
    <ds:schemaRef ds:uri="94bdf2b4-da9d-43ff-b7eb-f691ed4e728e"/>
    <ds:schemaRef ds:uri="fb2134d8-df7a-4bfb-acec-b9b6001b3bd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3A26280-168F-4281-9621-28E9A70235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2723</TotalTime>
  <Words>8103</Words>
  <Application>Microsoft Office PowerPoint</Application>
  <PresentationFormat>Widescreen</PresentationFormat>
  <Paragraphs>1401</Paragraphs>
  <Slides>38</Slides>
  <Notes>37</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Octaplasma (plasma traité au solvant-détergent) : informations cliniques </vt:lpstr>
      <vt:lpstr>Vue d’ensemble</vt:lpstr>
      <vt:lpstr>Acronymes </vt:lpstr>
      <vt:lpstr>Réserves de plasma à teneur réduite en agents pathogènes de la Société canadienne du sang</vt:lpstr>
      <vt:lpstr>Avantages de la méthode d’inactivation des agents pathogènes</vt:lpstr>
      <vt:lpstr>Parcours vers l’obtention d’un plasma  à teneur réduite en agents pathogènes </vt:lpstr>
      <vt:lpstr>Traitement du plasma au solvant-détergent</vt:lpstr>
      <vt:lpstr>Pourquoi utiliser Octaplasma?</vt:lpstr>
      <vt:lpstr>Avantages d’Octaplasma</vt:lpstr>
      <vt:lpstr>Procédure de traitement au solvant-détergent d’Octapharma</vt:lpstr>
      <vt:lpstr>PowerPoint Presentation</vt:lpstr>
      <vt:lpstr>Caractéristiques d’Octaplasma</vt:lpstr>
      <vt:lpstr>Activité des facteurs de coagulation</vt:lpstr>
      <vt:lpstr>Taux de protéines plasmatiques</vt:lpstr>
      <vt:lpstr>PowerPoint Presentation</vt:lpstr>
      <vt:lpstr>Considérations cliniques (d’après la monographie du produit)</vt:lpstr>
      <vt:lpstr>Administration (d’après la monographie du produit)</vt:lpstr>
      <vt:lpstr>Innocuité :  complications infectieuses</vt:lpstr>
      <vt:lpstr>Dépistages pratiqués sur les dons et les mélanges de plasma</vt:lpstr>
      <vt:lpstr>VHA et parvovirus B19</vt:lpstr>
      <vt:lpstr>Innocuité : autres considérations</vt:lpstr>
      <vt:lpstr>Réactions allergiques</vt:lpstr>
      <vt:lpstr>Syndrome respiratoire aigu post-transfusionnel (TRALI)</vt:lpstr>
      <vt:lpstr> Indications et contre-indications  </vt:lpstr>
      <vt:lpstr>Indications (d’après la monographie du produit)</vt:lpstr>
      <vt:lpstr>Contre-indications (d’après la monographie du produit)</vt:lpstr>
      <vt:lpstr>Catégories particulières de patients* </vt:lpstr>
      <vt:lpstr>Grossesse et allaitement</vt:lpstr>
      <vt:lpstr>Pédiatrie</vt:lpstr>
      <vt:lpstr>Transfusions intra-utérines et chez le nouveau-né   </vt:lpstr>
      <vt:lpstr>Pour obtenir la liste complète des autres catégories particulières de patients et en savoir plus, veuillez consulter la monographie d’Octaplasma</vt:lpstr>
      <vt:lpstr>Résumé des avantages</vt:lpstr>
      <vt:lpstr>Résumé des avantages : plasma traité au solvant-détergent</vt:lpstr>
      <vt:lpstr>Ressources supplémentaires </vt:lpstr>
      <vt:lpstr>Ressources</vt:lpstr>
      <vt:lpstr>Contact</vt:lpstr>
      <vt:lpstr>Références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dc:title>
  <dc:creator>Michelle Armstrong</dc:creator>
  <cp:lastModifiedBy>Chantal Larivee</cp:lastModifiedBy>
  <cp:revision>89</cp:revision>
  <dcterms:created xsi:type="dcterms:W3CDTF">2020-08-13T18:27:05Z</dcterms:created>
  <dcterms:modified xsi:type="dcterms:W3CDTF">2023-03-17T19:02:13Z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0x0101001B839C5EB37899499C2FEA31F568637B</vt:lpwstr>
  </property>
  <property fmtid="{D5CDD505-2E9C-101B-9397-08002B2CF9AE}" pid="3" name="ArticulateGUID">
    <vt:lpwstr>0641CA29-D03B-476A-A112-22664E1CCE9D</vt:lpwstr>
  </property>
  <property fmtid="{D5CDD505-2E9C-101B-9397-08002B2CF9AE}" pid="4" name="ArticulatePath">
    <vt:lpwstr>https://cbsscs.sharepoint.com/teams/external/CGT/Shared Documents/NEW_PR platelets/FULL Slides_V2 SN AK edits</vt:lpwstr>
  </property>
  <property fmtid="{D5CDD505-2E9C-101B-9397-08002B2CF9AE}" pid="5" name="MediaServiceImageTags">
    <vt:lpwstr/>
  </property>
</Properties>
</file>