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charts/chart1.xml" ContentType="application/vnd.openxmlformats-officedocument.drawingml.chart+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1" r:id="rId5"/>
  </p:sldMasterIdLst>
  <p:notesMasterIdLst>
    <p:notesMasterId r:id="rId27"/>
  </p:notesMasterIdLst>
  <p:handoutMasterIdLst>
    <p:handoutMasterId r:id="rId28"/>
  </p:handoutMasterIdLst>
  <p:sldIdLst>
    <p:sldId id="256" r:id="rId6"/>
    <p:sldId id="389" r:id="rId7"/>
    <p:sldId id="390" r:id="rId8"/>
    <p:sldId id="410" r:id="rId9"/>
    <p:sldId id="391" r:id="rId10"/>
    <p:sldId id="392" r:id="rId11"/>
    <p:sldId id="414" r:id="rId12"/>
    <p:sldId id="357" r:id="rId13"/>
    <p:sldId id="411" r:id="rId14"/>
    <p:sldId id="408" r:id="rId15"/>
    <p:sldId id="394" r:id="rId16"/>
    <p:sldId id="416" r:id="rId17"/>
    <p:sldId id="396" r:id="rId18"/>
    <p:sldId id="409" r:id="rId19"/>
    <p:sldId id="398" r:id="rId20"/>
    <p:sldId id="418" r:id="rId21"/>
    <p:sldId id="400" r:id="rId22"/>
    <p:sldId id="401" r:id="rId23"/>
    <p:sldId id="412" r:id="rId24"/>
    <p:sldId id="402" r:id="rId25"/>
    <p:sldId id="305" r:id="rId26"/>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A6F200-ED11-A429-596B-15EBC0BCCE65}" name="Abby Wolfe" initials="AW" userId="S::abby.wolfe@blood.ca::4bd8c99e-4269-4737-a7cb-b8469a7bc8fd" providerId="AD"/>
  <p188:author id="{8BF49D4B-0EFC-6D57-B3CE-F3FE3058C9F1}" name="Melanie Bodnar" initials="MB" userId="S::melanie.bodnar@blood.ca::37095ca6-15d6-464c-8179-6ff94589e28f" providerId="AD"/>
  <p188:author id="{4BAD1D54-C365-C9CC-CFBD-DD2843A8DAC4}" name="Tricia Abe" initials="TA" userId="S::tricia.abe@blood.ca::54ab208a-2579-46a2-bbb1-09dd3af9c75d" providerId="AD"/>
  <p188:author id="{5824F854-7263-CFBD-9A6F-B250D81DEC5B}" name="Gwen Clarke" initials="GC" userId="S::gwen.clarke@blood.ca::1b3ff068-db75-4f3f-a08a-aa304196f4dc" providerId="AD"/>
  <p188:author id="{F3E28080-E19F-D809-CDA4-8ED4CD232BD6}" name="Marc Bienz" initials="MB" userId="S::marc.bienz@blood.ca::9b0e17de-b6bf-40b3-a967-9913cb65824a" providerId="AD"/>
  <p188:author id="{88FCD9A1-56EA-0414-09AB-FF2A45E5D850}" name="Claude Dreano" initials="CD" userId="S::Claude.Dreano@blood.ca::3bef3a0c-5f9b-416b-ac12-7b50e9bbdb6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8C8C"/>
    <a:srgbClr val="2A425A"/>
    <a:srgbClr val="BEBEBE"/>
    <a:srgbClr val="54C3BB"/>
    <a:srgbClr val="4D4D4D"/>
    <a:srgbClr val="C00000"/>
    <a:srgbClr val="88528B"/>
    <a:srgbClr val="E5A812"/>
    <a:srgbClr val="E5A800"/>
    <a:srgbClr val="F6B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FB04B0-C1AD-4342-95C8-19953C4F299D}" v="27" dt="2022-12-09T15:54:52.156"/>
    <p1510:client id="{5F81E76F-3F89-94D0-EC76-54D7ED5CB119}" v="7" dt="2022-12-13T20:56:37.7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116" autoAdjust="0"/>
  </p:normalViewPr>
  <p:slideViewPr>
    <p:cSldViewPr snapToGrid="0">
      <p:cViewPr varScale="1">
        <p:scale>
          <a:sx n="95" d="100"/>
          <a:sy n="95" d="100"/>
        </p:scale>
        <p:origin x="468" y="9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by Wolfe" userId="S::abby.wolfe@blood.ca::4bd8c99e-4269-4737-a7cb-b8469a7bc8fd" providerId="AD" clId="Web-{5F81E76F-3F89-94D0-EC76-54D7ED5CB119}"/>
    <pc:docChg chg="modSld">
      <pc:chgData name="Abby Wolfe" userId="S::abby.wolfe@blood.ca::4bd8c99e-4269-4737-a7cb-b8469a7bc8fd" providerId="AD" clId="Web-{5F81E76F-3F89-94D0-EC76-54D7ED5CB119}" dt="2022-12-13T20:56:37.725" v="6" actId="14100"/>
      <pc:docMkLst>
        <pc:docMk/>
      </pc:docMkLst>
      <pc:sldChg chg="modSp">
        <pc:chgData name="Abby Wolfe" userId="S::abby.wolfe@blood.ca::4bd8c99e-4269-4737-a7cb-b8469a7bc8fd" providerId="AD" clId="Web-{5F81E76F-3F89-94D0-EC76-54D7ED5CB119}" dt="2022-12-13T20:56:37.725" v="6" actId="14100"/>
        <pc:sldMkLst>
          <pc:docMk/>
          <pc:sldMk cId="3147627472" sldId="400"/>
        </pc:sldMkLst>
        <pc:spChg chg="mod">
          <ac:chgData name="Abby Wolfe" userId="S::abby.wolfe@blood.ca::4bd8c99e-4269-4737-a7cb-b8469a7bc8fd" providerId="AD" clId="Web-{5F81E76F-3F89-94D0-EC76-54D7ED5CB119}" dt="2022-12-13T20:56:37.725" v="6" actId="14100"/>
          <ac:spMkLst>
            <pc:docMk/>
            <pc:sldMk cId="3147627472" sldId="400"/>
            <ac:spMk id="3" creationId="{AAFCCCFC-EB52-8056-89AC-CAD9018521D2}"/>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baseline="0">
                <a:solidFill>
                  <a:schemeClr val="tx1">
                    <a:lumMod val="65000"/>
                    <a:lumOff val="35000"/>
                  </a:schemeClr>
                </a:solidFill>
                <a:latin typeface="+mn-lt"/>
                <a:ea typeface="+mn-ea"/>
                <a:cs typeface="+mn-cs"/>
              </a:defRPr>
            </a:pPr>
            <a:r>
              <a:rPr lang="fr-CA" sz="1800" cap="all" baseline="0" dirty="0">
                <a:latin typeface="Arial" panose="020B0604020202020204" pitchFamily="34" charset="0"/>
                <a:cs typeface="Arial" panose="020B0604020202020204" pitchFamily="34" charset="0"/>
              </a:rPr>
              <a:t>Mélange plaquettaire : </a:t>
            </a:r>
            <a:br>
              <a:rPr lang="fr-CA" sz="1800" cap="all" baseline="0" dirty="0">
                <a:latin typeface="Arial" panose="020B0604020202020204" pitchFamily="34" charset="0"/>
                <a:cs typeface="Arial" panose="020B0604020202020204" pitchFamily="34" charset="0"/>
              </a:rPr>
            </a:br>
            <a:r>
              <a:rPr lang="fr-CA" sz="1800" cap="all" baseline="0" dirty="0">
                <a:latin typeface="Arial" panose="020B0604020202020204" pitchFamily="34" charset="0"/>
                <a:cs typeface="Arial" panose="020B0604020202020204" pitchFamily="34" charset="0"/>
              </a:rPr>
              <a:t>contribution plasmatique de chaque donneur</a:t>
            </a:r>
          </a:p>
        </c:rich>
      </c:tx>
      <c:layout>
        <c:manualLayout>
          <c:xMode val="edge"/>
          <c:yMode val="edge"/>
          <c:x val="0.2363709708507955"/>
          <c:y val="0"/>
        </c:manualLayout>
      </c:layout>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7653745119311834E-2"/>
          <c:y val="0.29420223128433526"/>
          <c:w val="0.84935520762773309"/>
          <c:h val="0.61207286440030317"/>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F52C-4CA8-8FC7-FBAB40AD49D9}"/>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F52C-4CA8-8FC7-FBAB40AD49D9}"/>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F52C-4CA8-8FC7-FBAB40AD49D9}"/>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F52C-4CA8-8FC7-FBAB40AD49D9}"/>
              </c:ext>
            </c:extLst>
          </c:dPt>
          <c:dLbls>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F52C-4CA8-8FC7-FBAB40AD49D9}"/>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3"/>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5-F52C-4CA8-8FC7-FBAB40AD49D9}"/>
                </c:ext>
              </c:extLst>
            </c:dLbl>
            <c:dLbl>
              <c:idx val="3"/>
              <c:layout>
                <c:manualLayout>
                  <c:x val="0.18499772372230147"/>
                  <c:y val="0.12597015766823896"/>
                </c:manualLayout>
              </c:layout>
              <c:tx>
                <c:rich>
                  <a:bodyPr rot="0" spcFirstLastPara="1" vertOverflow="ellipsis" vert="horz" wrap="square" lIns="38100" tIns="19050" rIns="38100" bIns="19050" anchor="ctr" anchorCtr="1">
                    <a:noAutofit/>
                  </a:bodyPr>
                  <a:lstStyle/>
                  <a:p>
                    <a:pPr>
                      <a:defRPr sz="1800" b="1" i="0" u="none" strike="noStrike" kern="1200" spc="0" baseline="0">
                        <a:solidFill>
                          <a:schemeClr val="accent4"/>
                        </a:solidFill>
                        <a:latin typeface="Arial" panose="020B0604020202020204" pitchFamily="34" charset="0"/>
                        <a:ea typeface="+mn-ea"/>
                        <a:cs typeface="Arial" panose="020B0604020202020204" pitchFamily="34" charset="0"/>
                      </a:defRPr>
                    </a:pPr>
                    <a:fld id="{FF1D0A3F-1B0C-4902-BF17-9AC15480F489}" type="CATEGORYNAME">
                      <a:rPr lang="en-US" sz="1800">
                        <a:solidFill>
                          <a:schemeClr val="accent4">
                            <a:lumMod val="75000"/>
                          </a:schemeClr>
                        </a:solidFill>
                        <a:latin typeface="Arial" panose="020B0604020202020204" pitchFamily="34" charset="0"/>
                        <a:cs typeface="Arial" panose="020B0604020202020204" pitchFamily="34" charset="0"/>
                      </a:rPr>
                      <a:pPr>
                        <a:defRPr sz="1800" b="1" i="0" u="none" strike="noStrike" kern="1200" spc="0" baseline="0">
                          <a:solidFill>
                            <a:schemeClr val="accent4"/>
                          </a:solidFill>
                          <a:latin typeface="Arial" panose="020B0604020202020204" pitchFamily="34" charset="0"/>
                          <a:ea typeface="+mn-ea"/>
                          <a:cs typeface="Arial" panose="020B0604020202020204" pitchFamily="34" charset="0"/>
                        </a:defRPr>
                      </a:pPr>
                      <a:t>[CATEGORY NAME]</a:t>
                    </a:fld>
                    <a:endParaRPr lang="en-US"/>
                  </a:p>
                </c:rich>
              </c:tx>
              <c:spPr>
                <a:noFill/>
                <a:ln>
                  <a:noFill/>
                </a:ln>
                <a:effectLst/>
              </c:spPr>
              <c:dLblPos val="bestFit"/>
              <c:showLegendKey val="0"/>
              <c:showVal val="0"/>
              <c:showCatName val="1"/>
              <c:showSerName val="0"/>
              <c:showPercent val="0"/>
              <c:showBubbleSize val="0"/>
              <c:extLst>
                <c:ext xmlns:c15="http://schemas.microsoft.com/office/drawing/2012/chart" uri="{CE6537A1-D6FC-4f65-9D91-7224C49458BB}">
                  <c15:layout>
                    <c:manualLayout>
                      <c:w val="0.38209320651507339"/>
                      <c:h val="0.12096260938743039"/>
                    </c:manualLayout>
                  </c15:layout>
                  <c15:dlblFieldTable/>
                  <c15:showDataLabelsRange val="0"/>
                </c:ext>
                <c:ext xmlns:c16="http://schemas.microsoft.com/office/drawing/2014/chart" uri="{C3380CC4-5D6E-409C-BE32-E72D297353CC}">
                  <c16:uniqueId val="{00000007-F52C-4CA8-8FC7-FBAB40AD49D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Sheet1!$F$9:$F$12</c:f>
              <c:strCache>
                <c:ptCount val="4"/>
                <c:pt idx="0">
                  <c:v>Donneur 1 (30 cc)</c:v>
                </c:pt>
                <c:pt idx="1">
                  <c:v>Donneur 2 (30 cc)</c:v>
                </c:pt>
                <c:pt idx="2">
                  <c:v>Donneur 3 (30 cc)</c:v>
                </c:pt>
                <c:pt idx="3">
                  <c:v>Donneur 4 (210-260 cc)</c:v>
                </c:pt>
              </c:strCache>
            </c:strRef>
          </c:cat>
          <c:val>
            <c:numRef>
              <c:f>Sheet1!$G$9:$G$12</c:f>
              <c:numCache>
                <c:formatCode>General</c:formatCode>
                <c:ptCount val="4"/>
                <c:pt idx="0">
                  <c:v>8.5714285714285715E-2</c:v>
                </c:pt>
                <c:pt idx="1">
                  <c:v>8.5714285714285715E-2</c:v>
                </c:pt>
                <c:pt idx="2">
                  <c:v>8.5714285714285715E-2</c:v>
                </c:pt>
                <c:pt idx="3">
                  <c:v>0.74285714285714288</c:v>
                </c:pt>
              </c:numCache>
            </c:numRef>
          </c:val>
          <c:extLst>
            <c:ext xmlns:c16="http://schemas.microsoft.com/office/drawing/2014/chart" uri="{C3380CC4-5D6E-409C-BE32-E72D297353CC}">
              <c16:uniqueId val="{00000008-F52C-4CA8-8FC7-FBAB40AD49D9}"/>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B7EC99-B55D-4665-8F00-FB55CF318D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70662609-3863-4A8A-914B-CC02289F74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3A6354-54B3-4670-89C1-320F7A56B3EF}" type="datetimeFigureOut">
              <a:rPr lang="en-CA" smtClean="0"/>
              <a:t>2022-12-13</a:t>
            </a:fld>
            <a:endParaRPr lang="en-CA"/>
          </a:p>
        </p:txBody>
      </p:sp>
      <p:sp>
        <p:nvSpPr>
          <p:cNvPr id="4" name="Footer Placeholder 3">
            <a:extLst>
              <a:ext uri="{FF2B5EF4-FFF2-40B4-BE49-F238E27FC236}">
                <a16:creationId xmlns:a16="http://schemas.microsoft.com/office/drawing/2014/main" id="{BDDC6D5B-BBAD-429F-ABBF-DF5419B81E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F59F72D0-FA33-4E00-A45E-51E5A2D657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9DCD17-FB70-4447-A747-9ADE3B867C3E}" type="slidenum">
              <a:rPr lang="en-CA" smtClean="0"/>
              <a:t>‹#›</a:t>
            </a:fld>
            <a:endParaRPr lang="en-CA"/>
          </a:p>
        </p:txBody>
      </p:sp>
    </p:spTree>
    <p:extLst>
      <p:ext uri="{BB962C8B-B14F-4D97-AF65-F5344CB8AC3E}">
        <p14:creationId xmlns:p14="http://schemas.microsoft.com/office/powerpoint/2010/main" val="107298959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6T14:02:58.676"/>
    </inkml:context>
    <inkml:brush xml:id="br0">
      <inkml:brushProperty name="width" value="0.1" units="cm"/>
      <inkml:brushProperty name="height" value="0.1" units="cm"/>
      <inkml:brushProperty name="color" value="#FFFFFF"/>
    </inkml:brush>
  </inkml:definitions>
  <inkml:trace contextRef="#ctx0" brushRef="#br0">9588 5920 16383 0 0,'6'0'0'0'0,"2"6"0"0"0,6 2 0 0 0,0 6 0 0 0,4 6 0 0 0,-1 7 0 0 0,-9-2 0 0 0,-13-12 0 0 0,-5-13 0 0 0,-7-7 0 0 0,0-9 0 0 0,2-7 0 0 0,-2-6 0 0 0,1-4 0 0 0,4-3 0 0 0,4-1 0 0 0,4 0 0 0 0,13 5 0 0 0,7 15 0 0 0,0 17 0 0 0,3 7 0 0 0,-2 16 0 0 0,3 3 0 0 0,4 10 0 0 0,-2 5 0 0 0,-5 1 0 0 0,1 0 0 0 0,-3-1 0 0 0,-10-8 0 0 0,-11-9 0 0 0,-12-15 0 0 0,-8-15 0 0 0,0-13 0 0 0,4-9 0 0 0,6-6 0 0 0,0 3 0 0 0,3 1 0 0 0,9 17 0 0 0,5 17 0 0 0,3 14 0 0 0,1 10 0 0 0,-1 7 0 0 0,-1-10 0 0 0,-1-14 0 0 0,0-15 0 0 0,-8-8 0 0 0,-2-7 0 0 0,-6-1 0 0 0,0-2 0 0 0,-5 1 0 0 0,2 0 0 0 0,3-4 0 0 0,11 2 0 0 0,5 12 0 0 0,9 8 0 0 0,8 10 0 0 0,1 10 0 0 0,-3 8 0 0 0,-4 6 0 0 0,-4 4 0 0 0,-4 2 0 0 0,-9-5 0 0 0,-10-8 0 0 0,-8-8 0 0 0,-1-14 0 0 0,-2-12 0 0 0,2-11 0 0 0,0-8 0 0 0,10 1 0 0 0,6 12 0 0 0,6 14 0 0 0,8 13 0 0 0,9 12 0 0 0,2 7 0 0 0,-2 6 0 0 0,2-5 0 0 0,-7-6 0 0 0,-13-9 0 0 0,-5-12 0 0 0,-2-13 0 0 0,1-11 0 0 0,1-9 0 0 0,9 1 0 0 0,9 12 0 0 0,10 14 0 0 0,1 13 0 0 0,2 12 0 0 0,-2 7 0 0 0,-5-7 0 0 0,-6-14 0 0 0,2-14 0 0 0,-2-13 0 0 0,4-3 0 0 0,-1 9 0 0 0,-2-1 0 0 0,-5-4 0 0 0,-2-5 0 0 0,-2-5 0 0 0,-2 9 0 0 0,-1 13 0 0 0,6 13 0 0 0,1 12 0 0 0,6 2 0 0 0,1 4 0 0 0,-2-15 0 0 0,-3-22 0 0 0,-3-8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6T14:02:58.678"/>
    </inkml:context>
    <inkml:brush xml:id="br0">
      <inkml:brushProperty name="width" value="0.1" units="cm"/>
      <inkml:brushProperty name="height" value="0.1" units="cm"/>
      <inkml:brushProperty name="color" value="#FFFFFF"/>
    </inkml:brush>
  </inkml:definitions>
  <inkml:trace contextRef="#ctx0" brushRef="#br0">24295 4599 16383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6T14:02:58.680"/>
    </inkml:context>
    <inkml:brush xml:id="br0">
      <inkml:brushProperty name="width" value="0.1" units="cm"/>
      <inkml:brushProperty name="height" value="0.1" units="cm"/>
      <inkml:brushProperty name="color" value="#FFFFFF"/>
    </inkml:brush>
  </inkml:definitions>
  <inkml:trace contextRef="#ctx0" brushRef="#br0">9700 5974 16383 0 0,'-6'0'0'0'0,"-14"-6"0"0"0,-4-8 0 0 0,-4-2 0 0 0,-3-4 0 0 0,-3 1 0 0 0,5-2 0 0 0,13 9 0 0 0,16 12 0 0 0,14 6 0 0 0,10 9 0 0 0,7 1 0 0 0,-1 4 0 0 0,0 5 0 0 0,-5 4 0 0 0,-12-3 0 0 0,-16-5 0 0 0,-12-7 0 0 0,-5-12 0 0 0,-4-6 0 0 0,2-8 0 0 0,-8-3 0 0 0,-5-10 0 0 0,4-8 0 0 0,1 2 0 0 0,12 7 0 0 0,14 7 0 0 0,9 12 0 0 0,-3 8 0 0 0,-2-4 0 0 0,-1-13 0 0 0,0-4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6736-BBE7-42BD-8FC3-A09AD53371F1}" type="datetimeFigureOut">
              <a:rPr lang="en-CA" smtClean="0"/>
              <a:t>2022-12-13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95374F-67B4-4964-B74C-2D30B3D88A80}" type="slidenum">
              <a:rPr lang="en-CA" smtClean="0"/>
              <a:t>‹#›</a:t>
            </a:fld>
            <a:endParaRPr lang="en-CA"/>
          </a:p>
        </p:txBody>
      </p:sp>
    </p:spTree>
    <p:extLst>
      <p:ext uri="{BB962C8B-B14F-4D97-AF65-F5344CB8AC3E}">
        <p14:creationId xmlns:p14="http://schemas.microsoft.com/office/powerpoint/2010/main" val="1325909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rofedu.blood.ca/fr/transfusion/guide-clinique/plaquettes-teneur-reduite-en-agents-pathogene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795374F-67B4-4964-B74C-2D30B3D88A80}" type="slidenum">
              <a:rPr lang="en-CA" smtClean="0"/>
              <a:t>1</a:t>
            </a:fld>
            <a:endParaRPr lang="en-CA"/>
          </a:p>
        </p:txBody>
      </p:sp>
    </p:spTree>
    <p:extLst>
      <p:ext uri="{BB962C8B-B14F-4D97-AF65-F5344CB8AC3E}">
        <p14:creationId xmlns:p14="http://schemas.microsoft.com/office/powerpoint/2010/main" val="3685778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a:latin typeface="Arial" panose="020B0604020202020204" pitchFamily="34" charset="0"/>
                <a:cs typeface="Arial" panose="020B0604020202020204" pitchFamily="34" charset="0"/>
              </a:rPr>
              <a:t>Les valeurs fournies sont des estimations basées sur les résultats provenant de la littérature, des données de validation préliminaires et d’autres fournisseurs de sang. Il existe de nombreux facteurs qui peuvent influer sur les taux d’iso-hémagglutinines d’un donneur : l’âge, le sexe, le statut de vaccination récent et même le régime alimentaire ou la consommation d’aliments probiotiques.</a:t>
            </a:r>
          </a:p>
          <a:p>
            <a:r>
              <a:rPr lang="fr-CA" sz="1100">
                <a:latin typeface="Arial" panose="020B0604020202020204" pitchFamily="34" charset="0"/>
                <a:cs typeface="Arial" panose="020B0604020202020204" pitchFamily="34" charset="0"/>
              </a:rPr>
              <a:t>Nous fournirons des données actualisées sur les donneurs canadiens au fur et à mesure du déploiement à grande échelle de ce test. Il pourrait y avoir des fluctuations au fil du temps au niveau de la proportion relative de donneurs testés positifs pour des titres élevés d’iso-hémagglutinines, même si les données d’autres fournisseurs de sang et la littérature suggèrent qu’il s’agit généralement de variations minimales. </a:t>
            </a:r>
          </a:p>
        </p:txBody>
      </p:sp>
      <p:sp>
        <p:nvSpPr>
          <p:cNvPr id="4" name="Slide Number Placeholder 3"/>
          <p:cNvSpPr>
            <a:spLocks noGrp="1"/>
          </p:cNvSpPr>
          <p:nvPr>
            <p:ph type="sldNum" sz="quarter" idx="5"/>
          </p:nvPr>
        </p:nvSpPr>
        <p:spPr/>
        <p:txBody>
          <a:bodyPr/>
          <a:lstStyle/>
          <a:p>
            <a:fld id="{6795374F-67B4-4964-B74C-2D30B3D88A80}" type="slidenum">
              <a:rPr lang="en-CA" smtClean="0"/>
              <a:t>10</a:t>
            </a:fld>
            <a:endParaRPr lang="en-CA"/>
          </a:p>
        </p:txBody>
      </p:sp>
    </p:spTree>
    <p:extLst>
      <p:ext uri="{BB962C8B-B14F-4D97-AF65-F5344CB8AC3E}">
        <p14:creationId xmlns:p14="http://schemas.microsoft.com/office/powerpoint/2010/main" val="594081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95374F-67B4-4964-B74C-2D30B3D88A80}" type="slidenum">
              <a:rPr lang="en-CA" smtClean="0"/>
              <a:t>11</a:t>
            </a:fld>
            <a:endParaRPr lang="en-CA"/>
          </a:p>
        </p:txBody>
      </p:sp>
    </p:spTree>
    <p:extLst>
      <p:ext uri="{BB962C8B-B14F-4D97-AF65-F5344CB8AC3E}">
        <p14:creationId xmlns:p14="http://schemas.microsoft.com/office/powerpoint/2010/main" val="2005856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a:latin typeface="Arial" panose="020B0604020202020204" pitchFamily="34" charset="0"/>
                <a:cs typeface="Arial" panose="020B0604020202020204" pitchFamily="34" charset="0"/>
              </a:rPr>
              <a:t>Les hôpitaux de plus grande taille qui effectuent actuellement un test de détection des titres élevés sur le composant plaquettaire final et nécessitent un approvisionnement constant et stable en plaquettes à faible titre doivent poursuivre leur pratique de tests, dans la mesure où la Société canadienne du sang pourrait ne pas pouvoir répondre à leur demande. Les travaux de développement pour ce test ont principalement été réalisés dans le contexte des plaquettes non traitées, non à teneur réduite en agents pathogènes.</a:t>
            </a:r>
          </a:p>
          <a:p>
            <a:r>
              <a:rPr lang="fr-CA" sz="1100" dirty="0">
                <a:latin typeface="Arial" panose="020B0604020202020204" pitchFamily="34" charset="0"/>
                <a:cs typeface="Arial" panose="020B0604020202020204" pitchFamily="34" charset="0"/>
              </a:rPr>
              <a:t>Comme cela est démontré, lorsque le test est effectué par l’hôpital, jusqu’à 80 % des mélanges plaquettaires peuvent obtenir un résultat de faible titre (estimation sur la base des données fournies par certains hôpitaux via communication du personnel; la proportion peut varier en fonction de la valeur seuil et de la méthode de test utilisées). En revanche, lorsque le test est effectué sur le donneur, on s’attend à ce que seuls 20 % des mélanges plaquettaires non traités soient étiquetés à faible titre, vu que l’ensemble des quatre donneurs sélectionnés de manière aléatoire dans un mélange plaquettaire doivent être testés négatifs. Cette « différence » est la raison pour laquelle les hôpitaux ayant une forte demande en plaquettes à faible titre doivent continuer leur propre test à l’interne.</a:t>
            </a:r>
          </a:p>
          <a:p>
            <a:endParaRPr lang="en-CA" sz="1100" dirty="0">
              <a:latin typeface="Arial" panose="020B0604020202020204" pitchFamily="34" charset="0"/>
              <a:cs typeface="Arial" panose="020B0604020202020204" pitchFamily="34" charset="0"/>
            </a:endParaRPr>
          </a:p>
          <a:p>
            <a:r>
              <a:rPr lang="fr-CA" sz="1100" dirty="0">
                <a:latin typeface="Arial" panose="020B0604020202020204" pitchFamily="34" charset="0"/>
                <a:cs typeface="Arial" panose="020B0604020202020204" pitchFamily="34" charset="0"/>
              </a:rPr>
              <a:t>Il convient de noter qu’avec la stratégie actuelle de test et de fabrication, cette différence sera encore plus grande pour les plaquettes à teneur réduite en agents pathogènes, comme cela est évoqué ultérieurement dans cette présentation.</a:t>
            </a:r>
          </a:p>
        </p:txBody>
      </p:sp>
      <p:sp>
        <p:nvSpPr>
          <p:cNvPr id="4" name="Slide Number Placeholder 3"/>
          <p:cNvSpPr>
            <a:spLocks noGrp="1"/>
          </p:cNvSpPr>
          <p:nvPr>
            <p:ph type="sldNum" sz="quarter" idx="5"/>
          </p:nvPr>
        </p:nvSpPr>
        <p:spPr/>
        <p:txBody>
          <a:bodyPr/>
          <a:lstStyle/>
          <a:p>
            <a:fld id="{6795374F-67B4-4964-B74C-2D30B3D88A80}" type="slidenum">
              <a:rPr lang="en-CA" smtClean="0"/>
              <a:t>12</a:t>
            </a:fld>
            <a:endParaRPr lang="en-CA"/>
          </a:p>
        </p:txBody>
      </p:sp>
    </p:spTree>
    <p:extLst>
      <p:ext uri="{BB962C8B-B14F-4D97-AF65-F5344CB8AC3E}">
        <p14:creationId xmlns:p14="http://schemas.microsoft.com/office/powerpoint/2010/main" val="3751544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95374F-67B4-4964-B74C-2D30B3D88A80}" type="slidenum">
              <a:rPr lang="en-CA" smtClean="0"/>
              <a:t>13</a:t>
            </a:fld>
            <a:endParaRPr lang="en-CA"/>
          </a:p>
        </p:txBody>
      </p:sp>
    </p:spTree>
    <p:extLst>
      <p:ext uri="{BB962C8B-B14F-4D97-AF65-F5344CB8AC3E}">
        <p14:creationId xmlns:p14="http://schemas.microsoft.com/office/powerpoint/2010/main" val="1092726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a:latin typeface="Arial" panose="020B0604020202020204" pitchFamily="34" charset="0"/>
                <a:cs typeface="Arial" panose="020B0604020202020204" pitchFamily="34" charset="0"/>
              </a:rPr>
              <a:t>Ces travaux ont été réalisés par John Blake à la Société canadienne du sang et ont été publiés sous forme de résumé lors de la conférence 2022 de l’AABB.</a:t>
            </a:r>
          </a:p>
        </p:txBody>
      </p:sp>
      <p:sp>
        <p:nvSpPr>
          <p:cNvPr id="4" name="Slide Number Placeholder 3"/>
          <p:cNvSpPr>
            <a:spLocks noGrp="1"/>
          </p:cNvSpPr>
          <p:nvPr>
            <p:ph type="sldNum" sz="quarter" idx="5"/>
          </p:nvPr>
        </p:nvSpPr>
        <p:spPr/>
        <p:txBody>
          <a:bodyPr/>
          <a:lstStyle/>
          <a:p>
            <a:fld id="{6795374F-67B4-4964-B74C-2D30B3D88A80}" type="slidenum">
              <a:rPr lang="en-CA" smtClean="0"/>
              <a:t>14</a:t>
            </a:fld>
            <a:endParaRPr lang="en-CA"/>
          </a:p>
        </p:txBody>
      </p:sp>
    </p:spTree>
    <p:extLst>
      <p:ext uri="{BB962C8B-B14F-4D97-AF65-F5344CB8AC3E}">
        <p14:creationId xmlns:p14="http://schemas.microsoft.com/office/powerpoint/2010/main" val="3304788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95374F-67B4-4964-B74C-2D30B3D88A80}" type="slidenum">
              <a:rPr lang="en-CA" smtClean="0"/>
              <a:t>15</a:t>
            </a:fld>
            <a:endParaRPr lang="en-CA"/>
          </a:p>
        </p:txBody>
      </p:sp>
    </p:spTree>
    <p:extLst>
      <p:ext uri="{BB962C8B-B14F-4D97-AF65-F5344CB8AC3E}">
        <p14:creationId xmlns:p14="http://schemas.microsoft.com/office/powerpoint/2010/main" val="3666782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16</a:t>
            </a:fld>
            <a:endParaRPr lang="en-CA"/>
          </a:p>
        </p:txBody>
      </p:sp>
    </p:spTree>
    <p:extLst>
      <p:ext uri="{BB962C8B-B14F-4D97-AF65-F5344CB8AC3E}">
        <p14:creationId xmlns:p14="http://schemas.microsoft.com/office/powerpoint/2010/main" val="2340733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a:latin typeface="Arial" panose="020B0604020202020204" pitchFamily="34" charset="0"/>
                <a:cs typeface="Arial" panose="020B0604020202020204" pitchFamily="34" charset="0"/>
              </a:rPr>
              <a:t>Le test des titres d’iso-hémagglutinines du donneur est une stratégie d’atténuation des risques. </a:t>
            </a:r>
          </a:p>
          <a:p>
            <a:r>
              <a:rPr lang="fr-CA" sz="1100" b="1" dirty="0">
                <a:latin typeface="Arial" panose="020B0604020202020204" pitchFamily="34" charset="0"/>
                <a:cs typeface="Arial" panose="020B0604020202020204" pitchFamily="34" charset="0"/>
              </a:rPr>
              <a:t>Le composant plaquettaire ou plasmatique optimal pour une transfusion est un composant ABO identique.</a:t>
            </a:r>
            <a:r>
              <a:rPr lang="fr-CA" sz="1100" dirty="0">
                <a:latin typeface="Arial" panose="020B0604020202020204" pitchFamily="34" charset="0"/>
                <a:cs typeface="Arial" panose="020B0604020202020204" pitchFamily="34" charset="0"/>
              </a:rPr>
              <a:t> Néanmoins, quand on doit recourir à des plaquettes ou du plasma ABO incompatibles, un composant étiqueté « faible titre » est plus sûr qu’un composant non testé ou non étiqueté.</a:t>
            </a:r>
          </a:p>
          <a:p>
            <a:r>
              <a:rPr lang="fr-CA" sz="1100" dirty="0">
                <a:latin typeface="Arial" panose="020B0604020202020204" pitchFamily="34" charset="0"/>
                <a:cs typeface="Arial" panose="020B0604020202020204" pitchFamily="34" charset="0"/>
              </a:rPr>
              <a:t>Les receveurs avec un faible volume sanguin (transfusion intra-utérine, néonatale ou pédiatrique) et ceux recevant un large volume cumulé de plasma incompatible transfusé au fil du temps peuvent présenter un risque accru de complication hémolytique malgré l’utilisation de composants étiquetés à faible titre. Ce risque peut être davantage amplifié dans le cadre de plaquettes d’aphérèse où tout le plasma vient d’un seul donneur et n’est pas soumis à la dilution supplémentaire liée au mélange (par exemple, plaquettes d’aphérèse HLA et HPA spécifiques contenant du plasma ABO incompatible d’un seul donneur).</a:t>
            </a:r>
          </a:p>
          <a:p>
            <a:r>
              <a:rPr lang="fr-CA" sz="1100" dirty="0">
                <a:latin typeface="Arial" panose="020B0604020202020204" pitchFamily="34" charset="0"/>
                <a:cs typeface="Arial" panose="020B0604020202020204" pitchFamily="34" charset="0"/>
              </a:rPr>
              <a:t>D’autres facteurs liés au receveur ainsi que les caractéristiques biologiques des anticorps (en dehors du titrage relatif) peuvent également influer sur le risque d’événements indésirables hémolytiques aigus.</a:t>
            </a:r>
          </a:p>
          <a:p>
            <a:r>
              <a:rPr lang="fr-CA" sz="1100" dirty="0">
                <a:latin typeface="Arial" panose="020B0604020202020204" pitchFamily="34" charset="0"/>
                <a:cs typeface="Arial" panose="020B0604020202020204" pitchFamily="34" charset="0"/>
              </a:rPr>
              <a:t>Si l’on suspecte une RHI due à l’utilisation de composants étiquetés « anti-A/B faible », il convient de le signaler à la Société canadienne du sang en suivant les procédures locales de déclaration d’une réaction transfusionnelle (voir le guide de déclaration des réactions transfusionnelles indésirables).</a:t>
            </a:r>
          </a:p>
          <a:p>
            <a:endParaRPr lang="en-CA" dirty="0">
              <a:cs typeface="Calibri"/>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17</a:t>
            </a:fld>
            <a:endParaRPr lang="en-CA"/>
          </a:p>
        </p:txBody>
      </p:sp>
    </p:spTree>
    <p:extLst>
      <p:ext uri="{BB962C8B-B14F-4D97-AF65-F5344CB8AC3E}">
        <p14:creationId xmlns:p14="http://schemas.microsoft.com/office/powerpoint/2010/main" val="890275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a:latin typeface="Arial" panose="020B0604020202020204" pitchFamily="34" charset="0"/>
                <a:cs typeface="Arial" panose="020B0604020202020204" pitchFamily="34" charset="0"/>
              </a:rPr>
              <a:t>Le composant plaquettaire optimal est celui qui est ABO identique au receveur, mais cela peut ne pas être toujours possible du fait des limitations des stocks et de la courte durée de conservation des plaquettes.</a:t>
            </a:r>
          </a:p>
          <a:p>
            <a:r>
              <a:rPr lang="fr-CA" sz="1100" dirty="0">
                <a:latin typeface="Arial" panose="020B0604020202020204" pitchFamily="34" charset="0"/>
                <a:cs typeface="Arial" panose="020B0604020202020204" pitchFamily="34" charset="0"/>
              </a:rPr>
              <a:t>L’aspect le plus important à prendre en compte concernant la compatibilité ABO dans le cadre d’une transfusion de plaquettes est le transfert passif d’iso-hémagglutinines du donneur qui peuvent cibler les antigènes ABO correspondants sur les globules rouges du receveur et ainsi provoquer éventuellement une RHI.</a:t>
            </a:r>
          </a:p>
          <a:p>
            <a:r>
              <a:rPr lang="fr-CA" sz="1100" dirty="0">
                <a:latin typeface="Arial" panose="020B0604020202020204" pitchFamily="34" charset="0"/>
                <a:cs typeface="Arial" panose="020B0604020202020204" pitchFamily="34" charset="0"/>
              </a:rPr>
              <a:t>Même si le rétablissement des plaquettes peut être réduit dans le cadre de transfusions avec incompatibilité ABO (c’est-à-dire que le plasma du receveur contient des iso-hémagglutinines contre les antigènes A et/ou B exprimés à la surface des plaquettes), cela n’est généralement pas significatif sur le plan clinique. </a:t>
            </a:r>
          </a:p>
          <a:p>
            <a:r>
              <a:rPr lang="fr-CA" sz="1100" dirty="0">
                <a:latin typeface="Arial" panose="020B0604020202020204" pitchFamily="34" charset="0"/>
                <a:cs typeface="Arial" panose="020B0604020202020204" pitchFamily="34" charset="0"/>
              </a:rPr>
              <a:t>Il est préférable d’utiliser des plaquettes du groupe A pour des patients du groupe B (et vice-versa) plutôt que du groupe O en cas d’indisponibilité de composants ABO identiques.  Les personnes du groupe O ont tendance à présenter des taux globaux d’iso-hémagglutinines relativement plus élevés et des taux d’IgG proportionnellement supérieurs en plus des IgM. Concrètement, la sélection du composant plaquettaire optimal pour tout patient dépendra du stock disponible et des caractéristiques propres au patient. Ce tableau peut être utilisé afin d’aider à la prise de décision.</a:t>
            </a:r>
          </a:p>
          <a:p>
            <a:endParaRPr lang="en-CA" sz="1100" dirty="0">
              <a:latin typeface="Arial" panose="020B0604020202020204" pitchFamily="34" charset="0"/>
              <a:cs typeface="Arial" panose="020B0604020202020204" pitchFamily="34" charset="0"/>
            </a:endParaRPr>
          </a:p>
          <a:p>
            <a:r>
              <a:rPr lang="fr-CA" sz="1100" dirty="0">
                <a:latin typeface="Arial" panose="020B0604020202020204" pitchFamily="34" charset="0"/>
                <a:cs typeface="Arial" panose="020B0604020202020204" pitchFamily="34" charset="0"/>
              </a:rPr>
              <a:t>Il convient de noter que le stock de plaquettes AB est très limité et doit être utilisé en priorité pour la population pédiatrique (seuls 3 % des donneurs de sang au Canada sont du groupe AB).  Seuls 9 % des donneurs canadiens sont du groupe B. En se référant au tableau ci-dessus, il sera raisonnable de choisir pour un receveur du groupe A – en l’absence de plaquettes du groupe A – un produit plaquettaire du groupe O à faible titre dans la mesure où il est peu probable que des plaquettes AB ou des plaquettes du groupe B à faible titre soient disponibles.</a:t>
            </a:r>
          </a:p>
        </p:txBody>
      </p:sp>
      <p:sp>
        <p:nvSpPr>
          <p:cNvPr id="4" name="Slide Number Placeholder 3"/>
          <p:cNvSpPr>
            <a:spLocks noGrp="1"/>
          </p:cNvSpPr>
          <p:nvPr>
            <p:ph type="sldNum" sz="quarter" idx="5"/>
          </p:nvPr>
        </p:nvSpPr>
        <p:spPr/>
        <p:txBody>
          <a:bodyPr/>
          <a:lstStyle/>
          <a:p>
            <a:fld id="{6795374F-67B4-4964-B74C-2D30B3D88A80}" type="slidenum">
              <a:rPr lang="en-CA" smtClean="0"/>
              <a:t>18</a:t>
            </a:fld>
            <a:endParaRPr lang="en-CA"/>
          </a:p>
        </p:txBody>
      </p:sp>
    </p:spTree>
    <p:extLst>
      <p:ext uri="{BB962C8B-B14F-4D97-AF65-F5344CB8AC3E}">
        <p14:creationId xmlns:p14="http://schemas.microsoft.com/office/powerpoint/2010/main" val="3437846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CA" sz="1100">
                <a:latin typeface="Arial" panose="020B0604020202020204" pitchFamily="34" charset="0"/>
                <a:cs typeface="Arial" panose="020B0604020202020204" pitchFamily="34" charset="0"/>
              </a:rPr>
              <a:t>Ce schéma est extrait du chapitre 19 du </a:t>
            </a:r>
            <a:r>
              <a:rPr lang="fr-CA" sz="1100" b="0" i="1">
                <a:latin typeface="Arial" panose="020B0604020202020204" pitchFamily="34" charset="0"/>
                <a:cs typeface="Arial" panose="020B0604020202020204" pitchFamily="34" charset="0"/>
              </a:rPr>
              <a:t>Guide de la pratique transfusionnelle </a:t>
            </a:r>
            <a:r>
              <a:rPr lang="fr-CA" sz="1100">
                <a:latin typeface="Arial" panose="020B0604020202020204" pitchFamily="34" charset="0"/>
                <a:cs typeface="Arial" panose="020B0604020202020204" pitchFamily="34" charset="0"/>
              </a:rPr>
              <a:t>de la Société canadienne du sang. Une description de chaque étape est incluse à la diapositive 12 de la présentation complémentaire </a:t>
            </a:r>
            <a:r>
              <a:rPr lang="fr-CA" sz="1100" i="1">
                <a:latin typeface="Arial" panose="020B0604020202020204" pitchFamily="34" charset="0"/>
                <a:cs typeface="Arial" panose="020B0604020202020204" pitchFamily="34" charset="0"/>
              </a:rPr>
              <a:t>Plaquettes à teneur réduite en agents pathogènes – aperçu clinique, </a:t>
            </a:r>
            <a:r>
              <a:rPr lang="fr-CA" sz="1100">
                <a:latin typeface="Arial" panose="020B0604020202020204" pitchFamily="34" charset="0"/>
                <a:cs typeface="Arial" panose="020B0604020202020204" pitchFamily="34" charset="0"/>
              </a:rPr>
              <a:t>disponible ici : </a:t>
            </a:r>
            <a:r>
              <a:rPr lang="fr-CA" sz="1100">
                <a:latin typeface="Arial" panose="020B0604020202020204" pitchFamily="34" charset="0"/>
                <a:cs typeface="Arial" panose="020B0604020202020204" pitchFamily="34" charset="0"/>
                <a:hlinkClick r:id="rId3"/>
              </a:rPr>
              <a:t>Plaquettes à teneur réduite en agents pathogènes | Développement professionnel (sang.ca)</a:t>
            </a:r>
            <a:r>
              <a:rPr lang="fr-CA" sz="1100">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6795374F-67B4-4964-B74C-2D30B3D88A80}" type="slidenum">
              <a:rPr lang="en-CA" smtClean="0"/>
              <a:t>19</a:t>
            </a:fld>
            <a:endParaRPr lang="en-CA"/>
          </a:p>
        </p:txBody>
      </p:sp>
    </p:spTree>
    <p:extLst>
      <p:ext uri="{BB962C8B-B14F-4D97-AF65-F5344CB8AC3E}">
        <p14:creationId xmlns:p14="http://schemas.microsoft.com/office/powerpoint/2010/main" val="790231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95374F-67B4-4964-B74C-2D30B3D88A80}" type="slidenum">
              <a:rPr lang="en-CA" smtClean="0"/>
              <a:t>2</a:t>
            </a:fld>
            <a:endParaRPr lang="en-CA"/>
          </a:p>
        </p:txBody>
      </p:sp>
    </p:spTree>
    <p:extLst>
      <p:ext uri="{BB962C8B-B14F-4D97-AF65-F5344CB8AC3E}">
        <p14:creationId xmlns:p14="http://schemas.microsoft.com/office/powerpoint/2010/main" val="4180532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a:latin typeface="Arial" panose="020B0604020202020204" pitchFamily="34" charset="0"/>
                <a:cs typeface="Arial" panose="020B0604020202020204" pitchFamily="34" charset="0"/>
              </a:rPr>
              <a:t>S’agissant des plaquettes à teneur réduite en agents pathogènes, deux facteurs importants se répercutent sur les taux d’iso-hémagglutinines et sur la proportion de composants étiquetés à faible titre. D’une part, l’utilisation de solution additive pour plaquettes pendant le procédé de fabrication a un effet de dilution sur les taux d’iso-hémagglutinines dans le composant final.  On ne connaît pas vraiment l’ampleur de cet effet, mais une étude récemment publiée sur les plaquettes d’aphérèse suggère que les taux d’iso-hémagglutinines pourraient être réduits de moitié (par exemple, un titre de 32 serait réduit à 16 après l’utilisation de PAS). Cela corrobore le fait que la solution additive pour plasma remplace environ 60 % du plasma du donneur. </a:t>
            </a:r>
          </a:p>
          <a:p>
            <a:r>
              <a:rPr lang="fr-CA" sz="1100" dirty="0">
                <a:latin typeface="Arial" panose="020B0604020202020204" pitchFamily="34" charset="0"/>
                <a:cs typeface="Arial" panose="020B0604020202020204" pitchFamily="34" charset="0"/>
              </a:rPr>
              <a:t>D’autre part, les plaquettes à teneur réduite en agents pathogènes fabriquées à la Société canadienne du sang proviennent d’un mélange de sept donneurs, et non quatre. Sur la base des critères actuels, les sept donneurs sélectionnés de manière aléatoire doivent tous présenter un résultat de faibles titres pour que le composant final soit étiqueté comme tel. La probabilité que les sept donneurs de groupe O aient tous de faibles titres est estimée à 8-10 %.</a:t>
            </a:r>
          </a:p>
          <a:p>
            <a:endParaRPr lang="en-CA" sz="1100" dirty="0">
              <a:latin typeface="Arial" panose="020B0604020202020204" pitchFamily="34" charset="0"/>
              <a:cs typeface="Arial" panose="020B0604020202020204" pitchFamily="34" charset="0"/>
            </a:endParaRPr>
          </a:p>
          <a:p>
            <a:r>
              <a:rPr lang="fr-CA" sz="1100" dirty="0">
                <a:latin typeface="Arial" panose="020B0604020202020204" pitchFamily="34" charset="0"/>
                <a:cs typeface="Arial" panose="020B0604020202020204" pitchFamily="34" charset="0"/>
              </a:rPr>
              <a:t>Avec la stratégie actuelle de test et de fabrication, un nombre encore plus limité de composants sera étiqueté à faible titre, même si l’utilisation de PAS permettrait d’escompter un nombre proportionnellement plus important de composants correspondants.</a:t>
            </a:r>
          </a:p>
          <a:p>
            <a:endParaRPr lang="en-CA" sz="1100" dirty="0">
              <a:latin typeface="Arial" panose="020B0604020202020204" pitchFamily="34" charset="0"/>
              <a:cs typeface="Arial" panose="020B0604020202020204" pitchFamily="34" charset="0"/>
            </a:endParaRPr>
          </a:p>
          <a:p>
            <a:r>
              <a:rPr lang="fr-CA" sz="1100" dirty="0">
                <a:latin typeface="Arial" panose="020B0604020202020204" pitchFamily="34" charset="0"/>
                <a:cs typeface="Arial" panose="020B0604020202020204" pitchFamily="34" charset="0"/>
              </a:rPr>
              <a:t>Les données préliminaires d’autres fournisseurs de sang, ainsi qu’un nombre limité d’études publiées suggèrent que le test des titres d’iso-hémagglutinines reste justifié à l’ère des plaquettes à teneur réduite en agents pathogènes et de la solution additive pour plaquettes. Cependant, il reste encore à déterminer quelle est la stratégie optimale de test, ce qui fait actuellement l’objet d’une recherche active à la Société canadienne du sang.</a:t>
            </a:r>
          </a:p>
          <a:p>
            <a:endParaRPr lang="en-US" dirty="0"/>
          </a:p>
        </p:txBody>
      </p:sp>
      <p:sp>
        <p:nvSpPr>
          <p:cNvPr id="4" name="Slide Number Placeholder 3"/>
          <p:cNvSpPr>
            <a:spLocks noGrp="1"/>
          </p:cNvSpPr>
          <p:nvPr>
            <p:ph type="sldNum" sz="quarter" idx="5"/>
          </p:nvPr>
        </p:nvSpPr>
        <p:spPr/>
        <p:txBody>
          <a:bodyPr/>
          <a:lstStyle/>
          <a:p>
            <a:fld id="{6795374F-67B4-4964-B74C-2D30B3D88A80}" type="slidenum">
              <a:rPr lang="en-CA" smtClean="0"/>
              <a:t>20</a:t>
            </a:fld>
            <a:endParaRPr lang="en-CA"/>
          </a:p>
        </p:txBody>
      </p:sp>
    </p:spTree>
    <p:extLst>
      <p:ext uri="{BB962C8B-B14F-4D97-AF65-F5344CB8AC3E}">
        <p14:creationId xmlns:p14="http://schemas.microsoft.com/office/powerpoint/2010/main" val="2982419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95374F-67B4-4964-B74C-2D30B3D88A80}" type="slidenum">
              <a:rPr lang="en-CA" smtClean="0"/>
              <a:t>21</a:t>
            </a:fld>
            <a:endParaRPr lang="en-CA"/>
          </a:p>
        </p:txBody>
      </p:sp>
    </p:spTree>
    <p:extLst>
      <p:ext uri="{BB962C8B-B14F-4D97-AF65-F5344CB8AC3E}">
        <p14:creationId xmlns:p14="http://schemas.microsoft.com/office/powerpoint/2010/main" val="4012214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a:latin typeface="Arial" panose="020B0604020202020204" pitchFamily="34" charset="0"/>
                <a:cs typeface="Arial" panose="020B0604020202020204" pitchFamily="34" charset="0"/>
              </a:rPr>
              <a:t>Tous les donneurs de sang total et de sang par aphérèse subiront un test automatisé de détection d’iso-hémagglutinines anti-A1 et anti-B lors de </a:t>
            </a:r>
            <a:r>
              <a:rPr lang="fr-CA" sz="1100" b="1" dirty="0">
                <a:latin typeface="Arial" panose="020B0604020202020204" pitchFamily="34" charset="0"/>
                <a:cs typeface="Arial" panose="020B0604020202020204" pitchFamily="34" charset="0"/>
              </a:rPr>
              <a:t>chaque don</a:t>
            </a:r>
            <a:r>
              <a:rPr lang="fr-CA" sz="1100" dirty="0">
                <a:latin typeface="Arial" panose="020B0604020202020204" pitchFamily="34" charset="0"/>
                <a:cs typeface="Arial" panose="020B0604020202020204" pitchFamily="34" charset="0"/>
              </a:rPr>
              <a:t>. Contrairement à la pratique hospitalière, le test est effectué sur le </a:t>
            </a:r>
            <a:r>
              <a:rPr lang="fr-CA" sz="1100" b="1" dirty="0">
                <a:latin typeface="Arial" panose="020B0604020202020204" pitchFamily="34" charset="0"/>
                <a:cs typeface="Arial" panose="020B0604020202020204" pitchFamily="34" charset="0"/>
              </a:rPr>
              <a:t>donneur </a:t>
            </a:r>
            <a:r>
              <a:rPr lang="fr-CA" sz="1100" dirty="0">
                <a:latin typeface="Arial" panose="020B0604020202020204" pitchFamily="34" charset="0"/>
                <a:cs typeface="Arial" panose="020B0604020202020204" pitchFamily="34" charset="0"/>
              </a:rPr>
              <a:t>et non sur le composant final. Cette distinction est très importante. Un test de détection de titres élevés d’iso-hémagglutinines est effectué sur le donneur en même temps que le typage ABO et Rh à l’aide de l’analyseur </a:t>
            </a:r>
            <a:r>
              <a:rPr lang="fr-CA" sz="1100" dirty="0" err="1">
                <a:latin typeface="Arial" panose="020B0604020202020204" pitchFamily="34" charset="0"/>
                <a:cs typeface="Arial" panose="020B0604020202020204" pitchFamily="34" charset="0"/>
              </a:rPr>
              <a:t>Beckman</a:t>
            </a:r>
            <a:r>
              <a:rPr lang="fr-CA" sz="1100" dirty="0">
                <a:latin typeface="Arial" panose="020B0604020202020204" pitchFamily="34" charset="0"/>
                <a:cs typeface="Arial" panose="020B0604020202020204" pitchFamily="34" charset="0"/>
              </a:rPr>
              <a:t> Coulter PK.</a:t>
            </a:r>
          </a:p>
          <a:p>
            <a:r>
              <a:rPr lang="fr-CA" sz="1100" dirty="0">
                <a:latin typeface="Arial" panose="020B0604020202020204" pitchFamily="34" charset="0"/>
                <a:cs typeface="Arial" panose="020B0604020202020204" pitchFamily="34" charset="0"/>
              </a:rPr>
              <a:t>L’analyseur PK dilue le plasma du donneur selon un rapport de 1:32 et le teste </a:t>
            </a:r>
            <a:r>
              <a:rPr lang="fr-CA" sz="1100" b="1" dirty="0">
                <a:latin typeface="Arial" panose="020B0604020202020204" pitchFamily="34" charset="0"/>
                <a:cs typeface="Arial" panose="020B0604020202020204" pitchFamily="34" charset="0"/>
              </a:rPr>
              <a:t>séparément </a:t>
            </a:r>
            <a:r>
              <a:rPr lang="fr-CA" sz="1100" dirty="0">
                <a:latin typeface="Arial" panose="020B0604020202020204" pitchFamily="34" charset="0"/>
                <a:cs typeface="Arial" panose="020B0604020202020204" pitchFamily="34" charset="0"/>
              </a:rPr>
              <a:t>contre les cellules A1 et les cellules B.</a:t>
            </a:r>
          </a:p>
          <a:p>
            <a:r>
              <a:rPr lang="fr-CA" sz="1100" dirty="0">
                <a:latin typeface="Arial" panose="020B0604020202020204" pitchFamily="34" charset="0"/>
                <a:cs typeface="Arial" panose="020B0604020202020204" pitchFamily="34" charset="0"/>
              </a:rPr>
              <a:t>Ce diagramme montre le test sur un donneur du groupe A dont le plasma présente des iso-hémagglutinines anti-B (réaction contre les cellules B dans le groupe inverse). À un rapport de dilution de 1:32, le résultat positif suggère que ce donneur du groupe A présente un titre élevé d’iso-hémagglutinines. Les résultats négatifs sont indiqués par un petit point rouge. Les résultats positifs sont indiqués par une représentation diffuse de la réaction. Ce donneur </a:t>
            </a:r>
            <a:r>
              <a:rPr lang="fr-CA" sz="1100" b="1" dirty="0">
                <a:latin typeface="Arial" panose="020B0604020202020204" pitchFamily="34" charset="0"/>
                <a:cs typeface="Arial" panose="020B0604020202020204" pitchFamily="34" charset="0"/>
              </a:rPr>
              <a:t>ne</a:t>
            </a:r>
            <a:r>
              <a:rPr lang="fr-CA" sz="1100" dirty="0">
                <a:latin typeface="Arial" panose="020B0604020202020204" pitchFamily="34" charset="0"/>
                <a:cs typeface="Arial" panose="020B0604020202020204" pitchFamily="34" charset="0"/>
              </a:rPr>
              <a:t> serait </a:t>
            </a:r>
            <a:r>
              <a:rPr lang="fr-CA" sz="1100" b="1" dirty="0">
                <a:latin typeface="Arial" panose="020B0604020202020204" pitchFamily="34" charset="0"/>
                <a:cs typeface="Arial" panose="020B0604020202020204" pitchFamily="34" charset="0"/>
              </a:rPr>
              <a:t>pas</a:t>
            </a:r>
            <a:r>
              <a:rPr lang="fr-CA" sz="1100" dirty="0">
                <a:latin typeface="Arial" panose="020B0604020202020204" pitchFamily="34" charset="0"/>
                <a:cs typeface="Arial" panose="020B0604020202020204" pitchFamily="34" charset="0"/>
              </a:rPr>
              <a:t> exclu pour la fabrication de composants, mais les produits fabriqués ne pourraient pas être étiquetés comme composants à faible titre. Pour les donneurs du groupe O, le test du plasma doit être négatif </a:t>
            </a:r>
            <a:r>
              <a:rPr lang="fr-CA" sz="1100" b="1" dirty="0">
                <a:latin typeface="Arial" panose="020B0604020202020204" pitchFamily="34" charset="0"/>
                <a:cs typeface="Arial" panose="020B0604020202020204" pitchFamily="34" charset="0"/>
              </a:rPr>
              <a:t>à la fois</a:t>
            </a:r>
            <a:r>
              <a:rPr lang="fr-CA" sz="1100" dirty="0">
                <a:latin typeface="Arial" panose="020B0604020202020204" pitchFamily="34" charset="0"/>
                <a:cs typeface="Arial" panose="020B0604020202020204" pitchFamily="34" charset="0"/>
              </a:rPr>
              <a:t> contre les cellules A1 et contre les cellules B pour qu’ils puissent être considérés comme ayant un faible titre.  </a:t>
            </a:r>
          </a:p>
        </p:txBody>
      </p:sp>
      <p:sp>
        <p:nvSpPr>
          <p:cNvPr id="4" name="Slide Number Placeholder 3"/>
          <p:cNvSpPr>
            <a:spLocks noGrp="1"/>
          </p:cNvSpPr>
          <p:nvPr>
            <p:ph type="sldNum" sz="quarter" idx="5"/>
          </p:nvPr>
        </p:nvSpPr>
        <p:spPr/>
        <p:txBody>
          <a:bodyPr/>
          <a:lstStyle/>
          <a:p>
            <a:fld id="{6795374F-67B4-4964-B74C-2D30B3D88A80}" type="slidenum">
              <a:rPr lang="en-CA" smtClean="0"/>
              <a:t>3</a:t>
            </a:fld>
            <a:endParaRPr lang="en-CA"/>
          </a:p>
        </p:txBody>
      </p:sp>
    </p:spTree>
    <p:extLst>
      <p:ext uri="{BB962C8B-B14F-4D97-AF65-F5344CB8AC3E}">
        <p14:creationId xmlns:p14="http://schemas.microsoft.com/office/powerpoint/2010/main" val="808052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a:latin typeface="Arial" panose="020B0604020202020204" pitchFamily="34" charset="0"/>
                <a:cs typeface="Arial" panose="020B0604020202020204" pitchFamily="34" charset="0"/>
              </a:rPr>
              <a:t>Le seuil de 1:32 sur l’analyseur PK est globalement équivalent au seuil de 1:128 avec un test manuel en tube à essai par centrifugation immédiate.</a:t>
            </a:r>
          </a:p>
          <a:p>
            <a:r>
              <a:rPr lang="fr-CA" sz="1100" dirty="0">
                <a:latin typeface="Arial" panose="020B0604020202020204" pitchFamily="34" charset="0"/>
                <a:cs typeface="Arial" panose="020B0604020202020204" pitchFamily="34" charset="0"/>
              </a:rPr>
              <a:t>Les travaux de développement et les études de validation ont inclus le test d’échantillons de donneurs sur le système PK, le test en tube en phase saline après centrifugation immédiate et le test indirect à l’</a:t>
            </a:r>
            <a:r>
              <a:rPr lang="fr-CA" sz="1100" dirty="0" err="1">
                <a:latin typeface="Arial" panose="020B0604020202020204" pitchFamily="34" charset="0"/>
                <a:cs typeface="Arial" panose="020B0604020202020204" pitchFamily="34" charset="0"/>
              </a:rPr>
              <a:t>antiglobuline</a:t>
            </a:r>
            <a:r>
              <a:rPr lang="fr-CA" sz="1100" dirty="0">
                <a:latin typeface="Arial" panose="020B0604020202020204" pitchFamily="34" charset="0"/>
                <a:cs typeface="Arial" panose="020B0604020202020204" pitchFamily="34" charset="0"/>
              </a:rPr>
              <a:t> (TIA) en phase saline. Ces études confirment que l’analyseur PK fournira de manière fiable des résultats positifs à une dilution de 1:32 pour les échantillons qui sont testés par centrifugation immédiate à un seuil supérieur ou égal à 1:128.  Les résultats négatifs sur l’analyseur PK étaient négatifs à 1:128 par centrifugation immédiate pour tous les échantillons. Le test a une valeur prédictive négative élevée pour ce seuil.</a:t>
            </a:r>
          </a:p>
        </p:txBody>
      </p:sp>
      <p:sp>
        <p:nvSpPr>
          <p:cNvPr id="4" name="Slide Number Placeholder 3"/>
          <p:cNvSpPr>
            <a:spLocks noGrp="1"/>
          </p:cNvSpPr>
          <p:nvPr>
            <p:ph type="sldNum" sz="quarter" idx="5"/>
          </p:nvPr>
        </p:nvSpPr>
        <p:spPr/>
        <p:txBody>
          <a:bodyPr/>
          <a:lstStyle/>
          <a:p>
            <a:fld id="{6795374F-67B4-4964-B74C-2D30B3D88A80}" type="slidenum">
              <a:rPr lang="en-CA" smtClean="0"/>
              <a:t>4</a:t>
            </a:fld>
            <a:endParaRPr lang="en-CA"/>
          </a:p>
        </p:txBody>
      </p:sp>
    </p:spTree>
    <p:extLst>
      <p:ext uri="{BB962C8B-B14F-4D97-AF65-F5344CB8AC3E}">
        <p14:creationId xmlns:p14="http://schemas.microsoft.com/office/powerpoint/2010/main" val="4227726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CA" sz="1100" dirty="0">
                <a:solidFill>
                  <a:srgbClr val="4D4D4D"/>
                </a:solidFill>
                <a:effectLst/>
                <a:latin typeface="Arial" panose="020B0604020202020204" pitchFamily="34" charset="0"/>
                <a:ea typeface="Times New Roman" panose="02020603050405020304" pitchFamily="18" charset="0"/>
                <a:cs typeface="Arial" panose="020B0604020202020204" pitchFamily="34" charset="0"/>
              </a:rPr>
              <a:t>Les réactions transfusionnelles hémolytiques immédiates du fait du transfert passif d’anticorps à des antigènes des groupes A et B dans le cadre de transfusions de plaquettes ABO incompatibles sont rares.</a:t>
            </a:r>
            <a:r>
              <a:rPr lang="fr-CA" sz="1100" dirty="0">
                <a:solidFill>
                  <a:srgbClr val="4D4D4D"/>
                </a:solidFill>
                <a:latin typeface="Arial" panose="020B0604020202020204" pitchFamily="34" charset="0"/>
                <a:ea typeface="Times New Roman" panose="02020603050405020304" pitchFamily="18" charset="0"/>
                <a:cs typeface="Arial" panose="020B0604020202020204" pitchFamily="34" charset="0"/>
              </a:rPr>
              <a:t> </a:t>
            </a:r>
            <a:r>
              <a:rPr lang="fr-CA" sz="1100" dirty="0">
                <a:solidFill>
                  <a:srgbClr val="4D4D4D"/>
                </a:solidFill>
                <a:effectLst/>
                <a:latin typeface="Arial" panose="020B0604020202020204" pitchFamily="34" charset="0"/>
                <a:ea typeface="Times New Roman" panose="02020603050405020304" pitchFamily="18" charset="0"/>
                <a:cs typeface="Arial" panose="020B0604020202020204" pitchFamily="34" charset="0"/>
              </a:rPr>
              <a:t>Il n’y a pas de méthode de test ou de valeur seuil pour les titres d’anticorps faisant l’objet d’un consensus universel. Le seuil de 1:128 avec le test manuel par centrifugation immédiate a été choisi sur la base des expériences accumulées par d’autres fournisseurs de sang et des données d’hémovigilance, ce qui semble venir étayer son utilisation en tant que valeur seuil sûre.</a:t>
            </a:r>
          </a:p>
          <a:p>
            <a:r>
              <a:rPr lang="fr-CA" sz="1100" dirty="0">
                <a:latin typeface="Arial" panose="020B0604020202020204" pitchFamily="34" charset="0"/>
                <a:cs typeface="Arial" panose="020B0604020202020204" pitchFamily="34" charset="0"/>
              </a:rPr>
              <a:t>Le titrage d’anticorps est un test semi-quantitatif. La valeur seuil optimale doit tenir compte de deux aspects à équilibrer : identifier les donneurs présentant les titres les plus élevés d’iso-hémagglutinines et garantir une proportion acceptable de composants étiquetés « faible titre ».  Si le seuil est trop strict, très peu de composants à faible titre seront disponibles et cela ne sera pas utile pour la gestion des stocks.</a:t>
            </a:r>
          </a:p>
          <a:p>
            <a:r>
              <a:rPr lang="fr-CA" sz="1100" dirty="0">
                <a:latin typeface="Arial" panose="020B0604020202020204" pitchFamily="34" charset="0"/>
                <a:cs typeface="Arial" panose="020B0604020202020204" pitchFamily="34" charset="0"/>
              </a:rPr>
              <a:t>L’objectif de ce test est de déterminer quels donneurs ont des titres relativement plus élevés, ce qui pourrait les rendre plus à risque d’engendrer une RHI en cas d’utilisation de composants contenant du plasma d’un groupe différent.</a:t>
            </a:r>
          </a:p>
        </p:txBody>
      </p:sp>
      <p:sp>
        <p:nvSpPr>
          <p:cNvPr id="4" name="Slide Number Placeholder 3"/>
          <p:cNvSpPr>
            <a:spLocks noGrp="1"/>
          </p:cNvSpPr>
          <p:nvPr>
            <p:ph type="sldNum" sz="quarter" idx="5"/>
          </p:nvPr>
        </p:nvSpPr>
        <p:spPr/>
        <p:txBody>
          <a:bodyPr/>
          <a:lstStyle/>
          <a:p>
            <a:fld id="{6795374F-67B4-4964-B74C-2D30B3D88A80}" type="slidenum">
              <a:rPr lang="en-CA" smtClean="0"/>
              <a:t>5</a:t>
            </a:fld>
            <a:endParaRPr lang="en-CA"/>
          </a:p>
        </p:txBody>
      </p:sp>
    </p:spTree>
    <p:extLst>
      <p:ext uri="{BB962C8B-B14F-4D97-AF65-F5344CB8AC3E}">
        <p14:creationId xmlns:p14="http://schemas.microsoft.com/office/powerpoint/2010/main" val="894509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95374F-67B4-4964-B74C-2D30B3D88A80}" type="slidenum">
              <a:rPr lang="en-CA" smtClean="0"/>
              <a:t>6</a:t>
            </a:fld>
            <a:endParaRPr lang="en-CA"/>
          </a:p>
        </p:txBody>
      </p:sp>
    </p:spTree>
    <p:extLst>
      <p:ext uri="{BB962C8B-B14F-4D97-AF65-F5344CB8AC3E}">
        <p14:creationId xmlns:p14="http://schemas.microsoft.com/office/powerpoint/2010/main" val="1760236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a:latin typeface="Arial" panose="020B0604020202020204" pitchFamily="34" charset="0"/>
                <a:cs typeface="Arial" panose="020B0604020202020204" pitchFamily="34" charset="0"/>
              </a:rPr>
              <a:t>De nombreux centres hospitaliers effectuent le test manuel en tube par centrifugation immédiate sur le composant final en utilisant un seuil de 1:50.</a:t>
            </a:r>
          </a:p>
          <a:p>
            <a:endParaRPr lang="en-CA" sz="1100" dirty="0">
              <a:latin typeface="Arial" panose="020B0604020202020204" pitchFamily="34" charset="0"/>
              <a:cs typeface="Arial" panose="020B0604020202020204" pitchFamily="34" charset="0"/>
            </a:endParaRPr>
          </a:p>
          <a:p>
            <a:r>
              <a:rPr lang="fr-CA" sz="1100" dirty="0">
                <a:latin typeface="Arial" panose="020B0604020202020204" pitchFamily="34" charset="0"/>
                <a:cs typeface="Arial" panose="020B0604020202020204" pitchFamily="34" charset="0"/>
              </a:rPr>
              <a:t>Bien que le seuil utilisé par la Société canadienne du sang soit supérieur, il convient de noter des différences importantes dans cette stratégie de test : 1) les mélanges plaquettaires bénéficient d’un effet supplémentaire de dilution avec quatre ou sept donneurs dans un mélange (pour les plaquettes non traitées et les plaquettes à teneur réduite en agents pathogènes, respectivement); 2) le test avec l’analyseur PK est effectué avec une incubation d’une heure à une température plus élevée (28 </a:t>
            </a:r>
            <a:r>
              <a:rPr lang="fr-CA" dirty="0">
                <a:latin typeface="Arial" panose="020B0604020202020204" pitchFamily="34" charset="0"/>
                <a:cs typeface="Arial" panose="020B0604020202020204" pitchFamily="34" charset="0"/>
              </a:rPr>
              <a:t>°C</a:t>
            </a:r>
            <a:r>
              <a:rPr lang="fr-CA" sz="1100" dirty="0">
                <a:latin typeface="Arial" panose="020B0604020202020204" pitchFamily="34" charset="0"/>
                <a:cs typeface="Arial" panose="020B0604020202020204" pitchFamily="34" charset="0"/>
              </a:rPr>
              <a:t>) que le test par centrifugation immédiate à température ambiante (22 °C) et semble détecter certains titres élevés d’iso-hémagglutinines IgG, bien qu’à un degré de sensibilité moindre que le TIA (test indirect à l’</a:t>
            </a:r>
            <a:r>
              <a:rPr lang="fr-CA" sz="1100" dirty="0" err="1">
                <a:latin typeface="Arial" panose="020B0604020202020204" pitchFamily="34" charset="0"/>
                <a:cs typeface="Arial" panose="020B0604020202020204" pitchFamily="34" charset="0"/>
              </a:rPr>
              <a:t>antiglobuline</a:t>
            </a:r>
            <a:r>
              <a:rPr lang="fr-CA" sz="1100" dirty="0">
                <a:latin typeface="Arial" panose="020B0604020202020204" pitchFamily="34" charset="0"/>
                <a:cs typeface="Arial" panose="020B0604020202020204" pitchFamily="34" charset="0"/>
              </a:rPr>
              <a:t>).</a:t>
            </a:r>
          </a:p>
          <a:p>
            <a:endParaRPr lang="en-CA" sz="1100" dirty="0">
              <a:latin typeface="Arial" panose="020B0604020202020204" pitchFamily="34" charset="0"/>
              <a:cs typeface="Arial" panose="020B0604020202020204" pitchFamily="34" charset="0"/>
            </a:endParaRPr>
          </a:p>
          <a:p>
            <a:r>
              <a:rPr lang="fr-CA" sz="1100" dirty="0">
                <a:latin typeface="Arial" panose="020B0604020202020204" pitchFamily="34" charset="0"/>
                <a:cs typeface="Arial" panose="020B0604020202020204" pitchFamily="34" charset="0"/>
              </a:rPr>
              <a:t>Les études de validation ont montré que des résultats positifs sur l’analyseur PK étaient souvent négatifs avec la de centrifugation immédiate à un seuil de 1:128, mais positifs avec le TIA à un seuil de 1:128.  Dans nos travaux préliminaires de développement, jusqu’à un tiers des donneurs positifs avec l’analyseur PK avaient uniquement un résultat positif avec le TIA en phase saline à 1:128 mais un résultat négatif avec le test en tube par centrifugation immédiate à 1:128.</a:t>
            </a:r>
          </a:p>
          <a:p>
            <a:endParaRPr lang="en-CA" dirty="0">
              <a:cs typeface="Calibri"/>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7</a:t>
            </a:fld>
            <a:endParaRPr lang="en-CA"/>
          </a:p>
        </p:txBody>
      </p:sp>
    </p:spTree>
    <p:extLst>
      <p:ext uri="{BB962C8B-B14F-4D97-AF65-F5344CB8AC3E}">
        <p14:creationId xmlns:p14="http://schemas.microsoft.com/office/powerpoint/2010/main" val="3201045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a:latin typeface="Arial" panose="020B0604020202020204" pitchFamily="34" charset="0"/>
                <a:cs typeface="Arial" panose="020B0604020202020204" pitchFamily="34" charset="0"/>
              </a:rPr>
              <a:t>Désignation dans la </a:t>
            </a:r>
            <a:r>
              <a:rPr lang="fr-CA" sz="1100" i="1" dirty="0">
                <a:latin typeface="Arial" panose="020B0604020202020204" pitchFamily="34" charset="0"/>
                <a:cs typeface="Arial" panose="020B0604020202020204" pitchFamily="34" charset="0"/>
              </a:rPr>
              <a:t>Circulaire d’information</a:t>
            </a:r>
            <a:r>
              <a:rPr lang="fr-CA" sz="1100" dirty="0">
                <a:latin typeface="Arial" panose="020B0604020202020204" pitchFamily="34" charset="0"/>
                <a:cs typeface="Arial" panose="020B0604020202020204" pitchFamily="34" charset="0"/>
              </a:rPr>
              <a:t> pour les composants étiquetés :</a:t>
            </a:r>
          </a:p>
          <a:p>
            <a:pPr marL="171450" indent="-171450">
              <a:buFont typeface="Arial" panose="020B0604020202020204" pitchFamily="34" charset="0"/>
              <a:buChar char="•"/>
            </a:pPr>
            <a:r>
              <a:rPr lang="fr-CA" sz="1100" dirty="0">
                <a:latin typeface="Arial" panose="020B0604020202020204" pitchFamily="34" charset="0"/>
                <a:cs typeface="Arial" panose="020B0604020202020204" pitchFamily="34" charset="0"/>
              </a:rPr>
              <a:t>Plaquettes mélangées non traitées = plaquettes mélangées (CPD) PD</a:t>
            </a:r>
          </a:p>
          <a:p>
            <a:pPr marL="171450" indent="-171450">
              <a:buFont typeface="Arial" panose="020B0604020202020204" pitchFamily="34" charset="0"/>
              <a:buChar char="•"/>
            </a:pPr>
            <a:r>
              <a:rPr lang="fr-CA" sz="1100" dirty="0">
                <a:latin typeface="Arial" panose="020B0604020202020204" pitchFamily="34" charset="0"/>
                <a:cs typeface="Arial" panose="020B0604020202020204" pitchFamily="34" charset="0"/>
              </a:rPr>
              <a:t>Plaquettes à teneur réduite en agents pathogènes = plaquettes mélangées traitées au psoralène</a:t>
            </a:r>
          </a:p>
          <a:p>
            <a:pPr marL="171450" indent="-171450">
              <a:buFont typeface="Arial" panose="020B0604020202020204" pitchFamily="34" charset="0"/>
              <a:buChar char="•"/>
            </a:pPr>
            <a:r>
              <a:rPr lang="fr-CA" sz="1100" dirty="0">
                <a:latin typeface="Arial" panose="020B0604020202020204" pitchFamily="34" charset="0"/>
                <a:cs typeface="Arial" panose="020B0604020202020204" pitchFamily="34" charset="0"/>
              </a:rPr>
              <a:t>Plaquettes d’aphérèse = plaquettes d’aphérèse non traitées</a:t>
            </a:r>
          </a:p>
          <a:p>
            <a:endParaRPr lang="en-CA" sz="1100" dirty="0">
              <a:latin typeface="Arial" panose="020B0604020202020204" pitchFamily="34" charset="0"/>
              <a:cs typeface="Arial" panose="020B0604020202020204" pitchFamily="34" charset="0"/>
            </a:endParaRPr>
          </a:p>
          <a:p>
            <a:r>
              <a:rPr lang="fr-CA" sz="1100" dirty="0">
                <a:latin typeface="Arial" panose="020B0604020202020204" pitchFamily="34" charset="0"/>
                <a:cs typeface="Arial" panose="020B0604020202020204" pitchFamily="34" charset="0"/>
              </a:rPr>
              <a:t>Les composants considérés à faible titre sur la base des tests du donneur seront étiquetés « anti-A/B faible ». Pour les plaquettes mélangées, les donneurs du mélange doivent tous avoir obtenu un résultat individuel de faible titre. Pour les donneurs de groupe O, les titres d’anti-A et d’anti-B doivent tous deux être inférieurs au seuil </a:t>
            </a:r>
            <a:r>
              <a:rPr lang="fr-CA" sz="1100" dirty="0" err="1">
                <a:latin typeface="Arial" panose="020B0604020202020204" pitchFamily="34" charset="0"/>
                <a:cs typeface="Arial" panose="020B0604020202020204" pitchFamily="34" charset="0"/>
              </a:rPr>
              <a:t>pré-établi</a:t>
            </a:r>
            <a:r>
              <a:rPr lang="fr-CA" sz="1100" dirty="0">
                <a:latin typeface="Arial" panose="020B0604020202020204" pitchFamily="34" charset="0"/>
                <a:cs typeface="Arial" panose="020B0604020202020204" pitchFamily="34" charset="0"/>
              </a:rPr>
              <a:t> pour que le donneur soit considéré à faible titre. L’étiquetage « anti-A/B faible » sera à la fois lisible en toutes lettres et sous forme de code à barres. Seuls les composants à faible titre seront étiquetés. Les composants non étiquetés pourront être dérivés d’un ou de plusieurs donneurs n’ayant pas répondu aux critères de faible titre ou, plus rarement, n’ayant pas fait l’objet de test. Le même test automatisé sur le système PK est utilisé pour le sang total du groupe O à faible titre qui est fabriqué par la Société canadienne du sang à des fins militaires (non disponible dans les hôpitaux pour une utilisation chez les civils à l’heure actuelle).</a:t>
            </a:r>
          </a:p>
        </p:txBody>
      </p:sp>
      <p:sp>
        <p:nvSpPr>
          <p:cNvPr id="4" name="Slide Number Placeholder 3"/>
          <p:cNvSpPr>
            <a:spLocks noGrp="1"/>
          </p:cNvSpPr>
          <p:nvPr>
            <p:ph type="sldNum" sz="quarter" idx="5"/>
          </p:nvPr>
        </p:nvSpPr>
        <p:spPr/>
        <p:txBody>
          <a:bodyPr/>
          <a:lstStyle/>
          <a:p>
            <a:fld id="{6795374F-67B4-4964-B74C-2D30B3D88A80}" type="slidenum">
              <a:rPr lang="en-CA" smtClean="0"/>
              <a:t>8</a:t>
            </a:fld>
            <a:endParaRPr lang="en-CA"/>
          </a:p>
        </p:txBody>
      </p:sp>
    </p:spTree>
    <p:extLst>
      <p:ext uri="{BB962C8B-B14F-4D97-AF65-F5344CB8AC3E}">
        <p14:creationId xmlns:p14="http://schemas.microsoft.com/office/powerpoint/2010/main" val="2809638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a:latin typeface="Arial" panose="020B0604020202020204" pitchFamily="34" charset="0"/>
                <a:cs typeface="Arial" panose="020B0604020202020204" pitchFamily="34" charset="0"/>
              </a:rPr>
              <a:t>(FT= faible titre, HT=haut titre)</a:t>
            </a:r>
          </a:p>
          <a:p>
            <a:r>
              <a:rPr lang="fr-CA" sz="1100" dirty="0">
                <a:latin typeface="Arial" panose="020B0604020202020204" pitchFamily="34" charset="0"/>
                <a:cs typeface="Arial" panose="020B0604020202020204" pitchFamily="34" charset="0"/>
              </a:rPr>
              <a:t>À l’heure actuelle, on </a:t>
            </a:r>
            <a:r>
              <a:rPr lang="fr-CA" sz="1100" b="1" dirty="0">
                <a:latin typeface="Arial" panose="020B0604020202020204" pitchFamily="34" charset="0"/>
                <a:cs typeface="Arial" panose="020B0604020202020204" pitchFamily="34" charset="0"/>
              </a:rPr>
              <a:t>NE</a:t>
            </a:r>
            <a:r>
              <a:rPr lang="fr-CA" sz="1100" dirty="0">
                <a:latin typeface="Arial" panose="020B0604020202020204" pitchFamily="34" charset="0"/>
                <a:cs typeface="Arial" panose="020B0604020202020204" pitchFamily="34" charset="0"/>
              </a:rPr>
              <a:t> sélectionne </a:t>
            </a:r>
            <a:r>
              <a:rPr lang="fr-CA" sz="1100" b="1" dirty="0">
                <a:latin typeface="Arial" panose="020B0604020202020204" pitchFamily="34" charset="0"/>
                <a:cs typeface="Arial" panose="020B0604020202020204" pitchFamily="34" charset="0"/>
              </a:rPr>
              <a:t>PAS</a:t>
            </a:r>
            <a:r>
              <a:rPr lang="fr-CA" sz="1100" dirty="0">
                <a:latin typeface="Arial" panose="020B0604020202020204" pitchFamily="34" charset="0"/>
                <a:cs typeface="Arial" panose="020B0604020202020204" pitchFamily="34" charset="0"/>
              </a:rPr>
              <a:t> de manière délibérée des donneurs à faible titre à des fins d’inclusion dans un mélange plaquettaire pendant le processus de fabrication.</a:t>
            </a:r>
          </a:p>
          <a:p>
            <a:r>
              <a:rPr lang="fr-CA" sz="1100" dirty="0">
                <a:latin typeface="Arial" panose="020B0604020202020204" pitchFamily="34" charset="0"/>
                <a:cs typeface="Arial" panose="020B0604020202020204" pitchFamily="34" charset="0"/>
              </a:rPr>
              <a:t>Les quatre donneurs (y compris le donneur du plasma utilisé pour la reconstitution) sont choisis de manière aléatoire en ce qui concerne leur titrage.</a:t>
            </a:r>
          </a:p>
        </p:txBody>
      </p:sp>
      <p:sp>
        <p:nvSpPr>
          <p:cNvPr id="4" name="Slide Number Placeholder 3"/>
          <p:cNvSpPr>
            <a:spLocks noGrp="1"/>
          </p:cNvSpPr>
          <p:nvPr>
            <p:ph type="sldNum" sz="quarter" idx="5"/>
          </p:nvPr>
        </p:nvSpPr>
        <p:spPr/>
        <p:txBody>
          <a:bodyPr/>
          <a:lstStyle/>
          <a:p>
            <a:fld id="{6795374F-67B4-4964-B74C-2D30B3D88A80}" type="slidenum">
              <a:rPr lang="en-CA" smtClean="0"/>
              <a:t>9</a:t>
            </a:fld>
            <a:endParaRPr lang="en-CA"/>
          </a:p>
        </p:txBody>
      </p:sp>
    </p:spTree>
    <p:extLst>
      <p:ext uri="{BB962C8B-B14F-4D97-AF65-F5344CB8AC3E}">
        <p14:creationId xmlns:p14="http://schemas.microsoft.com/office/powerpoint/2010/main" val="1617381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Slide">
    <p:spTree>
      <p:nvGrpSpPr>
        <p:cNvPr id="1" name=""/>
        <p:cNvGrpSpPr/>
        <p:nvPr/>
      </p:nvGrpSpPr>
      <p:grpSpPr>
        <a:xfrm>
          <a:off x="0" y="0"/>
          <a:ext cx="0" cy="0"/>
          <a:chOff x="0" y="0"/>
          <a:chExt cx="0" cy="0"/>
        </a:xfrm>
      </p:grpSpPr>
      <p:sp>
        <p:nvSpPr>
          <p:cNvPr id="8" name="Body Level One…">
            <a:extLst>
              <a:ext uri="{FF2B5EF4-FFF2-40B4-BE49-F238E27FC236}">
                <a16:creationId xmlns:a16="http://schemas.microsoft.com/office/drawing/2014/main" id="{B8F45514-7B7B-44E1-9D60-359EC25A3994}"/>
              </a:ext>
            </a:extLst>
          </p:cNvPr>
          <p:cNvSpPr txBox="1">
            <a:spLocks noGrp="1"/>
          </p:cNvSpPr>
          <p:nvPr>
            <p:ph type="body" idx="1" hasCustomPrompt="1"/>
          </p:nvPr>
        </p:nvSpPr>
        <p:spPr>
          <a:xfrm>
            <a:off x="737342" y="5809145"/>
            <a:ext cx="7190678" cy="847147"/>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2200" b="0" i="0">
                <a:solidFill>
                  <a:srgbClr val="4D4D4D"/>
                </a:solidFill>
                <a:latin typeface="Arial"/>
                <a:ea typeface="Arial"/>
                <a:cs typeface="Arial"/>
                <a:sym typeface="Arial"/>
              </a:defRPr>
            </a:lvl1pPr>
            <a:lvl2pPr marL="0" indent="0">
              <a:spcBef>
                <a:spcPts val="600"/>
              </a:spcBef>
              <a:buSzTx/>
              <a:buNone/>
              <a:defRPr sz="2200">
                <a:solidFill>
                  <a:srgbClr val="4D4D4D"/>
                </a:solidFill>
                <a:latin typeface="Arial"/>
                <a:ea typeface="Arial"/>
                <a:cs typeface="Arial"/>
                <a:sym typeface="Arial"/>
              </a:defRPr>
            </a:lvl2pPr>
            <a:lvl3pPr marL="0" indent="0">
              <a:spcBef>
                <a:spcPts val="1200"/>
              </a:spcBef>
              <a:buSzTx/>
              <a:buNone/>
              <a:defRPr sz="2200">
                <a:solidFill>
                  <a:srgbClr val="4D4D4D"/>
                </a:solidFill>
                <a:latin typeface="Arial"/>
                <a:ea typeface="Arial"/>
                <a:cs typeface="Arial"/>
                <a:sym typeface="Arial"/>
              </a:defRPr>
            </a:lvl3pPr>
            <a:lvl4pPr marL="0" indent="0">
              <a:spcBef>
                <a:spcPts val="1200"/>
              </a:spcBef>
              <a:buSzTx/>
              <a:buNone/>
              <a:defRPr sz="2200">
                <a:solidFill>
                  <a:srgbClr val="4D4D4D"/>
                </a:solidFill>
                <a:latin typeface="Arial"/>
                <a:ea typeface="Arial"/>
                <a:cs typeface="Arial"/>
                <a:sym typeface="Arial"/>
              </a:defRPr>
            </a:lvl4pPr>
            <a:lvl5pPr marL="0" indent="0">
              <a:spcBef>
                <a:spcPts val="1200"/>
              </a:spcBef>
              <a:buSzTx/>
              <a:buNone/>
              <a:defRPr sz="2200">
                <a:solidFill>
                  <a:srgbClr val="4D4D4D"/>
                </a:solidFill>
                <a:latin typeface="Arial"/>
                <a:ea typeface="Arial"/>
                <a:cs typeface="Arial"/>
                <a:sym typeface="Arial"/>
              </a:defRPr>
            </a:lvl5pPr>
          </a:lstStyle>
          <a:p>
            <a:r>
              <a:rPr lang="en-US"/>
              <a:t>Insert event name if applicable</a:t>
            </a:r>
          </a:p>
          <a:p>
            <a:r>
              <a:rPr lang="en-US"/>
              <a:t>Month day, year</a:t>
            </a:r>
          </a:p>
        </p:txBody>
      </p:sp>
      <p:sp>
        <p:nvSpPr>
          <p:cNvPr id="9" name="Title Text">
            <a:extLst>
              <a:ext uri="{FF2B5EF4-FFF2-40B4-BE49-F238E27FC236}">
                <a16:creationId xmlns:a16="http://schemas.microsoft.com/office/drawing/2014/main" id="{DA8EA7A6-422E-4D07-931B-5639E93C3FE5}"/>
              </a:ext>
            </a:extLst>
          </p:cNvPr>
          <p:cNvSpPr txBox="1">
            <a:spLocks noGrp="1"/>
          </p:cNvSpPr>
          <p:nvPr>
            <p:ph type="title" hasCustomPrompt="1"/>
          </p:nvPr>
        </p:nvSpPr>
        <p:spPr>
          <a:xfrm>
            <a:off x="744063" y="597417"/>
            <a:ext cx="10515600" cy="3974583"/>
          </a:xfrm>
          <a:prstGeom prst="rect">
            <a:avLst/>
          </a:prstGeom>
        </p:spPr>
        <p:txBody>
          <a:bodyPr anchor="b">
            <a:normAutofit/>
          </a:bodyPr>
          <a:lstStyle>
            <a:lvl1pPr algn="l" defTabSz="415431">
              <a:defRPr sz="4000" b="1">
                <a:solidFill>
                  <a:srgbClr val="464544"/>
                </a:solidFill>
                <a:latin typeface="Arial" panose="020B0604020202020204" pitchFamily="34" charset="0"/>
                <a:ea typeface="Arial" panose="020B0604020202020204" pitchFamily="34" charset="0"/>
                <a:cs typeface="Arial" panose="020B0604020202020204" pitchFamily="34" charset="0"/>
                <a:sym typeface="Alright Sans Bold"/>
              </a:defRPr>
            </a:lvl1pPr>
          </a:lstStyle>
          <a:p>
            <a:r>
              <a:rPr lang="en-CA"/>
              <a:t>Insert presentation title here</a:t>
            </a:r>
            <a:endParaRPr/>
          </a:p>
        </p:txBody>
      </p:sp>
      <p:pic>
        <p:nvPicPr>
          <p:cNvPr id="22" name="Image" descr="Image">
            <a:extLst>
              <a:ext uri="{FF2B5EF4-FFF2-40B4-BE49-F238E27FC236}">
                <a16:creationId xmlns:a16="http://schemas.microsoft.com/office/drawing/2014/main" id="{5A73DCE5-4761-48D2-82FF-69E694E552B9}"/>
              </a:ext>
            </a:extLst>
          </p:cNvPr>
          <p:cNvPicPr>
            <a:picLocks noChangeAspect="1"/>
          </p:cNvPicPr>
          <p:nvPr userDrawn="1"/>
        </p:nvPicPr>
        <p:blipFill>
          <a:blip r:embed="rId2"/>
          <a:srcRect l="20701" t="42362" r="20701" b="42362"/>
          <a:stretch>
            <a:fillRect/>
          </a:stretch>
        </p:blipFill>
        <p:spPr>
          <a:xfrm>
            <a:off x="8847904" y="5398341"/>
            <a:ext cx="2528199" cy="509286"/>
          </a:xfrm>
          <a:prstGeom prst="rect">
            <a:avLst/>
          </a:prstGeom>
          <a:ln w="12700">
            <a:miter lim="400000"/>
          </a:ln>
        </p:spPr>
      </p:pic>
      <p:sp>
        <p:nvSpPr>
          <p:cNvPr id="3" name="Content Placeholder 2">
            <a:extLst>
              <a:ext uri="{FF2B5EF4-FFF2-40B4-BE49-F238E27FC236}">
                <a16:creationId xmlns:a16="http://schemas.microsoft.com/office/drawing/2014/main" id="{9274ECC8-4DCC-4310-B82A-DAD3990D9196}"/>
              </a:ext>
            </a:extLst>
          </p:cNvPr>
          <p:cNvSpPr>
            <a:spLocks noGrp="1"/>
          </p:cNvSpPr>
          <p:nvPr>
            <p:ph sz="quarter" idx="10" hasCustomPrompt="1"/>
          </p:nvPr>
        </p:nvSpPr>
        <p:spPr>
          <a:xfrm>
            <a:off x="737343" y="5287158"/>
            <a:ext cx="7190678" cy="584697"/>
          </a:xfrm>
        </p:spPr>
        <p:txBody>
          <a:bodyPr anchor="b">
            <a:normAutofit/>
          </a:bodyPr>
          <a:lstStyle>
            <a:lvl1pPr marL="0" indent="0">
              <a:buNone/>
              <a:defRPr sz="2800" b="1"/>
            </a:lvl1pPr>
            <a:lvl2pPr marL="457200" indent="0">
              <a:buNone/>
              <a:defRPr/>
            </a:lvl2pPr>
            <a:lvl3pPr marL="914400" indent="0">
              <a:buNone/>
              <a:defRPr/>
            </a:lvl3pPr>
            <a:lvl4pPr marL="1371600" indent="0">
              <a:buNone/>
              <a:defRPr/>
            </a:lvl4pPr>
            <a:lvl5pPr marL="1828800" indent="0">
              <a:buNone/>
              <a:defRPr/>
            </a:lvl5pPr>
          </a:lstStyle>
          <a:p>
            <a:pPr lvl="0"/>
            <a:r>
              <a:rPr lang="en-US"/>
              <a:t>Name, title</a:t>
            </a:r>
            <a:endParaRPr lang="en-CA"/>
          </a:p>
        </p:txBody>
      </p:sp>
      <p:pic>
        <p:nvPicPr>
          <p:cNvPr id="7" name="Picture 6">
            <a:extLst>
              <a:ext uri="{FF2B5EF4-FFF2-40B4-BE49-F238E27FC236}">
                <a16:creationId xmlns:a16="http://schemas.microsoft.com/office/drawing/2014/main" id="{46355278-06BA-494C-9449-8BEB7976B047}"/>
              </a:ext>
            </a:extLst>
          </p:cNvPr>
          <p:cNvPicPr>
            <a:picLocks noChangeAspect="1"/>
          </p:cNvPicPr>
          <p:nvPr userDrawn="1"/>
        </p:nvPicPr>
        <p:blipFill>
          <a:blip r:embed="rId3"/>
          <a:stretch>
            <a:fillRect/>
          </a:stretch>
        </p:blipFill>
        <p:spPr>
          <a:xfrm>
            <a:off x="838199" y="5062888"/>
            <a:ext cx="10515600" cy="90931"/>
          </a:xfrm>
          <a:prstGeom prst="rect">
            <a:avLst/>
          </a:prstGeom>
        </p:spPr>
      </p:pic>
      <p:pic>
        <p:nvPicPr>
          <p:cNvPr id="4" name="Picture 3" descr="Text&#10;&#10;Description automatically generated">
            <a:extLst>
              <a:ext uri="{FF2B5EF4-FFF2-40B4-BE49-F238E27FC236}">
                <a16:creationId xmlns:a16="http://schemas.microsoft.com/office/drawing/2014/main" id="{766D6B8C-3CB7-1966-CCD7-E1C0E3436B3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24236" y="5348342"/>
            <a:ext cx="3215207" cy="592729"/>
          </a:xfrm>
          <a:prstGeom prst="rect">
            <a:avLst/>
          </a:prstGeom>
        </p:spPr>
      </p:pic>
    </p:spTree>
    <p:extLst>
      <p:ext uri="{BB962C8B-B14F-4D97-AF65-F5344CB8AC3E}">
        <p14:creationId xmlns:p14="http://schemas.microsoft.com/office/powerpoint/2010/main" val="200391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Column + Figur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564965EF-A34A-4B95-9AC0-14072CC2896D}"/>
              </a:ext>
            </a:extLst>
          </p:cNvPr>
          <p:cNvSpPr>
            <a:spLocks noGrp="1"/>
          </p:cNvSpPr>
          <p:nvPr>
            <p:ph type="body" sz="quarter" idx="14" hasCustomPrompt="1"/>
          </p:nvPr>
        </p:nvSpPr>
        <p:spPr>
          <a:xfrm>
            <a:off x="6170612" y="1472460"/>
            <a:ext cx="2172630" cy="1159300"/>
          </a:xfrm>
          <a:noFill/>
        </p:spPr>
        <p:style>
          <a:lnRef idx="3">
            <a:schemeClr val="lt1"/>
          </a:lnRef>
          <a:fillRef idx="1">
            <a:schemeClr val="accent6"/>
          </a:fillRef>
          <a:effectRef idx="1">
            <a:schemeClr val="accent6"/>
          </a:effectRef>
          <a:fontRef idx="minor">
            <a:schemeClr val="lt1"/>
          </a:fontRef>
        </p:style>
        <p:txBody>
          <a:bodyPr anchor="b">
            <a:noAutofit/>
          </a:bodyPr>
          <a:lstStyle>
            <a:lvl1pPr marL="0" indent="0" algn="l">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1" name="Text Placeholder 9">
            <a:extLst>
              <a:ext uri="{FF2B5EF4-FFF2-40B4-BE49-F238E27FC236}">
                <a16:creationId xmlns:a16="http://schemas.microsoft.com/office/drawing/2014/main" id="{1A3CE7CF-A364-4D86-9044-63D467BA98FA}"/>
              </a:ext>
            </a:extLst>
          </p:cNvPr>
          <p:cNvSpPr>
            <a:spLocks noGrp="1"/>
          </p:cNvSpPr>
          <p:nvPr>
            <p:ph type="body" sz="quarter" idx="15" hasCustomPrompt="1"/>
          </p:nvPr>
        </p:nvSpPr>
        <p:spPr>
          <a:xfrm>
            <a:off x="838471" y="1472460"/>
            <a:ext cx="2172630" cy="1159300"/>
          </a:xfrm>
          <a:noFill/>
        </p:spPr>
        <p:style>
          <a:lnRef idx="3">
            <a:schemeClr val="lt1"/>
          </a:lnRef>
          <a:fillRef idx="1">
            <a:schemeClr val="accent6"/>
          </a:fillRef>
          <a:effectRef idx="1">
            <a:schemeClr val="accent6"/>
          </a:effectRef>
          <a:fontRef idx="minor">
            <a:schemeClr val="lt1"/>
          </a:fontRef>
        </p:style>
        <p:txBody>
          <a:bodyPr anchor="b">
            <a:noAutofit/>
          </a:bodyPr>
          <a:lstStyle>
            <a:lvl1pPr marL="0" indent="0" algn="l">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4" name="Title Placeholder 1">
            <a:extLst>
              <a:ext uri="{FF2B5EF4-FFF2-40B4-BE49-F238E27FC236}">
                <a16:creationId xmlns:a16="http://schemas.microsoft.com/office/drawing/2014/main" id="{DA286B41-32C1-4A24-A30D-E1F6278232DF}"/>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15" name="Text Placeholder 3">
            <a:extLst>
              <a:ext uri="{FF2B5EF4-FFF2-40B4-BE49-F238E27FC236}">
                <a16:creationId xmlns:a16="http://schemas.microsoft.com/office/drawing/2014/main" id="{FF505823-1A0D-4EE8-9757-B0BC0A722940}"/>
              </a:ext>
            </a:extLst>
          </p:cNvPr>
          <p:cNvSpPr>
            <a:spLocks noGrp="1"/>
          </p:cNvSpPr>
          <p:nvPr>
            <p:ph type="body" sz="quarter" idx="16"/>
          </p:nvPr>
        </p:nvSpPr>
        <p:spPr>
          <a:xfrm>
            <a:off x="847160" y="2588557"/>
            <a:ext cx="5181600" cy="3467101"/>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Text Placeholder 3">
            <a:extLst>
              <a:ext uri="{FF2B5EF4-FFF2-40B4-BE49-F238E27FC236}">
                <a16:creationId xmlns:a16="http://schemas.microsoft.com/office/drawing/2014/main" id="{B62D1BFE-0502-4E79-A69D-79E5FED7870A}"/>
              </a:ext>
            </a:extLst>
          </p:cNvPr>
          <p:cNvSpPr>
            <a:spLocks noGrp="1"/>
          </p:cNvSpPr>
          <p:nvPr>
            <p:ph type="body" sz="quarter" idx="17"/>
          </p:nvPr>
        </p:nvSpPr>
        <p:spPr>
          <a:xfrm>
            <a:off x="6201337" y="2588557"/>
            <a:ext cx="5181600" cy="3467101"/>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972197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5" name="Chart Placeholder 5">
            <a:extLst>
              <a:ext uri="{FF2B5EF4-FFF2-40B4-BE49-F238E27FC236}">
                <a16:creationId xmlns:a16="http://schemas.microsoft.com/office/drawing/2014/main" id="{74C35E7A-1F88-449B-993C-52C7FAABE941}"/>
              </a:ext>
            </a:extLst>
          </p:cNvPr>
          <p:cNvSpPr>
            <a:spLocks noGrp="1"/>
          </p:cNvSpPr>
          <p:nvPr>
            <p:ph type="chart" sz="quarter" idx="17"/>
          </p:nvPr>
        </p:nvSpPr>
        <p:spPr>
          <a:xfrm>
            <a:off x="838200" y="1143000"/>
            <a:ext cx="10515600" cy="4724400"/>
          </a:xfrm>
        </p:spPr>
        <p:txBody>
          <a:bodyPr/>
          <a:lstStyle>
            <a:lvl1pPr marL="0" indent="0">
              <a:buFontTx/>
              <a:buNone/>
              <a:defRPr/>
            </a:lvl1pPr>
          </a:lstStyle>
          <a:p>
            <a:r>
              <a:rPr lang="en-US"/>
              <a:t>Click icon to add chart</a:t>
            </a:r>
            <a:endParaRPr lang="en-CA"/>
          </a:p>
        </p:txBody>
      </p:sp>
      <p:sp>
        <p:nvSpPr>
          <p:cNvPr id="10" name="Title Placeholder 1">
            <a:extLst>
              <a:ext uri="{FF2B5EF4-FFF2-40B4-BE49-F238E27FC236}">
                <a16:creationId xmlns:a16="http://schemas.microsoft.com/office/drawing/2014/main" id="{988F28D5-4FC5-4047-983F-EBA4C42E4EC0}"/>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2574531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 bullets">
    <p:spTree>
      <p:nvGrpSpPr>
        <p:cNvPr id="1" name=""/>
        <p:cNvGrpSpPr/>
        <p:nvPr/>
      </p:nvGrpSpPr>
      <p:grpSpPr>
        <a:xfrm>
          <a:off x="0" y="0"/>
          <a:ext cx="0" cy="0"/>
          <a:chOff x="0" y="0"/>
          <a:chExt cx="0" cy="0"/>
        </a:xfrm>
      </p:grpSpPr>
      <p:sp>
        <p:nvSpPr>
          <p:cNvPr id="5" name="Chart Placeholder 5">
            <a:extLst>
              <a:ext uri="{FF2B5EF4-FFF2-40B4-BE49-F238E27FC236}">
                <a16:creationId xmlns:a16="http://schemas.microsoft.com/office/drawing/2014/main" id="{74C35E7A-1F88-449B-993C-52C7FAABE941}"/>
              </a:ext>
            </a:extLst>
          </p:cNvPr>
          <p:cNvSpPr>
            <a:spLocks noGrp="1"/>
          </p:cNvSpPr>
          <p:nvPr>
            <p:ph type="chart" sz="quarter" idx="17"/>
          </p:nvPr>
        </p:nvSpPr>
        <p:spPr>
          <a:xfrm>
            <a:off x="6165476" y="1143000"/>
            <a:ext cx="5188324" cy="4724400"/>
          </a:xfrm>
        </p:spPr>
        <p:txBody>
          <a:bodyPr/>
          <a:lstStyle>
            <a:lvl1pPr marL="0" indent="0">
              <a:buFontTx/>
              <a:buNone/>
              <a:defRPr/>
            </a:lvl1pPr>
          </a:lstStyle>
          <a:p>
            <a:r>
              <a:rPr lang="en-US"/>
              <a:t>Click icon to add chart</a:t>
            </a:r>
            <a:endParaRPr lang="en-CA"/>
          </a:p>
        </p:txBody>
      </p:sp>
      <p:sp>
        <p:nvSpPr>
          <p:cNvPr id="10" name="Title Placeholder 1">
            <a:extLst>
              <a:ext uri="{FF2B5EF4-FFF2-40B4-BE49-F238E27FC236}">
                <a16:creationId xmlns:a16="http://schemas.microsoft.com/office/drawing/2014/main" id="{988F28D5-4FC5-4047-983F-EBA4C42E4EC0}"/>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7" name="Text Placeholder 3">
            <a:extLst>
              <a:ext uri="{FF2B5EF4-FFF2-40B4-BE49-F238E27FC236}">
                <a16:creationId xmlns:a16="http://schemas.microsoft.com/office/drawing/2014/main" id="{D0D20881-23DE-40CC-AD9B-65F68ADE8EB5}"/>
              </a:ext>
            </a:extLst>
          </p:cNvPr>
          <p:cNvSpPr>
            <a:spLocks noGrp="1"/>
          </p:cNvSpPr>
          <p:nvPr>
            <p:ph type="body" sz="quarter" idx="16"/>
          </p:nvPr>
        </p:nvSpPr>
        <p:spPr>
          <a:xfrm>
            <a:off x="744645" y="1249792"/>
            <a:ext cx="4662487" cy="4510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51078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 Key finding">
    <p:spTree>
      <p:nvGrpSpPr>
        <p:cNvPr id="1" name=""/>
        <p:cNvGrpSpPr/>
        <p:nvPr/>
      </p:nvGrpSpPr>
      <p:grpSpPr>
        <a:xfrm>
          <a:off x="0" y="0"/>
          <a:ext cx="0" cy="0"/>
          <a:chOff x="0" y="0"/>
          <a:chExt cx="0" cy="0"/>
        </a:xfrm>
      </p:grpSpPr>
      <p:sp>
        <p:nvSpPr>
          <p:cNvPr id="5" name="Chart Placeholder 5">
            <a:extLst>
              <a:ext uri="{FF2B5EF4-FFF2-40B4-BE49-F238E27FC236}">
                <a16:creationId xmlns:a16="http://schemas.microsoft.com/office/drawing/2014/main" id="{74C35E7A-1F88-449B-993C-52C7FAABE941}"/>
              </a:ext>
            </a:extLst>
          </p:cNvPr>
          <p:cNvSpPr>
            <a:spLocks noGrp="1"/>
          </p:cNvSpPr>
          <p:nvPr>
            <p:ph type="chart" sz="quarter" idx="17"/>
          </p:nvPr>
        </p:nvSpPr>
        <p:spPr>
          <a:xfrm>
            <a:off x="5513294" y="1143000"/>
            <a:ext cx="5840506" cy="4724400"/>
          </a:xfrm>
        </p:spPr>
        <p:txBody>
          <a:bodyPr/>
          <a:lstStyle>
            <a:lvl1pPr marL="0" indent="0" algn="ctr">
              <a:buFontTx/>
              <a:buNone/>
              <a:defRPr/>
            </a:lvl1pPr>
          </a:lstStyle>
          <a:p>
            <a:r>
              <a:rPr lang="en-US"/>
              <a:t>Click icon to add chart</a:t>
            </a:r>
            <a:endParaRPr lang="en-CA"/>
          </a:p>
        </p:txBody>
      </p:sp>
      <p:sp>
        <p:nvSpPr>
          <p:cNvPr id="10" name="Title Placeholder 1">
            <a:extLst>
              <a:ext uri="{FF2B5EF4-FFF2-40B4-BE49-F238E27FC236}">
                <a16:creationId xmlns:a16="http://schemas.microsoft.com/office/drawing/2014/main" id="{988F28D5-4FC5-4047-983F-EBA4C42E4EC0}"/>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0CA95E4-A346-4879-B782-C1A8F135828B}"/>
              </a:ext>
            </a:extLst>
          </p:cNvPr>
          <p:cNvSpPr>
            <a:spLocks noGrp="1"/>
          </p:cNvSpPr>
          <p:nvPr>
            <p:ph sz="quarter" idx="18" hasCustomPrompt="1"/>
          </p:nvPr>
        </p:nvSpPr>
        <p:spPr>
          <a:xfrm>
            <a:off x="838200" y="1209675"/>
            <a:ext cx="4419600" cy="4657725"/>
          </a:xfrm>
        </p:spPr>
        <p:txBody>
          <a:bodyPr>
            <a:normAutofit/>
          </a:bodyPr>
          <a:lstStyle>
            <a:lvl1pPr marL="0" indent="0" algn="ctr">
              <a:spcBef>
                <a:spcPts val="0"/>
              </a:spcBef>
              <a:buNone/>
              <a:defRPr sz="3000" b="1">
                <a:solidFill>
                  <a:schemeClr val="tx1"/>
                </a:solidFill>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Insert key </a:t>
            </a:r>
          </a:p>
          <a:p>
            <a:pPr lvl="0"/>
            <a:r>
              <a:rPr lang="en-US"/>
              <a:t>finding here</a:t>
            </a:r>
          </a:p>
        </p:txBody>
      </p:sp>
    </p:spTree>
    <p:extLst>
      <p:ext uri="{BB962C8B-B14F-4D97-AF65-F5344CB8AC3E}">
        <p14:creationId xmlns:p14="http://schemas.microsoft.com/office/powerpoint/2010/main" val="1058406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rtial Calendar">
    <p:spTree>
      <p:nvGrpSpPr>
        <p:cNvPr id="1" name=""/>
        <p:cNvGrpSpPr/>
        <p:nvPr/>
      </p:nvGrpSpPr>
      <p:grpSpPr>
        <a:xfrm>
          <a:off x="0" y="0"/>
          <a:ext cx="0" cy="0"/>
          <a:chOff x="0" y="0"/>
          <a:chExt cx="0" cy="0"/>
        </a:xfrm>
      </p:grpSpPr>
      <p:graphicFrame>
        <p:nvGraphicFramePr>
          <p:cNvPr id="9" name="Group 727">
            <a:extLst>
              <a:ext uri="{FF2B5EF4-FFF2-40B4-BE49-F238E27FC236}">
                <a16:creationId xmlns:a16="http://schemas.microsoft.com/office/drawing/2014/main" id="{0FF0BAC5-140B-4DB9-821B-31D4AFB459BA}"/>
              </a:ext>
            </a:extLst>
          </p:cNvPr>
          <p:cNvGraphicFramePr>
            <a:graphicFrameLocks noGrp="1"/>
          </p:cNvGraphicFramePr>
          <p:nvPr userDrawn="1">
            <p:extLst>
              <p:ext uri="{D42A27DB-BD31-4B8C-83A1-F6EECF244321}">
                <p14:modId xmlns:p14="http://schemas.microsoft.com/office/powerpoint/2010/main" val="1648224238"/>
              </p:ext>
            </p:extLst>
          </p:nvPr>
        </p:nvGraphicFramePr>
        <p:xfrm>
          <a:off x="838200" y="1694486"/>
          <a:ext cx="10515601" cy="3630391"/>
        </p:xfrm>
        <a:graphic>
          <a:graphicData uri="http://schemas.openxmlformats.org/drawingml/2006/table">
            <a:tbl>
              <a:tblPr>
                <a:tableStyleId>{08FB837D-C827-4EFA-A057-4D05807E0F7C}</a:tableStyleId>
              </a:tblPr>
              <a:tblGrid>
                <a:gridCol w="1294575">
                  <a:extLst>
                    <a:ext uri="{9D8B030D-6E8A-4147-A177-3AD203B41FA5}">
                      <a16:colId xmlns:a16="http://schemas.microsoft.com/office/drawing/2014/main" val="20016"/>
                    </a:ext>
                  </a:extLst>
                </a:gridCol>
                <a:gridCol w="1294571">
                  <a:extLst>
                    <a:ext uri="{9D8B030D-6E8A-4147-A177-3AD203B41FA5}">
                      <a16:colId xmlns:a16="http://schemas.microsoft.com/office/drawing/2014/main" val="20020"/>
                    </a:ext>
                  </a:extLst>
                </a:gridCol>
                <a:gridCol w="1294571">
                  <a:extLst>
                    <a:ext uri="{9D8B030D-6E8A-4147-A177-3AD203B41FA5}">
                      <a16:colId xmlns:a16="http://schemas.microsoft.com/office/drawing/2014/main" val="20024"/>
                    </a:ext>
                  </a:extLst>
                </a:gridCol>
                <a:gridCol w="1294570">
                  <a:extLst>
                    <a:ext uri="{9D8B030D-6E8A-4147-A177-3AD203B41FA5}">
                      <a16:colId xmlns:a16="http://schemas.microsoft.com/office/drawing/2014/main" val="20028"/>
                    </a:ext>
                  </a:extLst>
                </a:gridCol>
                <a:gridCol w="1294571">
                  <a:extLst>
                    <a:ext uri="{9D8B030D-6E8A-4147-A177-3AD203B41FA5}">
                      <a16:colId xmlns:a16="http://schemas.microsoft.com/office/drawing/2014/main" val="20032"/>
                    </a:ext>
                  </a:extLst>
                </a:gridCol>
                <a:gridCol w="1347581">
                  <a:extLst>
                    <a:ext uri="{9D8B030D-6E8A-4147-A177-3AD203B41FA5}">
                      <a16:colId xmlns:a16="http://schemas.microsoft.com/office/drawing/2014/main" val="1457300402"/>
                    </a:ext>
                  </a:extLst>
                </a:gridCol>
                <a:gridCol w="1347581">
                  <a:extLst>
                    <a:ext uri="{9D8B030D-6E8A-4147-A177-3AD203B41FA5}">
                      <a16:colId xmlns:a16="http://schemas.microsoft.com/office/drawing/2014/main" val="4246209484"/>
                    </a:ext>
                  </a:extLst>
                </a:gridCol>
                <a:gridCol w="1347581">
                  <a:extLst>
                    <a:ext uri="{9D8B030D-6E8A-4147-A177-3AD203B41FA5}">
                      <a16:colId xmlns:a16="http://schemas.microsoft.com/office/drawing/2014/main" val="2239951424"/>
                    </a:ext>
                  </a:extLst>
                </a:gridCol>
              </a:tblGrid>
              <a:tr h="311304">
                <a:tc>
                  <a:txBody>
                    <a:bodyPr/>
                    <a:lstStyle/>
                    <a:p>
                      <a:pPr algn="ctr"/>
                      <a:r>
                        <a:rPr lang="en-US" sz="1600" b="1">
                          <a:latin typeface="Arial" panose="020B0604020202020204" pitchFamily="34" charset="0"/>
                          <a:cs typeface="Arial" panose="020B0604020202020204" pitchFamily="34" charset="0"/>
                        </a:rPr>
                        <a:t>Aug</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Sep</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Oct</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Nov</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Dec</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Jan</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Feb</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Mar</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297779">
                <a:tc>
                  <a:txBody>
                    <a:bodyPr/>
                    <a:lstStyle/>
                    <a:p>
                      <a:endParaRPr lang="en-US" sz="300"/>
                    </a:p>
                  </a:txBody>
                  <a:tcPr marL="24347" marR="24347" marT="0" marB="0"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10002"/>
                  </a:ext>
                </a:extLst>
              </a:tr>
            </a:tbl>
          </a:graphicData>
        </a:graphic>
      </p:graphicFrame>
      <p:sp>
        <p:nvSpPr>
          <p:cNvPr id="11" name="Title Placeholder 1">
            <a:extLst>
              <a:ext uri="{FF2B5EF4-FFF2-40B4-BE49-F238E27FC236}">
                <a16:creationId xmlns:a16="http://schemas.microsoft.com/office/drawing/2014/main" id="{8591E88E-C54F-4817-AA29-EF51E77799FB}"/>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268125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FF86CB-8E87-4935-AFC6-926708669B0C}"/>
              </a:ext>
            </a:extLst>
          </p:cNvPr>
          <p:cNvSpPr/>
          <p:nvPr userDrawn="1"/>
        </p:nvSpPr>
        <p:spPr>
          <a:xfrm>
            <a:off x="-1" y="0"/>
            <a:ext cx="12192001" cy="686389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3123351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Section Header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9656DA-A5DE-5B4B-AD17-8CF6030640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4"/>
            <a:ext cx="12192000" cy="6857591"/>
          </a:xfrm>
          <a:prstGeom prst="rect">
            <a:avLst/>
          </a:prstGeom>
        </p:spPr>
      </p:pic>
      <p:sp>
        <p:nvSpPr>
          <p:cNvPr id="7" name="Rectangle 6">
            <a:extLst>
              <a:ext uri="{FF2B5EF4-FFF2-40B4-BE49-F238E27FC236}">
                <a16:creationId xmlns:a16="http://schemas.microsoft.com/office/drawing/2014/main" id="{B3FF86CB-8E87-4935-AFC6-926708669B0C}"/>
              </a:ext>
            </a:extLst>
          </p:cNvPr>
          <p:cNvSpPr/>
          <p:nvPr userDrawn="1"/>
        </p:nvSpPr>
        <p:spPr>
          <a:xfrm>
            <a:off x="1" y="5101389"/>
            <a:ext cx="12192000" cy="176250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4260923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atement Tex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62CDF0-C719-4392-88F5-CD858A7DCE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59" y="0"/>
            <a:ext cx="6083808" cy="6858000"/>
          </a:xfrm>
          <a:prstGeom prst="rect">
            <a:avLst/>
          </a:prstGeom>
        </p:spPr>
      </p:pic>
      <p:sp>
        <p:nvSpPr>
          <p:cNvPr id="5" name="Rectangle 4">
            <a:extLst>
              <a:ext uri="{FF2B5EF4-FFF2-40B4-BE49-F238E27FC236}">
                <a16:creationId xmlns:a16="http://schemas.microsoft.com/office/drawing/2014/main" id="{FF5A277B-1B39-4F7A-90AB-1AD0A99CC204}"/>
              </a:ext>
            </a:extLst>
          </p:cNvPr>
          <p:cNvSpPr/>
          <p:nvPr userDrawn="1"/>
        </p:nvSpPr>
        <p:spPr>
          <a:xfrm>
            <a:off x="6096000" y="0"/>
            <a:ext cx="6096000" cy="686389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Content Placeholder 2">
            <a:extLst>
              <a:ext uri="{FF2B5EF4-FFF2-40B4-BE49-F238E27FC236}">
                <a16:creationId xmlns:a16="http://schemas.microsoft.com/office/drawing/2014/main" id="{52F9E5F4-DB6E-4D11-A83C-AF832E5BAC23}"/>
              </a:ext>
            </a:extLst>
          </p:cNvPr>
          <p:cNvSpPr>
            <a:spLocks noGrp="1"/>
          </p:cNvSpPr>
          <p:nvPr>
            <p:ph sz="quarter" idx="14" hasCustomPrompt="1"/>
          </p:nvPr>
        </p:nvSpPr>
        <p:spPr>
          <a:xfrm>
            <a:off x="6095999" y="6051176"/>
            <a:ext cx="6095999" cy="806824"/>
          </a:xfrm>
        </p:spPr>
        <p:txBody>
          <a:bodyPr>
            <a:normAutofit/>
          </a:bodyPr>
          <a:lstStyle>
            <a:lvl1pPr marL="0" indent="0" algn="r">
              <a:buNone/>
              <a:defRPr lang="en-CA" sz="1600" smtClean="0">
                <a:solidFill>
                  <a:schemeClr val="accent1">
                    <a:lumMod val="20000"/>
                    <a:lumOff val="80000"/>
                  </a:schemeClr>
                </a:solidFill>
                <a:effectLst/>
                <a:latin typeface="Arial" panose="020B0604020202020204" pitchFamily="34" charset="0"/>
              </a:defRPr>
            </a:lvl1pPr>
          </a:lstStyle>
          <a:p>
            <a:pPr algn="ctr"/>
            <a:r>
              <a:rPr lang="en-CA"/>
              <a:t>First name, identifier (e.g., Emily, blood donor)</a:t>
            </a:r>
          </a:p>
        </p:txBody>
      </p:sp>
      <p:sp>
        <p:nvSpPr>
          <p:cNvPr id="7" name="Title 1">
            <a:extLst>
              <a:ext uri="{FF2B5EF4-FFF2-40B4-BE49-F238E27FC236}">
                <a16:creationId xmlns:a16="http://schemas.microsoft.com/office/drawing/2014/main" id="{6B8E44F0-5CEC-4CE9-BC3F-026758AA713D}"/>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1577503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5A277B-1B39-4F7A-90AB-1AD0A99CC204}"/>
              </a:ext>
            </a:extLst>
          </p:cNvPr>
          <p:cNvSpPr/>
          <p:nvPr userDrawn="1"/>
        </p:nvSpPr>
        <p:spPr>
          <a:xfrm>
            <a:off x="6096000" y="0"/>
            <a:ext cx="6096000" cy="686389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Picture Placeholder 2">
            <a:extLst>
              <a:ext uri="{FF2B5EF4-FFF2-40B4-BE49-F238E27FC236}">
                <a16:creationId xmlns:a16="http://schemas.microsoft.com/office/drawing/2014/main" id="{B296A531-C4BD-4D5E-87B7-57FB9A7C9E47}"/>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7" name="Content Placeholder 2">
            <a:extLst>
              <a:ext uri="{FF2B5EF4-FFF2-40B4-BE49-F238E27FC236}">
                <a16:creationId xmlns:a16="http://schemas.microsoft.com/office/drawing/2014/main" id="{01762D22-9049-4C33-9AE2-DD8325879D8C}"/>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accent1">
                    <a:lumMod val="20000"/>
                    <a:lumOff val="80000"/>
                  </a:schemeClr>
                </a:solidFill>
                <a:effectLst/>
                <a:latin typeface="Arial" panose="020B0604020202020204" pitchFamily="34" charset="0"/>
              </a:defRPr>
            </a:lvl1pPr>
          </a:lstStyle>
          <a:p>
            <a:pPr lvl="0"/>
            <a:r>
              <a:rPr lang="en-CA"/>
              <a:t>Image source</a:t>
            </a:r>
          </a:p>
        </p:txBody>
      </p:sp>
      <p:sp>
        <p:nvSpPr>
          <p:cNvPr id="8" name="Title 1">
            <a:extLst>
              <a:ext uri="{FF2B5EF4-FFF2-40B4-BE49-F238E27FC236}">
                <a16:creationId xmlns:a16="http://schemas.microsoft.com/office/drawing/2014/main" id="{D76C72E1-F4FD-44E9-8EF2-0463E416AA86}"/>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1886189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FFFEF3-8C0A-4055-8C43-5C799AC0E57C}"/>
              </a:ext>
            </a:extLst>
          </p:cNvPr>
          <p:cNvSpPr/>
          <p:nvPr userDrawn="1"/>
        </p:nvSpPr>
        <p:spPr>
          <a:xfrm>
            <a:off x="-1" y="0"/>
            <a:ext cx="12192001" cy="6863893"/>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Title Text">
            <a:extLst>
              <a:ext uri="{FF2B5EF4-FFF2-40B4-BE49-F238E27FC236}">
                <a16:creationId xmlns:a16="http://schemas.microsoft.com/office/drawing/2014/main" id="{1E1FA4F1-4762-43B4-A2EA-C59D70AAF242}"/>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55859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Slide_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A106DA-E128-774F-B78E-7E2CB9C8C44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7018"/>
          <a:stretch/>
        </p:blipFill>
        <p:spPr>
          <a:xfrm>
            <a:off x="0" y="0"/>
            <a:ext cx="12197816" cy="5005137"/>
          </a:xfrm>
          <a:prstGeom prst="rect">
            <a:avLst/>
          </a:prstGeom>
        </p:spPr>
      </p:pic>
      <p:sp>
        <p:nvSpPr>
          <p:cNvPr id="12" name="Content Placeholder 2">
            <a:extLst>
              <a:ext uri="{FF2B5EF4-FFF2-40B4-BE49-F238E27FC236}">
                <a16:creationId xmlns:a16="http://schemas.microsoft.com/office/drawing/2014/main" id="{5F3CEBC6-B788-3C4C-8E8B-873CBE880822}"/>
              </a:ext>
            </a:extLst>
          </p:cNvPr>
          <p:cNvSpPr>
            <a:spLocks noGrp="1"/>
          </p:cNvSpPr>
          <p:nvPr>
            <p:ph sz="quarter" idx="10" hasCustomPrompt="1"/>
          </p:nvPr>
        </p:nvSpPr>
        <p:spPr>
          <a:xfrm>
            <a:off x="737343" y="4592360"/>
            <a:ext cx="6624749" cy="847147"/>
          </a:xfrm>
        </p:spPr>
        <p:txBody>
          <a:bodyPr anchor="ctr">
            <a:normAutofit/>
          </a:bodyPr>
          <a:lstStyle>
            <a:lvl1pPr marL="0" indent="0">
              <a:buNone/>
              <a:defRPr sz="3200" b="1"/>
            </a:lvl1pPr>
            <a:lvl2pPr marL="457200" indent="0">
              <a:buNone/>
              <a:defRPr/>
            </a:lvl2pPr>
            <a:lvl3pPr marL="914400" indent="0">
              <a:buNone/>
              <a:defRPr/>
            </a:lvl3pPr>
            <a:lvl4pPr marL="1371600" indent="0">
              <a:buNone/>
              <a:defRPr/>
            </a:lvl4pPr>
            <a:lvl5pPr marL="1828800" indent="0">
              <a:buNone/>
              <a:defRPr/>
            </a:lvl5pPr>
          </a:lstStyle>
          <a:p>
            <a:pPr lvl="0"/>
            <a:r>
              <a:rPr lang="en-US"/>
              <a:t>Insert presentation title here</a:t>
            </a:r>
            <a:endParaRPr lang="en-CA"/>
          </a:p>
        </p:txBody>
      </p:sp>
      <p:sp>
        <p:nvSpPr>
          <p:cNvPr id="8" name="Body Level One…">
            <a:extLst>
              <a:ext uri="{FF2B5EF4-FFF2-40B4-BE49-F238E27FC236}">
                <a16:creationId xmlns:a16="http://schemas.microsoft.com/office/drawing/2014/main" id="{D583AB4B-A4A0-814D-8FB8-3E0768C37039}"/>
              </a:ext>
            </a:extLst>
          </p:cNvPr>
          <p:cNvSpPr txBox="1">
            <a:spLocks noGrp="1"/>
          </p:cNvSpPr>
          <p:nvPr>
            <p:ph type="body" idx="11" hasCustomPrompt="1"/>
          </p:nvPr>
        </p:nvSpPr>
        <p:spPr>
          <a:xfrm>
            <a:off x="737342" y="5809145"/>
            <a:ext cx="6624749" cy="847147"/>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2000" b="0" i="0">
                <a:solidFill>
                  <a:srgbClr val="4D4D4D"/>
                </a:solidFill>
                <a:latin typeface="Arial"/>
                <a:ea typeface="Arial"/>
                <a:cs typeface="Arial"/>
                <a:sym typeface="Arial"/>
              </a:defRPr>
            </a:lvl1pPr>
            <a:lvl2pPr marL="0" indent="0">
              <a:spcBef>
                <a:spcPts val="600"/>
              </a:spcBef>
              <a:buSzTx/>
              <a:buNone/>
              <a:defRPr sz="2200">
                <a:solidFill>
                  <a:srgbClr val="4D4D4D"/>
                </a:solidFill>
                <a:latin typeface="Arial"/>
                <a:ea typeface="Arial"/>
                <a:cs typeface="Arial"/>
                <a:sym typeface="Arial"/>
              </a:defRPr>
            </a:lvl2pPr>
            <a:lvl3pPr marL="0" indent="0">
              <a:spcBef>
                <a:spcPts val="1200"/>
              </a:spcBef>
              <a:buSzTx/>
              <a:buNone/>
              <a:defRPr sz="2200">
                <a:solidFill>
                  <a:srgbClr val="4D4D4D"/>
                </a:solidFill>
                <a:latin typeface="Arial"/>
                <a:ea typeface="Arial"/>
                <a:cs typeface="Arial"/>
                <a:sym typeface="Arial"/>
              </a:defRPr>
            </a:lvl3pPr>
            <a:lvl4pPr marL="0" indent="0">
              <a:spcBef>
                <a:spcPts val="1200"/>
              </a:spcBef>
              <a:buSzTx/>
              <a:buNone/>
              <a:defRPr sz="2200">
                <a:solidFill>
                  <a:srgbClr val="4D4D4D"/>
                </a:solidFill>
                <a:latin typeface="Arial"/>
                <a:ea typeface="Arial"/>
                <a:cs typeface="Arial"/>
                <a:sym typeface="Arial"/>
              </a:defRPr>
            </a:lvl4pPr>
            <a:lvl5pPr marL="0" indent="0">
              <a:spcBef>
                <a:spcPts val="1200"/>
              </a:spcBef>
              <a:buSzTx/>
              <a:buNone/>
              <a:defRPr sz="2200">
                <a:solidFill>
                  <a:srgbClr val="4D4D4D"/>
                </a:solidFill>
                <a:latin typeface="Arial"/>
                <a:ea typeface="Arial"/>
                <a:cs typeface="Arial"/>
                <a:sym typeface="Arial"/>
              </a:defRPr>
            </a:lvl5pPr>
          </a:lstStyle>
          <a:p>
            <a:r>
              <a:rPr lang="en-US"/>
              <a:t>Insert event name if applicable</a:t>
            </a:r>
          </a:p>
          <a:p>
            <a:r>
              <a:rPr lang="en-US"/>
              <a:t>Month day, year</a:t>
            </a:r>
          </a:p>
        </p:txBody>
      </p:sp>
      <p:sp>
        <p:nvSpPr>
          <p:cNvPr id="10" name="Content Placeholder 2">
            <a:extLst>
              <a:ext uri="{FF2B5EF4-FFF2-40B4-BE49-F238E27FC236}">
                <a16:creationId xmlns:a16="http://schemas.microsoft.com/office/drawing/2014/main" id="{454024B3-6B58-1947-895C-858232006487}"/>
              </a:ext>
            </a:extLst>
          </p:cNvPr>
          <p:cNvSpPr>
            <a:spLocks noGrp="1"/>
          </p:cNvSpPr>
          <p:nvPr>
            <p:ph sz="quarter" idx="12" hasCustomPrompt="1"/>
          </p:nvPr>
        </p:nvSpPr>
        <p:spPr>
          <a:xfrm>
            <a:off x="737343" y="5439508"/>
            <a:ext cx="6624749" cy="432347"/>
          </a:xfrm>
        </p:spPr>
        <p:txBody>
          <a:bodyPr anchor="b">
            <a:normAutofit/>
          </a:bodyPr>
          <a:lstStyle>
            <a:lvl1pPr marL="0" indent="0">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en-US"/>
              <a:t>Name, title</a:t>
            </a:r>
            <a:endParaRPr lang="en-CA"/>
          </a:p>
        </p:txBody>
      </p:sp>
      <p:pic>
        <p:nvPicPr>
          <p:cNvPr id="6" name="Image" descr="Image">
            <a:extLst>
              <a:ext uri="{FF2B5EF4-FFF2-40B4-BE49-F238E27FC236}">
                <a16:creationId xmlns:a16="http://schemas.microsoft.com/office/drawing/2014/main" id="{E6C0DA16-D882-EF41-9455-179AB4F6C82B}"/>
              </a:ext>
            </a:extLst>
          </p:cNvPr>
          <p:cNvPicPr>
            <a:picLocks noChangeAspect="1"/>
          </p:cNvPicPr>
          <p:nvPr userDrawn="1"/>
        </p:nvPicPr>
        <p:blipFill>
          <a:blip r:embed="rId3"/>
          <a:srcRect l="20701" t="42362" r="20701" b="42362"/>
          <a:stretch>
            <a:fillRect/>
          </a:stretch>
        </p:blipFill>
        <p:spPr>
          <a:xfrm>
            <a:off x="8847904" y="5504218"/>
            <a:ext cx="2528199" cy="509286"/>
          </a:xfrm>
          <a:prstGeom prst="rect">
            <a:avLst/>
          </a:prstGeom>
          <a:ln w="12700">
            <a:miter lim="400000"/>
          </a:ln>
        </p:spPr>
      </p:pic>
    </p:spTree>
    <p:extLst>
      <p:ext uri="{BB962C8B-B14F-4D97-AF65-F5344CB8AC3E}">
        <p14:creationId xmlns:p14="http://schemas.microsoft.com/office/powerpoint/2010/main" val="1227090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Section Head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8A9D87-6D68-5740-BED8-4A3AF78421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354"/>
            <a:ext cx="12192000" cy="6857591"/>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1642402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tatement Text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FD8787-49B2-40D7-AE2C-5F74634FF3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67" y="0"/>
            <a:ext cx="6083808" cy="6858000"/>
          </a:xfrm>
          <a:prstGeom prst="rect">
            <a:avLst/>
          </a:prstGeom>
        </p:spPr>
      </p:pic>
      <p:sp>
        <p:nvSpPr>
          <p:cNvPr id="5" name="Rectangle 4">
            <a:extLst>
              <a:ext uri="{FF2B5EF4-FFF2-40B4-BE49-F238E27FC236}">
                <a16:creationId xmlns:a16="http://schemas.microsoft.com/office/drawing/2014/main" id="{D81A9190-C77C-4018-9675-F53E52A17579}"/>
              </a:ext>
            </a:extLst>
          </p:cNvPr>
          <p:cNvSpPr/>
          <p:nvPr userDrawn="1"/>
        </p:nvSpPr>
        <p:spPr>
          <a:xfrm>
            <a:off x="6096000" y="0"/>
            <a:ext cx="6096000" cy="6863893"/>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Content Placeholder 2">
            <a:extLst>
              <a:ext uri="{FF2B5EF4-FFF2-40B4-BE49-F238E27FC236}">
                <a16:creationId xmlns:a16="http://schemas.microsoft.com/office/drawing/2014/main" id="{D7562D76-105D-444D-A96D-AED7C17A9A79}"/>
              </a:ext>
            </a:extLst>
          </p:cNvPr>
          <p:cNvSpPr>
            <a:spLocks noGrp="1"/>
          </p:cNvSpPr>
          <p:nvPr>
            <p:ph sz="quarter" idx="14" hasCustomPrompt="1"/>
          </p:nvPr>
        </p:nvSpPr>
        <p:spPr>
          <a:xfrm>
            <a:off x="6096000" y="6051176"/>
            <a:ext cx="6096000" cy="806824"/>
          </a:xfrm>
        </p:spPr>
        <p:txBody>
          <a:bodyPr>
            <a:normAutofit/>
          </a:bodyPr>
          <a:lstStyle>
            <a:lvl1pPr marL="0" indent="0" algn="ctr">
              <a:buNone/>
              <a:defRPr lang="en-CA" sz="1600" smtClean="0">
                <a:solidFill>
                  <a:schemeClr val="accent3">
                    <a:lumMod val="20000"/>
                    <a:lumOff val="80000"/>
                  </a:schemeClr>
                </a:solidFill>
                <a:effectLst/>
                <a:latin typeface="Arial" panose="020B0604020202020204" pitchFamily="34" charset="0"/>
              </a:defRPr>
            </a:lvl1pPr>
          </a:lstStyle>
          <a:p>
            <a:pPr algn="ctr"/>
            <a:r>
              <a:rPr lang="en-CA"/>
              <a:t>First name, identifier (e.g., Larry, plasma and financial donor)</a:t>
            </a:r>
          </a:p>
        </p:txBody>
      </p:sp>
      <p:sp>
        <p:nvSpPr>
          <p:cNvPr id="8" name="Title 1">
            <a:extLst>
              <a:ext uri="{FF2B5EF4-FFF2-40B4-BE49-F238E27FC236}">
                <a16:creationId xmlns:a16="http://schemas.microsoft.com/office/drawing/2014/main" id="{46BE9C42-F991-4233-A939-5A2B33FF7AFB}"/>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886539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1A9190-C77C-4018-9675-F53E52A17579}"/>
              </a:ext>
            </a:extLst>
          </p:cNvPr>
          <p:cNvSpPr/>
          <p:nvPr userDrawn="1"/>
        </p:nvSpPr>
        <p:spPr>
          <a:xfrm>
            <a:off x="6096000" y="0"/>
            <a:ext cx="6096000" cy="6863893"/>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Picture Placeholder 2">
            <a:extLst>
              <a:ext uri="{FF2B5EF4-FFF2-40B4-BE49-F238E27FC236}">
                <a16:creationId xmlns:a16="http://schemas.microsoft.com/office/drawing/2014/main" id="{5A9322C8-DE9B-43EB-B9B9-D2A28F91BC50}"/>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8" name="Content Placeholder 2">
            <a:extLst>
              <a:ext uri="{FF2B5EF4-FFF2-40B4-BE49-F238E27FC236}">
                <a16:creationId xmlns:a16="http://schemas.microsoft.com/office/drawing/2014/main" id="{9B9E46F9-ED6C-4017-8885-0042DBB6294D}"/>
              </a:ext>
            </a:extLst>
          </p:cNvPr>
          <p:cNvSpPr>
            <a:spLocks noGrp="1"/>
          </p:cNvSpPr>
          <p:nvPr>
            <p:ph sz="quarter" idx="14" hasCustomPrompt="1"/>
          </p:nvPr>
        </p:nvSpPr>
        <p:spPr>
          <a:xfrm>
            <a:off x="6096000" y="6051176"/>
            <a:ext cx="6096000" cy="806824"/>
          </a:xfrm>
        </p:spPr>
        <p:txBody>
          <a:bodyPr>
            <a:normAutofit/>
          </a:bodyPr>
          <a:lstStyle>
            <a:lvl1pPr marL="0" indent="0" algn="ctr">
              <a:buNone/>
              <a:defRPr lang="en-CA" sz="1600" smtClean="0">
                <a:solidFill>
                  <a:schemeClr val="accent3">
                    <a:lumMod val="20000"/>
                    <a:lumOff val="80000"/>
                  </a:schemeClr>
                </a:solidFill>
                <a:effectLst/>
                <a:latin typeface="Arial" panose="020B0604020202020204" pitchFamily="34" charset="0"/>
              </a:defRPr>
            </a:lvl1pPr>
          </a:lstStyle>
          <a:p>
            <a:pPr lvl="0"/>
            <a:r>
              <a:rPr lang="en-CA"/>
              <a:t>Image source</a:t>
            </a:r>
          </a:p>
        </p:txBody>
      </p:sp>
      <p:sp>
        <p:nvSpPr>
          <p:cNvPr id="9" name="Title 1">
            <a:extLst>
              <a:ext uri="{FF2B5EF4-FFF2-40B4-BE49-F238E27FC236}">
                <a16:creationId xmlns:a16="http://schemas.microsoft.com/office/drawing/2014/main" id="{E03E2089-7414-4999-BEE8-538A1382726B}"/>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473179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Header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807601-0D73-4759-A0B0-E2079541A706}"/>
              </a:ext>
            </a:extLst>
          </p:cNvPr>
          <p:cNvSpPr/>
          <p:nvPr userDrawn="1"/>
        </p:nvSpPr>
        <p:spPr>
          <a:xfrm>
            <a:off x="-1" y="0"/>
            <a:ext cx="12192001" cy="6863893"/>
          </a:xfrm>
          <a:prstGeom prst="rect">
            <a:avLst/>
          </a:prstGeom>
          <a:solidFill>
            <a:srgbClr val="54C3B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Title Text">
            <a:extLst>
              <a:ext uri="{FF2B5EF4-FFF2-40B4-BE49-F238E27FC236}">
                <a16:creationId xmlns:a16="http://schemas.microsoft.com/office/drawing/2014/main" id="{80E7E27B-EE09-432A-A9CD-6AC3FEE40905}"/>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1857701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_Section Heade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FA2CE8-918E-0141-BE83-200C7A1686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8" y="23446"/>
            <a:ext cx="12197816" cy="6858000"/>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54973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tatement Text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3F3BE4-BE16-4409-B7F4-7F52D8E16F81}"/>
              </a:ext>
            </a:extLst>
          </p:cNvPr>
          <p:cNvSpPr/>
          <p:nvPr userDrawn="1"/>
        </p:nvSpPr>
        <p:spPr>
          <a:xfrm>
            <a:off x="6096000" y="0"/>
            <a:ext cx="6096000" cy="6863893"/>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3" name="Picture 2">
            <a:extLst>
              <a:ext uri="{FF2B5EF4-FFF2-40B4-BE49-F238E27FC236}">
                <a16:creationId xmlns:a16="http://schemas.microsoft.com/office/drawing/2014/main" id="{834BE756-9320-41E4-A169-7595E13BA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83808" cy="6858000"/>
          </a:xfrm>
          <a:prstGeom prst="rect">
            <a:avLst/>
          </a:prstGeom>
        </p:spPr>
      </p:pic>
      <p:sp>
        <p:nvSpPr>
          <p:cNvPr id="7" name="Content Placeholder 2">
            <a:extLst>
              <a:ext uri="{FF2B5EF4-FFF2-40B4-BE49-F238E27FC236}">
                <a16:creationId xmlns:a16="http://schemas.microsoft.com/office/drawing/2014/main" id="{3AC4A038-838D-4872-8F99-9F102F43AE37}"/>
              </a:ext>
            </a:extLst>
          </p:cNvPr>
          <p:cNvSpPr>
            <a:spLocks noGrp="1"/>
          </p:cNvSpPr>
          <p:nvPr>
            <p:ph sz="quarter" idx="14" hasCustomPrompt="1"/>
          </p:nvPr>
        </p:nvSpPr>
        <p:spPr>
          <a:xfrm>
            <a:off x="6083808" y="6051176"/>
            <a:ext cx="6108192" cy="806824"/>
          </a:xfrm>
        </p:spPr>
        <p:txBody>
          <a:bodyPr>
            <a:normAutofit/>
          </a:bodyPr>
          <a:lstStyle>
            <a:lvl1pPr marL="0" indent="0" algn="ctr">
              <a:buNone/>
              <a:defRPr lang="en-CA" sz="1600" smtClean="0">
                <a:solidFill>
                  <a:schemeClr val="accent4">
                    <a:lumMod val="20000"/>
                    <a:lumOff val="80000"/>
                  </a:schemeClr>
                </a:solidFill>
                <a:effectLst/>
                <a:latin typeface="Arial" panose="020B0604020202020204" pitchFamily="34" charset="0"/>
              </a:defRPr>
            </a:lvl1pPr>
          </a:lstStyle>
          <a:p>
            <a:pPr algn="ctr"/>
            <a:r>
              <a:rPr lang="en-CA"/>
              <a:t>First name, identifier (e.g., Danny, stem cell donor)</a:t>
            </a:r>
          </a:p>
        </p:txBody>
      </p:sp>
      <p:sp>
        <p:nvSpPr>
          <p:cNvPr id="8" name="Title 1">
            <a:extLst>
              <a:ext uri="{FF2B5EF4-FFF2-40B4-BE49-F238E27FC236}">
                <a16:creationId xmlns:a16="http://schemas.microsoft.com/office/drawing/2014/main" id="{4DDD3453-1B66-40C1-A416-C87C4F22C949}"/>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1145644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3F3BE4-BE16-4409-B7F4-7F52D8E16F81}"/>
              </a:ext>
            </a:extLst>
          </p:cNvPr>
          <p:cNvSpPr/>
          <p:nvPr userDrawn="1"/>
        </p:nvSpPr>
        <p:spPr>
          <a:xfrm>
            <a:off x="6096000" y="0"/>
            <a:ext cx="6096000" cy="6863893"/>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Picture Placeholder 2">
            <a:extLst>
              <a:ext uri="{FF2B5EF4-FFF2-40B4-BE49-F238E27FC236}">
                <a16:creationId xmlns:a16="http://schemas.microsoft.com/office/drawing/2014/main" id="{36FE3F20-8F3F-4E0A-88AC-98CF6E608622}"/>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8" name="Content Placeholder 2">
            <a:extLst>
              <a:ext uri="{FF2B5EF4-FFF2-40B4-BE49-F238E27FC236}">
                <a16:creationId xmlns:a16="http://schemas.microsoft.com/office/drawing/2014/main" id="{FA21BC0A-A562-4D5A-896B-09F009DA272A}"/>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accent4">
                    <a:lumMod val="20000"/>
                    <a:lumOff val="80000"/>
                  </a:schemeClr>
                </a:solidFill>
                <a:effectLst/>
                <a:latin typeface="Arial" panose="020B0604020202020204" pitchFamily="34" charset="0"/>
              </a:defRPr>
            </a:lvl1pPr>
          </a:lstStyle>
          <a:p>
            <a:pPr lvl="0"/>
            <a:r>
              <a:rPr lang="en-CA"/>
              <a:t>Image source</a:t>
            </a:r>
          </a:p>
        </p:txBody>
      </p:sp>
      <p:sp>
        <p:nvSpPr>
          <p:cNvPr id="9" name="Title 1">
            <a:extLst>
              <a:ext uri="{FF2B5EF4-FFF2-40B4-BE49-F238E27FC236}">
                <a16:creationId xmlns:a16="http://schemas.microsoft.com/office/drawing/2014/main" id="{7300DA68-3E44-49D1-8DBD-9ADD211A14B2}"/>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905873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Header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82B74E-2834-4223-8946-8253800EFD9F}"/>
              </a:ext>
            </a:extLst>
          </p:cNvPr>
          <p:cNvSpPr/>
          <p:nvPr userDrawn="1"/>
        </p:nvSpPr>
        <p:spPr>
          <a:xfrm>
            <a:off x="-1" y="0"/>
            <a:ext cx="12192001" cy="6863893"/>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Title Text">
            <a:extLst>
              <a:ext uri="{FF2B5EF4-FFF2-40B4-BE49-F238E27FC236}">
                <a16:creationId xmlns:a16="http://schemas.microsoft.com/office/drawing/2014/main" id="{59AC9B24-406C-408C-ABAD-9DEE3CEA6C7F}"/>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37865719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Section Head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8F5D91-ACD3-B642-9A2F-CE6F2B4F28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779"/>
            <a:ext cx="12192000" cy="6857591"/>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2337552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tatement Text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21819-918F-4889-87C2-D6AC23D84C0F}"/>
              </a:ext>
            </a:extLst>
          </p:cNvPr>
          <p:cNvSpPr/>
          <p:nvPr userDrawn="1"/>
        </p:nvSpPr>
        <p:spPr>
          <a:xfrm>
            <a:off x="6096000" y="0"/>
            <a:ext cx="6096000" cy="6863893"/>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8" name="Picture 7">
            <a:extLst>
              <a:ext uri="{FF2B5EF4-FFF2-40B4-BE49-F238E27FC236}">
                <a16:creationId xmlns:a16="http://schemas.microsoft.com/office/drawing/2014/main" id="{42C13D6F-E070-45E1-8563-3188E31BD8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83808" cy="6858000"/>
          </a:xfrm>
          <a:prstGeom prst="rect">
            <a:avLst/>
          </a:prstGeom>
        </p:spPr>
      </p:pic>
      <p:sp>
        <p:nvSpPr>
          <p:cNvPr id="7" name="Content Placeholder 2">
            <a:extLst>
              <a:ext uri="{FF2B5EF4-FFF2-40B4-BE49-F238E27FC236}">
                <a16:creationId xmlns:a16="http://schemas.microsoft.com/office/drawing/2014/main" id="{31F1A51C-D80E-4F7F-BF14-2521B537F109}"/>
              </a:ext>
            </a:extLst>
          </p:cNvPr>
          <p:cNvSpPr>
            <a:spLocks noGrp="1"/>
          </p:cNvSpPr>
          <p:nvPr>
            <p:ph sz="quarter" idx="14" hasCustomPrompt="1"/>
          </p:nvPr>
        </p:nvSpPr>
        <p:spPr>
          <a:xfrm>
            <a:off x="6096000" y="6051176"/>
            <a:ext cx="6083808" cy="806824"/>
          </a:xfrm>
        </p:spPr>
        <p:txBody>
          <a:bodyPr>
            <a:normAutofit/>
          </a:bodyPr>
          <a:lstStyle>
            <a:lvl1pPr marL="0" indent="0" algn="ctr">
              <a:buNone/>
              <a:defRPr lang="en-CA" sz="1600" smtClean="0">
                <a:solidFill>
                  <a:schemeClr val="accent5">
                    <a:lumMod val="20000"/>
                    <a:lumOff val="80000"/>
                  </a:schemeClr>
                </a:solidFill>
                <a:effectLst/>
                <a:latin typeface="Arial" panose="020B0604020202020204" pitchFamily="34" charset="0"/>
              </a:defRPr>
            </a:lvl1pPr>
          </a:lstStyle>
          <a:p>
            <a:pPr lvl="0"/>
            <a:r>
              <a:rPr lang="en-CA"/>
              <a:t>First name, Identifier (e.g. Heather, organ donor)</a:t>
            </a:r>
          </a:p>
        </p:txBody>
      </p:sp>
      <p:sp>
        <p:nvSpPr>
          <p:cNvPr id="9" name="Title 1">
            <a:extLst>
              <a:ext uri="{FF2B5EF4-FFF2-40B4-BE49-F238E27FC236}">
                <a16:creationId xmlns:a16="http://schemas.microsoft.com/office/drawing/2014/main" id="{67114AFF-DF7A-4688-A615-B048815FB319}"/>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237869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Slide_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B87A48-C6C9-FB49-A437-E448DAB6D6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7817" cy="6858000"/>
          </a:xfrm>
          <a:prstGeom prst="rect">
            <a:avLst/>
          </a:prstGeom>
        </p:spPr>
      </p:pic>
    </p:spTree>
    <p:extLst>
      <p:ext uri="{BB962C8B-B14F-4D97-AF65-F5344CB8AC3E}">
        <p14:creationId xmlns:p14="http://schemas.microsoft.com/office/powerpoint/2010/main" val="2091836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21819-918F-4889-87C2-D6AC23D84C0F}"/>
              </a:ext>
            </a:extLst>
          </p:cNvPr>
          <p:cNvSpPr/>
          <p:nvPr userDrawn="1"/>
        </p:nvSpPr>
        <p:spPr>
          <a:xfrm>
            <a:off x="6096000" y="0"/>
            <a:ext cx="6096000" cy="6863893"/>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Picture Placeholder 2">
            <a:extLst>
              <a:ext uri="{FF2B5EF4-FFF2-40B4-BE49-F238E27FC236}">
                <a16:creationId xmlns:a16="http://schemas.microsoft.com/office/drawing/2014/main" id="{D2823228-F1EB-4E6E-8EA7-88D3854201BF}"/>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8" name="Content Placeholder 2">
            <a:extLst>
              <a:ext uri="{FF2B5EF4-FFF2-40B4-BE49-F238E27FC236}">
                <a16:creationId xmlns:a16="http://schemas.microsoft.com/office/drawing/2014/main" id="{7E3712C7-DAE2-4E0F-A5BC-B53B685C5859}"/>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accent5">
                    <a:lumMod val="20000"/>
                    <a:lumOff val="80000"/>
                  </a:schemeClr>
                </a:solidFill>
                <a:effectLst/>
                <a:latin typeface="Arial" panose="020B0604020202020204" pitchFamily="34" charset="0"/>
              </a:defRPr>
            </a:lvl1pPr>
          </a:lstStyle>
          <a:p>
            <a:pPr lvl="0"/>
            <a:r>
              <a:rPr lang="en-CA"/>
              <a:t>Image source</a:t>
            </a:r>
          </a:p>
        </p:txBody>
      </p:sp>
      <p:sp>
        <p:nvSpPr>
          <p:cNvPr id="9" name="Title 1">
            <a:extLst>
              <a:ext uri="{FF2B5EF4-FFF2-40B4-BE49-F238E27FC236}">
                <a16:creationId xmlns:a16="http://schemas.microsoft.com/office/drawing/2014/main" id="{CF8DC408-D840-41B5-B543-4F6804234C0F}"/>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170376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Header 5">
    <p:spTree>
      <p:nvGrpSpPr>
        <p:cNvPr id="1" name=""/>
        <p:cNvGrpSpPr/>
        <p:nvPr/>
      </p:nvGrpSpPr>
      <p:grpSpPr>
        <a:xfrm>
          <a:off x="0" y="0"/>
          <a:ext cx="0" cy="0"/>
          <a:chOff x="0" y="0"/>
          <a:chExt cx="0" cy="0"/>
        </a:xfrm>
      </p:grpSpPr>
      <p:sp>
        <p:nvSpPr>
          <p:cNvPr id="6" name="Title Text">
            <a:extLst>
              <a:ext uri="{FF2B5EF4-FFF2-40B4-BE49-F238E27FC236}">
                <a16:creationId xmlns:a16="http://schemas.microsoft.com/office/drawing/2014/main" id="{59AC9B24-406C-408C-ABAD-9DEE3CEA6C7F}"/>
              </a:ext>
            </a:extLst>
          </p:cNvPr>
          <p:cNvSpPr txBox="1">
            <a:spLocks noGrp="1"/>
          </p:cNvSpPr>
          <p:nvPr>
            <p:ph type="title" hasCustomPrompt="1"/>
          </p:nvPr>
        </p:nvSpPr>
        <p:spPr>
          <a:xfrm>
            <a:off x="2253599" y="1048215"/>
            <a:ext cx="7684801" cy="4751371"/>
          </a:xfrm>
          <a:prstGeom prst="rect">
            <a:avLst/>
          </a:prstGeom>
        </p:spPr>
        <p:txBody>
          <a:bodyPr anchor="ctr">
            <a:noAutofit/>
          </a:bodyPr>
          <a:lstStyle>
            <a:lvl1pPr marL="0" marR="0" indent="0" algn="ctr" defTabSz="914400" rtl="0" eaLnBrk="1" fontAlgn="auto" latinLnBrk="0" hangingPunct="1">
              <a:lnSpc>
                <a:spcPct val="90000"/>
              </a:lnSpc>
              <a:spcBef>
                <a:spcPct val="0"/>
              </a:spcBef>
              <a:spcAft>
                <a:spcPts val="1200"/>
              </a:spcAft>
              <a:buClrTx/>
              <a:buSzTx/>
              <a:buFontTx/>
              <a:buNone/>
              <a:tabLst/>
              <a:defRPr sz="2600" b="0">
                <a:solidFill>
                  <a:schemeClr val="tx1"/>
                </a:solidFill>
                <a:latin typeface="Arial"/>
                <a:ea typeface="Arial"/>
                <a:cs typeface="Arial"/>
                <a:sym typeface="Arial"/>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CA"/>
              <a:t>Title text</a:t>
            </a:r>
            <a:br>
              <a:rPr lang="en-CA"/>
            </a:br>
            <a:r>
              <a:rPr lang="fr-CA"/>
              <a:t>Lorem ipsum </a:t>
            </a:r>
            <a:r>
              <a:rPr lang="fr-CA" err="1"/>
              <a:t>dolor</a:t>
            </a:r>
            <a:r>
              <a:rPr lang="fr-CA"/>
              <a:t> </a:t>
            </a:r>
            <a:r>
              <a:rPr lang="fr-CA" err="1"/>
              <a:t>sit</a:t>
            </a:r>
            <a:r>
              <a:rPr lang="fr-CA"/>
              <a:t> </a:t>
            </a:r>
            <a:r>
              <a:rPr lang="fr-CA" err="1"/>
              <a:t>amet</a:t>
            </a:r>
            <a:r>
              <a:rPr lang="fr-CA"/>
              <a:t>, </a:t>
            </a:r>
            <a:r>
              <a:rPr lang="fr-CA" err="1"/>
              <a:t>consectetur</a:t>
            </a:r>
            <a:r>
              <a:rPr lang="fr-CA"/>
              <a:t> </a:t>
            </a:r>
            <a:br>
              <a:rPr lang="fr-CA"/>
            </a:br>
            <a:r>
              <a:rPr lang="fr-CA" err="1"/>
              <a:t>adipiscing</a:t>
            </a:r>
            <a:r>
              <a:rPr lang="fr-CA"/>
              <a:t> </a:t>
            </a:r>
            <a:r>
              <a:rPr lang="fr-CA" err="1"/>
              <a:t>elit</a:t>
            </a:r>
            <a:r>
              <a:rPr lang="fr-CA"/>
              <a:t>, </a:t>
            </a:r>
            <a:r>
              <a:rPr lang="fr-CA" err="1"/>
              <a:t>sed</a:t>
            </a:r>
            <a:r>
              <a:rPr lang="fr-CA"/>
              <a:t> do </a:t>
            </a:r>
            <a:r>
              <a:rPr lang="fr-CA" err="1"/>
              <a:t>eiusmod</a:t>
            </a:r>
            <a:r>
              <a:rPr lang="fr-CA"/>
              <a:t> </a:t>
            </a:r>
            <a:r>
              <a:rPr lang="fr-CA" err="1"/>
              <a:t>tempor</a:t>
            </a:r>
            <a:r>
              <a:rPr lang="fr-CA"/>
              <a:t> </a:t>
            </a:r>
            <a:r>
              <a:rPr lang="fr-CA" err="1"/>
              <a:t>incididunt</a:t>
            </a:r>
            <a:r>
              <a:rPr lang="fr-CA"/>
              <a:t> </a:t>
            </a:r>
            <a:br>
              <a:rPr lang="fr-CA"/>
            </a:br>
            <a:r>
              <a:rPr lang="fr-CA"/>
              <a:t>ut </a:t>
            </a:r>
            <a:r>
              <a:rPr lang="fr-CA" err="1"/>
              <a:t>labore</a:t>
            </a:r>
            <a:r>
              <a:rPr lang="fr-CA"/>
              <a:t> et </a:t>
            </a:r>
            <a:r>
              <a:rPr lang="fr-CA" err="1"/>
              <a:t>dolore</a:t>
            </a:r>
            <a:r>
              <a:rPr lang="fr-CA"/>
              <a:t> magna </a:t>
            </a:r>
            <a:r>
              <a:rPr lang="fr-CA" err="1"/>
              <a:t>aliqua</a:t>
            </a:r>
            <a:r>
              <a:rPr lang="fr-CA"/>
              <a:t>. </a:t>
            </a:r>
            <a:br>
              <a:rPr lang="fr-CA"/>
            </a:br>
            <a:r>
              <a:rPr lang="fr-CA"/>
              <a:t>Ut </a:t>
            </a:r>
            <a:r>
              <a:rPr lang="fr-CA" err="1"/>
              <a:t>enim</a:t>
            </a:r>
            <a:r>
              <a:rPr lang="fr-CA"/>
              <a:t> ad </a:t>
            </a:r>
            <a:r>
              <a:rPr lang="fr-CA" err="1"/>
              <a:t>minim</a:t>
            </a:r>
            <a:r>
              <a:rPr lang="fr-CA"/>
              <a:t> </a:t>
            </a:r>
            <a:r>
              <a:rPr lang="fr-CA" err="1"/>
              <a:t>veniam</a:t>
            </a:r>
            <a:r>
              <a:rPr lang="fr-CA"/>
              <a:t>, </a:t>
            </a:r>
            <a:r>
              <a:rPr lang="fr-CA" err="1"/>
              <a:t>quis</a:t>
            </a:r>
            <a:r>
              <a:rPr lang="fr-CA"/>
              <a:t> </a:t>
            </a:r>
            <a:r>
              <a:rPr lang="fr-CA" err="1"/>
              <a:t>nostrud</a:t>
            </a:r>
            <a:r>
              <a:rPr lang="fr-CA"/>
              <a:t> </a:t>
            </a:r>
            <a:r>
              <a:rPr lang="fr-CA" err="1"/>
              <a:t>exercitation</a:t>
            </a:r>
            <a:r>
              <a:rPr lang="fr-CA"/>
              <a:t> </a:t>
            </a:r>
            <a:r>
              <a:rPr lang="fr-CA" err="1"/>
              <a:t>ullamco</a:t>
            </a:r>
            <a:r>
              <a:rPr lang="fr-CA"/>
              <a:t> </a:t>
            </a:r>
            <a:r>
              <a:rPr lang="fr-CA" err="1"/>
              <a:t>laboris</a:t>
            </a:r>
            <a:r>
              <a:rPr lang="fr-CA"/>
              <a:t> </a:t>
            </a:r>
            <a:r>
              <a:rPr lang="fr-CA" err="1"/>
              <a:t>nisi</a:t>
            </a:r>
            <a:r>
              <a:rPr lang="fr-CA"/>
              <a:t> ut </a:t>
            </a:r>
            <a:r>
              <a:rPr lang="fr-CA" err="1"/>
              <a:t>aliquip</a:t>
            </a:r>
            <a:r>
              <a:rPr lang="fr-CA"/>
              <a:t> ex </a:t>
            </a:r>
            <a:r>
              <a:rPr lang="fr-CA" err="1"/>
              <a:t>ea</a:t>
            </a:r>
            <a:r>
              <a:rPr lang="fr-CA"/>
              <a:t> commodo </a:t>
            </a:r>
            <a:r>
              <a:rPr lang="fr-CA" err="1"/>
              <a:t>consequat</a:t>
            </a:r>
            <a:r>
              <a:rPr lang="fr-CA"/>
              <a:t>. </a:t>
            </a:r>
            <a:endParaRPr/>
          </a:p>
        </p:txBody>
      </p:sp>
    </p:spTree>
    <p:extLst>
      <p:ext uri="{BB962C8B-B14F-4D97-AF65-F5344CB8AC3E}">
        <p14:creationId xmlns:p14="http://schemas.microsoft.com/office/powerpoint/2010/main" val="10408470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tatement Text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60CDE4-B39F-CA44-9B72-1C69E408D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7817" cy="6858000"/>
          </a:xfrm>
          <a:prstGeom prst="rect">
            <a:avLst/>
          </a:prstGeom>
        </p:spPr>
      </p:pic>
      <p:sp>
        <p:nvSpPr>
          <p:cNvPr id="5" name="Title 1">
            <a:extLst>
              <a:ext uri="{FF2B5EF4-FFF2-40B4-BE49-F238E27FC236}">
                <a16:creationId xmlns:a16="http://schemas.microsoft.com/office/drawing/2014/main" id="{2719F585-5553-4747-A966-C93EA0C84C4F}"/>
              </a:ext>
            </a:extLst>
          </p:cNvPr>
          <p:cNvSpPr>
            <a:spLocks noGrp="1"/>
          </p:cNvSpPr>
          <p:nvPr>
            <p:ph type="title" hasCustomPrompt="1"/>
          </p:nvPr>
        </p:nvSpPr>
        <p:spPr>
          <a:xfrm>
            <a:off x="6798312" y="378431"/>
            <a:ext cx="4663068" cy="5544999"/>
          </a:xfrm>
        </p:spPr>
        <p:txBody>
          <a:bodyPr anchor="ctr"/>
          <a:lstStyle>
            <a:lvl1pPr algn="ctr">
              <a:defRPr>
                <a:solidFill>
                  <a:schemeClr val="tx1"/>
                </a:solidFill>
              </a:defRPr>
            </a:lvl1pPr>
          </a:lstStyle>
          <a:p>
            <a:r>
              <a:rPr lang="en-US"/>
              <a:t>Click to edit master title style</a:t>
            </a:r>
            <a:endParaRPr lang="en-CA"/>
          </a:p>
        </p:txBody>
      </p:sp>
      <p:sp>
        <p:nvSpPr>
          <p:cNvPr id="6" name="Content Placeholder 2">
            <a:extLst>
              <a:ext uri="{FF2B5EF4-FFF2-40B4-BE49-F238E27FC236}">
                <a16:creationId xmlns:a16="http://schemas.microsoft.com/office/drawing/2014/main" id="{6AE6FC24-2729-46A8-8E29-54DAB3833719}"/>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tx2"/>
                </a:solidFill>
                <a:effectLst/>
                <a:latin typeface="Arial" panose="020B0604020202020204" pitchFamily="34" charset="0"/>
              </a:defRPr>
            </a:lvl1pPr>
          </a:lstStyle>
          <a:p>
            <a:pPr lvl="0"/>
            <a:r>
              <a:rPr lang="en-CA"/>
              <a:t>First name, Identifier (e.g. Knox, stem cell)</a:t>
            </a:r>
          </a:p>
        </p:txBody>
      </p:sp>
    </p:spTree>
    <p:extLst>
      <p:ext uri="{BB962C8B-B14F-4D97-AF65-F5344CB8AC3E}">
        <p14:creationId xmlns:p14="http://schemas.microsoft.com/office/powerpoint/2010/main" val="1433973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5">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5544999"/>
          </a:xfrm>
        </p:spPr>
        <p:txBody>
          <a:bodyPr anchor="ctr"/>
          <a:lstStyle>
            <a:lvl1pPr algn="ctr">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4" name="Content Placeholder 2">
            <a:extLst>
              <a:ext uri="{FF2B5EF4-FFF2-40B4-BE49-F238E27FC236}">
                <a16:creationId xmlns:a16="http://schemas.microsoft.com/office/drawing/2014/main" id="{7DA8DC55-25C5-41D7-8BB9-56E77002F771}"/>
              </a:ext>
            </a:extLst>
          </p:cNvPr>
          <p:cNvSpPr>
            <a:spLocks noGrp="1"/>
          </p:cNvSpPr>
          <p:nvPr>
            <p:ph sz="quarter" idx="14" hasCustomPrompt="1"/>
          </p:nvPr>
        </p:nvSpPr>
        <p:spPr>
          <a:xfrm>
            <a:off x="6095999" y="6051176"/>
            <a:ext cx="6095999"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810162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5 + bullet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2250470"/>
          </a:xfrm>
        </p:spPr>
        <p:txBody>
          <a:bodyPr anchor="b"/>
          <a:lstStyle>
            <a:lvl1pPr algn="l">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4" name="Content Placeholder 3">
            <a:extLst>
              <a:ext uri="{FF2B5EF4-FFF2-40B4-BE49-F238E27FC236}">
                <a16:creationId xmlns:a16="http://schemas.microsoft.com/office/drawing/2014/main" id="{BBD31358-7010-451F-BD6E-84BCC0B5687E}"/>
              </a:ext>
            </a:extLst>
          </p:cNvPr>
          <p:cNvSpPr>
            <a:spLocks noGrp="1"/>
          </p:cNvSpPr>
          <p:nvPr>
            <p:ph sz="quarter" idx="11"/>
          </p:nvPr>
        </p:nvSpPr>
        <p:spPr>
          <a:xfrm>
            <a:off x="6691313" y="2702859"/>
            <a:ext cx="4662487" cy="3213847"/>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2">
            <a:extLst>
              <a:ext uri="{FF2B5EF4-FFF2-40B4-BE49-F238E27FC236}">
                <a16:creationId xmlns:a16="http://schemas.microsoft.com/office/drawing/2014/main" id="{EAD4A1BE-5A6A-4D9E-9F79-F6D92FE23A38}"/>
              </a:ext>
            </a:extLst>
          </p:cNvPr>
          <p:cNvSpPr>
            <a:spLocks noGrp="1"/>
          </p:cNvSpPr>
          <p:nvPr>
            <p:ph sz="quarter" idx="14" hasCustomPrompt="1"/>
          </p:nvPr>
        </p:nvSpPr>
        <p:spPr>
          <a:xfrm>
            <a:off x="6096000" y="6051176"/>
            <a:ext cx="6096000"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160601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5 + Cop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2250470"/>
          </a:xfrm>
        </p:spPr>
        <p:txBody>
          <a:bodyPr anchor="b"/>
          <a:lstStyle>
            <a:lvl1pPr algn="l">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4" name="Content Placeholder 3">
            <a:extLst>
              <a:ext uri="{FF2B5EF4-FFF2-40B4-BE49-F238E27FC236}">
                <a16:creationId xmlns:a16="http://schemas.microsoft.com/office/drawing/2014/main" id="{BBD31358-7010-451F-BD6E-84BCC0B5687E}"/>
              </a:ext>
            </a:extLst>
          </p:cNvPr>
          <p:cNvSpPr>
            <a:spLocks noGrp="1"/>
          </p:cNvSpPr>
          <p:nvPr>
            <p:ph sz="quarter" idx="11"/>
          </p:nvPr>
        </p:nvSpPr>
        <p:spPr>
          <a:xfrm>
            <a:off x="6691313" y="2702859"/>
            <a:ext cx="4662487" cy="3213847"/>
          </a:xfrm>
        </p:spPr>
        <p:txBody>
          <a:bodyPr anchor="t"/>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Content Placeholder 2">
            <a:extLst>
              <a:ext uri="{FF2B5EF4-FFF2-40B4-BE49-F238E27FC236}">
                <a16:creationId xmlns:a16="http://schemas.microsoft.com/office/drawing/2014/main" id="{23960F36-0D1B-3E47-9BA4-B2FA47387877}"/>
              </a:ext>
            </a:extLst>
          </p:cNvPr>
          <p:cNvSpPr>
            <a:spLocks noGrp="1"/>
          </p:cNvSpPr>
          <p:nvPr>
            <p:ph sz="quarter" idx="14" hasCustomPrompt="1"/>
          </p:nvPr>
        </p:nvSpPr>
        <p:spPr>
          <a:xfrm>
            <a:off x="6096000" y="6051176"/>
            <a:ext cx="6096000"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31140100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Blank Statement Text 5 + Cop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2250470"/>
          </a:xfrm>
        </p:spPr>
        <p:txBody>
          <a:bodyPr anchor="b"/>
          <a:lstStyle>
            <a:lvl1pPr algn="ctr">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4" name="Content Placeholder 3">
            <a:extLst>
              <a:ext uri="{FF2B5EF4-FFF2-40B4-BE49-F238E27FC236}">
                <a16:creationId xmlns:a16="http://schemas.microsoft.com/office/drawing/2014/main" id="{BBD31358-7010-451F-BD6E-84BCC0B5687E}"/>
              </a:ext>
            </a:extLst>
          </p:cNvPr>
          <p:cNvSpPr>
            <a:spLocks noGrp="1"/>
          </p:cNvSpPr>
          <p:nvPr>
            <p:ph sz="quarter" idx="11"/>
          </p:nvPr>
        </p:nvSpPr>
        <p:spPr>
          <a:xfrm>
            <a:off x="6691313" y="2702859"/>
            <a:ext cx="4662487" cy="3213847"/>
          </a:xfrm>
        </p:spPr>
        <p:txBody>
          <a:bodyPr anchor="t"/>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6" name="Content Placeholder 2">
            <a:extLst>
              <a:ext uri="{FF2B5EF4-FFF2-40B4-BE49-F238E27FC236}">
                <a16:creationId xmlns:a16="http://schemas.microsoft.com/office/drawing/2014/main" id="{D1E5F038-B3DE-3443-BB1E-1292651E7713}"/>
              </a:ext>
            </a:extLst>
          </p:cNvPr>
          <p:cNvSpPr>
            <a:spLocks noGrp="1"/>
          </p:cNvSpPr>
          <p:nvPr>
            <p:ph sz="quarter" idx="14" hasCustomPrompt="1"/>
          </p:nvPr>
        </p:nvSpPr>
        <p:spPr>
          <a:xfrm>
            <a:off x="6096000" y="6051176"/>
            <a:ext cx="6096000"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20977136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8C62D884-BB0F-4081-BBD6-D39B1EEA434E}"/>
              </a:ext>
            </a:extLst>
          </p:cNvPr>
          <p:cNvSpPr>
            <a:spLocks noGrp="1"/>
          </p:cNvSpPr>
          <p:nvPr>
            <p:ph idx="1"/>
          </p:nvPr>
        </p:nvSpPr>
        <p:spPr>
          <a:xfrm>
            <a:off x="838200" y="1143000"/>
            <a:ext cx="10515600" cy="47243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Title Placeholder 1">
            <a:extLst>
              <a:ext uri="{FF2B5EF4-FFF2-40B4-BE49-F238E27FC236}">
                <a16:creationId xmlns:a16="http://schemas.microsoft.com/office/drawing/2014/main" id="{D416B3B6-F7D9-44FF-8B82-29419E2B1F7D}"/>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0365759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53219A71-6500-41AB-BBBA-855C0A4A32FA}"/>
              </a:ext>
            </a:extLst>
          </p:cNvPr>
          <p:cNvSpPr>
            <a:spLocks noGrp="1"/>
          </p:cNvSpPr>
          <p:nvPr>
            <p:ph idx="1"/>
          </p:nvPr>
        </p:nvSpPr>
        <p:spPr>
          <a:xfrm>
            <a:off x="5183188" y="1143000"/>
            <a:ext cx="6172200" cy="4718050"/>
          </a:xfrm>
        </p:spPr>
        <p:txBody>
          <a:bodyPr anchor="ctr">
            <a:normAutofit/>
          </a:bodyPr>
          <a:lstStyle>
            <a:lvl1pPr>
              <a:defRPr sz="2600"/>
            </a:lvl1pPr>
            <a:lvl2pPr>
              <a:defRPr sz="2600"/>
            </a:lvl2pPr>
            <a:lvl3pPr>
              <a:defRPr sz="2600"/>
            </a:lvl3pPr>
            <a:lvl4pPr>
              <a:defRPr sz="2600"/>
            </a:lvl4pPr>
            <a:lvl5pPr>
              <a:defRPr sz="2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Text Placeholder 3">
            <a:extLst>
              <a:ext uri="{FF2B5EF4-FFF2-40B4-BE49-F238E27FC236}">
                <a16:creationId xmlns:a16="http://schemas.microsoft.com/office/drawing/2014/main" id="{187C1EB2-58D9-42BD-9290-28833DD58394}"/>
              </a:ext>
            </a:extLst>
          </p:cNvPr>
          <p:cNvSpPr>
            <a:spLocks noGrp="1"/>
          </p:cNvSpPr>
          <p:nvPr>
            <p:ph type="body" sz="half" idx="2"/>
          </p:nvPr>
        </p:nvSpPr>
        <p:spPr>
          <a:xfrm>
            <a:off x="839788" y="2559204"/>
            <a:ext cx="3932237" cy="3309783"/>
          </a:xfrm>
        </p:spPr>
        <p:txBody>
          <a:bodyPr anchor="t">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 Placeholder 9">
            <a:extLst>
              <a:ext uri="{FF2B5EF4-FFF2-40B4-BE49-F238E27FC236}">
                <a16:creationId xmlns:a16="http://schemas.microsoft.com/office/drawing/2014/main" id="{BCBB6448-9D33-4395-86C2-D5ACB257A3C5}"/>
              </a:ext>
            </a:extLst>
          </p:cNvPr>
          <p:cNvSpPr>
            <a:spLocks noGrp="1"/>
          </p:cNvSpPr>
          <p:nvPr>
            <p:ph type="body" sz="quarter" idx="12" hasCustomPrompt="1"/>
          </p:nvPr>
        </p:nvSpPr>
        <p:spPr>
          <a:xfrm>
            <a:off x="836612" y="1249363"/>
            <a:ext cx="2172630" cy="1159300"/>
          </a:xfrm>
          <a:noFill/>
        </p:spPr>
        <p:style>
          <a:lnRef idx="3">
            <a:schemeClr val="lt1"/>
          </a:lnRef>
          <a:fillRef idx="1">
            <a:schemeClr val="accent6"/>
          </a:fillRef>
          <a:effectRef idx="1">
            <a:schemeClr val="accent6"/>
          </a:effectRef>
          <a:fontRef idx="minor">
            <a:schemeClr val="lt1"/>
          </a:fontRef>
        </p:style>
        <p:txBody>
          <a:bodyPr anchor="b">
            <a:noAutofit/>
          </a:bodyPr>
          <a:lstStyle>
            <a:lvl1pPr marL="0" indent="0" algn="ctr">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2" name="Title Placeholder 1">
            <a:extLst>
              <a:ext uri="{FF2B5EF4-FFF2-40B4-BE49-F238E27FC236}">
                <a16:creationId xmlns:a16="http://schemas.microsoft.com/office/drawing/2014/main" id="{1913F282-6209-4D2A-AB43-48A25C7EE430}"/>
              </a:ext>
            </a:extLst>
          </p:cNvPr>
          <p:cNvSpPr>
            <a:spLocks noGrp="1"/>
          </p:cNvSpPr>
          <p:nvPr>
            <p:ph type="title"/>
          </p:nvPr>
        </p:nvSpPr>
        <p:spPr>
          <a:xfrm>
            <a:off x="764236" y="0"/>
            <a:ext cx="10591152"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9999122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4BC2B6-CC05-46EA-A891-FE633354A0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63" y="852178"/>
            <a:ext cx="12176237" cy="5153643"/>
          </a:xfrm>
          <a:prstGeom prst="rect">
            <a:avLst/>
          </a:prstGeom>
        </p:spPr>
      </p:pic>
    </p:spTree>
    <p:extLst>
      <p:ext uri="{BB962C8B-B14F-4D97-AF65-F5344CB8AC3E}">
        <p14:creationId xmlns:p14="http://schemas.microsoft.com/office/powerpoint/2010/main" val="4252562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105AB0-D832-4C0C-9C82-7BA869801B21}"/>
              </a:ext>
            </a:extLst>
          </p:cNvPr>
          <p:cNvSpPr>
            <a:spLocks noGrp="1"/>
          </p:cNvSpPr>
          <p:nvPr>
            <p:ph type="body" sz="quarter" idx="13"/>
          </p:nvPr>
        </p:nvSpPr>
        <p:spPr>
          <a:xfrm>
            <a:off x="838200" y="1143000"/>
            <a:ext cx="10515600" cy="4724400"/>
          </a:xfrm>
        </p:spPr>
        <p:txBody>
          <a:bodyPr/>
          <a:lstStyle>
            <a:lvl2pPr>
              <a:lnSpc>
                <a:spcPct val="150000"/>
              </a:lnSpc>
              <a:spcBef>
                <a:spcPts val="0"/>
              </a:spcBef>
              <a:defRPr/>
            </a:lvl2pPr>
            <a:lvl3pPr>
              <a:spcBef>
                <a:spcPts val="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Title Placeholder 1">
            <a:extLst>
              <a:ext uri="{FF2B5EF4-FFF2-40B4-BE49-F238E27FC236}">
                <a16:creationId xmlns:a16="http://schemas.microsoft.com/office/drawing/2014/main" id="{BB36B254-A730-47C4-9E72-D84F3934E7D1}"/>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41654185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EndSlide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5CF750-8184-D84C-BDB4-55E599C15A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8" y="0"/>
            <a:ext cx="12197816" cy="6858000"/>
          </a:xfrm>
          <a:prstGeom prst="rect">
            <a:avLst/>
          </a:prstGeom>
        </p:spPr>
      </p:pic>
      <p:sp>
        <p:nvSpPr>
          <p:cNvPr id="5" name="Title Placeholder 1">
            <a:extLst>
              <a:ext uri="{FF2B5EF4-FFF2-40B4-BE49-F238E27FC236}">
                <a16:creationId xmlns:a16="http://schemas.microsoft.com/office/drawing/2014/main" id="{1D375AC0-41AA-3E42-83B1-5DDBDAFAAE4A}"/>
              </a:ext>
            </a:extLst>
          </p:cNvPr>
          <p:cNvSpPr>
            <a:spLocks noGrp="1"/>
          </p:cNvSpPr>
          <p:nvPr>
            <p:ph type="title" hasCustomPrompt="1"/>
          </p:nvPr>
        </p:nvSpPr>
        <p:spPr>
          <a:xfrm>
            <a:off x="800424" y="462013"/>
            <a:ext cx="10591152" cy="943442"/>
          </a:xfrm>
          <a:prstGeom prst="rect">
            <a:avLst/>
          </a:prstGeom>
        </p:spPr>
        <p:txBody>
          <a:bodyPr vert="horz" lIns="91440" tIns="45720" rIns="91440" bIns="45720" rtlCol="0" anchor="b">
            <a:normAutofit/>
          </a:bodyPr>
          <a:lstStyle>
            <a:lvl1pPr algn="ctr">
              <a:defRPr/>
            </a:lvl1pPr>
          </a:lstStyle>
          <a:p>
            <a:r>
              <a:rPr lang="en-US"/>
              <a:t>Together, we are Canada’s lifeline</a:t>
            </a:r>
            <a:endParaRPr lang="en-CA"/>
          </a:p>
        </p:txBody>
      </p:sp>
    </p:spTree>
    <p:extLst>
      <p:ext uri="{BB962C8B-B14F-4D97-AF65-F5344CB8AC3E}">
        <p14:creationId xmlns:p14="http://schemas.microsoft.com/office/powerpoint/2010/main" val="28804421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77F19-758D-4CB8-BC49-17F1393E9B7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9E4B4D3-100B-4621-B68F-43EAF60A46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FA806A-58AB-4895-B919-04681A388795}"/>
              </a:ext>
            </a:extLst>
          </p:cNvPr>
          <p:cNvSpPr>
            <a:spLocks noGrp="1"/>
          </p:cNvSpPr>
          <p:nvPr>
            <p:ph type="dt" sz="half" idx="10"/>
          </p:nvPr>
        </p:nvSpPr>
        <p:spPr/>
        <p:txBody>
          <a:bodyPr/>
          <a:lstStyle/>
          <a:p>
            <a:fld id="{9F75310F-A385-420E-9E39-DDAEC9B36039}" type="datetimeFigureOut">
              <a:rPr lang="en-CA" smtClean="0"/>
              <a:t>2022-12-13</a:t>
            </a:fld>
            <a:endParaRPr lang="en-CA"/>
          </a:p>
        </p:txBody>
      </p:sp>
      <p:sp>
        <p:nvSpPr>
          <p:cNvPr id="5" name="Footer Placeholder 4">
            <a:extLst>
              <a:ext uri="{FF2B5EF4-FFF2-40B4-BE49-F238E27FC236}">
                <a16:creationId xmlns:a16="http://schemas.microsoft.com/office/drawing/2014/main" id="{1FEA3B73-6CBE-4451-A5F8-610EB16FC96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B27D004-8CB8-4C52-A777-A5A8D73305AA}"/>
              </a:ext>
            </a:extLst>
          </p:cNvPr>
          <p:cNvSpPr>
            <a:spLocks noGrp="1"/>
          </p:cNvSpPr>
          <p:nvPr>
            <p:ph type="sldNum" sz="quarter" idx="12"/>
          </p:nvPr>
        </p:nvSpPr>
        <p:spPr/>
        <p:txBody>
          <a:bodyPr/>
          <a:lstStyle/>
          <a:p>
            <a:fld id="{0349CB45-E364-4E3A-AF8F-B716F716AA96}" type="slidenum">
              <a:rPr lang="en-CA" smtClean="0"/>
              <a:t>‹#›</a:t>
            </a:fld>
            <a:endParaRPr lang="en-CA"/>
          </a:p>
        </p:txBody>
      </p:sp>
      <p:pic>
        <p:nvPicPr>
          <p:cNvPr id="7" name="Picture 6" descr="Text&#10;&#10;Description automatically generated">
            <a:extLst>
              <a:ext uri="{FF2B5EF4-FFF2-40B4-BE49-F238E27FC236}">
                <a16:creationId xmlns:a16="http://schemas.microsoft.com/office/drawing/2014/main" id="{AB1A1A83-A770-92A2-7486-74920A3C7C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236" y="6204327"/>
            <a:ext cx="2691233" cy="496134"/>
          </a:xfrm>
          <a:prstGeom prst="rect">
            <a:avLst/>
          </a:prstGeom>
        </p:spPr>
      </p:pic>
    </p:spTree>
    <p:extLst>
      <p:ext uri="{BB962C8B-B14F-4D97-AF65-F5344CB8AC3E}">
        <p14:creationId xmlns:p14="http://schemas.microsoft.com/office/powerpoint/2010/main" val="4603886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84F9F-277E-491E-884C-DDAF7AD22D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BED606E-1BF3-44F7-851D-948A7D8FE3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575A2A5-BE89-42BA-B750-C5F66B24F46B}"/>
              </a:ext>
            </a:extLst>
          </p:cNvPr>
          <p:cNvSpPr>
            <a:spLocks noGrp="1"/>
          </p:cNvSpPr>
          <p:nvPr>
            <p:ph type="dt" sz="half" idx="10"/>
          </p:nvPr>
        </p:nvSpPr>
        <p:spPr/>
        <p:txBody>
          <a:bodyPr/>
          <a:lstStyle/>
          <a:p>
            <a:fld id="{9F75310F-A385-420E-9E39-DDAEC9B36039}" type="datetimeFigureOut">
              <a:rPr lang="en-CA" smtClean="0"/>
              <a:t>2022-12-13</a:t>
            </a:fld>
            <a:endParaRPr lang="en-CA"/>
          </a:p>
        </p:txBody>
      </p:sp>
      <p:sp>
        <p:nvSpPr>
          <p:cNvPr id="5" name="Footer Placeholder 4">
            <a:extLst>
              <a:ext uri="{FF2B5EF4-FFF2-40B4-BE49-F238E27FC236}">
                <a16:creationId xmlns:a16="http://schemas.microsoft.com/office/drawing/2014/main" id="{4BD992FC-4849-4775-B150-E15B01CC8E6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C27351C-EF23-44F6-91F2-5143CE5C6BD3}"/>
              </a:ext>
            </a:extLst>
          </p:cNvPr>
          <p:cNvSpPr>
            <a:spLocks noGrp="1"/>
          </p:cNvSpPr>
          <p:nvPr>
            <p:ph type="sldNum" sz="quarter" idx="12"/>
          </p:nvPr>
        </p:nvSpPr>
        <p:spPr/>
        <p:txBody>
          <a:bodyPr/>
          <a:lstStyle/>
          <a:p>
            <a:fld id="{0349CB45-E364-4E3A-AF8F-B716F716AA96}" type="slidenum">
              <a:rPr lang="en-CA" smtClean="0"/>
              <a:t>‹#›</a:t>
            </a:fld>
            <a:endParaRPr lang="en-CA"/>
          </a:p>
        </p:txBody>
      </p:sp>
    </p:spTree>
    <p:extLst>
      <p:ext uri="{BB962C8B-B14F-4D97-AF65-F5344CB8AC3E}">
        <p14:creationId xmlns:p14="http://schemas.microsoft.com/office/powerpoint/2010/main" val="17323675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77F19-758D-4CB8-BC49-17F1393E9B7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9E4B4D3-100B-4621-B68F-43EAF60A46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FA806A-58AB-4895-B919-04681A388795}"/>
              </a:ext>
            </a:extLst>
          </p:cNvPr>
          <p:cNvSpPr>
            <a:spLocks noGrp="1"/>
          </p:cNvSpPr>
          <p:nvPr>
            <p:ph type="dt" sz="half" idx="10"/>
          </p:nvPr>
        </p:nvSpPr>
        <p:spPr/>
        <p:txBody>
          <a:bodyPr/>
          <a:lstStyle/>
          <a:p>
            <a:fld id="{9F75310F-A385-420E-9E39-DDAEC9B36039}" type="datetimeFigureOut">
              <a:rPr lang="en-CA" smtClean="0"/>
              <a:t>2022-12-13</a:t>
            </a:fld>
            <a:endParaRPr lang="en-CA"/>
          </a:p>
        </p:txBody>
      </p:sp>
      <p:sp>
        <p:nvSpPr>
          <p:cNvPr id="5" name="Footer Placeholder 4">
            <a:extLst>
              <a:ext uri="{FF2B5EF4-FFF2-40B4-BE49-F238E27FC236}">
                <a16:creationId xmlns:a16="http://schemas.microsoft.com/office/drawing/2014/main" id="{1FEA3B73-6CBE-4451-A5F8-610EB16FC96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B27D004-8CB8-4C52-A777-A5A8D73305AA}"/>
              </a:ext>
            </a:extLst>
          </p:cNvPr>
          <p:cNvSpPr>
            <a:spLocks noGrp="1"/>
          </p:cNvSpPr>
          <p:nvPr>
            <p:ph type="sldNum" sz="quarter" idx="12"/>
          </p:nvPr>
        </p:nvSpPr>
        <p:spPr/>
        <p:txBody>
          <a:bodyPr/>
          <a:lstStyle/>
          <a:p>
            <a:fld id="{0349CB45-E364-4E3A-AF8F-B716F716AA96}" type="slidenum">
              <a:rPr lang="en-CA" smtClean="0"/>
              <a:t>‹#›</a:t>
            </a:fld>
            <a:endParaRPr lang="en-CA"/>
          </a:p>
        </p:txBody>
      </p:sp>
    </p:spTree>
    <p:extLst>
      <p:ext uri="{BB962C8B-B14F-4D97-AF65-F5344CB8AC3E}">
        <p14:creationId xmlns:p14="http://schemas.microsoft.com/office/powerpoint/2010/main" val="12808323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E0FB-58A1-4108-8432-E478A6CCDF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6EC67C6-C517-4326-81DE-829009AB0F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934571-24C5-423D-9079-CAB1CE7337D5}"/>
              </a:ext>
            </a:extLst>
          </p:cNvPr>
          <p:cNvSpPr>
            <a:spLocks noGrp="1"/>
          </p:cNvSpPr>
          <p:nvPr>
            <p:ph type="dt" sz="half" idx="10"/>
          </p:nvPr>
        </p:nvSpPr>
        <p:spPr/>
        <p:txBody>
          <a:bodyPr/>
          <a:lstStyle/>
          <a:p>
            <a:fld id="{9F75310F-A385-420E-9E39-DDAEC9B36039}" type="datetimeFigureOut">
              <a:rPr lang="en-CA" smtClean="0"/>
              <a:t>2022-12-13</a:t>
            </a:fld>
            <a:endParaRPr lang="en-CA"/>
          </a:p>
        </p:txBody>
      </p:sp>
      <p:sp>
        <p:nvSpPr>
          <p:cNvPr id="5" name="Footer Placeholder 4">
            <a:extLst>
              <a:ext uri="{FF2B5EF4-FFF2-40B4-BE49-F238E27FC236}">
                <a16:creationId xmlns:a16="http://schemas.microsoft.com/office/drawing/2014/main" id="{57E93103-01C6-4F0A-92B9-95AD106AB82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1288E22-06CC-4E8B-87B8-9F3E6E71B3D6}"/>
              </a:ext>
            </a:extLst>
          </p:cNvPr>
          <p:cNvSpPr>
            <a:spLocks noGrp="1"/>
          </p:cNvSpPr>
          <p:nvPr>
            <p:ph type="sldNum" sz="quarter" idx="12"/>
          </p:nvPr>
        </p:nvSpPr>
        <p:spPr/>
        <p:txBody>
          <a:bodyPr/>
          <a:lstStyle/>
          <a:p>
            <a:fld id="{0349CB45-E364-4E3A-AF8F-B716F716AA96}" type="slidenum">
              <a:rPr lang="en-CA" smtClean="0"/>
              <a:t>‹#›</a:t>
            </a:fld>
            <a:endParaRPr lang="en-CA"/>
          </a:p>
        </p:txBody>
      </p:sp>
    </p:spTree>
    <p:extLst>
      <p:ext uri="{BB962C8B-B14F-4D97-AF65-F5344CB8AC3E}">
        <p14:creationId xmlns:p14="http://schemas.microsoft.com/office/powerpoint/2010/main" val="26930477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D2F16-E18C-4215-A414-80C6FADC23F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57343CB-41FD-43FF-9933-C628469D1F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4630436F-164B-4CAC-A755-836E377210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B04A1CF8-54DD-4064-AB80-B7C4964A6539}"/>
              </a:ext>
            </a:extLst>
          </p:cNvPr>
          <p:cNvSpPr>
            <a:spLocks noGrp="1"/>
          </p:cNvSpPr>
          <p:nvPr>
            <p:ph type="dt" sz="half" idx="10"/>
          </p:nvPr>
        </p:nvSpPr>
        <p:spPr/>
        <p:txBody>
          <a:bodyPr/>
          <a:lstStyle/>
          <a:p>
            <a:fld id="{9F75310F-A385-420E-9E39-DDAEC9B36039}" type="datetimeFigureOut">
              <a:rPr lang="en-CA" smtClean="0"/>
              <a:t>2022-12-13</a:t>
            </a:fld>
            <a:endParaRPr lang="en-CA"/>
          </a:p>
        </p:txBody>
      </p:sp>
      <p:sp>
        <p:nvSpPr>
          <p:cNvPr id="6" name="Footer Placeholder 5">
            <a:extLst>
              <a:ext uri="{FF2B5EF4-FFF2-40B4-BE49-F238E27FC236}">
                <a16:creationId xmlns:a16="http://schemas.microsoft.com/office/drawing/2014/main" id="{90166CC0-8472-420D-BE8B-D1C17D74376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1435988-405B-4DC8-8675-EB30D24C8224}"/>
              </a:ext>
            </a:extLst>
          </p:cNvPr>
          <p:cNvSpPr>
            <a:spLocks noGrp="1"/>
          </p:cNvSpPr>
          <p:nvPr>
            <p:ph type="sldNum" sz="quarter" idx="12"/>
          </p:nvPr>
        </p:nvSpPr>
        <p:spPr/>
        <p:txBody>
          <a:bodyPr/>
          <a:lstStyle/>
          <a:p>
            <a:fld id="{0349CB45-E364-4E3A-AF8F-B716F716AA96}" type="slidenum">
              <a:rPr lang="en-CA" smtClean="0"/>
              <a:t>‹#›</a:t>
            </a:fld>
            <a:endParaRPr lang="en-CA"/>
          </a:p>
        </p:txBody>
      </p:sp>
    </p:spTree>
    <p:extLst>
      <p:ext uri="{BB962C8B-B14F-4D97-AF65-F5344CB8AC3E}">
        <p14:creationId xmlns:p14="http://schemas.microsoft.com/office/powerpoint/2010/main" val="41821024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D995-5A96-4886-A7E7-169EDB204F9E}"/>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54078DF-9D0F-4C75-B6DE-E811303149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BBBFA3-A69C-4A95-8D73-7558BF55B8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2B8943F-FFB5-4ECC-869A-2730DDD06A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7A28BB-CF33-42D5-A8DC-8523A3416F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8869107-189B-4353-9561-EBC3C9F7752F}"/>
              </a:ext>
            </a:extLst>
          </p:cNvPr>
          <p:cNvSpPr>
            <a:spLocks noGrp="1"/>
          </p:cNvSpPr>
          <p:nvPr>
            <p:ph type="dt" sz="half" idx="10"/>
          </p:nvPr>
        </p:nvSpPr>
        <p:spPr/>
        <p:txBody>
          <a:bodyPr/>
          <a:lstStyle/>
          <a:p>
            <a:fld id="{9F75310F-A385-420E-9E39-DDAEC9B36039}" type="datetimeFigureOut">
              <a:rPr lang="en-CA" smtClean="0"/>
              <a:t>2022-12-13</a:t>
            </a:fld>
            <a:endParaRPr lang="en-CA"/>
          </a:p>
        </p:txBody>
      </p:sp>
      <p:sp>
        <p:nvSpPr>
          <p:cNvPr id="8" name="Footer Placeholder 7">
            <a:extLst>
              <a:ext uri="{FF2B5EF4-FFF2-40B4-BE49-F238E27FC236}">
                <a16:creationId xmlns:a16="http://schemas.microsoft.com/office/drawing/2014/main" id="{D8D9E9D8-A9E5-46C9-AAB5-9CBC57AB1C25}"/>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8E8BDDD1-B22B-449C-8847-599FAC8B7E29}"/>
              </a:ext>
            </a:extLst>
          </p:cNvPr>
          <p:cNvSpPr>
            <a:spLocks noGrp="1"/>
          </p:cNvSpPr>
          <p:nvPr>
            <p:ph type="sldNum" sz="quarter" idx="12"/>
          </p:nvPr>
        </p:nvSpPr>
        <p:spPr/>
        <p:txBody>
          <a:bodyPr/>
          <a:lstStyle/>
          <a:p>
            <a:fld id="{0349CB45-E364-4E3A-AF8F-B716F716AA96}" type="slidenum">
              <a:rPr lang="en-CA" smtClean="0"/>
              <a:t>‹#›</a:t>
            </a:fld>
            <a:endParaRPr lang="en-CA"/>
          </a:p>
        </p:txBody>
      </p:sp>
    </p:spTree>
    <p:extLst>
      <p:ext uri="{BB962C8B-B14F-4D97-AF65-F5344CB8AC3E}">
        <p14:creationId xmlns:p14="http://schemas.microsoft.com/office/powerpoint/2010/main" val="3270485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5DDD0-24DE-436B-8935-BA3B3D50A11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6E82982-43AA-4015-B6B4-5F1C50B84D3A}"/>
              </a:ext>
            </a:extLst>
          </p:cNvPr>
          <p:cNvSpPr>
            <a:spLocks noGrp="1"/>
          </p:cNvSpPr>
          <p:nvPr>
            <p:ph type="dt" sz="half" idx="10"/>
          </p:nvPr>
        </p:nvSpPr>
        <p:spPr/>
        <p:txBody>
          <a:bodyPr/>
          <a:lstStyle/>
          <a:p>
            <a:fld id="{9F75310F-A385-420E-9E39-DDAEC9B36039}" type="datetimeFigureOut">
              <a:rPr lang="en-CA" smtClean="0"/>
              <a:t>2022-12-13</a:t>
            </a:fld>
            <a:endParaRPr lang="en-CA"/>
          </a:p>
        </p:txBody>
      </p:sp>
      <p:sp>
        <p:nvSpPr>
          <p:cNvPr id="4" name="Footer Placeholder 3">
            <a:extLst>
              <a:ext uri="{FF2B5EF4-FFF2-40B4-BE49-F238E27FC236}">
                <a16:creationId xmlns:a16="http://schemas.microsoft.com/office/drawing/2014/main" id="{0BFC0023-E257-4923-A325-DB58A28C22A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5EC94C7A-5741-49C7-8B65-7A8D550FB22E}"/>
              </a:ext>
            </a:extLst>
          </p:cNvPr>
          <p:cNvSpPr>
            <a:spLocks noGrp="1"/>
          </p:cNvSpPr>
          <p:nvPr>
            <p:ph type="sldNum" sz="quarter" idx="12"/>
          </p:nvPr>
        </p:nvSpPr>
        <p:spPr/>
        <p:txBody>
          <a:bodyPr/>
          <a:lstStyle/>
          <a:p>
            <a:fld id="{0349CB45-E364-4E3A-AF8F-B716F716AA96}" type="slidenum">
              <a:rPr lang="en-CA" smtClean="0"/>
              <a:t>‹#›</a:t>
            </a:fld>
            <a:endParaRPr lang="en-CA"/>
          </a:p>
        </p:txBody>
      </p:sp>
    </p:spTree>
    <p:extLst>
      <p:ext uri="{BB962C8B-B14F-4D97-AF65-F5344CB8AC3E}">
        <p14:creationId xmlns:p14="http://schemas.microsoft.com/office/powerpoint/2010/main" val="26229940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F2DD07-30DD-443E-94D5-31B75B1CE256}"/>
              </a:ext>
            </a:extLst>
          </p:cNvPr>
          <p:cNvSpPr>
            <a:spLocks noGrp="1"/>
          </p:cNvSpPr>
          <p:nvPr>
            <p:ph type="dt" sz="half" idx="10"/>
          </p:nvPr>
        </p:nvSpPr>
        <p:spPr/>
        <p:txBody>
          <a:bodyPr/>
          <a:lstStyle/>
          <a:p>
            <a:fld id="{9F75310F-A385-420E-9E39-DDAEC9B36039}" type="datetimeFigureOut">
              <a:rPr lang="en-CA" smtClean="0"/>
              <a:t>2022-12-13</a:t>
            </a:fld>
            <a:endParaRPr lang="en-CA"/>
          </a:p>
        </p:txBody>
      </p:sp>
      <p:sp>
        <p:nvSpPr>
          <p:cNvPr id="3" name="Footer Placeholder 2">
            <a:extLst>
              <a:ext uri="{FF2B5EF4-FFF2-40B4-BE49-F238E27FC236}">
                <a16:creationId xmlns:a16="http://schemas.microsoft.com/office/drawing/2014/main" id="{F95ECA41-7961-4CD0-8C94-6660CE1F428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4D24D18-057A-4B25-BD37-EB4842F08C63}"/>
              </a:ext>
            </a:extLst>
          </p:cNvPr>
          <p:cNvSpPr>
            <a:spLocks noGrp="1"/>
          </p:cNvSpPr>
          <p:nvPr>
            <p:ph type="sldNum" sz="quarter" idx="12"/>
          </p:nvPr>
        </p:nvSpPr>
        <p:spPr/>
        <p:txBody>
          <a:bodyPr/>
          <a:lstStyle/>
          <a:p>
            <a:fld id="{0349CB45-E364-4E3A-AF8F-B716F716AA96}" type="slidenum">
              <a:rPr lang="en-CA" smtClean="0"/>
              <a:t>‹#›</a:t>
            </a:fld>
            <a:endParaRPr lang="en-CA"/>
          </a:p>
        </p:txBody>
      </p:sp>
    </p:spTree>
    <p:extLst>
      <p:ext uri="{BB962C8B-B14F-4D97-AF65-F5344CB8AC3E}">
        <p14:creationId xmlns:p14="http://schemas.microsoft.com/office/powerpoint/2010/main" val="30051105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F27E3-4380-4071-AE8A-55950B651D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6359EC2-4EA8-4F42-9A66-CB7E6C2CD8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C251A14-624B-4CAE-AFC3-C1522A899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30C77F-0E28-417D-A8FC-922072B2E25D}"/>
              </a:ext>
            </a:extLst>
          </p:cNvPr>
          <p:cNvSpPr>
            <a:spLocks noGrp="1"/>
          </p:cNvSpPr>
          <p:nvPr>
            <p:ph type="dt" sz="half" idx="10"/>
          </p:nvPr>
        </p:nvSpPr>
        <p:spPr/>
        <p:txBody>
          <a:bodyPr/>
          <a:lstStyle/>
          <a:p>
            <a:fld id="{9F75310F-A385-420E-9E39-DDAEC9B36039}" type="datetimeFigureOut">
              <a:rPr lang="en-CA" smtClean="0"/>
              <a:t>2022-12-13</a:t>
            </a:fld>
            <a:endParaRPr lang="en-CA"/>
          </a:p>
        </p:txBody>
      </p:sp>
      <p:sp>
        <p:nvSpPr>
          <p:cNvPr id="6" name="Footer Placeholder 5">
            <a:extLst>
              <a:ext uri="{FF2B5EF4-FFF2-40B4-BE49-F238E27FC236}">
                <a16:creationId xmlns:a16="http://schemas.microsoft.com/office/drawing/2014/main" id="{FC856F74-0823-4E53-9A57-0274701BCEA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05722BE-B0F4-401E-B9F0-5B9784755CC5}"/>
              </a:ext>
            </a:extLst>
          </p:cNvPr>
          <p:cNvSpPr>
            <a:spLocks noGrp="1"/>
          </p:cNvSpPr>
          <p:nvPr>
            <p:ph type="sldNum" sz="quarter" idx="12"/>
          </p:nvPr>
        </p:nvSpPr>
        <p:spPr/>
        <p:txBody>
          <a:bodyPr/>
          <a:lstStyle/>
          <a:p>
            <a:fld id="{0349CB45-E364-4E3A-AF8F-B716F716AA96}" type="slidenum">
              <a:rPr lang="en-CA" smtClean="0"/>
              <a:t>‹#›</a:t>
            </a:fld>
            <a:endParaRPr lang="en-CA"/>
          </a:p>
        </p:txBody>
      </p:sp>
    </p:spTree>
    <p:extLst>
      <p:ext uri="{BB962C8B-B14F-4D97-AF65-F5344CB8AC3E}">
        <p14:creationId xmlns:p14="http://schemas.microsoft.com/office/powerpoint/2010/main" val="4207899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Column + ImageSourc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105AB0-D832-4C0C-9C82-7BA869801B21}"/>
              </a:ext>
            </a:extLst>
          </p:cNvPr>
          <p:cNvSpPr>
            <a:spLocks noGrp="1"/>
          </p:cNvSpPr>
          <p:nvPr>
            <p:ph type="body" sz="quarter" idx="13"/>
          </p:nvPr>
        </p:nvSpPr>
        <p:spPr>
          <a:xfrm>
            <a:off x="838200" y="1143000"/>
            <a:ext cx="10515600" cy="4724400"/>
          </a:xfrm>
        </p:spPr>
        <p:txBody>
          <a:bodyPr/>
          <a:lstStyle>
            <a:lvl2pPr>
              <a:lnSpc>
                <a:spcPct val="150000"/>
              </a:lnSpc>
              <a:spcBef>
                <a:spcPts val="0"/>
              </a:spcBef>
              <a:defRPr/>
            </a:lvl2pPr>
            <a:lvl3pPr>
              <a:spcBef>
                <a:spcPts val="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Content Placeholder 2">
            <a:extLst>
              <a:ext uri="{FF2B5EF4-FFF2-40B4-BE49-F238E27FC236}">
                <a16:creationId xmlns:a16="http://schemas.microsoft.com/office/drawing/2014/main" id="{7B1BD03A-1470-480F-AA79-306316F0CF1A}"/>
              </a:ext>
            </a:extLst>
          </p:cNvPr>
          <p:cNvSpPr>
            <a:spLocks noGrp="1"/>
          </p:cNvSpPr>
          <p:nvPr>
            <p:ph sz="quarter" idx="14" hasCustomPrompt="1"/>
          </p:nvPr>
        </p:nvSpPr>
        <p:spPr>
          <a:xfrm>
            <a:off x="3674226" y="6051176"/>
            <a:ext cx="7351678" cy="806824"/>
          </a:xfrm>
        </p:spPr>
        <p:txBody>
          <a:bodyPr>
            <a:normAutofit/>
          </a:bodyPr>
          <a:lstStyle>
            <a:lvl1pPr marL="0" indent="0" algn="r">
              <a:buNone/>
              <a:defRPr sz="1600" i="1">
                <a:solidFill>
                  <a:schemeClr val="tx2"/>
                </a:solidFill>
              </a:defRPr>
            </a:lvl1pPr>
          </a:lstStyle>
          <a:p>
            <a:pPr lvl="0"/>
            <a:r>
              <a:rPr lang="en-CA" sz="1600" i="1"/>
              <a:t>Image source</a:t>
            </a:r>
            <a:endParaRPr lang="en-CA"/>
          </a:p>
        </p:txBody>
      </p:sp>
      <p:sp>
        <p:nvSpPr>
          <p:cNvPr id="8" name="Title Placeholder 1">
            <a:extLst>
              <a:ext uri="{FF2B5EF4-FFF2-40B4-BE49-F238E27FC236}">
                <a16:creationId xmlns:a16="http://schemas.microsoft.com/office/drawing/2014/main" id="{451045A5-F3E6-4160-A17C-E4A3BD3B8CBC}"/>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3598661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C2000-5DF0-4454-9604-94F636CBF3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C576E39E-AF52-45AD-94F9-91FD8CF9F3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51035575-3816-48C7-A16D-8E4BA26B20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4AD0F0-9971-415B-B614-39CC8602EB90}"/>
              </a:ext>
            </a:extLst>
          </p:cNvPr>
          <p:cNvSpPr>
            <a:spLocks noGrp="1"/>
          </p:cNvSpPr>
          <p:nvPr>
            <p:ph type="dt" sz="half" idx="10"/>
          </p:nvPr>
        </p:nvSpPr>
        <p:spPr/>
        <p:txBody>
          <a:bodyPr/>
          <a:lstStyle/>
          <a:p>
            <a:fld id="{9F75310F-A385-420E-9E39-DDAEC9B36039}" type="datetimeFigureOut">
              <a:rPr lang="en-CA" smtClean="0"/>
              <a:t>2022-12-13</a:t>
            </a:fld>
            <a:endParaRPr lang="en-CA"/>
          </a:p>
        </p:txBody>
      </p:sp>
      <p:sp>
        <p:nvSpPr>
          <p:cNvPr id="6" name="Footer Placeholder 5">
            <a:extLst>
              <a:ext uri="{FF2B5EF4-FFF2-40B4-BE49-F238E27FC236}">
                <a16:creationId xmlns:a16="http://schemas.microsoft.com/office/drawing/2014/main" id="{6A3AD33B-1654-4CA4-859E-17FECAC3839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A37B901-0B4A-4E14-8ECF-9567B8F0055C}"/>
              </a:ext>
            </a:extLst>
          </p:cNvPr>
          <p:cNvSpPr>
            <a:spLocks noGrp="1"/>
          </p:cNvSpPr>
          <p:nvPr>
            <p:ph type="sldNum" sz="quarter" idx="12"/>
          </p:nvPr>
        </p:nvSpPr>
        <p:spPr/>
        <p:txBody>
          <a:bodyPr/>
          <a:lstStyle/>
          <a:p>
            <a:fld id="{0349CB45-E364-4E3A-AF8F-B716F716AA96}" type="slidenum">
              <a:rPr lang="en-CA" smtClean="0"/>
              <a:t>‹#›</a:t>
            </a:fld>
            <a:endParaRPr lang="en-CA"/>
          </a:p>
        </p:txBody>
      </p:sp>
    </p:spTree>
    <p:extLst>
      <p:ext uri="{BB962C8B-B14F-4D97-AF65-F5344CB8AC3E}">
        <p14:creationId xmlns:p14="http://schemas.microsoft.com/office/powerpoint/2010/main" val="18774383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28FCE-346E-4883-B9E8-7A62CC180CB0}"/>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377AA89-9620-4CB1-830B-D62C62CEC4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05B13A4-6CAF-45BD-B1CE-9D991ECA5D44}"/>
              </a:ext>
            </a:extLst>
          </p:cNvPr>
          <p:cNvSpPr>
            <a:spLocks noGrp="1"/>
          </p:cNvSpPr>
          <p:nvPr>
            <p:ph type="dt" sz="half" idx="10"/>
          </p:nvPr>
        </p:nvSpPr>
        <p:spPr/>
        <p:txBody>
          <a:bodyPr/>
          <a:lstStyle/>
          <a:p>
            <a:fld id="{9F75310F-A385-420E-9E39-DDAEC9B36039}" type="datetimeFigureOut">
              <a:rPr lang="en-CA" smtClean="0"/>
              <a:t>2022-12-13</a:t>
            </a:fld>
            <a:endParaRPr lang="en-CA"/>
          </a:p>
        </p:txBody>
      </p:sp>
      <p:sp>
        <p:nvSpPr>
          <p:cNvPr id="5" name="Footer Placeholder 4">
            <a:extLst>
              <a:ext uri="{FF2B5EF4-FFF2-40B4-BE49-F238E27FC236}">
                <a16:creationId xmlns:a16="http://schemas.microsoft.com/office/drawing/2014/main" id="{93919B44-5F70-4EF5-9146-0A911E114FC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7C5849D-DC17-4316-9A2A-3B3799F63826}"/>
              </a:ext>
            </a:extLst>
          </p:cNvPr>
          <p:cNvSpPr>
            <a:spLocks noGrp="1"/>
          </p:cNvSpPr>
          <p:nvPr>
            <p:ph type="sldNum" sz="quarter" idx="12"/>
          </p:nvPr>
        </p:nvSpPr>
        <p:spPr/>
        <p:txBody>
          <a:bodyPr/>
          <a:lstStyle/>
          <a:p>
            <a:fld id="{0349CB45-E364-4E3A-AF8F-B716F716AA96}" type="slidenum">
              <a:rPr lang="en-CA" smtClean="0"/>
              <a:t>‹#›</a:t>
            </a:fld>
            <a:endParaRPr lang="en-CA"/>
          </a:p>
        </p:txBody>
      </p:sp>
    </p:spTree>
    <p:extLst>
      <p:ext uri="{BB962C8B-B14F-4D97-AF65-F5344CB8AC3E}">
        <p14:creationId xmlns:p14="http://schemas.microsoft.com/office/powerpoint/2010/main" val="11635464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F57077-3767-4DE9-9F83-1E21BC18B4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93314E9-54A0-4068-9F02-AC8CCDE1C7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D4A4AAD-61C9-4309-BB5B-3C7276C4A9E2}"/>
              </a:ext>
            </a:extLst>
          </p:cNvPr>
          <p:cNvSpPr>
            <a:spLocks noGrp="1"/>
          </p:cNvSpPr>
          <p:nvPr>
            <p:ph type="dt" sz="half" idx="10"/>
          </p:nvPr>
        </p:nvSpPr>
        <p:spPr/>
        <p:txBody>
          <a:bodyPr/>
          <a:lstStyle/>
          <a:p>
            <a:fld id="{9F75310F-A385-420E-9E39-DDAEC9B36039}" type="datetimeFigureOut">
              <a:rPr lang="en-CA" smtClean="0"/>
              <a:t>2022-12-13</a:t>
            </a:fld>
            <a:endParaRPr lang="en-CA"/>
          </a:p>
        </p:txBody>
      </p:sp>
      <p:sp>
        <p:nvSpPr>
          <p:cNvPr id="5" name="Footer Placeholder 4">
            <a:extLst>
              <a:ext uri="{FF2B5EF4-FFF2-40B4-BE49-F238E27FC236}">
                <a16:creationId xmlns:a16="http://schemas.microsoft.com/office/drawing/2014/main" id="{126477D2-C8C7-4D83-BA35-5AC905B6A36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C5B43C4-AFEA-4AA0-AA1B-5448EFAFF564}"/>
              </a:ext>
            </a:extLst>
          </p:cNvPr>
          <p:cNvSpPr>
            <a:spLocks noGrp="1"/>
          </p:cNvSpPr>
          <p:nvPr>
            <p:ph type="sldNum" sz="quarter" idx="12"/>
          </p:nvPr>
        </p:nvSpPr>
        <p:spPr/>
        <p:txBody>
          <a:bodyPr/>
          <a:lstStyle/>
          <a:p>
            <a:fld id="{0349CB45-E364-4E3A-AF8F-B716F716AA96}" type="slidenum">
              <a:rPr lang="en-CA" smtClean="0"/>
              <a:t>‹#›</a:t>
            </a:fld>
            <a:endParaRPr lang="en-CA"/>
          </a:p>
        </p:txBody>
      </p:sp>
    </p:spTree>
    <p:extLst>
      <p:ext uri="{BB962C8B-B14F-4D97-AF65-F5344CB8AC3E}">
        <p14:creationId xmlns:p14="http://schemas.microsoft.com/office/powerpoint/2010/main" val="1248515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Column + Figur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105AB0-D832-4C0C-9C82-7BA869801B21}"/>
              </a:ext>
            </a:extLst>
          </p:cNvPr>
          <p:cNvSpPr>
            <a:spLocks noGrp="1"/>
          </p:cNvSpPr>
          <p:nvPr>
            <p:ph type="body" sz="quarter" idx="13"/>
          </p:nvPr>
        </p:nvSpPr>
        <p:spPr>
          <a:xfrm>
            <a:off x="838200" y="2594517"/>
            <a:ext cx="10515600" cy="3272884"/>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Text Placeholder 9">
            <a:extLst>
              <a:ext uri="{FF2B5EF4-FFF2-40B4-BE49-F238E27FC236}">
                <a16:creationId xmlns:a16="http://schemas.microsoft.com/office/drawing/2014/main" id="{8F73561D-381F-45A6-8C88-314CD34E4C1D}"/>
              </a:ext>
            </a:extLst>
          </p:cNvPr>
          <p:cNvSpPr>
            <a:spLocks noGrp="1"/>
          </p:cNvSpPr>
          <p:nvPr>
            <p:ph type="body" sz="quarter" idx="14" hasCustomPrompt="1"/>
          </p:nvPr>
        </p:nvSpPr>
        <p:spPr>
          <a:xfrm>
            <a:off x="838199" y="1435217"/>
            <a:ext cx="2172630" cy="1159300"/>
          </a:xfrm>
          <a:noFill/>
          <a:ln>
            <a:noFill/>
          </a:ln>
        </p:spPr>
        <p:style>
          <a:lnRef idx="3">
            <a:schemeClr val="lt1"/>
          </a:lnRef>
          <a:fillRef idx="1">
            <a:schemeClr val="accent6"/>
          </a:fillRef>
          <a:effectRef idx="1">
            <a:schemeClr val="accent6"/>
          </a:effectRef>
          <a:fontRef idx="minor">
            <a:schemeClr val="lt1"/>
          </a:fontRef>
        </p:style>
        <p:txBody>
          <a:bodyPr anchor="b">
            <a:noAutofit/>
          </a:bodyPr>
          <a:lstStyle>
            <a:lvl1pPr marL="0" indent="0" algn="l">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1" name="Title Placeholder 1">
            <a:extLst>
              <a:ext uri="{FF2B5EF4-FFF2-40B4-BE49-F238E27FC236}">
                <a16:creationId xmlns:a16="http://schemas.microsoft.com/office/drawing/2014/main" id="{D30A56C2-79C6-4784-AC44-C9CCD6A123C4}"/>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404993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E1CFEDA4-9D3E-4173-8436-76729F5260AF}"/>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1089516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umn ">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C2C1FFFA-F8F9-470E-8FED-3F1D897FF781}"/>
              </a:ext>
            </a:extLst>
          </p:cNvPr>
          <p:cNvSpPr>
            <a:spLocks noGrp="1"/>
          </p:cNvSpPr>
          <p:nvPr>
            <p:ph type="title"/>
          </p:nvPr>
        </p:nvSpPr>
        <p:spPr>
          <a:xfrm>
            <a:off x="764235" y="0"/>
            <a:ext cx="10618701"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12" name="Text Placeholder 3">
            <a:extLst>
              <a:ext uri="{FF2B5EF4-FFF2-40B4-BE49-F238E27FC236}">
                <a16:creationId xmlns:a16="http://schemas.microsoft.com/office/drawing/2014/main" id="{8FFEDE44-279D-47DA-9124-22D169862C2F}"/>
              </a:ext>
            </a:extLst>
          </p:cNvPr>
          <p:cNvSpPr>
            <a:spLocks noGrp="1"/>
          </p:cNvSpPr>
          <p:nvPr>
            <p:ph type="body" sz="quarter" idx="14"/>
          </p:nvPr>
        </p:nvSpPr>
        <p:spPr>
          <a:xfrm>
            <a:off x="847160"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Text Placeholder 3">
            <a:extLst>
              <a:ext uri="{FF2B5EF4-FFF2-40B4-BE49-F238E27FC236}">
                <a16:creationId xmlns:a16="http://schemas.microsoft.com/office/drawing/2014/main" id="{7149168C-BC7C-4EF4-95CF-AB5B0545BFD4}"/>
              </a:ext>
            </a:extLst>
          </p:cNvPr>
          <p:cNvSpPr>
            <a:spLocks noGrp="1"/>
          </p:cNvSpPr>
          <p:nvPr>
            <p:ph type="body" sz="quarter" idx="15"/>
          </p:nvPr>
        </p:nvSpPr>
        <p:spPr>
          <a:xfrm>
            <a:off x="6201337"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075178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Column + ImageSourc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C2C1FFFA-F8F9-470E-8FED-3F1D897FF781}"/>
              </a:ext>
            </a:extLst>
          </p:cNvPr>
          <p:cNvSpPr>
            <a:spLocks noGrp="1"/>
          </p:cNvSpPr>
          <p:nvPr>
            <p:ph type="title"/>
          </p:nvPr>
        </p:nvSpPr>
        <p:spPr>
          <a:xfrm>
            <a:off x="764235" y="0"/>
            <a:ext cx="10618701"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12" name="Text Placeholder 3">
            <a:extLst>
              <a:ext uri="{FF2B5EF4-FFF2-40B4-BE49-F238E27FC236}">
                <a16:creationId xmlns:a16="http://schemas.microsoft.com/office/drawing/2014/main" id="{8FFEDE44-279D-47DA-9124-22D169862C2F}"/>
              </a:ext>
            </a:extLst>
          </p:cNvPr>
          <p:cNvSpPr>
            <a:spLocks noGrp="1"/>
          </p:cNvSpPr>
          <p:nvPr>
            <p:ph type="body" sz="quarter" idx="14"/>
          </p:nvPr>
        </p:nvSpPr>
        <p:spPr>
          <a:xfrm>
            <a:off x="847160"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Text Placeholder 3">
            <a:extLst>
              <a:ext uri="{FF2B5EF4-FFF2-40B4-BE49-F238E27FC236}">
                <a16:creationId xmlns:a16="http://schemas.microsoft.com/office/drawing/2014/main" id="{7149168C-BC7C-4EF4-95CF-AB5B0545BFD4}"/>
              </a:ext>
            </a:extLst>
          </p:cNvPr>
          <p:cNvSpPr>
            <a:spLocks noGrp="1"/>
          </p:cNvSpPr>
          <p:nvPr>
            <p:ph type="body" sz="quarter" idx="15"/>
          </p:nvPr>
        </p:nvSpPr>
        <p:spPr>
          <a:xfrm>
            <a:off x="6201337"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2">
            <a:extLst>
              <a:ext uri="{FF2B5EF4-FFF2-40B4-BE49-F238E27FC236}">
                <a16:creationId xmlns:a16="http://schemas.microsoft.com/office/drawing/2014/main" id="{EAAFFDC3-ED72-8C47-B4E0-87BFB6505E35}"/>
              </a:ext>
            </a:extLst>
          </p:cNvPr>
          <p:cNvSpPr>
            <a:spLocks noGrp="1"/>
          </p:cNvSpPr>
          <p:nvPr>
            <p:ph sz="quarter" idx="16" hasCustomPrompt="1"/>
          </p:nvPr>
        </p:nvSpPr>
        <p:spPr>
          <a:xfrm>
            <a:off x="3674226" y="6051176"/>
            <a:ext cx="7351678" cy="806824"/>
          </a:xfrm>
        </p:spPr>
        <p:txBody>
          <a:bodyPr>
            <a:normAutofit/>
          </a:bodyPr>
          <a:lstStyle>
            <a:lvl1pPr marL="0" indent="0" algn="r">
              <a:buNone/>
              <a:defRPr sz="1600" i="1">
                <a:solidFill>
                  <a:schemeClr val="tx2"/>
                </a:solidFill>
              </a:defRPr>
            </a:lvl1pPr>
          </a:lstStyle>
          <a:p>
            <a:pPr lvl="0"/>
            <a:r>
              <a:rPr lang="en-CA" sz="1600" i="1"/>
              <a:t>Image source</a:t>
            </a:r>
            <a:endParaRPr lang="en-CA"/>
          </a:p>
        </p:txBody>
      </p:sp>
    </p:spTree>
    <p:extLst>
      <p:ext uri="{BB962C8B-B14F-4D97-AF65-F5344CB8AC3E}">
        <p14:creationId xmlns:p14="http://schemas.microsoft.com/office/powerpoint/2010/main" val="163193178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2.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A46769-9643-4984-9766-1F98B1A28BBD}"/>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48AF68A-57A2-4967-BE68-E7C3957047C7}"/>
              </a:ext>
            </a:extLst>
          </p:cNvPr>
          <p:cNvSpPr>
            <a:spLocks noGrp="1"/>
          </p:cNvSpPr>
          <p:nvPr>
            <p:ph type="body" idx="1"/>
          </p:nvPr>
        </p:nvSpPr>
        <p:spPr>
          <a:xfrm>
            <a:off x="838200" y="1143008"/>
            <a:ext cx="10515600" cy="45845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6" name="Image" descr="Image">
            <a:extLst>
              <a:ext uri="{FF2B5EF4-FFF2-40B4-BE49-F238E27FC236}">
                <a16:creationId xmlns:a16="http://schemas.microsoft.com/office/drawing/2014/main" id="{8206DFEE-6BEF-43D3-A8CD-32C57C31E61B}"/>
              </a:ext>
            </a:extLst>
          </p:cNvPr>
          <p:cNvPicPr>
            <a:picLocks noChangeAspect="1"/>
          </p:cNvPicPr>
          <p:nvPr userDrawn="1"/>
        </p:nvPicPr>
        <p:blipFill>
          <a:blip r:embed="rId43"/>
          <a:srcRect l="20701" t="42362" r="20701" b="42362"/>
          <a:stretch>
            <a:fillRect/>
          </a:stretch>
        </p:blipFill>
        <p:spPr>
          <a:xfrm>
            <a:off x="805541" y="6243521"/>
            <a:ext cx="2086341" cy="420277"/>
          </a:xfrm>
          <a:prstGeom prst="rect">
            <a:avLst/>
          </a:prstGeom>
          <a:ln w="12700">
            <a:miter lim="400000"/>
          </a:ln>
        </p:spPr>
      </p:pic>
      <p:pic>
        <p:nvPicPr>
          <p:cNvPr id="6" name="Picture 5">
            <a:extLst>
              <a:ext uri="{FF2B5EF4-FFF2-40B4-BE49-F238E27FC236}">
                <a16:creationId xmlns:a16="http://schemas.microsoft.com/office/drawing/2014/main" id="{0A4708BE-D3DC-F84C-B2C8-23E454A03673}"/>
              </a:ext>
            </a:extLst>
          </p:cNvPr>
          <p:cNvPicPr>
            <a:picLocks noChangeAspect="1"/>
          </p:cNvPicPr>
          <p:nvPr userDrawn="1"/>
        </p:nvPicPr>
        <p:blipFill>
          <a:blip r:embed="rId44"/>
          <a:stretch>
            <a:fillRect/>
          </a:stretch>
        </p:blipFill>
        <p:spPr>
          <a:xfrm>
            <a:off x="838199" y="5987309"/>
            <a:ext cx="10515600" cy="65275"/>
          </a:xfrm>
          <a:prstGeom prst="rect">
            <a:avLst/>
          </a:prstGeom>
        </p:spPr>
      </p:pic>
      <p:sp>
        <p:nvSpPr>
          <p:cNvPr id="7" name="Title Placeholder 1">
            <a:extLst>
              <a:ext uri="{FF2B5EF4-FFF2-40B4-BE49-F238E27FC236}">
                <a16:creationId xmlns:a16="http://schemas.microsoft.com/office/drawing/2014/main" id="{6D6B7B9E-7899-E340-9E73-5AB7B568993C}"/>
              </a:ext>
            </a:extLst>
          </p:cNvPr>
          <p:cNvSpPr txBox="1">
            <a:spLocks/>
          </p:cNvSpPr>
          <p:nvPr userDrawn="1"/>
        </p:nvSpPr>
        <p:spPr>
          <a:xfrm>
            <a:off x="867505" y="6051174"/>
            <a:ext cx="10589564" cy="806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r"/>
            <a:fld id="{1C9B2353-6F1E-244E-9B79-5A9C99D09A34}" type="slidenum">
              <a:rPr lang="en-US" sz="1600" b="0" smtClean="0">
                <a:solidFill>
                  <a:schemeClr val="bg2"/>
                </a:solidFill>
              </a:rPr>
              <a:t>‹#›</a:t>
            </a:fld>
            <a:endParaRPr lang="en-CA" sz="1600" b="0">
              <a:solidFill>
                <a:schemeClr val="bg2"/>
              </a:solidFill>
            </a:endParaRPr>
          </a:p>
        </p:txBody>
      </p:sp>
    </p:spTree>
    <p:extLst>
      <p:ext uri="{BB962C8B-B14F-4D97-AF65-F5344CB8AC3E}">
        <p14:creationId xmlns:p14="http://schemas.microsoft.com/office/powerpoint/2010/main" val="4249882627"/>
      </p:ext>
    </p:extLst>
  </p:cSld>
  <p:clrMap bg1="lt1" tx1="dk1" bg2="lt2" tx2="dk2" accent1="accent1" accent2="accent2" accent3="accent3" accent4="accent4" accent5="accent5" accent6="accent6" hlink="hlink" folHlink="folHlink"/>
  <p:sldLayoutIdLst>
    <p:sldLayoutId id="2147483649" r:id="rId1"/>
    <p:sldLayoutId id="2147483693" r:id="rId2"/>
    <p:sldLayoutId id="2147483670" r:id="rId3"/>
    <p:sldLayoutId id="2147483673" r:id="rId4"/>
    <p:sldLayoutId id="2147483685" r:id="rId5"/>
    <p:sldLayoutId id="2147483675" r:id="rId6"/>
    <p:sldLayoutId id="2147483677" r:id="rId7"/>
    <p:sldLayoutId id="2147483652" r:id="rId8"/>
    <p:sldLayoutId id="2147483687" r:id="rId9"/>
    <p:sldLayoutId id="2147483676" r:id="rId10"/>
    <p:sldLayoutId id="2147483661" r:id="rId11"/>
    <p:sldLayoutId id="2147483691" r:id="rId12"/>
    <p:sldLayoutId id="2147483692" r:id="rId13"/>
    <p:sldLayoutId id="2147483679" r:id="rId14"/>
    <p:sldLayoutId id="2147483651" r:id="rId15"/>
    <p:sldLayoutId id="2147483695" r:id="rId16"/>
    <p:sldLayoutId id="2147483667" r:id="rId17"/>
    <p:sldLayoutId id="2147483681" r:id="rId18"/>
    <p:sldLayoutId id="2147483662" r:id="rId19"/>
    <p:sldLayoutId id="2147483696" r:id="rId20"/>
    <p:sldLayoutId id="2147483668" r:id="rId21"/>
    <p:sldLayoutId id="2147483682" r:id="rId22"/>
    <p:sldLayoutId id="2147483663" r:id="rId23"/>
    <p:sldLayoutId id="2147483697" r:id="rId24"/>
    <p:sldLayoutId id="2147483669" r:id="rId25"/>
    <p:sldLayoutId id="2147483683" r:id="rId26"/>
    <p:sldLayoutId id="2147483664" r:id="rId27"/>
    <p:sldLayoutId id="2147483698" r:id="rId28"/>
    <p:sldLayoutId id="2147483665" r:id="rId29"/>
    <p:sldLayoutId id="2147483684" r:id="rId30"/>
    <p:sldLayoutId id="2147483689" r:id="rId31"/>
    <p:sldLayoutId id="2147483672" r:id="rId32"/>
    <p:sldLayoutId id="2147483680" r:id="rId33"/>
    <p:sldLayoutId id="2147483686" r:id="rId34"/>
    <p:sldLayoutId id="2147483688" r:id="rId35"/>
    <p:sldLayoutId id="2147483690" r:id="rId36"/>
    <p:sldLayoutId id="2147483654" r:id="rId37"/>
    <p:sldLayoutId id="2147483674" r:id="rId38"/>
    <p:sldLayoutId id="2147483666" r:id="rId39"/>
    <p:sldLayoutId id="2147483699" r:id="rId40"/>
    <p:sldLayoutId id="2147483700" r:id="rId41"/>
  </p:sldLayoutIdLst>
  <p:hf sldNum="0" hdr="0" dt="0"/>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0" userDrawn="1">
          <p15:clr>
            <a:srgbClr val="F26B43"/>
          </p15:clr>
        </p15:guide>
        <p15:guide id="2" pos="5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38B7D7-96FB-4190-81ED-756C643289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AF6E892-46DB-4254-A074-833184106B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6B7CA27-B019-4AA9-8DF1-1F9EE4A9C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5310F-A385-420E-9E39-DDAEC9B36039}" type="datetimeFigureOut">
              <a:rPr lang="en-CA" smtClean="0"/>
              <a:t>2022-12-13</a:t>
            </a:fld>
            <a:endParaRPr lang="en-CA"/>
          </a:p>
        </p:txBody>
      </p:sp>
      <p:sp>
        <p:nvSpPr>
          <p:cNvPr id="5" name="Footer Placeholder 4">
            <a:extLst>
              <a:ext uri="{FF2B5EF4-FFF2-40B4-BE49-F238E27FC236}">
                <a16:creationId xmlns:a16="http://schemas.microsoft.com/office/drawing/2014/main" id="{4E9C43C4-00A4-434C-A142-7A0C1CF11D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5B536CDC-EA2F-4B52-90AC-29E96720EC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9CB45-E364-4E3A-AF8F-B716F716AA96}" type="slidenum">
              <a:rPr lang="en-CA" smtClean="0"/>
              <a:t>‹#›</a:t>
            </a:fld>
            <a:endParaRPr lang="en-CA"/>
          </a:p>
        </p:txBody>
      </p:sp>
    </p:spTree>
    <p:extLst>
      <p:ext uri="{BB962C8B-B14F-4D97-AF65-F5344CB8AC3E}">
        <p14:creationId xmlns:p14="http://schemas.microsoft.com/office/powerpoint/2010/main" val="142779501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1.xml"/><Relationship Id="rId1" Type="http://schemas.openxmlformats.org/officeDocument/2006/relationships/tags" Target="../tags/tag1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3.xml"/><Relationship Id="rId1" Type="http://schemas.openxmlformats.org/officeDocument/2006/relationships/tags" Target="../tags/tag1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4.xml"/><Relationship Id="rId7" Type="http://schemas.openxmlformats.org/officeDocument/2006/relationships/image" Target="../media/image25.jpeg"/><Relationship Id="rId2" Type="http://schemas.openxmlformats.org/officeDocument/2006/relationships/slideLayout" Target="../slideLayouts/slideLayout43.xml"/><Relationship Id="rId1" Type="http://schemas.openxmlformats.org/officeDocument/2006/relationships/tags" Target="../tags/tag1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1.xml"/><Relationship Id="rId1" Type="http://schemas.openxmlformats.org/officeDocument/2006/relationships/tags" Target="../tags/tag16.xml"/><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3.xml"/><Relationship Id="rId1" Type="http://schemas.openxmlformats.org/officeDocument/2006/relationships/tags" Target="../tags/tag1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1.xml"/><Relationship Id="rId1" Type="http://schemas.openxmlformats.org/officeDocument/2006/relationships/tags" Target="../tags/tag19.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1.xml"/><Relationship Id="rId1" Type="http://schemas.openxmlformats.org/officeDocument/2006/relationships/tags" Target="../tags/tag20.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1.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0.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1.xml"/><Relationship Id="rId1" Type="http://schemas.openxmlformats.org/officeDocument/2006/relationships/tags" Target="../tags/tag4.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1.xml"/><Relationship Id="rId1" Type="http://schemas.openxmlformats.org/officeDocument/2006/relationships/tags" Target="../tags/tag9.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9.xml"/><Relationship Id="rId7" Type="http://schemas.openxmlformats.org/officeDocument/2006/relationships/customXml" Target="../ink/ink1.xml"/><Relationship Id="rId12" Type="http://schemas.openxmlformats.org/officeDocument/2006/relationships/image" Target="../media/image24.png"/><Relationship Id="rId2" Type="http://schemas.openxmlformats.org/officeDocument/2006/relationships/slideLayout" Target="../slideLayouts/slideLayout41.xml"/><Relationship Id="rId1" Type="http://schemas.openxmlformats.org/officeDocument/2006/relationships/tags" Target="../tags/tag10.xml"/><Relationship Id="rId6" Type="http://schemas.openxmlformats.org/officeDocument/2006/relationships/image" Target="../media/image21.jpeg"/><Relationship Id="rId11" Type="http://schemas.openxmlformats.org/officeDocument/2006/relationships/customXml" Target="../ink/ink3.xml"/><Relationship Id="rId5" Type="http://schemas.openxmlformats.org/officeDocument/2006/relationships/image" Target="../media/image20.jpe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customXml" Target="../ink/ink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2A08F9-90DE-48B9-B836-9095668485EA}"/>
              </a:ext>
            </a:extLst>
          </p:cNvPr>
          <p:cNvSpPr>
            <a:spLocks noGrp="1"/>
          </p:cNvSpPr>
          <p:nvPr>
            <p:ph type="title"/>
          </p:nvPr>
        </p:nvSpPr>
        <p:spPr>
          <a:xfrm>
            <a:off x="664164" y="1713394"/>
            <a:ext cx="10704254" cy="568171"/>
          </a:xfrm>
        </p:spPr>
        <p:txBody>
          <a:bodyPr>
            <a:normAutofit fontScale="90000"/>
          </a:bodyPr>
          <a:lstStyle/>
          <a:p>
            <a:r>
              <a:rPr lang="fr-CA" dirty="0">
                <a:latin typeface="Arial"/>
                <a:cs typeface="Arial"/>
              </a:rPr>
              <a:t>Test des titres d’iso-hémagglutinines </a:t>
            </a:r>
            <a:br>
              <a:rPr lang="fr-CA" dirty="0">
                <a:latin typeface="Arial"/>
                <a:cs typeface="Arial"/>
              </a:rPr>
            </a:br>
            <a:r>
              <a:rPr lang="fr-CA" dirty="0">
                <a:latin typeface="Arial"/>
                <a:cs typeface="Arial"/>
              </a:rPr>
              <a:t>(anti-A/anti-B) des donneurs </a:t>
            </a:r>
            <a:br>
              <a:rPr lang="fr-CA" dirty="0">
                <a:latin typeface="Arial"/>
                <a:cs typeface="Arial"/>
              </a:rPr>
            </a:br>
            <a:r>
              <a:rPr lang="fr-CA" dirty="0">
                <a:latin typeface="Arial"/>
                <a:cs typeface="Arial"/>
              </a:rPr>
              <a:t>à la Société canadienne du sang</a:t>
            </a:r>
          </a:p>
        </p:txBody>
      </p:sp>
      <p:sp>
        <p:nvSpPr>
          <p:cNvPr id="8" name="Content Placeholder 7">
            <a:extLst>
              <a:ext uri="{FF2B5EF4-FFF2-40B4-BE49-F238E27FC236}">
                <a16:creationId xmlns:a16="http://schemas.microsoft.com/office/drawing/2014/main" id="{4D70AD99-2A5F-4010-947A-14F67E0B6E97}"/>
              </a:ext>
            </a:extLst>
          </p:cNvPr>
          <p:cNvSpPr>
            <a:spLocks noGrp="1"/>
          </p:cNvSpPr>
          <p:nvPr>
            <p:ph sz="quarter" idx="10"/>
          </p:nvPr>
        </p:nvSpPr>
        <p:spPr>
          <a:xfrm>
            <a:off x="746220" y="5251649"/>
            <a:ext cx="7190678" cy="465572"/>
          </a:xfrm>
        </p:spPr>
        <p:txBody>
          <a:bodyPr>
            <a:normAutofit fontScale="25000" lnSpcReduction="20000"/>
          </a:bodyPr>
          <a:lstStyle/>
          <a:p>
            <a:endParaRPr lang="en-CA" sz="2200" b="0"/>
          </a:p>
          <a:p>
            <a:r>
              <a:rPr lang="fr-CA" sz="8800" b="0"/>
              <a:t>Novembre 2022</a:t>
            </a:r>
          </a:p>
        </p:txBody>
      </p:sp>
      <p:sp>
        <p:nvSpPr>
          <p:cNvPr id="2" name="TextBox 1">
            <a:extLst>
              <a:ext uri="{FF2B5EF4-FFF2-40B4-BE49-F238E27FC236}">
                <a16:creationId xmlns:a16="http://schemas.microsoft.com/office/drawing/2014/main" id="{163D71E3-1682-DA79-49F4-4F4BCF4ACE9B}"/>
              </a:ext>
            </a:extLst>
          </p:cNvPr>
          <p:cNvSpPr txBox="1"/>
          <p:nvPr/>
        </p:nvSpPr>
        <p:spPr>
          <a:xfrm>
            <a:off x="399496" y="6347534"/>
            <a:ext cx="4900252" cy="461665"/>
          </a:xfrm>
          <a:prstGeom prst="rect">
            <a:avLst/>
          </a:prstGeom>
          <a:noFill/>
        </p:spPr>
        <p:txBody>
          <a:bodyPr wrap="none" rtlCol="0">
            <a:spAutoFit/>
          </a:bodyPr>
          <a:lstStyle/>
          <a:p>
            <a:r>
              <a:rPr lang="fr-CA" sz="1200" b="0" dirty="0">
                <a:solidFill>
                  <a:schemeClr val="tx1">
                    <a:lumMod val="60000"/>
                    <a:lumOff val="40000"/>
                  </a:schemeClr>
                </a:solidFill>
                <a:latin typeface="Arial" panose="020B0604020202020204" pitchFamily="34" charset="0"/>
                <a:cs typeface="Arial" panose="020B0604020202020204" pitchFamily="34" charset="0"/>
              </a:rPr>
              <a:t>Présentation préparée par Marc </a:t>
            </a:r>
            <a:r>
              <a:rPr lang="fr-CA" sz="1200" b="0" dirty="0" err="1">
                <a:solidFill>
                  <a:schemeClr val="tx1">
                    <a:lumMod val="60000"/>
                    <a:lumOff val="40000"/>
                  </a:schemeClr>
                </a:solidFill>
                <a:latin typeface="Arial" panose="020B0604020202020204" pitchFamily="34" charset="0"/>
                <a:cs typeface="Arial" panose="020B0604020202020204" pitchFamily="34" charset="0"/>
              </a:rPr>
              <a:t>Bienz</a:t>
            </a:r>
            <a:r>
              <a:rPr lang="fr-CA" sz="1200" b="0" dirty="0">
                <a:solidFill>
                  <a:schemeClr val="tx1">
                    <a:lumMod val="60000"/>
                    <a:lumOff val="40000"/>
                  </a:schemeClr>
                </a:solidFill>
                <a:latin typeface="Arial" panose="020B0604020202020204" pitchFamily="34" charset="0"/>
                <a:cs typeface="Arial" panose="020B0604020202020204" pitchFamily="34" charset="0"/>
              </a:rPr>
              <a:t>, </a:t>
            </a:r>
            <a:r>
              <a:rPr lang="fr-CA" sz="1200" b="0" dirty="0" err="1">
                <a:solidFill>
                  <a:schemeClr val="tx1">
                    <a:lumMod val="60000"/>
                    <a:lumOff val="40000"/>
                  </a:schemeClr>
                </a:solidFill>
                <a:latin typeface="Arial" panose="020B0604020202020204" pitchFamily="34" charset="0"/>
                <a:cs typeface="Arial" panose="020B0604020202020204" pitchFamily="34" charset="0"/>
              </a:rPr>
              <a:t>Melanie</a:t>
            </a:r>
            <a:r>
              <a:rPr lang="fr-CA" sz="1200" b="0" dirty="0">
                <a:solidFill>
                  <a:schemeClr val="tx1">
                    <a:lumMod val="60000"/>
                    <a:lumOff val="40000"/>
                  </a:schemeClr>
                </a:solidFill>
                <a:latin typeface="Arial" panose="020B0604020202020204" pitchFamily="34" charset="0"/>
                <a:cs typeface="Arial" panose="020B0604020202020204" pitchFamily="34" charset="0"/>
              </a:rPr>
              <a:t> </a:t>
            </a:r>
            <a:r>
              <a:rPr lang="fr-CA" sz="1200" b="0" dirty="0" err="1">
                <a:solidFill>
                  <a:schemeClr val="tx1">
                    <a:lumMod val="60000"/>
                    <a:lumOff val="40000"/>
                  </a:schemeClr>
                </a:solidFill>
                <a:latin typeface="Arial" panose="020B0604020202020204" pitchFamily="34" charset="0"/>
                <a:cs typeface="Arial" panose="020B0604020202020204" pitchFamily="34" charset="0"/>
              </a:rPr>
              <a:t>Bodnar</a:t>
            </a:r>
            <a:r>
              <a:rPr lang="fr-CA" sz="1200" b="0" dirty="0">
                <a:solidFill>
                  <a:schemeClr val="tx1">
                    <a:lumMod val="60000"/>
                    <a:lumOff val="40000"/>
                  </a:schemeClr>
                </a:solidFill>
                <a:latin typeface="Arial" panose="020B0604020202020204" pitchFamily="34" charset="0"/>
                <a:cs typeface="Arial" panose="020B0604020202020204" pitchFamily="34" charset="0"/>
              </a:rPr>
              <a:t>, Gwen Clarke</a:t>
            </a:r>
          </a:p>
          <a:p>
            <a:endParaRPr lang="en-US" sz="1200" dirty="0">
              <a:solidFill>
                <a:schemeClr val="tx1">
                  <a:lumMod val="60000"/>
                  <a:lumOff val="40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3C0D83B-6DDB-9649-19B7-59904F67CA0E}"/>
              </a:ext>
            </a:extLst>
          </p:cNvPr>
          <p:cNvSpPr txBox="1"/>
          <p:nvPr/>
        </p:nvSpPr>
        <p:spPr>
          <a:xfrm>
            <a:off x="6165548" y="6347534"/>
            <a:ext cx="5517466" cy="461665"/>
          </a:xfrm>
          <a:prstGeom prst="rect">
            <a:avLst/>
          </a:prstGeom>
          <a:noFill/>
        </p:spPr>
        <p:txBody>
          <a:bodyPr wrap="square" rtlCol="0">
            <a:spAutoFit/>
          </a:bodyPr>
          <a:lstStyle/>
          <a:p>
            <a:r>
              <a:rPr lang="fr-CA" sz="1200" b="0">
                <a:solidFill>
                  <a:schemeClr val="tx1">
                    <a:lumMod val="60000"/>
                    <a:lumOff val="40000"/>
                  </a:schemeClr>
                </a:solidFill>
                <a:latin typeface="Arial" panose="020B0604020202020204" pitchFamily="34" charset="0"/>
                <a:cs typeface="Arial" panose="020B0604020202020204" pitchFamily="34" charset="0"/>
              </a:rPr>
              <a:t>Source : </a:t>
            </a:r>
            <a:r>
              <a:rPr lang="fr-CA" sz="120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a:p>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51409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D1BB8-DD3A-D25B-3956-9F3A0D4F11E2}"/>
              </a:ext>
            </a:extLst>
          </p:cNvPr>
          <p:cNvSpPr>
            <a:spLocks noGrp="1"/>
          </p:cNvSpPr>
          <p:nvPr>
            <p:ph type="title"/>
          </p:nvPr>
        </p:nvSpPr>
        <p:spPr>
          <a:xfrm>
            <a:off x="724053" y="655165"/>
            <a:ext cx="9972021" cy="943442"/>
          </a:xfrm>
        </p:spPr>
        <p:txBody>
          <a:bodyPr>
            <a:normAutofit fontScale="90000"/>
          </a:bodyPr>
          <a:lstStyle/>
          <a:p>
            <a:r>
              <a:rPr lang="fr-CA" dirty="0">
                <a:latin typeface="Arial"/>
                <a:cs typeface="Arial"/>
              </a:rPr>
              <a:t>En se basant sur le test de détection des titres élevés, quel est le pourcentage estimé de </a:t>
            </a:r>
            <a:r>
              <a:rPr lang="fr-CA" b="1" dirty="0">
                <a:solidFill>
                  <a:srgbClr val="FF0000"/>
                </a:solidFill>
                <a:latin typeface="Arial"/>
                <a:cs typeface="Arial"/>
              </a:rPr>
              <a:t>donneurs </a:t>
            </a:r>
            <a:r>
              <a:rPr lang="fr-CA" dirty="0">
                <a:latin typeface="Arial"/>
                <a:cs typeface="Arial"/>
              </a:rPr>
              <a:t>à faible titre?</a:t>
            </a:r>
          </a:p>
        </p:txBody>
      </p:sp>
      <p:sp>
        <p:nvSpPr>
          <p:cNvPr id="3" name="TextBox 2">
            <a:extLst>
              <a:ext uri="{FF2B5EF4-FFF2-40B4-BE49-F238E27FC236}">
                <a16:creationId xmlns:a16="http://schemas.microsoft.com/office/drawing/2014/main" id="{35CDF1C6-7A9F-DF15-0759-42ECC5B35399}"/>
              </a:ext>
            </a:extLst>
          </p:cNvPr>
          <p:cNvSpPr txBox="1"/>
          <p:nvPr/>
        </p:nvSpPr>
        <p:spPr>
          <a:xfrm>
            <a:off x="5718287" y="6317716"/>
            <a:ext cx="5517466" cy="461665"/>
          </a:xfrm>
          <a:prstGeom prst="rect">
            <a:avLst/>
          </a:prstGeom>
          <a:noFill/>
        </p:spPr>
        <p:txBody>
          <a:bodyPr wrap="square" rtlCol="0">
            <a:spAutoFit/>
          </a:bodyPr>
          <a:lstStyle/>
          <a:p>
            <a:r>
              <a:rPr lang="fr-CA" sz="1200" b="0">
                <a:solidFill>
                  <a:schemeClr val="tx1">
                    <a:lumMod val="60000"/>
                    <a:lumOff val="40000"/>
                  </a:schemeClr>
                </a:solidFill>
                <a:latin typeface="Arial" panose="020B0604020202020204" pitchFamily="34" charset="0"/>
                <a:cs typeface="Arial" panose="020B0604020202020204" pitchFamily="34" charset="0"/>
              </a:rPr>
              <a:t>Source : </a:t>
            </a:r>
            <a:r>
              <a:rPr lang="fr-CA" sz="120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a:p>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id="{EF9E788D-103A-F349-F754-513F79317723}"/>
              </a:ext>
            </a:extLst>
          </p:cNvPr>
          <p:cNvGraphicFramePr>
            <a:graphicFrameLocks noGrp="1"/>
          </p:cNvGraphicFramePr>
          <p:nvPr>
            <p:extLst>
              <p:ext uri="{D42A27DB-BD31-4B8C-83A1-F6EECF244321}">
                <p14:modId xmlns:p14="http://schemas.microsoft.com/office/powerpoint/2010/main" val="3418072734"/>
              </p:ext>
            </p:extLst>
          </p:nvPr>
        </p:nvGraphicFramePr>
        <p:xfrm>
          <a:off x="2031999" y="2000328"/>
          <a:ext cx="8202864" cy="3272132"/>
        </p:xfrm>
        <a:graphic>
          <a:graphicData uri="http://schemas.openxmlformats.org/drawingml/2006/table">
            <a:tbl>
              <a:tblPr firstRow="1" bandRow="1">
                <a:tableStyleId>{5C22544A-7EE6-4342-B048-85BDC9FD1C3A}</a:tableStyleId>
              </a:tblPr>
              <a:tblGrid>
                <a:gridCol w="4101432">
                  <a:extLst>
                    <a:ext uri="{9D8B030D-6E8A-4147-A177-3AD203B41FA5}">
                      <a16:colId xmlns:a16="http://schemas.microsoft.com/office/drawing/2014/main" val="1582453105"/>
                    </a:ext>
                  </a:extLst>
                </a:gridCol>
                <a:gridCol w="4101432">
                  <a:extLst>
                    <a:ext uri="{9D8B030D-6E8A-4147-A177-3AD203B41FA5}">
                      <a16:colId xmlns:a16="http://schemas.microsoft.com/office/drawing/2014/main" val="2078618055"/>
                    </a:ext>
                  </a:extLst>
                </a:gridCol>
              </a:tblGrid>
              <a:tr h="818033">
                <a:tc>
                  <a:txBody>
                    <a:bodyPr/>
                    <a:lstStyle/>
                    <a:p>
                      <a:pPr algn="ctr"/>
                      <a:r>
                        <a:rPr lang="fr-CA" sz="2400">
                          <a:latin typeface="Arial" panose="020B0604020202020204" pitchFamily="34" charset="0"/>
                          <a:cs typeface="Arial" panose="020B0604020202020204" pitchFamily="34" charset="0"/>
                        </a:rPr>
                        <a:t>Groupe du donneur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fr-CA" sz="2400">
                          <a:latin typeface="Arial" panose="020B0604020202020204" pitchFamily="34" charset="0"/>
                          <a:cs typeface="Arial" panose="020B0604020202020204" pitchFamily="34" charset="0"/>
                        </a:rPr>
                        <a:t>Pourcentage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859024429"/>
                  </a:ext>
                </a:extLst>
              </a:tr>
              <a:tr h="818033">
                <a:tc>
                  <a:txBody>
                    <a:bodyPr/>
                    <a:lstStyle/>
                    <a:p>
                      <a:pPr algn="ctr"/>
                      <a:r>
                        <a:rPr lang="fr-CA" sz="2400" b="1">
                          <a:latin typeface="Arial" panose="020B0604020202020204" pitchFamily="34" charset="0"/>
                          <a:cs typeface="Arial" panose="020B0604020202020204" pitchFamily="34" charset="0"/>
                        </a:rPr>
                        <a:t>Groupe 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CA" sz="2400">
                          <a:latin typeface="Arial" panose="020B0604020202020204" pitchFamily="34" charset="0"/>
                          <a:cs typeface="Arial" panose="020B0604020202020204" pitchFamily="34" charset="0"/>
                        </a:rPr>
                        <a:t>60-70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6396444"/>
                  </a:ext>
                </a:extLst>
              </a:tr>
              <a:tr h="818033">
                <a:tc>
                  <a:txBody>
                    <a:bodyPr/>
                    <a:lstStyle/>
                    <a:p>
                      <a:pPr algn="ctr"/>
                      <a:r>
                        <a:rPr lang="fr-CA" sz="2400" b="1">
                          <a:latin typeface="Arial" panose="020B0604020202020204" pitchFamily="34" charset="0"/>
                          <a:cs typeface="Arial" panose="020B0604020202020204" pitchFamily="34" charset="0"/>
                        </a:rPr>
                        <a:t>Groupe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400">
                          <a:latin typeface="Arial" panose="020B0604020202020204" pitchFamily="34" charset="0"/>
                          <a:cs typeface="Arial" panose="020B0604020202020204" pitchFamily="34" charset="0"/>
                        </a:rPr>
                        <a:t>80-90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391349"/>
                  </a:ext>
                </a:extLst>
              </a:tr>
              <a:tr h="818033">
                <a:tc>
                  <a:txBody>
                    <a:bodyPr/>
                    <a:lstStyle/>
                    <a:p>
                      <a:pPr algn="ctr"/>
                      <a:r>
                        <a:rPr lang="fr-CA" sz="2400" b="1">
                          <a:latin typeface="Arial" panose="020B0604020202020204" pitchFamily="34" charset="0"/>
                          <a:cs typeface="Arial" panose="020B0604020202020204" pitchFamily="34" charset="0"/>
                        </a:rPr>
                        <a:t>Groupe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CA" sz="2400">
                          <a:latin typeface="Arial" panose="020B0604020202020204" pitchFamily="34" charset="0"/>
                          <a:cs typeface="Arial" panose="020B0604020202020204" pitchFamily="34" charset="0"/>
                        </a:rPr>
                        <a:t>85-95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4427151"/>
                  </a:ext>
                </a:extLst>
              </a:tr>
            </a:tbl>
          </a:graphicData>
        </a:graphic>
      </p:graphicFrame>
    </p:spTree>
    <p:custDataLst>
      <p:tags r:id="rId1"/>
    </p:custDataLst>
    <p:extLst>
      <p:ext uri="{BB962C8B-B14F-4D97-AF65-F5344CB8AC3E}">
        <p14:creationId xmlns:p14="http://schemas.microsoft.com/office/powerpoint/2010/main" val="1138641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0D858-6763-A370-5967-B0847F0188D2}"/>
              </a:ext>
            </a:extLst>
          </p:cNvPr>
          <p:cNvSpPr>
            <a:spLocks noGrp="1"/>
          </p:cNvSpPr>
          <p:nvPr>
            <p:ph type="title"/>
          </p:nvPr>
        </p:nvSpPr>
        <p:spPr>
          <a:xfrm>
            <a:off x="520700" y="441325"/>
            <a:ext cx="11150599" cy="1325563"/>
          </a:xfrm>
        </p:spPr>
        <p:txBody>
          <a:bodyPr>
            <a:noAutofit/>
          </a:bodyPr>
          <a:lstStyle/>
          <a:p>
            <a:r>
              <a:rPr lang="fr-CA" sz="3200" dirty="0">
                <a:solidFill>
                  <a:srgbClr val="4D4D4D"/>
                </a:solidFill>
                <a:latin typeface="Arial"/>
                <a:cs typeface="Arial"/>
              </a:rPr>
              <a:t>Si un concentré plaquettaire mélangé n’est pas étiqueté « anti-A/B faible », le composant final peut-il malgré tout être à faible titre?</a:t>
            </a:r>
          </a:p>
        </p:txBody>
      </p:sp>
      <p:graphicFrame>
        <p:nvGraphicFramePr>
          <p:cNvPr id="4" name="Chart 3">
            <a:extLst>
              <a:ext uri="{FF2B5EF4-FFF2-40B4-BE49-F238E27FC236}">
                <a16:creationId xmlns:a16="http://schemas.microsoft.com/office/drawing/2014/main" id="{4498B5D9-87FE-D915-E29A-6E56B6C8A3B8}"/>
              </a:ext>
            </a:extLst>
          </p:cNvPr>
          <p:cNvGraphicFramePr>
            <a:graphicFrameLocks/>
          </p:cNvGraphicFramePr>
          <p:nvPr>
            <p:extLst>
              <p:ext uri="{D42A27DB-BD31-4B8C-83A1-F6EECF244321}">
                <p14:modId xmlns:p14="http://schemas.microsoft.com/office/powerpoint/2010/main" val="2250715548"/>
              </p:ext>
            </p:extLst>
          </p:nvPr>
        </p:nvGraphicFramePr>
        <p:xfrm>
          <a:off x="-2051600" y="2159838"/>
          <a:ext cx="10894980" cy="319278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EE4862A3-A952-F1C3-A97D-B9FEAA990122}"/>
              </a:ext>
            </a:extLst>
          </p:cNvPr>
          <p:cNvSpPr txBox="1"/>
          <p:nvPr/>
        </p:nvSpPr>
        <p:spPr>
          <a:xfrm>
            <a:off x="7071693" y="1945792"/>
            <a:ext cx="4466222" cy="2620654"/>
          </a:xfrm>
          <a:prstGeom prst="rect">
            <a:avLst/>
          </a:prstGeom>
          <a:noFill/>
        </p:spPr>
        <p:txBody>
          <a:bodyPr wrap="square" lIns="91440" tIns="45720" rIns="91440" bIns="45720" rtlCol="0" anchor="t">
            <a:spAutoFit/>
          </a:bodyPr>
          <a:lstStyle/>
          <a:p>
            <a:pPr>
              <a:lnSpc>
                <a:spcPct val="150000"/>
              </a:lnSpc>
            </a:pPr>
            <a:r>
              <a:rPr lang="fr-CA" sz="3200" b="1" dirty="0">
                <a:latin typeface="Arial"/>
                <a:ea typeface="+mj-ea"/>
                <a:cs typeface="Arial"/>
              </a:rPr>
              <a:t>Oui</a:t>
            </a:r>
          </a:p>
          <a:p>
            <a:pPr>
              <a:lnSpc>
                <a:spcPct val="150000"/>
              </a:lnSpc>
            </a:pPr>
            <a:r>
              <a:rPr lang="fr-CA" sz="2000" dirty="0">
                <a:latin typeface="Arial"/>
                <a:cs typeface="Arial"/>
              </a:rPr>
              <a:t>La dilution du plasma d’un donneur ayant des titres élevés avec celui d’autres donneurs dans le mélange peut permettre d’obtenir un composant plaquettaire final à faible titre, même s’il ne sera pas étiqueté en tant que tel.</a:t>
            </a:r>
          </a:p>
        </p:txBody>
      </p:sp>
      <p:sp>
        <p:nvSpPr>
          <p:cNvPr id="3" name="TextBox 2">
            <a:extLst>
              <a:ext uri="{FF2B5EF4-FFF2-40B4-BE49-F238E27FC236}">
                <a16:creationId xmlns:a16="http://schemas.microsoft.com/office/drawing/2014/main" id="{5456A982-D614-AEF1-47EB-165AE0B190BD}"/>
              </a:ext>
            </a:extLst>
          </p:cNvPr>
          <p:cNvSpPr txBox="1"/>
          <p:nvPr/>
        </p:nvSpPr>
        <p:spPr>
          <a:xfrm>
            <a:off x="5718287" y="6317716"/>
            <a:ext cx="5517466" cy="461665"/>
          </a:xfrm>
          <a:prstGeom prst="rect">
            <a:avLst/>
          </a:prstGeom>
          <a:noFill/>
        </p:spPr>
        <p:txBody>
          <a:bodyPr wrap="square" rtlCol="0">
            <a:spAutoFit/>
          </a:bodyPr>
          <a:lstStyle/>
          <a:p>
            <a:r>
              <a:rPr lang="fr-CA" sz="1200" b="0">
                <a:solidFill>
                  <a:schemeClr val="tx1">
                    <a:lumMod val="60000"/>
                    <a:lumOff val="40000"/>
                  </a:schemeClr>
                </a:solidFill>
                <a:latin typeface="Arial" panose="020B0604020202020204" pitchFamily="34" charset="0"/>
                <a:cs typeface="Arial" panose="020B0604020202020204" pitchFamily="34" charset="0"/>
              </a:rPr>
              <a:t>Source : </a:t>
            </a:r>
            <a:r>
              <a:rPr lang="fr-CA" sz="120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a:p>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714320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1C30-8DE0-EDB0-6A14-9FECDFB75A3B}"/>
              </a:ext>
            </a:extLst>
          </p:cNvPr>
          <p:cNvSpPr>
            <a:spLocks noGrp="1"/>
          </p:cNvSpPr>
          <p:nvPr>
            <p:ph type="title"/>
          </p:nvPr>
        </p:nvSpPr>
        <p:spPr/>
        <p:txBody>
          <a:bodyPr>
            <a:noAutofit/>
          </a:bodyPr>
          <a:lstStyle/>
          <a:p>
            <a:r>
              <a:rPr lang="fr-CA" sz="3200" b="1" dirty="0">
                <a:solidFill>
                  <a:srgbClr val="4D4D4D"/>
                </a:solidFill>
                <a:latin typeface="Arial" panose="020B0604020202020204" pitchFamily="34" charset="0"/>
                <a:cs typeface="Arial" panose="020B0604020202020204" pitchFamily="34" charset="0"/>
              </a:rPr>
              <a:t>Les hôpitaux qui effectuent des tests routiniers de détection des titres élevés d’iso-hémagglutinines sur les concentrés plaquettaires doivent-ils continuer cette pratique?</a:t>
            </a:r>
          </a:p>
        </p:txBody>
      </p:sp>
      <p:sp>
        <p:nvSpPr>
          <p:cNvPr id="18" name="TextBox 17">
            <a:extLst>
              <a:ext uri="{FF2B5EF4-FFF2-40B4-BE49-F238E27FC236}">
                <a16:creationId xmlns:a16="http://schemas.microsoft.com/office/drawing/2014/main" id="{57DFE4F3-793C-6132-D727-3A72CD9783D3}"/>
              </a:ext>
            </a:extLst>
          </p:cNvPr>
          <p:cNvSpPr txBox="1"/>
          <p:nvPr/>
        </p:nvSpPr>
        <p:spPr>
          <a:xfrm>
            <a:off x="1226446" y="3262544"/>
            <a:ext cx="9972727" cy="830997"/>
          </a:xfrm>
          <a:prstGeom prst="rect">
            <a:avLst/>
          </a:prstGeom>
          <a:noFill/>
        </p:spPr>
        <p:txBody>
          <a:bodyPr wrap="square" lIns="91440" tIns="45720" rIns="91440" bIns="45720" rtlCol="0" anchor="t">
            <a:spAutoFit/>
          </a:bodyPr>
          <a:lstStyle/>
          <a:p>
            <a:pPr>
              <a:defRPr/>
            </a:pPr>
            <a:r>
              <a:rPr lang="fr-CA" sz="2400" dirty="0">
                <a:solidFill>
                  <a:srgbClr val="4D4D4D"/>
                </a:solidFill>
                <a:latin typeface="Arial"/>
                <a:cs typeface="Arial"/>
              </a:rPr>
              <a:t>Pour les mélanges plaquettaires non traités, on estime que </a:t>
            </a:r>
            <a:r>
              <a:rPr kumimoji="0" lang="fr-CA" sz="2400" b="1" i="0" u="none" strike="noStrike" cap="none" normalizeH="0" baseline="0" noProof="0" dirty="0">
                <a:ln>
                  <a:noFill/>
                </a:ln>
                <a:solidFill>
                  <a:srgbClr val="4D4D4D"/>
                </a:solidFill>
                <a:effectLst/>
                <a:uLnTx/>
                <a:uFillTx/>
                <a:latin typeface="Arial"/>
                <a:cs typeface="Arial"/>
              </a:rPr>
              <a:t>15-20 % des composants seront étiquetés « anti-A/B faible »</a:t>
            </a:r>
            <a:r>
              <a:rPr kumimoji="0" lang="fr-CA" sz="2400" i="0" u="none" strike="noStrike" cap="none" normalizeH="0" baseline="0" noProof="0" dirty="0">
                <a:ln>
                  <a:noFill/>
                </a:ln>
                <a:solidFill>
                  <a:srgbClr val="4D4D4D"/>
                </a:solidFill>
                <a:effectLst/>
                <a:uLnTx/>
                <a:uFillTx/>
                <a:latin typeface="Arial"/>
                <a:cs typeface="Arial"/>
              </a:rPr>
              <a:t>.</a:t>
            </a:r>
          </a:p>
        </p:txBody>
      </p:sp>
      <p:sp>
        <p:nvSpPr>
          <p:cNvPr id="16" name="TextBox 15">
            <a:extLst>
              <a:ext uri="{FF2B5EF4-FFF2-40B4-BE49-F238E27FC236}">
                <a16:creationId xmlns:a16="http://schemas.microsoft.com/office/drawing/2014/main" id="{BA1F18EB-705F-841B-358F-4632D7FA90D6}"/>
              </a:ext>
            </a:extLst>
          </p:cNvPr>
          <p:cNvSpPr txBox="1"/>
          <p:nvPr/>
        </p:nvSpPr>
        <p:spPr>
          <a:xfrm>
            <a:off x="1226445" y="1944063"/>
            <a:ext cx="10515599" cy="1224181"/>
          </a:xfrm>
          <a:prstGeom prst="rect">
            <a:avLst/>
          </a:prstGeom>
          <a:noFill/>
        </p:spPr>
        <p:txBody>
          <a:bodyPr wrap="square" lIns="91440" tIns="45720" rIns="91440" bIns="45720" rtlCol="0" anchor="t">
            <a:spAutoFit/>
          </a:bodyPr>
          <a:lstStyle/>
          <a:p>
            <a:pPr>
              <a:lnSpc>
                <a:spcPct val="150000"/>
              </a:lnSpc>
            </a:pPr>
            <a:r>
              <a:rPr lang="fr-CA" sz="2800" b="1" dirty="0">
                <a:solidFill>
                  <a:srgbClr val="4D4D4D"/>
                </a:solidFill>
                <a:latin typeface="Arial"/>
                <a:ea typeface="+mj-ea"/>
                <a:cs typeface="Arial"/>
              </a:rPr>
              <a:t>Oui</a:t>
            </a:r>
          </a:p>
          <a:p>
            <a:pPr>
              <a:lnSpc>
                <a:spcPct val="150000"/>
              </a:lnSpc>
            </a:pPr>
            <a:r>
              <a:rPr lang="fr-CA" sz="2400" dirty="0">
                <a:solidFill>
                  <a:srgbClr val="4D4D4D"/>
                </a:solidFill>
                <a:latin typeface="Arial"/>
                <a:cs typeface="Arial"/>
              </a:rPr>
              <a:t>Cela dépendra de la demande de l’hôpital en plaquettes ABO incompatibles. </a:t>
            </a:r>
          </a:p>
        </p:txBody>
      </p:sp>
      <p:pic>
        <p:nvPicPr>
          <p:cNvPr id="3" name="Picture 2" descr="Icon&#10;&#10;Description automatically generated">
            <a:extLst>
              <a:ext uri="{FF2B5EF4-FFF2-40B4-BE49-F238E27FC236}">
                <a16:creationId xmlns:a16="http://schemas.microsoft.com/office/drawing/2014/main" id="{1F199432-C58B-BF75-3375-3BF75478BDE2}"/>
              </a:ext>
            </a:extLst>
          </p:cNvPr>
          <p:cNvPicPr>
            <a:picLocks noChangeAspect="1"/>
          </p:cNvPicPr>
          <p:nvPr/>
        </p:nvPicPr>
        <p:blipFill rotWithShape="1">
          <a:blip r:embed="rId4">
            <a:extLst>
              <a:ext uri="{28A0092B-C50C-407E-A947-70E740481C1C}">
                <a14:useLocalDpi xmlns:a14="http://schemas.microsoft.com/office/drawing/2010/main" val="0"/>
              </a:ext>
            </a:extLst>
          </a:blip>
          <a:srcRect l="19780" r="44682"/>
          <a:stretch/>
        </p:blipFill>
        <p:spPr>
          <a:xfrm>
            <a:off x="838200" y="4549191"/>
            <a:ext cx="941009" cy="1489450"/>
          </a:xfrm>
          <a:prstGeom prst="rect">
            <a:avLst/>
          </a:prstGeom>
        </p:spPr>
      </p:pic>
      <p:pic>
        <p:nvPicPr>
          <p:cNvPr id="14" name="Picture 13" descr="Icon&#10;&#10;Description automatically generated">
            <a:extLst>
              <a:ext uri="{FF2B5EF4-FFF2-40B4-BE49-F238E27FC236}">
                <a16:creationId xmlns:a16="http://schemas.microsoft.com/office/drawing/2014/main" id="{2205634D-94FE-5C20-4FC7-FCB8C422FD11}"/>
              </a:ext>
            </a:extLst>
          </p:cNvPr>
          <p:cNvPicPr>
            <a:picLocks noChangeAspect="1"/>
          </p:cNvPicPr>
          <p:nvPr/>
        </p:nvPicPr>
        <p:blipFill rotWithShape="1">
          <a:blip r:embed="rId4">
            <a:extLst>
              <a:ext uri="{28A0092B-C50C-407E-A947-70E740481C1C}">
                <a14:useLocalDpi xmlns:a14="http://schemas.microsoft.com/office/drawing/2010/main" val="0"/>
              </a:ext>
            </a:extLst>
          </a:blip>
          <a:srcRect l="19780" r="44682"/>
          <a:stretch/>
        </p:blipFill>
        <p:spPr>
          <a:xfrm>
            <a:off x="1885624" y="4549191"/>
            <a:ext cx="941009" cy="1489450"/>
          </a:xfrm>
          <a:prstGeom prst="rect">
            <a:avLst/>
          </a:prstGeom>
        </p:spPr>
      </p:pic>
      <p:pic>
        <p:nvPicPr>
          <p:cNvPr id="15" name="Picture 14" descr="Icon&#10;&#10;Description automatically generated">
            <a:extLst>
              <a:ext uri="{FF2B5EF4-FFF2-40B4-BE49-F238E27FC236}">
                <a16:creationId xmlns:a16="http://schemas.microsoft.com/office/drawing/2014/main" id="{B3F19517-3AAD-4DCE-3B28-82E42DB5DC71}"/>
              </a:ext>
            </a:extLst>
          </p:cNvPr>
          <p:cNvPicPr>
            <a:picLocks noChangeAspect="1"/>
          </p:cNvPicPr>
          <p:nvPr/>
        </p:nvPicPr>
        <p:blipFill rotWithShape="1">
          <a:blip r:embed="rId4">
            <a:extLst>
              <a:ext uri="{28A0092B-C50C-407E-A947-70E740481C1C}">
                <a14:useLocalDpi xmlns:a14="http://schemas.microsoft.com/office/drawing/2010/main" val="0"/>
              </a:ext>
            </a:extLst>
          </a:blip>
          <a:srcRect l="19780" r="44682"/>
          <a:stretch/>
        </p:blipFill>
        <p:spPr>
          <a:xfrm>
            <a:off x="2936784" y="4549191"/>
            <a:ext cx="941009" cy="1489450"/>
          </a:xfrm>
          <a:prstGeom prst="rect">
            <a:avLst/>
          </a:prstGeom>
        </p:spPr>
      </p:pic>
      <p:pic>
        <p:nvPicPr>
          <p:cNvPr id="17" name="Picture 16" descr="Icon&#10;&#10;Description automatically generated">
            <a:extLst>
              <a:ext uri="{FF2B5EF4-FFF2-40B4-BE49-F238E27FC236}">
                <a16:creationId xmlns:a16="http://schemas.microsoft.com/office/drawing/2014/main" id="{DA489147-9819-8C24-41F5-EDD821A891FC}"/>
              </a:ext>
            </a:extLst>
          </p:cNvPr>
          <p:cNvPicPr>
            <a:picLocks noChangeAspect="1"/>
          </p:cNvPicPr>
          <p:nvPr/>
        </p:nvPicPr>
        <p:blipFill rotWithShape="1">
          <a:blip r:embed="rId4">
            <a:extLst>
              <a:ext uri="{28A0092B-C50C-407E-A947-70E740481C1C}">
                <a14:useLocalDpi xmlns:a14="http://schemas.microsoft.com/office/drawing/2010/main" val="0"/>
              </a:ext>
            </a:extLst>
          </a:blip>
          <a:srcRect l="19780" r="44682"/>
          <a:stretch/>
        </p:blipFill>
        <p:spPr>
          <a:xfrm>
            <a:off x="3973000" y="4549191"/>
            <a:ext cx="941009" cy="1489450"/>
          </a:xfrm>
          <a:prstGeom prst="rect">
            <a:avLst/>
          </a:prstGeom>
        </p:spPr>
      </p:pic>
      <p:pic>
        <p:nvPicPr>
          <p:cNvPr id="19" name="Picture 18" descr="Icon&#10;&#10;Description automatically generated">
            <a:extLst>
              <a:ext uri="{FF2B5EF4-FFF2-40B4-BE49-F238E27FC236}">
                <a16:creationId xmlns:a16="http://schemas.microsoft.com/office/drawing/2014/main" id="{F22F8851-D1AE-B39C-FE89-4D0EF8170B05}"/>
              </a:ext>
            </a:extLst>
          </p:cNvPr>
          <p:cNvPicPr>
            <a:picLocks noChangeAspect="1"/>
          </p:cNvPicPr>
          <p:nvPr/>
        </p:nvPicPr>
        <p:blipFill rotWithShape="1">
          <a:blip r:embed="rId4">
            <a:extLst>
              <a:ext uri="{28A0092B-C50C-407E-A947-70E740481C1C}">
                <a14:useLocalDpi xmlns:a14="http://schemas.microsoft.com/office/drawing/2010/main" val="0"/>
              </a:ext>
            </a:extLst>
          </a:blip>
          <a:srcRect l="19780" r="44682"/>
          <a:stretch/>
        </p:blipFill>
        <p:spPr>
          <a:xfrm>
            <a:off x="5024160" y="4549191"/>
            <a:ext cx="941009" cy="1489450"/>
          </a:xfrm>
          <a:prstGeom prst="rect">
            <a:avLst/>
          </a:prstGeom>
        </p:spPr>
      </p:pic>
      <p:pic>
        <p:nvPicPr>
          <p:cNvPr id="21" name="Picture 20" descr="Icon&#10;&#10;Description automatically generated">
            <a:extLst>
              <a:ext uri="{FF2B5EF4-FFF2-40B4-BE49-F238E27FC236}">
                <a16:creationId xmlns:a16="http://schemas.microsoft.com/office/drawing/2014/main" id="{B97C474E-0EEA-DFEF-6029-02DAA94DCF47}"/>
              </a:ext>
            </a:extLst>
          </p:cNvPr>
          <p:cNvPicPr>
            <a:picLocks noChangeAspect="1"/>
          </p:cNvPicPr>
          <p:nvPr/>
        </p:nvPicPr>
        <p:blipFill rotWithShape="1">
          <a:blip r:embed="rId4">
            <a:extLst>
              <a:ext uri="{28A0092B-C50C-407E-A947-70E740481C1C}">
                <a14:useLocalDpi xmlns:a14="http://schemas.microsoft.com/office/drawing/2010/main" val="0"/>
              </a:ext>
            </a:extLst>
          </a:blip>
          <a:srcRect l="19780" r="44682"/>
          <a:stretch/>
        </p:blipFill>
        <p:spPr>
          <a:xfrm>
            <a:off x="6067848" y="4549191"/>
            <a:ext cx="941009" cy="1489450"/>
          </a:xfrm>
          <a:prstGeom prst="rect">
            <a:avLst/>
          </a:prstGeom>
        </p:spPr>
      </p:pic>
      <p:pic>
        <p:nvPicPr>
          <p:cNvPr id="22" name="Picture 21" descr="Icon&#10;&#10;Description automatically generated">
            <a:extLst>
              <a:ext uri="{FF2B5EF4-FFF2-40B4-BE49-F238E27FC236}">
                <a16:creationId xmlns:a16="http://schemas.microsoft.com/office/drawing/2014/main" id="{71B56986-B83B-B932-13DA-63848753FC30}"/>
              </a:ext>
            </a:extLst>
          </p:cNvPr>
          <p:cNvPicPr>
            <a:picLocks noChangeAspect="1"/>
          </p:cNvPicPr>
          <p:nvPr/>
        </p:nvPicPr>
        <p:blipFill rotWithShape="1">
          <a:blip r:embed="rId4">
            <a:extLst>
              <a:ext uri="{28A0092B-C50C-407E-A947-70E740481C1C}">
                <a14:useLocalDpi xmlns:a14="http://schemas.microsoft.com/office/drawing/2010/main" val="0"/>
              </a:ext>
            </a:extLst>
          </a:blip>
          <a:srcRect l="19780" r="44682"/>
          <a:stretch/>
        </p:blipFill>
        <p:spPr>
          <a:xfrm>
            <a:off x="7111536" y="4549191"/>
            <a:ext cx="941009" cy="1489450"/>
          </a:xfrm>
          <a:prstGeom prst="rect">
            <a:avLst/>
          </a:prstGeom>
        </p:spPr>
      </p:pic>
      <p:pic>
        <p:nvPicPr>
          <p:cNvPr id="23" name="Picture 22" descr="Icon&#10;&#10;Description automatically generated">
            <a:extLst>
              <a:ext uri="{FF2B5EF4-FFF2-40B4-BE49-F238E27FC236}">
                <a16:creationId xmlns:a16="http://schemas.microsoft.com/office/drawing/2014/main" id="{7DFC918B-01AE-BBAC-CD09-B76AE0850821}"/>
              </a:ext>
            </a:extLst>
          </p:cNvPr>
          <p:cNvPicPr>
            <a:picLocks noChangeAspect="1"/>
          </p:cNvPicPr>
          <p:nvPr/>
        </p:nvPicPr>
        <p:blipFill rotWithShape="1">
          <a:blip r:embed="rId4">
            <a:extLst>
              <a:ext uri="{28A0092B-C50C-407E-A947-70E740481C1C}">
                <a14:useLocalDpi xmlns:a14="http://schemas.microsoft.com/office/drawing/2010/main" val="0"/>
              </a:ext>
            </a:extLst>
          </a:blip>
          <a:srcRect l="19780" r="44682"/>
          <a:stretch/>
        </p:blipFill>
        <p:spPr>
          <a:xfrm>
            <a:off x="8155224" y="4549191"/>
            <a:ext cx="941009" cy="1489450"/>
          </a:xfrm>
          <a:prstGeom prst="rect">
            <a:avLst/>
          </a:prstGeom>
        </p:spPr>
      </p:pic>
      <p:pic>
        <p:nvPicPr>
          <p:cNvPr id="24" name="Picture 23" descr="Icon&#10;&#10;Description automatically generated">
            <a:extLst>
              <a:ext uri="{FF2B5EF4-FFF2-40B4-BE49-F238E27FC236}">
                <a16:creationId xmlns:a16="http://schemas.microsoft.com/office/drawing/2014/main" id="{09933397-59F7-13D9-7C0C-2197CC1DC93B}"/>
              </a:ext>
            </a:extLst>
          </p:cNvPr>
          <p:cNvPicPr>
            <a:picLocks noChangeAspect="1"/>
          </p:cNvPicPr>
          <p:nvPr/>
        </p:nvPicPr>
        <p:blipFill rotWithShape="1">
          <a:blip r:embed="rId4">
            <a:extLst>
              <a:ext uri="{28A0092B-C50C-407E-A947-70E740481C1C}">
                <a14:useLocalDpi xmlns:a14="http://schemas.microsoft.com/office/drawing/2010/main" val="0"/>
              </a:ext>
            </a:extLst>
          </a:blip>
          <a:srcRect l="19780" r="44682"/>
          <a:stretch/>
        </p:blipFill>
        <p:spPr>
          <a:xfrm>
            <a:off x="9250251" y="4549191"/>
            <a:ext cx="941009" cy="1489450"/>
          </a:xfrm>
          <a:prstGeom prst="rect">
            <a:avLst/>
          </a:prstGeom>
        </p:spPr>
      </p:pic>
      <p:pic>
        <p:nvPicPr>
          <p:cNvPr id="25" name="Picture 24" descr="Icon&#10;&#10;Description automatically generated">
            <a:extLst>
              <a:ext uri="{FF2B5EF4-FFF2-40B4-BE49-F238E27FC236}">
                <a16:creationId xmlns:a16="http://schemas.microsoft.com/office/drawing/2014/main" id="{55A7725C-DAB4-8601-9251-0CE46F3765E4}"/>
              </a:ext>
            </a:extLst>
          </p:cNvPr>
          <p:cNvPicPr>
            <a:picLocks noChangeAspect="1"/>
          </p:cNvPicPr>
          <p:nvPr/>
        </p:nvPicPr>
        <p:blipFill rotWithShape="1">
          <a:blip r:embed="rId4">
            <a:extLst>
              <a:ext uri="{28A0092B-C50C-407E-A947-70E740481C1C}">
                <a14:useLocalDpi xmlns:a14="http://schemas.microsoft.com/office/drawing/2010/main" val="0"/>
              </a:ext>
            </a:extLst>
          </a:blip>
          <a:srcRect l="19780" r="44682"/>
          <a:stretch/>
        </p:blipFill>
        <p:spPr>
          <a:xfrm>
            <a:off x="10306376" y="4549191"/>
            <a:ext cx="941009" cy="1489450"/>
          </a:xfrm>
          <a:prstGeom prst="rect">
            <a:avLst/>
          </a:prstGeom>
        </p:spPr>
      </p:pic>
      <p:sp>
        <p:nvSpPr>
          <p:cNvPr id="26" name="Rectangle 25">
            <a:extLst>
              <a:ext uri="{FF2B5EF4-FFF2-40B4-BE49-F238E27FC236}">
                <a16:creationId xmlns:a16="http://schemas.microsoft.com/office/drawing/2014/main" id="{01820743-30CD-9C55-EB9C-4AE9BE0530B5}"/>
              </a:ext>
            </a:extLst>
          </p:cNvPr>
          <p:cNvSpPr/>
          <p:nvPr/>
        </p:nvSpPr>
        <p:spPr>
          <a:xfrm>
            <a:off x="748347" y="4230607"/>
            <a:ext cx="8434316" cy="2511387"/>
          </a:xfrm>
          <a:prstGeom prst="rect">
            <a:avLst/>
          </a:prstGeom>
          <a:noFill/>
          <a:ln w="57150">
            <a:solidFill>
              <a:srgbClr val="2A4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819FDC8-7938-2D40-1EFD-18B97B9D35AF}"/>
              </a:ext>
            </a:extLst>
          </p:cNvPr>
          <p:cNvSpPr txBox="1"/>
          <p:nvPr/>
        </p:nvSpPr>
        <p:spPr>
          <a:xfrm>
            <a:off x="1045127" y="5135162"/>
            <a:ext cx="836761" cy="369332"/>
          </a:xfrm>
          <a:prstGeom prst="rect">
            <a:avLst/>
          </a:prstGeom>
          <a:noFill/>
        </p:spPr>
        <p:txBody>
          <a:bodyPr wrap="square">
            <a:spAutoFit/>
          </a:bodyPr>
          <a:lstStyle/>
          <a:p>
            <a:r>
              <a:rPr lang="fr-CA" sz="1800" b="1">
                <a:solidFill>
                  <a:schemeClr val="bg1"/>
                </a:solidFill>
                <a:effectLst/>
                <a:latin typeface="Arial" panose="020B0604020202020204" pitchFamily="34" charset="0"/>
                <a:ea typeface="Calibri" panose="020F0502020204030204" pitchFamily="34" charset="0"/>
                <a:cs typeface="Arial" panose="020B0604020202020204" pitchFamily="34" charset="0"/>
              </a:rPr>
              <a:t>FT</a:t>
            </a:r>
          </a:p>
        </p:txBody>
      </p:sp>
      <p:sp>
        <p:nvSpPr>
          <p:cNvPr id="30" name="TextBox 29">
            <a:extLst>
              <a:ext uri="{FF2B5EF4-FFF2-40B4-BE49-F238E27FC236}">
                <a16:creationId xmlns:a16="http://schemas.microsoft.com/office/drawing/2014/main" id="{8001F111-81E3-CBA8-5FD8-D351C768AC45}"/>
              </a:ext>
            </a:extLst>
          </p:cNvPr>
          <p:cNvSpPr txBox="1"/>
          <p:nvPr/>
        </p:nvSpPr>
        <p:spPr>
          <a:xfrm>
            <a:off x="2074353" y="5153499"/>
            <a:ext cx="836761" cy="369332"/>
          </a:xfrm>
          <a:prstGeom prst="rect">
            <a:avLst/>
          </a:prstGeom>
          <a:noFill/>
        </p:spPr>
        <p:txBody>
          <a:bodyPr wrap="square">
            <a:spAutoFit/>
          </a:bodyPr>
          <a:lstStyle/>
          <a:p>
            <a:r>
              <a:rPr lang="fr-CA" sz="1800" b="1">
                <a:solidFill>
                  <a:schemeClr val="bg1"/>
                </a:solidFill>
                <a:effectLst/>
                <a:latin typeface="Arial" panose="020B0604020202020204" pitchFamily="34" charset="0"/>
                <a:ea typeface="Calibri" panose="020F0502020204030204" pitchFamily="34" charset="0"/>
                <a:cs typeface="Arial" panose="020B0604020202020204" pitchFamily="34" charset="0"/>
              </a:rPr>
              <a:t>FT</a:t>
            </a:r>
          </a:p>
        </p:txBody>
      </p:sp>
      <p:sp>
        <p:nvSpPr>
          <p:cNvPr id="31" name="TextBox 30">
            <a:extLst>
              <a:ext uri="{FF2B5EF4-FFF2-40B4-BE49-F238E27FC236}">
                <a16:creationId xmlns:a16="http://schemas.microsoft.com/office/drawing/2014/main" id="{6F6BE1E7-0559-610B-61BB-009E5939CFCC}"/>
              </a:ext>
            </a:extLst>
          </p:cNvPr>
          <p:cNvSpPr txBox="1"/>
          <p:nvPr/>
        </p:nvSpPr>
        <p:spPr>
          <a:xfrm>
            <a:off x="9412057" y="5135162"/>
            <a:ext cx="836761" cy="369332"/>
          </a:xfrm>
          <a:prstGeom prst="rect">
            <a:avLst/>
          </a:prstGeom>
          <a:noFill/>
        </p:spPr>
        <p:txBody>
          <a:bodyPr wrap="square">
            <a:spAutoFit/>
          </a:bodyPr>
          <a:lstStyle/>
          <a:p>
            <a:r>
              <a:rPr lang="fr-CA" sz="1800" b="1">
                <a:solidFill>
                  <a:schemeClr val="bg1"/>
                </a:solidFill>
                <a:effectLst/>
                <a:latin typeface="Arial" panose="020B0604020202020204" pitchFamily="34" charset="0"/>
                <a:ea typeface="Calibri" panose="020F0502020204030204" pitchFamily="34" charset="0"/>
                <a:cs typeface="Arial" panose="020B0604020202020204" pitchFamily="34" charset="0"/>
              </a:rPr>
              <a:t>HT</a:t>
            </a:r>
          </a:p>
        </p:txBody>
      </p:sp>
      <p:sp>
        <p:nvSpPr>
          <p:cNvPr id="32" name="TextBox 31">
            <a:extLst>
              <a:ext uri="{FF2B5EF4-FFF2-40B4-BE49-F238E27FC236}">
                <a16:creationId xmlns:a16="http://schemas.microsoft.com/office/drawing/2014/main" id="{35BC11D4-E8B6-32E8-AB36-FBAAF00A2CD4}"/>
              </a:ext>
            </a:extLst>
          </p:cNvPr>
          <p:cNvSpPr txBox="1"/>
          <p:nvPr/>
        </p:nvSpPr>
        <p:spPr>
          <a:xfrm>
            <a:off x="10478212" y="5153499"/>
            <a:ext cx="836761" cy="369332"/>
          </a:xfrm>
          <a:prstGeom prst="rect">
            <a:avLst/>
          </a:prstGeom>
          <a:noFill/>
        </p:spPr>
        <p:txBody>
          <a:bodyPr wrap="square">
            <a:spAutoFit/>
          </a:bodyPr>
          <a:lstStyle/>
          <a:p>
            <a:r>
              <a:rPr lang="fr-CA" sz="1800" b="1">
                <a:solidFill>
                  <a:schemeClr val="bg1"/>
                </a:solidFill>
                <a:effectLst/>
                <a:latin typeface="Arial" panose="020B0604020202020204" pitchFamily="34" charset="0"/>
                <a:ea typeface="Calibri" panose="020F0502020204030204" pitchFamily="34" charset="0"/>
                <a:cs typeface="Arial" panose="020B0604020202020204" pitchFamily="34" charset="0"/>
              </a:rPr>
              <a:t>HT</a:t>
            </a:r>
          </a:p>
        </p:txBody>
      </p:sp>
      <p:sp>
        <p:nvSpPr>
          <p:cNvPr id="33" name="TextBox 32">
            <a:extLst>
              <a:ext uri="{FF2B5EF4-FFF2-40B4-BE49-F238E27FC236}">
                <a16:creationId xmlns:a16="http://schemas.microsoft.com/office/drawing/2014/main" id="{777B9497-4CD2-2480-4DCC-0D32D9C908DD}"/>
              </a:ext>
            </a:extLst>
          </p:cNvPr>
          <p:cNvSpPr txBox="1"/>
          <p:nvPr/>
        </p:nvSpPr>
        <p:spPr>
          <a:xfrm>
            <a:off x="838201" y="6223180"/>
            <a:ext cx="12057546" cy="461665"/>
          </a:xfrm>
          <a:prstGeom prst="rect">
            <a:avLst/>
          </a:prstGeom>
          <a:noFill/>
        </p:spPr>
        <p:txBody>
          <a:bodyPr wrap="square" lIns="91440" tIns="45720" rIns="91440" bIns="45720" rtlCol="0" anchor="t">
            <a:spAutoFit/>
          </a:bodyPr>
          <a:lstStyle/>
          <a:p>
            <a:pPr marR="0" lvl="0" algn="l" defTabSz="914400" rtl="0" eaLnBrk="1" fontAlgn="auto" latinLnBrk="0" hangingPunct="1">
              <a:lnSpc>
                <a:spcPct val="100000"/>
              </a:lnSpc>
              <a:spcBef>
                <a:spcPts val="0"/>
              </a:spcBef>
              <a:spcAft>
                <a:spcPts val="0"/>
              </a:spcAft>
              <a:buClrTx/>
              <a:buSzTx/>
              <a:tabLst/>
              <a:defRPr/>
            </a:pPr>
            <a:r>
              <a:rPr kumimoji="0" lang="fr-CA" sz="2400" b="1" i="0" u="none" strike="noStrike" cap="none" normalizeH="0" baseline="0" noProof="0" dirty="0">
                <a:ln>
                  <a:noFill/>
                </a:ln>
                <a:solidFill>
                  <a:srgbClr val="54C3BB"/>
                </a:solidFill>
                <a:effectLst/>
                <a:uLnTx/>
                <a:uFillTx/>
                <a:latin typeface="Arial"/>
                <a:cs typeface="Arial"/>
              </a:rPr>
              <a:t>Jusqu’à 80 % des composants peuvent être à faible titre</a:t>
            </a:r>
          </a:p>
        </p:txBody>
      </p:sp>
    </p:spTree>
    <p:custDataLst>
      <p:tags r:id="rId1"/>
    </p:custDataLst>
    <p:extLst>
      <p:ext uri="{BB962C8B-B14F-4D97-AF65-F5344CB8AC3E}">
        <p14:creationId xmlns:p14="http://schemas.microsoft.com/office/powerpoint/2010/main" val="3740118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6CF7E-ED1A-AA83-FEE4-6591C6253862}"/>
              </a:ext>
            </a:extLst>
          </p:cNvPr>
          <p:cNvSpPr>
            <a:spLocks noGrp="1"/>
          </p:cNvSpPr>
          <p:nvPr>
            <p:ph type="title"/>
          </p:nvPr>
        </p:nvSpPr>
        <p:spPr>
          <a:xfrm>
            <a:off x="469900" y="530225"/>
            <a:ext cx="10599596" cy="1325563"/>
          </a:xfrm>
        </p:spPr>
        <p:txBody>
          <a:bodyPr>
            <a:noAutofit/>
          </a:bodyPr>
          <a:lstStyle/>
          <a:p>
            <a:r>
              <a:rPr lang="fr-CA" sz="2800" dirty="0">
                <a:latin typeface="Arial"/>
                <a:cs typeface="Arial"/>
              </a:rPr>
              <a:t>Pourquoi la Société canadienne du sang effectue-t-elle le test des titres d’iso-hémagglutinines sur les donneurs et non sur le composant sanguin final?</a:t>
            </a:r>
          </a:p>
        </p:txBody>
      </p:sp>
      <p:sp>
        <p:nvSpPr>
          <p:cNvPr id="3" name="Content Placeholder 2">
            <a:extLst>
              <a:ext uri="{FF2B5EF4-FFF2-40B4-BE49-F238E27FC236}">
                <a16:creationId xmlns:a16="http://schemas.microsoft.com/office/drawing/2014/main" id="{A504DB80-0891-7B74-3273-C8F3EAD05A0D}"/>
              </a:ext>
            </a:extLst>
          </p:cNvPr>
          <p:cNvSpPr>
            <a:spLocks noGrp="1"/>
          </p:cNvSpPr>
          <p:nvPr>
            <p:ph idx="1"/>
          </p:nvPr>
        </p:nvSpPr>
        <p:spPr>
          <a:xfrm>
            <a:off x="553896" y="2374232"/>
            <a:ext cx="10515600" cy="3807904"/>
          </a:xfrm>
        </p:spPr>
        <p:txBody>
          <a:bodyPr>
            <a:normAutofit fontScale="92500" lnSpcReduction="10000"/>
          </a:bodyPr>
          <a:lstStyle/>
          <a:p>
            <a:pPr marL="0" indent="0">
              <a:buNone/>
            </a:pPr>
            <a:r>
              <a:rPr lang="fr-CA" sz="2400" b="1" dirty="0">
                <a:latin typeface="Arial"/>
                <a:ea typeface="Calibri" panose="020F0502020204030204" pitchFamily="34" charset="0"/>
                <a:cs typeface="Arial"/>
              </a:rPr>
              <a:t>Test des donneurs :</a:t>
            </a:r>
          </a:p>
          <a:p>
            <a:r>
              <a:rPr lang="fr-CA" sz="2400" dirty="0">
                <a:latin typeface="Arial" panose="020B0604020202020204" pitchFamily="34" charset="0"/>
              </a:rPr>
              <a:t>Utilise une infrastructure automatisée rentable</a:t>
            </a:r>
          </a:p>
          <a:p>
            <a:r>
              <a:rPr lang="fr-CA" sz="2400" dirty="0"/>
              <a:t>Le procédé de test des donneurs est efficacement établi par d’autres grands fournisseurs de sang</a:t>
            </a:r>
          </a:p>
          <a:p>
            <a:r>
              <a:rPr lang="fr-CA" sz="2400" dirty="0">
                <a:latin typeface="Arial" panose="020B0604020202020204" pitchFamily="34" charset="0"/>
              </a:rPr>
              <a:t>Permet l’étiquetage de plusieurs types de composants en tant que « faible titre »</a:t>
            </a:r>
            <a:br>
              <a:rPr lang="fr-CA" sz="2400" dirty="0">
                <a:latin typeface="Arial" panose="020B0604020202020204" pitchFamily="34" charset="0"/>
              </a:rPr>
            </a:br>
            <a:endParaRPr lang="fr-CA" sz="2400" dirty="0">
              <a:latin typeface="Arial" panose="020B0604020202020204" pitchFamily="34" charset="0"/>
            </a:endParaRPr>
          </a:p>
          <a:p>
            <a:pPr marL="0" indent="0">
              <a:buNone/>
            </a:pPr>
            <a:r>
              <a:rPr lang="fr-CA" sz="2400" b="1" dirty="0">
                <a:latin typeface="Arial" panose="020B0604020202020204" pitchFamily="34" charset="0"/>
              </a:rPr>
              <a:t>Le test du composant final plutôt que des donneurs aurait les effets suivants : </a:t>
            </a:r>
          </a:p>
          <a:p>
            <a:r>
              <a:rPr lang="fr-CA" sz="2400" dirty="0">
                <a:latin typeface="Arial" panose="020B0604020202020204" pitchFamily="34" charset="0"/>
              </a:rPr>
              <a:t>Répercussion sur l’efficacité de la fabrication</a:t>
            </a:r>
          </a:p>
          <a:p>
            <a:r>
              <a:rPr lang="fr-CA" sz="2400" dirty="0">
                <a:latin typeface="Arial" panose="020B0604020202020204" pitchFamily="34" charset="0"/>
              </a:rPr>
              <a:t>Retard de la distribution des composants plaquettaires et plasmatiques </a:t>
            </a:r>
          </a:p>
          <a:p>
            <a:endParaRPr lang="en-CA" sz="3600" dirty="0"/>
          </a:p>
        </p:txBody>
      </p:sp>
      <p:sp>
        <p:nvSpPr>
          <p:cNvPr id="4" name="TextBox 3">
            <a:extLst>
              <a:ext uri="{FF2B5EF4-FFF2-40B4-BE49-F238E27FC236}">
                <a16:creationId xmlns:a16="http://schemas.microsoft.com/office/drawing/2014/main" id="{28762C9B-038E-F174-02A5-26894E0FC482}"/>
              </a:ext>
            </a:extLst>
          </p:cNvPr>
          <p:cNvSpPr txBox="1"/>
          <p:nvPr/>
        </p:nvSpPr>
        <p:spPr>
          <a:xfrm>
            <a:off x="5718287" y="6317716"/>
            <a:ext cx="5517466" cy="461665"/>
          </a:xfrm>
          <a:prstGeom prst="rect">
            <a:avLst/>
          </a:prstGeom>
          <a:noFill/>
        </p:spPr>
        <p:txBody>
          <a:bodyPr wrap="square" rtlCol="0">
            <a:spAutoFit/>
          </a:bodyPr>
          <a:lstStyle/>
          <a:p>
            <a:r>
              <a:rPr lang="fr-CA" sz="1200" b="0">
                <a:solidFill>
                  <a:schemeClr val="tx1">
                    <a:lumMod val="60000"/>
                    <a:lumOff val="40000"/>
                  </a:schemeClr>
                </a:solidFill>
                <a:latin typeface="Arial" panose="020B0604020202020204" pitchFamily="34" charset="0"/>
                <a:cs typeface="Arial" panose="020B0604020202020204" pitchFamily="34" charset="0"/>
              </a:rPr>
              <a:t>Source : </a:t>
            </a:r>
            <a:r>
              <a:rPr lang="fr-CA" sz="120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a:p>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530556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1" name="Picture 1160" descr="Icon&#10;&#10;Description automatically generated">
            <a:extLst>
              <a:ext uri="{FF2B5EF4-FFF2-40B4-BE49-F238E27FC236}">
                <a16:creationId xmlns:a16="http://schemas.microsoft.com/office/drawing/2014/main" id="{A5686446-0C99-178A-F74D-4FD3899BE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9851" y="4411553"/>
            <a:ext cx="1547360" cy="1548288"/>
          </a:xfrm>
          <a:prstGeom prst="rect">
            <a:avLst/>
          </a:prstGeom>
        </p:spPr>
      </p:pic>
      <p:pic>
        <p:nvPicPr>
          <p:cNvPr id="1175" name="Picture 1174" descr="Icon&#10;&#10;Description automatically generated">
            <a:extLst>
              <a:ext uri="{FF2B5EF4-FFF2-40B4-BE49-F238E27FC236}">
                <a16:creationId xmlns:a16="http://schemas.microsoft.com/office/drawing/2014/main" id="{2475DE22-BD64-FF90-84F1-47E28079B9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4006" y="5017819"/>
            <a:ext cx="1546781" cy="1546781"/>
          </a:xfrm>
          <a:prstGeom prst="rect">
            <a:avLst/>
          </a:prstGeom>
        </p:spPr>
      </p:pic>
      <p:sp>
        <p:nvSpPr>
          <p:cNvPr id="2" name="Title 1">
            <a:extLst>
              <a:ext uri="{FF2B5EF4-FFF2-40B4-BE49-F238E27FC236}">
                <a16:creationId xmlns:a16="http://schemas.microsoft.com/office/drawing/2014/main" id="{6402FB18-1CF7-2CDC-6DFC-6D3A595C23B6}"/>
              </a:ext>
            </a:extLst>
          </p:cNvPr>
          <p:cNvSpPr>
            <a:spLocks noGrp="1"/>
          </p:cNvSpPr>
          <p:nvPr>
            <p:ph type="title"/>
          </p:nvPr>
        </p:nvSpPr>
        <p:spPr>
          <a:xfrm>
            <a:off x="653877" y="11899"/>
            <a:ext cx="10821232" cy="1325563"/>
          </a:xfrm>
        </p:spPr>
        <p:txBody>
          <a:bodyPr/>
          <a:lstStyle/>
          <a:p>
            <a:r>
              <a:rPr lang="fr-CA" sz="3400" b="1" dirty="0">
                <a:solidFill>
                  <a:srgbClr val="4D4D4D"/>
                </a:solidFill>
                <a:latin typeface="Arial" panose="020B0604020202020204" pitchFamily="34" charset="0"/>
                <a:cs typeface="Arial" panose="020B0604020202020204" pitchFamily="34" charset="0"/>
              </a:rPr>
              <a:t>Comment les stocks de plaquettes à faible titre doivent-ils être distribués et utilisés?</a:t>
            </a:r>
          </a:p>
        </p:txBody>
      </p:sp>
      <p:sp>
        <p:nvSpPr>
          <p:cNvPr id="1121" name="TextBox 1120">
            <a:extLst>
              <a:ext uri="{FF2B5EF4-FFF2-40B4-BE49-F238E27FC236}">
                <a16:creationId xmlns:a16="http://schemas.microsoft.com/office/drawing/2014/main" id="{380AAA99-9FC9-5C9E-A151-A05F58924FFE}"/>
              </a:ext>
            </a:extLst>
          </p:cNvPr>
          <p:cNvSpPr txBox="1"/>
          <p:nvPr/>
        </p:nvSpPr>
        <p:spPr>
          <a:xfrm>
            <a:off x="6378687" y="6387383"/>
            <a:ext cx="5517466" cy="461665"/>
          </a:xfrm>
          <a:prstGeom prst="rect">
            <a:avLst/>
          </a:prstGeom>
          <a:noFill/>
        </p:spPr>
        <p:txBody>
          <a:bodyPr wrap="square" rtlCol="0">
            <a:spAutoFit/>
          </a:bodyPr>
          <a:lstStyle/>
          <a:p>
            <a:r>
              <a:rPr lang="fr-CA" sz="1200" b="0" dirty="0">
                <a:solidFill>
                  <a:schemeClr val="tx1">
                    <a:lumMod val="60000"/>
                    <a:lumOff val="40000"/>
                  </a:schemeClr>
                </a:solidFill>
                <a:latin typeface="Arial" panose="020B0604020202020204" pitchFamily="34" charset="0"/>
                <a:cs typeface="Arial" panose="020B0604020202020204" pitchFamily="34" charset="0"/>
              </a:rPr>
              <a:t>Source : </a:t>
            </a:r>
            <a:r>
              <a:rPr lang="fr-CA" sz="1200" dirty="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a:p>
            <a:endParaRPr lang="en-US" sz="1200" dirty="0">
              <a:solidFill>
                <a:schemeClr val="tx1">
                  <a:lumMod val="60000"/>
                  <a:lumOff val="40000"/>
                </a:schemeClr>
              </a:solidFill>
              <a:latin typeface="Arial" panose="020B0604020202020204" pitchFamily="34" charset="0"/>
              <a:cs typeface="Arial" panose="020B0604020202020204" pitchFamily="34" charset="0"/>
            </a:endParaRPr>
          </a:p>
        </p:txBody>
      </p:sp>
      <p:pic>
        <p:nvPicPr>
          <p:cNvPr id="1151" name="Picture 1150" descr="Icon&#10;&#10;Description automatically generated">
            <a:extLst>
              <a:ext uri="{FF2B5EF4-FFF2-40B4-BE49-F238E27FC236}">
                <a16:creationId xmlns:a16="http://schemas.microsoft.com/office/drawing/2014/main" id="{2EE9E66A-26E4-C51E-CA41-F9EFEE5A9E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998" y="3679167"/>
            <a:ext cx="2322082" cy="2323475"/>
          </a:xfrm>
          <a:prstGeom prst="rect">
            <a:avLst/>
          </a:prstGeom>
        </p:spPr>
      </p:pic>
      <p:pic>
        <p:nvPicPr>
          <p:cNvPr id="1147" name="Picture 1146" descr="Icon&#10;&#10;Description automatically generated">
            <a:extLst>
              <a:ext uri="{FF2B5EF4-FFF2-40B4-BE49-F238E27FC236}">
                <a16:creationId xmlns:a16="http://schemas.microsoft.com/office/drawing/2014/main" id="{F22D3708-A036-89D4-6B82-B41BD3A75D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4017" y="5014872"/>
            <a:ext cx="1546781" cy="1546781"/>
          </a:xfrm>
          <a:prstGeom prst="rect">
            <a:avLst/>
          </a:prstGeom>
        </p:spPr>
      </p:pic>
      <p:pic>
        <p:nvPicPr>
          <p:cNvPr id="1153" name="Picture 1152" descr="Icon&#10;&#10;Description automatically generated">
            <a:extLst>
              <a:ext uri="{FF2B5EF4-FFF2-40B4-BE49-F238E27FC236}">
                <a16:creationId xmlns:a16="http://schemas.microsoft.com/office/drawing/2014/main" id="{4992CF36-5597-D569-6EBC-5C50AF7305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640" y="4408308"/>
            <a:ext cx="1547360" cy="1548288"/>
          </a:xfrm>
          <a:prstGeom prst="rect">
            <a:avLst/>
          </a:prstGeom>
        </p:spPr>
      </p:pic>
      <p:pic>
        <p:nvPicPr>
          <p:cNvPr id="1155" name="Picture 1154" descr="Icon&#10;&#10;Description automatically generated">
            <a:extLst>
              <a:ext uri="{FF2B5EF4-FFF2-40B4-BE49-F238E27FC236}">
                <a16:creationId xmlns:a16="http://schemas.microsoft.com/office/drawing/2014/main" id="{19F3A7EA-8FE7-2D2D-4183-4A4DA193E4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82842" y="3444223"/>
            <a:ext cx="2791690" cy="2793365"/>
          </a:xfrm>
          <a:prstGeom prst="rect">
            <a:avLst/>
          </a:prstGeom>
        </p:spPr>
      </p:pic>
      <p:sp>
        <p:nvSpPr>
          <p:cNvPr id="1156" name="Arrow: Bent 1155">
            <a:extLst>
              <a:ext uri="{FF2B5EF4-FFF2-40B4-BE49-F238E27FC236}">
                <a16:creationId xmlns:a16="http://schemas.microsoft.com/office/drawing/2014/main" id="{C99DA405-05F7-013C-3358-6C198998CB43}"/>
              </a:ext>
            </a:extLst>
          </p:cNvPr>
          <p:cNvSpPr/>
          <p:nvPr/>
        </p:nvSpPr>
        <p:spPr>
          <a:xfrm flipV="1">
            <a:off x="1396069" y="5697090"/>
            <a:ext cx="1186090" cy="611104"/>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8" name="Arrow: Bent 1157">
            <a:extLst>
              <a:ext uri="{FF2B5EF4-FFF2-40B4-BE49-F238E27FC236}">
                <a16:creationId xmlns:a16="http://schemas.microsoft.com/office/drawing/2014/main" id="{751E2B62-ABAE-C27A-38A1-42A7FB89988E}"/>
              </a:ext>
            </a:extLst>
          </p:cNvPr>
          <p:cNvSpPr/>
          <p:nvPr/>
        </p:nvSpPr>
        <p:spPr>
          <a:xfrm flipV="1">
            <a:off x="6460979" y="5886416"/>
            <a:ext cx="1546781" cy="421777"/>
          </a:xfrm>
          <a:prstGeom prst="bentArrow">
            <a:avLst>
              <a:gd name="adj1" fmla="val 25000"/>
              <a:gd name="adj2" fmla="val 27235"/>
              <a:gd name="adj3" fmla="val 25000"/>
              <a:gd name="adj4" fmla="val 4375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9" name="Arrow: Bent 1158">
            <a:extLst>
              <a:ext uri="{FF2B5EF4-FFF2-40B4-BE49-F238E27FC236}">
                <a16:creationId xmlns:a16="http://schemas.microsoft.com/office/drawing/2014/main" id="{F84331B8-D72B-982C-2DDE-8655D4A43870}"/>
              </a:ext>
            </a:extLst>
          </p:cNvPr>
          <p:cNvSpPr/>
          <p:nvPr/>
        </p:nvSpPr>
        <p:spPr>
          <a:xfrm rot="16200000" flipV="1">
            <a:off x="5291852" y="5150753"/>
            <a:ext cx="385836" cy="1787833"/>
          </a:xfrm>
          <a:prstGeom prst="bentArrow">
            <a:avLst>
              <a:gd name="adj1" fmla="val 25000"/>
              <a:gd name="adj2" fmla="val 27235"/>
              <a:gd name="adj3" fmla="val 25000"/>
              <a:gd name="adj4" fmla="val 4375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2" name="Arrow: Bent 1171">
            <a:extLst>
              <a:ext uri="{FF2B5EF4-FFF2-40B4-BE49-F238E27FC236}">
                <a16:creationId xmlns:a16="http://schemas.microsoft.com/office/drawing/2014/main" id="{0E718557-754A-C885-3B44-65ECFEF41BB4}"/>
              </a:ext>
            </a:extLst>
          </p:cNvPr>
          <p:cNvSpPr/>
          <p:nvPr/>
        </p:nvSpPr>
        <p:spPr>
          <a:xfrm rot="16200000" flipV="1">
            <a:off x="10334077" y="5106569"/>
            <a:ext cx="385836" cy="1787833"/>
          </a:xfrm>
          <a:prstGeom prst="bentArrow">
            <a:avLst>
              <a:gd name="adj1" fmla="val 25000"/>
              <a:gd name="adj2" fmla="val 27235"/>
              <a:gd name="adj3" fmla="val 25000"/>
              <a:gd name="adj4" fmla="val 4375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4" name="Arrow: Bent 1173">
            <a:extLst>
              <a:ext uri="{FF2B5EF4-FFF2-40B4-BE49-F238E27FC236}">
                <a16:creationId xmlns:a16="http://schemas.microsoft.com/office/drawing/2014/main" id="{A3D0E601-20E1-4E17-EDF3-28E08A13FF43}"/>
              </a:ext>
            </a:extLst>
          </p:cNvPr>
          <p:cNvSpPr/>
          <p:nvPr/>
        </p:nvSpPr>
        <p:spPr>
          <a:xfrm rot="16200000" flipV="1">
            <a:off x="9797432" y="5643213"/>
            <a:ext cx="385836" cy="714546"/>
          </a:xfrm>
          <a:prstGeom prst="bentArrow">
            <a:avLst>
              <a:gd name="adj1" fmla="val 27443"/>
              <a:gd name="adj2" fmla="val 27235"/>
              <a:gd name="adj3" fmla="val 25000"/>
              <a:gd name="adj4" fmla="val 4375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7" name="TextBox 1176">
            <a:extLst>
              <a:ext uri="{FF2B5EF4-FFF2-40B4-BE49-F238E27FC236}">
                <a16:creationId xmlns:a16="http://schemas.microsoft.com/office/drawing/2014/main" id="{BFD4A3CA-E96F-5A07-AA0B-F36FA07772C3}"/>
              </a:ext>
            </a:extLst>
          </p:cNvPr>
          <p:cNvSpPr txBox="1"/>
          <p:nvPr/>
        </p:nvSpPr>
        <p:spPr>
          <a:xfrm>
            <a:off x="2994554" y="4882768"/>
            <a:ext cx="6094428" cy="369332"/>
          </a:xfrm>
          <a:prstGeom prst="rect">
            <a:avLst/>
          </a:prstGeom>
          <a:noFill/>
        </p:spPr>
        <p:txBody>
          <a:bodyPr wrap="square">
            <a:spAutoFit/>
          </a:bodyPr>
          <a:lstStyle/>
          <a:p>
            <a:r>
              <a:rPr lang="fr-CA" sz="1800" b="1">
                <a:solidFill>
                  <a:srgbClr val="4D4D4D"/>
                </a:solidFill>
                <a:effectLst/>
                <a:latin typeface="Arial" panose="020B0604020202020204" pitchFamily="34" charset="0"/>
                <a:ea typeface="Calibri" panose="020F0502020204030204" pitchFamily="34" charset="0"/>
                <a:cs typeface="Arial" panose="020B0604020202020204" pitchFamily="34" charset="0"/>
              </a:rPr>
              <a:t>HT/FT</a:t>
            </a:r>
          </a:p>
        </p:txBody>
      </p:sp>
      <p:sp>
        <p:nvSpPr>
          <p:cNvPr id="1185" name="TextBox 1184">
            <a:extLst>
              <a:ext uri="{FF2B5EF4-FFF2-40B4-BE49-F238E27FC236}">
                <a16:creationId xmlns:a16="http://schemas.microsoft.com/office/drawing/2014/main" id="{5929B684-5C94-4891-022F-6F86F630AFD2}"/>
              </a:ext>
            </a:extLst>
          </p:cNvPr>
          <p:cNvSpPr txBox="1"/>
          <p:nvPr/>
        </p:nvSpPr>
        <p:spPr>
          <a:xfrm>
            <a:off x="8370526" y="4955207"/>
            <a:ext cx="6094428" cy="369332"/>
          </a:xfrm>
          <a:prstGeom prst="rect">
            <a:avLst/>
          </a:prstGeom>
          <a:noFill/>
        </p:spPr>
        <p:txBody>
          <a:bodyPr wrap="square">
            <a:spAutoFit/>
          </a:bodyPr>
          <a:lstStyle/>
          <a:p>
            <a:r>
              <a:rPr lang="fr-CA" sz="1800" b="1">
                <a:solidFill>
                  <a:srgbClr val="4D4D4D"/>
                </a:solidFill>
                <a:effectLst/>
                <a:latin typeface="Arial" panose="020B0604020202020204" pitchFamily="34" charset="0"/>
                <a:ea typeface="Calibri" panose="020F0502020204030204" pitchFamily="34" charset="0"/>
                <a:cs typeface="Arial" panose="020B0604020202020204" pitchFamily="34" charset="0"/>
              </a:rPr>
              <a:t>FT</a:t>
            </a:r>
          </a:p>
        </p:txBody>
      </p:sp>
      <p:pic>
        <p:nvPicPr>
          <p:cNvPr id="1188" name="Picture 4" descr="Canadian Blood Services - Home | Facebook">
            <a:extLst>
              <a:ext uri="{FF2B5EF4-FFF2-40B4-BE49-F238E27FC236}">
                <a16:creationId xmlns:a16="http://schemas.microsoft.com/office/drawing/2014/main" id="{B584D42D-7183-8449-7581-4B3740975CB3}"/>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778" b="89778" l="7556" r="89778">
                        <a14:foregroundMark x1="7556" y1="51111" x2="7556" y2="51111"/>
                        <a14:foregroundMark x1="89778" y1="48444" x2="89778" y2="48444"/>
                      </a14:backgroundRemoval>
                    </a14:imgEffect>
                  </a14:imgLayer>
                </a14:imgProps>
              </a:ext>
              <a:ext uri="{28A0092B-C50C-407E-A947-70E740481C1C}">
                <a14:useLocalDpi xmlns:a14="http://schemas.microsoft.com/office/drawing/2010/main" val="0"/>
              </a:ext>
            </a:extLst>
          </a:blip>
          <a:srcRect/>
          <a:stretch>
            <a:fillRect/>
          </a:stretch>
        </p:blipFill>
        <p:spPr bwMode="auto">
          <a:xfrm>
            <a:off x="1410562" y="4012352"/>
            <a:ext cx="386953" cy="38695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792774B-836E-8CA4-F85C-639F77B2562C}"/>
              </a:ext>
            </a:extLst>
          </p:cNvPr>
          <p:cNvSpPr>
            <a:spLocks noGrp="1"/>
          </p:cNvSpPr>
          <p:nvPr>
            <p:ph idx="1"/>
          </p:nvPr>
        </p:nvSpPr>
        <p:spPr>
          <a:xfrm>
            <a:off x="685997" y="1114363"/>
            <a:ext cx="10734915" cy="2613541"/>
          </a:xfrm>
        </p:spPr>
        <p:txBody>
          <a:bodyPr vert="horz" lIns="91440" tIns="45720" rIns="91440" bIns="45720" rtlCol="0" anchor="t">
            <a:noAutofit/>
          </a:bodyPr>
          <a:lstStyle/>
          <a:p>
            <a:pPr marL="0" indent="0">
              <a:buNone/>
            </a:pPr>
            <a:endParaRPr lang="en-CA" sz="2200" b="1" dirty="0">
              <a:solidFill>
                <a:srgbClr val="4D4D4D"/>
              </a:solidFill>
              <a:latin typeface="Arial"/>
              <a:ea typeface="Calibri" panose="020F0502020204030204" pitchFamily="34" charset="0"/>
              <a:cs typeface="Arial"/>
            </a:endParaRPr>
          </a:p>
          <a:p>
            <a:pPr>
              <a:buClr>
                <a:srgbClr val="FF0000"/>
              </a:buClr>
            </a:pPr>
            <a:r>
              <a:rPr lang="fr-CA" sz="2200" dirty="0">
                <a:solidFill>
                  <a:srgbClr val="4D4D4D"/>
                </a:solidFill>
                <a:latin typeface="Arial"/>
                <a:ea typeface="Calibri" panose="020F0502020204030204" pitchFamily="34" charset="0"/>
                <a:cs typeface="Arial"/>
              </a:rPr>
              <a:t>Chaque établissement doit déterminer comment intégrer au mieux les </a:t>
            </a:r>
            <a:r>
              <a:rPr lang="fr-CA" sz="2200" b="1" dirty="0">
                <a:solidFill>
                  <a:srgbClr val="4D4D4D"/>
                </a:solidFill>
                <a:effectLst/>
                <a:latin typeface="Arial"/>
                <a:ea typeface="Calibri" panose="020F0502020204030204" pitchFamily="34" charset="0"/>
                <a:cs typeface="Arial"/>
              </a:rPr>
              <a:t>plaquettes </a:t>
            </a:r>
            <a:r>
              <a:rPr lang="fr-CA" sz="2200" dirty="0">
                <a:solidFill>
                  <a:srgbClr val="4D4D4D"/>
                </a:solidFill>
                <a:latin typeface="Arial"/>
                <a:ea typeface="Calibri" panose="020F0502020204030204" pitchFamily="34" charset="0"/>
                <a:cs typeface="Arial"/>
              </a:rPr>
              <a:t>étiquetées à</a:t>
            </a:r>
            <a:r>
              <a:rPr lang="fr-CA" sz="2200" b="1" dirty="0">
                <a:solidFill>
                  <a:srgbClr val="4D4D4D"/>
                </a:solidFill>
                <a:effectLst/>
                <a:latin typeface="Arial"/>
                <a:ea typeface="Calibri" panose="020F0502020204030204" pitchFamily="34" charset="0"/>
                <a:cs typeface="Arial"/>
              </a:rPr>
              <a:t> faible titre </a:t>
            </a:r>
            <a:r>
              <a:rPr lang="fr-CA" sz="2200" dirty="0">
                <a:solidFill>
                  <a:srgbClr val="4D4D4D"/>
                </a:solidFill>
                <a:latin typeface="Arial"/>
                <a:ea typeface="Calibri" panose="020F0502020204030204" pitchFamily="34" charset="0"/>
                <a:cs typeface="Arial"/>
              </a:rPr>
              <a:t>dans leur stratégie de gestion des stocks.</a:t>
            </a:r>
          </a:p>
          <a:p>
            <a:pPr>
              <a:buClr>
                <a:srgbClr val="FF0000"/>
              </a:buClr>
            </a:pPr>
            <a:r>
              <a:rPr lang="fr-CA" sz="2200" dirty="0">
                <a:solidFill>
                  <a:srgbClr val="4D4D4D"/>
                </a:solidFill>
                <a:latin typeface="Arial"/>
                <a:ea typeface="Calibri" panose="020F0502020204030204" pitchFamily="34" charset="0"/>
                <a:cs typeface="Arial"/>
              </a:rPr>
              <a:t>Des études de modélisation préliminaires montrent que, pour les hôpitaux qui utilisent un modèle de distribution en étoile, la réorientation des </a:t>
            </a:r>
            <a:r>
              <a:rPr lang="fr-CA" sz="2200" b="1" dirty="0">
                <a:solidFill>
                  <a:srgbClr val="4D4D4D"/>
                </a:solidFill>
                <a:effectLst/>
                <a:latin typeface="Arial"/>
                <a:ea typeface="Calibri" panose="020F0502020204030204" pitchFamily="34" charset="0"/>
                <a:cs typeface="Arial"/>
              </a:rPr>
              <a:t>plaquettes à faible titre</a:t>
            </a:r>
            <a:r>
              <a:rPr lang="fr-CA" sz="2200" b="1" dirty="0">
                <a:solidFill>
                  <a:srgbClr val="4D4D4D"/>
                </a:solidFill>
                <a:latin typeface="Arial"/>
                <a:ea typeface="Calibri" panose="020F0502020204030204" pitchFamily="34" charset="0"/>
                <a:cs typeface="Arial"/>
              </a:rPr>
              <a:t> </a:t>
            </a:r>
            <a:r>
              <a:rPr lang="fr-CA" sz="2200" dirty="0">
                <a:solidFill>
                  <a:srgbClr val="4D4D4D"/>
                </a:solidFill>
                <a:effectLst/>
                <a:latin typeface="Arial"/>
                <a:ea typeface="Calibri" panose="020F0502020204030204" pitchFamily="34" charset="0"/>
                <a:cs typeface="Arial"/>
              </a:rPr>
              <a:t>vers des hôpitaux de plus petite taille disposant d’un stock de plaquettes limité pourrait </a:t>
            </a:r>
            <a:r>
              <a:rPr lang="fr-CA" sz="2200" b="1" dirty="0">
                <a:solidFill>
                  <a:srgbClr val="4D4D4D"/>
                </a:solidFill>
                <a:effectLst/>
                <a:latin typeface="Arial"/>
                <a:ea typeface="Calibri" panose="020F0502020204030204" pitchFamily="34" charset="0"/>
                <a:cs typeface="Arial"/>
              </a:rPr>
              <a:t>réduire les taux de composants détruits</a:t>
            </a:r>
            <a:r>
              <a:rPr lang="fr-CA" sz="2200" dirty="0">
                <a:solidFill>
                  <a:srgbClr val="4D4D4D"/>
                </a:solidFill>
                <a:effectLst/>
                <a:latin typeface="Arial"/>
                <a:ea typeface="Calibri" panose="020F0502020204030204" pitchFamily="34" charset="0"/>
                <a:cs typeface="Arial"/>
              </a:rPr>
              <a:t>.</a:t>
            </a:r>
          </a:p>
        </p:txBody>
      </p:sp>
    </p:spTree>
    <p:custDataLst>
      <p:tags r:id="rId1"/>
    </p:custDataLst>
    <p:extLst>
      <p:ext uri="{BB962C8B-B14F-4D97-AF65-F5344CB8AC3E}">
        <p14:creationId xmlns:p14="http://schemas.microsoft.com/office/powerpoint/2010/main" val="1486586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Logo&#10;&#10;Description automatically generated">
            <a:extLst>
              <a:ext uri="{FF2B5EF4-FFF2-40B4-BE49-F238E27FC236}">
                <a16:creationId xmlns:a16="http://schemas.microsoft.com/office/drawing/2014/main" id="{12C0EF5C-3D04-6BE9-9288-C38B67DD33A6}"/>
              </a:ext>
            </a:extLst>
          </p:cNvPr>
          <p:cNvPicPr>
            <a:picLocks noChangeAspect="1"/>
          </p:cNvPicPr>
          <p:nvPr/>
        </p:nvPicPr>
        <p:blipFill rotWithShape="1">
          <a:blip r:embed="rId4">
            <a:extLst>
              <a:ext uri="{28A0092B-C50C-407E-A947-70E740481C1C}">
                <a14:useLocalDpi xmlns:a14="http://schemas.microsoft.com/office/drawing/2010/main" val="0"/>
              </a:ext>
            </a:extLst>
          </a:blip>
          <a:srcRect l="66174"/>
          <a:stretch/>
        </p:blipFill>
        <p:spPr>
          <a:xfrm>
            <a:off x="10025928" y="3536995"/>
            <a:ext cx="1148968" cy="1657600"/>
          </a:xfrm>
          <a:prstGeom prst="rect">
            <a:avLst/>
          </a:prstGeom>
        </p:spPr>
      </p:pic>
      <p:sp>
        <p:nvSpPr>
          <p:cNvPr id="2" name="Title 1">
            <a:extLst>
              <a:ext uri="{FF2B5EF4-FFF2-40B4-BE49-F238E27FC236}">
                <a16:creationId xmlns:a16="http://schemas.microsoft.com/office/drawing/2014/main" id="{B2E14754-384C-85AB-CC47-43CBE598D050}"/>
              </a:ext>
            </a:extLst>
          </p:cNvPr>
          <p:cNvSpPr>
            <a:spLocks noGrp="1"/>
          </p:cNvSpPr>
          <p:nvPr>
            <p:ph type="title"/>
          </p:nvPr>
        </p:nvSpPr>
        <p:spPr>
          <a:xfrm>
            <a:off x="585332" y="506896"/>
            <a:ext cx="9978394" cy="943442"/>
          </a:xfrm>
        </p:spPr>
        <p:txBody>
          <a:bodyPr>
            <a:normAutofit fontScale="90000"/>
          </a:bodyPr>
          <a:lstStyle/>
          <a:p>
            <a:r>
              <a:rPr lang="fr-CA" dirty="0"/>
              <a:t>Comment les stocks de plasma du groupe A à faible titre doivent-ils être distribués et utilisés?</a:t>
            </a:r>
          </a:p>
        </p:txBody>
      </p:sp>
      <p:sp>
        <p:nvSpPr>
          <p:cNvPr id="3" name="Content Placeholder 2">
            <a:extLst>
              <a:ext uri="{FF2B5EF4-FFF2-40B4-BE49-F238E27FC236}">
                <a16:creationId xmlns:a16="http://schemas.microsoft.com/office/drawing/2014/main" id="{2EDA7EB1-500F-6792-C69B-2C9999A07113}"/>
              </a:ext>
            </a:extLst>
          </p:cNvPr>
          <p:cNvSpPr>
            <a:spLocks noGrp="1"/>
          </p:cNvSpPr>
          <p:nvPr>
            <p:ph idx="1"/>
          </p:nvPr>
        </p:nvSpPr>
        <p:spPr>
          <a:xfrm>
            <a:off x="450574" y="1779106"/>
            <a:ext cx="8609205" cy="3610828"/>
          </a:xfrm>
        </p:spPr>
        <p:txBody>
          <a:bodyPr>
            <a:normAutofit/>
          </a:bodyPr>
          <a:lstStyle/>
          <a:p>
            <a:r>
              <a:rPr lang="fr-CA" dirty="0">
                <a:effectLst/>
                <a:latin typeface="Arial"/>
                <a:ea typeface="Calibri" panose="020F0502020204030204" pitchFamily="34" charset="0"/>
                <a:cs typeface="Arial"/>
              </a:rPr>
              <a:t>80-90 % des donneurs du groupe A seront testés à faible titre.</a:t>
            </a:r>
          </a:p>
          <a:p>
            <a:pPr marL="0" indent="0">
              <a:buNone/>
            </a:pPr>
            <a:endParaRPr lang="en-US" sz="1800" dirty="0">
              <a:effectLst/>
              <a:latin typeface="Arial" panose="020B0604020202020204" pitchFamily="34" charset="0"/>
              <a:ea typeface="Calibri" panose="020F0502020204030204" pitchFamily="34" charset="0"/>
            </a:endParaRPr>
          </a:p>
          <a:p>
            <a:r>
              <a:rPr lang="fr-CA" dirty="0">
                <a:latin typeface="Arial"/>
                <a:ea typeface="Calibri" panose="020F0502020204030204" pitchFamily="34" charset="0"/>
                <a:cs typeface="Times New Roman"/>
              </a:rPr>
              <a:t>Les hôpitaux qui utilisent du plasma du groupe A en contexte d’urgence lorsque le groupe ABO d’un receveur est inconnu pourraient souhaiter mettre la priorité à l’interne sur le plasma du groupe A à faible titre à des fins d’utilisation en cas de traumas et d’hémorragies massives.</a:t>
            </a:r>
          </a:p>
        </p:txBody>
      </p:sp>
      <p:sp>
        <p:nvSpPr>
          <p:cNvPr id="4" name="TextBox 3">
            <a:extLst>
              <a:ext uri="{FF2B5EF4-FFF2-40B4-BE49-F238E27FC236}">
                <a16:creationId xmlns:a16="http://schemas.microsoft.com/office/drawing/2014/main" id="{0B3064C5-AA3D-8E07-ABA4-2174E9EB46B0}"/>
              </a:ext>
            </a:extLst>
          </p:cNvPr>
          <p:cNvSpPr txBox="1"/>
          <p:nvPr/>
        </p:nvSpPr>
        <p:spPr>
          <a:xfrm>
            <a:off x="5586207" y="6307556"/>
            <a:ext cx="5517466" cy="461665"/>
          </a:xfrm>
          <a:prstGeom prst="rect">
            <a:avLst/>
          </a:prstGeom>
          <a:noFill/>
        </p:spPr>
        <p:txBody>
          <a:bodyPr wrap="square" rtlCol="0">
            <a:spAutoFit/>
          </a:bodyPr>
          <a:lstStyle/>
          <a:p>
            <a:r>
              <a:rPr lang="fr-CA" sz="1200" b="0" dirty="0">
                <a:solidFill>
                  <a:schemeClr val="tx1">
                    <a:lumMod val="60000"/>
                    <a:lumOff val="40000"/>
                  </a:schemeClr>
                </a:solidFill>
                <a:latin typeface="Arial" panose="020B0604020202020204" pitchFamily="34" charset="0"/>
                <a:cs typeface="Arial" panose="020B0604020202020204" pitchFamily="34" charset="0"/>
              </a:rPr>
              <a:t>Source : </a:t>
            </a:r>
            <a:r>
              <a:rPr lang="fr-CA" sz="1200" dirty="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a:p>
            <a:endParaRPr lang="en-US" sz="1200" dirty="0">
              <a:solidFill>
                <a:schemeClr val="tx1">
                  <a:lumMod val="60000"/>
                  <a:lumOff val="40000"/>
                </a:schemeClr>
              </a:solidFill>
              <a:latin typeface="Arial" panose="020B0604020202020204" pitchFamily="34" charset="0"/>
              <a:cs typeface="Arial" panose="020B0604020202020204" pitchFamily="34" charset="0"/>
            </a:endParaRPr>
          </a:p>
        </p:txBody>
      </p:sp>
      <p:pic>
        <p:nvPicPr>
          <p:cNvPr id="11" name="Picture 10" descr="Logo, company name&#10;&#10;Description automatically generated">
            <a:extLst>
              <a:ext uri="{FF2B5EF4-FFF2-40B4-BE49-F238E27FC236}">
                <a16:creationId xmlns:a16="http://schemas.microsoft.com/office/drawing/2014/main" id="{646E754A-BF00-4A03-158F-5C760A5D2A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1292" y="1286311"/>
            <a:ext cx="2555080" cy="2555080"/>
          </a:xfrm>
          <a:prstGeom prst="rect">
            <a:avLst/>
          </a:prstGeom>
        </p:spPr>
      </p:pic>
    </p:spTree>
    <p:custDataLst>
      <p:tags r:id="rId1"/>
    </p:custDataLst>
    <p:extLst>
      <p:ext uri="{BB962C8B-B14F-4D97-AF65-F5344CB8AC3E}">
        <p14:creationId xmlns:p14="http://schemas.microsoft.com/office/powerpoint/2010/main" val="2891377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Shape&#10;&#10;Description automatically generated">
            <a:extLst>
              <a:ext uri="{FF2B5EF4-FFF2-40B4-BE49-F238E27FC236}">
                <a16:creationId xmlns:a16="http://schemas.microsoft.com/office/drawing/2014/main" id="{A89D92E9-BA3B-0D48-0A5C-D4CBB4DA6DE8}"/>
              </a:ext>
            </a:extLst>
          </p:cNvPr>
          <p:cNvPicPr>
            <a:picLocks noChangeAspect="1"/>
          </p:cNvPicPr>
          <p:nvPr/>
        </p:nvPicPr>
        <p:blipFill>
          <a:blip r:embed="rId4"/>
          <a:stretch>
            <a:fillRect/>
          </a:stretch>
        </p:blipFill>
        <p:spPr>
          <a:xfrm>
            <a:off x="6101543" y="3893984"/>
            <a:ext cx="3394910" cy="3384884"/>
          </a:xfrm>
          <a:prstGeom prst="rect">
            <a:avLst/>
          </a:prstGeom>
        </p:spPr>
      </p:pic>
      <p:pic>
        <p:nvPicPr>
          <p:cNvPr id="8" name="Picture 8">
            <a:extLst>
              <a:ext uri="{FF2B5EF4-FFF2-40B4-BE49-F238E27FC236}">
                <a16:creationId xmlns:a16="http://schemas.microsoft.com/office/drawing/2014/main" id="{3EA78339-0E01-9592-0718-D4086E1B17BF}"/>
              </a:ext>
            </a:extLst>
          </p:cNvPr>
          <p:cNvPicPr>
            <a:picLocks noChangeAspect="1"/>
          </p:cNvPicPr>
          <p:nvPr/>
        </p:nvPicPr>
        <p:blipFill>
          <a:blip r:embed="rId5"/>
          <a:stretch>
            <a:fillRect/>
          </a:stretch>
        </p:blipFill>
        <p:spPr>
          <a:xfrm>
            <a:off x="2091019" y="2549911"/>
            <a:ext cx="5443817" cy="5444914"/>
          </a:xfrm>
          <a:prstGeom prst="rect">
            <a:avLst/>
          </a:prstGeom>
        </p:spPr>
      </p:pic>
      <p:pic>
        <p:nvPicPr>
          <p:cNvPr id="9" name="Picture 8" descr="Icon&#10;&#10;Description automatically generated">
            <a:extLst>
              <a:ext uri="{FF2B5EF4-FFF2-40B4-BE49-F238E27FC236}">
                <a16:creationId xmlns:a16="http://schemas.microsoft.com/office/drawing/2014/main" id="{DE825597-B4D5-8E80-5E1B-BF48C023A2CF}"/>
              </a:ext>
            </a:extLst>
          </p:cNvPr>
          <p:cNvPicPr>
            <a:picLocks noChangeAspect="1"/>
          </p:cNvPicPr>
          <p:nvPr/>
        </p:nvPicPr>
        <p:blipFill rotWithShape="1">
          <a:blip r:embed="rId5"/>
          <a:srcRect r="60206" b="206"/>
          <a:stretch/>
        </p:blipFill>
        <p:spPr>
          <a:xfrm>
            <a:off x="309283" y="2549911"/>
            <a:ext cx="2166308" cy="5433714"/>
          </a:xfrm>
          <a:prstGeom prst="rect">
            <a:avLst/>
          </a:prstGeom>
        </p:spPr>
      </p:pic>
      <p:sp>
        <p:nvSpPr>
          <p:cNvPr id="2" name="Title 1">
            <a:extLst>
              <a:ext uri="{FF2B5EF4-FFF2-40B4-BE49-F238E27FC236}">
                <a16:creationId xmlns:a16="http://schemas.microsoft.com/office/drawing/2014/main" id="{AD64D503-7DB6-147F-2A22-4D9B934EBA94}"/>
              </a:ext>
            </a:extLst>
          </p:cNvPr>
          <p:cNvSpPr>
            <a:spLocks noGrp="1"/>
          </p:cNvSpPr>
          <p:nvPr>
            <p:ph type="title"/>
          </p:nvPr>
        </p:nvSpPr>
        <p:spPr>
          <a:xfrm>
            <a:off x="812285" y="231876"/>
            <a:ext cx="10915426" cy="1325563"/>
          </a:xfrm>
        </p:spPr>
        <p:txBody>
          <a:bodyPr>
            <a:noAutofit/>
          </a:bodyPr>
          <a:lstStyle/>
          <a:p>
            <a:r>
              <a:rPr lang="fr-CA" sz="3200" b="1" dirty="0">
                <a:solidFill>
                  <a:srgbClr val="4D4D4D"/>
                </a:solidFill>
                <a:latin typeface="Arial" panose="020B0604020202020204" pitchFamily="34" charset="0"/>
                <a:cs typeface="Arial" panose="020B0604020202020204" pitchFamily="34" charset="0"/>
              </a:rPr>
              <a:t>Les composants sanguins à faible titre peuvent-ils faire l’objet de demandes ou de commandes spéciales?</a:t>
            </a:r>
          </a:p>
        </p:txBody>
      </p:sp>
      <p:sp>
        <p:nvSpPr>
          <p:cNvPr id="3" name="Content Placeholder 2">
            <a:extLst>
              <a:ext uri="{FF2B5EF4-FFF2-40B4-BE49-F238E27FC236}">
                <a16:creationId xmlns:a16="http://schemas.microsoft.com/office/drawing/2014/main" id="{2A464ECE-0D01-A7D5-5B53-EF1991D4C9E0}"/>
              </a:ext>
            </a:extLst>
          </p:cNvPr>
          <p:cNvSpPr>
            <a:spLocks noGrp="1"/>
          </p:cNvSpPr>
          <p:nvPr>
            <p:ph idx="1"/>
          </p:nvPr>
        </p:nvSpPr>
        <p:spPr>
          <a:xfrm>
            <a:off x="812284" y="1919964"/>
            <a:ext cx="10915427" cy="2239138"/>
          </a:xfrm>
        </p:spPr>
        <p:txBody>
          <a:bodyPr vert="horz" lIns="91440" tIns="45720" rIns="91440" bIns="45720" rtlCol="0" anchor="t">
            <a:normAutofit/>
          </a:bodyPr>
          <a:lstStyle/>
          <a:p>
            <a:pPr>
              <a:buClr>
                <a:srgbClr val="FF0000"/>
              </a:buClr>
            </a:pPr>
            <a:r>
              <a:rPr lang="fr-CA" sz="2600" dirty="0">
                <a:solidFill>
                  <a:srgbClr val="4D4D4D"/>
                </a:solidFill>
                <a:latin typeface="Arial"/>
                <a:cs typeface="Arial"/>
              </a:rPr>
              <a:t>Non, les commandes spécifiques pour des composants à faible titre ne sont pas possibles à l’heure actuelle.</a:t>
            </a:r>
          </a:p>
          <a:p>
            <a:pPr>
              <a:buClr>
                <a:srgbClr val="FF0000"/>
              </a:buClr>
            </a:pPr>
            <a:r>
              <a:rPr lang="fr-CA" sz="2600" dirty="0">
                <a:solidFill>
                  <a:srgbClr val="4D4D4D"/>
                </a:solidFill>
                <a:latin typeface="Arial"/>
                <a:cs typeface="Arial"/>
              </a:rPr>
              <a:t>Distribution sur la base du premier entré, premier sorti afin d’aider à maintenir les stocks nationaux et à éviter le gaspillage des composants.</a:t>
            </a:r>
          </a:p>
        </p:txBody>
      </p:sp>
      <p:sp>
        <p:nvSpPr>
          <p:cNvPr id="25" name="TextBox 24">
            <a:extLst>
              <a:ext uri="{FF2B5EF4-FFF2-40B4-BE49-F238E27FC236}">
                <a16:creationId xmlns:a16="http://schemas.microsoft.com/office/drawing/2014/main" id="{D4B34FD0-7B37-A443-BF21-E82FBE0869A7}"/>
              </a:ext>
            </a:extLst>
          </p:cNvPr>
          <p:cNvSpPr txBox="1"/>
          <p:nvPr/>
        </p:nvSpPr>
        <p:spPr>
          <a:xfrm>
            <a:off x="810721" y="4303580"/>
            <a:ext cx="836761" cy="369332"/>
          </a:xfrm>
          <a:prstGeom prst="rect">
            <a:avLst/>
          </a:prstGeom>
          <a:noFill/>
        </p:spPr>
        <p:txBody>
          <a:bodyPr wrap="square">
            <a:spAutoFit/>
          </a:bodyPr>
          <a:lstStyle/>
          <a:p>
            <a:r>
              <a:rPr lang="fr-CA" sz="1800" b="1">
                <a:solidFill>
                  <a:srgbClr val="4D4D4D"/>
                </a:solidFill>
                <a:effectLst/>
                <a:latin typeface="Arial" panose="020B0604020202020204" pitchFamily="34" charset="0"/>
                <a:ea typeface="Calibri" panose="020F0502020204030204" pitchFamily="34" charset="0"/>
                <a:cs typeface="Arial" panose="020B0604020202020204" pitchFamily="34" charset="0"/>
              </a:rPr>
              <a:t>FT</a:t>
            </a:r>
          </a:p>
        </p:txBody>
      </p:sp>
      <p:sp>
        <p:nvSpPr>
          <p:cNvPr id="26" name="TextBox 25">
            <a:extLst>
              <a:ext uri="{FF2B5EF4-FFF2-40B4-BE49-F238E27FC236}">
                <a16:creationId xmlns:a16="http://schemas.microsoft.com/office/drawing/2014/main" id="{8290AFCE-ADB1-2B60-0D0F-5605FEDB95BE}"/>
              </a:ext>
            </a:extLst>
          </p:cNvPr>
          <p:cNvSpPr txBox="1"/>
          <p:nvPr/>
        </p:nvSpPr>
        <p:spPr>
          <a:xfrm>
            <a:off x="3512424" y="4294765"/>
            <a:ext cx="836761" cy="369332"/>
          </a:xfrm>
          <a:prstGeom prst="rect">
            <a:avLst/>
          </a:prstGeom>
          <a:noFill/>
        </p:spPr>
        <p:txBody>
          <a:bodyPr wrap="square">
            <a:spAutoFit/>
          </a:bodyPr>
          <a:lstStyle/>
          <a:p>
            <a:r>
              <a:rPr lang="fr-CA" sz="1800" b="1">
                <a:solidFill>
                  <a:srgbClr val="4D4D4D"/>
                </a:solidFill>
                <a:effectLst/>
                <a:latin typeface="Arial" panose="020B0604020202020204" pitchFamily="34" charset="0"/>
                <a:ea typeface="Calibri" panose="020F0502020204030204" pitchFamily="34" charset="0"/>
                <a:cs typeface="Arial" panose="020B0604020202020204" pitchFamily="34" charset="0"/>
              </a:rPr>
              <a:t>FT</a:t>
            </a:r>
          </a:p>
        </p:txBody>
      </p:sp>
      <p:sp>
        <p:nvSpPr>
          <p:cNvPr id="4" name="TextBox 3">
            <a:extLst>
              <a:ext uri="{FF2B5EF4-FFF2-40B4-BE49-F238E27FC236}">
                <a16:creationId xmlns:a16="http://schemas.microsoft.com/office/drawing/2014/main" id="{2B041347-6654-3FAD-8A0D-EE3FEE4048D5}"/>
              </a:ext>
            </a:extLst>
          </p:cNvPr>
          <p:cNvSpPr txBox="1"/>
          <p:nvPr/>
        </p:nvSpPr>
        <p:spPr>
          <a:xfrm>
            <a:off x="9316572" y="3757369"/>
            <a:ext cx="2285999" cy="1200329"/>
          </a:xfrm>
          <a:prstGeom prst="rect">
            <a:avLst/>
          </a:prstGeom>
          <a:noFill/>
          <a:ln w="57150">
            <a:solidFill>
              <a:srgbClr val="2A425A"/>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sz="2400" b="1" dirty="0">
                <a:solidFill>
                  <a:srgbClr val="4D4D4D"/>
                </a:solidFill>
                <a:latin typeface="Arial"/>
              </a:rPr>
              <a:t>RAMASSAGE</a:t>
            </a:r>
          </a:p>
          <a:p>
            <a:pPr algn="ctr"/>
            <a:r>
              <a:rPr lang="fr-CA" sz="2400" b="1" dirty="0">
                <a:solidFill>
                  <a:srgbClr val="4D4D4D"/>
                </a:solidFill>
                <a:latin typeface="Arial"/>
                <a:cs typeface="Arial"/>
              </a:rPr>
              <a:t>DE LA COMMANDE</a:t>
            </a:r>
          </a:p>
        </p:txBody>
      </p:sp>
      <p:sp>
        <p:nvSpPr>
          <p:cNvPr id="10" name="Rectangle 9">
            <a:extLst>
              <a:ext uri="{FF2B5EF4-FFF2-40B4-BE49-F238E27FC236}">
                <a16:creationId xmlns:a16="http://schemas.microsoft.com/office/drawing/2014/main" id="{DE71270C-666A-E241-8E83-1CF806F06ED5}"/>
              </a:ext>
            </a:extLst>
          </p:cNvPr>
          <p:cNvSpPr/>
          <p:nvPr/>
        </p:nvSpPr>
        <p:spPr>
          <a:xfrm>
            <a:off x="6098241" y="6736975"/>
            <a:ext cx="5782234" cy="123266"/>
          </a:xfrm>
          <a:prstGeom prst="rect">
            <a:avLst/>
          </a:prstGeom>
          <a:solidFill>
            <a:srgbClr val="BEB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9A7DD87-7EA0-E67E-B845-9BABFD2C7073}"/>
              </a:ext>
            </a:extLst>
          </p:cNvPr>
          <p:cNvSpPr/>
          <p:nvPr/>
        </p:nvSpPr>
        <p:spPr>
          <a:xfrm>
            <a:off x="6019799" y="3464859"/>
            <a:ext cx="2285999" cy="1714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C88CF9-0DE8-A109-C3C6-9E54E90FEDCA}"/>
              </a:ext>
            </a:extLst>
          </p:cNvPr>
          <p:cNvSpPr/>
          <p:nvPr/>
        </p:nvSpPr>
        <p:spPr>
          <a:xfrm>
            <a:off x="6299945" y="4047564"/>
            <a:ext cx="2005852" cy="1714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2">
            <a:extLst>
              <a:ext uri="{FF2B5EF4-FFF2-40B4-BE49-F238E27FC236}">
                <a16:creationId xmlns:a16="http://schemas.microsoft.com/office/drawing/2014/main" id="{0CA0F47C-3465-E51E-00AB-0C6CEFD17273}"/>
              </a:ext>
            </a:extLst>
          </p:cNvPr>
          <p:cNvPicPr>
            <a:picLocks noChangeAspect="1"/>
          </p:cNvPicPr>
          <p:nvPr/>
        </p:nvPicPr>
        <p:blipFill>
          <a:blip r:embed="rId6"/>
          <a:stretch>
            <a:fillRect/>
          </a:stretch>
        </p:blipFill>
        <p:spPr>
          <a:xfrm>
            <a:off x="6528548" y="4410088"/>
            <a:ext cx="3460375" cy="3450266"/>
          </a:xfrm>
          <a:prstGeom prst="rect">
            <a:avLst/>
          </a:prstGeom>
        </p:spPr>
      </p:pic>
      <p:pic>
        <p:nvPicPr>
          <p:cNvPr id="13" name="Picture 12">
            <a:extLst>
              <a:ext uri="{FF2B5EF4-FFF2-40B4-BE49-F238E27FC236}">
                <a16:creationId xmlns:a16="http://schemas.microsoft.com/office/drawing/2014/main" id="{AE6AD768-5971-FBB6-DDF4-7F7F490CCDAE}"/>
              </a:ext>
            </a:extLst>
          </p:cNvPr>
          <p:cNvPicPr>
            <a:picLocks noChangeAspect="1"/>
          </p:cNvPicPr>
          <p:nvPr/>
        </p:nvPicPr>
        <p:blipFill>
          <a:blip r:embed="rId6"/>
          <a:stretch>
            <a:fillRect/>
          </a:stretch>
        </p:blipFill>
        <p:spPr>
          <a:xfrm>
            <a:off x="7301753" y="4410088"/>
            <a:ext cx="3460375" cy="3450266"/>
          </a:xfrm>
          <a:prstGeom prst="rect">
            <a:avLst/>
          </a:prstGeom>
        </p:spPr>
      </p:pic>
      <p:pic>
        <p:nvPicPr>
          <p:cNvPr id="14" name="Picture 12">
            <a:extLst>
              <a:ext uri="{FF2B5EF4-FFF2-40B4-BE49-F238E27FC236}">
                <a16:creationId xmlns:a16="http://schemas.microsoft.com/office/drawing/2014/main" id="{C8FDC7C3-400A-0AD6-F521-90B0EAFCE0BA}"/>
              </a:ext>
            </a:extLst>
          </p:cNvPr>
          <p:cNvPicPr>
            <a:picLocks noChangeAspect="1"/>
          </p:cNvPicPr>
          <p:nvPr/>
        </p:nvPicPr>
        <p:blipFill>
          <a:blip r:embed="rId6"/>
          <a:stretch>
            <a:fillRect/>
          </a:stretch>
        </p:blipFill>
        <p:spPr>
          <a:xfrm>
            <a:off x="6931960" y="3659294"/>
            <a:ext cx="3460375" cy="3450266"/>
          </a:xfrm>
          <a:prstGeom prst="rect">
            <a:avLst/>
          </a:prstGeom>
        </p:spPr>
      </p:pic>
      <p:sp>
        <p:nvSpPr>
          <p:cNvPr id="15" name="TextBox 14">
            <a:extLst>
              <a:ext uri="{FF2B5EF4-FFF2-40B4-BE49-F238E27FC236}">
                <a16:creationId xmlns:a16="http://schemas.microsoft.com/office/drawing/2014/main" id="{73DF4CFF-AEEF-E6EA-576D-341CD6E5C684}"/>
              </a:ext>
            </a:extLst>
          </p:cNvPr>
          <p:cNvSpPr txBox="1"/>
          <p:nvPr/>
        </p:nvSpPr>
        <p:spPr>
          <a:xfrm>
            <a:off x="7759453" y="5269676"/>
            <a:ext cx="836761" cy="369332"/>
          </a:xfrm>
          <a:prstGeom prst="rect">
            <a:avLst/>
          </a:prstGeom>
          <a:noFill/>
        </p:spPr>
        <p:txBody>
          <a:bodyPr wrap="square">
            <a:spAutoFit/>
          </a:bodyPr>
          <a:lstStyle/>
          <a:p>
            <a:r>
              <a:rPr lang="fr-CA" sz="1800" b="1">
                <a:solidFill>
                  <a:srgbClr val="4D4D4D"/>
                </a:solidFill>
                <a:effectLst/>
                <a:latin typeface="Arial" panose="020B0604020202020204" pitchFamily="34" charset="0"/>
                <a:ea typeface="Calibri" panose="020F0502020204030204" pitchFamily="34" charset="0"/>
                <a:cs typeface="Arial" panose="020B0604020202020204" pitchFamily="34" charset="0"/>
              </a:rPr>
              <a:t>FT</a:t>
            </a:r>
          </a:p>
        </p:txBody>
      </p:sp>
    </p:spTree>
    <p:custDataLst>
      <p:tags r:id="rId1"/>
    </p:custDataLst>
    <p:extLst>
      <p:ext uri="{BB962C8B-B14F-4D97-AF65-F5344CB8AC3E}">
        <p14:creationId xmlns:p14="http://schemas.microsoft.com/office/powerpoint/2010/main" val="2743988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66F43-6A55-22FE-6665-DFB916372A9F}"/>
              </a:ext>
            </a:extLst>
          </p:cNvPr>
          <p:cNvSpPr>
            <a:spLocks noGrp="1"/>
          </p:cNvSpPr>
          <p:nvPr>
            <p:ph type="title"/>
          </p:nvPr>
        </p:nvSpPr>
        <p:spPr>
          <a:xfrm>
            <a:off x="838198" y="971077"/>
            <a:ext cx="10589564" cy="943442"/>
          </a:xfrm>
        </p:spPr>
        <p:txBody>
          <a:bodyPr>
            <a:noAutofit/>
          </a:bodyPr>
          <a:lstStyle/>
          <a:p>
            <a:r>
              <a:rPr lang="fr-CA" sz="3200" dirty="0"/>
              <a:t>Le test des titres du donneur élimine-t-il le risque </a:t>
            </a:r>
            <a:br>
              <a:rPr lang="fr-CA" sz="3200" dirty="0"/>
            </a:br>
            <a:r>
              <a:rPr lang="fr-CA" sz="3200" dirty="0"/>
              <a:t>de réactions hémolytiques immédiates liées à des transfusions de plaquettes ou de plasma ABO incompatibles?</a:t>
            </a:r>
          </a:p>
        </p:txBody>
      </p:sp>
      <p:sp>
        <p:nvSpPr>
          <p:cNvPr id="3" name="Content Placeholder 2">
            <a:extLst>
              <a:ext uri="{FF2B5EF4-FFF2-40B4-BE49-F238E27FC236}">
                <a16:creationId xmlns:a16="http://schemas.microsoft.com/office/drawing/2014/main" id="{AAFCCCFC-EB52-8056-89AC-CAD9018521D2}"/>
              </a:ext>
            </a:extLst>
          </p:cNvPr>
          <p:cNvSpPr>
            <a:spLocks noGrp="1"/>
          </p:cNvSpPr>
          <p:nvPr>
            <p:ph idx="1"/>
          </p:nvPr>
        </p:nvSpPr>
        <p:spPr>
          <a:xfrm>
            <a:off x="834143" y="1564040"/>
            <a:ext cx="8484689" cy="1729409"/>
          </a:xfrm>
        </p:spPr>
        <p:txBody>
          <a:bodyPr>
            <a:normAutofit/>
          </a:bodyPr>
          <a:lstStyle/>
          <a:p>
            <a:pPr marL="0" indent="0">
              <a:buNone/>
            </a:pPr>
            <a:r>
              <a:rPr lang="fr-CA" sz="2400" dirty="0">
                <a:solidFill>
                  <a:srgbClr val="C00000"/>
                </a:solidFill>
                <a:latin typeface="Arial"/>
                <a:cs typeface="Times New Roman"/>
              </a:rPr>
              <a:t>Test de détection de faibles titres = stratégie d’atténuation des risques ≠ stratégie d’élimination des risques</a:t>
            </a:r>
            <a:r>
              <a:rPr lang="fr-CA" sz="2400" b="1" dirty="0">
                <a:solidFill>
                  <a:srgbClr val="C00000"/>
                </a:solidFill>
                <a:latin typeface="Arial"/>
                <a:cs typeface="Arial"/>
              </a:rPr>
              <a:t> </a:t>
            </a:r>
          </a:p>
        </p:txBody>
      </p:sp>
      <p:grpSp>
        <p:nvGrpSpPr>
          <p:cNvPr id="22" name="Group 21">
            <a:extLst>
              <a:ext uri="{FF2B5EF4-FFF2-40B4-BE49-F238E27FC236}">
                <a16:creationId xmlns:a16="http://schemas.microsoft.com/office/drawing/2014/main" id="{1DBE4838-44E4-2EEB-9000-6E442AEE4536}"/>
              </a:ext>
            </a:extLst>
          </p:cNvPr>
          <p:cNvGrpSpPr/>
          <p:nvPr/>
        </p:nvGrpSpPr>
        <p:grpSpPr>
          <a:xfrm>
            <a:off x="838199" y="2813567"/>
            <a:ext cx="10826932" cy="2435973"/>
            <a:chOff x="727956" y="3305020"/>
            <a:chExt cx="10826932" cy="2435973"/>
          </a:xfrm>
        </p:grpSpPr>
        <p:sp>
          <p:nvSpPr>
            <p:cNvPr id="5" name="Rectangle 4">
              <a:extLst>
                <a:ext uri="{FF2B5EF4-FFF2-40B4-BE49-F238E27FC236}">
                  <a16:creationId xmlns:a16="http://schemas.microsoft.com/office/drawing/2014/main" id="{A74550EF-25A4-0066-8487-C7DB3CFE77C2}"/>
                </a:ext>
              </a:extLst>
            </p:cNvPr>
            <p:cNvSpPr/>
            <p:nvPr/>
          </p:nvSpPr>
          <p:spPr>
            <a:xfrm>
              <a:off x="727956" y="4147516"/>
              <a:ext cx="3733120" cy="1593477"/>
            </a:xfrm>
            <a:prstGeom prst="rect">
              <a:avLst/>
            </a:prstGeom>
            <a:noFill/>
            <a:ln w="57150">
              <a:solidFill>
                <a:srgbClr val="2A4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600" b="1" dirty="0">
                  <a:solidFill>
                    <a:srgbClr val="4D4D4D"/>
                  </a:solidFill>
                  <a:latin typeface="Arial" panose="020B0604020202020204" pitchFamily="34" charset="0"/>
                  <a:cs typeface="Arial" panose="020B0604020202020204" pitchFamily="34" charset="0"/>
                </a:rPr>
                <a:t>↑ du risque de RHI si...</a:t>
              </a:r>
            </a:p>
          </p:txBody>
        </p:sp>
        <p:sp>
          <p:nvSpPr>
            <p:cNvPr id="7" name="Rectangle 6">
              <a:extLst>
                <a:ext uri="{FF2B5EF4-FFF2-40B4-BE49-F238E27FC236}">
                  <a16:creationId xmlns:a16="http://schemas.microsoft.com/office/drawing/2014/main" id="{DC9B1368-75AE-5DE2-0F7F-9FC76E3119A1}"/>
                </a:ext>
              </a:extLst>
            </p:cNvPr>
            <p:cNvSpPr/>
            <p:nvPr/>
          </p:nvSpPr>
          <p:spPr>
            <a:xfrm>
              <a:off x="5072147" y="3817591"/>
              <a:ext cx="2930782" cy="789083"/>
            </a:xfrm>
            <a:prstGeom prst="rect">
              <a:avLst/>
            </a:prstGeom>
            <a:noFill/>
            <a:ln w="53975">
              <a:solidFill>
                <a:srgbClr val="2A4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dirty="0">
                  <a:solidFill>
                    <a:srgbClr val="4D4D4D"/>
                  </a:solidFill>
                  <a:latin typeface="Arial" panose="020B0604020202020204" pitchFamily="34" charset="0"/>
                  <a:cs typeface="Arial" panose="020B0604020202020204" pitchFamily="34" charset="0"/>
                </a:rPr>
                <a:t>Receveur avec un faible volume de sang total</a:t>
              </a:r>
            </a:p>
          </p:txBody>
        </p:sp>
        <p:sp>
          <p:nvSpPr>
            <p:cNvPr id="8" name="Rectangle 7">
              <a:extLst>
                <a:ext uri="{FF2B5EF4-FFF2-40B4-BE49-F238E27FC236}">
                  <a16:creationId xmlns:a16="http://schemas.microsoft.com/office/drawing/2014/main" id="{32D7FE0E-73BF-AB94-2E59-0428589CF462}"/>
                </a:ext>
              </a:extLst>
            </p:cNvPr>
            <p:cNvSpPr/>
            <p:nvPr/>
          </p:nvSpPr>
          <p:spPr>
            <a:xfrm>
              <a:off x="5072147" y="4944254"/>
              <a:ext cx="2930782" cy="796739"/>
            </a:xfrm>
            <a:prstGeom prst="rect">
              <a:avLst/>
            </a:prstGeom>
            <a:noFill/>
            <a:ln w="53975">
              <a:solidFill>
                <a:srgbClr val="2A4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dirty="0">
                  <a:solidFill>
                    <a:srgbClr val="4D4D4D"/>
                  </a:solidFill>
                  <a:latin typeface="Arial" panose="020B0604020202020204" pitchFamily="34" charset="0"/>
                  <a:cs typeface="Arial" panose="020B0604020202020204" pitchFamily="34" charset="0"/>
                </a:rPr>
                <a:t>Large volume transfusé</a:t>
              </a:r>
            </a:p>
          </p:txBody>
        </p:sp>
        <p:sp>
          <p:nvSpPr>
            <p:cNvPr id="9" name="Rectangle 8">
              <a:extLst>
                <a:ext uri="{FF2B5EF4-FFF2-40B4-BE49-F238E27FC236}">
                  <a16:creationId xmlns:a16="http://schemas.microsoft.com/office/drawing/2014/main" id="{F70B187F-8306-D6ED-3C30-1DA7F6353C08}"/>
                </a:ext>
              </a:extLst>
            </p:cNvPr>
            <p:cNvSpPr/>
            <p:nvPr/>
          </p:nvSpPr>
          <p:spPr>
            <a:xfrm>
              <a:off x="8624106" y="3305020"/>
              <a:ext cx="2930782" cy="473868"/>
            </a:xfrm>
            <a:prstGeom prst="rect">
              <a:avLst/>
            </a:prstGeom>
            <a:noFill/>
            <a:ln w="41275">
              <a:solidFill>
                <a:srgbClr val="2A4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2000" dirty="0">
                  <a:solidFill>
                    <a:srgbClr val="4D4D4D"/>
                  </a:solidFill>
                  <a:latin typeface="Arial" panose="020B0604020202020204" pitchFamily="34" charset="0"/>
                  <a:cs typeface="Arial" panose="020B0604020202020204" pitchFamily="34" charset="0"/>
                </a:rPr>
                <a:t>Transfusion intra-utérine</a:t>
              </a:r>
            </a:p>
          </p:txBody>
        </p:sp>
        <p:sp>
          <p:nvSpPr>
            <p:cNvPr id="10" name="Rectangle 9">
              <a:extLst>
                <a:ext uri="{FF2B5EF4-FFF2-40B4-BE49-F238E27FC236}">
                  <a16:creationId xmlns:a16="http://schemas.microsoft.com/office/drawing/2014/main" id="{7495C3F4-7DA8-5AD7-A16F-68D7733091A8}"/>
                </a:ext>
              </a:extLst>
            </p:cNvPr>
            <p:cNvSpPr/>
            <p:nvPr/>
          </p:nvSpPr>
          <p:spPr>
            <a:xfrm>
              <a:off x="8624106" y="4000882"/>
              <a:ext cx="2930782" cy="482133"/>
            </a:xfrm>
            <a:prstGeom prst="rect">
              <a:avLst/>
            </a:prstGeom>
            <a:noFill/>
            <a:ln w="41275">
              <a:solidFill>
                <a:srgbClr val="2A4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2000">
                  <a:solidFill>
                    <a:srgbClr val="4D4D4D"/>
                  </a:solidFill>
                  <a:latin typeface="Arial" panose="020B0604020202020204" pitchFamily="34" charset="0"/>
                  <a:cs typeface="Arial" panose="020B0604020202020204" pitchFamily="34" charset="0"/>
                </a:rPr>
                <a:t>Nouveau-nés</a:t>
              </a:r>
            </a:p>
          </p:txBody>
        </p:sp>
        <p:sp>
          <p:nvSpPr>
            <p:cNvPr id="11" name="Rectangle 10">
              <a:extLst>
                <a:ext uri="{FF2B5EF4-FFF2-40B4-BE49-F238E27FC236}">
                  <a16:creationId xmlns:a16="http://schemas.microsoft.com/office/drawing/2014/main" id="{3AC3A53E-1DF1-E817-638E-8CA02C589EC3}"/>
                </a:ext>
              </a:extLst>
            </p:cNvPr>
            <p:cNvSpPr/>
            <p:nvPr/>
          </p:nvSpPr>
          <p:spPr>
            <a:xfrm>
              <a:off x="8624106" y="4725102"/>
              <a:ext cx="2930782" cy="482133"/>
            </a:xfrm>
            <a:prstGeom prst="rect">
              <a:avLst/>
            </a:prstGeom>
            <a:noFill/>
            <a:ln w="41275">
              <a:solidFill>
                <a:srgbClr val="2A4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2000">
                  <a:solidFill>
                    <a:srgbClr val="4D4D4D"/>
                  </a:solidFill>
                  <a:latin typeface="Arial" panose="020B0604020202020204" pitchFamily="34" charset="0"/>
                  <a:cs typeface="Arial" panose="020B0604020202020204" pitchFamily="34" charset="0"/>
                </a:rPr>
                <a:t>Enfants</a:t>
              </a:r>
            </a:p>
          </p:txBody>
        </p:sp>
        <p:cxnSp>
          <p:nvCxnSpPr>
            <p:cNvPr id="13" name="Straight Connector 12">
              <a:extLst>
                <a:ext uri="{FF2B5EF4-FFF2-40B4-BE49-F238E27FC236}">
                  <a16:creationId xmlns:a16="http://schemas.microsoft.com/office/drawing/2014/main" id="{2F996CB5-6D2D-20C0-DD87-C599B796078C}"/>
                </a:ext>
              </a:extLst>
            </p:cNvPr>
            <p:cNvCxnSpPr>
              <a:cxnSpLocks/>
              <a:stCxn id="5" idx="3"/>
              <a:endCxn id="7" idx="1"/>
            </p:cNvCxnSpPr>
            <p:nvPr/>
          </p:nvCxnSpPr>
          <p:spPr>
            <a:xfrm flipV="1">
              <a:off x="4461076" y="4212133"/>
              <a:ext cx="611071" cy="732122"/>
            </a:xfrm>
            <a:prstGeom prst="line">
              <a:avLst/>
            </a:prstGeom>
            <a:ln w="4445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41899412-F8B1-6C83-6328-CF96C3D77808}"/>
                </a:ext>
              </a:extLst>
            </p:cNvPr>
            <p:cNvCxnSpPr>
              <a:cxnSpLocks/>
              <a:stCxn id="5" idx="3"/>
              <a:endCxn id="8" idx="1"/>
            </p:cNvCxnSpPr>
            <p:nvPr/>
          </p:nvCxnSpPr>
          <p:spPr>
            <a:xfrm>
              <a:off x="4461076" y="4944255"/>
              <a:ext cx="611071" cy="398369"/>
            </a:xfrm>
            <a:prstGeom prst="line">
              <a:avLst/>
            </a:prstGeom>
            <a:ln w="4445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E34B8DF9-9796-0998-C7E4-FCE85D8F4ABA}"/>
                </a:ext>
              </a:extLst>
            </p:cNvPr>
            <p:cNvCxnSpPr>
              <a:cxnSpLocks/>
              <a:stCxn id="7" idx="3"/>
              <a:endCxn id="9" idx="1"/>
            </p:cNvCxnSpPr>
            <p:nvPr/>
          </p:nvCxnSpPr>
          <p:spPr>
            <a:xfrm flipV="1">
              <a:off x="8002929" y="3541954"/>
              <a:ext cx="621177" cy="670179"/>
            </a:xfrm>
            <a:prstGeom prst="line">
              <a:avLst/>
            </a:prstGeom>
            <a:ln w="4445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C203FAFB-8699-F637-D0F6-EFCE44A1601C}"/>
                </a:ext>
              </a:extLst>
            </p:cNvPr>
            <p:cNvCxnSpPr>
              <a:cxnSpLocks/>
              <a:stCxn id="7" idx="3"/>
              <a:endCxn id="10" idx="1"/>
            </p:cNvCxnSpPr>
            <p:nvPr/>
          </p:nvCxnSpPr>
          <p:spPr>
            <a:xfrm>
              <a:off x="8002929" y="4212133"/>
              <a:ext cx="621177" cy="29816"/>
            </a:xfrm>
            <a:prstGeom prst="line">
              <a:avLst/>
            </a:prstGeom>
            <a:ln w="4445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DE184371-AA1B-B67C-7068-59475AC35947}"/>
                </a:ext>
              </a:extLst>
            </p:cNvPr>
            <p:cNvCxnSpPr>
              <a:cxnSpLocks/>
              <a:stCxn id="7" idx="3"/>
              <a:endCxn id="11" idx="1"/>
            </p:cNvCxnSpPr>
            <p:nvPr/>
          </p:nvCxnSpPr>
          <p:spPr>
            <a:xfrm>
              <a:off x="8002929" y="4212133"/>
              <a:ext cx="621177" cy="754036"/>
            </a:xfrm>
            <a:prstGeom prst="line">
              <a:avLst/>
            </a:prstGeom>
            <a:ln w="44450"/>
          </p:spPr>
          <p:style>
            <a:lnRef idx="1">
              <a:schemeClr val="dk1"/>
            </a:lnRef>
            <a:fillRef idx="0">
              <a:schemeClr val="dk1"/>
            </a:fillRef>
            <a:effectRef idx="0">
              <a:schemeClr val="dk1"/>
            </a:effectRef>
            <a:fontRef idx="minor">
              <a:schemeClr val="tx1"/>
            </a:fontRef>
          </p:style>
        </p:cxnSp>
      </p:grpSp>
      <p:sp>
        <p:nvSpPr>
          <p:cNvPr id="24" name="TextBox 23">
            <a:extLst>
              <a:ext uri="{FF2B5EF4-FFF2-40B4-BE49-F238E27FC236}">
                <a16:creationId xmlns:a16="http://schemas.microsoft.com/office/drawing/2014/main" id="{CF523B63-A22C-E417-69D2-9D8774BCBDEC}"/>
              </a:ext>
            </a:extLst>
          </p:cNvPr>
          <p:cNvSpPr txBox="1"/>
          <p:nvPr/>
        </p:nvSpPr>
        <p:spPr>
          <a:xfrm>
            <a:off x="5718287" y="6317716"/>
            <a:ext cx="5517466" cy="461665"/>
          </a:xfrm>
          <a:prstGeom prst="rect">
            <a:avLst/>
          </a:prstGeom>
          <a:noFill/>
        </p:spPr>
        <p:txBody>
          <a:bodyPr wrap="square" rtlCol="0">
            <a:spAutoFit/>
          </a:bodyPr>
          <a:lstStyle/>
          <a:p>
            <a:r>
              <a:rPr lang="fr-CA" sz="1200" b="0">
                <a:solidFill>
                  <a:schemeClr val="tx1">
                    <a:lumMod val="60000"/>
                    <a:lumOff val="40000"/>
                  </a:schemeClr>
                </a:solidFill>
                <a:latin typeface="Arial" panose="020B0604020202020204" pitchFamily="34" charset="0"/>
                <a:cs typeface="Arial" panose="020B0604020202020204" pitchFamily="34" charset="0"/>
              </a:rPr>
              <a:t>Source : </a:t>
            </a:r>
            <a:r>
              <a:rPr lang="fr-CA" sz="120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a:p>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B1C310C-6C6D-357A-DB3C-308A11E1E1DC}"/>
              </a:ext>
            </a:extLst>
          </p:cNvPr>
          <p:cNvSpPr txBox="1"/>
          <p:nvPr/>
        </p:nvSpPr>
        <p:spPr>
          <a:xfrm>
            <a:off x="313510" y="5583293"/>
            <a:ext cx="11639004" cy="369332"/>
          </a:xfrm>
          <a:prstGeom prst="rect">
            <a:avLst/>
          </a:prstGeom>
          <a:solidFill>
            <a:srgbClr val="2A425A"/>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b="1" dirty="0">
                <a:solidFill>
                  <a:schemeClr val="bg1"/>
                </a:solidFill>
                <a:latin typeface="Arial" panose="020B0604020202020204" pitchFamily="34" charset="0"/>
                <a:cs typeface="Arial" panose="020B0604020202020204" pitchFamily="34" charset="0"/>
              </a:rPr>
              <a:t>Le composant plaquettaire ou plasmatique optimal pour une transfusion est un composat ABO identique</a:t>
            </a:r>
          </a:p>
        </p:txBody>
      </p:sp>
    </p:spTree>
    <p:custDataLst>
      <p:tags r:id="rId1"/>
    </p:custDataLst>
    <p:extLst>
      <p:ext uri="{BB962C8B-B14F-4D97-AF65-F5344CB8AC3E}">
        <p14:creationId xmlns:p14="http://schemas.microsoft.com/office/powerpoint/2010/main" val="3147627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5409-6B7F-E4E1-7C31-7B97051ABEE3}"/>
              </a:ext>
            </a:extLst>
          </p:cNvPr>
          <p:cNvSpPr>
            <a:spLocks noGrp="1"/>
          </p:cNvSpPr>
          <p:nvPr>
            <p:ph type="title"/>
          </p:nvPr>
        </p:nvSpPr>
        <p:spPr>
          <a:xfrm>
            <a:off x="801217" y="1133255"/>
            <a:ext cx="10589564" cy="943442"/>
          </a:xfrm>
        </p:spPr>
        <p:txBody>
          <a:bodyPr>
            <a:noAutofit/>
          </a:bodyPr>
          <a:lstStyle/>
          <a:p>
            <a:r>
              <a:rPr lang="fr-CA" sz="2800">
                <a:latin typeface="Arial"/>
                <a:cs typeface="Arial"/>
              </a:rPr>
              <a:t>Étant donné que les stocks de plaquettes incluront des composants de tous les groupes sanguins ABO avec et sans faible titre d’iso-hémagglutinines, comment faudra-t-il choisir une unité plaquettaire à transfuser à un patient donné?</a:t>
            </a:r>
          </a:p>
        </p:txBody>
      </p:sp>
      <p:sp>
        <p:nvSpPr>
          <p:cNvPr id="3" name="TextBox 2">
            <a:extLst>
              <a:ext uri="{FF2B5EF4-FFF2-40B4-BE49-F238E27FC236}">
                <a16:creationId xmlns:a16="http://schemas.microsoft.com/office/drawing/2014/main" id="{E43A6E54-5DAD-DF31-4317-BDE28A51FF52}"/>
              </a:ext>
            </a:extLst>
          </p:cNvPr>
          <p:cNvSpPr txBox="1"/>
          <p:nvPr/>
        </p:nvSpPr>
        <p:spPr>
          <a:xfrm>
            <a:off x="5647167" y="6317716"/>
            <a:ext cx="5517466" cy="461665"/>
          </a:xfrm>
          <a:prstGeom prst="rect">
            <a:avLst/>
          </a:prstGeom>
          <a:noFill/>
        </p:spPr>
        <p:txBody>
          <a:bodyPr wrap="square" rtlCol="0">
            <a:spAutoFit/>
          </a:bodyPr>
          <a:lstStyle/>
          <a:p>
            <a:r>
              <a:rPr lang="fr-CA" sz="1200" b="0">
                <a:solidFill>
                  <a:schemeClr val="tx1">
                    <a:lumMod val="60000"/>
                    <a:lumOff val="40000"/>
                  </a:schemeClr>
                </a:solidFill>
                <a:latin typeface="Arial" panose="020B0604020202020204" pitchFamily="34" charset="0"/>
                <a:cs typeface="Arial" panose="020B0604020202020204" pitchFamily="34" charset="0"/>
              </a:rPr>
              <a:t>Source : </a:t>
            </a:r>
            <a:r>
              <a:rPr lang="fr-CA" sz="120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a:p>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E5F7987-094F-1E0D-2D58-64D8A6A67AE3}"/>
              </a:ext>
            </a:extLst>
          </p:cNvPr>
          <p:cNvPicPr>
            <a:picLocks noChangeAspect="1"/>
          </p:cNvPicPr>
          <p:nvPr/>
        </p:nvPicPr>
        <p:blipFill rotWithShape="1">
          <a:blip r:embed="rId4"/>
          <a:srcRect t="8674"/>
          <a:stretch/>
        </p:blipFill>
        <p:spPr>
          <a:xfrm>
            <a:off x="125087" y="2406316"/>
            <a:ext cx="11941825" cy="3432509"/>
          </a:xfrm>
          <a:prstGeom prst="rect">
            <a:avLst/>
          </a:prstGeom>
        </p:spPr>
      </p:pic>
    </p:spTree>
    <p:custDataLst>
      <p:tags r:id="rId1"/>
    </p:custDataLst>
    <p:extLst>
      <p:ext uri="{BB962C8B-B14F-4D97-AF65-F5344CB8AC3E}">
        <p14:creationId xmlns:p14="http://schemas.microsoft.com/office/powerpoint/2010/main" val="3395541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A6517-E37D-58E6-172A-2FA364C588D2}"/>
              </a:ext>
            </a:extLst>
          </p:cNvPr>
          <p:cNvSpPr>
            <a:spLocks noGrp="1"/>
          </p:cNvSpPr>
          <p:nvPr>
            <p:ph type="title"/>
          </p:nvPr>
        </p:nvSpPr>
        <p:spPr>
          <a:xfrm>
            <a:off x="764236" y="240640"/>
            <a:ext cx="11520006" cy="943442"/>
          </a:xfrm>
        </p:spPr>
        <p:txBody>
          <a:bodyPr>
            <a:normAutofit fontScale="90000"/>
          </a:bodyPr>
          <a:lstStyle/>
          <a:p>
            <a:r>
              <a:rPr lang="fr-CA" dirty="0">
                <a:latin typeface="Arial"/>
                <a:cs typeface="Arial"/>
              </a:rPr>
              <a:t>Fabrication des plaquettes mélangées traitées au psoralène</a:t>
            </a:r>
          </a:p>
        </p:txBody>
      </p:sp>
      <p:sp>
        <p:nvSpPr>
          <p:cNvPr id="7" name="TextBox 6">
            <a:extLst>
              <a:ext uri="{FF2B5EF4-FFF2-40B4-BE49-F238E27FC236}">
                <a16:creationId xmlns:a16="http://schemas.microsoft.com/office/drawing/2014/main" id="{75F7D881-F87B-B296-EAEA-239F5AF6F82B}"/>
              </a:ext>
            </a:extLst>
          </p:cNvPr>
          <p:cNvSpPr txBox="1"/>
          <p:nvPr/>
        </p:nvSpPr>
        <p:spPr>
          <a:xfrm>
            <a:off x="5631083" y="6335210"/>
            <a:ext cx="542593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1200" dirty="0">
                <a:solidFill>
                  <a:srgbClr val="949494"/>
                </a:solidFill>
                <a:latin typeface="Arial"/>
                <a:cs typeface="Arial"/>
              </a:rPr>
              <a:t>Source : site Internet de développement professionnel de la Société canadienne du sang, profedu.ca</a:t>
            </a:r>
          </a:p>
        </p:txBody>
      </p:sp>
      <p:pic>
        <p:nvPicPr>
          <p:cNvPr id="13" name="Picture 12">
            <a:extLst>
              <a:ext uri="{FF2B5EF4-FFF2-40B4-BE49-F238E27FC236}">
                <a16:creationId xmlns:a16="http://schemas.microsoft.com/office/drawing/2014/main" id="{EFECD52B-5CEE-A461-FB3D-1D5B362B99EA}"/>
              </a:ext>
            </a:extLst>
          </p:cNvPr>
          <p:cNvPicPr>
            <a:picLocks noChangeAspect="1"/>
          </p:cNvPicPr>
          <p:nvPr/>
        </p:nvPicPr>
        <p:blipFill>
          <a:blip r:embed="rId4"/>
          <a:stretch>
            <a:fillRect/>
          </a:stretch>
        </p:blipFill>
        <p:spPr>
          <a:xfrm>
            <a:off x="1340144" y="1184082"/>
            <a:ext cx="9511712" cy="4792160"/>
          </a:xfrm>
          <a:prstGeom prst="rect">
            <a:avLst/>
          </a:prstGeom>
        </p:spPr>
      </p:pic>
    </p:spTree>
    <p:custDataLst>
      <p:tags r:id="rId1"/>
    </p:custDataLst>
    <p:extLst>
      <p:ext uri="{BB962C8B-B14F-4D97-AF65-F5344CB8AC3E}">
        <p14:creationId xmlns:p14="http://schemas.microsoft.com/office/powerpoint/2010/main" val="2239157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3A13-3C0E-89E1-5ED0-B64E6BA9ABFD}"/>
              </a:ext>
            </a:extLst>
          </p:cNvPr>
          <p:cNvSpPr>
            <a:spLocks noGrp="1"/>
          </p:cNvSpPr>
          <p:nvPr>
            <p:ph type="title"/>
          </p:nvPr>
        </p:nvSpPr>
        <p:spPr>
          <a:xfrm>
            <a:off x="834920" y="1630"/>
            <a:ext cx="7527508" cy="943442"/>
          </a:xfrm>
        </p:spPr>
        <p:txBody>
          <a:bodyPr>
            <a:normAutofit/>
          </a:bodyPr>
          <a:lstStyle/>
          <a:p>
            <a:r>
              <a:rPr lang="fr-CA" sz="3200">
                <a:latin typeface="Arial"/>
                <a:cs typeface="Arial"/>
              </a:rPr>
              <a:t>Contexte</a:t>
            </a:r>
          </a:p>
        </p:txBody>
      </p:sp>
      <p:sp>
        <p:nvSpPr>
          <p:cNvPr id="3" name="Content Placeholder 2">
            <a:extLst>
              <a:ext uri="{FF2B5EF4-FFF2-40B4-BE49-F238E27FC236}">
                <a16:creationId xmlns:a16="http://schemas.microsoft.com/office/drawing/2014/main" id="{33B1F8F5-E023-0DCD-2C3E-DD18D293F10A}"/>
              </a:ext>
            </a:extLst>
          </p:cNvPr>
          <p:cNvSpPr>
            <a:spLocks noGrp="1"/>
          </p:cNvSpPr>
          <p:nvPr>
            <p:ph idx="1"/>
          </p:nvPr>
        </p:nvSpPr>
        <p:spPr/>
        <p:txBody>
          <a:bodyPr>
            <a:normAutofit lnSpcReduction="10000"/>
          </a:bodyPr>
          <a:lstStyle/>
          <a:p>
            <a:pPr>
              <a:spcBef>
                <a:spcPts val="1800"/>
              </a:spcBef>
            </a:pPr>
            <a:r>
              <a:rPr lang="fr-CA" b="1" dirty="0">
                <a:latin typeface="Arial"/>
                <a:cs typeface="Arial"/>
              </a:rPr>
              <a:t>Quoi?</a:t>
            </a:r>
            <a:r>
              <a:rPr lang="fr-CA" dirty="0">
                <a:latin typeface="Arial"/>
                <a:cs typeface="Arial"/>
              </a:rPr>
              <a:t> Fournir des plaquettes mélangées et d’aphérèse ainsi que du plasma du groupe A </a:t>
            </a:r>
            <a:r>
              <a:rPr lang="fr-CA" dirty="0" err="1">
                <a:latin typeface="Arial"/>
                <a:cs typeface="Arial"/>
              </a:rPr>
              <a:t>transfusable</a:t>
            </a:r>
            <a:r>
              <a:rPr lang="fr-CA" dirty="0">
                <a:latin typeface="Arial"/>
                <a:cs typeface="Arial"/>
              </a:rPr>
              <a:t> étiquetés « anti-A/B faible », après confirmation par des tests sur le donneur déterminant de faibles titres d’iso-hémagglutinines</a:t>
            </a:r>
          </a:p>
          <a:p>
            <a:pPr>
              <a:spcBef>
                <a:spcPts val="1800"/>
              </a:spcBef>
            </a:pPr>
            <a:r>
              <a:rPr lang="fr-CA" b="1" dirty="0">
                <a:latin typeface="Arial"/>
                <a:cs typeface="Arial"/>
              </a:rPr>
              <a:t>Pourquoi?</a:t>
            </a:r>
            <a:r>
              <a:rPr lang="fr-CA" dirty="0">
                <a:latin typeface="Arial"/>
                <a:cs typeface="Arial"/>
              </a:rPr>
              <a:t> Pour soutenir la gestion des stocks tout en limitant le risque de réaction transfusionnelle hémolytique immédiate (RHI) lorsque des composants avec incompatibilité ABO sont nécessaires</a:t>
            </a:r>
          </a:p>
          <a:p>
            <a:pPr>
              <a:spcBef>
                <a:spcPts val="1800"/>
              </a:spcBef>
            </a:pPr>
            <a:r>
              <a:rPr lang="fr-CA" b="1" dirty="0">
                <a:latin typeface="Arial"/>
                <a:cs typeface="Arial"/>
              </a:rPr>
              <a:t>Comment?</a:t>
            </a:r>
            <a:r>
              <a:rPr lang="fr-CA" dirty="0">
                <a:latin typeface="Arial"/>
                <a:cs typeface="Arial"/>
              </a:rPr>
              <a:t> Test automatisé des titres d’iso-hémagglutinines </a:t>
            </a:r>
            <a:br>
              <a:rPr lang="fr-CA" dirty="0">
                <a:latin typeface="Arial"/>
                <a:cs typeface="Arial"/>
              </a:rPr>
            </a:br>
            <a:r>
              <a:rPr lang="fr-CA" dirty="0">
                <a:latin typeface="Arial"/>
                <a:cs typeface="Arial"/>
              </a:rPr>
              <a:t>(anti-A1, anti-B) pour tous les donneurs de sang total et de sang par aphérèse</a:t>
            </a:r>
          </a:p>
          <a:p>
            <a:pPr>
              <a:spcBef>
                <a:spcPts val="1800"/>
              </a:spcBef>
            </a:pPr>
            <a:r>
              <a:rPr lang="fr-CA" b="1" dirty="0">
                <a:latin typeface="Arial"/>
                <a:cs typeface="Arial"/>
              </a:rPr>
              <a:t>Quand?</a:t>
            </a:r>
            <a:r>
              <a:rPr lang="fr-CA" dirty="0">
                <a:latin typeface="Arial"/>
                <a:cs typeface="Arial"/>
              </a:rPr>
              <a:t> À partir du 7 novembre 2022</a:t>
            </a:r>
          </a:p>
        </p:txBody>
      </p:sp>
      <p:sp>
        <p:nvSpPr>
          <p:cNvPr id="4" name="TextBox 3">
            <a:extLst>
              <a:ext uri="{FF2B5EF4-FFF2-40B4-BE49-F238E27FC236}">
                <a16:creationId xmlns:a16="http://schemas.microsoft.com/office/drawing/2014/main" id="{EC4EEAFA-853A-F287-C9AD-83B4CBD2D58F}"/>
              </a:ext>
            </a:extLst>
          </p:cNvPr>
          <p:cNvSpPr txBox="1"/>
          <p:nvPr/>
        </p:nvSpPr>
        <p:spPr>
          <a:xfrm>
            <a:off x="5718287" y="6317716"/>
            <a:ext cx="5517466" cy="461665"/>
          </a:xfrm>
          <a:prstGeom prst="rect">
            <a:avLst/>
          </a:prstGeom>
          <a:noFill/>
        </p:spPr>
        <p:txBody>
          <a:bodyPr wrap="square" rtlCol="0">
            <a:spAutoFit/>
          </a:bodyPr>
          <a:lstStyle/>
          <a:p>
            <a:r>
              <a:rPr lang="fr-CA" sz="1200" b="0">
                <a:solidFill>
                  <a:schemeClr val="tx1">
                    <a:lumMod val="60000"/>
                    <a:lumOff val="40000"/>
                  </a:schemeClr>
                </a:solidFill>
                <a:latin typeface="Arial" panose="020B0604020202020204" pitchFamily="34" charset="0"/>
                <a:cs typeface="Arial" panose="020B0604020202020204" pitchFamily="34" charset="0"/>
              </a:rPr>
              <a:t>Source : </a:t>
            </a:r>
            <a:r>
              <a:rPr lang="fr-CA" sz="120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a:p>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417733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E61DD-DF40-698B-EA42-E105A2F64C2A}"/>
              </a:ext>
            </a:extLst>
          </p:cNvPr>
          <p:cNvSpPr>
            <a:spLocks noGrp="1"/>
          </p:cNvSpPr>
          <p:nvPr>
            <p:ph type="title"/>
          </p:nvPr>
        </p:nvSpPr>
        <p:spPr>
          <a:xfrm>
            <a:off x="599480" y="718078"/>
            <a:ext cx="10816104" cy="943442"/>
          </a:xfrm>
        </p:spPr>
        <p:txBody>
          <a:bodyPr>
            <a:noAutofit/>
          </a:bodyPr>
          <a:lstStyle/>
          <a:p>
            <a:r>
              <a:rPr lang="fr-CA" sz="2600" dirty="0">
                <a:latin typeface="Arial"/>
                <a:cs typeface="Arial"/>
              </a:rPr>
              <a:t>Dans quelle mesure la mise en œuvre de plaquettes mélangées à teneur réduite en agents pathogènes aura-t-elle une incidence sur les taux d’iso-hémagglutinines dans le composant final? Sera-t-il encore nécessaire d’analyser les titres d’iso-hémagglutinines?</a:t>
            </a:r>
          </a:p>
        </p:txBody>
      </p:sp>
      <p:sp>
        <p:nvSpPr>
          <p:cNvPr id="3" name="Content Placeholder 2">
            <a:extLst>
              <a:ext uri="{FF2B5EF4-FFF2-40B4-BE49-F238E27FC236}">
                <a16:creationId xmlns:a16="http://schemas.microsoft.com/office/drawing/2014/main" id="{EDA1A611-C723-B4B3-40CC-4EE475E7EEB7}"/>
              </a:ext>
            </a:extLst>
          </p:cNvPr>
          <p:cNvSpPr>
            <a:spLocks noGrp="1"/>
          </p:cNvSpPr>
          <p:nvPr>
            <p:ph idx="1"/>
          </p:nvPr>
        </p:nvSpPr>
        <p:spPr>
          <a:xfrm>
            <a:off x="594359" y="1787340"/>
            <a:ext cx="11328935" cy="4046055"/>
          </a:xfrm>
        </p:spPr>
        <p:txBody>
          <a:bodyPr>
            <a:noAutofit/>
          </a:bodyPr>
          <a:lstStyle/>
          <a:p>
            <a:pPr>
              <a:lnSpc>
                <a:spcPct val="110000"/>
              </a:lnSpc>
            </a:pPr>
            <a:r>
              <a:rPr lang="fr-CA" sz="2100" dirty="0">
                <a:latin typeface="Arial"/>
                <a:cs typeface="Arial"/>
              </a:rPr>
              <a:t>Les 7 donneurs utilisés pour le mélange de plaquettes à teneur réduite en agents pathogène doivent tous être testés et obtenir un résultat de faible titre pour que le composant final </a:t>
            </a:r>
            <a:br>
              <a:rPr lang="fr-CA" sz="2100" dirty="0">
                <a:latin typeface="Arial"/>
                <a:cs typeface="Arial"/>
              </a:rPr>
            </a:br>
            <a:r>
              <a:rPr lang="fr-CA" sz="2100" dirty="0">
                <a:latin typeface="Arial"/>
                <a:cs typeface="Arial"/>
              </a:rPr>
              <a:t>soit considéré comme tel. De ce fait, il y a relativement peu de composants </a:t>
            </a:r>
            <a:r>
              <a:rPr lang="fr-CA" sz="2100">
                <a:latin typeface="Arial"/>
                <a:cs typeface="Arial"/>
              </a:rPr>
              <a:t>étiquetés </a:t>
            </a:r>
            <a:br>
              <a:rPr lang="fr-CA" sz="2100">
                <a:latin typeface="Arial"/>
                <a:cs typeface="Arial"/>
              </a:rPr>
            </a:br>
            <a:r>
              <a:rPr lang="fr-CA" sz="2100">
                <a:latin typeface="Arial"/>
                <a:cs typeface="Arial"/>
              </a:rPr>
              <a:t>« </a:t>
            </a:r>
            <a:r>
              <a:rPr lang="fr-CA" sz="2100" dirty="0">
                <a:latin typeface="Arial"/>
                <a:cs typeface="Arial"/>
              </a:rPr>
              <a:t>anti-A/B faible » avec la stratégie actuelle de tests.</a:t>
            </a:r>
          </a:p>
          <a:p>
            <a:pPr>
              <a:lnSpc>
                <a:spcPct val="110000"/>
              </a:lnSpc>
            </a:pPr>
            <a:r>
              <a:rPr lang="fr-CA" sz="2100" dirty="0">
                <a:latin typeface="Arial"/>
                <a:cs typeface="Arial"/>
              </a:rPr>
              <a:t>La solution additive pour plaquettes (PAS) réduit les taux </a:t>
            </a:r>
            <a:br>
              <a:rPr lang="fr-CA" sz="2100" dirty="0">
                <a:latin typeface="Arial"/>
                <a:cs typeface="Arial"/>
              </a:rPr>
            </a:br>
            <a:r>
              <a:rPr lang="fr-CA" sz="2100" dirty="0">
                <a:latin typeface="Arial"/>
                <a:cs typeface="Arial"/>
              </a:rPr>
              <a:t>d’iso-hémagglutinines dans le composant final du fait du retrait d’environ 60 % du plasma des donneurs.</a:t>
            </a:r>
          </a:p>
          <a:p>
            <a:pPr>
              <a:lnSpc>
                <a:spcPct val="110000"/>
              </a:lnSpc>
            </a:pPr>
            <a:r>
              <a:rPr lang="fr-CA" sz="2100" dirty="0">
                <a:latin typeface="Arial"/>
                <a:cs typeface="Arial"/>
              </a:rPr>
              <a:t>Les données préliminaires d’autres fournisseurs de sang suggèrent que le test de détection des titres élevés reste justifié, et ce même avec l’utilisation de PAS.</a:t>
            </a:r>
          </a:p>
          <a:p>
            <a:pPr>
              <a:lnSpc>
                <a:spcPct val="110000"/>
              </a:lnSpc>
              <a:spcAft>
                <a:spcPts val="800"/>
              </a:spcAft>
            </a:pPr>
            <a:r>
              <a:rPr lang="fr-CA" sz="2100" dirty="0">
                <a:latin typeface="Arial"/>
                <a:cs typeface="Arial"/>
              </a:rPr>
              <a:t>Des travaux sont en cours afin de déterminer la stratégie optimale de test des titres d’iso-hémagglutinines pour les plaquettes à teneur réduite en agents pathogènes.</a:t>
            </a:r>
          </a:p>
        </p:txBody>
      </p:sp>
      <p:sp>
        <p:nvSpPr>
          <p:cNvPr id="4" name="TextBox 3">
            <a:extLst>
              <a:ext uri="{FF2B5EF4-FFF2-40B4-BE49-F238E27FC236}">
                <a16:creationId xmlns:a16="http://schemas.microsoft.com/office/drawing/2014/main" id="{E6314C8C-BF46-05CF-17FF-E05F957C886F}"/>
              </a:ext>
            </a:extLst>
          </p:cNvPr>
          <p:cNvSpPr txBox="1"/>
          <p:nvPr/>
        </p:nvSpPr>
        <p:spPr>
          <a:xfrm>
            <a:off x="5718287" y="6317716"/>
            <a:ext cx="5517466" cy="461665"/>
          </a:xfrm>
          <a:prstGeom prst="rect">
            <a:avLst/>
          </a:prstGeom>
          <a:noFill/>
        </p:spPr>
        <p:txBody>
          <a:bodyPr wrap="square" rtlCol="0">
            <a:spAutoFit/>
          </a:bodyPr>
          <a:lstStyle/>
          <a:p>
            <a:r>
              <a:rPr lang="fr-CA" sz="1200" b="0" dirty="0">
                <a:solidFill>
                  <a:schemeClr val="tx1">
                    <a:lumMod val="60000"/>
                    <a:lumOff val="40000"/>
                  </a:schemeClr>
                </a:solidFill>
                <a:latin typeface="Arial" panose="020B0604020202020204" pitchFamily="34" charset="0"/>
                <a:cs typeface="Arial" panose="020B0604020202020204" pitchFamily="34" charset="0"/>
              </a:rPr>
              <a:t>Source : </a:t>
            </a:r>
            <a:r>
              <a:rPr lang="fr-CA" sz="1200" dirty="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a:p>
            <a:endParaRPr lang="en-US" sz="1200" dirty="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908072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50293-A0B0-234E-B33A-86E8702F8FAE}"/>
              </a:ext>
            </a:extLst>
          </p:cNvPr>
          <p:cNvSpPr>
            <a:spLocks noGrp="1"/>
          </p:cNvSpPr>
          <p:nvPr>
            <p:ph type="title"/>
          </p:nvPr>
        </p:nvSpPr>
        <p:spPr>
          <a:xfrm>
            <a:off x="800424" y="444615"/>
            <a:ext cx="10591152" cy="943442"/>
          </a:xfrm>
        </p:spPr>
        <p:txBody>
          <a:bodyPr>
            <a:normAutofit fontScale="90000"/>
          </a:bodyPr>
          <a:lstStyle/>
          <a:p>
            <a:r>
              <a:rPr lang="fr-CA" dirty="0"/>
              <a:t>Ensemble, nous sommes la chaîne de vie du Canada</a:t>
            </a:r>
          </a:p>
        </p:txBody>
      </p:sp>
    </p:spTree>
    <p:custDataLst>
      <p:tags r:id="rId1"/>
    </p:custDataLst>
    <p:extLst>
      <p:ext uri="{BB962C8B-B14F-4D97-AF65-F5344CB8AC3E}">
        <p14:creationId xmlns:p14="http://schemas.microsoft.com/office/powerpoint/2010/main" val="862966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2C9DB-952D-E3DC-F335-F0BE407EDCFF}"/>
              </a:ext>
            </a:extLst>
          </p:cNvPr>
          <p:cNvSpPr>
            <a:spLocks noGrp="1"/>
          </p:cNvSpPr>
          <p:nvPr>
            <p:ph type="title"/>
          </p:nvPr>
        </p:nvSpPr>
        <p:spPr>
          <a:xfrm>
            <a:off x="817502" y="319601"/>
            <a:ext cx="10589564" cy="943442"/>
          </a:xfrm>
        </p:spPr>
        <p:txBody>
          <a:bodyPr>
            <a:normAutofit fontScale="90000"/>
          </a:bodyPr>
          <a:lstStyle/>
          <a:p>
            <a:r>
              <a:rPr lang="fr-CA" dirty="0"/>
              <a:t>Comment les tests des titres d’iso-hémagglutinines des donneurs </a:t>
            </a:r>
            <a:r>
              <a:rPr lang="fr-CA" dirty="0" err="1"/>
              <a:t>seront-ils</a:t>
            </a:r>
            <a:r>
              <a:rPr lang="fr-CA" dirty="0"/>
              <a:t> effectués?</a:t>
            </a:r>
          </a:p>
        </p:txBody>
      </p:sp>
      <p:pic>
        <p:nvPicPr>
          <p:cNvPr id="1026" name="Picture 2" descr="PK7300">
            <a:extLst>
              <a:ext uri="{FF2B5EF4-FFF2-40B4-BE49-F238E27FC236}">
                <a16:creationId xmlns:a16="http://schemas.microsoft.com/office/drawing/2014/main" id="{9572A279-1A2D-0F9A-82AE-88E276541C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736" t="16168" r="12954" b="15680"/>
          <a:stretch/>
        </p:blipFill>
        <p:spPr bwMode="auto">
          <a:xfrm>
            <a:off x="570481" y="1871059"/>
            <a:ext cx="4038600" cy="311588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39A850B3-4AFF-6415-7829-8E587B096546}"/>
              </a:ext>
            </a:extLst>
          </p:cNvPr>
          <p:cNvSpPr txBox="1"/>
          <p:nvPr/>
        </p:nvSpPr>
        <p:spPr>
          <a:xfrm>
            <a:off x="855325" y="4943217"/>
            <a:ext cx="3489801" cy="584775"/>
          </a:xfrm>
          <a:prstGeom prst="rect">
            <a:avLst/>
          </a:prstGeom>
          <a:noFill/>
        </p:spPr>
        <p:txBody>
          <a:bodyPr wrap="none" rtlCol="0">
            <a:spAutoFit/>
          </a:bodyPr>
          <a:lstStyle/>
          <a:p>
            <a:pPr algn="ctr"/>
            <a:r>
              <a:rPr lang="fr-CA" b="1" dirty="0"/>
              <a:t>BECKMAN COULTER PK</a:t>
            </a:r>
          </a:p>
          <a:p>
            <a:pPr algn="ctr"/>
            <a:r>
              <a:rPr lang="fr-CA" sz="1400" b="1" dirty="0"/>
              <a:t>Système automatisé de microplaques</a:t>
            </a:r>
          </a:p>
        </p:txBody>
      </p:sp>
      <p:grpSp>
        <p:nvGrpSpPr>
          <p:cNvPr id="3" name="Group 2">
            <a:extLst>
              <a:ext uri="{FF2B5EF4-FFF2-40B4-BE49-F238E27FC236}">
                <a16:creationId xmlns:a16="http://schemas.microsoft.com/office/drawing/2014/main" id="{9E1ABD43-18DA-51EA-FF36-9BDCA7FFF864}"/>
              </a:ext>
            </a:extLst>
          </p:cNvPr>
          <p:cNvGrpSpPr/>
          <p:nvPr/>
        </p:nvGrpSpPr>
        <p:grpSpPr>
          <a:xfrm>
            <a:off x="4833965" y="1323267"/>
            <a:ext cx="6981439" cy="1631280"/>
            <a:chOff x="4967135" y="1039182"/>
            <a:chExt cx="6981439" cy="1631280"/>
          </a:xfrm>
        </p:grpSpPr>
        <p:grpSp>
          <p:nvGrpSpPr>
            <p:cNvPr id="44" name="Group 43">
              <a:extLst>
                <a:ext uri="{FF2B5EF4-FFF2-40B4-BE49-F238E27FC236}">
                  <a16:creationId xmlns:a16="http://schemas.microsoft.com/office/drawing/2014/main" id="{1947193E-C02F-37D3-A5FA-B22EDD333EB3}"/>
                </a:ext>
              </a:extLst>
            </p:cNvPr>
            <p:cNvGrpSpPr/>
            <p:nvPr/>
          </p:nvGrpSpPr>
          <p:grpSpPr>
            <a:xfrm>
              <a:off x="4967135" y="1082131"/>
              <a:ext cx="6981439" cy="1526031"/>
              <a:chOff x="5078756" y="1556056"/>
              <a:chExt cx="6981439" cy="1526031"/>
            </a:xfrm>
          </p:grpSpPr>
          <p:grpSp>
            <p:nvGrpSpPr>
              <p:cNvPr id="42" name="Group 41">
                <a:extLst>
                  <a:ext uri="{FF2B5EF4-FFF2-40B4-BE49-F238E27FC236}">
                    <a16:creationId xmlns:a16="http://schemas.microsoft.com/office/drawing/2014/main" id="{BFC9DE14-9A44-5F52-3BBE-A8D7EE3D1ABA}"/>
                  </a:ext>
                </a:extLst>
              </p:cNvPr>
              <p:cNvGrpSpPr/>
              <p:nvPr/>
            </p:nvGrpSpPr>
            <p:grpSpPr>
              <a:xfrm>
                <a:off x="5078756" y="2337625"/>
                <a:ext cx="6840994" cy="744462"/>
                <a:chOff x="5078756" y="2337625"/>
                <a:chExt cx="6840994" cy="744462"/>
              </a:xfrm>
            </p:grpSpPr>
            <p:sp>
              <p:nvSpPr>
                <p:cNvPr id="4" name="Rectangle 3">
                  <a:extLst>
                    <a:ext uri="{FF2B5EF4-FFF2-40B4-BE49-F238E27FC236}">
                      <a16:creationId xmlns:a16="http://schemas.microsoft.com/office/drawing/2014/main" id="{844A786D-A897-09D7-F9EF-ED49A36A4E06}"/>
                    </a:ext>
                  </a:extLst>
                </p:cNvPr>
                <p:cNvSpPr/>
                <p:nvPr/>
              </p:nvSpPr>
              <p:spPr>
                <a:xfrm>
                  <a:off x="5078756" y="2337625"/>
                  <a:ext cx="760526" cy="7432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5" name="Rectangle 4">
                  <a:extLst>
                    <a:ext uri="{FF2B5EF4-FFF2-40B4-BE49-F238E27FC236}">
                      <a16:creationId xmlns:a16="http://schemas.microsoft.com/office/drawing/2014/main" id="{64230854-6C40-99FD-9530-6182FAB0E2C8}"/>
                    </a:ext>
                  </a:extLst>
                </p:cNvPr>
                <p:cNvSpPr/>
                <p:nvPr/>
              </p:nvSpPr>
              <p:spPr>
                <a:xfrm>
                  <a:off x="5840148" y="2337625"/>
                  <a:ext cx="760526" cy="7432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6" name="Rectangle 5">
                  <a:extLst>
                    <a:ext uri="{FF2B5EF4-FFF2-40B4-BE49-F238E27FC236}">
                      <a16:creationId xmlns:a16="http://schemas.microsoft.com/office/drawing/2014/main" id="{511E4893-7B9F-881B-D83C-C6CE7D096710}"/>
                    </a:ext>
                  </a:extLst>
                </p:cNvPr>
                <p:cNvSpPr/>
                <p:nvPr/>
              </p:nvSpPr>
              <p:spPr>
                <a:xfrm>
                  <a:off x="6601540" y="2337625"/>
                  <a:ext cx="760526" cy="7432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7" name="Rectangle 6">
                  <a:extLst>
                    <a:ext uri="{FF2B5EF4-FFF2-40B4-BE49-F238E27FC236}">
                      <a16:creationId xmlns:a16="http://schemas.microsoft.com/office/drawing/2014/main" id="{CA2F234F-DE8C-15E8-D275-96678A739266}"/>
                    </a:ext>
                  </a:extLst>
                </p:cNvPr>
                <p:cNvSpPr/>
                <p:nvPr/>
              </p:nvSpPr>
              <p:spPr>
                <a:xfrm>
                  <a:off x="7359431" y="2337625"/>
                  <a:ext cx="760526" cy="7432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8" name="Rectangle 7">
                  <a:extLst>
                    <a:ext uri="{FF2B5EF4-FFF2-40B4-BE49-F238E27FC236}">
                      <a16:creationId xmlns:a16="http://schemas.microsoft.com/office/drawing/2014/main" id="{C33F1611-D77B-4392-BF68-461CAC6AB26D}"/>
                    </a:ext>
                  </a:extLst>
                </p:cNvPr>
                <p:cNvSpPr/>
                <p:nvPr/>
              </p:nvSpPr>
              <p:spPr>
                <a:xfrm>
                  <a:off x="8118188" y="2337625"/>
                  <a:ext cx="760526" cy="7432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9" name="Rectangle 8">
                  <a:extLst>
                    <a:ext uri="{FF2B5EF4-FFF2-40B4-BE49-F238E27FC236}">
                      <a16:creationId xmlns:a16="http://schemas.microsoft.com/office/drawing/2014/main" id="{244A48F5-C3F8-CC6B-68C7-72A5A38C034C}"/>
                    </a:ext>
                  </a:extLst>
                </p:cNvPr>
                <p:cNvSpPr/>
                <p:nvPr/>
              </p:nvSpPr>
              <p:spPr>
                <a:xfrm>
                  <a:off x="8878714" y="2337625"/>
                  <a:ext cx="760526" cy="7432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10" name="Rectangle 9">
                  <a:extLst>
                    <a:ext uri="{FF2B5EF4-FFF2-40B4-BE49-F238E27FC236}">
                      <a16:creationId xmlns:a16="http://schemas.microsoft.com/office/drawing/2014/main" id="{90ADAD18-FDFD-DB4A-5938-1A0DE8C13598}"/>
                    </a:ext>
                  </a:extLst>
                </p:cNvPr>
                <p:cNvSpPr/>
                <p:nvPr/>
              </p:nvSpPr>
              <p:spPr>
                <a:xfrm>
                  <a:off x="9639240" y="2337625"/>
                  <a:ext cx="760526" cy="7432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12" name="Oval 11">
                  <a:extLst>
                    <a:ext uri="{FF2B5EF4-FFF2-40B4-BE49-F238E27FC236}">
                      <a16:creationId xmlns:a16="http://schemas.microsoft.com/office/drawing/2014/main" id="{B34549D6-19AD-E930-B611-D6119627A89D}"/>
                    </a:ext>
                  </a:extLst>
                </p:cNvPr>
                <p:cNvSpPr/>
                <p:nvPr/>
              </p:nvSpPr>
              <p:spPr>
                <a:xfrm>
                  <a:off x="5138044" y="2425763"/>
                  <a:ext cx="619760" cy="599440"/>
                </a:xfrm>
                <a:prstGeom prst="ellipse">
                  <a:avLst/>
                </a:prstGeom>
                <a:gradFill flip="none" rotWithShape="1">
                  <a:gsLst>
                    <a:gs pos="69900">
                      <a:srgbClr val="F9DEDE"/>
                    </a:gs>
                    <a:gs pos="100000">
                      <a:schemeClr val="bg1"/>
                    </a:gs>
                    <a:gs pos="0">
                      <a:srgbClr val="E69999">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13" name="Oval 12">
                  <a:extLst>
                    <a:ext uri="{FF2B5EF4-FFF2-40B4-BE49-F238E27FC236}">
                      <a16:creationId xmlns:a16="http://schemas.microsoft.com/office/drawing/2014/main" id="{80BB6497-7FC7-C389-7125-CA560546FC54}"/>
                    </a:ext>
                  </a:extLst>
                </p:cNvPr>
                <p:cNvSpPr/>
                <p:nvPr/>
              </p:nvSpPr>
              <p:spPr>
                <a:xfrm>
                  <a:off x="5899974" y="2425763"/>
                  <a:ext cx="619760" cy="599440"/>
                </a:xfrm>
                <a:prstGeom prst="ellipse">
                  <a:avLst/>
                </a:prstGeom>
                <a:solidFill>
                  <a:srgbClr val="F6D9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14" name="Oval 13">
                  <a:extLst>
                    <a:ext uri="{FF2B5EF4-FFF2-40B4-BE49-F238E27FC236}">
                      <a16:creationId xmlns:a16="http://schemas.microsoft.com/office/drawing/2014/main" id="{9CA3DE96-8BC9-6421-ECAF-C16B9A49452A}"/>
                    </a:ext>
                  </a:extLst>
                </p:cNvPr>
                <p:cNvSpPr/>
                <p:nvPr/>
              </p:nvSpPr>
              <p:spPr>
                <a:xfrm>
                  <a:off x="6661904" y="2425763"/>
                  <a:ext cx="619760" cy="599440"/>
                </a:xfrm>
                <a:prstGeom prst="ellipse">
                  <a:avLst/>
                </a:prstGeom>
                <a:gradFill flip="none" rotWithShape="1">
                  <a:gsLst>
                    <a:gs pos="69900">
                      <a:srgbClr val="F9DEDE"/>
                    </a:gs>
                    <a:gs pos="100000">
                      <a:schemeClr val="bg1"/>
                    </a:gs>
                    <a:gs pos="0">
                      <a:srgbClr val="E69999">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15" name="Oval 14">
                  <a:extLst>
                    <a:ext uri="{FF2B5EF4-FFF2-40B4-BE49-F238E27FC236}">
                      <a16:creationId xmlns:a16="http://schemas.microsoft.com/office/drawing/2014/main" id="{F83F5A0D-D270-7179-4B5F-CAA8B3E4220B}"/>
                    </a:ext>
                  </a:extLst>
                </p:cNvPr>
                <p:cNvSpPr/>
                <p:nvPr/>
              </p:nvSpPr>
              <p:spPr>
                <a:xfrm>
                  <a:off x="7423834" y="2425763"/>
                  <a:ext cx="619760" cy="599440"/>
                </a:xfrm>
                <a:prstGeom prst="ellipse">
                  <a:avLst/>
                </a:prstGeom>
                <a:gradFill flip="none" rotWithShape="1">
                  <a:gsLst>
                    <a:gs pos="69900">
                      <a:srgbClr val="F9DEDE"/>
                    </a:gs>
                    <a:gs pos="100000">
                      <a:schemeClr val="bg1"/>
                    </a:gs>
                    <a:gs pos="0">
                      <a:srgbClr val="E69999">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16" name="Oval 15">
                  <a:extLst>
                    <a:ext uri="{FF2B5EF4-FFF2-40B4-BE49-F238E27FC236}">
                      <a16:creationId xmlns:a16="http://schemas.microsoft.com/office/drawing/2014/main" id="{67A6005B-2082-06DB-38FB-ED11556FE66D}"/>
                    </a:ext>
                  </a:extLst>
                </p:cNvPr>
                <p:cNvSpPr/>
                <p:nvPr/>
              </p:nvSpPr>
              <p:spPr>
                <a:xfrm>
                  <a:off x="8185764" y="2425763"/>
                  <a:ext cx="619760" cy="599440"/>
                </a:xfrm>
                <a:prstGeom prst="ellipse">
                  <a:avLst/>
                </a:prstGeom>
                <a:solidFill>
                  <a:srgbClr val="F6D9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17" name="Oval 16">
                  <a:extLst>
                    <a:ext uri="{FF2B5EF4-FFF2-40B4-BE49-F238E27FC236}">
                      <a16:creationId xmlns:a16="http://schemas.microsoft.com/office/drawing/2014/main" id="{C4C2B435-1E25-1375-02AC-AE68E6C84EAF}"/>
                    </a:ext>
                  </a:extLst>
                </p:cNvPr>
                <p:cNvSpPr/>
                <p:nvPr/>
              </p:nvSpPr>
              <p:spPr>
                <a:xfrm>
                  <a:off x="8947694" y="2425763"/>
                  <a:ext cx="619760" cy="599440"/>
                </a:xfrm>
                <a:prstGeom prst="ellipse">
                  <a:avLst/>
                </a:prstGeom>
                <a:solidFill>
                  <a:srgbClr val="F6D9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18" name="Oval 17">
                  <a:extLst>
                    <a:ext uri="{FF2B5EF4-FFF2-40B4-BE49-F238E27FC236}">
                      <a16:creationId xmlns:a16="http://schemas.microsoft.com/office/drawing/2014/main" id="{72C6A1C5-EBD4-E321-AABF-4BCC0170F3C3}"/>
                    </a:ext>
                  </a:extLst>
                </p:cNvPr>
                <p:cNvSpPr/>
                <p:nvPr/>
              </p:nvSpPr>
              <p:spPr>
                <a:xfrm>
                  <a:off x="9709623" y="2425763"/>
                  <a:ext cx="619760" cy="599440"/>
                </a:xfrm>
                <a:prstGeom prst="ellipse">
                  <a:avLst/>
                </a:prstGeom>
                <a:gradFill flip="none" rotWithShape="1">
                  <a:gsLst>
                    <a:gs pos="69900">
                      <a:srgbClr val="F9DEDE"/>
                    </a:gs>
                    <a:gs pos="100000">
                      <a:schemeClr val="bg1"/>
                    </a:gs>
                    <a:gs pos="0">
                      <a:srgbClr val="E69999">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22" name="Oval 21">
                  <a:extLst>
                    <a:ext uri="{FF2B5EF4-FFF2-40B4-BE49-F238E27FC236}">
                      <a16:creationId xmlns:a16="http://schemas.microsoft.com/office/drawing/2014/main" id="{ECBE4A27-6F2B-4669-E29D-EB988B1A3486}"/>
                    </a:ext>
                  </a:extLst>
                </p:cNvPr>
                <p:cNvSpPr/>
                <p:nvPr/>
              </p:nvSpPr>
              <p:spPr>
                <a:xfrm>
                  <a:off x="6150446" y="2660078"/>
                  <a:ext cx="132080" cy="13081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23" name="Oval 22">
                  <a:extLst>
                    <a:ext uri="{FF2B5EF4-FFF2-40B4-BE49-F238E27FC236}">
                      <a16:creationId xmlns:a16="http://schemas.microsoft.com/office/drawing/2014/main" id="{4BA6DBFF-310A-0F65-09EC-9E6DA7E8CDC0}"/>
                    </a:ext>
                  </a:extLst>
                </p:cNvPr>
                <p:cNvSpPr/>
                <p:nvPr/>
              </p:nvSpPr>
              <p:spPr>
                <a:xfrm>
                  <a:off x="8432411" y="2660078"/>
                  <a:ext cx="132080" cy="13081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24" name="Oval 23">
                  <a:extLst>
                    <a:ext uri="{FF2B5EF4-FFF2-40B4-BE49-F238E27FC236}">
                      <a16:creationId xmlns:a16="http://schemas.microsoft.com/office/drawing/2014/main" id="{82A63ED9-8786-E681-6A4D-C4DF89B9097B}"/>
                    </a:ext>
                  </a:extLst>
                </p:cNvPr>
                <p:cNvSpPr/>
                <p:nvPr/>
              </p:nvSpPr>
              <p:spPr>
                <a:xfrm>
                  <a:off x="9191168" y="2660078"/>
                  <a:ext cx="132080" cy="13081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grpSp>
              <p:nvGrpSpPr>
                <p:cNvPr id="37" name="Group 36">
                  <a:extLst>
                    <a:ext uri="{FF2B5EF4-FFF2-40B4-BE49-F238E27FC236}">
                      <a16:creationId xmlns:a16="http://schemas.microsoft.com/office/drawing/2014/main" id="{98ECE471-B37D-280F-7CBC-F431913080BE}"/>
                    </a:ext>
                  </a:extLst>
                </p:cNvPr>
                <p:cNvGrpSpPr/>
                <p:nvPr/>
              </p:nvGrpSpPr>
              <p:grpSpPr>
                <a:xfrm>
                  <a:off x="10398698" y="2338826"/>
                  <a:ext cx="1521052" cy="743261"/>
                  <a:chOff x="11351198" y="2677916"/>
                  <a:chExt cx="1521052" cy="743261"/>
                </a:xfrm>
              </p:grpSpPr>
              <p:sp>
                <p:nvSpPr>
                  <p:cNvPr id="32" name="Rectangle 31">
                    <a:extLst>
                      <a:ext uri="{FF2B5EF4-FFF2-40B4-BE49-F238E27FC236}">
                        <a16:creationId xmlns:a16="http://schemas.microsoft.com/office/drawing/2014/main" id="{0CB0BBD1-21B6-F16C-3E28-C206CE977DD1}"/>
                      </a:ext>
                    </a:extLst>
                  </p:cNvPr>
                  <p:cNvSpPr/>
                  <p:nvPr/>
                </p:nvSpPr>
                <p:spPr>
                  <a:xfrm>
                    <a:off x="11351198" y="2677916"/>
                    <a:ext cx="760526" cy="7432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33" name="Rectangle 32">
                    <a:extLst>
                      <a:ext uri="{FF2B5EF4-FFF2-40B4-BE49-F238E27FC236}">
                        <a16:creationId xmlns:a16="http://schemas.microsoft.com/office/drawing/2014/main" id="{BEB5BD2D-508F-E88E-9AB4-5DD78C84DDE0}"/>
                      </a:ext>
                    </a:extLst>
                  </p:cNvPr>
                  <p:cNvSpPr/>
                  <p:nvPr/>
                </p:nvSpPr>
                <p:spPr>
                  <a:xfrm>
                    <a:off x="12111724" y="2677916"/>
                    <a:ext cx="760526" cy="7432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34" name="Oval 33">
                    <a:extLst>
                      <a:ext uri="{FF2B5EF4-FFF2-40B4-BE49-F238E27FC236}">
                        <a16:creationId xmlns:a16="http://schemas.microsoft.com/office/drawing/2014/main" id="{1E2BBE28-3D25-0045-10B4-1FF43F06EFDD}"/>
                      </a:ext>
                    </a:extLst>
                  </p:cNvPr>
                  <p:cNvSpPr/>
                  <p:nvPr/>
                </p:nvSpPr>
                <p:spPr>
                  <a:xfrm>
                    <a:off x="11420178" y="2766054"/>
                    <a:ext cx="619760" cy="599440"/>
                  </a:xfrm>
                  <a:prstGeom prst="ellipse">
                    <a:avLst/>
                  </a:prstGeom>
                  <a:solidFill>
                    <a:srgbClr val="F6D9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35" name="Oval 34">
                    <a:extLst>
                      <a:ext uri="{FF2B5EF4-FFF2-40B4-BE49-F238E27FC236}">
                        <a16:creationId xmlns:a16="http://schemas.microsoft.com/office/drawing/2014/main" id="{5198FBD2-B5CA-7B8C-5108-E53B7B28A7EB}"/>
                      </a:ext>
                    </a:extLst>
                  </p:cNvPr>
                  <p:cNvSpPr/>
                  <p:nvPr/>
                </p:nvSpPr>
                <p:spPr>
                  <a:xfrm>
                    <a:off x="12182107" y="2766054"/>
                    <a:ext cx="619760" cy="599440"/>
                  </a:xfrm>
                  <a:prstGeom prst="ellipse">
                    <a:avLst/>
                  </a:prstGeom>
                  <a:gradFill flip="none" rotWithShape="1">
                    <a:gsLst>
                      <a:gs pos="69900">
                        <a:srgbClr val="F9DEDE"/>
                      </a:gs>
                      <a:gs pos="100000">
                        <a:schemeClr val="bg1"/>
                      </a:gs>
                      <a:gs pos="0">
                        <a:srgbClr val="E69999">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36" name="Oval 35">
                    <a:extLst>
                      <a:ext uri="{FF2B5EF4-FFF2-40B4-BE49-F238E27FC236}">
                        <a16:creationId xmlns:a16="http://schemas.microsoft.com/office/drawing/2014/main" id="{04B13C28-8706-20B6-8B27-D338E99C717A}"/>
                      </a:ext>
                    </a:extLst>
                  </p:cNvPr>
                  <p:cNvSpPr/>
                  <p:nvPr/>
                </p:nvSpPr>
                <p:spPr>
                  <a:xfrm>
                    <a:off x="11663652" y="3000369"/>
                    <a:ext cx="132080" cy="13081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grpSp>
          </p:grpSp>
          <p:sp>
            <p:nvSpPr>
              <p:cNvPr id="26" name="TextBox 25">
                <a:extLst>
                  <a:ext uri="{FF2B5EF4-FFF2-40B4-BE49-F238E27FC236}">
                    <a16:creationId xmlns:a16="http://schemas.microsoft.com/office/drawing/2014/main" id="{3B961FD9-F94C-4A37-6FCC-7D96EA2A0AD2}"/>
                  </a:ext>
                </a:extLst>
              </p:cNvPr>
              <p:cNvSpPr txBox="1"/>
              <p:nvPr/>
            </p:nvSpPr>
            <p:spPr>
              <a:xfrm>
                <a:off x="5237813" y="1799059"/>
                <a:ext cx="394660" cy="369332"/>
              </a:xfrm>
              <a:prstGeom prst="rect">
                <a:avLst/>
              </a:prstGeom>
              <a:noFill/>
            </p:spPr>
            <p:txBody>
              <a:bodyPr wrap="none" rtlCol="0">
                <a:spAutoFit/>
              </a:bodyPr>
              <a:lstStyle/>
              <a:p>
                <a:r>
                  <a:rPr lang="fr-CA" b="1"/>
                  <a:t>-A</a:t>
                </a:r>
              </a:p>
            </p:txBody>
          </p:sp>
          <p:sp>
            <p:nvSpPr>
              <p:cNvPr id="27" name="TextBox 26">
                <a:extLst>
                  <a:ext uri="{FF2B5EF4-FFF2-40B4-BE49-F238E27FC236}">
                    <a16:creationId xmlns:a16="http://schemas.microsoft.com/office/drawing/2014/main" id="{F0594FB3-5372-7363-41C8-75F11697D3EB}"/>
                  </a:ext>
                </a:extLst>
              </p:cNvPr>
              <p:cNvSpPr txBox="1"/>
              <p:nvPr/>
            </p:nvSpPr>
            <p:spPr>
              <a:xfrm>
                <a:off x="6000791" y="1799059"/>
                <a:ext cx="388248" cy="369332"/>
              </a:xfrm>
              <a:prstGeom prst="rect">
                <a:avLst/>
              </a:prstGeom>
              <a:noFill/>
            </p:spPr>
            <p:txBody>
              <a:bodyPr wrap="none" rtlCol="0">
                <a:spAutoFit/>
              </a:bodyPr>
              <a:lstStyle/>
              <a:p>
                <a:r>
                  <a:rPr lang="fr-CA" b="1"/>
                  <a:t>-B</a:t>
                </a:r>
              </a:p>
            </p:txBody>
          </p:sp>
          <p:sp>
            <p:nvSpPr>
              <p:cNvPr id="28" name="TextBox 27">
                <a:extLst>
                  <a:ext uri="{FF2B5EF4-FFF2-40B4-BE49-F238E27FC236}">
                    <a16:creationId xmlns:a16="http://schemas.microsoft.com/office/drawing/2014/main" id="{15175AAD-ED9C-C05F-B6F2-6AA113AEF141}"/>
                  </a:ext>
                </a:extLst>
              </p:cNvPr>
              <p:cNvSpPr txBox="1"/>
              <p:nvPr/>
            </p:nvSpPr>
            <p:spPr>
              <a:xfrm>
                <a:off x="6702809" y="1799059"/>
                <a:ext cx="524503" cy="369332"/>
              </a:xfrm>
              <a:prstGeom prst="rect">
                <a:avLst/>
              </a:prstGeom>
              <a:noFill/>
            </p:spPr>
            <p:txBody>
              <a:bodyPr wrap="none" rtlCol="0">
                <a:spAutoFit/>
              </a:bodyPr>
              <a:lstStyle/>
              <a:p>
                <a:r>
                  <a:rPr lang="fr-CA" b="1"/>
                  <a:t>-AB</a:t>
                </a:r>
              </a:p>
            </p:txBody>
          </p:sp>
          <p:sp>
            <p:nvSpPr>
              <p:cNvPr id="29" name="TextBox 28">
                <a:extLst>
                  <a:ext uri="{FF2B5EF4-FFF2-40B4-BE49-F238E27FC236}">
                    <a16:creationId xmlns:a16="http://schemas.microsoft.com/office/drawing/2014/main" id="{9B6E17E6-7561-19B4-A046-277816241EE2}"/>
                  </a:ext>
                </a:extLst>
              </p:cNvPr>
              <p:cNvSpPr txBox="1"/>
              <p:nvPr/>
            </p:nvSpPr>
            <p:spPr>
              <a:xfrm>
                <a:off x="7481463" y="1799059"/>
                <a:ext cx="513282" cy="369332"/>
              </a:xfrm>
              <a:prstGeom prst="rect">
                <a:avLst/>
              </a:prstGeom>
              <a:noFill/>
            </p:spPr>
            <p:txBody>
              <a:bodyPr wrap="square" rtlCol="0">
                <a:spAutoFit/>
              </a:bodyPr>
              <a:lstStyle/>
              <a:p>
                <a:r>
                  <a:rPr lang="fr-CA" b="1"/>
                  <a:t>-D</a:t>
                </a:r>
              </a:p>
            </p:txBody>
          </p:sp>
          <p:sp>
            <p:nvSpPr>
              <p:cNvPr id="30" name="TextBox 29">
                <a:extLst>
                  <a:ext uri="{FF2B5EF4-FFF2-40B4-BE49-F238E27FC236}">
                    <a16:creationId xmlns:a16="http://schemas.microsoft.com/office/drawing/2014/main" id="{2F79E6C1-38DF-CB60-18EA-56375A8C1238}"/>
                  </a:ext>
                </a:extLst>
              </p:cNvPr>
              <p:cNvSpPr txBox="1"/>
              <p:nvPr/>
            </p:nvSpPr>
            <p:spPr>
              <a:xfrm>
                <a:off x="8176624" y="1799059"/>
                <a:ext cx="673085" cy="369332"/>
              </a:xfrm>
              <a:prstGeom prst="rect">
                <a:avLst/>
              </a:prstGeom>
              <a:noFill/>
            </p:spPr>
            <p:txBody>
              <a:bodyPr wrap="square" rtlCol="0">
                <a:spAutoFit/>
              </a:bodyPr>
              <a:lstStyle/>
              <a:p>
                <a:r>
                  <a:rPr lang="fr-CA" b="1" dirty="0"/>
                  <a:t>CON</a:t>
                </a:r>
              </a:p>
            </p:txBody>
          </p:sp>
          <p:sp>
            <p:nvSpPr>
              <p:cNvPr id="31" name="TextBox 30">
                <a:extLst>
                  <a:ext uri="{FF2B5EF4-FFF2-40B4-BE49-F238E27FC236}">
                    <a16:creationId xmlns:a16="http://schemas.microsoft.com/office/drawing/2014/main" id="{7DC72995-763E-A055-B855-AAE5D644CC6D}"/>
                  </a:ext>
                </a:extLst>
              </p:cNvPr>
              <p:cNvSpPr txBox="1"/>
              <p:nvPr/>
            </p:nvSpPr>
            <p:spPr>
              <a:xfrm>
                <a:off x="8761675" y="1660560"/>
                <a:ext cx="972757" cy="584775"/>
              </a:xfrm>
              <a:prstGeom prst="rect">
                <a:avLst/>
              </a:prstGeom>
              <a:noFill/>
            </p:spPr>
            <p:txBody>
              <a:bodyPr wrap="square" rtlCol="0">
                <a:spAutoFit/>
              </a:bodyPr>
              <a:lstStyle/>
              <a:p>
                <a:pPr algn="ctr"/>
                <a:r>
                  <a:rPr lang="fr-CA" sz="1600" b="1" dirty="0"/>
                  <a:t>Cellules</a:t>
                </a:r>
              </a:p>
              <a:p>
                <a:pPr algn="ctr"/>
                <a:r>
                  <a:rPr lang="fr-CA" sz="1600" b="1" dirty="0"/>
                  <a:t>A1</a:t>
                </a:r>
              </a:p>
            </p:txBody>
          </p:sp>
          <p:sp>
            <p:nvSpPr>
              <p:cNvPr id="39" name="TextBox 38">
                <a:extLst>
                  <a:ext uri="{FF2B5EF4-FFF2-40B4-BE49-F238E27FC236}">
                    <a16:creationId xmlns:a16="http://schemas.microsoft.com/office/drawing/2014/main" id="{9F071313-FB9F-4E92-368E-6ECEB65625C5}"/>
                  </a:ext>
                </a:extLst>
              </p:cNvPr>
              <p:cNvSpPr txBox="1"/>
              <p:nvPr/>
            </p:nvSpPr>
            <p:spPr>
              <a:xfrm>
                <a:off x="9488600" y="1660560"/>
                <a:ext cx="972757" cy="584775"/>
              </a:xfrm>
              <a:prstGeom prst="rect">
                <a:avLst/>
              </a:prstGeom>
              <a:noFill/>
            </p:spPr>
            <p:txBody>
              <a:bodyPr wrap="square" rtlCol="0">
                <a:spAutoFit/>
              </a:bodyPr>
              <a:lstStyle/>
              <a:p>
                <a:pPr algn="ctr"/>
                <a:r>
                  <a:rPr lang="fr-CA" sz="1600" b="1" dirty="0"/>
                  <a:t>Cellules</a:t>
                </a:r>
              </a:p>
              <a:p>
                <a:pPr algn="ctr"/>
                <a:r>
                  <a:rPr lang="fr-CA" sz="1600" b="1" dirty="0"/>
                  <a:t>B</a:t>
                </a:r>
              </a:p>
            </p:txBody>
          </p:sp>
          <p:sp>
            <p:nvSpPr>
              <p:cNvPr id="40" name="TextBox 39">
                <a:extLst>
                  <a:ext uri="{FF2B5EF4-FFF2-40B4-BE49-F238E27FC236}">
                    <a16:creationId xmlns:a16="http://schemas.microsoft.com/office/drawing/2014/main" id="{AE6E9C3F-E3C7-A9E7-F12B-5D13E6EB0A0D}"/>
                  </a:ext>
                </a:extLst>
              </p:cNvPr>
              <p:cNvSpPr txBox="1"/>
              <p:nvPr/>
            </p:nvSpPr>
            <p:spPr>
              <a:xfrm>
                <a:off x="10318413" y="1556056"/>
                <a:ext cx="972757" cy="830997"/>
              </a:xfrm>
              <a:prstGeom prst="rect">
                <a:avLst/>
              </a:prstGeom>
              <a:noFill/>
            </p:spPr>
            <p:txBody>
              <a:bodyPr wrap="square" rtlCol="0">
                <a:spAutoFit/>
              </a:bodyPr>
              <a:lstStyle/>
              <a:p>
                <a:pPr algn="ctr"/>
                <a:r>
                  <a:rPr lang="fr-CA" sz="1600" b="1" dirty="0"/>
                  <a:t>Cellules A1</a:t>
                </a:r>
              </a:p>
              <a:p>
                <a:pPr algn="ctr"/>
                <a:r>
                  <a:rPr lang="fr-CA" sz="1600" b="1" dirty="0"/>
                  <a:t>1:32</a:t>
                </a:r>
              </a:p>
            </p:txBody>
          </p:sp>
          <p:sp>
            <p:nvSpPr>
              <p:cNvPr id="41" name="TextBox 40">
                <a:extLst>
                  <a:ext uri="{FF2B5EF4-FFF2-40B4-BE49-F238E27FC236}">
                    <a16:creationId xmlns:a16="http://schemas.microsoft.com/office/drawing/2014/main" id="{7EDC09B5-28A8-8A6D-7D02-31023F8EEA4D}"/>
                  </a:ext>
                </a:extLst>
              </p:cNvPr>
              <p:cNvSpPr txBox="1"/>
              <p:nvPr/>
            </p:nvSpPr>
            <p:spPr>
              <a:xfrm>
                <a:off x="11087438" y="1556056"/>
                <a:ext cx="972757" cy="830997"/>
              </a:xfrm>
              <a:prstGeom prst="rect">
                <a:avLst/>
              </a:prstGeom>
              <a:noFill/>
            </p:spPr>
            <p:txBody>
              <a:bodyPr wrap="square" rtlCol="0">
                <a:spAutoFit/>
              </a:bodyPr>
              <a:lstStyle/>
              <a:p>
                <a:pPr algn="ctr"/>
                <a:r>
                  <a:rPr lang="fr-CA" sz="1600" b="1"/>
                  <a:t>Cellules B</a:t>
                </a:r>
              </a:p>
              <a:p>
                <a:pPr algn="ctr"/>
                <a:r>
                  <a:rPr lang="fr-CA" sz="1600" b="1"/>
                  <a:t>1:32</a:t>
                </a:r>
              </a:p>
            </p:txBody>
          </p:sp>
        </p:grpSp>
        <p:sp>
          <p:nvSpPr>
            <p:cNvPr id="46" name="Rectangle 45">
              <a:extLst>
                <a:ext uri="{FF2B5EF4-FFF2-40B4-BE49-F238E27FC236}">
                  <a16:creationId xmlns:a16="http://schemas.microsoft.com/office/drawing/2014/main" id="{31FBFD52-D384-AD3E-B036-AAC5B118D867}"/>
                </a:ext>
              </a:extLst>
            </p:cNvPr>
            <p:cNvSpPr/>
            <p:nvPr/>
          </p:nvSpPr>
          <p:spPr>
            <a:xfrm>
              <a:off x="10247558" y="1039182"/>
              <a:ext cx="1659151" cy="163128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9" name="TextBox 48">
            <a:extLst>
              <a:ext uri="{FF2B5EF4-FFF2-40B4-BE49-F238E27FC236}">
                <a16:creationId xmlns:a16="http://schemas.microsoft.com/office/drawing/2014/main" id="{ED295621-C47C-13B4-EEB6-3AFB5619A5BD}"/>
              </a:ext>
            </a:extLst>
          </p:cNvPr>
          <p:cNvSpPr txBox="1"/>
          <p:nvPr/>
        </p:nvSpPr>
        <p:spPr>
          <a:xfrm>
            <a:off x="4793172" y="3139314"/>
            <a:ext cx="6881787" cy="2816156"/>
          </a:xfrm>
          <a:prstGeom prst="rect">
            <a:avLst/>
          </a:prstGeom>
          <a:noFill/>
        </p:spPr>
        <p:txBody>
          <a:bodyPr wrap="square" lIns="91440" tIns="45720" rIns="91440" bIns="45720" rtlCol="0" anchor="t">
            <a:spAutoFit/>
          </a:bodyPr>
          <a:lstStyle/>
          <a:p>
            <a:r>
              <a:rPr lang="fr-CA" sz="1700" b="1" dirty="0">
                <a:latin typeface="Arial"/>
                <a:cs typeface="Arial"/>
              </a:rPr>
              <a:t>Test réalisé avec le typage ABO et Rh de routine</a:t>
            </a:r>
          </a:p>
          <a:p>
            <a:r>
              <a:rPr lang="fr-CA" sz="1700" dirty="0">
                <a:latin typeface="Arial"/>
                <a:cs typeface="Arial"/>
              </a:rPr>
              <a:t>Procédé non onéreux s’appuyant sur une infrastructure/des réactifs existants</a:t>
            </a:r>
          </a:p>
          <a:p>
            <a:endParaRPr lang="en-CA" sz="1200" b="1" dirty="0">
              <a:latin typeface="Arial" panose="020B0604020202020204" pitchFamily="34" charset="0"/>
              <a:cs typeface="Arial" panose="020B0604020202020204" pitchFamily="34" charset="0"/>
            </a:endParaRPr>
          </a:p>
          <a:p>
            <a:r>
              <a:rPr lang="fr-CA" sz="1700" b="1" dirty="0">
                <a:latin typeface="Arial"/>
                <a:cs typeface="Arial"/>
              </a:rPr>
              <a:t>Test du plasma réalisé à chaque don pour tous les donneurs</a:t>
            </a:r>
          </a:p>
          <a:p>
            <a:r>
              <a:rPr lang="fr-CA" sz="1700" dirty="0">
                <a:latin typeface="Arial"/>
                <a:cs typeface="Arial"/>
              </a:rPr>
              <a:t>Garantit qu’aucun donneur unique présentant un titre très élevé d’iso-hémagglutinines n’a d’incidence sur le composant mélangé final</a:t>
            </a:r>
          </a:p>
          <a:p>
            <a:endParaRPr lang="en-CA" sz="1200" b="1" dirty="0">
              <a:latin typeface="Arial" panose="020B0604020202020204" pitchFamily="34" charset="0"/>
              <a:cs typeface="Arial" panose="020B0604020202020204" pitchFamily="34" charset="0"/>
            </a:endParaRPr>
          </a:p>
          <a:p>
            <a:r>
              <a:rPr lang="fr-CA" sz="1700" b="1" dirty="0">
                <a:latin typeface="Arial"/>
                <a:cs typeface="Arial"/>
              </a:rPr>
              <a:t>Pour que le donneur soit considéré à faible titre : le test du plasma doit être négatif contre les cellules A1 et les cellules B</a:t>
            </a:r>
          </a:p>
          <a:p>
            <a:r>
              <a:rPr lang="fr-CA" sz="1700" b="1" dirty="0">
                <a:latin typeface="Arial"/>
                <a:cs typeface="Arial"/>
              </a:rPr>
              <a:t>Le test N’est PAS réalisé sur le composant final</a:t>
            </a:r>
          </a:p>
        </p:txBody>
      </p:sp>
      <p:sp>
        <p:nvSpPr>
          <p:cNvPr id="11" name="TextBox 10">
            <a:extLst>
              <a:ext uri="{FF2B5EF4-FFF2-40B4-BE49-F238E27FC236}">
                <a16:creationId xmlns:a16="http://schemas.microsoft.com/office/drawing/2014/main" id="{4880DB47-82A7-20E0-A169-EFF69B381177}"/>
              </a:ext>
            </a:extLst>
          </p:cNvPr>
          <p:cNvSpPr txBox="1"/>
          <p:nvPr/>
        </p:nvSpPr>
        <p:spPr>
          <a:xfrm>
            <a:off x="5755999" y="6370969"/>
            <a:ext cx="5559265" cy="461665"/>
          </a:xfrm>
          <a:prstGeom prst="rect">
            <a:avLst/>
          </a:prstGeom>
          <a:noFill/>
        </p:spPr>
        <p:txBody>
          <a:bodyPr wrap="square" rtlCol="0">
            <a:spAutoFit/>
          </a:bodyPr>
          <a:lstStyle/>
          <a:p>
            <a:r>
              <a:rPr lang="fr-CA" sz="1200" b="0" dirty="0">
                <a:solidFill>
                  <a:schemeClr val="tx1">
                    <a:lumMod val="60000"/>
                    <a:lumOff val="40000"/>
                  </a:schemeClr>
                </a:solidFill>
                <a:latin typeface="Arial" panose="020B0604020202020204" pitchFamily="34" charset="0"/>
                <a:cs typeface="Arial" panose="020B0604020202020204" pitchFamily="34" charset="0"/>
              </a:rPr>
              <a:t>Source : </a:t>
            </a:r>
            <a:r>
              <a:rPr lang="fr-CA" sz="1200" dirty="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p:txBody>
      </p:sp>
      <p:sp>
        <p:nvSpPr>
          <p:cNvPr id="19" name="TextBox 18">
            <a:extLst>
              <a:ext uri="{FF2B5EF4-FFF2-40B4-BE49-F238E27FC236}">
                <a16:creationId xmlns:a16="http://schemas.microsoft.com/office/drawing/2014/main" id="{0763D0FD-EF21-BCCA-0CCA-1C701ABCA711}"/>
              </a:ext>
            </a:extLst>
          </p:cNvPr>
          <p:cNvSpPr txBox="1"/>
          <p:nvPr/>
        </p:nvSpPr>
        <p:spPr>
          <a:xfrm>
            <a:off x="4049676" y="1158804"/>
            <a:ext cx="481066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1600" b="1" dirty="0">
                <a:cs typeface="Calibri"/>
              </a:rPr>
              <a:t>Exemple : titres élevés chez un donneur du groupe A</a:t>
            </a:r>
          </a:p>
        </p:txBody>
      </p:sp>
    </p:spTree>
    <p:custDataLst>
      <p:tags r:id="rId1"/>
    </p:custDataLst>
    <p:extLst>
      <p:ext uri="{BB962C8B-B14F-4D97-AF65-F5344CB8AC3E}">
        <p14:creationId xmlns:p14="http://schemas.microsoft.com/office/powerpoint/2010/main" val="363718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FB1A0AAE-1871-6E2A-F5E1-3AF8D51BD968}"/>
              </a:ext>
            </a:extLst>
          </p:cNvPr>
          <p:cNvGrpSpPr/>
          <p:nvPr/>
        </p:nvGrpSpPr>
        <p:grpSpPr>
          <a:xfrm>
            <a:off x="2228696" y="2605237"/>
            <a:ext cx="7657626" cy="2308324"/>
            <a:chOff x="2512148" y="4215271"/>
            <a:chExt cx="6809362" cy="3926459"/>
          </a:xfrm>
        </p:grpSpPr>
        <p:sp>
          <p:nvSpPr>
            <p:cNvPr id="64" name="Rectangle 63">
              <a:extLst>
                <a:ext uri="{FF2B5EF4-FFF2-40B4-BE49-F238E27FC236}">
                  <a16:creationId xmlns:a16="http://schemas.microsoft.com/office/drawing/2014/main" id="{90DD09C9-91C1-5E8D-AF33-3E8823601915}"/>
                </a:ext>
              </a:extLst>
            </p:cNvPr>
            <p:cNvSpPr/>
            <p:nvPr/>
          </p:nvSpPr>
          <p:spPr>
            <a:xfrm>
              <a:off x="2512148" y="4290545"/>
              <a:ext cx="6809362" cy="2120630"/>
            </a:xfrm>
            <a:prstGeom prst="rect">
              <a:avLst/>
            </a:prstGeom>
            <a:solidFill>
              <a:srgbClr val="2A425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TextBox 64">
              <a:extLst>
                <a:ext uri="{FF2B5EF4-FFF2-40B4-BE49-F238E27FC236}">
                  <a16:creationId xmlns:a16="http://schemas.microsoft.com/office/drawing/2014/main" id="{AEEA00F7-5149-EB9A-FBA1-3580E8CAD69E}"/>
                </a:ext>
              </a:extLst>
            </p:cNvPr>
            <p:cNvSpPr txBox="1"/>
            <p:nvPr/>
          </p:nvSpPr>
          <p:spPr>
            <a:xfrm>
              <a:off x="6115629" y="4626991"/>
              <a:ext cx="2853666" cy="1413526"/>
            </a:xfrm>
            <a:prstGeom prst="rect">
              <a:avLst/>
            </a:prstGeom>
            <a:noFill/>
          </p:spPr>
          <p:txBody>
            <a:bodyPr wrap="none" lIns="91440" tIns="45720" rIns="91440" bIns="45720" rtlCol="0" anchor="t">
              <a:spAutoFit/>
            </a:bodyPr>
            <a:lstStyle/>
            <a:p>
              <a:pPr algn="ctr"/>
              <a:r>
                <a:rPr lang="fr-CA" sz="2400" dirty="0">
                  <a:solidFill>
                    <a:schemeClr val="bg1"/>
                  </a:solidFill>
                  <a:latin typeface="Arial"/>
                  <a:cs typeface="Arial"/>
                </a:rPr>
                <a:t>1:128</a:t>
              </a:r>
            </a:p>
            <a:p>
              <a:pPr algn="ctr"/>
              <a:r>
                <a:rPr lang="fr-CA" sz="2400" dirty="0">
                  <a:solidFill>
                    <a:schemeClr val="bg1"/>
                  </a:solidFill>
                  <a:latin typeface="Arial"/>
                  <a:cs typeface="Arial"/>
                </a:rPr>
                <a:t>Centrifugation immédiate</a:t>
              </a:r>
            </a:p>
          </p:txBody>
        </p:sp>
        <p:sp>
          <p:nvSpPr>
            <p:cNvPr id="66" name="TextBox 65">
              <a:extLst>
                <a:ext uri="{FF2B5EF4-FFF2-40B4-BE49-F238E27FC236}">
                  <a16:creationId xmlns:a16="http://schemas.microsoft.com/office/drawing/2014/main" id="{41222726-2A27-DC52-2BAD-C44568A0BC22}"/>
                </a:ext>
              </a:extLst>
            </p:cNvPr>
            <p:cNvSpPr txBox="1"/>
            <p:nvPr/>
          </p:nvSpPr>
          <p:spPr>
            <a:xfrm>
              <a:off x="3176125" y="4626991"/>
              <a:ext cx="1986835" cy="1413526"/>
            </a:xfrm>
            <a:prstGeom prst="rect">
              <a:avLst/>
            </a:prstGeom>
            <a:noFill/>
          </p:spPr>
          <p:txBody>
            <a:bodyPr wrap="square" lIns="91440" tIns="45720" rIns="91440" bIns="45720" anchor="t">
              <a:spAutoFit/>
            </a:bodyPr>
            <a:lstStyle/>
            <a:p>
              <a:pPr algn="ctr"/>
              <a:r>
                <a:rPr lang="fr-CA" sz="2400" dirty="0">
                  <a:solidFill>
                    <a:schemeClr val="bg1"/>
                  </a:solidFill>
                  <a:latin typeface="Arial"/>
                  <a:cs typeface="Arial"/>
                </a:rPr>
                <a:t>1:32</a:t>
              </a:r>
            </a:p>
            <a:p>
              <a:pPr algn="ctr"/>
              <a:r>
                <a:rPr lang="fr-CA" sz="2400" dirty="0">
                  <a:solidFill>
                    <a:schemeClr val="bg1"/>
                  </a:solidFill>
                  <a:latin typeface="Arial"/>
                  <a:cs typeface="Arial"/>
                </a:rPr>
                <a:t>Analyseur PK</a:t>
              </a:r>
              <a:r>
                <a:rPr lang="fr-CA" sz="2400" dirty="0">
                  <a:latin typeface="Arial"/>
                  <a:cs typeface="Arial"/>
                </a:rPr>
                <a:t> </a:t>
              </a:r>
            </a:p>
          </p:txBody>
        </p:sp>
        <p:sp>
          <p:nvSpPr>
            <p:cNvPr id="67" name="TextBox 66">
              <a:extLst>
                <a:ext uri="{FF2B5EF4-FFF2-40B4-BE49-F238E27FC236}">
                  <a16:creationId xmlns:a16="http://schemas.microsoft.com/office/drawing/2014/main" id="{434BB083-928F-6CAC-D841-371C95120A1A}"/>
                </a:ext>
              </a:extLst>
            </p:cNvPr>
            <p:cNvSpPr txBox="1"/>
            <p:nvPr/>
          </p:nvSpPr>
          <p:spPr>
            <a:xfrm>
              <a:off x="5285850" y="4215271"/>
              <a:ext cx="338172" cy="3926459"/>
            </a:xfrm>
            <a:prstGeom prst="rect">
              <a:avLst/>
            </a:prstGeom>
            <a:noFill/>
          </p:spPr>
          <p:txBody>
            <a:bodyPr wrap="square" lIns="91440" tIns="45720" rIns="91440" bIns="45720" anchor="t">
              <a:spAutoFit/>
            </a:bodyPr>
            <a:lstStyle/>
            <a:p>
              <a:r>
                <a:rPr lang="fr-CA" sz="7200" dirty="0">
                  <a:solidFill>
                    <a:schemeClr val="bg1"/>
                  </a:solidFill>
                </a:rPr>
                <a:t>≈ </a:t>
              </a:r>
            </a:p>
          </p:txBody>
        </p:sp>
      </p:grpSp>
      <p:sp>
        <p:nvSpPr>
          <p:cNvPr id="68" name="Title 1">
            <a:extLst>
              <a:ext uri="{FF2B5EF4-FFF2-40B4-BE49-F238E27FC236}">
                <a16:creationId xmlns:a16="http://schemas.microsoft.com/office/drawing/2014/main" id="{B8BEC1FD-9D4E-09BD-7221-FD650CD9B5AC}"/>
              </a:ext>
            </a:extLst>
          </p:cNvPr>
          <p:cNvSpPr>
            <a:spLocks noGrp="1"/>
          </p:cNvSpPr>
          <p:nvPr>
            <p:ph type="title"/>
          </p:nvPr>
        </p:nvSpPr>
        <p:spPr>
          <a:xfrm>
            <a:off x="654933" y="-1407"/>
            <a:ext cx="10905695" cy="1325563"/>
          </a:xfrm>
        </p:spPr>
        <p:txBody>
          <a:bodyPr/>
          <a:lstStyle/>
          <a:p>
            <a:br>
              <a:rPr lang="fr-CA" sz="3200" dirty="0">
                <a:latin typeface="Arial"/>
                <a:cs typeface="Arial"/>
              </a:rPr>
            </a:br>
            <a:r>
              <a:rPr lang="fr-CA" sz="3200" dirty="0">
                <a:latin typeface="Arial"/>
                <a:cs typeface="Arial"/>
              </a:rPr>
              <a:t>Quel est le seuil utilisé pour déterminer un titre élevé?</a:t>
            </a:r>
          </a:p>
        </p:txBody>
      </p:sp>
      <p:sp>
        <p:nvSpPr>
          <p:cNvPr id="2" name="TextBox 1">
            <a:extLst>
              <a:ext uri="{FF2B5EF4-FFF2-40B4-BE49-F238E27FC236}">
                <a16:creationId xmlns:a16="http://schemas.microsoft.com/office/drawing/2014/main" id="{04312A5B-04A3-E6B6-12D2-5CFAA8F0C40D}"/>
              </a:ext>
            </a:extLst>
          </p:cNvPr>
          <p:cNvSpPr txBox="1"/>
          <p:nvPr/>
        </p:nvSpPr>
        <p:spPr>
          <a:xfrm>
            <a:off x="5728226" y="6317716"/>
            <a:ext cx="5517466" cy="461665"/>
          </a:xfrm>
          <a:prstGeom prst="rect">
            <a:avLst/>
          </a:prstGeom>
          <a:noFill/>
        </p:spPr>
        <p:txBody>
          <a:bodyPr wrap="square" rtlCol="0">
            <a:spAutoFit/>
          </a:bodyPr>
          <a:lstStyle/>
          <a:p>
            <a:r>
              <a:rPr lang="fr-CA" sz="1200" b="0">
                <a:solidFill>
                  <a:schemeClr val="tx1">
                    <a:lumMod val="60000"/>
                    <a:lumOff val="40000"/>
                  </a:schemeClr>
                </a:solidFill>
                <a:latin typeface="Arial" panose="020B0604020202020204" pitchFamily="34" charset="0"/>
                <a:cs typeface="Arial" panose="020B0604020202020204" pitchFamily="34" charset="0"/>
              </a:rPr>
              <a:t>Source : </a:t>
            </a:r>
            <a:r>
              <a:rPr lang="fr-CA" sz="120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a:p>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850190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A3EEB-4B02-D7B9-7BC1-5951BA003F7A}"/>
              </a:ext>
            </a:extLst>
          </p:cNvPr>
          <p:cNvSpPr>
            <a:spLocks noGrp="1"/>
          </p:cNvSpPr>
          <p:nvPr>
            <p:ph type="title"/>
          </p:nvPr>
        </p:nvSpPr>
        <p:spPr>
          <a:xfrm>
            <a:off x="593517" y="232176"/>
            <a:ext cx="10760283" cy="1325563"/>
          </a:xfrm>
        </p:spPr>
        <p:txBody>
          <a:bodyPr>
            <a:noAutofit/>
          </a:bodyPr>
          <a:lstStyle/>
          <a:p>
            <a:r>
              <a:rPr lang="fr-CA" sz="3200" dirty="0">
                <a:latin typeface="Arial"/>
                <a:cs typeface="Arial"/>
              </a:rPr>
              <a:t>Pourquoi un seuil de titre équivalent à 1:128 par centrifugation immédiate a-t-il été choisi pour le test de détection de titres élevés chez les donneurs?</a:t>
            </a:r>
          </a:p>
        </p:txBody>
      </p:sp>
      <p:sp>
        <p:nvSpPr>
          <p:cNvPr id="15" name="Content Placeholder 2">
            <a:extLst>
              <a:ext uri="{FF2B5EF4-FFF2-40B4-BE49-F238E27FC236}">
                <a16:creationId xmlns:a16="http://schemas.microsoft.com/office/drawing/2014/main" id="{AE8803FA-6ECE-2AE3-70AE-4FB5931FC787}"/>
              </a:ext>
            </a:extLst>
          </p:cNvPr>
          <p:cNvSpPr>
            <a:spLocks noGrp="1"/>
          </p:cNvSpPr>
          <p:nvPr>
            <p:ph idx="1"/>
          </p:nvPr>
        </p:nvSpPr>
        <p:spPr>
          <a:xfrm>
            <a:off x="838200" y="1547813"/>
            <a:ext cx="10515600" cy="4481195"/>
          </a:xfrm>
        </p:spPr>
        <p:txBody>
          <a:bodyPr>
            <a:normAutofit fontScale="77500" lnSpcReduction="20000"/>
          </a:bodyPr>
          <a:lstStyle/>
          <a:p>
            <a:pPr marL="0" indent="0">
              <a:buNone/>
            </a:pPr>
            <a:r>
              <a:rPr lang="fr-CA" b="1" dirty="0">
                <a:latin typeface="Arial"/>
                <a:cs typeface="Arial"/>
              </a:rPr>
              <a:t>Contexte </a:t>
            </a:r>
          </a:p>
          <a:p>
            <a:r>
              <a:rPr lang="fr-CA" dirty="0">
                <a:latin typeface="Arial"/>
                <a:cs typeface="Arial"/>
              </a:rPr>
              <a:t>Absence de valeur seuil convenue ou normalisée</a:t>
            </a:r>
          </a:p>
          <a:p>
            <a:r>
              <a:rPr lang="fr-CA" dirty="0">
                <a:latin typeface="Arial"/>
                <a:cs typeface="Arial"/>
              </a:rPr>
              <a:t>Absence de méthode de référence reconnue pour le test des titres d’iso-hémagglutinines</a:t>
            </a:r>
          </a:p>
          <a:p>
            <a:endParaRPr lang="en-CA" dirty="0"/>
          </a:p>
          <a:p>
            <a:pPr marL="0" indent="0">
              <a:buNone/>
            </a:pPr>
            <a:r>
              <a:rPr lang="fr-CA" b="1" dirty="0">
                <a:latin typeface="Arial"/>
                <a:cs typeface="Arial"/>
              </a:rPr>
              <a:t>Justification</a:t>
            </a:r>
            <a:r>
              <a:rPr lang="fr-CA" dirty="0">
                <a:latin typeface="Arial"/>
                <a:cs typeface="Arial"/>
              </a:rPr>
              <a:t> </a:t>
            </a:r>
          </a:p>
          <a:p>
            <a:r>
              <a:rPr lang="fr-CA" dirty="0">
                <a:latin typeface="Arial"/>
                <a:cs typeface="Arial"/>
              </a:rPr>
              <a:t>La plupart des RHI consignées par les systèmes de surveillance sont survenues à des titres au-dessus de 1:128 (centrifugation immédiate) ou de 1:256 (TIA)</a:t>
            </a:r>
          </a:p>
          <a:p>
            <a:r>
              <a:rPr lang="fr-CA" dirty="0">
                <a:latin typeface="Arial"/>
                <a:cs typeface="Arial"/>
              </a:rPr>
              <a:t>La valeur seuil doit trouver le juste milieu entre sécurité et disponibilité des composants</a:t>
            </a:r>
          </a:p>
          <a:p>
            <a:pPr marL="0" indent="0">
              <a:buNone/>
            </a:pPr>
            <a:endParaRPr lang="en-CA" dirty="0"/>
          </a:p>
          <a:p>
            <a:pPr marL="0" indent="0">
              <a:buNone/>
            </a:pPr>
            <a:r>
              <a:rPr lang="fr-CA" b="1" dirty="0">
                <a:latin typeface="Arial"/>
                <a:cs typeface="Arial"/>
              </a:rPr>
              <a:t>Expérience</a:t>
            </a:r>
          </a:p>
          <a:p>
            <a:r>
              <a:rPr lang="fr-CA" dirty="0">
                <a:latin typeface="Arial"/>
                <a:cs typeface="Arial"/>
              </a:rPr>
              <a:t>La Société canadienne du sang met en œuvre le test de détection de titres élevés des donneurs sur l’analyseur PK utilisé par le NHS Blood and Transplant (NHSBT) en Grande-Bretagne et le service du sang de la Croix-Rouge australienne </a:t>
            </a:r>
          </a:p>
        </p:txBody>
      </p:sp>
      <p:sp>
        <p:nvSpPr>
          <p:cNvPr id="3" name="TextBox 2">
            <a:extLst>
              <a:ext uri="{FF2B5EF4-FFF2-40B4-BE49-F238E27FC236}">
                <a16:creationId xmlns:a16="http://schemas.microsoft.com/office/drawing/2014/main" id="{78F3B8EC-827B-BD7A-2719-99D9D6114F4E}"/>
              </a:ext>
            </a:extLst>
          </p:cNvPr>
          <p:cNvSpPr txBox="1"/>
          <p:nvPr/>
        </p:nvSpPr>
        <p:spPr>
          <a:xfrm>
            <a:off x="5718287" y="6317716"/>
            <a:ext cx="5517466" cy="461665"/>
          </a:xfrm>
          <a:prstGeom prst="rect">
            <a:avLst/>
          </a:prstGeom>
          <a:noFill/>
        </p:spPr>
        <p:txBody>
          <a:bodyPr wrap="square" rtlCol="0">
            <a:spAutoFit/>
          </a:bodyPr>
          <a:lstStyle/>
          <a:p>
            <a:r>
              <a:rPr lang="fr-CA" sz="1200" b="0">
                <a:solidFill>
                  <a:schemeClr val="tx1">
                    <a:lumMod val="60000"/>
                    <a:lumOff val="40000"/>
                  </a:schemeClr>
                </a:solidFill>
                <a:latin typeface="Arial" panose="020B0604020202020204" pitchFamily="34" charset="0"/>
                <a:cs typeface="Arial" panose="020B0604020202020204" pitchFamily="34" charset="0"/>
              </a:rPr>
              <a:t>Source : </a:t>
            </a:r>
            <a:r>
              <a:rPr lang="fr-CA" sz="120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a:p>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524876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B0E3B-6380-4227-98D6-F223EBF3532A}"/>
              </a:ext>
            </a:extLst>
          </p:cNvPr>
          <p:cNvSpPr>
            <a:spLocks noGrp="1"/>
          </p:cNvSpPr>
          <p:nvPr>
            <p:ph type="title"/>
          </p:nvPr>
        </p:nvSpPr>
        <p:spPr>
          <a:xfrm>
            <a:off x="641192" y="358402"/>
            <a:ext cx="10589564" cy="943442"/>
          </a:xfrm>
        </p:spPr>
        <p:txBody>
          <a:bodyPr>
            <a:noAutofit/>
          </a:bodyPr>
          <a:lstStyle/>
          <a:p>
            <a:r>
              <a:rPr lang="fr-CA" sz="3200">
                <a:latin typeface="Arial"/>
                <a:cs typeface="Arial"/>
              </a:rPr>
              <a:t>Quels sont les avantages d’une méthode automatisée pour le test des titres d’iso-hémagglutinines?</a:t>
            </a:r>
          </a:p>
        </p:txBody>
      </p:sp>
      <p:sp>
        <p:nvSpPr>
          <p:cNvPr id="3" name="Content Placeholder 2">
            <a:extLst>
              <a:ext uri="{FF2B5EF4-FFF2-40B4-BE49-F238E27FC236}">
                <a16:creationId xmlns:a16="http://schemas.microsoft.com/office/drawing/2014/main" id="{D26B146D-9F5E-97C5-2CF7-10F790010069}"/>
              </a:ext>
            </a:extLst>
          </p:cNvPr>
          <p:cNvSpPr>
            <a:spLocks noGrp="1"/>
          </p:cNvSpPr>
          <p:nvPr>
            <p:ph idx="1"/>
          </p:nvPr>
        </p:nvSpPr>
        <p:spPr>
          <a:xfrm>
            <a:off x="838200" y="1417863"/>
            <a:ext cx="10515600" cy="3597049"/>
          </a:xfrm>
        </p:spPr>
        <p:txBody>
          <a:bodyPr>
            <a:normAutofit/>
          </a:bodyPr>
          <a:lstStyle/>
          <a:p>
            <a:pPr marL="457200" indent="-457200">
              <a:spcBef>
                <a:spcPts val="2400"/>
              </a:spcBef>
              <a:buNone/>
            </a:pPr>
            <a:r>
              <a:rPr lang="fr-CA" b="1">
                <a:latin typeface="Arial"/>
                <a:ea typeface="Calibri" panose="020F0502020204030204" pitchFamily="34" charset="0"/>
                <a:cs typeface="Arial"/>
              </a:rPr>
              <a:t>1. 	</a:t>
            </a:r>
            <a:r>
              <a:rPr lang="fr-CA">
                <a:latin typeface="Arial"/>
                <a:ea typeface="Calibri" panose="020F0502020204030204" pitchFamily="34" charset="0"/>
                <a:cs typeface="Arial"/>
              </a:rPr>
              <a:t>Meilleures efficacité, homogénéité, sensibilité et reproductibilité par rapport aux méthodes manuelles</a:t>
            </a:r>
          </a:p>
          <a:p>
            <a:pPr marL="457200" indent="-457200">
              <a:spcBef>
                <a:spcPts val="2400"/>
              </a:spcBef>
              <a:buNone/>
            </a:pPr>
            <a:r>
              <a:rPr lang="fr-CA" b="1">
                <a:latin typeface="Arial"/>
                <a:cs typeface="Arial"/>
              </a:rPr>
              <a:t>2. 	</a:t>
            </a:r>
            <a:r>
              <a:rPr lang="fr-CA">
                <a:latin typeface="Arial"/>
                <a:cs typeface="Arial"/>
              </a:rPr>
              <a:t>Accès équitable : le test à grande échelle de la Société canadienne du sang permet aux hôpitaux qui ne disposent pas de l’équipement nécessaire pour effectuer ces tests d’avoir accès à des composants à faible titre</a:t>
            </a:r>
          </a:p>
        </p:txBody>
      </p:sp>
      <p:sp>
        <p:nvSpPr>
          <p:cNvPr id="4" name="TextBox 3">
            <a:extLst>
              <a:ext uri="{FF2B5EF4-FFF2-40B4-BE49-F238E27FC236}">
                <a16:creationId xmlns:a16="http://schemas.microsoft.com/office/drawing/2014/main" id="{906BB99A-8303-E75D-2E58-D3746FDCE7DB}"/>
              </a:ext>
            </a:extLst>
          </p:cNvPr>
          <p:cNvSpPr txBox="1"/>
          <p:nvPr/>
        </p:nvSpPr>
        <p:spPr>
          <a:xfrm>
            <a:off x="5718287" y="6317716"/>
            <a:ext cx="5517466" cy="461665"/>
          </a:xfrm>
          <a:prstGeom prst="rect">
            <a:avLst/>
          </a:prstGeom>
          <a:noFill/>
        </p:spPr>
        <p:txBody>
          <a:bodyPr wrap="square" rtlCol="0">
            <a:spAutoFit/>
          </a:bodyPr>
          <a:lstStyle/>
          <a:p>
            <a:r>
              <a:rPr lang="fr-CA" sz="1200" b="0">
                <a:solidFill>
                  <a:schemeClr val="tx1">
                    <a:lumMod val="60000"/>
                    <a:lumOff val="40000"/>
                  </a:schemeClr>
                </a:solidFill>
                <a:latin typeface="Arial" panose="020B0604020202020204" pitchFamily="34" charset="0"/>
                <a:cs typeface="Arial" panose="020B0604020202020204" pitchFamily="34" charset="0"/>
              </a:rPr>
              <a:t>Source : </a:t>
            </a:r>
            <a:r>
              <a:rPr lang="fr-CA" sz="120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a:p>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38022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AB7F1B4-9E45-4186-B011-C653B5D131D9}"/>
              </a:ext>
            </a:extLst>
          </p:cNvPr>
          <p:cNvGrpSpPr/>
          <p:nvPr/>
        </p:nvGrpSpPr>
        <p:grpSpPr>
          <a:xfrm>
            <a:off x="459140" y="2849287"/>
            <a:ext cx="11366062" cy="3100742"/>
            <a:chOff x="761650" y="2034586"/>
            <a:chExt cx="11366062" cy="5581993"/>
          </a:xfrm>
        </p:grpSpPr>
        <p:sp>
          <p:nvSpPr>
            <p:cNvPr id="12" name="Ellipse 11">
              <a:extLst>
                <a:ext uri="{FF2B5EF4-FFF2-40B4-BE49-F238E27FC236}">
                  <a16:creationId xmlns:a16="http://schemas.microsoft.com/office/drawing/2014/main" id="{2466C0D1-9E8C-42F2-9A78-90D47C904EBD}"/>
                </a:ext>
              </a:extLst>
            </p:cNvPr>
            <p:cNvSpPr/>
            <p:nvPr/>
          </p:nvSpPr>
          <p:spPr>
            <a:xfrm>
              <a:off x="952450" y="2034586"/>
              <a:ext cx="7846425" cy="4202610"/>
            </a:xfrm>
            <a:prstGeom prst="ellipse">
              <a:avLst/>
            </a:prstGeom>
            <a:solidFill>
              <a:srgbClr val="2A425A"/>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A425A"/>
                </a:solidFill>
              </a:endParaRPr>
            </a:p>
          </p:txBody>
        </p:sp>
        <p:sp>
          <p:nvSpPr>
            <p:cNvPr id="4" name="Ellipse 3">
              <a:extLst>
                <a:ext uri="{FF2B5EF4-FFF2-40B4-BE49-F238E27FC236}">
                  <a16:creationId xmlns:a16="http://schemas.microsoft.com/office/drawing/2014/main" id="{74FF3C31-61F8-47DE-8712-00C0085564A8}"/>
                </a:ext>
              </a:extLst>
            </p:cNvPr>
            <p:cNvSpPr/>
            <p:nvPr/>
          </p:nvSpPr>
          <p:spPr>
            <a:xfrm>
              <a:off x="952450" y="2159116"/>
              <a:ext cx="6540137" cy="3901439"/>
            </a:xfrm>
            <a:prstGeom prst="ellipse">
              <a:avLst/>
            </a:prstGeom>
            <a:solidFill>
              <a:srgbClr val="C00000"/>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llipse 4">
              <a:extLst>
                <a:ext uri="{FF2B5EF4-FFF2-40B4-BE49-F238E27FC236}">
                  <a16:creationId xmlns:a16="http://schemas.microsoft.com/office/drawing/2014/main" id="{5BC0D7F2-2915-4835-82DE-1C09E0D30255}"/>
                </a:ext>
              </a:extLst>
            </p:cNvPr>
            <p:cNvSpPr/>
            <p:nvPr/>
          </p:nvSpPr>
          <p:spPr>
            <a:xfrm>
              <a:off x="4632959" y="2121189"/>
              <a:ext cx="6540137" cy="3901440"/>
            </a:xfrm>
            <a:prstGeom prst="ellipse">
              <a:avLst/>
            </a:prstGeom>
            <a:solidFill>
              <a:srgbClr val="54C3BB">
                <a:alpha val="60000"/>
              </a:srgbClr>
            </a:solidFill>
            <a:ln w="38100">
              <a:noFill/>
              <a:prstDash val="dash"/>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oneTexte 7">
              <a:extLst>
                <a:ext uri="{FF2B5EF4-FFF2-40B4-BE49-F238E27FC236}">
                  <a16:creationId xmlns:a16="http://schemas.microsoft.com/office/drawing/2014/main" id="{3D0BFA58-B8B2-4BF2-88C4-A8158B8AF1DD}"/>
                </a:ext>
              </a:extLst>
            </p:cNvPr>
            <p:cNvSpPr txBox="1"/>
            <p:nvPr/>
          </p:nvSpPr>
          <p:spPr>
            <a:xfrm flipH="1">
              <a:off x="2183011" y="3392364"/>
              <a:ext cx="1724297" cy="1163533"/>
            </a:xfrm>
            <a:prstGeom prst="rect">
              <a:avLst/>
            </a:prstGeom>
            <a:noFill/>
          </p:spPr>
          <p:txBody>
            <a:bodyPr wrap="square" lIns="91440" tIns="45720" rIns="91440" bIns="45720" rtlCol="0" anchor="t">
              <a:spAutoFit/>
            </a:bodyPr>
            <a:lstStyle/>
            <a:p>
              <a:pPr algn="ctr"/>
              <a:r>
                <a:rPr lang="fr-CA" b="1">
                  <a:solidFill>
                    <a:schemeClr val="bg1"/>
                  </a:solidFill>
                  <a:latin typeface="Arial"/>
                  <a:cs typeface="Arial"/>
                </a:rPr>
                <a:t>Patients avec titre élevé d’IgM</a:t>
              </a:r>
            </a:p>
          </p:txBody>
        </p:sp>
        <p:sp>
          <p:nvSpPr>
            <p:cNvPr id="9" name="ZoneTexte 8">
              <a:extLst>
                <a:ext uri="{FF2B5EF4-FFF2-40B4-BE49-F238E27FC236}">
                  <a16:creationId xmlns:a16="http://schemas.microsoft.com/office/drawing/2014/main" id="{F824AA19-76EC-4178-B0C8-59E0CF13F63F}"/>
                </a:ext>
              </a:extLst>
            </p:cNvPr>
            <p:cNvSpPr txBox="1"/>
            <p:nvPr/>
          </p:nvSpPr>
          <p:spPr>
            <a:xfrm flipH="1">
              <a:off x="5239720" y="3253863"/>
              <a:ext cx="1724297" cy="1662190"/>
            </a:xfrm>
            <a:prstGeom prst="rect">
              <a:avLst/>
            </a:prstGeom>
            <a:noFill/>
          </p:spPr>
          <p:txBody>
            <a:bodyPr wrap="square" lIns="91440" tIns="45720" rIns="91440" bIns="45720" rtlCol="0" anchor="t">
              <a:spAutoFit/>
            </a:bodyPr>
            <a:lstStyle/>
            <a:p>
              <a:pPr algn="ctr"/>
              <a:r>
                <a:rPr lang="fr-CA" b="1" dirty="0">
                  <a:solidFill>
                    <a:schemeClr val="bg1"/>
                  </a:solidFill>
                  <a:latin typeface="Arial"/>
                  <a:cs typeface="Arial"/>
                </a:rPr>
                <a:t>Patients avec titre élevé</a:t>
              </a:r>
              <a:br>
                <a:rPr lang="fr-CA" b="1" dirty="0">
                  <a:latin typeface="Arial" panose="020B0604020202020204" pitchFamily="34" charset="0"/>
                  <a:cs typeface="Arial" panose="020B0604020202020204" pitchFamily="34" charset="0"/>
                </a:rPr>
              </a:br>
              <a:r>
                <a:rPr lang="fr-CA" b="1" dirty="0">
                  <a:solidFill>
                    <a:schemeClr val="bg1"/>
                  </a:solidFill>
                  <a:latin typeface="Arial"/>
                  <a:cs typeface="Arial"/>
                </a:rPr>
                <a:t>d’IgM et d’IgG</a:t>
              </a:r>
            </a:p>
          </p:txBody>
        </p:sp>
        <p:sp>
          <p:nvSpPr>
            <p:cNvPr id="11" name="ZoneTexte 10">
              <a:extLst>
                <a:ext uri="{FF2B5EF4-FFF2-40B4-BE49-F238E27FC236}">
                  <a16:creationId xmlns:a16="http://schemas.microsoft.com/office/drawing/2014/main" id="{95CA65A2-071D-40DA-B54B-751317E853AC}"/>
                </a:ext>
              </a:extLst>
            </p:cNvPr>
            <p:cNvSpPr txBox="1"/>
            <p:nvPr/>
          </p:nvSpPr>
          <p:spPr>
            <a:xfrm flipH="1">
              <a:off x="8843556" y="3392364"/>
              <a:ext cx="1724297" cy="1163533"/>
            </a:xfrm>
            <a:prstGeom prst="rect">
              <a:avLst/>
            </a:prstGeom>
            <a:noFill/>
          </p:spPr>
          <p:txBody>
            <a:bodyPr wrap="square" lIns="91440" tIns="45720" rIns="91440" bIns="45720" rtlCol="0" anchor="t">
              <a:spAutoFit/>
            </a:bodyPr>
            <a:lstStyle/>
            <a:p>
              <a:pPr algn="ctr"/>
              <a:r>
                <a:rPr lang="fr-CA" b="1">
                  <a:solidFill>
                    <a:schemeClr val="tx1">
                      <a:lumMod val="50000"/>
                    </a:schemeClr>
                  </a:solidFill>
                  <a:latin typeface="Arial"/>
                  <a:cs typeface="Arial"/>
                </a:rPr>
                <a:t>Patients avec titre élevé d’IgG</a:t>
              </a:r>
            </a:p>
          </p:txBody>
        </p:sp>
        <p:sp>
          <p:nvSpPr>
            <p:cNvPr id="13" name="ZoneTexte 12">
              <a:extLst>
                <a:ext uri="{FF2B5EF4-FFF2-40B4-BE49-F238E27FC236}">
                  <a16:creationId xmlns:a16="http://schemas.microsoft.com/office/drawing/2014/main" id="{8E18646F-6F47-4FA4-87B2-B113D1139516}"/>
                </a:ext>
              </a:extLst>
            </p:cNvPr>
            <p:cNvSpPr txBox="1"/>
            <p:nvPr/>
          </p:nvSpPr>
          <p:spPr>
            <a:xfrm flipH="1">
              <a:off x="761650" y="5954389"/>
              <a:ext cx="2977763" cy="1662190"/>
            </a:xfrm>
            <a:prstGeom prst="rect">
              <a:avLst/>
            </a:prstGeom>
            <a:noFill/>
          </p:spPr>
          <p:txBody>
            <a:bodyPr wrap="square" rtlCol="0">
              <a:spAutoFit/>
            </a:bodyPr>
            <a:lstStyle/>
            <a:p>
              <a:pPr algn="ctr"/>
              <a:r>
                <a:rPr lang="fr-CA" dirty="0">
                  <a:ln w="0"/>
                  <a:solidFill>
                    <a:schemeClr val="tx1">
                      <a:lumMod val="50000"/>
                    </a:schemeClr>
                  </a:solidFill>
                  <a:latin typeface="Arial" panose="020B0604020202020204" pitchFamily="34" charset="0"/>
                  <a:cs typeface="Arial" panose="020B0604020202020204" pitchFamily="34" charset="0"/>
                </a:rPr>
                <a:t>Test manuel par centrifugation immédiate</a:t>
              </a:r>
            </a:p>
            <a:p>
              <a:pPr algn="ctr"/>
              <a:r>
                <a:rPr lang="fr-CA" dirty="0">
                  <a:ln w="0"/>
                  <a:solidFill>
                    <a:schemeClr val="tx1">
                      <a:lumMod val="50000"/>
                    </a:schemeClr>
                  </a:solidFill>
                  <a:latin typeface="Arial" panose="020B0604020202020204" pitchFamily="34" charset="0"/>
                  <a:cs typeface="Arial" panose="020B0604020202020204" pitchFamily="34" charset="0"/>
                </a:rPr>
                <a:t>(22 °C, pas d’incubation)</a:t>
              </a:r>
            </a:p>
          </p:txBody>
        </p:sp>
        <p:sp>
          <p:nvSpPr>
            <p:cNvPr id="16" name="ZoneTexte 15">
              <a:extLst>
                <a:ext uri="{FF2B5EF4-FFF2-40B4-BE49-F238E27FC236}">
                  <a16:creationId xmlns:a16="http://schemas.microsoft.com/office/drawing/2014/main" id="{671F79BB-A005-4AA1-AC18-AA2A9D927CA0}"/>
                </a:ext>
              </a:extLst>
            </p:cNvPr>
            <p:cNvSpPr txBox="1"/>
            <p:nvPr/>
          </p:nvSpPr>
          <p:spPr>
            <a:xfrm flipH="1">
              <a:off x="9007994" y="6301175"/>
              <a:ext cx="3119718" cy="1163533"/>
            </a:xfrm>
            <a:prstGeom prst="rect">
              <a:avLst/>
            </a:prstGeom>
            <a:noFill/>
          </p:spPr>
          <p:txBody>
            <a:bodyPr wrap="square" rtlCol="0">
              <a:spAutoFit/>
            </a:bodyPr>
            <a:lstStyle/>
            <a:p>
              <a:pPr algn="ctr"/>
              <a:r>
                <a:rPr lang="fr-CA">
                  <a:ln w="0"/>
                  <a:solidFill>
                    <a:schemeClr val="tx1">
                      <a:lumMod val="50000"/>
                    </a:schemeClr>
                  </a:solidFill>
                  <a:latin typeface="Arial" panose="020B0604020202020204" pitchFamily="34" charset="0"/>
                  <a:cs typeface="Arial" panose="020B0604020202020204" pitchFamily="34" charset="0"/>
                </a:rPr>
                <a:t>TIA manuel</a:t>
              </a:r>
              <a:br>
                <a:rPr lang="fr-CA">
                  <a:ln w="0"/>
                  <a:solidFill>
                    <a:schemeClr val="tx1">
                      <a:lumMod val="50000"/>
                    </a:schemeClr>
                  </a:solidFill>
                  <a:latin typeface="Arial" panose="020B0604020202020204" pitchFamily="34" charset="0"/>
                  <a:cs typeface="Arial" panose="020B0604020202020204" pitchFamily="34" charset="0"/>
                </a:rPr>
              </a:br>
              <a:r>
                <a:rPr lang="fr-CA">
                  <a:ln w="0"/>
                  <a:solidFill>
                    <a:schemeClr val="tx1">
                      <a:lumMod val="50000"/>
                    </a:schemeClr>
                  </a:solidFill>
                  <a:latin typeface="Arial" panose="020B0604020202020204" pitchFamily="34" charset="0"/>
                  <a:cs typeface="Arial" panose="020B0604020202020204" pitchFamily="34" charset="0"/>
                </a:rPr>
                <a:t>(37 °C, 60 min d’incubation)</a:t>
              </a:r>
            </a:p>
          </p:txBody>
        </p:sp>
        <p:sp>
          <p:nvSpPr>
            <p:cNvPr id="17" name="ZoneTexte 16">
              <a:extLst>
                <a:ext uri="{FF2B5EF4-FFF2-40B4-BE49-F238E27FC236}">
                  <a16:creationId xmlns:a16="http://schemas.microsoft.com/office/drawing/2014/main" id="{94970748-680A-4150-A9F6-D4D58F5EDFE8}"/>
                </a:ext>
              </a:extLst>
            </p:cNvPr>
            <p:cNvSpPr txBox="1"/>
            <p:nvPr/>
          </p:nvSpPr>
          <p:spPr>
            <a:xfrm flipH="1">
              <a:off x="4728931" y="6301175"/>
              <a:ext cx="3339158" cy="1163533"/>
            </a:xfrm>
            <a:prstGeom prst="rect">
              <a:avLst/>
            </a:prstGeom>
            <a:noFill/>
          </p:spPr>
          <p:txBody>
            <a:bodyPr wrap="square" rtlCol="0">
              <a:spAutoFit/>
            </a:bodyPr>
            <a:lstStyle/>
            <a:p>
              <a:pPr algn="ctr"/>
              <a:r>
                <a:rPr lang="fr-CA">
                  <a:ln w="0"/>
                  <a:solidFill>
                    <a:schemeClr val="tx1">
                      <a:lumMod val="50000"/>
                    </a:schemeClr>
                  </a:solidFill>
                  <a:latin typeface="Arial" panose="020B0604020202020204" pitchFamily="34" charset="0"/>
                  <a:cs typeface="Arial" panose="020B0604020202020204" pitchFamily="34" charset="0"/>
                </a:rPr>
                <a:t>Analyseur PK</a:t>
              </a:r>
            </a:p>
            <a:p>
              <a:pPr algn="ctr"/>
              <a:r>
                <a:rPr lang="fr-CA">
                  <a:ln w="0"/>
                  <a:solidFill>
                    <a:schemeClr val="tx1">
                      <a:lumMod val="50000"/>
                    </a:schemeClr>
                  </a:solidFill>
                  <a:latin typeface="Arial" panose="020B0604020202020204" pitchFamily="34" charset="0"/>
                  <a:cs typeface="Arial" panose="020B0604020202020204" pitchFamily="34" charset="0"/>
                </a:rPr>
                <a:t>(28 °C, 60 min d’incubation)</a:t>
              </a:r>
            </a:p>
          </p:txBody>
        </p:sp>
      </p:grpSp>
      <p:sp>
        <p:nvSpPr>
          <p:cNvPr id="20" name="Title 1">
            <a:extLst>
              <a:ext uri="{FF2B5EF4-FFF2-40B4-BE49-F238E27FC236}">
                <a16:creationId xmlns:a16="http://schemas.microsoft.com/office/drawing/2014/main" id="{BFF14CDA-40BA-EEC9-2BDA-250BACF18961}"/>
              </a:ext>
            </a:extLst>
          </p:cNvPr>
          <p:cNvSpPr>
            <a:spLocks noGrp="1"/>
          </p:cNvSpPr>
          <p:nvPr>
            <p:ph type="title"/>
          </p:nvPr>
        </p:nvSpPr>
        <p:spPr>
          <a:xfrm>
            <a:off x="667222" y="3835"/>
            <a:ext cx="10515600" cy="1325563"/>
          </a:xfrm>
        </p:spPr>
        <p:txBody>
          <a:bodyPr>
            <a:normAutofit fontScale="90000"/>
          </a:bodyPr>
          <a:lstStyle/>
          <a:p>
            <a:r>
              <a:rPr lang="fr-CA" sz="3200" dirty="0">
                <a:latin typeface="Arial"/>
                <a:cs typeface="Arial"/>
              </a:rPr>
              <a:t>Quels sont les avantages d’une méthode automatisée pour le test des titres d’iso-hémagglutinines?</a:t>
            </a:r>
          </a:p>
        </p:txBody>
      </p:sp>
      <p:sp>
        <p:nvSpPr>
          <p:cNvPr id="28" name="TextBox 27">
            <a:extLst>
              <a:ext uri="{FF2B5EF4-FFF2-40B4-BE49-F238E27FC236}">
                <a16:creationId xmlns:a16="http://schemas.microsoft.com/office/drawing/2014/main" id="{1C0AC0BE-9658-7324-8024-8E4D0B76A48C}"/>
              </a:ext>
            </a:extLst>
          </p:cNvPr>
          <p:cNvSpPr txBox="1"/>
          <p:nvPr/>
        </p:nvSpPr>
        <p:spPr>
          <a:xfrm>
            <a:off x="963417" y="1784195"/>
            <a:ext cx="10836671" cy="492443"/>
          </a:xfrm>
          <a:prstGeom prst="rect">
            <a:avLst/>
          </a:prstGeom>
          <a:noFill/>
        </p:spPr>
        <p:txBody>
          <a:bodyPr wrap="square">
            <a:spAutoFit/>
          </a:bodyPr>
          <a:lstStyle/>
          <a:p>
            <a:pPr marL="457200" indent="-457200">
              <a:spcBef>
                <a:spcPts val="2400"/>
              </a:spcBef>
              <a:buNone/>
            </a:pPr>
            <a:r>
              <a:rPr lang="fr-CA" sz="2600" b="1" dirty="0">
                <a:latin typeface="Arial" panose="020B0604020202020204" pitchFamily="34" charset="0"/>
              </a:rPr>
              <a:t>3.	</a:t>
            </a:r>
            <a:r>
              <a:rPr lang="fr-CA" sz="2600" dirty="0">
                <a:latin typeface="Arial" panose="020B0604020202020204" pitchFamily="34" charset="0"/>
              </a:rPr>
              <a:t>L’analyseur PK7300 peut détecter certains titres élevés d’IgG (même s’il est moins sensible que le TIA)</a:t>
            </a:r>
          </a:p>
        </p:txBody>
      </p:sp>
      <p:sp>
        <p:nvSpPr>
          <p:cNvPr id="2" name="TextBox 1">
            <a:extLst>
              <a:ext uri="{FF2B5EF4-FFF2-40B4-BE49-F238E27FC236}">
                <a16:creationId xmlns:a16="http://schemas.microsoft.com/office/drawing/2014/main" id="{DEDC792B-C892-E1DA-D1C1-A264F556B42E}"/>
              </a:ext>
            </a:extLst>
          </p:cNvPr>
          <p:cNvSpPr txBox="1"/>
          <p:nvPr/>
        </p:nvSpPr>
        <p:spPr>
          <a:xfrm>
            <a:off x="5718287" y="6317716"/>
            <a:ext cx="5517466" cy="461665"/>
          </a:xfrm>
          <a:prstGeom prst="rect">
            <a:avLst/>
          </a:prstGeom>
          <a:noFill/>
        </p:spPr>
        <p:txBody>
          <a:bodyPr wrap="square" rtlCol="0">
            <a:spAutoFit/>
          </a:bodyPr>
          <a:lstStyle/>
          <a:p>
            <a:r>
              <a:rPr lang="fr-CA" sz="1200" b="0" dirty="0">
                <a:solidFill>
                  <a:schemeClr val="tx1">
                    <a:lumMod val="60000"/>
                    <a:lumOff val="40000"/>
                  </a:schemeClr>
                </a:solidFill>
                <a:latin typeface="Arial" panose="020B0604020202020204" pitchFamily="34" charset="0"/>
                <a:cs typeface="Arial" panose="020B0604020202020204" pitchFamily="34" charset="0"/>
              </a:rPr>
              <a:t>Source : </a:t>
            </a:r>
            <a:r>
              <a:rPr lang="fr-CA" sz="1200" dirty="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a:p>
            <a:endParaRPr lang="en-US" sz="1200" dirty="0">
              <a:solidFill>
                <a:schemeClr val="tx1">
                  <a:lumMod val="60000"/>
                  <a:lumOff val="40000"/>
                </a:schemeClr>
              </a:solidFill>
              <a:latin typeface="Arial" panose="020B0604020202020204" pitchFamily="34" charset="0"/>
              <a:cs typeface="Arial" panose="020B0604020202020204" pitchFamily="34" charset="0"/>
            </a:endParaRPr>
          </a:p>
        </p:txBody>
      </p:sp>
      <p:sp>
        <p:nvSpPr>
          <p:cNvPr id="6" name="Flowchart: Connector 5">
            <a:extLst>
              <a:ext uri="{FF2B5EF4-FFF2-40B4-BE49-F238E27FC236}">
                <a16:creationId xmlns:a16="http://schemas.microsoft.com/office/drawing/2014/main" id="{13C0FCC5-ACB1-24AF-0738-E60EEE538FA8}"/>
              </a:ext>
            </a:extLst>
          </p:cNvPr>
          <p:cNvSpPr/>
          <p:nvPr/>
        </p:nvSpPr>
        <p:spPr>
          <a:xfrm>
            <a:off x="4259803" y="5443440"/>
            <a:ext cx="333236" cy="293005"/>
          </a:xfrm>
          <a:prstGeom prst="flowChartConnector">
            <a:avLst/>
          </a:prstGeom>
          <a:solidFill>
            <a:srgbClr val="2A425A"/>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0A2418B5-2B70-6780-2CC3-D18D073B292D}"/>
              </a:ext>
            </a:extLst>
          </p:cNvPr>
          <p:cNvSpPr/>
          <p:nvPr/>
        </p:nvSpPr>
        <p:spPr>
          <a:xfrm>
            <a:off x="8443468" y="5443440"/>
            <a:ext cx="333236" cy="293005"/>
          </a:xfrm>
          <a:prstGeom prst="flowChartConnector">
            <a:avLst/>
          </a:prstGeom>
          <a:solidFill>
            <a:srgbClr val="54C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F6ADC284-CE43-7E45-E2A5-FB88F4AFAE0E}"/>
              </a:ext>
            </a:extLst>
          </p:cNvPr>
          <p:cNvSpPr/>
          <p:nvPr/>
        </p:nvSpPr>
        <p:spPr>
          <a:xfrm>
            <a:off x="270915" y="5443440"/>
            <a:ext cx="333236" cy="293005"/>
          </a:xfrm>
          <a:prstGeom prst="flowChartConnector">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83807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7B956-A718-C7B5-7021-02FDD43F26B1}"/>
              </a:ext>
            </a:extLst>
          </p:cNvPr>
          <p:cNvSpPr>
            <a:spLocks noGrp="1"/>
          </p:cNvSpPr>
          <p:nvPr>
            <p:ph type="title"/>
          </p:nvPr>
        </p:nvSpPr>
        <p:spPr>
          <a:xfrm>
            <a:off x="423817" y="679560"/>
            <a:ext cx="6444343" cy="1325563"/>
          </a:xfrm>
        </p:spPr>
        <p:txBody>
          <a:bodyPr>
            <a:normAutofit fontScale="90000"/>
          </a:bodyPr>
          <a:lstStyle/>
          <a:p>
            <a:r>
              <a:rPr lang="fr-CA" dirty="0"/>
              <a:t>Comment les composants sanguins </a:t>
            </a:r>
            <a:r>
              <a:rPr lang="fr-CA" dirty="0" err="1"/>
              <a:t>seront-ils</a:t>
            </a:r>
            <a:r>
              <a:rPr lang="fr-CA" dirty="0"/>
              <a:t> étiquetés pour indiquer qu’ils présentent de faibles titres?</a:t>
            </a:r>
          </a:p>
        </p:txBody>
      </p:sp>
      <p:sp>
        <p:nvSpPr>
          <p:cNvPr id="3" name="Content Placeholder 2">
            <a:extLst>
              <a:ext uri="{FF2B5EF4-FFF2-40B4-BE49-F238E27FC236}">
                <a16:creationId xmlns:a16="http://schemas.microsoft.com/office/drawing/2014/main" id="{C9F1FE0B-E0F0-D025-08FA-3964CA80EA7A}"/>
              </a:ext>
            </a:extLst>
          </p:cNvPr>
          <p:cNvSpPr>
            <a:spLocks noGrp="1"/>
          </p:cNvSpPr>
          <p:nvPr>
            <p:ph idx="1"/>
          </p:nvPr>
        </p:nvSpPr>
        <p:spPr>
          <a:xfrm>
            <a:off x="470988" y="3466010"/>
            <a:ext cx="6397171" cy="2712633"/>
          </a:xfrm>
        </p:spPr>
        <p:txBody>
          <a:bodyPr>
            <a:noAutofit/>
          </a:bodyPr>
          <a:lstStyle/>
          <a:p>
            <a:pPr marL="0" indent="0">
              <a:lnSpc>
                <a:spcPct val="120000"/>
              </a:lnSpc>
              <a:buNone/>
            </a:pPr>
            <a:r>
              <a:rPr lang="fr-CA" sz="1800" b="1" dirty="0">
                <a:latin typeface="Arial"/>
                <a:cs typeface="Arial"/>
              </a:rPr>
              <a:t>Les composants seront étiquetés « Low Anti-A/B » </a:t>
            </a:r>
            <a:br>
              <a:rPr lang="fr-CA" sz="1800" b="1" dirty="0">
                <a:latin typeface="Arial"/>
                <a:cs typeface="Arial"/>
              </a:rPr>
            </a:br>
            <a:r>
              <a:rPr lang="fr-CA" sz="1800" b="1" dirty="0">
                <a:latin typeface="Arial"/>
                <a:cs typeface="Arial"/>
              </a:rPr>
              <a:t>(anti-A/B faible) </a:t>
            </a:r>
            <a:r>
              <a:rPr lang="fr-CA" sz="1800" dirty="0">
                <a:latin typeface="Arial"/>
                <a:cs typeface="Arial"/>
              </a:rPr>
              <a:t>si tous les donneurs contribuant au produit sont testés avec de faibles titres.</a:t>
            </a:r>
          </a:p>
          <a:p>
            <a:pPr marL="0" indent="0">
              <a:buNone/>
            </a:pPr>
            <a:endParaRPr lang="en-CA" sz="800" dirty="0"/>
          </a:p>
          <a:p>
            <a:pPr marL="0" indent="0">
              <a:buNone/>
            </a:pPr>
            <a:r>
              <a:rPr lang="fr-CA" sz="1800" b="1" dirty="0">
                <a:latin typeface="Arial"/>
                <a:cs typeface="Arial"/>
              </a:rPr>
              <a:t>Quels composants seront étiquetés?</a:t>
            </a:r>
          </a:p>
          <a:p>
            <a:pPr marL="0" indent="0">
              <a:lnSpc>
                <a:spcPct val="110000"/>
              </a:lnSpc>
              <a:buNone/>
            </a:pPr>
            <a:r>
              <a:rPr lang="fr-CA" sz="1800" dirty="0">
                <a:latin typeface="Arial"/>
                <a:cs typeface="Arial"/>
              </a:rPr>
              <a:t>Plaquettes mélangées non traitées des groupes A, B et O</a:t>
            </a:r>
          </a:p>
          <a:p>
            <a:pPr marL="0" indent="0">
              <a:lnSpc>
                <a:spcPct val="110000"/>
              </a:lnSpc>
              <a:buNone/>
            </a:pPr>
            <a:r>
              <a:rPr lang="fr-CA" sz="1800" dirty="0">
                <a:latin typeface="Arial"/>
                <a:cs typeface="Arial"/>
              </a:rPr>
              <a:t>Plaquettes à teneur réduite en agents pathogènes des groupes A, B et O</a:t>
            </a:r>
          </a:p>
          <a:p>
            <a:pPr marL="0" indent="0">
              <a:lnSpc>
                <a:spcPct val="110000"/>
              </a:lnSpc>
              <a:buNone/>
            </a:pPr>
            <a:r>
              <a:rPr lang="fr-CA" sz="1800" dirty="0">
                <a:latin typeface="Arial"/>
                <a:cs typeface="Arial"/>
              </a:rPr>
              <a:t>Plaquettes d’aphérèse non traitées des groupes A, B et O</a:t>
            </a:r>
          </a:p>
          <a:p>
            <a:pPr marL="0" indent="0">
              <a:lnSpc>
                <a:spcPct val="110000"/>
              </a:lnSpc>
              <a:buNone/>
            </a:pPr>
            <a:r>
              <a:rPr lang="fr-CA" sz="1800" dirty="0">
                <a:latin typeface="Arial"/>
                <a:cs typeface="Arial"/>
              </a:rPr>
              <a:t>Plasma du groupe A</a:t>
            </a:r>
          </a:p>
          <a:p>
            <a:pPr marL="0" indent="0">
              <a:lnSpc>
                <a:spcPct val="110000"/>
              </a:lnSpc>
              <a:buNone/>
            </a:pPr>
            <a:endParaRPr lang="fr-CA" sz="1800" dirty="0">
              <a:latin typeface="Arial"/>
              <a:cs typeface="Arial"/>
            </a:endParaRPr>
          </a:p>
          <a:p>
            <a:pPr marL="0" indent="0">
              <a:lnSpc>
                <a:spcPct val="110000"/>
              </a:lnSpc>
              <a:buNone/>
            </a:pPr>
            <a:endParaRPr lang="fr-CA" sz="1800" dirty="0">
              <a:latin typeface="Arial"/>
              <a:cs typeface="Arial"/>
            </a:endParaRPr>
          </a:p>
          <a:p>
            <a:pPr marL="0" indent="0">
              <a:lnSpc>
                <a:spcPct val="110000"/>
              </a:lnSpc>
              <a:buNone/>
            </a:pPr>
            <a:endParaRPr lang="fr-CA" sz="1800" dirty="0">
              <a:latin typeface="Arial"/>
              <a:cs typeface="Arial"/>
            </a:endParaRPr>
          </a:p>
          <a:p>
            <a:pPr marL="0" indent="0">
              <a:buNone/>
            </a:pPr>
            <a:endParaRPr lang="en-CA" sz="1800" b="1" dirty="0">
              <a:highlight>
                <a:srgbClr val="FFFF00"/>
              </a:highlight>
              <a:latin typeface="Arial"/>
              <a:cs typeface="Arial"/>
            </a:endParaRPr>
          </a:p>
        </p:txBody>
      </p:sp>
      <p:pic>
        <p:nvPicPr>
          <p:cNvPr id="4" name="Picture 3" descr="Text, letter&#10;&#10;Description automatically generated">
            <a:extLst>
              <a:ext uri="{FF2B5EF4-FFF2-40B4-BE49-F238E27FC236}">
                <a16:creationId xmlns:a16="http://schemas.microsoft.com/office/drawing/2014/main" id="{FF920F23-181F-3DE5-6821-6900429B89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6516" y="428707"/>
            <a:ext cx="4629704" cy="4391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3" name="Group 12">
            <a:extLst>
              <a:ext uri="{FF2B5EF4-FFF2-40B4-BE49-F238E27FC236}">
                <a16:creationId xmlns:a16="http://schemas.microsoft.com/office/drawing/2014/main" id="{B2674701-20D9-F08A-B4B4-B761AD8B0879}"/>
              </a:ext>
            </a:extLst>
          </p:cNvPr>
          <p:cNvGrpSpPr/>
          <p:nvPr/>
        </p:nvGrpSpPr>
        <p:grpSpPr>
          <a:xfrm>
            <a:off x="7942608" y="3796114"/>
            <a:ext cx="3725268" cy="2413007"/>
            <a:chOff x="6759852" y="3822381"/>
            <a:chExt cx="3725268" cy="2413007"/>
          </a:xfrm>
        </p:grpSpPr>
        <p:sp>
          <p:nvSpPr>
            <p:cNvPr id="5" name="Rectangle 4">
              <a:extLst>
                <a:ext uri="{FF2B5EF4-FFF2-40B4-BE49-F238E27FC236}">
                  <a16:creationId xmlns:a16="http://schemas.microsoft.com/office/drawing/2014/main" id="{67B83EF3-AF4D-18BC-5EEB-40764C9B80AD}"/>
                </a:ext>
              </a:extLst>
            </p:cNvPr>
            <p:cNvSpPr/>
            <p:nvPr/>
          </p:nvSpPr>
          <p:spPr>
            <a:xfrm>
              <a:off x="9662160" y="3822381"/>
              <a:ext cx="822960" cy="6784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descr="Text, letter&#10;&#10;Description automatically generated">
              <a:extLst>
                <a:ext uri="{FF2B5EF4-FFF2-40B4-BE49-F238E27FC236}">
                  <a16:creationId xmlns:a16="http://schemas.microsoft.com/office/drawing/2014/main" id="{59FC9AAB-F27B-EF87-17AF-27972DDC3482}"/>
                </a:ext>
              </a:extLst>
            </p:cNvPr>
            <p:cNvPicPr>
              <a:picLocks noChangeAspect="1"/>
            </p:cNvPicPr>
            <p:nvPr/>
          </p:nvPicPr>
          <p:blipFill rotWithShape="1">
            <a:blip r:embed="rId4">
              <a:extLst>
                <a:ext uri="{28A0092B-C50C-407E-A947-70E740481C1C}">
                  <a14:useLocalDpi xmlns:a14="http://schemas.microsoft.com/office/drawing/2010/main" val="0"/>
                </a:ext>
              </a:extLst>
            </a:blip>
            <a:srcRect l="81252" t="78065" r="3606" b="8748"/>
            <a:stretch/>
          </p:blipFill>
          <p:spPr>
            <a:xfrm>
              <a:off x="6759852" y="4307840"/>
              <a:ext cx="2333348" cy="19275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8" name="Straight Connector 7">
              <a:extLst>
                <a:ext uri="{FF2B5EF4-FFF2-40B4-BE49-F238E27FC236}">
                  <a16:creationId xmlns:a16="http://schemas.microsoft.com/office/drawing/2014/main" id="{2B3B6C0B-6581-A21B-78A7-FEF2BD7569E6}"/>
                </a:ext>
              </a:extLst>
            </p:cNvPr>
            <p:cNvCxnSpPr/>
            <p:nvPr/>
          </p:nvCxnSpPr>
          <p:spPr>
            <a:xfrm flipV="1">
              <a:off x="6759852" y="3852861"/>
              <a:ext cx="2902308" cy="454979"/>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C81F86F6-947F-F1F2-D1D1-7C504D46A834}"/>
                </a:ext>
              </a:extLst>
            </p:cNvPr>
            <p:cNvCxnSpPr>
              <a:cxnSpLocks/>
            </p:cNvCxnSpPr>
            <p:nvPr/>
          </p:nvCxnSpPr>
          <p:spPr>
            <a:xfrm flipV="1">
              <a:off x="9093200" y="3852861"/>
              <a:ext cx="1391920" cy="454979"/>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8BC964B0-B069-EFE3-4051-2A144202118F}"/>
                </a:ext>
              </a:extLst>
            </p:cNvPr>
            <p:cNvCxnSpPr>
              <a:cxnSpLocks/>
            </p:cNvCxnSpPr>
            <p:nvPr/>
          </p:nvCxnSpPr>
          <p:spPr>
            <a:xfrm flipV="1">
              <a:off x="9093200" y="4500880"/>
              <a:ext cx="1391920" cy="1734508"/>
            </a:xfrm>
            <a:prstGeom prst="line">
              <a:avLst/>
            </a:prstGeom>
            <a:ln w="38100"/>
          </p:spPr>
          <p:style>
            <a:lnRef idx="1">
              <a:schemeClr val="dk1"/>
            </a:lnRef>
            <a:fillRef idx="0">
              <a:schemeClr val="dk1"/>
            </a:fillRef>
            <a:effectRef idx="0">
              <a:schemeClr val="dk1"/>
            </a:effectRef>
            <a:fontRef idx="minor">
              <a:schemeClr val="tx1"/>
            </a:fontRef>
          </p:style>
        </p:cxnSp>
      </p:grpSp>
      <p:sp>
        <p:nvSpPr>
          <p:cNvPr id="7" name="TextBox 6">
            <a:extLst>
              <a:ext uri="{FF2B5EF4-FFF2-40B4-BE49-F238E27FC236}">
                <a16:creationId xmlns:a16="http://schemas.microsoft.com/office/drawing/2014/main" id="{8C1B8897-8D23-0814-1AD6-53CC7D1A018F}"/>
              </a:ext>
            </a:extLst>
          </p:cNvPr>
          <p:cNvSpPr txBox="1"/>
          <p:nvPr/>
        </p:nvSpPr>
        <p:spPr>
          <a:xfrm>
            <a:off x="5787861" y="6297838"/>
            <a:ext cx="5517466" cy="646331"/>
          </a:xfrm>
          <a:prstGeom prst="rect">
            <a:avLst/>
          </a:prstGeom>
          <a:noFill/>
        </p:spPr>
        <p:txBody>
          <a:bodyPr wrap="square" rtlCol="0">
            <a:spAutoFit/>
          </a:bodyPr>
          <a:lstStyle/>
          <a:p>
            <a:r>
              <a:rPr lang="fr-CA" sz="1200" b="0" dirty="0">
                <a:solidFill>
                  <a:schemeClr val="tx1">
                    <a:lumMod val="60000"/>
                    <a:lumOff val="40000"/>
                  </a:schemeClr>
                </a:solidFill>
                <a:latin typeface="Arial" panose="020B0604020202020204" pitchFamily="34" charset="0"/>
                <a:cs typeface="Arial" panose="020B0604020202020204" pitchFamily="34" charset="0"/>
              </a:rPr>
              <a:t>Source : </a:t>
            </a:r>
            <a:r>
              <a:rPr lang="fr-CA" sz="1200" dirty="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a:p>
            <a:endParaRPr lang="en-US" sz="1200" dirty="0">
              <a:solidFill>
                <a:schemeClr val="tx1">
                  <a:lumMod val="60000"/>
                  <a:lumOff val="4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6248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61478C4A-127F-2C0C-7C6B-B71C0EB47CFA}"/>
              </a:ext>
            </a:extLst>
          </p:cNvPr>
          <p:cNvPicPr>
            <a:picLocks noChangeAspect="1"/>
          </p:cNvPicPr>
          <p:nvPr/>
        </p:nvPicPr>
        <p:blipFill rotWithShape="1">
          <a:blip r:embed="rId4">
            <a:extLst>
              <a:ext uri="{28A0092B-C50C-407E-A947-70E740481C1C}">
                <a14:useLocalDpi xmlns:a14="http://schemas.microsoft.com/office/drawing/2010/main" val="0"/>
              </a:ext>
            </a:extLst>
          </a:blip>
          <a:srcRect l="19780" r="44682"/>
          <a:stretch/>
        </p:blipFill>
        <p:spPr>
          <a:xfrm>
            <a:off x="6525863" y="4467305"/>
            <a:ext cx="941009" cy="1489450"/>
          </a:xfrm>
          <a:prstGeom prst="rect">
            <a:avLst/>
          </a:prstGeom>
        </p:spPr>
      </p:pic>
      <p:pic>
        <p:nvPicPr>
          <p:cNvPr id="60" name="Picture 57" descr="Icon&#10;&#10;Description automatically generated">
            <a:extLst>
              <a:ext uri="{FF2B5EF4-FFF2-40B4-BE49-F238E27FC236}">
                <a16:creationId xmlns:a16="http://schemas.microsoft.com/office/drawing/2014/main" id="{A00A3CA3-E101-80F0-0F26-B9D6A6D5C768}"/>
              </a:ext>
            </a:extLst>
          </p:cNvPr>
          <p:cNvPicPr>
            <a:picLocks noChangeAspect="1"/>
          </p:cNvPicPr>
          <p:nvPr/>
        </p:nvPicPr>
        <p:blipFill>
          <a:blip r:embed="rId5"/>
          <a:stretch>
            <a:fillRect/>
          </a:stretch>
        </p:blipFill>
        <p:spPr>
          <a:xfrm>
            <a:off x="4736263" y="2226120"/>
            <a:ext cx="1425845" cy="1411284"/>
          </a:xfrm>
          <a:prstGeom prst="rect">
            <a:avLst/>
          </a:prstGeom>
        </p:spPr>
      </p:pic>
      <p:pic>
        <p:nvPicPr>
          <p:cNvPr id="11" name="Picture 10" descr="Icon&#10;&#10;Description automatically generated">
            <a:extLst>
              <a:ext uri="{FF2B5EF4-FFF2-40B4-BE49-F238E27FC236}">
                <a16:creationId xmlns:a16="http://schemas.microsoft.com/office/drawing/2014/main" id="{BBB66115-6E57-B437-00F2-FE336890F1AE}"/>
              </a:ext>
            </a:extLst>
          </p:cNvPr>
          <p:cNvPicPr>
            <a:picLocks noChangeAspect="1"/>
          </p:cNvPicPr>
          <p:nvPr/>
        </p:nvPicPr>
        <p:blipFill rotWithShape="1">
          <a:blip r:embed="rId5"/>
          <a:srcRect l="10135" b="1114"/>
          <a:stretch/>
        </p:blipFill>
        <p:spPr>
          <a:xfrm>
            <a:off x="5820296" y="2217259"/>
            <a:ext cx="1281335" cy="1395560"/>
          </a:xfrm>
          <a:prstGeom prst="rect">
            <a:avLst/>
          </a:prstGeom>
        </p:spPr>
      </p:pic>
      <p:pic>
        <p:nvPicPr>
          <p:cNvPr id="12" name="Picture 11" descr="Icon&#10;&#10;Description automatically generated">
            <a:extLst>
              <a:ext uri="{FF2B5EF4-FFF2-40B4-BE49-F238E27FC236}">
                <a16:creationId xmlns:a16="http://schemas.microsoft.com/office/drawing/2014/main" id="{8CD759C8-C467-85DE-1723-35B2F9F3A708}"/>
              </a:ext>
            </a:extLst>
          </p:cNvPr>
          <p:cNvPicPr>
            <a:picLocks noChangeAspect="1"/>
          </p:cNvPicPr>
          <p:nvPr/>
        </p:nvPicPr>
        <p:blipFill rotWithShape="1">
          <a:blip r:embed="rId5"/>
          <a:srcRect l="10135" b="1114"/>
          <a:stretch/>
        </p:blipFill>
        <p:spPr>
          <a:xfrm>
            <a:off x="6784067" y="2226119"/>
            <a:ext cx="1281335" cy="1395560"/>
          </a:xfrm>
          <a:prstGeom prst="rect">
            <a:avLst/>
          </a:prstGeom>
        </p:spPr>
      </p:pic>
      <p:pic>
        <p:nvPicPr>
          <p:cNvPr id="14" name="Picture 13" descr="Icon&#10;&#10;Description automatically generated">
            <a:extLst>
              <a:ext uri="{FF2B5EF4-FFF2-40B4-BE49-F238E27FC236}">
                <a16:creationId xmlns:a16="http://schemas.microsoft.com/office/drawing/2014/main" id="{D49EA5FE-3E30-839A-174B-F682AFF652F8}"/>
              </a:ext>
            </a:extLst>
          </p:cNvPr>
          <p:cNvPicPr>
            <a:picLocks noChangeAspect="1"/>
          </p:cNvPicPr>
          <p:nvPr/>
        </p:nvPicPr>
        <p:blipFill rotWithShape="1">
          <a:blip r:embed="rId5"/>
          <a:srcRect l="10135" b="1114"/>
          <a:stretch/>
        </p:blipFill>
        <p:spPr>
          <a:xfrm>
            <a:off x="7767131" y="2216474"/>
            <a:ext cx="1281335" cy="1395560"/>
          </a:xfrm>
          <a:prstGeom prst="rect">
            <a:avLst/>
          </a:prstGeom>
        </p:spPr>
      </p:pic>
      <p:pic>
        <p:nvPicPr>
          <p:cNvPr id="10" name="Picture 9" descr="Icon&#10;&#10;Description automatically generated">
            <a:extLst>
              <a:ext uri="{FF2B5EF4-FFF2-40B4-BE49-F238E27FC236}">
                <a16:creationId xmlns:a16="http://schemas.microsoft.com/office/drawing/2014/main" id="{65FCE2FD-22D9-DFAE-DC2F-EA4BF3A2A27D}"/>
              </a:ext>
            </a:extLst>
          </p:cNvPr>
          <p:cNvPicPr>
            <a:picLocks noChangeAspect="1"/>
          </p:cNvPicPr>
          <p:nvPr/>
        </p:nvPicPr>
        <p:blipFill rotWithShape="1">
          <a:blip r:embed="rId5"/>
          <a:srcRect l="10135" b="1114"/>
          <a:stretch/>
        </p:blipFill>
        <p:spPr>
          <a:xfrm>
            <a:off x="3572653" y="2245410"/>
            <a:ext cx="1281335" cy="1395560"/>
          </a:xfrm>
          <a:prstGeom prst="rect">
            <a:avLst/>
          </a:prstGeom>
        </p:spPr>
      </p:pic>
      <p:sp>
        <p:nvSpPr>
          <p:cNvPr id="3" name="TextBox 2">
            <a:extLst>
              <a:ext uri="{FF2B5EF4-FFF2-40B4-BE49-F238E27FC236}">
                <a16:creationId xmlns:a16="http://schemas.microsoft.com/office/drawing/2014/main" id="{35CDF1C6-7A9F-DF15-0759-42ECC5B35399}"/>
              </a:ext>
            </a:extLst>
          </p:cNvPr>
          <p:cNvSpPr txBox="1"/>
          <p:nvPr/>
        </p:nvSpPr>
        <p:spPr>
          <a:xfrm>
            <a:off x="5718287" y="6317716"/>
            <a:ext cx="5517466" cy="461665"/>
          </a:xfrm>
          <a:prstGeom prst="rect">
            <a:avLst/>
          </a:prstGeom>
          <a:noFill/>
        </p:spPr>
        <p:txBody>
          <a:bodyPr wrap="square" rtlCol="0">
            <a:spAutoFit/>
          </a:bodyPr>
          <a:lstStyle/>
          <a:p>
            <a:r>
              <a:rPr lang="fr-CA" sz="1200" b="0">
                <a:solidFill>
                  <a:schemeClr val="tx1">
                    <a:lumMod val="60000"/>
                    <a:lumOff val="40000"/>
                  </a:schemeClr>
                </a:solidFill>
                <a:latin typeface="Arial" panose="020B0604020202020204" pitchFamily="34" charset="0"/>
                <a:cs typeface="Arial" panose="020B0604020202020204" pitchFamily="34" charset="0"/>
              </a:rPr>
              <a:t>Source : </a:t>
            </a:r>
            <a:r>
              <a:rPr lang="fr-CA" sz="120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a:p>
            <a:endParaRPr lang="en-US" sz="1200">
              <a:solidFill>
                <a:schemeClr val="tx1">
                  <a:lumMod val="60000"/>
                  <a:lumOff val="40000"/>
                </a:schemeClr>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D6B40195-6620-9614-68A4-EE2FDD099AAF}"/>
              </a:ext>
            </a:extLst>
          </p:cNvPr>
          <p:cNvSpPr txBox="1">
            <a:spLocks/>
          </p:cNvSpPr>
          <p:nvPr/>
        </p:nvSpPr>
        <p:spPr>
          <a:xfrm>
            <a:off x="799453" y="132650"/>
            <a:ext cx="10937165"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fr-CA" sz="3200" dirty="0">
                <a:latin typeface="Arial"/>
                <a:cs typeface="Arial"/>
              </a:rPr>
              <a:t>De faibles titres constituent-il un aspect pris en compte dans le processus de mélange des plaquettes? </a:t>
            </a:r>
          </a:p>
        </p:txBody>
      </p:sp>
      <p:sp>
        <p:nvSpPr>
          <p:cNvPr id="13" name="TextBox 12">
            <a:extLst>
              <a:ext uri="{FF2B5EF4-FFF2-40B4-BE49-F238E27FC236}">
                <a16:creationId xmlns:a16="http://schemas.microsoft.com/office/drawing/2014/main" id="{56329FDC-28D3-D41B-268B-5F8F91E3CF81}"/>
              </a:ext>
            </a:extLst>
          </p:cNvPr>
          <p:cNvSpPr txBox="1"/>
          <p:nvPr/>
        </p:nvSpPr>
        <p:spPr>
          <a:xfrm>
            <a:off x="3226067" y="4913731"/>
            <a:ext cx="2137482" cy="92333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1" i="0" u="none" strike="noStrike" cap="none" normalizeH="0" baseline="0" noProof="0" dirty="0">
                <a:ln>
                  <a:noFill/>
                </a:ln>
                <a:effectLst/>
                <a:uLnTx/>
                <a:uFillTx/>
                <a:latin typeface="Arial"/>
                <a:cs typeface="Arial"/>
              </a:rPr>
              <a:t>Unité non étiquetée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1" i="0" u="none" strike="noStrike" cap="none" normalizeH="0" baseline="0" noProof="0" dirty="0">
                <a:ln>
                  <a:noFill/>
                </a:ln>
                <a:effectLst/>
                <a:uLnTx/>
                <a:uFillTx/>
                <a:latin typeface="Arial"/>
                <a:cs typeface="Arial"/>
              </a:rPr>
              <a:t>« </a:t>
            </a:r>
            <a:r>
              <a:rPr kumimoji="0" lang="fr-CA" sz="1800" b="1" i="0" u="none" strike="noStrike" cap="none" normalizeH="0" baseline="0" noProof="0" dirty="0">
                <a:ln>
                  <a:noFill/>
                </a:ln>
                <a:effectLst/>
                <a:uLnTx/>
                <a:uFillTx/>
                <a:latin typeface="Arial" panose="020B0604020202020204" pitchFamily="34" charset="0"/>
                <a:cs typeface="Arial" panose="020B0604020202020204" pitchFamily="34" charset="0"/>
              </a:rPr>
              <a:t>anti-A/B faible »</a:t>
            </a:r>
          </a:p>
        </p:txBody>
      </p:sp>
      <p:sp>
        <p:nvSpPr>
          <p:cNvPr id="24" name="TextBox 23">
            <a:extLst>
              <a:ext uri="{FF2B5EF4-FFF2-40B4-BE49-F238E27FC236}">
                <a16:creationId xmlns:a16="http://schemas.microsoft.com/office/drawing/2014/main" id="{925DC0DB-D3C2-B5DE-C689-D0DF51CEA836}"/>
              </a:ext>
            </a:extLst>
          </p:cNvPr>
          <p:cNvSpPr txBox="1"/>
          <p:nvPr/>
        </p:nvSpPr>
        <p:spPr>
          <a:xfrm>
            <a:off x="9238809" y="2135679"/>
            <a:ext cx="2497810" cy="3693319"/>
          </a:xfrm>
          <a:prstGeom prst="rect">
            <a:avLst/>
          </a:prstGeom>
          <a:noFill/>
        </p:spPr>
        <p:txBody>
          <a:bodyPr wrap="square" lIns="91440" tIns="45720" rIns="91440" bIns="45720" anchor="t">
            <a:spAutoFit/>
          </a:bodyPr>
          <a:lstStyle/>
          <a:p>
            <a:pPr>
              <a:defRPr/>
            </a:pPr>
            <a:r>
              <a:rPr lang="fr-CA" sz="3600" b="1" dirty="0">
                <a:latin typeface="Arial"/>
                <a:ea typeface="+mn-lt"/>
                <a:cs typeface="+mn-lt"/>
              </a:rPr>
              <a:t>Non</a:t>
            </a:r>
          </a:p>
          <a:p>
            <a:pPr>
              <a:defRPr/>
            </a:pPr>
            <a:r>
              <a:rPr lang="fr-CA" dirty="0">
                <a:latin typeface="Arial"/>
                <a:ea typeface="+mn-lt"/>
                <a:cs typeface="+mn-lt"/>
              </a:rPr>
              <a:t>Chacun des quatre donneurs </a:t>
            </a:r>
            <a:r>
              <a:rPr lang="fr-CA" b="1" dirty="0">
                <a:latin typeface="Arial"/>
                <a:ea typeface="+mn-lt"/>
                <a:cs typeface="+mn-lt"/>
              </a:rPr>
              <a:t>sélectionnés de manière aléatoire</a:t>
            </a:r>
            <a:r>
              <a:rPr lang="fr-CA" dirty="0">
                <a:latin typeface="Arial"/>
                <a:ea typeface="+mn-lt"/>
                <a:cs typeface="+mn-lt"/>
              </a:rPr>
              <a:t> </a:t>
            </a:r>
          </a:p>
          <a:p>
            <a:pPr>
              <a:defRPr/>
            </a:pPr>
            <a:r>
              <a:rPr lang="fr-CA" dirty="0">
                <a:latin typeface="Arial"/>
                <a:ea typeface="+mn-lt"/>
                <a:cs typeface="+mn-lt"/>
              </a:rPr>
              <a:t>dans un mélange plaquettaire non traité doit être testé à faible titre pour que le composant mélangé final soit considéré à faible titre.</a:t>
            </a:r>
          </a:p>
        </p:txBody>
      </p:sp>
      <p:pic>
        <p:nvPicPr>
          <p:cNvPr id="57" name="Picture 57" descr="Icon&#10;&#10;Description automatically generated">
            <a:extLst>
              <a:ext uri="{FF2B5EF4-FFF2-40B4-BE49-F238E27FC236}">
                <a16:creationId xmlns:a16="http://schemas.microsoft.com/office/drawing/2014/main" id="{4C34D7E4-D79C-72EF-BAEB-B29A07AAB35E}"/>
              </a:ext>
            </a:extLst>
          </p:cNvPr>
          <p:cNvPicPr>
            <a:picLocks noChangeAspect="1"/>
          </p:cNvPicPr>
          <p:nvPr/>
        </p:nvPicPr>
        <p:blipFill>
          <a:blip r:embed="rId5"/>
          <a:stretch>
            <a:fillRect/>
          </a:stretch>
        </p:blipFill>
        <p:spPr>
          <a:xfrm>
            <a:off x="475281" y="2226120"/>
            <a:ext cx="1425845" cy="1411284"/>
          </a:xfrm>
          <a:prstGeom prst="rect">
            <a:avLst/>
          </a:prstGeom>
        </p:spPr>
      </p:pic>
      <p:pic>
        <p:nvPicPr>
          <p:cNvPr id="58" name="Picture 57" descr="Icon&#10;&#10;Description automatically generated">
            <a:extLst>
              <a:ext uri="{FF2B5EF4-FFF2-40B4-BE49-F238E27FC236}">
                <a16:creationId xmlns:a16="http://schemas.microsoft.com/office/drawing/2014/main" id="{F3FCD046-8C04-E072-37B6-C81315C9AD3F}"/>
              </a:ext>
            </a:extLst>
          </p:cNvPr>
          <p:cNvPicPr>
            <a:picLocks noChangeAspect="1"/>
          </p:cNvPicPr>
          <p:nvPr/>
        </p:nvPicPr>
        <p:blipFill rotWithShape="1">
          <a:blip r:embed="rId5"/>
          <a:srcRect l="10135" b="1114"/>
          <a:stretch/>
        </p:blipFill>
        <p:spPr>
          <a:xfrm>
            <a:off x="1585666" y="2235765"/>
            <a:ext cx="1281335" cy="1395560"/>
          </a:xfrm>
          <a:prstGeom prst="rect">
            <a:avLst/>
          </a:prstGeom>
        </p:spPr>
      </p:pic>
      <p:pic>
        <p:nvPicPr>
          <p:cNvPr id="65" name="Picture 65" descr="Icon&#10;&#10;Description automatically generated">
            <a:extLst>
              <a:ext uri="{FF2B5EF4-FFF2-40B4-BE49-F238E27FC236}">
                <a16:creationId xmlns:a16="http://schemas.microsoft.com/office/drawing/2014/main" id="{C697E51E-C280-A3B3-F2C5-0A43D8C1B2FE}"/>
              </a:ext>
            </a:extLst>
          </p:cNvPr>
          <p:cNvPicPr>
            <a:picLocks noChangeAspect="1"/>
          </p:cNvPicPr>
          <p:nvPr/>
        </p:nvPicPr>
        <p:blipFill rotWithShape="1">
          <a:blip r:embed="rId6"/>
          <a:srcRect l="11758" t="34048" r="53991" b="8203"/>
          <a:stretch/>
        </p:blipFill>
        <p:spPr>
          <a:xfrm>
            <a:off x="2839352" y="2382626"/>
            <a:ext cx="732939" cy="1196721"/>
          </a:xfrm>
          <a:prstGeom prst="rect">
            <a:avLst/>
          </a:prstGeom>
        </p:spPr>
      </p:pic>
      <p:pic>
        <p:nvPicPr>
          <p:cNvPr id="66" name="Picture 65" descr="Icon&#10;&#10;Description automatically generated">
            <a:extLst>
              <a:ext uri="{FF2B5EF4-FFF2-40B4-BE49-F238E27FC236}">
                <a16:creationId xmlns:a16="http://schemas.microsoft.com/office/drawing/2014/main" id="{D1EA2D43-1128-5F44-A190-1A4793381429}"/>
              </a:ext>
            </a:extLst>
          </p:cNvPr>
          <p:cNvPicPr>
            <a:picLocks noChangeAspect="1"/>
          </p:cNvPicPr>
          <p:nvPr/>
        </p:nvPicPr>
        <p:blipFill rotWithShape="1">
          <a:blip r:embed="rId5"/>
          <a:srcRect l="45946" t="67764" r="32432" b="-595"/>
          <a:stretch/>
        </p:blipFill>
        <p:spPr>
          <a:xfrm>
            <a:off x="3152007" y="3192991"/>
            <a:ext cx="308293" cy="463336"/>
          </a:xfrm>
          <a:prstGeom prst="rect">
            <a:avLst/>
          </a:prstGeom>
        </p:spPr>
      </p:pic>
      <mc:AlternateContent xmlns:mc="http://schemas.openxmlformats.org/markup-compatibility/2006" xmlns:p14="http://schemas.microsoft.com/office/powerpoint/2010/main">
        <mc:Choice Requires="p14">
          <p:contentPart p14:bwMode="auto" r:id="rId7">
            <p14:nvContentPartPr>
              <p14:cNvPr id="69" name="Ink 68">
                <a:extLst>
                  <a:ext uri="{FF2B5EF4-FFF2-40B4-BE49-F238E27FC236}">
                    <a16:creationId xmlns:a16="http://schemas.microsoft.com/office/drawing/2014/main" id="{C75ED5EC-F1B0-2494-2351-A8D8EB525ADE}"/>
                  </a:ext>
                </a:extLst>
              </p14:cNvPr>
              <p14:cNvContentPartPr/>
              <p14:nvPr/>
            </p14:nvContentPartPr>
            <p14:xfrm>
              <a:off x="3497939" y="2416984"/>
              <a:ext cx="119093" cy="143808"/>
            </p14:xfrm>
          </p:contentPart>
        </mc:Choice>
        <mc:Fallback xmlns="">
          <p:pic>
            <p:nvPicPr>
              <p:cNvPr id="69" name="Ink 68">
                <a:extLst>
                  <a:ext uri="{FF2B5EF4-FFF2-40B4-BE49-F238E27FC236}">
                    <a16:creationId xmlns:a16="http://schemas.microsoft.com/office/drawing/2014/main" id="{C75ED5EC-F1B0-2494-2351-A8D8EB525ADE}"/>
                  </a:ext>
                </a:extLst>
              </p:cNvPr>
              <p:cNvPicPr/>
              <p:nvPr/>
            </p:nvPicPr>
            <p:blipFill>
              <a:blip r:embed="rId8"/>
              <a:stretch>
                <a:fillRect/>
              </a:stretch>
            </p:blipFill>
            <p:spPr>
              <a:xfrm>
                <a:off x="3480003" y="2399008"/>
                <a:ext cx="154606" cy="179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1" name="Ink 70">
                <a:extLst>
                  <a:ext uri="{FF2B5EF4-FFF2-40B4-BE49-F238E27FC236}">
                    <a16:creationId xmlns:a16="http://schemas.microsoft.com/office/drawing/2014/main" id="{9DB91C98-A596-5F7F-9B59-7306FE0F476D}"/>
                  </a:ext>
                </a:extLst>
              </p14:cNvPr>
              <p14:cNvContentPartPr/>
              <p14:nvPr/>
            </p14:nvContentPartPr>
            <p14:xfrm>
              <a:off x="10010936" y="1904192"/>
              <a:ext cx="11623" cy="11623"/>
            </p14:xfrm>
          </p:contentPart>
        </mc:Choice>
        <mc:Fallback xmlns="">
          <p:pic>
            <p:nvPicPr>
              <p:cNvPr id="71" name="Ink 70">
                <a:extLst>
                  <a:ext uri="{FF2B5EF4-FFF2-40B4-BE49-F238E27FC236}">
                    <a16:creationId xmlns:a16="http://schemas.microsoft.com/office/drawing/2014/main" id="{9DB91C98-A596-5F7F-9B59-7306FE0F476D}"/>
                  </a:ext>
                </a:extLst>
              </p:cNvPr>
              <p:cNvPicPr/>
              <p:nvPr/>
            </p:nvPicPr>
            <p:blipFill>
              <a:blip r:embed="rId10"/>
              <a:stretch>
                <a:fillRect/>
              </a:stretch>
            </p:blipFill>
            <p:spPr>
              <a:xfrm>
                <a:off x="9429786" y="1323042"/>
                <a:ext cx="1162300" cy="11623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3" name="Ink 72">
                <a:extLst>
                  <a:ext uri="{FF2B5EF4-FFF2-40B4-BE49-F238E27FC236}">
                    <a16:creationId xmlns:a16="http://schemas.microsoft.com/office/drawing/2014/main" id="{E15E396D-502D-6EEC-105F-6571ED5537D7}"/>
                  </a:ext>
                </a:extLst>
              </p14:cNvPr>
              <p14:cNvContentPartPr/>
              <p14:nvPr/>
            </p14:nvContentPartPr>
            <p14:xfrm>
              <a:off x="3488041" y="2451303"/>
              <a:ext cx="91098" cy="70667"/>
            </p14:xfrm>
          </p:contentPart>
        </mc:Choice>
        <mc:Fallback xmlns="">
          <p:pic>
            <p:nvPicPr>
              <p:cNvPr id="73" name="Ink 72">
                <a:extLst>
                  <a:ext uri="{FF2B5EF4-FFF2-40B4-BE49-F238E27FC236}">
                    <a16:creationId xmlns:a16="http://schemas.microsoft.com/office/drawing/2014/main" id="{E15E396D-502D-6EEC-105F-6571ED5537D7}"/>
                  </a:ext>
                </a:extLst>
              </p:cNvPr>
              <p:cNvPicPr/>
              <p:nvPr/>
            </p:nvPicPr>
            <p:blipFill>
              <a:blip r:embed="rId12"/>
              <a:stretch>
                <a:fillRect/>
              </a:stretch>
            </p:blipFill>
            <p:spPr>
              <a:xfrm>
                <a:off x="3470108" y="2433367"/>
                <a:ext cx="126605" cy="106180"/>
              </a:xfrm>
              <a:prstGeom prst="rect">
                <a:avLst/>
              </a:prstGeom>
            </p:spPr>
          </p:pic>
        </mc:Fallback>
      </mc:AlternateContent>
      <p:sp>
        <p:nvSpPr>
          <p:cNvPr id="4" name="Flowchart: Off-page Connector 3">
            <a:extLst>
              <a:ext uri="{FF2B5EF4-FFF2-40B4-BE49-F238E27FC236}">
                <a16:creationId xmlns:a16="http://schemas.microsoft.com/office/drawing/2014/main" id="{AA5E4D0A-3B96-65D9-DBDD-44F379FAC753}"/>
              </a:ext>
            </a:extLst>
          </p:cNvPr>
          <p:cNvSpPr/>
          <p:nvPr/>
        </p:nvSpPr>
        <p:spPr>
          <a:xfrm>
            <a:off x="4949040" y="2131411"/>
            <a:ext cx="3969488" cy="2215115"/>
          </a:xfrm>
          <a:prstGeom prst="flowChartOffpageConnector">
            <a:avLst/>
          </a:prstGeom>
          <a:noFill/>
          <a:ln w="57150">
            <a:solidFill>
              <a:srgbClr val="2A4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lowchart: Off-page Connector 1">
            <a:extLst>
              <a:ext uri="{FF2B5EF4-FFF2-40B4-BE49-F238E27FC236}">
                <a16:creationId xmlns:a16="http://schemas.microsoft.com/office/drawing/2014/main" id="{253CA767-BB58-2D1E-D782-223034FFDF7B}"/>
              </a:ext>
            </a:extLst>
          </p:cNvPr>
          <p:cNvSpPr/>
          <p:nvPr/>
        </p:nvSpPr>
        <p:spPr>
          <a:xfrm>
            <a:off x="527667" y="2131411"/>
            <a:ext cx="4332767" cy="2215115"/>
          </a:xfrm>
          <a:prstGeom prst="flowChartOffpageConnector">
            <a:avLst/>
          </a:prstGeom>
          <a:noFill/>
          <a:ln w="57150">
            <a:solidFill>
              <a:srgbClr val="2A4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70FA9B9-B1CD-251A-68F3-2D7FF6FF15D8}"/>
              </a:ext>
            </a:extLst>
          </p:cNvPr>
          <p:cNvSpPr txBox="1"/>
          <p:nvPr/>
        </p:nvSpPr>
        <p:spPr>
          <a:xfrm>
            <a:off x="954317" y="3521737"/>
            <a:ext cx="6094428" cy="369332"/>
          </a:xfrm>
          <a:prstGeom prst="rect">
            <a:avLst/>
          </a:prstGeom>
          <a:noFill/>
        </p:spPr>
        <p:txBody>
          <a:bodyPr wrap="square">
            <a:spAutoFit/>
          </a:bodyPr>
          <a:lstStyle/>
          <a:p>
            <a:r>
              <a:rPr lang="fr-CA" sz="1800" b="1" dirty="0">
                <a:solidFill>
                  <a:srgbClr val="4D4D4D"/>
                </a:solidFill>
                <a:effectLst/>
                <a:latin typeface="Arial" panose="020B0604020202020204" pitchFamily="34" charset="0"/>
                <a:ea typeface="Calibri" panose="020F0502020204030204" pitchFamily="34" charset="0"/>
                <a:cs typeface="Arial" panose="020B0604020202020204" pitchFamily="34" charset="0"/>
              </a:rPr>
              <a:t>FT</a:t>
            </a:r>
          </a:p>
        </p:txBody>
      </p:sp>
      <p:sp>
        <p:nvSpPr>
          <p:cNvPr id="21" name="TextBox 20">
            <a:extLst>
              <a:ext uri="{FF2B5EF4-FFF2-40B4-BE49-F238E27FC236}">
                <a16:creationId xmlns:a16="http://schemas.microsoft.com/office/drawing/2014/main" id="{7F1F19B7-F9CF-7A9A-3E99-0E8914040C2C}"/>
              </a:ext>
            </a:extLst>
          </p:cNvPr>
          <p:cNvSpPr txBox="1"/>
          <p:nvPr/>
        </p:nvSpPr>
        <p:spPr>
          <a:xfrm>
            <a:off x="1937828" y="3521737"/>
            <a:ext cx="6094428" cy="369332"/>
          </a:xfrm>
          <a:prstGeom prst="rect">
            <a:avLst/>
          </a:prstGeom>
          <a:noFill/>
        </p:spPr>
        <p:txBody>
          <a:bodyPr wrap="square">
            <a:spAutoFit/>
          </a:bodyPr>
          <a:lstStyle/>
          <a:p>
            <a:r>
              <a:rPr lang="fr-CA" sz="1800" b="1">
                <a:solidFill>
                  <a:srgbClr val="4D4D4D"/>
                </a:solidFill>
                <a:effectLst/>
                <a:latin typeface="Arial" panose="020B0604020202020204" pitchFamily="34" charset="0"/>
                <a:ea typeface="Calibri" panose="020F0502020204030204" pitchFamily="34" charset="0"/>
                <a:cs typeface="Arial" panose="020B0604020202020204" pitchFamily="34" charset="0"/>
              </a:rPr>
              <a:t>FT</a:t>
            </a:r>
          </a:p>
        </p:txBody>
      </p:sp>
      <p:sp>
        <p:nvSpPr>
          <p:cNvPr id="25" name="TextBox 24">
            <a:extLst>
              <a:ext uri="{FF2B5EF4-FFF2-40B4-BE49-F238E27FC236}">
                <a16:creationId xmlns:a16="http://schemas.microsoft.com/office/drawing/2014/main" id="{DFF444AF-FF1D-D413-EA71-69ADE264AF2D}"/>
              </a:ext>
            </a:extLst>
          </p:cNvPr>
          <p:cNvSpPr txBox="1"/>
          <p:nvPr/>
        </p:nvSpPr>
        <p:spPr>
          <a:xfrm>
            <a:off x="3949154" y="3521737"/>
            <a:ext cx="6094428" cy="369332"/>
          </a:xfrm>
          <a:prstGeom prst="rect">
            <a:avLst/>
          </a:prstGeom>
          <a:noFill/>
        </p:spPr>
        <p:txBody>
          <a:bodyPr wrap="square">
            <a:spAutoFit/>
          </a:bodyPr>
          <a:lstStyle/>
          <a:p>
            <a:r>
              <a:rPr lang="fr-CA" sz="1800" b="1">
                <a:solidFill>
                  <a:srgbClr val="4D4D4D"/>
                </a:solidFill>
                <a:effectLst/>
                <a:latin typeface="Arial" panose="020B0604020202020204" pitchFamily="34" charset="0"/>
                <a:ea typeface="Calibri" panose="020F0502020204030204" pitchFamily="34" charset="0"/>
                <a:cs typeface="Arial" panose="020B0604020202020204" pitchFamily="34" charset="0"/>
              </a:rPr>
              <a:t>FT</a:t>
            </a:r>
          </a:p>
        </p:txBody>
      </p:sp>
      <p:sp>
        <p:nvSpPr>
          <p:cNvPr id="30" name="TextBox 29">
            <a:extLst>
              <a:ext uri="{FF2B5EF4-FFF2-40B4-BE49-F238E27FC236}">
                <a16:creationId xmlns:a16="http://schemas.microsoft.com/office/drawing/2014/main" id="{E87AAD87-05D9-4D0A-EC60-4B5DC6E2665A}"/>
              </a:ext>
            </a:extLst>
          </p:cNvPr>
          <p:cNvSpPr txBox="1"/>
          <p:nvPr/>
        </p:nvSpPr>
        <p:spPr>
          <a:xfrm>
            <a:off x="5251642" y="3574900"/>
            <a:ext cx="6094428" cy="369332"/>
          </a:xfrm>
          <a:prstGeom prst="rect">
            <a:avLst/>
          </a:prstGeom>
          <a:noFill/>
        </p:spPr>
        <p:txBody>
          <a:bodyPr wrap="square">
            <a:spAutoFit/>
          </a:bodyPr>
          <a:lstStyle/>
          <a:p>
            <a:r>
              <a:rPr lang="fr-CA" sz="1800" b="1">
                <a:solidFill>
                  <a:srgbClr val="4D4D4D"/>
                </a:solidFill>
                <a:effectLst/>
                <a:latin typeface="Arial" panose="020B0604020202020204" pitchFamily="34" charset="0"/>
                <a:ea typeface="Calibri" panose="020F0502020204030204" pitchFamily="34" charset="0"/>
                <a:cs typeface="Arial" panose="020B0604020202020204" pitchFamily="34" charset="0"/>
              </a:rPr>
              <a:t>FT</a:t>
            </a:r>
          </a:p>
        </p:txBody>
      </p:sp>
      <p:sp>
        <p:nvSpPr>
          <p:cNvPr id="31" name="TextBox 30">
            <a:extLst>
              <a:ext uri="{FF2B5EF4-FFF2-40B4-BE49-F238E27FC236}">
                <a16:creationId xmlns:a16="http://schemas.microsoft.com/office/drawing/2014/main" id="{A032A9EA-5173-879A-62DC-E98F9353995C}"/>
              </a:ext>
            </a:extLst>
          </p:cNvPr>
          <p:cNvSpPr txBox="1"/>
          <p:nvPr/>
        </p:nvSpPr>
        <p:spPr>
          <a:xfrm>
            <a:off x="6190852" y="3574900"/>
            <a:ext cx="6094428" cy="369332"/>
          </a:xfrm>
          <a:prstGeom prst="rect">
            <a:avLst/>
          </a:prstGeom>
          <a:noFill/>
        </p:spPr>
        <p:txBody>
          <a:bodyPr wrap="square">
            <a:spAutoFit/>
          </a:bodyPr>
          <a:lstStyle/>
          <a:p>
            <a:r>
              <a:rPr lang="fr-CA" sz="1800" b="1">
                <a:solidFill>
                  <a:srgbClr val="4D4D4D"/>
                </a:solidFill>
                <a:effectLst/>
                <a:latin typeface="Arial" panose="020B0604020202020204" pitchFamily="34" charset="0"/>
                <a:ea typeface="Calibri" panose="020F0502020204030204" pitchFamily="34" charset="0"/>
                <a:cs typeface="Arial" panose="020B0604020202020204" pitchFamily="34" charset="0"/>
              </a:rPr>
              <a:t>FT</a:t>
            </a:r>
          </a:p>
        </p:txBody>
      </p:sp>
      <p:sp>
        <p:nvSpPr>
          <p:cNvPr id="32" name="TextBox 31">
            <a:extLst>
              <a:ext uri="{FF2B5EF4-FFF2-40B4-BE49-F238E27FC236}">
                <a16:creationId xmlns:a16="http://schemas.microsoft.com/office/drawing/2014/main" id="{2966691D-1479-EA9A-CEF9-CCAD093687A2}"/>
              </a:ext>
            </a:extLst>
          </p:cNvPr>
          <p:cNvSpPr txBox="1"/>
          <p:nvPr/>
        </p:nvSpPr>
        <p:spPr>
          <a:xfrm>
            <a:off x="7165503" y="3574900"/>
            <a:ext cx="6094428" cy="369332"/>
          </a:xfrm>
          <a:prstGeom prst="rect">
            <a:avLst/>
          </a:prstGeom>
          <a:noFill/>
        </p:spPr>
        <p:txBody>
          <a:bodyPr wrap="square">
            <a:spAutoFit/>
          </a:bodyPr>
          <a:lstStyle/>
          <a:p>
            <a:r>
              <a:rPr lang="fr-CA" sz="1800" b="1">
                <a:solidFill>
                  <a:srgbClr val="4D4D4D"/>
                </a:solidFill>
                <a:effectLst/>
                <a:latin typeface="Arial" panose="020B0604020202020204" pitchFamily="34" charset="0"/>
                <a:ea typeface="Calibri" panose="020F0502020204030204" pitchFamily="34" charset="0"/>
                <a:cs typeface="Arial" panose="020B0604020202020204" pitchFamily="34" charset="0"/>
              </a:rPr>
              <a:t>FT</a:t>
            </a:r>
          </a:p>
        </p:txBody>
      </p:sp>
      <p:sp>
        <p:nvSpPr>
          <p:cNvPr id="33" name="TextBox 32">
            <a:extLst>
              <a:ext uri="{FF2B5EF4-FFF2-40B4-BE49-F238E27FC236}">
                <a16:creationId xmlns:a16="http://schemas.microsoft.com/office/drawing/2014/main" id="{5C1F9AB3-09B6-DDCC-AD12-93CF9EE27114}"/>
              </a:ext>
            </a:extLst>
          </p:cNvPr>
          <p:cNvSpPr txBox="1"/>
          <p:nvPr/>
        </p:nvSpPr>
        <p:spPr>
          <a:xfrm>
            <a:off x="8149014" y="3574900"/>
            <a:ext cx="6094428" cy="369332"/>
          </a:xfrm>
          <a:prstGeom prst="rect">
            <a:avLst/>
          </a:prstGeom>
          <a:noFill/>
        </p:spPr>
        <p:txBody>
          <a:bodyPr wrap="square">
            <a:spAutoFit/>
          </a:bodyPr>
          <a:lstStyle/>
          <a:p>
            <a:r>
              <a:rPr lang="fr-CA" sz="1800" b="1">
                <a:solidFill>
                  <a:srgbClr val="4D4D4D"/>
                </a:solidFill>
                <a:effectLst/>
                <a:latin typeface="Arial" panose="020B0604020202020204" pitchFamily="34" charset="0"/>
                <a:ea typeface="Calibri" panose="020F0502020204030204" pitchFamily="34" charset="0"/>
                <a:cs typeface="Arial" panose="020B0604020202020204" pitchFamily="34" charset="0"/>
              </a:rPr>
              <a:t>FT</a:t>
            </a:r>
          </a:p>
        </p:txBody>
      </p:sp>
      <p:sp>
        <p:nvSpPr>
          <p:cNvPr id="34" name="TextBox 33">
            <a:extLst>
              <a:ext uri="{FF2B5EF4-FFF2-40B4-BE49-F238E27FC236}">
                <a16:creationId xmlns:a16="http://schemas.microsoft.com/office/drawing/2014/main" id="{67F5A591-D110-95A1-52A0-E59226298661}"/>
              </a:ext>
            </a:extLst>
          </p:cNvPr>
          <p:cNvSpPr txBox="1"/>
          <p:nvPr/>
        </p:nvSpPr>
        <p:spPr>
          <a:xfrm>
            <a:off x="3009945" y="3521737"/>
            <a:ext cx="626218" cy="369332"/>
          </a:xfrm>
          <a:prstGeom prst="rect">
            <a:avLst/>
          </a:prstGeom>
          <a:noFill/>
        </p:spPr>
        <p:txBody>
          <a:bodyPr wrap="square" lIns="91440" tIns="45720" rIns="91440" bIns="45720" anchor="t">
            <a:spAutoFit/>
          </a:bodyPr>
          <a:lstStyle/>
          <a:p>
            <a:r>
              <a:rPr lang="fr-CA" b="1">
                <a:solidFill>
                  <a:srgbClr val="4D4D4D"/>
                </a:solidFill>
                <a:latin typeface="Arial"/>
                <a:cs typeface="Arial"/>
              </a:rPr>
              <a:t>HT</a:t>
            </a:r>
          </a:p>
        </p:txBody>
      </p:sp>
      <p:sp>
        <p:nvSpPr>
          <p:cNvPr id="8" name="TextBox 7">
            <a:extLst>
              <a:ext uri="{FF2B5EF4-FFF2-40B4-BE49-F238E27FC236}">
                <a16:creationId xmlns:a16="http://schemas.microsoft.com/office/drawing/2014/main" id="{13367AF4-A3B7-A2FF-5ADE-A1A59E964576}"/>
              </a:ext>
            </a:extLst>
          </p:cNvPr>
          <p:cNvSpPr txBox="1"/>
          <p:nvPr/>
        </p:nvSpPr>
        <p:spPr>
          <a:xfrm>
            <a:off x="7418478" y="4888361"/>
            <a:ext cx="1832621" cy="92333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1" i="0" u="none" strike="noStrike" cap="none" normalizeH="0" baseline="0" noProof="0" dirty="0">
                <a:ln>
                  <a:noFill/>
                </a:ln>
                <a:effectLst/>
                <a:uLnTx/>
                <a:uFillTx/>
                <a:latin typeface="Arial"/>
                <a:cs typeface="Arial"/>
              </a:rPr>
              <a:t>Unité étiquetée « </a:t>
            </a:r>
            <a:r>
              <a:rPr kumimoji="0" lang="fr-CA" sz="1800" b="1" i="0" u="none" strike="noStrike" cap="none" normalizeH="0" baseline="0" noProof="0" dirty="0">
                <a:ln>
                  <a:noFill/>
                </a:ln>
                <a:effectLst/>
                <a:uLnTx/>
                <a:uFillTx/>
                <a:latin typeface="Arial" panose="020B0604020202020204" pitchFamily="34" charset="0"/>
                <a:cs typeface="Arial" panose="020B0604020202020204" pitchFamily="34" charset="0"/>
              </a:rPr>
              <a:t>anti-A/B faible »</a:t>
            </a:r>
          </a:p>
        </p:txBody>
      </p:sp>
      <p:sp>
        <p:nvSpPr>
          <p:cNvPr id="26" name="TextBox 25">
            <a:extLst>
              <a:ext uri="{FF2B5EF4-FFF2-40B4-BE49-F238E27FC236}">
                <a16:creationId xmlns:a16="http://schemas.microsoft.com/office/drawing/2014/main" id="{7C16A317-A93B-C619-96EC-1F79A7E23D7A}"/>
              </a:ext>
            </a:extLst>
          </p:cNvPr>
          <p:cNvSpPr txBox="1"/>
          <p:nvPr/>
        </p:nvSpPr>
        <p:spPr>
          <a:xfrm>
            <a:off x="6747122" y="5051615"/>
            <a:ext cx="836761" cy="369332"/>
          </a:xfrm>
          <a:prstGeom prst="rect">
            <a:avLst/>
          </a:prstGeom>
          <a:noFill/>
        </p:spPr>
        <p:txBody>
          <a:bodyPr wrap="square">
            <a:spAutoFit/>
          </a:bodyPr>
          <a:lstStyle/>
          <a:p>
            <a:r>
              <a:rPr lang="fr-CA" sz="1800" b="1">
                <a:solidFill>
                  <a:schemeClr val="bg1"/>
                </a:solidFill>
                <a:effectLst/>
                <a:latin typeface="Arial" panose="020B0604020202020204" pitchFamily="34" charset="0"/>
                <a:ea typeface="Calibri" panose="020F0502020204030204" pitchFamily="34" charset="0"/>
                <a:cs typeface="Arial" panose="020B0604020202020204" pitchFamily="34" charset="0"/>
              </a:rPr>
              <a:t>FT</a:t>
            </a:r>
          </a:p>
        </p:txBody>
      </p:sp>
      <p:pic>
        <p:nvPicPr>
          <p:cNvPr id="6" name="Picture 5" descr="Icon&#10;&#10;Description automatically generated">
            <a:extLst>
              <a:ext uri="{FF2B5EF4-FFF2-40B4-BE49-F238E27FC236}">
                <a16:creationId xmlns:a16="http://schemas.microsoft.com/office/drawing/2014/main" id="{BDE940B1-B611-BBFF-099C-8E15CD1044F6}"/>
              </a:ext>
            </a:extLst>
          </p:cNvPr>
          <p:cNvPicPr>
            <a:picLocks noChangeAspect="1"/>
          </p:cNvPicPr>
          <p:nvPr/>
        </p:nvPicPr>
        <p:blipFill rotWithShape="1">
          <a:blip r:embed="rId4">
            <a:extLst>
              <a:ext uri="{28A0092B-C50C-407E-A947-70E740481C1C}">
                <a14:useLocalDpi xmlns:a14="http://schemas.microsoft.com/office/drawing/2010/main" val="0"/>
              </a:ext>
            </a:extLst>
          </a:blip>
          <a:srcRect l="19780" r="44682"/>
          <a:stretch/>
        </p:blipFill>
        <p:spPr>
          <a:xfrm>
            <a:off x="2271431" y="4465143"/>
            <a:ext cx="941009" cy="1489450"/>
          </a:xfrm>
          <a:prstGeom prst="rect">
            <a:avLst/>
          </a:prstGeom>
        </p:spPr>
      </p:pic>
    </p:spTree>
    <p:custDataLst>
      <p:tags r:id="rId1"/>
    </p:custDataLst>
    <p:extLst>
      <p:ext uri="{BB962C8B-B14F-4D97-AF65-F5344CB8AC3E}">
        <p14:creationId xmlns:p14="http://schemas.microsoft.com/office/powerpoint/2010/main" val="16424336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anadian Blood Services">
      <a:dk1>
        <a:srgbClr val="4D4D4D"/>
      </a:dk1>
      <a:lt1>
        <a:srgbClr val="FFFFFF"/>
      </a:lt1>
      <a:dk2>
        <a:srgbClr val="8C8C8C"/>
      </a:dk2>
      <a:lt2>
        <a:srgbClr val="BEBEBE"/>
      </a:lt2>
      <a:accent1>
        <a:srgbClr val="ED1C24"/>
      </a:accent1>
      <a:accent2>
        <a:srgbClr val="C4161C"/>
      </a:accent2>
      <a:accent3>
        <a:srgbClr val="A70E13"/>
      </a:accent3>
      <a:accent4>
        <a:srgbClr val="54C3BB"/>
      </a:accent4>
      <a:accent5>
        <a:srgbClr val="549B96"/>
      </a:accent5>
      <a:accent6>
        <a:srgbClr val="F2F2F2"/>
      </a:accent6>
      <a:hlink>
        <a:srgbClr val="88528B"/>
      </a:hlink>
      <a:folHlink>
        <a:srgbClr val="55325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CCD596-1182-7148-A73C-E2D925F17539}" vid="{25DEFAFC-F2A7-AC4F-9C79-252FAF862B37}"/>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b2134d8-df7a-4bfb-acec-b9b6001b3bd7">
      <UserInfo>
        <DisplayName>Abby Wolfe</DisplayName>
        <AccountId>177</AccountId>
        <AccountType/>
      </UserInfo>
      <UserInfo>
        <DisplayName>Tricia Abe</DisplayName>
        <AccountId>35</AccountId>
        <AccountType/>
      </UserInfo>
      <UserInfo>
        <DisplayName>Melanie Bodnar</DisplayName>
        <AccountId>120</AccountId>
        <AccountType/>
      </UserInfo>
      <UserInfo>
        <DisplayName>Marc Bienz</DisplayName>
        <AccountId>280</AccountId>
        <AccountType/>
      </UserInfo>
      <UserInfo>
        <DisplayName>Gwen Clarke</DisplayName>
        <AccountId>21</AccountId>
        <AccountType/>
      </UserInfo>
    </SharedWithUsers>
    <TaxCatchAll xmlns="fb2134d8-df7a-4bfb-acec-b9b6001b3bd7" xsi:nil="true"/>
    <lcf76f155ced4ddcb4097134ff3c332f xmlns="94bdf2b4-da9d-43ff-b7eb-f691ed4e728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839C5EB37899499C2FEA31F568637B" ma:contentTypeVersion="16" ma:contentTypeDescription="Create a new document." ma:contentTypeScope="" ma:versionID="8d85daeb4a24e268dfa76140ab782932">
  <xsd:schema xmlns:xsd="http://www.w3.org/2001/XMLSchema" xmlns:xs="http://www.w3.org/2001/XMLSchema" xmlns:p="http://schemas.microsoft.com/office/2006/metadata/properties" xmlns:ns2="94bdf2b4-da9d-43ff-b7eb-f691ed4e728e" xmlns:ns3="fb2134d8-df7a-4bfb-acec-b9b6001b3bd7" targetNamespace="http://schemas.microsoft.com/office/2006/metadata/properties" ma:root="true" ma:fieldsID="bad9d731d33c41020420af0d59faa1d2" ns2:_="" ns3:_="">
    <xsd:import namespace="94bdf2b4-da9d-43ff-b7eb-f691ed4e728e"/>
    <xsd:import namespace="fb2134d8-df7a-4bfb-acec-b9b6001b3bd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df2b4-da9d-43ff-b7eb-f691ed4e7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2b9c19e-1ce7-41ad-b5fe-f1235fea75d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b2134d8-df7a-4bfb-acec-b9b6001b3bd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ae1db8-badd-4b0c-9038-d2c10e1291f3}" ma:internalName="TaxCatchAll" ma:showField="CatchAllData" ma:web="fb2134d8-df7a-4bfb-acec-b9b6001b3b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A26280-168F-4281-9621-28E9A7023582}">
  <ds:schemaRefs>
    <ds:schemaRef ds:uri="http://schemas.microsoft.com/sharepoint/v3/contenttype/forms"/>
  </ds:schemaRefs>
</ds:datastoreItem>
</file>

<file path=customXml/itemProps2.xml><?xml version="1.0" encoding="utf-8"?>
<ds:datastoreItem xmlns:ds="http://schemas.openxmlformats.org/officeDocument/2006/customXml" ds:itemID="{603BBD3C-CEA3-4B87-9EF0-FB4B0296A2D7}">
  <ds:schemaRefs>
    <ds:schemaRef ds:uri="http://schemas.microsoft.com/office/2006/metadata/properties"/>
    <ds:schemaRef ds:uri="39deaef3-ce64-480d-b1cb-269c60589029"/>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cc85d83e-f2ed-461e-a114-475f4a366a86"/>
    <ds:schemaRef ds:uri="http://www.w3.org/XML/1998/namespace"/>
    <ds:schemaRef ds:uri="fb2134d8-df7a-4bfb-acec-b9b6001b3bd7"/>
    <ds:schemaRef ds:uri="94bdf2b4-da9d-43ff-b7eb-f691ed4e728e"/>
  </ds:schemaRefs>
</ds:datastoreItem>
</file>

<file path=customXml/itemProps3.xml><?xml version="1.0" encoding="utf-8"?>
<ds:datastoreItem xmlns:ds="http://schemas.openxmlformats.org/officeDocument/2006/customXml" ds:itemID="{46EF4A8C-CBAE-4B01-8FA9-1CB4C0833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df2b4-da9d-43ff-b7eb-f691ed4e728e"/>
    <ds:schemaRef ds:uri="fb2134d8-df7a-4bfb-acec-b9b6001b3b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6137</TotalTime>
  <Words>4374</Words>
  <Application>Microsoft Office PowerPoint</Application>
  <PresentationFormat>Widescreen</PresentationFormat>
  <Paragraphs>242</Paragraphs>
  <Slides>21</Slides>
  <Notes>21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1_Office Theme</vt:lpstr>
      <vt:lpstr>Test des titres d’iso-hémagglutinines  (anti-A/anti-B) des donneurs  à la Société canadienne du sang</vt:lpstr>
      <vt:lpstr>Contexte</vt:lpstr>
      <vt:lpstr>Comment les tests des titres d’iso-hémagglutinines des donneurs seront-ils effectués?</vt:lpstr>
      <vt:lpstr> Quel est le seuil utilisé pour déterminer un titre élevé?</vt:lpstr>
      <vt:lpstr>Pourquoi un seuil de titre équivalent à 1:128 par centrifugation immédiate a-t-il été choisi pour le test de détection de titres élevés chez les donneurs?</vt:lpstr>
      <vt:lpstr>Quels sont les avantages d’une méthode automatisée pour le test des titres d’iso-hémagglutinines?</vt:lpstr>
      <vt:lpstr>Quels sont les avantages d’une méthode automatisée pour le test des titres d’iso-hémagglutinines?</vt:lpstr>
      <vt:lpstr>Comment les composants sanguins seront-ils étiquetés pour indiquer qu’ils présentent de faibles titres?</vt:lpstr>
      <vt:lpstr>PowerPoint Presentation</vt:lpstr>
      <vt:lpstr>En se basant sur le test de détection des titres élevés, quel est le pourcentage estimé de donneurs à faible titre?</vt:lpstr>
      <vt:lpstr>Si un concentré plaquettaire mélangé n’est pas étiqueté « anti-A/B faible », le composant final peut-il malgré tout être à faible titre?</vt:lpstr>
      <vt:lpstr>Les hôpitaux qui effectuent des tests routiniers de détection des titres élevés d’iso-hémagglutinines sur les concentrés plaquettaires doivent-ils continuer cette pratique?</vt:lpstr>
      <vt:lpstr>Pourquoi la Société canadienne du sang effectue-t-elle le test des titres d’iso-hémagglutinines sur les donneurs et non sur le composant sanguin final?</vt:lpstr>
      <vt:lpstr>Comment les stocks de plaquettes à faible titre doivent-ils être distribués et utilisés?</vt:lpstr>
      <vt:lpstr>Comment les stocks de plasma du groupe A à faible titre doivent-ils être distribués et utilisés?</vt:lpstr>
      <vt:lpstr>Les composants sanguins à faible titre peuvent-ils faire l’objet de demandes ou de commandes spéciales?</vt:lpstr>
      <vt:lpstr>Le test des titres du donneur élimine-t-il le risque  de réactions hémolytiques immédiates liées à des transfusions de plaquettes ou de plasma ABO incompatibles?</vt:lpstr>
      <vt:lpstr>Étant donné que les stocks de plaquettes incluront des composants de tous les groupes sanguins ABO avec et sans faible titre d’iso-hémagglutinines, comment faudra-t-il choisir une unité plaquettaire à transfuser à un patient donné?</vt:lpstr>
      <vt:lpstr>Fabrication des plaquettes mélangées traitées au psoralène</vt:lpstr>
      <vt:lpstr>Dans quelle mesure la mise en œuvre de plaquettes mélangées à teneur réduite en agents pathogènes aura-t-elle une incidence sur les taux d’iso-hémagglutinines dans le composant final? Sera-t-il encore nécessaire d’analyser les titres d’iso-hémagglutinines?</vt:lpstr>
      <vt:lpstr>Ensemble, nous sommes la chaîne de vie du Canada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presentation title here</dc:title>
  <dc:creator>Michelle Armstrong</dc:creator>
  <cp:lastModifiedBy>Chantal Larivee</cp:lastModifiedBy>
  <cp:revision>22</cp:revision>
  <dcterms:created xsi:type="dcterms:W3CDTF">2020-08-13T18:27:05Z</dcterms:created>
  <dcterms:modified xsi:type="dcterms:W3CDTF">2022-12-13T20:56:45Z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0x0101001B839C5EB37899499C2FEA31F568637B</vt:lpwstr>
  </property>
  <property fmtid="{D5CDD505-2E9C-101B-9397-08002B2CF9AE}" pid="3" name="MediaServiceImageTags">
    <vt:lpwstr/>
  </property>
  <property fmtid="{D5CDD505-2E9C-101B-9397-08002B2CF9AE}" pid="4" name="ArticulateGUID">
    <vt:lpwstr>25EA9938-F2E3-42C1-A853-3F17EABC1C9C</vt:lpwstr>
  </property>
  <property fmtid="{D5CDD505-2E9C-101B-9397-08002B2CF9AE}" pid="5" name="ArticulatePath">
    <vt:lpwstr>https://cbsscs.sharepoint.com/sites/CBSPEW/Shared Documents/5. Content_Transfusion/Transfusion Publications/High titre isohemagglutinin testing/High titre isohem testing_slides_ta_aw</vt:lpwstr>
  </property>
</Properties>
</file>