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charts/chart1.xml" ContentType="application/vnd.openxmlformats-officedocument.drawingml.chart+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01" r:id="rId5"/>
  </p:sldMasterIdLst>
  <p:notesMasterIdLst>
    <p:notesMasterId r:id="rId27"/>
  </p:notesMasterIdLst>
  <p:handoutMasterIdLst>
    <p:handoutMasterId r:id="rId28"/>
  </p:handoutMasterIdLst>
  <p:sldIdLst>
    <p:sldId id="256" r:id="rId6"/>
    <p:sldId id="389" r:id="rId7"/>
    <p:sldId id="390" r:id="rId8"/>
    <p:sldId id="410" r:id="rId9"/>
    <p:sldId id="391" r:id="rId10"/>
    <p:sldId id="392" r:id="rId11"/>
    <p:sldId id="414" r:id="rId12"/>
    <p:sldId id="357" r:id="rId13"/>
    <p:sldId id="411" r:id="rId14"/>
    <p:sldId id="408" r:id="rId15"/>
    <p:sldId id="394" r:id="rId16"/>
    <p:sldId id="416" r:id="rId17"/>
    <p:sldId id="396" r:id="rId18"/>
    <p:sldId id="409" r:id="rId19"/>
    <p:sldId id="398" r:id="rId20"/>
    <p:sldId id="418" r:id="rId21"/>
    <p:sldId id="400" r:id="rId22"/>
    <p:sldId id="401" r:id="rId23"/>
    <p:sldId id="412" r:id="rId24"/>
    <p:sldId id="402" r:id="rId25"/>
    <p:sldId id="305" r:id="rId26"/>
  </p:sldIdLst>
  <p:sldSz cx="12192000" cy="6858000"/>
  <p:notesSz cx="6858000" cy="9144000"/>
  <p:custDataLst>
    <p:tags r:id="rId2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AA6F200-ED11-A429-596B-15EBC0BCCE65}" name="Abby Wolfe" initials="AW" userId="S::abby.wolfe@blood.ca::4bd8c99e-4269-4737-a7cb-b8469a7bc8fd" providerId="AD"/>
  <p188:author id="{8BF49D4B-0EFC-6D57-B3CE-F3FE3058C9F1}" name="Melanie Bodnar" initials="MB" userId="S::melanie.bodnar@blood.ca::37095ca6-15d6-464c-8179-6ff94589e28f" providerId="AD"/>
  <p188:author id="{4BAD1D54-C365-C9CC-CFBD-DD2843A8DAC4}" name="Tricia Abe" initials="TA" userId="S::tricia.abe@blood.ca::54ab208a-2579-46a2-bbb1-09dd3af9c75d" providerId="AD"/>
  <p188:author id="{5824F854-7263-CFBD-9A6F-B250D81DEC5B}" name="Gwen Clarke" initials="GC" userId="S::gwen.clarke@blood.ca::1b3ff068-db75-4f3f-a08a-aa304196f4dc" providerId="AD"/>
  <p188:author id="{F3E28080-E19F-D809-CDA4-8ED4CD232BD6}" name="Marc Bienz" initials="MB" userId="S::marc.bienz@blood.ca::9b0e17de-b6bf-40b3-a967-9913cb65824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425A"/>
    <a:srgbClr val="BEBEBE"/>
    <a:srgbClr val="54C3BB"/>
    <a:srgbClr val="4D4D4D"/>
    <a:srgbClr val="C00000"/>
    <a:srgbClr val="88528B"/>
    <a:srgbClr val="E5A812"/>
    <a:srgbClr val="E5A800"/>
    <a:srgbClr val="8C8C8C"/>
    <a:srgbClr val="F6B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6980" autoAdjust="0"/>
  </p:normalViewPr>
  <p:slideViewPr>
    <p:cSldViewPr snapToGrid="0">
      <p:cViewPr varScale="1">
        <p:scale>
          <a:sx n="76" d="100"/>
          <a:sy n="76" d="100"/>
        </p:scale>
        <p:origin x="1914" y="90"/>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presProps" Target="presProps.xml"/><Relationship Id="rId35"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bby Wolfe" userId="4bd8c99e-4269-4737-a7cb-b8469a7bc8fd" providerId="ADAL" clId="{5938A59C-8585-4BA4-AAF4-039EC32BE6A9}"/>
    <pc:docChg chg="custSel modSld replTag delTag">
      <pc:chgData name="Abby Wolfe" userId="4bd8c99e-4269-4737-a7cb-b8469a7bc8fd" providerId="ADAL" clId="{5938A59C-8585-4BA4-AAF4-039EC32BE6A9}" dt="2022-11-10T15:01:01.641" v="18" actId="20577"/>
      <pc:docMkLst>
        <pc:docMk/>
      </pc:docMkLst>
      <pc:sldChg chg="modSp mod replTag delTag">
        <pc:chgData name="Abby Wolfe" userId="4bd8c99e-4269-4737-a7cb-b8469a7bc8fd" providerId="ADAL" clId="{5938A59C-8585-4BA4-AAF4-039EC32BE6A9}" dt="2022-11-10T15:00:46.237" v="10"/>
        <pc:sldMkLst>
          <pc:docMk/>
          <pc:sldMk cId="151409954" sldId="256"/>
        </pc:sldMkLst>
        <pc:spChg chg="mod">
          <ac:chgData name="Abby Wolfe" userId="4bd8c99e-4269-4737-a7cb-b8469a7bc8fd" providerId="ADAL" clId="{5938A59C-8585-4BA4-AAF4-039EC32BE6A9}" dt="2022-11-10T14:53:40.820" v="4" actId="20577"/>
          <ac:spMkLst>
            <pc:docMk/>
            <pc:sldMk cId="151409954" sldId="256"/>
            <ac:spMk id="6" creationId="{452A08F9-90DE-48B9-B836-9095668485EA}"/>
          </ac:spMkLst>
        </pc:spChg>
      </pc:sldChg>
      <pc:sldChg chg="replTag delTag modNotesTx">
        <pc:chgData name="Abby Wolfe" userId="4bd8c99e-4269-4737-a7cb-b8469a7bc8fd" providerId="ADAL" clId="{5938A59C-8585-4BA4-AAF4-039EC32BE6A9}" dt="2022-11-10T15:01:01.641" v="18" actId="20577"/>
        <pc:sldMkLst>
          <pc:docMk/>
          <pc:sldMk cId="462483936" sldId="357"/>
        </pc:sldMkLst>
      </pc:sldChg>
      <pc:sldChg chg="replTag delTag">
        <pc:chgData name="Abby Wolfe" userId="4bd8c99e-4269-4737-a7cb-b8469a7bc8fd" providerId="ADAL" clId="{5938A59C-8585-4BA4-AAF4-039EC32BE6A9}" dt="2022-11-10T15:00:47.876" v="12"/>
        <pc:sldMkLst>
          <pc:docMk/>
          <pc:sldMk cId="1642433673" sldId="411"/>
        </pc:sldMkLst>
      </pc:sldChg>
    </pc:docChg>
  </pc:docChgLst>
</pc:chgInfo>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cap="all" baseline="0">
                <a:solidFill>
                  <a:schemeClr val="tx1">
                    <a:lumMod val="65000"/>
                    <a:lumOff val="35000"/>
                  </a:schemeClr>
                </a:solidFill>
                <a:latin typeface="+mn-lt"/>
                <a:ea typeface="+mn-ea"/>
                <a:cs typeface="+mn-cs"/>
              </a:defRPr>
            </a:pPr>
            <a:r>
              <a:rPr lang="en-CA" sz="1800" cap="all" baseline="0">
                <a:latin typeface="Arial" panose="020B0604020202020204" pitchFamily="34" charset="0"/>
                <a:cs typeface="Arial" panose="020B0604020202020204" pitchFamily="34" charset="0"/>
              </a:rPr>
              <a:t>Platelet pool: </a:t>
            </a:r>
            <a:br>
              <a:rPr lang="en-CA" sz="1800" cap="all" baseline="0">
                <a:latin typeface="Arial" panose="020B0604020202020204" pitchFamily="34" charset="0"/>
                <a:cs typeface="Arial" panose="020B0604020202020204" pitchFamily="34" charset="0"/>
              </a:rPr>
            </a:br>
            <a:r>
              <a:rPr lang="en-CA" sz="1800" cap="all" baseline="0">
                <a:latin typeface="Arial" panose="020B0604020202020204" pitchFamily="34" charset="0"/>
                <a:cs typeface="Arial" panose="020B0604020202020204" pitchFamily="34" charset="0"/>
              </a:rPr>
              <a:t>Plasma contribution of each donor</a:t>
            </a:r>
          </a:p>
        </c:rich>
      </c:tx>
      <c:layout>
        <c:manualLayout>
          <c:xMode val="edge"/>
          <c:yMode val="edge"/>
          <c:x val="0.31213981117909351"/>
          <c:y val="0"/>
        </c:manualLayout>
      </c:layout>
      <c:overlay val="0"/>
      <c:spPr>
        <a:noFill/>
        <a:ln>
          <a:noFill/>
        </a:ln>
        <a:effectLst/>
      </c:sp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7653745119311834E-2"/>
          <c:y val="0.29420223128433526"/>
          <c:w val="0.84935520762773309"/>
          <c:h val="0.61207286440030317"/>
        </c:manualLayout>
      </c:layout>
      <c:pie3DChart>
        <c:varyColors val="1"/>
        <c:ser>
          <c:idx val="0"/>
          <c:order val="0"/>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F52C-4CA8-8FC7-FBAB40AD49D9}"/>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F52C-4CA8-8FC7-FBAB40AD49D9}"/>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F52C-4CA8-8FC7-FBAB40AD49D9}"/>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7-F52C-4CA8-8FC7-FBAB40AD49D9}"/>
              </c:ext>
            </c:extLst>
          </c:dPt>
          <c:dLbls>
            <c:dLbl>
              <c:idx val="1"/>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2"/>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0"/>
              <c:showBubbleSize val="0"/>
              <c:extLst>
                <c:ext xmlns:c16="http://schemas.microsoft.com/office/drawing/2014/chart" uri="{C3380CC4-5D6E-409C-BE32-E72D297353CC}">
                  <c16:uniqueId val="{00000003-F52C-4CA8-8FC7-FBAB40AD49D9}"/>
                </c:ext>
              </c:extLst>
            </c:dLbl>
            <c:dLbl>
              <c:idx val="2"/>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3"/>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0"/>
              <c:showBubbleSize val="0"/>
              <c:extLst>
                <c:ext xmlns:c16="http://schemas.microsoft.com/office/drawing/2014/chart" uri="{C3380CC4-5D6E-409C-BE32-E72D297353CC}">
                  <c16:uniqueId val="{00000005-F52C-4CA8-8FC7-FBAB40AD49D9}"/>
                </c:ext>
              </c:extLst>
            </c:dLbl>
            <c:dLbl>
              <c:idx val="3"/>
              <c:layout>
                <c:manualLayout>
                  <c:x val="0.18499772372230147"/>
                  <c:y val="0.12597015766823896"/>
                </c:manualLayout>
              </c:layout>
              <c:tx>
                <c:rich>
                  <a:bodyPr rot="0" spcFirstLastPara="1" vertOverflow="ellipsis" vert="horz" wrap="square" lIns="38100" tIns="19050" rIns="38100" bIns="19050" anchor="ctr" anchorCtr="1">
                    <a:noAutofit/>
                  </a:bodyPr>
                  <a:lstStyle/>
                  <a:p>
                    <a:pPr>
                      <a:defRPr sz="1800" b="1" i="0" u="none" strike="noStrike" kern="1200" spc="0" baseline="0">
                        <a:solidFill>
                          <a:schemeClr val="accent4"/>
                        </a:solidFill>
                        <a:latin typeface="Arial" panose="020B0604020202020204" pitchFamily="34" charset="0"/>
                        <a:ea typeface="+mn-ea"/>
                        <a:cs typeface="Arial" panose="020B0604020202020204" pitchFamily="34" charset="0"/>
                      </a:defRPr>
                    </a:pPr>
                    <a:fld id="{FF1D0A3F-1B0C-4902-BF17-9AC15480F489}" type="CATEGORYNAME">
                      <a:rPr lang="en-US" sz="1800">
                        <a:solidFill>
                          <a:schemeClr val="accent4">
                            <a:lumMod val="75000"/>
                          </a:schemeClr>
                        </a:solidFill>
                        <a:latin typeface="Arial" panose="020B0604020202020204" pitchFamily="34" charset="0"/>
                        <a:cs typeface="Arial" panose="020B0604020202020204" pitchFamily="34" charset="0"/>
                      </a:rPr>
                      <a:pPr>
                        <a:defRPr sz="1800" b="1" i="0" u="none" strike="noStrike" kern="1200" spc="0" baseline="0">
                          <a:solidFill>
                            <a:schemeClr val="accent4"/>
                          </a:solidFill>
                          <a:latin typeface="Arial" panose="020B0604020202020204" pitchFamily="34" charset="0"/>
                          <a:ea typeface="+mn-ea"/>
                          <a:cs typeface="Arial" panose="020B0604020202020204" pitchFamily="34" charset="0"/>
                        </a:defRPr>
                      </a:pPr>
                      <a:t>[CATEGORY NAME]</a:t>
                    </a:fld>
                    <a:endParaRPr lang="en-US"/>
                  </a:p>
                </c:rich>
              </c:tx>
              <c:spPr>
                <a:noFill/>
                <a:ln>
                  <a:noFill/>
                </a:ln>
                <a:effectLst/>
              </c:spPr>
              <c:dLblPos val="bestFit"/>
              <c:showLegendKey val="0"/>
              <c:showVal val="0"/>
              <c:showCatName val="1"/>
              <c:showSerName val="0"/>
              <c:showPercent val="0"/>
              <c:showBubbleSize val="0"/>
              <c:extLst>
                <c:ext xmlns:c15="http://schemas.microsoft.com/office/drawing/2012/chart" uri="{CE6537A1-D6FC-4f65-9D91-7224C49458BB}">
                  <c15:layout>
                    <c:manualLayout>
                      <c:w val="0.38209320651507339"/>
                      <c:h val="0.12096260938743039"/>
                    </c:manualLayout>
                  </c15:layout>
                  <c15:dlblFieldTable/>
                  <c15:showDataLabelsRange val="0"/>
                </c:ext>
                <c:ext xmlns:c16="http://schemas.microsoft.com/office/drawing/2014/chart" uri="{C3380CC4-5D6E-409C-BE32-E72D297353CC}">
                  <c16:uniqueId val="{00000007-F52C-4CA8-8FC7-FBAB40AD49D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1"/>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Sheet1!$F$9:$F$12</c:f>
              <c:strCache>
                <c:ptCount val="4"/>
                <c:pt idx="0">
                  <c:v>Donor 1 (30cc)</c:v>
                </c:pt>
                <c:pt idx="1">
                  <c:v>Donor 2 (30cc)</c:v>
                </c:pt>
                <c:pt idx="2">
                  <c:v>Donor 3 (30cc)</c:v>
                </c:pt>
                <c:pt idx="3">
                  <c:v>Donor 4 (210-260 cc)</c:v>
                </c:pt>
              </c:strCache>
            </c:strRef>
          </c:cat>
          <c:val>
            <c:numRef>
              <c:f>Sheet1!$G$9:$G$12</c:f>
              <c:numCache>
                <c:formatCode>General</c:formatCode>
                <c:ptCount val="4"/>
                <c:pt idx="0">
                  <c:v>8.5714285714285715E-2</c:v>
                </c:pt>
                <c:pt idx="1">
                  <c:v>8.5714285714285715E-2</c:v>
                </c:pt>
                <c:pt idx="2">
                  <c:v>8.5714285714285715E-2</c:v>
                </c:pt>
                <c:pt idx="3">
                  <c:v>0.74285714285714288</c:v>
                </c:pt>
              </c:numCache>
            </c:numRef>
          </c:val>
          <c:extLst>
            <c:ext xmlns:c16="http://schemas.microsoft.com/office/drawing/2014/chart" uri="{C3380CC4-5D6E-409C-BE32-E72D297353CC}">
              <c16:uniqueId val="{00000008-F52C-4CA8-8FC7-FBAB40AD49D9}"/>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DB7EC99-B55D-4665-8F00-FB55CF318D4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a:extLst>
              <a:ext uri="{FF2B5EF4-FFF2-40B4-BE49-F238E27FC236}">
                <a16:creationId xmlns:a16="http://schemas.microsoft.com/office/drawing/2014/main" id="{70662609-3863-4A8A-914B-CC02289F74A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03A6354-54B3-4670-89C1-320F7A56B3EF}" type="datetimeFigureOut">
              <a:rPr lang="en-CA" smtClean="0"/>
              <a:t>2022-11-10</a:t>
            </a:fld>
            <a:endParaRPr lang="en-CA"/>
          </a:p>
        </p:txBody>
      </p:sp>
      <p:sp>
        <p:nvSpPr>
          <p:cNvPr id="4" name="Footer Placeholder 3">
            <a:extLst>
              <a:ext uri="{FF2B5EF4-FFF2-40B4-BE49-F238E27FC236}">
                <a16:creationId xmlns:a16="http://schemas.microsoft.com/office/drawing/2014/main" id="{BDDC6D5B-BBAD-429F-ABBF-DF5419B81E3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a:extLst>
              <a:ext uri="{FF2B5EF4-FFF2-40B4-BE49-F238E27FC236}">
                <a16:creationId xmlns:a16="http://schemas.microsoft.com/office/drawing/2014/main" id="{F59F72D0-FA33-4E00-A45E-51E5A2D657A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99DCD17-FB70-4447-A747-9ADE3B867C3E}" type="slidenum">
              <a:rPr lang="en-CA" smtClean="0"/>
              <a:t>‹#›</a:t>
            </a:fld>
            <a:endParaRPr lang="en-CA"/>
          </a:p>
        </p:txBody>
      </p:sp>
    </p:spTree>
    <p:extLst>
      <p:ext uri="{BB962C8B-B14F-4D97-AF65-F5344CB8AC3E}">
        <p14:creationId xmlns:p14="http://schemas.microsoft.com/office/powerpoint/2010/main" val="1072989591"/>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26T14:02:58.676"/>
    </inkml:context>
    <inkml:brush xml:id="br0">
      <inkml:brushProperty name="width" value="0.1" units="cm"/>
      <inkml:brushProperty name="height" value="0.1" units="cm"/>
      <inkml:brushProperty name="color" value="#FFFFFF"/>
    </inkml:brush>
  </inkml:definitions>
  <inkml:trace contextRef="#ctx0" brushRef="#br0">9588 5920 16383 0 0,'6'0'0'0'0,"2"6"0"0"0,6 2 0 0 0,0 6 0 0 0,4 6 0 0 0,-1 7 0 0 0,-9-2 0 0 0,-13-12 0 0 0,-5-13 0 0 0,-7-7 0 0 0,0-9 0 0 0,2-7 0 0 0,-2-6 0 0 0,1-4 0 0 0,4-3 0 0 0,4-1 0 0 0,4 0 0 0 0,13 5 0 0 0,7 15 0 0 0,0 17 0 0 0,3 7 0 0 0,-2 16 0 0 0,3 3 0 0 0,4 10 0 0 0,-2 5 0 0 0,-5 1 0 0 0,1 0 0 0 0,-3-1 0 0 0,-10-8 0 0 0,-11-9 0 0 0,-12-15 0 0 0,-8-15 0 0 0,0-13 0 0 0,4-9 0 0 0,6-6 0 0 0,0 3 0 0 0,3 1 0 0 0,9 17 0 0 0,5 17 0 0 0,3 14 0 0 0,1 10 0 0 0,-1 7 0 0 0,-1-10 0 0 0,-1-14 0 0 0,0-15 0 0 0,-8-8 0 0 0,-2-7 0 0 0,-6-1 0 0 0,0-2 0 0 0,-5 1 0 0 0,2 0 0 0 0,3-4 0 0 0,11 2 0 0 0,5 12 0 0 0,9 8 0 0 0,8 10 0 0 0,1 10 0 0 0,-3 8 0 0 0,-4 6 0 0 0,-4 4 0 0 0,-4 2 0 0 0,-9-5 0 0 0,-10-8 0 0 0,-8-8 0 0 0,-1-14 0 0 0,-2-12 0 0 0,2-11 0 0 0,0-8 0 0 0,10 1 0 0 0,6 12 0 0 0,6 14 0 0 0,8 13 0 0 0,9 12 0 0 0,2 7 0 0 0,-2 6 0 0 0,2-5 0 0 0,-7-6 0 0 0,-13-9 0 0 0,-5-12 0 0 0,-2-13 0 0 0,1-11 0 0 0,1-9 0 0 0,9 1 0 0 0,9 12 0 0 0,10 14 0 0 0,1 13 0 0 0,2 12 0 0 0,-2 7 0 0 0,-5-7 0 0 0,-6-14 0 0 0,2-14 0 0 0,-2-13 0 0 0,4-3 0 0 0,-1 9 0 0 0,-2-1 0 0 0,-5-4 0 0 0,-2-5 0 0 0,-2-5 0 0 0,-2 9 0 0 0,-1 13 0 0 0,6 13 0 0 0,1 12 0 0 0,6 2 0 0 0,1 4 0 0 0,-2-15 0 0 0,-3-22 0 0 0,-3-8 0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26T14:02:58.678"/>
    </inkml:context>
    <inkml:brush xml:id="br0">
      <inkml:brushProperty name="width" value="0.1" units="cm"/>
      <inkml:brushProperty name="height" value="0.1" units="cm"/>
      <inkml:brushProperty name="color" value="#FFFFFF"/>
    </inkml:brush>
  </inkml:definitions>
  <inkml:trace contextRef="#ctx0" brushRef="#br0">24295 4599 16383 0 0,'0'0'0'0'0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26T14:02:58.680"/>
    </inkml:context>
    <inkml:brush xml:id="br0">
      <inkml:brushProperty name="width" value="0.1" units="cm"/>
      <inkml:brushProperty name="height" value="0.1" units="cm"/>
      <inkml:brushProperty name="color" value="#FFFFFF"/>
    </inkml:brush>
  </inkml:definitions>
  <inkml:trace contextRef="#ctx0" brushRef="#br0">9700 5974 16383 0 0,'-6'0'0'0'0,"-14"-6"0"0"0,-4-8 0 0 0,-4-2 0 0 0,-3-4 0 0 0,-3 1 0 0 0,5-2 0 0 0,13 9 0 0 0,16 12 0 0 0,14 6 0 0 0,10 9 0 0 0,7 1 0 0 0,-1 4 0 0 0,0 5 0 0 0,-5 4 0 0 0,-12-3 0 0 0,-16-5 0 0 0,-12-7 0 0 0,-5-12 0 0 0,-4-6 0 0 0,2-8 0 0 0,-8-3 0 0 0,-5-10 0 0 0,4-8 0 0 0,1 2 0 0 0,12 7 0 0 0,14 7 0 0 0,9 12 0 0 0,-3 8 0 0 0,-2-4 0 0 0,-1-13 0 0 0,0-4 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BC6736-BBE7-42BD-8FC3-A09AD53371F1}" type="datetimeFigureOut">
              <a:rPr lang="en-CA" smtClean="0"/>
              <a:t>2022-11-10</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95374F-67B4-4964-B74C-2D30B3D88A80}" type="slidenum">
              <a:rPr lang="en-CA" smtClean="0"/>
              <a:t>‹#›</a:t>
            </a:fld>
            <a:endParaRPr lang="en-CA"/>
          </a:p>
        </p:txBody>
      </p:sp>
    </p:spTree>
    <p:extLst>
      <p:ext uri="{BB962C8B-B14F-4D97-AF65-F5344CB8AC3E}">
        <p14:creationId xmlns:p14="http://schemas.microsoft.com/office/powerpoint/2010/main" val="13259090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profedu.blood.ca/en/transfusion/clinical-guide/pathogen-reduced-platelets"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6795374F-67B4-4964-B74C-2D30B3D88A80}" type="slidenum">
              <a:rPr lang="en-CA" smtClean="0"/>
              <a:t>1</a:t>
            </a:fld>
            <a:endParaRPr lang="en-CA"/>
          </a:p>
        </p:txBody>
      </p:sp>
    </p:spTree>
    <p:extLst>
      <p:ext uri="{BB962C8B-B14F-4D97-AF65-F5344CB8AC3E}">
        <p14:creationId xmlns:p14="http://schemas.microsoft.com/office/powerpoint/2010/main" val="36857784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100" dirty="0">
                <a:latin typeface="Arial" panose="020B0604020202020204" pitchFamily="34" charset="0"/>
                <a:cs typeface="Arial" panose="020B0604020202020204" pitchFamily="34" charset="0"/>
              </a:rPr>
              <a:t>The values provided are estimates based on results from the literature, preliminary validation data and other blood group suppliers. There are many factors that can influence a donor's isohemagglutinin levels: age, sex, recent vaccination status, even diet and consumption of probiotic foods.</a:t>
            </a:r>
          </a:p>
          <a:p>
            <a:r>
              <a:rPr lang="en-CA" sz="1100" dirty="0">
                <a:latin typeface="Arial" panose="020B0604020202020204" pitchFamily="34" charset="0"/>
                <a:cs typeface="Arial" panose="020B0604020202020204" pitchFamily="34" charset="0"/>
              </a:rPr>
              <a:t>We will provide updated data from Canadian donors as this testing proceeds on a larger scale. There may be fluctuations in the relative proportion of donors who test positive for high titre </a:t>
            </a:r>
            <a:r>
              <a:rPr lang="en-CA" sz="1100" dirty="0" err="1">
                <a:latin typeface="Arial" panose="020B0604020202020204" pitchFamily="34" charset="0"/>
                <a:cs typeface="Arial" panose="020B0604020202020204" pitchFamily="34" charset="0"/>
              </a:rPr>
              <a:t>isohemagglutinins</a:t>
            </a:r>
            <a:r>
              <a:rPr lang="en-CA" sz="1100" dirty="0">
                <a:latin typeface="Arial" panose="020B0604020202020204" pitchFamily="34" charset="0"/>
                <a:cs typeface="Arial" panose="020B0604020202020204" pitchFamily="34" charset="0"/>
              </a:rPr>
              <a:t> over time although data from other blood suppliers and the literature suggests that this is usually minimal. </a:t>
            </a:r>
          </a:p>
        </p:txBody>
      </p:sp>
      <p:sp>
        <p:nvSpPr>
          <p:cNvPr id="4" name="Slide Number Placeholder 3"/>
          <p:cNvSpPr>
            <a:spLocks noGrp="1"/>
          </p:cNvSpPr>
          <p:nvPr>
            <p:ph type="sldNum" sz="quarter" idx="5"/>
          </p:nvPr>
        </p:nvSpPr>
        <p:spPr/>
        <p:txBody>
          <a:bodyPr/>
          <a:lstStyle/>
          <a:p>
            <a:fld id="{6795374F-67B4-4964-B74C-2D30B3D88A80}" type="slidenum">
              <a:rPr lang="en-CA" smtClean="0"/>
              <a:t>10</a:t>
            </a:fld>
            <a:endParaRPr lang="en-CA"/>
          </a:p>
        </p:txBody>
      </p:sp>
    </p:spTree>
    <p:extLst>
      <p:ext uri="{BB962C8B-B14F-4D97-AF65-F5344CB8AC3E}">
        <p14:creationId xmlns:p14="http://schemas.microsoft.com/office/powerpoint/2010/main" val="5940817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795374F-67B4-4964-B74C-2D30B3D88A80}" type="slidenum">
              <a:rPr lang="en-CA" smtClean="0"/>
              <a:t>11</a:t>
            </a:fld>
            <a:endParaRPr lang="en-CA"/>
          </a:p>
        </p:txBody>
      </p:sp>
    </p:spTree>
    <p:extLst>
      <p:ext uri="{BB962C8B-B14F-4D97-AF65-F5344CB8AC3E}">
        <p14:creationId xmlns:p14="http://schemas.microsoft.com/office/powerpoint/2010/main" val="20058568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100" dirty="0">
                <a:latin typeface="Arial" panose="020B0604020202020204" pitchFamily="34" charset="0"/>
                <a:cs typeface="Arial" panose="020B0604020202020204" pitchFamily="34" charset="0"/>
              </a:rPr>
              <a:t>Larger hospitals that currently perform high titre testing on the final platelet component and require a steady, consistent supply of low titre platelets should continue to do so as Canadian Blood Services may not be able to meet their demands for low titre platelets. The development work for this high titre assay was primarily done in the context of </a:t>
            </a:r>
            <a:r>
              <a:rPr lang="en-CA" sz="1100" b="0" dirty="0">
                <a:latin typeface="Arial" panose="020B0604020202020204" pitchFamily="34" charset="0"/>
                <a:cs typeface="Arial" panose="020B0604020202020204" pitchFamily="34" charset="0"/>
              </a:rPr>
              <a:t>untreated </a:t>
            </a:r>
            <a:r>
              <a:rPr lang="en-CA" sz="1100" dirty="0">
                <a:latin typeface="Arial" panose="020B0604020202020204" pitchFamily="34" charset="0"/>
                <a:cs typeface="Arial" panose="020B0604020202020204" pitchFamily="34" charset="0"/>
              </a:rPr>
              <a:t>non-pathogen-reduced platelets.</a:t>
            </a:r>
          </a:p>
          <a:p>
            <a:r>
              <a:rPr lang="en-CA" sz="1100" dirty="0">
                <a:latin typeface="Arial" panose="020B0604020202020204" pitchFamily="34" charset="0"/>
                <a:cs typeface="Arial" panose="020B0604020202020204" pitchFamily="34" charset="0"/>
              </a:rPr>
              <a:t>As shown, when testing is performed by the hospital, up to 80% of platelet pools may test as low titre (estimate based on data provided through personal communication from select hospitals and proportion may vary depending on the cut-off and test method used). By contrast, when testing is performed on the donor, given the requirement for all 4 randomly selected donors in a platelet pool to test negative, only 20% of untreated platelet pools are expected to be labelled as low titre. This “discrepancy” is the rationale for why hospitals with a large demand for low titre platelets should continue their own in house testing.</a:t>
            </a:r>
          </a:p>
          <a:p>
            <a:endParaRPr lang="en-CA" sz="1100" dirty="0">
              <a:latin typeface="Arial" panose="020B0604020202020204" pitchFamily="34" charset="0"/>
              <a:cs typeface="Arial" panose="020B0604020202020204" pitchFamily="34" charset="0"/>
            </a:endParaRPr>
          </a:p>
          <a:p>
            <a:r>
              <a:rPr lang="en-CA" sz="1100" dirty="0">
                <a:latin typeface="Arial" panose="020B0604020202020204" pitchFamily="34" charset="0"/>
                <a:cs typeface="Arial" panose="020B0604020202020204" pitchFamily="34" charset="0"/>
              </a:rPr>
              <a:t>Note that with the current testing and manufacturing strategy, this discrepancy will be even greater for pathogen-reduced platelets as addressed later in the presentation.</a:t>
            </a:r>
          </a:p>
        </p:txBody>
      </p:sp>
      <p:sp>
        <p:nvSpPr>
          <p:cNvPr id="4" name="Slide Number Placeholder 3"/>
          <p:cNvSpPr>
            <a:spLocks noGrp="1"/>
          </p:cNvSpPr>
          <p:nvPr>
            <p:ph type="sldNum" sz="quarter" idx="5"/>
          </p:nvPr>
        </p:nvSpPr>
        <p:spPr/>
        <p:txBody>
          <a:bodyPr/>
          <a:lstStyle/>
          <a:p>
            <a:fld id="{6795374F-67B4-4964-B74C-2D30B3D88A80}" type="slidenum">
              <a:rPr lang="en-CA" smtClean="0"/>
              <a:t>12</a:t>
            </a:fld>
            <a:endParaRPr lang="en-CA"/>
          </a:p>
        </p:txBody>
      </p:sp>
    </p:spTree>
    <p:extLst>
      <p:ext uri="{BB962C8B-B14F-4D97-AF65-F5344CB8AC3E}">
        <p14:creationId xmlns:p14="http://schemas.microsoft.com/office/powerpoint/2010/main" val="37515442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795374F-67B4-4964-B74C-2D30B3D88A80}" type="slidenum">
              <a:rPr lang="en-CA" smtClean="0"/>
              <a:t>13</a:t>
            </a:fld>
            <a:endParaRPr lang="en-CA"/>
          </a:p>
        </p:txBody>
      </p:sp>
    </p:spTree>
    <p:extLst>
      <p:ext uri="{BB962C8B-B14F-4D97-AF65-F5344CB8AC3E}">
        <p14:creationId xmlns:p14="http://schemas.microsoft.com/office/powerpoint/2010/main" val="10927266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latin typeface="Arial" panose="020B0604020202020204" pitchFamily="34" charset="0"/>
                <a:cs typeface="Arial" panose="020B0604020202020204" pitchFamily="34" charset="0"/>
              </a:rPr>
              <a:t>This work was done by John Blake at Canadian Blood Services and was published in abstract form at the AABB 2022 conference.</a:t>
            </a:r>
          </a:p>
        </p:txBody>
      </p:sp>
      <p:sp>
        <p:nvSpPr>
          <p:cNvPr id="4" name="Slide Number Placeholder 3"/>
          <p:cNvSpPr>
            <a:spLocks noGrp="1"/>
          </p:cNvSpPr>
          <p:nvPr>
            <p:ph type="sldNum" sz="quarter" idx="5"/>
          </p:nvPr>
        </p:nvSpPr>
        <p:spPr/>
        <p:txBody>
          <a:bodyPr/>
          <a:lstStyle/>
          <a:p>
            <a:fld id="{6795374F-67B4-4964-B74C-2D30B3D88A80}" type="slidenum">
              <a:rPr lang="en-CA" smtClean="0"/>
              <a:t>14</a:t>
            </a:fld>
            <a:endParaRPr lang="en-CA"/>
          </a:p>
        </p:txBody>
      </p:sp>
    </p:spTree>
    <p:extLst>
      <p:ext uri="{BB962C8B-B14F-4D97-AF65-F5344CB8AC3E}">
        <p14:creationId xmlns:p14="http://schemas.microsoft.com/office/powerpoint/2010/main" val="33047888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795374F-67B4-4964-B74C-2D30B3D88A80}" type="slidenum">
              <a:rPr lang="en-CA" smtClean="0"/>
              <a:t>15</a:t>
            </a:fld>
            <a:endParaRPr lang="en-CA"/>
          </a:p>
        </p:txBody>
      </p:sp>
    </p:spTree>
    <p:extLst>
      <p:ext uri="{BB962C8B-B14F-4D97-AF65-F5344CB8AC3E}">
        <p14:creationId xmlns:p14="http://schemas.microsoft.com/office/powerpoint/2010/main" val="36667823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6795374F-67B4-4964-B74C-2D30B3D88A80}" type="slidenum">
              <a:rPr lang="en-CA" smtClean="0"/>
              <a:t>16</a:t>
            </a:fld>
            <a:endParaRPr lang="en-CA"/>
          </a:p>
        </p:txBody>
      </p:sp>
    </p:spTree>
    <p:extLst>
      <p:ext uri="{BB962C8B-B14F-4D97-AF65-F5344CB8AC3E}">
        <p14:creationId xmlns:p14="http://schemas.microsoft.com/office/powerpoint/2010/main" val="23407333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100" dirty="0">
                <a:latin typeface="Arial" panose="020B0604020202020204" pitchFamily="34" charset="0"/>
                <a:cs typeface="Arial" panose="020B0604020202020204" pitchFamily="34" charset="0"/>
              </a:rPr>
              <a:t>Donor high titre isohemagglutinin testing is a risk mitigation strategy. </a:t>
            </a:r>
          </a:p>
          <a:p>
            <a:r>
              <a:rPr lang="en-CA" sz="1100" b="1" dirty="0">
                <a:latin typeface="Arial" panose="020B0604020202020204" pitchFamily="34" charset="0"/>
                <a:cs typeface="Arial" panose="020B0604020202020204" pitchFamily="34" charset="0"/>
              </a:rPr>
              <a:t>The optimal platelet or plasma component for transfusion is one that is ABO identical</a:t>
            </a:r>
            <a:r>
              <a:rPr lang="en-CA" sz="1100" dirty="0">
                <a:latin typeface="Arial" panose="020B0604020202020204" pitchFamily="34" charset="0"/>
                <a:cs typeface="Arial" panose="020B0604020202020204" pitchFamily="34" charset="0"/>
              </a:rPr>
              <a:t>, but when ABO incompatible platelets or plasma components must be used, a component that is labelled as low titre is safer than one that is untested or not labelled.</a:t>
            </a:r>
          </a:p>
          <a:p>
            <a:r>
              <a:rPr lang="en-CA" sz="1100" dirty="0">
                <a:latin typeface="Arial" panose="020B0604020202020204" pitchFamily="34" charset="0"/>
                <a:cs typeface="Arial" panose="020B0604020202020204" pitchFamily="34" charset="0"/>
              </a:rPr>
              <a:t>Recipients with a small blood volume (recipients of intrauterine, neonatal or pediatric transfusion) and those receiving a large cumulative volume of incompatible plasma infused over time may be at increased risk for a hemolytic complication despite the use of components labelled as low titre. This risk may be further magnified when using apheresis platelet components where all of the plasma comes from one donor and is not subject to the additional dilutional effects of pooling (for example, HLA and HPA selected apheresis platelets that contain ABO incompatible plasma from a single donor).</a:t>
            </a:r>
          </a:p>
          <a:p>
            <a:r>
              <a:rPr lang="en-CA" sz="1100" dirty="0">
                <a:latin typeface="Arial" panose="020B0604020202020204" pitchFamily="34" charset="0"/>
                <a:cs typeface="Arial" panose="020B0604020202020204" pitchFamily="34" charset="0"/>
              </a:rPr>
              <a:t>Other recipient factors and biologic characteristics of antibodies (aside from relative titre strength) may also influence the risk of acute hemolytic adverse events.</a:t>
            </a:r>
          </a:p>
          <a:p>
            <a:r>
              <a:rPr lang="en-CA" sz="1100" dirty="0">
                <a:latin typeface="Arial" panose="020B0604020202020204" pitchFamily="34" charset="0"/>
                <a:cs typeface="Arial" panose="020B0604020202020204" pitchFamily="34" charset="0"/>
              </a:rPr>
              <a:t>If an AHTR due to the use of components labelled as “Low Anti-A/B” is suspected, this should be reported to Canadian Blood Services following local procedures for reporting an adverse transfusion event (see Guide to reporting adverse transfusion reactions).</a:t>
            </a:r>
          </a:p>
          <a:p>
            <a:endParaRPr lang="en-CA" dirty="0">
              <a:cs typeface="Calibri"/>
            </a:endParaRPr>
          </a:p>
        </p:txBody>
      </p:sp>
      <p:sp>
        <p:nvSpPr>
          <p:cNvPr id="4" name="Slide Number Placeholder 3"/>
          <p:cNvSpPr>
            <a:spLocks noGrp="1"/>
          </p:cNvSpPr>
          <p:nvPr>
            <p:ph type="sldNum" sz="quarter" idx="5"/>
          </p:nvPr>
        </p:nvSpPr>
        <p:spPr/>
        <p:txBody>
          <a:bodyPr/>
          <a:lstStyle/>
          <a:p>
            <a:fld id="{6795374F-67B4-4964-B74C-2D30B3D88A80}" type="slidenum">
              <a:rPr lang="en-CA" smtClean="0"/>
              <a:t>17</a:t>
            </a:fld>
            <a:endParaRPr lang="en-CA"/>
          </a:p>
        </p:txBody>
      </p:sp>
    </p:spTree>
    <p:extLst>
      <p:ext uri="{BB962C8B-B14F-4D97-AF65-F5344CB8AC3E}">
        <p14:creationId xmlns:p14="http://schemas.microsoft.com/office/powerpoint/2010/main" val="8902756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100" dirty="0">
                <a:latin typeface="Arial" panose="020B0604020202020204" pitchFamily="34" charset="0"/>
                <a:cs typeface="Arial" panose="020B0604020202020204" pitchFamily="34" charset="0"/>
              </a:rPr>
              <a:t>The optimal platelet component is one that is ABO identical to the recipient, but due to inventory constraints and the short shelf-life of platelets, this may not be always be feasible.</a:t>
            </a:r>
          </a:p>
          <a:p>
            <a:r>
              <a:rPr lang="en-CA" sz="1100" dirty="0">
                <a:latin typeface="Arial" panose="020B0604020202020204" pitchFamily="34" charset="0"/>
                <a:cs typeface="Arial" panose="020B0604020202020204" pitchFamily="34" charset="0"/>
              </a:rPr>
              <a:t>The most important consideration with respect to ABO compatibility in platelet transfusion is the presence of passively transferred donor </a:t>
            </a:r>
            <a:r>
              <a:rPr lang="en-CA" sz="1100" dirty="0" err="1">
                <a:latin typeface="Arial" panose="020B0604020202020204" pitchFamily="34" charset="0"/>
                <a:cs typeface="Arial" panose="020B0604020202020204" pitchFamily="34" charset="0"/>
              </a:rPr>
              <a:t>isohemagglutinins</a:t>
            </a:r>
            <a:r>
              <a:rPr lang="en-CA" sz="1100" dirty="0">
                <a:latin typeface="Arial" panose="020B0604020202020204" pitchFamily="34" charset="0"/>
                <a:cs typeface="Arial" panose="020B0604020202020204" pitchFamily="34" charset="0"/>
              </a:rPr>
              <a:t> that may target the corresponding ABO antigens on the recipient’s red cells, potentially causing an AHTR.</a:t>
            </a:r>
          </a:p>
          <a:p>
            <a:r>
              <a:rPr lang="en-CA" sz="1100" dirty="0">
                <a:latin typeface="Arial" panose="020B0604020202020204" pitchFamily="34" charset="0"/>
                <a:cs typeface="Arial" panose="020B0604020202020204" pitchFamily="34" charset="0"/>
              </a:rPr>
              <a:t>While platelet recovery may be reduced in ABO incompatible platelet transfusions (i.e., recipient plasma contains </a:t>
            </a:r>
            <a:r>
              <a:rPr lang="en-CA" sz="1100" dirty="0" err="1">
                <a:latin typeface="Arial" panose="020B0604020202020204" pitchFamily="34" charset="0"/>
                <a:cs typeface="Arial" panose="020B0604020202020204" pitchFamily="34" charset="0"/>
              </a:rPr>
              <a:t>isohemagglutinins</a:t>
            </a:r>
            <a:r>
              <a:rPr lang="en-CA" sz="1100" dirty="0">
                <a:latin typeface="Arial" panose="020B0604020202020204" pitchFamily="34" charset="0"/>
                <a:cs typeface="Arial" panose="020B0604020202020204" pitchFamily="34" charset="0"/>
              </a:rPr>
              <a:t> against A and/or B antigens expressed on the platelet surface), this is usually not clinically significant. </a:t>
            </a:r>
          </a:p>
          <a:p>
            <a:r>
              <a:rPr lang="en-CA" sz="1100" dirty="0">
                <a:latin typeface="Arial" panose="020B0604020202020204" pitchFamily="34" charset="0"/>
                <a:cs typeface="Arial" panose="020B0604020202020204" pitchFamily="34" charset="0"/>
              </a:rPr>
              <a:t>Using group A platelets for group B patients (and vice versa) is preferred over group O if ABO identical components are not available.  Group O individuals tend to have relatively higher overall levels of </a:t>
            </a:r>
            <a:r>
              <a:rPr lang="en-CA" sz="1100" dirty="0" err="1">
                <a:latin typeface="Arial" panose="020B0604020202020204" pitchFamily="34" charset="0"/>
                <a:cs typeface="Arial" panose="020B0604020202020204" pitchFamily="34" charset="0"/>
              </a:rPr>
              <a:t>isohemagglutinins</a:t>
            </a:r>
            <a:r>
              <a:rPr lang="en-CA" sz="1100" dirty="0">
                <a:latin typeface="Arial" panose="020B0604020202020204" pitchFamily="34" charset="0"/>
                <a:cs typeface="Arial" panose="020B0604020202020204" pitchFamily="34" charset="0"/>
              </a:rPr>
              <a:t> and a proportionately greater IgG component in addition to IgM </a:t>
            </a:r>
            <a:r>
              <a:rPr lang="en-CA" sz="1100" dirty="0" err="1">
                <a:latin typeface="Arial" panose="020B0604020202020204" pitchFamily="34" charset="0"/>
                <a:cs typeface="Arial" panose="020B0604020202020204" pitchFamily="34" charset="0"/>
              </a:rPr>
              <a:t>isohemagglutinins</a:t>
            </a:r>
            <a:r>
              <a:rPr lang="en-CA" sz="1100" dirty="0">
                <a:latin typeface="Arial" panose="020B0604020202020204" pitchFamily="34" charset="0"/>
                <a:cs typeface="Arial" panose="020B0604020202020204" pitchFamily="34" charset="0"/>
              </a:rPr>
              <a:t>. In practical terms, the selection of the optimal platelet component for any given patient will depend on the inventory at hand and the individual patient characteristics. This table may be used to support decision making.</a:t>
            </a:r>
          </a:p>
          <a:p>
            <a:endParaRPr lang="en-CA" sz="1100" dirty="0">
              <a:latin typeface="Arial" panose="020B0604020202020204" pitchFamily="34" charset="0"/>
              <a:cs typeface="Arial" panose="020B0604020202020204" pitchFamily="34" charset="0"/>
            </a:endParaRPr>
          </a:p>
          <a:p>
            <a:r>
              <a:rPr lang="en-CA" sz="1100" dirty="0">
                <a:latin typeface="Arial" panose="020B0604020202020204" pitchFamily="34" charset="0"/>
                <a:cs typeface="Arial" panose="020B0604020202020204" pitchFamily="34" charset="0"/>
              </a:rPr>
              <a:t>Note that AB platelets are in very limited supply and should be prioritized for pediatric use (only 3% of Canadian blood donors are group AB).  Only 9 % of Canadian donors are group B.  Using the above table, in the case of a group A recipient, if there is no group A platelet available, the next choice will realistically be a low titre group O platelet as AB platelets and low titre group B platelets are unlikely to be available.</a:t>
            </a:r>
          </a:p>
        </p:txBody>
      </p:sp>
      <p:sp>
        <p:nvSpPr>
          <p:cNvPr id="4" name="Slide Number Placeholder 3"/>
          <p:cNvSpPr>
            <a:spLocks noGrp="1"/>
          </p:cNvSpPr>
          <p:nvPr>
            <p:ph type="sldNum" sz="quarter" idx="5"/>
          </p:nvPr>
        </p:nvSpPr>
        <p:spPr/>
        <p:txBody>
          <a:bodyPr/>
          <a:lstStyle/>
          <a:p>
            <a:fld id="{6795374F-67B4-4964-B74C-2D30B3D88A80}" type="slidenum">
              <a:rPr lang="en-CA" smtClean="0"/>
              <a:t>18</a:t>
            </a:fld>
            <a:endParaRPr lang="en-CA"/>
          </a:p>
        </p:txBody>
      </p:sp>
    </p:spTree>
    <p:extLst>
      <p:ext uri="{BB962C8B-B14F-4D97-AF65-F5344CB8AC3E}">
        <p14:creationId xmlns:p14="http://schemas.microsoft.com/office/powerpoint/2010/main" val="34378462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CA" sz="1100" dirty="0">
                <a:latin typeface="Arial" panose="020B0604020202020204" pitchFamily="34" charset="0"/>
                <a:cs typeface="Arial" panose="020B0604020202020204" pitchFamily="34" charset="0"/>
              </a:rPr>
              <a:t>This figure is excerpted from Chapter 19 of Canadian Blood Services </a:t>
            </a:r>
            <a:r>
              <a:rPr lang="en-CA" sz="1100" b="0" i="1" dirty="0">
                <a:latin typeface="Arial" panose="020B0604020202020204" pitchFamily="34" charset="0"/>
                <a:cs typeface="Arial" panose="020B0604020202020204" pitchFamily="34" charset="0"/>
              </a:rPr>
              <a:t>Clinical Guide to Transfusion </a:t>
            </a:r>
            <a:r>
              <a:rPr lang="en-CA" sz="1100" dirty="0">
                <a:latin typeface="Arial" panose="020B0604020202020204" pitchFamily="34" charset="0"/>
                <a:cs typeface="Arial" panose="020B0604020202020204" pitchFamily="34" charset="0"/>
              </a:rPr>
              <a:t>and a description of each step is included in slide 12 of the additional resource </a:t>
            </a:r>
            <a:r>
              <a:rPr lang="en-CA" sz="1100" i="1" dirty="0">
                <a:latin typeface="Arial" panose="020B0604020202020204" pitchFamily="34" charset="0"/>
                <a:cs typeface="Arial" panose="020B0604020202020204" pitchFamily="34" charset="0"/>
              </a:rPr>
              <a:t>Pathogen-reduced platelets – Clinical overview </a:t>
            </a:r>
            <a:r>
              <a:rPr lang="en-CA" sz="1100" dirty="0">
                <a:latin typeface="Arial" panose="020B0604020202020204" pitchFamily="34" charset="0"/>
                <a:cs typeface="Arial" panose="020B0604020202020204" pitchFamily="34" charset="0"/>
              </a:rPr>
              <a:t>slide deck available here: </a:t>
            </a:r>
            <a:r>
              <a:rPr lang="en-US" sz="1100" dirty="0">
                <a:latin typeface="Arial" panose="020B0604020202020204" pitchFamily="34" charset="0"/>
                <a:cs typeface="Arial" panose="020B0604020202020204" pitchFamily="34" charset="0"/>
                <a:hlinkClick r:id="rId3"/>
              </a:rPr>
              <a:t>Pathogen-reduced platelets | Professional Education (blood.ca)</a:t>
            </a:r>
            <a:r>
              <a:rPr lang="en-US" sz="1100" dirty="0">
                <a:latin typeface="Arial" panose="020B0604020202020204" pitchFamily="34" charset="0"/>
                <a:cs typeface="Arial" panose="020B0604020202020204" pitchFamily="34" charset="0"/>
              </a:rPr>
              <a:t>. </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6795374F-67B4-4964-B74C-2D30B3D88A80}" type="slidenum">
              <a:rPr lang="en-CA" smtClean="0"/>
              <a:t>19</a:t>
            </a:fld>
            <a:endParaRPr lang="en-CA"/>
          </a:p>
        </p:txBody>
      </p:sp>
    </p:spTree>
    <p:extLst>
      <p:ext uri="{BB962C8B-B14F-4D97-AF65-F5344CB8AC3E}">
        <p14:creationId xmlns:p14="http://schemas.microsoft.com/office/powerpoint/2010/main" val="7902315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795374F-67B4-4964-B74C-2D30B3D88A80}" type="slidenum">
              <a:rPr lang="en-CA" smtClean="0"/>
              <a:t>2</a:t>
            </a:fld>
            <a:endParaRPr lang="en-CA"/>
          </a:p>
        </p:txBody>
      </p:sp>
    </p:spTree>
    <p:extLst>
      <p:ext uri="{BB962C8B-B14F-4D97-AF65-F5344CB8AC3E}">
        <p14:creationId xmlns:p14="http://schemas.microsoft.com/office/powerpoint/2010/main" val="41805323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100" dirty="0">
                <a:latin typeface="Arial" panose="020B0604020202020204" pitchFamily="34" charset="0"/>
                <a:cs typeface="Arial" panose="020B0604020202020204" pitchFamily="34" charset="0"/>
              </a:rPr>
              <a:t>With regards to pathogen-reduced platelets, there are two important factors that will impact isohemagglutinin titres and the proportion of components that will be labelled as low titre. First, the use of platelet additive solution during the manufacturing process will result in a dilutional effect on the isohemagglutinin levels in the final component.  The magnitude of this effect is uncertain, but a recently published study on apheresis platelets suggest that isohemagglutinin levels may be reduced by half (for example, a titre of 32 will be reduced to 16 after use of PAS). This is consistent with the fact that PAS replaces approximately 60% of the donor plasma. </a:t>
            </a:r>
          </a:p>
          <a:p>
            <a:r>
              <a:rPr lang="en-CA" sz="1100" dirty="0">
                <a:latin typeface="Arial" panose="020B0604020202020204" pitchFamily="34" charset="0"/>
                <a:cs typeface="Arial" panose="020B0604020202020204" pitchFamily="34" charset="0"/>
              </a:rPr>
              <a:t>Secondly, pathogen-reduced platelets manufactured at Canadian Blood Services have 7 donors in a pool rather than 4. Based on current criteria, all 7 randomly selected donors in the pool must test as low titre for the final component to be labelled as such. The probability of all 7 group O donors being low titre is estimated at 8-10%.</a:t>
            </a:r>
          </a:p>
          <a:p>
            <a:endParaRPr lang="en-CA" sz="1100" dirty="0">
              <a:latin typeface="Arial" panose="020B0604020202020204" pitchFamily="34" charset="0"/>
              <a:cs typeface="Arial" panose="020B0604020202020204" pitchFamily="34" charset="0"/>
            </a:endParaRPr>
          </a:p>
          <a:p>
            <a:r>
              <a:rPr lang="en-CA" sz="1100" dirty="0">
                <a:latin typeface="Arial" panose="020B0604020202020204" pitchFamily="34" charset="0"/>
                <a:cs typeface="Arial" panose="020B0604020202020204" pitchFamily="34" charset="0"/>
              </a:rPr>
              <a:t>With the current testing and manufacturing strategy, an even smaller number of components will be labelled as low titre even though a proportionately larger number of components would be expected to be low titre due to the use of PAS.</a:t>
            </a:r>
          </a:p>
          <a:p>
            <a:endParaRPr lang="en-CA" sz="1100" dirty="0">
              <a:latin typeface="Arial" panose="020B0604020202020204" pitchFamily="34" charset="0"/>
              <a:cs typeface="Arial" panose="020B0604020202020204" pitchFamily="34" charset="0"/>
            </a:endParaRPr>
          </a:p>
          <a:p>
            <a:r>
              <a:rPr lang="en-CA" sz="1100" dirty="0">
                <a:latin typeface="Arial" panose="020B0604020202020204" pitchFamily="34" charset="0"/>
                <a:cs typeface="Arial" panose="020B0604020202020204" pitchFamily="34" charset="0"/>
              </a:rPr>
              <a:t>Preliminary data from other blood suppliers and a limited number of published studies suggest that isohemagglutinin titre testing is still warranted in the era of pathogen-reduced platelets and platelet additive solution. However, the optimal testing strategy remains to be determined and is actively being explored at Canadian Blood Services.</a:t>
            </a:r>
          </a:p>
          <a:p>
            <a:endParaRPr lang="en-US" dirty="0"/>
          </a:p>
        </p:txBody>
      </p:sp>
      <p:sp>
        <p:nvSpPr>
          <p:cNvPr id="4" name="Slide Number Placeholder 3"/>
          <p:cNvSpPr>
            <a:spLocks noGrp="1"/>
          </p:cNvSpPr>
          <p:nvPr>
            <p:ph type="sldNum" sz="quarter" idx="5"/>
          </p:nvPr>
        </p:nvSpPr>
        <p:spPr/>
        <p:txBody>
          <a:bodyPr/>
          <a:lstStyle/>
          <a:p>
            <a:fld id="{6795374F-67B4-4964-B74C-2D30B3D88A80}" type="slidenum">
              <a:rPr lang="en-CA" smtClean="0"/>
              <a:t>20</a:t>
            </a:fld>
            <a:endParaRPr lang="en-CA"/>
          </a:p>
        </p:txBody>
      </p:sp>
    </p:spTree>
    <p:extLst>
      <p:ext uri="{BB962C8B-B14F-4D97-AF65-F5344CB8AC3E}">
        <p14:creationId xmlns:p14="http://schemas.microsoft.com/office/powerpoint/2010/main" val="29824190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795374F-67B4-4964-B74C-2D30B3D88A80}" type="slidenum">
              <a:rPr lang="en-CA" smtClean="0"/>
              <a:t>21</a:t>
            </a:fld>
            <a:endParaRPr lang="en-CA"/>
          </a:p>
        </p:txBody>
      </p:sp>
    </p:spTree>
    <p:extLst>
      <p:ext uri="{BB962C8B-B14F-4D97-AF65-F5344CB8AC3E}">
        <p14:creationId xmlns:p14="http://schemas.microsoft.com/office/powerpoint/2010/main" val="4012214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latin typeface="Arial" panose="020B0604020202020204" pitchFamily="34" charset="0"/>
                <a:cs typeface="Arial" panose="020B0604020202020204" pitchFamily="34" charset="0"/>
              </a:rPr>
              <a:t>All whole blood and apheresis donors will have automated anti-A1 and anti-B isohemagglutinin testing performed on </a:t>
            </a:r>
            <a:r>
              <a:rPr lang="en-US" sz="1100" b="1" dirty="0">
                <a:latin typeface="Arial" panose="020B0604020202020204" pitchFamily="34" charset="0"/>
                <a:cs typeface="Arial" panose="020B0604020202020204" pitchFamily="34" charset="0"/>
              </a:rPr>
              <a:t>each donation</a:t>
            </a:r>
            <a:r>
              <a:rPr lang="en-US" sz="1100" dirty="0">
                <a:latin typeface="Arial" panose="020B0604020202020204" pitchFamily="34" charset="0"/>
                <a:cs typeface="Arial" panose="020B0604020202020204" pitchFamily="34" charset="0"/>
              </a:rPr>
              <a:t>. Unlike at the hospital, this testing is performed on the </a:t>
            </a:r>
            <a:r>
              <a:rPr lang="en-US" sz="1100" b="1" dirty="0">
                <a:latin typeface="Arial" panose="020B0604020202020204" pitchFamily="34" charset="0"/>
                <a:cs typeface="Arial" panose="020B0604020202020204" pitchFamily="34" charset="0"/>
              </a:rPr>
              <a:t>donor </a:t>
            </a:r>
            <a:r>
              <a:rPr lang="en-US" sz="1100" dirty="0">
                <a:latin typeface="Arial" panose="020B0604020202020204" pitchFamily="34" charset="0"/>
                <a:cs typeface="Arial" panose="020B0604020202020204" pitchFamily="34" charset="0"/>
              </a:rPr>
              <a:t>and not on the final component. This is a very important distinction. High </a:t>
            </a:r>
            <a:r>
              <a:rPr lang="en-US" sz="1100" dirty="0" err="1">
                <a:latin typeface="Arial" panose="020B0604020202020204" pitchFamily="34" charset="0"/>
                <a:cs typeface="Arial" panose="020B0604020202020204" pitchFamily="34" charset="0"/>
              </a:rPr>
              <a:t>titre</a:t>
            </a:r>
            <a:r>
              <a:rPr lang="en-US" sz="1100" dirty="0">
                <a:latin typeface="Arial" panose="020B0604020202020204" pitchFamily="34" charset="0"/>
                <a:cs typeface="Arial" panose="020B0604020202020204" pitchFamily="34" charset="0"/>
              </a:rPr>
              <a:t> isohemagglutinin testing is done at the same time as the ABO and Rh typing of the donor on the Beckman Coulter PK analyzer.</a:t>
            </a:r>
          </a:p>
          <a:p>
            <a:r>
              <a:rPr lang="en-US" sz="1100" dirty="0">
                <a:latin typeface="Arial" panose="020B0604020202020204" pitchFamily="34" charset="0"/>
                <a:cs typeface="Arial" panose="020B0604020202020204" pitchFamily="34" charset="0"/>
              </a:rPr>
              <a:t>The PK analyzer dilutes the donor plasma at a 1:32 dilution and tests the plasma</a:t>
            </a:r>
            <a:r>
              <a:rPr lang="en-US" sz="1100" b="1" dirty="0">
                <a:latin typeface="Arial" panose="020B0604020202020204" pitchFamily="34" charset="0"/>
                <a:cs typeface="Arial" panose="020B0604020202020204" pitchFamily="34" charset="0"/>
              </a:rPr>
              <a:t> separately </a:t>
            </a:r>
            <a:r>
              <a:rPr lang="en-US" sz="1100" dirty="0">
                <a:latin typeface="Arial" panose="020B0604020202020204" pitchFamily="34" charset="0"/>
                <a:cs typeface="Arial" panose="020B0604020202020204" pitchFamily="34" charset="0"/>
              </a:rPr>
              <a:t>against A1 and B cells.</a:t>
            </a:r>
          </a:p>
          <a:p>
            <a:r>
              <a:rPr lang="en-US" sz="1100" dirty="0">
                <a:latin typeface="Arial" panose="020B0604020202020204" pitchFamily="34" charset="0"/>
                <a:cs typeface="Arial" panose="020B0604020202020204" pitchFamily="34" charset="0"/>
              </a:rPr>
              <a:t>This diagram illustrates testing on a group A donor with anti-B </a:t>
            </a:r>
            <a:r>
              <a:rPr lang="en-US" sz="1100" dirty="0" err="1">
                <a:latin typeface="Arial" panose="020B0604020202020204" pitchFamily="34" charset="0"/>
                <a:cs typeface="Arial" panose="020B0604020202020204" pitchFamily="34" charset="0"/>
              </a:rPr>
              <a:t>isohemagglutinins</a:t>
            </a:r>
            <a:r>
              <a:rPr lang="en-US" sz="1100" dirty="0">
                <a:latin typeface="Arial" panose="020B0604020202020204" pitchFamily="34" charset="0"/>
                <a:cs typeface="Arial" panose="020B0604020202020204" pitchFamily="34" charset="0"/>
              </a:rPr>
              <a:t> in their plasma (reacts against B cells in the reverse grouping). At a 1:32 dilution, the result is positive indicating that this is a high </a:t>
            </a:r>
            <a:r>
              <a:rPr lang="en-US" sz="1100" dirty="0" err="1">
                <a:latin typeface="Arial" panose="020B0604020202020204" pitchFamily="34" charset="0"/>
                <a:cs typeface="Arial" panose="020B0604020202020204" pitchFamily="34" charset="0"/>
              </a:rPr>
              <a:t>titre</a:t>
            </a:r>
            <a:r>
              <a:rPr lang="en-US" sz="1100" dirty="0">
                <a:latin typeface="Arial" panose="020B0604020202020204" pitchFamily="34" charset="0"/>
                <a:cs typeface="Arial" panose="020B0604020202020204" pitchFamily="34" charset="0"/>
              </a:rPr>
              <a:t> group A donor. Negative results are indicated by a small red dot. Positive results are indicated by a diffuse pattern of reaction. This donor would </a:t>
            </a:r>
            <a:r>
              <a:rPr lang="en-US" sz="1100" b="1" dirty="0">
                <a:latin typeface="Arial" panose="020B0604020202020204" pitchFamily="34" charset="0"/>
                <a:cs typeface="Arial" panose="020B0604020202020204" pitchFamily="34" charset="0"/>
              </a:rPr>
              <a:t>not</a:t>
            </a:r>
            <a:r>
              <a:rPr lang="en-US" sz="1100" dirty="0">
                <a:latin typeface="Arial" panose="020B0604020202020204" pitchFamily="34" charset="0"/>
                <a:cs typeface="Arial" panose="020B0604020202020204" pitchFamily="34" charset="0"/>
              </a:rPr>
              <a:t> be excluded from use in component manufacturing, but components manufactured from this donor cannot be labelled as low </a:t>
            </a:r>
            <a:r>
              <a:rPr lang="en-US" sz="1100" dirty="0" err="1">
                <a:latin typeface="Arial" panose="020B0604020202020204" pitchFamily="34" charset="0"/>
                <a:cs typeface="Arial" panose="020B0604020202020204" pitchFamily="34" charset="0"/>
              </a:rPr>
              <a:t>titre</a:t>
            </a:r>
            <a:r>
              <a:rPr lang="en-US" sz="1100" dirty="0">
                <a:latin typeface="Arial" panose="020B0604020202020204" pitchFamily="34" charset="0"/>
                <a:cs typeface="Arial" panose="020B0604020202020204" pitchFamily="34" charset="0"/>
              </a:rPr>
              <a:t>. For a group O donor, their plasma must test negative against </a:t>
            </a:r>
            <a:r>
              <a:rPr lang="en-US" sz="1100" b="1" dirty="0">
                <a:latin typeface="Arial" panose="020B0604020202020204" pitchFamily="34" charset="0"/>
                <a:cs typeface="Arial" panose="020B0604020202020204" pitchFamily="34" charset="0"/>
              </a:rPr>
              <a:t>both</a:t>
            </a:r>
            <a:r>
              <a:rPr lang="en-US" sz="1100" dirty="0">
                <a:latin typeface="Arial" panose="020B0604020202020204" pitchFamily="34" charset="0"/>
                <a:cs typeface="Arial" panose="020B0604020202020204" pitchFamily="34" charset="0"/>
              </a:rPr>
              <a:t> the A1 and B cells in order for the donor to be considered low </a:t>
            </a:r>
            <a:r>
              <a:rPr lang="en-US" sz="1100" dirty="0" err="1">
                <a:latin typeface="Arial" panose="020B0604020202020204" pitchFamily="34" charset="0"/>
                <a:cs typeface="Arial" panose="020B0604020202020204" pitchFamily="34" charset="0"/>
              </a:rPr>
              <a:t>titre</a:t>
            </a:r>
            <a:r>
              <a:rPr lang="en-US" sz="1100" dirty="0">
                <a:latin typeface="Arial" panose="020B0604020202020204" pitchFamily="34" charset="0"/>
                <a:cs typeface="Arial" panose="020B0604020202020204" pitchFamily="34" charset="0"/>
              </a:rPr>
              <a:t>.  </a:t>
            </a:r>
          </a:p>
        </p:txBody>
      </p:sp>
      <p:sp>
        <p:nvSpPr>
          <p:cNvPr id="4" name="Slide Number Placeholder 3"/>
          <p:cNvSpPr>
            <a:spLocks noGrp="1"/>
          </p:cNvSpPr>
          <p:nvPr>
            <p:ph type="sldNum" sz="quarter" idx="5"/>
          </p:nvPr>
        </p:nvSpPr>
        <p:spPr/>
        <p:txBody>
          <a:bodyPr/>
          <a:lstStyle/>
          <a:p>
            <a:fld id="{6795374F-67B4-4964-B74C-2D30B3D88A80}" type="slidenum">
              <a:rPr lang="en-CA" smtClean="0"/>
              <a:t>3</a:t>
            </a:fld>
            <a:endParaRPr lang="en-CA"/>
          </a:p>
        </p:txBody>
      </p:sp>
    </p:spTree>
    <p:extLst>
      <p:ext uri="{BB962C8B-B14F-4D97-AF65-F5344CB8AC3E}">
        <p14:creationId xmlns:p14="http://schemas.microsoft.com/office/powerpoint/2010/main" val="8080522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100" dirty="0">
                <a:latin typeface="Arial" panose="020B0604020202020204" pitchFamily="34" charset="0"/>
                <a:cs typeface="Arial" panose="020B0604020202020204" pitchFamily="34" charset="0"/>
              </a:rPr>
              <a:t>The 1:32 titre cut-off on the PK analyser is roughly equivalent to a 1:128 cut-off by immediate spin manual tube testing.</a:t>
            </a:r>
            <a:endParaRPr lang="en-US" sz="1100" dirty="0">
              <a:latin typeface="Arial" panose="020B0604020202020204" pitchFamily="34" charset="0"/>
              <a:cs typeface="Arial" panose="020B0604020202020204" pitchFamily="34" charset="0"/>
            </a:endParaRPr>
          </a:p>
          <a:p>
            <a:r>
              <a:rPr lang="en-CA" sz="1100" dirty="0">
                <a:latin typeface="Arial" panose="020B0604020202020204" pitchFamily="34" charset="0"/>
                <a:cs typeface="Arial" panose="020B0604020202020204" pitchFamily="34" charset="0"/>
              </a:rPr>
              <a:t>Development work and validation studies included testing donor samples on the PK analyser, by saline tube testing read after immediate spin and at saline indirect antiglobulin phase (SIAT). These studies confirm that the PK analyser will reliably test positive at the 1:32 dilution for samples with a manual tube test immediate spin result greater than or equal to 1:128 IS.  Negative results on the PK analyser were negative at 1:128 IS in all samples. The test has a high negative predictive value for this cut-off.</a:t>
            </a:r>
          </a:p>
        </p:txBody>
      </p:sp>
      <p:sp>
        <p:nvSpPr>
          <p:cNvPr id="4" name="Slide Number Placeholder 3"/>
          <p:cNvSpPr>
            <a:spLocks noGrp="1"/>
          </p:cNvSpPr>
          <p:nvPr>
            <p:ph type="sldNum" sz="quarter" idx="5"/>
          </p:nvPr>
        </p:nvSpPr>
        <p:spPr/>
        <p:txBody>
          <a:bodyPr/>
          <a:lstStyle/>
          <a:p>
            <a:fld id="{6795374F-67B4-4964-B74C-2D30B3D88A80}" type="slidenum">
              <a:rPr lang="en-CA" smtClean="0"/>
              <a:t>4</a:t>
            </a:fld>
            <a:endParaRPr lang="en-CA"/>
          </a:p>
        </p:txBody>
      </p:sp>
    </p:spTree>
    <p:extLst>
      <p:ext uri="{BB962C8B-B14F-4D97-AF65-F5344CB8AC3E}">
        <p14:creationId xmlns:p14="http://schemas.microsoft.com/office/powerpoint/2010/main" val="42277263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CA" sz="1100" dirty="0">
                <a:solidFill>
                  <a:srgbClr val="4D4D4D"/>
                </a:solidFill>
                <a:effectLst/>
                <a:latin typeface="Arial" panose="020B0604020202020204" pitchFamily="34" charset="0"/>
                <a:ea typeface="Times New Roman" panose="02020603050405020304" pitchFamily="18" charset="0"/>
                <a:cs typeface="Arial" panose="020B0604020202020204" pitchFamily="34" charset="0"/>
              </a:rPr>
              <a:t>Acute hemolytic transfusion reactions due to the passive transfer of antibodies to group A and B antigens in ABO incompatible platelet transfusions are rare.</a:t>
            </a:r>
            <a:r>
              <a:rPr lang="en-CA" sz="1100" dirty="0">
                <a:solidFill>
                  <a:srgbClr val="4D4D4D"/>
                </a:solidFill>
                <a:latin typeface="Arial" panose="020B0604020202020204" pitchFamily="34" charset="0"/>
                <a:ea typeface="Times New Roman" panose="02020603050405020304" pitchFamily="18" charset="0"/>
                <a:cs typeface="Arial" panose="020B0604020202020204" pitchFamily="34" charset="0"/>
              </a:rPr>
              <a:t> </a:t>
            </a:r>
            <a:r>
              <a:rPr lang="en-CA" sz="1100" dirty="0">
                <a:solidFill>
                  <a:srgbClr val="4D4D4D"/>
                </a:solidFill>
                <a:effectLst/>
                <a:latin typeface="Arial" panose="020B0604020202020204" pitchFamily="34" charset="0"/>
                <a:ea typeface="Times New Roman" panose="02020603050405020304" pitchFamily="18" charset="0"/>
                <a:cs typeface="Arial" panose="020B0604020202020204" pitchFamily="34" charset="0"/>
              </a:rPr>
              <a:t>There is no universally agreed upon testing method or titre cut-off value. The 1:128 manual titre immediate spin cut-off was chosen based on the experiences of other blood suppliers and hemovigilance data, which appear to support its use as a safe cut-off value.</a:t>
            </a:r>
            <a:endParaRPr lang="en-US" sz="1100" dirty="0">
              <a:effectLst/>
              <a:latin typeface="Arial" panose="020B0604020202020204" pitchFamily="34" charset="0"/>
              <a:ea typeface="Calibri" panose="020F050202020403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Antibody titration is a semi-quantitative assay. The optimal </a:t>
            </a:r>
            <a:r>
              <a:rPr lang="en-US" sz="1100" dirty="0" err="1">
                <a:latin typeface="Arial" panose="020B0604020202020204" pitchFamily="34" charset="0"/>
                <a:cs typeface="Arial" panose="020B0604020202020204" pitchFamily="34" charset="0"/>
              </a:rPr>
              <a:t>titre</a:t>
            </a:r>
            <a:r>
              <a:rPr lang="en-US" sz="1100" dirty="0">
                <a:latin typeface="Arial" panose="020B0604020202020204" pitchFamily="34" charset="0"/>
                <a:cs typeface="Arial" panose="020B0604020202020204" pitchFamily="34" charset="0"/>
              </a:rPr>
              <a:t> cut-off value must balance two considerations: the ability to identify donors with the highest isohemagglutinin </a:t>
            </a:r>
            <a:r>
              <a:rPr lang="en-US" sz="1100" dirty="0" err="1">
                <a:latin typeface="Arial" panose="020B0604020202020204" pitchFamily="34" charset="0"/>
                <a:cs typeface="Arial" panose="020B0604020202020204" pitchFamily="34" charset="0"/>
              </a:rPr>
              <a:t>titres</a:t>
            </a:r>
            <a:r>
              <a:rPr lang="en-US" sz="1100" dirty="0">
                <a:latin typeface="Arial" panose="020B0604020202020204" pitchFamily="34" charset="0"/>
                <a:cs typeface="Arial" panose="020B0604020202020204" pitchFamily="34" charset="0"/>
              </a:rPr>
              <a:t> while ensuring a reasonable proportion of components are labelled as low </a:t>
            </a:r>
            <a:r>
              <a:rPr lang="en-US" sz="1100" dirty="0" err="1">
                <a:latin typeface="Arial" panose="020B0604020202020204" pitchFamily="34" charset="0"/>
                <a:cs typeface="Arial" panose="020B0604020202020204" pitchFamily="34" charset="0"/>
              </a:rPr>
              <a:t>titre</a:t>
            </a:r>
            <a:r>
              <a:rPr lang="en-US" sz="1100" dirty="0">
                <a:latin typeface="Arial" panose="020B0604020202020204" pitchFamily="34" charset="0"/>
                <a:cs typeface="Arial" panose="020B0604020202020204" pitchFamily="34" charset="0"/>
              </a:rPr>
              <a:t>.  If the </a:t>
            </a:r>
            <a:r>
              <a:rPr lang="en-US" sz="1100" dirty="0" err="1">
                <a:latin typeface="Arial" panose="020B0604020202020204" pitchFamily="34" charset="0"/>
                <a:cs typeface="Arial" panose="020B0604020202020204" pitchFamily="34" charset="0"/>
              </a:rPr>
              <a:t>titre</a:t>
            </a:r>
            <a:r>
              <a:rPr lang="en-US" sz="1100" dirty="0">
                <a:latin typeface="Arial" panose="020B0604020202020204" pitchFamily="34" charset="0"/>
                <a:cs typeface="Arial" panose="020B0604020202020204" pitchFamily="34" charset="0"/>
              </a:rPr>
              <a:t> cut-off is too stringent, very few low </a:t>
            </a:r>
            <a:r>
              <a:rPr lang="en-US" sz="1100" dirty="0" err="1">
                <a:latin typeface="Arial" panose="020B0604020202020204" pitchFamily="34" charset="0"/>
                <a:cs typeface="Arial" panose="020B0604020202020204" pitchFamily="34" charset="0"/>
              </a:rPr>
              <a:t>titre</a:t>
            </a:r>
            <a:r>
              <a:rPr lang="en-US" sz="1100" dirty="0">
                <a:latin typeface="Arial" panose="020B0604020202020204" pitchFamily="34" charset="0"/>
                <a:cs typeface="Arial" panose="020B0604020202020204" pitchFamily="34" charset="0"/>
              </a:rPr>
              <a:t> components will be available and this will not be useful for inventory management.</a:t>
            </a:r>
          </a:p>
          <a:p>
            <a:r>
              <a:rPr lang="en-US" sz="1100" dirty="0">
                <a:latin typeface="Arial" panose="020B0604020202020204" pitchFamily="34" charset="0"/>
                <a:cs typeface="Arial" panose="020B0604020202020204" pitchFamily="34" charset="0"/>
              </a:rPr>
              <a:t>The goal of this testing is to determine which donors have relatively higher </a:t>
            </a:r>
            <a:r>
              <a:rPr lang="en-US" sz="1100" dirty="0" err="1">
                <a:latin typeface="Arial" panose="020B0604020202020204" pitchFamily="34" charset="0"/>
                <a:cs typeface="Arial" panose="020B0604020202020204" pitchFamily="34" charset="0"/>
              </a:rPr>
              <a:t>titres</a:t>
            </a:r>
            <a:r>
              <a:rPr lang="en-US" sz="1100" dirty="0">
                <a:latin typeface="Arial" panose="020B0604020202020204" pitchFamily="34" charset="0"/>
                <a:cs typeface="Arial" panose="020B0604020202020204" pitchFamily="34" charset="0"/>
              </a:rPr>
              <a:t> and thus may be at higher risk of causing AHTR when out of group plasma containing components are used.</a:t>
            </a:r>
          </a:p>
        </p:txBody>
      </p:sp>
      <p:sp>
        <p:nvSpPr>
          <p:cNvPr id="4" name="Slide Number Placeholder 3"/>
          <p:cNvSpPr>
            <a:spLocks noGrp="1"/>
          </p:cNvSpPr>
          <p:nvPr>
            <p:ph type="sldNum" sz="quarter" idx="5"/>
          </p:nvPr>
        </p:nvSpPr>
        <p:spPr/>
        <p:txBody>
          <a:bodyPr/>
          <a:lstStyle/>
          <a:p>
            <a:fld id="{6795374F-67B4-4964-B74C-2D30B3D88A80}" type="slidenum">
              <a:rPr lang="en-CA" smtClean="0"/>
              <a:t>5</a:t>
            </a:fld>
            <a:endParaRPr lang="en-CA"/>
          </a:p>
        </p:txBody>
      </p:sp>
    </p:spTree>
    <p:extLst>
      <p:ext uri="{BB962C8B-B14F-4D97-AF65-F5344CB8AC3E}">
        <p14:creationId xmlns:p14="http://schemas.microsoft.com/office/powerpoint/2010/main" val="8945095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795374F-67B4-4964-B74C-2D30B3D88A80}" type="slidenum">
              <a:rPr lang="en-CA" smtClean="0"/>
              <a:t>6</a:t>
            </a:fld>
            <a:endParaRPr lang="en-CA"/>
          </a:p>
        </p:txBody>
      </p:sp>
    </p:spTree>
    <p:extLst>
      <p:ext uri="{BB962C8B-B14F-4D97-AF65-F5344CB8AC3E}">
        <p14:creationId xmlns:p14="http://schemas.microsoft.com/office/powerpoint/2010/main" val="17602362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100" dirty="0">
                <a:latin typeface="Arial" panose="020B0604020202020204" pitchFamily="34" charset="0"/>
                <a:cs typeface="Arial" panose="020B0604020202020204" pitchFamily="34" charset="0"/>
              </a:rPr>
              <a:t>Many hospital sites perform immediate spin (IS) manual tube testing on the final component using a titre cut-off of 1:50.</a:t>
            </a:r>
          </a:p>
          <a:p>
            <a:endParaRPr lang="en-CA" sz="1100" dirty="0">
              <a:latin typeface="Arial" panose="020B0604020202020204" pitchFamily="34" charset="0"/>
              <a:cs typeface="Arial" panose="020B0604020202020204" pitchFamily="34" charset="0"/>
            </a:endParaRPr>
          </a:p>
          <a:p>
            <a:r>
              <a:rPr lang="en-CA" sz="1100" dirty="0">
                <a:latin typeface="Arial" panose="020B0604020202020204" pitchFamily="34" charset="0"/>
                <a:cs typeface="Arial" panose="020B0604020202020204" pitchFamily="34" charset="0"/>
              </a:rPr>
              <a:t>Although the donor titre cut-off used by Canadian Blood Services is higher, there are important differences in this testing approach: 1) platelet pools will have the additional dilutional effect of four or seven donors in a pool (for untreated and pathogen reduced platelets respectively); and, 2) the PK assay is performed using a 1 hour incubation at a higher temperature (28</a:t>
            </a:r>
            <a:r>
              <a:rPr lang="fr-CA" sz="1600" dirty="0">
                <a:ln w="0"/>
                <a:solidFill>
                  <a:schemeClr val="tx1">
                    <a:lumMod val="50000"/>
                  </a:schemeClr>
                </a:solidFill>
                <a:latin typeface="Arial" panose="020B0604020202020204" pitchFamily="34" charset="0"/>
                <a:cs typeface="Arial" panose="020B0604020202020204" pitchFamily="34" charset="0"/>
              </a:rPr>
              <a:t>°C</a:t>
            </a:r>
            <a:r>
              <a:rPr lang="en-CA" sz="1100" dirty="0">
                <a:latin typeface="Arial" panose="020B0604020202020204" pitchFamily="34" charset="0"/>
                <a:cs typeface="Arial" panose="020B0604020202020204" pitchFamily="34" charset="0"/>
              </a:rPr>
              <a:t>) than immediate spin room temperature assays (22</a:t>
            </a:r>
            <a:r>
              <a:rPr lang="fr-CA" sz="1600" dirty="0">
                <a:ln w="0"/>
                <a:solidFill>
                  <a:schemeClr val="tx1">
                    <a:lumMod val="50000"/>
                  </a:schemeClr>
                </a:solidFill>
                <a:latin typeface="Arial" panose="020B0604020202020204" pitchFamily="34" charset="0"/>
                <a:cs typeface="Arial" panose="020B0604020202020204" pitchFamily="34" charset="0"/>
              </a:rPr>
              <a:t>°C</a:t>
            </a:r>
            <a:r>
              <a:rPr lang="en-CA" sz="1100" dirty="0">
                <a:latin typeface="Arial" panose="020B0604020202020204" pitchFamily="34" charset="0"/>
                <a:cs typeface="Arial" panose="020B0604020202020204" pitchFamily="34" charset="0"/>
              </a:rPr>
              <a:t>) and appears to detect some high titre IgG </a:t>
            </a:r>
            <a:r>
              <a:rPr lang="en-CA" sz="1100" dirty="0" err="1">
                <a:latin typeface="Arial" panose="020B0604020202020204" pitchFamily="34" charset="0"/>
                <a:cs typeface="Arial" panose="020B0604020202020204" pitchFamily="34" charset="0"/>
              </a:rPr>
              <a:t>isohemagglutinins</a:t>
            </a:r>
            <a:r>
              <a:rPr lang="en-CA" sz="1100" dirty="0">
                <a:latin typeface="Arial" panose="020B0604020202020204" pitchFamily="34" charset="0"/>
                <a:cs typeface="Arial" panose="020B0604020202020204" pitchFamily="34" charset="0"/>
              </a:rPr>
              <a:t> albeit not with the same degree of sensitivity of an IAT (indirect antiglobulin test) method.</a:t>
            </a:r>
          </a:p>
          <a:p>
            <a:endParaRPr lang="en-CA" sz="1100" dirty="0">
              <a:latin typeface="Arial" panose="020B0604020202020204" pitchFamily="34" charset="0"/>
              <a:cs typeface="Arial" panose="020B0604020202020204" pitchFamily="34" charset="0"/>
            </a:endParaRPr>
          </a:p>
          <a:p>
            <a:r>
              <a:rPr lang="en-CA" sz="1100" dirty="0">
                <a:latin typeface="Arial" panose="020B0604020202020204" pitchFamily="34" charset="0"/>
                <a:cs typeface="Arial" panose="020B0604020202020204" pitchFamily="34" charset="0"/>
              </a:rPr>
              <a:t>Validation studies showed that positive test results on the PK were often negative at 1:128 IS but positive at 1:128 IAT.  In our preliminary development work, up to one third of donors who were positive by the PK were positive only by a 1:128 SIAT (saline indirect antiglobulin test) with a negative result by 1:128 immediate spin tube test.</a:t>
            </a:r>
          </a:p>
          <a:p>
            <a:endParaRPr lang="en-CA" dirty="0">
              <a:cs typeface="Calibri"/>
            </a:endParaRPr>
          </a:p>
        </p:txBody>
      </p:sp>
      <p:sp>
        <p:nvSpPr>
          <p:cNvPr id="4" name="Slide Number Placeholder 3"/>
          <p:cNvSpPr>
            <a:spLocks noGrp="1"/>
          </p:cNvSpPr>
          <p:nvPr>
            <p:ph type="sldNum" sz="quarter" idx="5"/>
          </p:nvPr>
        </p:nvSpPr>
        <p:spPr/>
        <p:txBody>
          <a:bodyPr/>
          <a:lstStyle/>
          <a:p>
            <a:fld id="{6795374F-67B4-4964-B74C-2D30B3D88A80}" type="slidenum">
              <a:rPr lang="en-CA" smtClean="0"/>
              <a:t>7</a:t>
            </a:fld>
            <a:endParaRPr lang="en-CA"/>
          </a:p>
        </p:txBody>
      </p:sp>
    </p:spTree>
    <p:extLst>
      <p:ext uri="{BB962C8B-B14F-4D97-AF65-F5344CB8AC3E}">
        <p14:creationId xmlns:p14="http://schemas.microsoft.com/office/powerpoint/2010/main" val="32010457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100" dirty="0">
                <a:latin typeface="Arial" panose="020B0604020202020204" pitchFamily="34" charset="0"/>
                <a:cs typeface="Arial" panose="020B0604020202020204" pitchFamily="34" charset="0"/>
              </a:rPr>
              <a:t>The COI names for the labelled components are as follows:</a:t>
            </a:r>
          </a:p>
          <a:p>
            <a:pPr marL="171450" indent="-171450">
              <a:buFont typeface="Arial" panose="020B0604020202020204" pitchFamily="34" charset="0"/>
              <a:buChar char="•"/>
            </a:pPr>
            <a:r>
              <a:rPr lang="en-CA" sz="1100" dirty="0">
                <a:latin typeface="Arial" panose="020B0604020202020204" pitchFamily="34" charset="0"/>
                <a:cs typeface="Arial" panose="020B0604020202020204" pitchFamily="34" charset="0"/>
              </a:rPr>
              <a:t>Pooled untreated platelets = Pooled platelets LR CPD</a:t>
            </a:r>
          </a:p>
          <a:p>
            <a:pPr marL="171450" indent="-171450">
              <a:buFont typeface="Arial" panose="020B0604020202020204" pitchFamily="34" charset="0"/>
              <a:buChar char="•"/>
            </a:pPr>
            <a:r>
              <a:rPr lang="en-CA" sz="1100">
                <a:latin typeface="Arial" panose="020B0604020202020204" pitchFamily="34" charset="0"/>
                <a:cs typeface="Arial" panose="020B0604020202020204" pitchFamily="34" charset="0"/>
              </a:rPr>
              <a:t>Pathogen-reduced </a:t>
            </a:r>
            <a:r>
              <a:rPr lang="en-CA" sz="1100" dirty="0">
                <a:latin typeface="Arial" panose="020B0604020202020204" pitchFamily="34" charset="0"/>
                <a:cs typeface="Arial" panose="020B0604020202020204" pitchFamily="34" charset="0"/>
              </a:rPr>
              <a:t>platelets = Pooled platelets psoralen-treated</a:t>
            </a:r>
          </a:p>
          <a:p>
            <a:pPr marL="171450" indent="-171450">
              <a:buFont typeface="Arial" panose="020B0604020202020204" pitchFamily="34" charset="0"/>
              <a:buChar char="•"/>
            </a:pPr>
            <a:r>
              <a:rPr lang="en-CA" sz="1100" dirty="0">
                <a:latin typeface="Arial" panose="020B0604020202020204" pitchFamily="34" charset="0"/>
                <a:cs typeface="Arial" panose="020B0604020202020204" pitchFamily="34" charset="0"/>
              </a:rPr>
              <a:t>Apheresis platelets = untreated apheresis platelets</a:t>
            </a:r>
          </a:p>
          <a:p>
            <a:endParaRPr lang="en-CA" sz="1100" dirty="0">
              <a:latin typeface="Arial" panose="020B0604020202020204" pitchFamily="34" charset="0"/>
              <a:cs typeface="Arial" panose="020B0604020202020204" pitchFamily="34" charset="0"/>
            </a:endParaRPr>
          </a:p>
          <a:p>
            <a:r>
              <a:rPr lang="en-CA" sz="1100" dirty="0">
                <a:latin typeface="Arial" panose="020B0604020202020204" pitchFamily="34" charset="0"/>
                <a:cs typeface="Arial" panose="020B0604020202020204" pitchFamily="34" charset="0"/>
              </a:rPr>
              <a:t>Components that are considered low titre based on donor testing will be labelled as “Low Anti-A/B”. For platelet pools, all donors in the pool must individually test as low titre. For group O donors, both anti-A and anti-B must be below the pre-established cut-off for that donor to be considered low titre. </a:t>
            </a:r>
            <a:r>
              <a:rPr lang="en-US" sz="1100" dirty="0">
                <a:latin typeface="Arial" panose="020B0604020202020204" pitchFamily="34" charset="0"/>
                <a:cs typeface="Arial" panose="020B0604020202020204" pitchFamily="34" charset="0"/>
              </a:rPr>
              <a:t>“Low Anti-A/B” will be both an eye-readable and bar-code readable attribute. Only low </a:t>
            </a:r>
            <a:r>
              <a:rPr lang="en-US" sz="1100" dirty="0" err="1">
                <a:latin typeface="Arial" panose="020B0604020202020204" pitchFamily="34" charset="0"/>
                <a:cs typeface="Arial" panose="020B0604020202020204" pitchFamily="34" charset="0"/>
              </a:rPr>
              <a:t>titre</a:t>
            </a:r>
            <a:r>
              <a:rPr lang="en-US" sz="1100" dirty="0">
                <a:latin typeface="Arial" panose="020B0604020202020204" pitchFamily="34" charset="0"/>
                <a:cs typeface="Arial" panose="020B0604020202020204" pitchFamily="34" charset="0"/>
              </a:rPr>
              <a:t> components will be labelled. Components that are </a:t>
            </a:r>
            <a:r>
              <a:rPr lang="en-US" sz="1100" dirty="0" err="1">
                <a:latin typeface="Arial" panose="020B0604020202020204" pitchFamily="34" charset="0"/>
                <a:cs typeface="Arial" panose="020B0604020202020204" pitchFamily="34" charset="0"/>
              </a:rPr>
              <a:t>unlabelled</a:t>
            </a:r>
            <a:r>
              <a:rPr lang="en-US" sz="1100" dirty="0">
                <a:latin typeface="Arial" panose="020B0604020202020204" pitchFamily="34" charset="0"/>
                <a:cs typeface="Arial" panose="020B0604020202020204" pitchFamily="34" charset="0"/>
              </a:rPr>
              <a:t> may be derived from one or more donors who did not meet criteria for being considered low </a:t>
            </a:r>
            <a:r>
              <a:rPr lang="en-US" sz="1100" dirty="0" err="1">
                <a:latin typeface="Arial" panose="020B0604020202020204" pitchFamily="34" charset="0"/>
                <a:cs typeface="Arial" panose="020B0604020202020204" pitchFamily="34" charset="0"/>
              </a:rPr>
              <a:t>titre</a:t>
            </a:r>
            <a:r>
              <a:rPr lang="en-US" sz="1100" dirty="0">
                <a:latin typeface="Arial" panose="020B0604020202020204" pitchFamily="34" charset="0"/>
                <a:cs typeface="Arial" panose="020B0604020202020204" pitchFamily="34" charset="0"/>
              </a:rPr>
              <a:t> or, less commonly, may not have been tested.</a:t>
            </a:r>
            <a:r>
              <a:rPr lang="en-CA" sz="1100" dirty="0">
                <a:latin typeface="Arial" panose="020B0604020202020204" pitchFamily="34" charset="0"/>
                <a:cs typeface="Arial" panose="020B0604020202020204" pitchFamily="34" charset="0"/>
              </a:rPr>
              <a:t> This same automated PK assay is being used for low titre group O whole blood that is being manufactured by Canadian Blood Services for military use (not available to hospitals for civilian use at this time).</a:t>
            </a:r>
          </a:p>
        </p:txBody>
      </p:sp>
      <p:sp>
        <p:nvSpPr>
          <p:cNvPr id="4" name="Slide Number Placeholder 3"/>
          <p:cNvSpPr>
            <a:spLocks noGrp="1"/>
          </p:cNvSpPr>
          <p:nvPr>
            <p:ph type="sldNum" sz="quarter" idx="5"/>
          </p:nvPr>
        </p:nvSpPr>
        <p:spPr/>
        <p:txBody>
          <a:bodyPr/>
          <a:lstStyle/>
          <a:p>
            <a:fld id="{6795374F-67B4-4964-B74C-2D30B3D88A80}" type="slidenum">
              <a:rPr lang="en-CA" smtClean="0"/>
              <a:t>8</a:t>
            </a:fld>
            <a:endParaRPr lang="en-CA"/>
          </a:p>
        </p:txBody>
      </p:sp>
    </p:spTree>
    <p:extLst>
      <p:ext uri="{BB962C8B-B14F-4D97-AF65-F5344CB8AC3E}">
        <p14:creationId xmlns:p14="http://schemas.microsoft.com/office/powerpoint/2010/main" val="28096384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100" dirty="0">
                <a:latin typeface="Arial" panose="020B0604020202020204" pitchFamily="34" charset="0"/>
                <a:cs typeface="Arial" panose="020B0604020202020204" pitchFamily="34" charset="0"/>
              </a:rPr>
              <a:t>At the current time, low titre donors will </a:t>
            </a:r>
            <a:r>
              <a:rPr lang="en-CA" sz="1100" b="1" dirty="0">
                <a:latin typeface="Arial" panose="020B0604020202020204" pitchFamily="34" charset="0"/>
                <a:cs typeface="Arial" panose="020B0604020202020204" pitchFamily="34" charset="0"/>
              </a:rPr>
              <a:t>NOT</a:t>
            </a:r>
            <a:r>
              <a:rPr lang="en-CA" sz="1100" dirty="0">
                <a:latin typeface="Arial" panose="020B0604020202020204" pitchFamily="34" charset="0"/>
                <a:cs typeface="Arial" panose="020B0604020202020204" pitchFamily="34" charset="0"/>
              </a:rPr>
              <a:t> be deliberately selected for inclusion in a platelet pool during the manufacturing process.</a:t>
            </a:r>
          </a:p>
          <a:p>
            <a:r>
              <a:rPr lang="en-CA" sz="1100" dirty="0">
                <a:latin typeface="Arial" panose="020B0604020202020204" pitchFamily="34" charset="0"/>
                <a:cs typeface="Arial" panose="020B0604020202020204" pitchFamily="34" charset="0"/>
              </a:rPr>
              <a:t>All four donors (including the donor plasma used for reconstitution) are randomly selected with respect to donor titre status.</a:t>
            </a:r>
          </a:p>
        </p:txBody>
      </p:sp>
      <p:sp>
        <p:nvSpPr>
          <p:cNvPr id="4" name="Slide Number Placeholder 3"/>
          <p:cNvSpPr>
            <a:spLocks noGrp="1"/>
          </p:cNvSpPr>
          <p:nvPr>
            <p:ph type="sldNum" sz="quarter" idx="5"/>
          </p:nvPr>
        </p:nvSpPr>
        <p:spPr/>
        <p:txBody>
          <a:bodyPr/>
          <a:lstStyle/>
          <a:p>
            <a:fld id="{6795374F-67B4-4964-B74C-2D30B3D88A80}" type="slidenum">
              <a:rPr lang="en-CA" smtClean="0"/>
              <a:t>9</a:t>
            </a:fld>
            <a:endParaRPr lang="en-CA"/>
          </a:p>
        </p:txBody>
      </p:sp>
    </p:spTree>
    <p:extLst>
      <p:ext uri="{BB962C8B-B14F-4D97-AF65-F5344CB8AC3E}">
        <p14:creationId xmlns:p14="http://schemas.microsoft.com/office/powerpoint/2010/main" val="16173817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Slide">
    <p:spTree>
      <p:nvGrpSpPr>
        <p:cNvPr id="1" name=""/>
        <p:cNvGrpSpPr/>
        <p:nvPr/>
      </p:nvGrpSpPr>
      <p:grpSpPr>
        <a:xfrm>
          <a:off x="0" y="0"/>
          <a:ext cx="0" cy="0"/>
          <a:chOff x="0" y="0"/>
          <a:chExt cx="0" cy="0"/>
        </a:xfrm>
      </p:grpSpPr>
      <p:sp>
        <p:nvSpPr>
          <p:cNvPr id="8" name="Body Level One…">
            <a:extLst>
              <a:ext uri="{FF2B5EF4-FFF2-40B4-BE49-F238E27FC236}">
                <a16:creationId xmlns:a16="http://schemas.microsoft.com/office/drawing/2014/main" id="{B8F45514-7B7B-44E1-9D60-359EC25A3994}"/>
              </a:ext>
            </a:extLst>
          </p:cNvPr>
          <p:cNvSpPr txBox="1">
            <a:spLocks noGrp="1"/>
          </p:cNvSpPr>
          <p:nvPr>
            <p:ph type="body" idx="1" hasCustomPrompt="1"/>
          </p:nvPr>
        </p:nvSpPr>
        <p:spPr>
          <a:xfrm>
            <a:off x="737342" y="5809145"/>
            <a:ext cx="7190678" cy="847147"/>
          </a:xfrm>
          <a:prstGeom prst="rect">
            <a:avLst/>
          </a:prstGeom>
        </p:spPr>
        <p:txBody>
          <a:bodyPr anchor="t">
            <a:noAutofit/>
          </a:bodyPr>
          <a:lstStyle>
            <a:lvl1pPr marL="0" marR="0" indent="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sz="2200" b="0" i="0">
                <a:solidFill>
                  <a:srgbClr val="4D4D4D"/>
                </a:solidFill>
                <a:latin typeface="Arial"/>
                <a:ea typeface="Arial"/>
                <a:cs typeface="Arial"/>
                <a:sym typeface="Arial"/>
              </a:defRPr>
            </a:lvl1pPr>
            <a:lvl2pPr marL="0" indent="0">
              <a:spcBef>
                <a:spcPts val="600"/>
              </a:spcBef>
              <a:buSzTx/>
              <a:buNone/>
              <a:defRPr sz="2200">
                <a:solidFill>
                  <a:srgbClr val="4D4D4D"/>
                </a:solidFill>
                <a:latin typeface="Arial"/>
                <a:ea typeface="Arial"/>
                <a:cs typeface="Arial"/>
                <a:sym typeface="Arial"/>
              </a:defRPr>
            </a:lvl2pPr>
            <a:lvl3pPr marL="0" indent="0">
              <a:spcBef>
                <a:spcPts val="1200"/>
              </a:spcBef>
              <a:buSzTx/>
              <a:buNone/>
              <a:defRPr sz="2200">
                <a:solidFill>
                  <a:srgbClr val="4D4D4D"/>
                </a:solidFill>
                <a:latin typeface="Arial"/>
                <a:ea typeface="Arial"/>
                <a:cs typeface="Arial"/>
                <a:sym typeface="Arial"/>
              </a:defRPr>
            </a:lvl3pPr>
            <a:lvl4pPr marL="0" indent="0">
              <a:spcBef>
                <a:spcPts val="1200"/>
              </a:spcBef>
              <a:buSzTx/>
              <a:buNone/>
              <a:defRPr sz="2200">
                <a:solidFill>
                  <a:srgbClr val="4D4D4D"/>
                </a:solidFill>
                <a:latin typeface="Arial"/>
                <a:ea typeface="Arial"/>
                <a:cs typeface="Arial"/>
                <a:sym typeface="Arial"/>
              </a:defRPr>
            </a:lvl4pPr>
            <a:lvl5pPr marL="0" indent="0">
              <a:spcBef>
                <a:spcPts val="1200"/>
              </a:spcBef>
              <a:buSzTx/>
              <a:buNone/>
              <a:defRPr sz="2200">
                <a:solidFill>
                  <a:srgbClr val="4D4D4D"/>
                </a:solidFill>
                <a:latin typeface="Arial"/>
                <a:ea typeface="Arial"/>
                <a:cs typeface="Arial"/>
                <a:sym typeface="Arial"/>
              </a:defRPr>
            </a:lvl5pPr>
          </a:lstStyle>
          <a:p>
            <a:r>
              <a:rPr lang="en-US"/>
              <a:t>Insert event name if applicable</a:t>
            </a:r>
          </a:p>
          <a:p>
            <a:r>
              <a:rPr lang="en-US"/>
              <a:t>Month day, year</a:t>
            </a:r>
          </a:p>
        </p:txBody>
      </p:sp>
      <p:sp>
        <p:nvSpPr>
          <p:cNvPr id="9" name="Title Text">
            <a:extLst>
              <a:ext uri="{FF2B5EF4-FFF2-40B4-BE49-F238E27FC236}">
                <a16:creationId xmlns:a16="http://schemas.microsoft.com/office/drawing/2014/main" id="{DA8EA7A6-422E-4D07-931B-5639E93C3FE5}"/>
              </a:ext>
            </a:extLst>
          </p:cNvPr>
          <p:cNvSpPr txBox="1">
            <a:spLocks noGrp="1"/>
          </p:cNvSpPr>
          <p:nvPr>
            <p:ph type="title" hasCustomPrompt="1"/>
          </p:nvPr>
        </p:nvSpPr>
        <p:spPr>
          <a:xfrm>
            <a:off x="744063" y="597417"/>
            <a:ext cx="10515600" cy="3974583"/>
          </a:xfrm>
          <a:prstGeom prst="rect">
            <a:avLst/>
          </a:prstGeom>
        </p:spPr>
        <p:txBody>
          <a:bodyPr anchor="b">
            <a:normAutofit/>
          </a:bodyPr>
          <a:lstStyle>
            <a:lvl1pPr algn="l" defTabSz="415431">
              <a:defRPr sz="4000" b="1">
                <a:solidFill>
                  <a:srgbClr val="464544"/>
                </a:solidFill>
                <a:latin typeface="Arial" panose="020B0604020202020204" pitchFamily="34" charset="0"/>
                <a:ea typeface="Arial" panose="020B0604020202020204" pitchFamily="34" charset="0"/>
                <a:cs typeface="Arial" panose="020B0604020202020204" pitchFamily="34" charset="0"/>
                <a:sym typeface="Alright Sans Bold"/>
              </a:defRPr>
            </a:lvl1pPr>
          </a:lstStyle>
          <a:p>
            <a:r>
              <a:rPr lang="en-CA"/>
              <a:t>Insert presentation title here</a:t>
            </a:r>
            <a:endParaRPr/>
          </a:p>
        </p:txBody>
      </p:sp>
      <p:pic>
        <p:nvPicPr>
          <p:cNvPr id="22" name="Image" descr="Image">
            <a:extLst>
              <a:ext uri="{FF2B5EF4-FFF2-40B4-BE49-F238E27FC236}">
                <a16:creationId xmlns:a16="http://schemas.microsoft.com/office/drawing/2014/main" id="{5A73DCE5-4761-48D2-82FF-69E694E552B9}"/>
              </a:ext>
            </a:extLst>
          </p:cNvPr>
          <p:cNvPicPr>
            <a:picLocks noChangeAspect="1"/>
          </p:cNvPicPr>
          <p:nvPr userDrawn="1"/>
        </p:nvPicPr>
        <p:blipFill>
          <a:blip r:embed="rId2"/>
          <a:srcRect l="20701" t="42362" r="20701" b="42362"/>
          <a:stretch>
            <a:fillRect/>
          </a:stretch>
        </p:blipFill>
        <p:spPr>
          <a:xfrm>
            <a:off x="8847904" y="5398341"/>
            <a:ext cx="2528199" cy="509286"/>
          </a:xfrm>
          <a:prstGeom prst="rect">
            <a:avLst/>
          </a:prstGeom>
          <a:ln w="12700">
            <a:miter lim="400000"/>
          </a:ln>
        </p:spPr>
      </p:pic>
      <p:sp>
        <p:nvSpPr>
          <p:cNvPr id="3" name="Content Placeholder 2">
            <a:extLst>
              <a:ext uri="{FF2B5EF4-FFF2-40B4-BE49-F238E27FC236}">
                <a16:creationId xmlns:a16="http://schemas.microsoft.com/office/drawing/2014/main" id="{9274ECC8-4DCC-4310-B82A-DAD3990D9196}"/>
              </a:ext>
            </a:extLst>
          </p:cNvPr>
          <p:cNvSpPr>
            <a:spLocks noGrp="1"/>
          </p:cNvSpPr>
          <p:nvPr>
            <p:ph sz="quarter" idx="10" hasCustomPrompt="1"/>
          </p:nvPr>
        </p:nvSpPr>
        <p:spPr>
          <a:xfrm>
            <a:off x="737343" y="5287158"/>
            <a:ext cx="7190678" cy="584697"/>
          </a:xfrm>
        </p:spPr>
        <p:txBody>
          <a:bodyPr anchor="b">
            <a:normAutofit/>
          </a:bodyPr>
          <a:lstStyle>
            <a:lvl1pPr marL="0" indent="0">
              <a:buNone/>
              <a:defRPr sz="2800" b="1"/>
            </a:lvl1pPr>
            <a:lvl2pPr marL="457200" indent="0">
              <a:buNone/>
              <a:defRPr/>
            </a:lvl2pPr>
            <a:lvl3pPr marL="914400" indent="0">
              <a:buNone/>
              <a:defRPr/>
            </a:lvl3pPr>
            <a:lvl4pPr marL="1371600" indent="0">
              <a:buNone/>
              <a:defRPr/>
            </a:lvl4pPr>
            <a:lvl5pPr marL="1828800" indent="0">
              <a:buNone/>
              <a:defRPr/>
            </a:lvl5pPr>
          </a:lstStyle>
          <a:p>
            <a:pPr lvl="0"/>
            <a:r>
              <a:rPr lang="en-US"/>
              <a:t>Name, title</a:t>
            </a:r>
            <a:endParaRPr lang="en-CA"/>
          </a:p>
        </p:txBody>
      </p:sp>
      <p:pic>
        <p:nvPicPr>
          <p:cNvPr id="7" name="Picture 6">
            <a:extLst>
              <a:ext uri="{FF2B5EF4-FFF2-40B4-BE49-F238E27FC236}">
                <a16:creationId xmlns:a16="http://schemas.microsoft.com/office/drawing/2014/main" id="{46355278-06BA-494C-9449-8BEB7976B047}"/>
              </a:ext>
            </a:extLst>
          </p:cNvPr>
          <p:cNvPicPr>
            <a:picLocks noChangeAspect="1"/>
          </p:cNvPicPr>
          <p:nvPr userDrawn="1"/>
        </p:nvPicPr>
        <p:blipFill>
          <a:blip r:embed="rId3"/>
          <a:stretch>
            <a:fillRect/>
          </a:stretch>
        </p:blipFill>
        <p:spPr>
          <a:xfrm>
            <a:off x="838199" y="5062888"/>
            <a:ext cx="10515600" cy="90931"/>
          </a:xfrm>
          <a:prstGeom prst="rect">
            <a:avLst/>
          </a:prstGeom>
        </p:spPr>
      </p:pic>
    </p:spTree>
    <p:extLst>
      <p:ext uri="{BB962C8B-B14F-4D97-AF65-F5344CB8AC3E}">
        <p14:creationId xmlns:p14="http://schemas.microsoft.com/office/powerpoint/2010/main" val="20039124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Column + Figures">
    <p:spTree>
      <p:nvGrpSpPr>
        <p:cNvPr id="1" name=""/>
        <p:cNvGrpSpPr/>
        <p:nvPr/>
      </p:nvGrpSpPr>
      <p:grpSpPr>
        <a:xfrm>
          <a:off x="0" y="0"/>
          <a:ext cx="0" cy="0"/>
          <a:chOff x="0" y="0"/>
          <a:chExt cx="0" cy="0"/>
        </a:xfrm>
      </p:grpSpPr>
      <p:sp>
        <p:nvSpPr>
          <p:cNvPr id="7" name="Text Placeholder 9">
            <a:extLst>
              <a:ext uri="{FF2B5EF4-FFF2-40B4-BE49-F238E27FC236}">
                <a16:creationId xmlns:a16="http://schemas.microsoft.com/office/drawing/2014/main" id="{564965EF-A34A-4B95-9AC0-14072CC2896D}"/>
              </a:ext>
            </a:extLst>
          </p:cNvPr>
          <p:cNvSpPr>
            <a:spLocks noGrp="1"/>
          </p:cNvSpPr>
          <p:nvPr>
            <p:ph type="body" sz="quarter" idx="14" hasCustomPrompt="1"/>
          </p:nvPr>
        </p:nvSpPr>
        <p:spPr>
          <a:xfrm>
            <a:off x="6170612" y="1472460"/>
            <a:ext cx="2172630" cy="1159300"/>
          </a:xfrm>
          <a:noFill/>
        </p:spPr>
        <p:style>
          <a:lnRef idx="3">
            <a:schemeClr val="lt1"/>
          </a:lnRef>
          <a:fillRef idx="1">
            <a:schemeClr val="accent6"/>
          </a:fillRef>
          <a:effectRef idx="1">
            <a:schemeClr val="accent6"/>
          </a:effectRef>
          <a:fontRef idx="minor">
            <a:schemeClr val="lt1"/>
          </a:fontRef>
        </p:style>
        <p:txBody>
          <a:bodyPr anchor="b">
            <a:noAutofit/>
          </a:bodyPr>
          <a:lstStyle>
            <a:lvl1pPr marL="0" indent="0" algn="l">
              <a:buFontTx/>
              <a:buNone/>
              <a:defRPr sz="6000" b="1">
                <a:solidFill>
                  <a:schemeClr val="accent1"/>
                </a:solidFill>
                <a:latin typeface="Arial" panose="020B0604020202020204" pitchFamily="34" charset="0"/>
                <a:cs typeface="Arial" panose="020B0604020202020204" pitchFamily="34" charset="0"/>
              </a:defRPr>
            </a:lvl1pPr>
          </a:lstStyle>
          <a:p>
            <a:pPr lvl="0"/>
            <a:r>
              <a:rPr lang="en-US"/>
              <a:t>17%</a:t>
            </a:r>
            <a:endParaRPr lang="en-CA"/>
          </a:p>
        </p:txBody>
      </p:sp>
      <p:sp>
        <p:nvSpPr>
          <p:cNvPr id="11" name="Text Placeholder 9">
            <a:extLst>
              <a:ext uri="{FF2B5EF4-FFF2-40B4-BE49-F238E27FC236}">
                <a16:creationId xmlns:a16="http://schemas.microsoft.com/office/drawing/2014/main" id="{1A3CE7CF-A364-4D86-9044-63D467BA98FA}"/>
              </a:ext>
            </a:extLst>
          </p:cNvPr>
          <p:cNvSpPr>
            <a:spLocks noGrp="1"/>
          </p:cNvSpPr>
          <p:nvPr>
            <p:ph type="body" sz="quarter" idx="15" hasCustomPrompt="1"/>
          </p:nvPr>
        </p:nvSpPr>
        <p:spPr>
          <a:xfrm>
            <a:off x="838471" y="1472460"/>
            <a:ext cx="2172630" cy="1159300"/>
          </a:xfrm>
          <a:noFill/>
        </p:spPr>
        <p:style>
          <a:lnRef idx="3">
            <a:schemeClr val="lt1"/>
          </a:lnRef>
          <a:fillRef idx="1">
            <a:schemeClr val="accent6"/>
          </a:fillRef>
          <a:effectRef idx="1">
            <a:schemeClr val="accent6"/>
          </a:effectRef>
          <a:fontRef idx="minor">
            <a:schemeClr val="lt1"/>
          </a:fontRef>
        </p:style>
        <p:txBody>
          <a:bodyPr anchor="b">
            <a:noAutofit/>
          </a:bodyPr>
          <a:lstStyle>
            <a:lvl1pPr marL="0" indent="0" algn="l">
              <a:buFontTx/>
              <a:buNone/>
              <a:defRPr sz="6000" b="1">
                <a:solidFill>
                  <a:schemeClr val="accent1"/>
                </a:solidFill>
                <a:latin typeface="Arial" panose="020B0604020202020204" pitchFamily="34" charset="0"/>
                <a:cs typeface="Arial" panose="020B0604020202020204" pitchFamily="34" charset="0"/>
              </a:defRPr>
            </a:lvl1pPr>
          </a:lstStyle>
          <a:p>
            <a:pPr lvl="0"/>
            <a:r>
              <a:rPr lang="en-US"/>
              <a:t>17%</a:t>
            </a:r>
            <a:endParaRPr lang="en-CA"/>
          </a:p>
        </p:txBody>
      </p:sp>
      <p:sp>
        <p:nvSpPr>
          <p:cNvPr id="14" name="Title Placeholder 1">
            <a:extLst>
              <a:ext uri="{FF2B5EF4-FFF2-40B4-BE49-F238E27FC236}">
                <a16:creationId xmlns:a16="http://schemas.microsoft.com/office/drawing/2014/main" id="{DA286B41-32C1-4A24-A30D-E1F6278232DF}"/>
              </a:ext>
            </a:extLst>
          </p:cNvPr>
          <p:cNvSpPr>
            <a:spLocks noGrp="1"/>
          </p:cNvSpPr>
          <p:nvPr>
            <p:ph type="title"/>
          </p:nvPr>
        </p:nvSpPr>
        <p:spPr>
          <a:xfrm>
            <a:off x="764236" y="0"/>
            <a:ext cx="10515600" cy="943442"/>
          </a:xfrm>
          <a:prstGeom prst="rect">
            <a:avLst/>
          </a:prstGeom>
        </p:spPr>
        <p:txBody>
          <a:bodyPr vert="horz" lIns="91440" tIns="45720" rIns="91440" bIns="45720" rtlCol="0" anchor="b">
            <a:normAutofit/>
          </a:bodyPr>
          <a:lstStyle/>
          <a:p>
            <a:r>
              <a:rPr lang="en-US"/>
              <a:t>Click to edit Master title style</a:t>
            </a:r>
            <a:endParaRPr lang="en-CA"/>
          </a:p>
        </p:txBody>
      </p:sp>
      <p:sp>
        <p:nvSpPr>
          <p:cNvPr id="15" name="Text Placeholder 3">
            <a:extLst>
              <a:ext uri="{FF2B5EF4-FFF2-40B4-BE49-F238E27FC236}">
                <a16:creationId xmlns:a16="http://schemas.microsoft.com/office/drawing/2014/main" id="{FF505823-1A0D-4EE8-9757-B0BC0A722940}"/>
              </a:ext>
            </a:extLst>
          </p:cNvPr>
          <p:cNvSpPr>
            <a:spLocks noGrp="1"/>
          </p:cNvSpPr>
          <p:nvPr>
            <p:ph type="body" sz="quarter" idx="16"/>
          </p:nvPr>
        </p:nvSpPr>
        <p:spPr>
          <a:xfrm>
            <a:off x="847160" y="2588557"/>
            <a:ext cx="5181600" cy="3467101"/>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6" name="Text Placeholder 3">
            <a:extLst>
              <a:ext uri="{FF2B5EF4-FFF2-40B4-BE49-F238E27FC236}">
                <a16:creationId xmlns:a16="http://schemas.microsoft.com/office/drawing/2014/main" id="{B62D1BFE-0502-4E79-A69D-79E5FED7870A}"/>
              </a:ext>
            </a:extLst>
          </p:cNvPr>
          <p:cNvSpPr>
            <a:spLocks noGrp="1"/>
          </p:cNvSpPr>
          <p:nvPr>
            <p:ph type="body" sz="quarter" idx="17"/>
          </p:nvPr>
        </p:nvSpPr>
        <p:spPr>
          <a:xfrm>
            <a:off x="6201337" y="2588557"/>
            <a:ext cx="5181600" cy="3467101"/>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972197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5" name="Chart Placeholder 5">
            <a:extLst>
              <a:ext uri="{FF2B5EF4-FFF2-40B4-BE49-F238E27FC236}">
                <a16:creationId xmlns:a16="http://schemas.microsoft.com/office/drawing/2014/main" id="{74C35E7A-1F88-449B-993C-52C7FAABE941}"/>
              </a:ext>
            </a:extLst>
          </p:cNvPr>
          <p:cNvSpPr>
            <a:spLocks noGrp="1"/>
          </p:cNvSpPr>
          <p:nvPr>
            <p:ph type="chart" sz="quarter" idx="17"/>
          </p:nvPr>
        </p:nvSpPr>
        <p:spPr>
          <a:xfrm>
            <a:off x="838200" y="1143000"/>
            <a:ext cx="10515600" cy="4724400"/>
          </a:xfrm>
        </p:spPr>
        <p:txBody>
          <a:bodyPr/>
          <a:lstStyle>
            <a:lvl1pPr marL="0" indent="0">
              <a:buFontTx/>
              <a:buNone/>
              <a:defRPr/>
            </a:lvl1pPr>
          </a:lstStyle>
          <a:p>
            <a:r>
              <a:rPr lang="en-US"/>
              <a:t>Click icon to add chart</a:t>
            </a:r>
            <a:endParaRPr lang="en-CA"/>
          </a:p>
        </p:txBody>
      </p:sp>
      <p:sp>
        <p:nvSpPr>
          <p:cNvPr id="10" name="Title Placeholder 1">
            <a:extLst>
              <a:ext uri="{FF2B5EF4-FFF2-40B4-BE49-F238E27FC236}">
                <a16:creationId xmlns:a16="http://schemas.microsoft.com/office/drawing/2014/main" id="{988F28D5-4FC5-4047-983F-EBA4C42E4EC0}"/>
              </a:ext>
            </a:extLst>
          </p:cNvPr>
          <p:cNvSpPr>
            <a:spLocks noGrp="1"/>
          </p:cNvSpPr>
          <p:nvPr>
            <p:ph type="title"/>
          </p:nvPr>
        </p:nvSpPr>
        <p:spPr>
          <a:xfrm>
            <a:off x="764236" y="0"/>
            <a:ext cx="10589564" cy="943442"/>
          </a:xfrm>
          <a:prstGeom prst="rect">
            <a:avLst/>
          </a:prstGeom>
        </p:spPr>
        <p:txBody>
          <a:bodyPr vert="horz" lIns="91440" tIns="45720" rIns="91440" bIns="45720" rtlCol="0" anchor="b">
            <a:normAutofit/>
          </a:bodyPr>
          <a:lstStyle/>
          <a:p>
            <a:r>
              <a:rPr lang="en-US"/>
              <a:t>Click to edit Master title style</a:t>
            </a:r>
            <a:endParaRPr lang="en-CA"/>
          </a:p>
        </p:txBody>
      </p:sp>
    </p:spTree>
    <p:extLst>
      <p:ext uri="{BB962C8B-B14F-4D97-AF65-F5344CB8AC3E}">
        <p14:creationId xmlns:p14="http://schemas.microsoft.com/office/powerpoint/2010/main" val="25745319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rt + bullets">
    <p:spTree>
      <p:nvGrpSpPr>
        <p:cNvPr id="1" name=""/>
        <p:cNvGrpSpPr/>
        <p:nvPr/>
      </p:nvGrpSpPr>
      <p:grpSpPr>
        <a:xfrm>
          <a:off x="0" y="0"/>
          <a:ext cx="0" cy="0"/>
          <a:chOff x="0" y="0"/>
          <a:chExt cx="0" cy="0"/>
        </a:xfrm>
      </p:grpSpPr>
      <p:sp>
        <p:nvSpPr>
          <p:cNvPr id="5" name="Chart Placeholder 5">
            <a:extLst>
              <a:ext uri="{FF2B5EF4-FFF2-40B4-BE49-F238E27FC236}">
                <a16:creationId xmlns:a16="http://schemas.microsoft.com/office/drawing/2014/main" id="{74C35E7A-1F88-449B-993C-52C7FAABE941}"/>
              </a:ext>
            </a:extLst>
          </p:cNvPr>
          <p:cNvSpPr>
            <a:spLocks noGrp="1"/>
          </p:cNvSpPr>
          <p:nvPr>
            <p:ph type="chart" sz="quarter" idx="17"/>
          </p:nvPr>
        </p:nvSpPr>
        <p:spPr>
          <a:xfrm>
            <a:off x="6165476" y="1143000"/>
            <a:ext cx="5188324" cy="4724400"/>
          </a:xfrm>
        </p:spPr>
        <p:txBody>
          <a:bodyPr/>
          <a:lstStyle>
            <a:lvl1pPr marL="0" indent="0">
              <a:buFontTx/>
              <a:buNone/>
              <a:defRPr/>
            </a:lvl1pPr>
          </a:lstStyle>
          <a:p>
            <a:r>
              <a:rPr lang="en-US"/>
              <a:t>Click icon to add chart</a:t>
            </a:r>
            <a:endParaRPr lang="en-CA"/>
          </a:p>
        </p:txBody>
      </p:sp>
      <p:sp>
        <p:nvSpPr>
          <p:cNvPr id="10" name="Title Placeholder 1">
            <a:extLst>
              <a:ext uri="{FF2B5EF4-FFF2-40B4-BE49-F238E27FC236}">
                <a16:creationId xmlns:a16="http://schemas.microsoft.com/office/drawing/2014/main" id="{988F28D5-4FC5-4047-983F-EBA4C42E4EC0}"/>
              </a:ext>
            </a:extLst>
          </p:cNvPr>
          <p:cNvSpPr>
            <a:spLocks noGrp="1"/>
          </p:cNvSpPr>
          <p:nvPr>
            <p:ph type="title"/>
          </p:nvPr>
        </p:nvSpPr>
        <p:spPr>
          <a:xfrm>
            <a:off x="764236" y="0"/>
            <a:ext cx="10589564" cy="943442"/>
          </a:xfrm>
          <a:prstGeom prst="rect">
            <a:avLst/>
          </a:prstGeom>
        </p:spPr>
        <p:txBody>
          <a:bodyPr vert="horz" lIns="91440" tIns="45720" rIns="91440" bIns="45720" rtlCol="0" anchor="b">
            <a:normAutofit/>
          </a:bodyPr>
          <a:lstStyle/>
          <a:p>
            <a:r>
              <a:rPr lang="en-US"/>
              <a:t>Click to edit Master title style</a:t>
            </a:r>
            <a:endParaRPr lang="en-CA"/>
          </a:p>
        </p:txBody>
      </p:sp>
      <p:sp>
        <p:nvSpPr>
          <p:cNvPr id="7" name="Text Placeholder 3">
            <a:extLst>
              <a:ext uri="{FF2B5EF4-FFF2-40B4-BE49-F238E27FC236}">
                <a16:creationId xmlns:a16="http://schemas.microsoft.com/office/drawing/2014/main" id="{D0D20881-23DE-40CC-AD9B-65F68ADE8EB5}"/>
              </a:ext>
            </a:extLst>
          </p:cNvPr>
          <p:cNvSpPr>
            <a:spLocks noGrp="1"/>
          </p:cNvSpPr>
          <p:nvPr>
            <p:ph type="body" sz="quarter" idx="16"/>
          </p:nvPr>
        </p:nvSpPr>
        <p:spPr>
          <a:xfrm>
            <a:off x="744645" y="1249792"/>
            <a:ext cx="4662487" cy="451081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510789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rt + Key finding">
    <p:spTree>
      <p:nvGrpSpPr>
        <p:cNvPr id="1" name=""/>
        <p:cNvGrpSpPr/>
        <p:nvPr/>
      </p:nvGrpSpPr>
      <p:grpSpPr>
        <a:xfrm>
          <a:off x="0" y="0"/>
          <a:ext cx="0" cy="0"/>
          <a:chOff x="0" y="0"/>
          <a:chExt cx="0" cy="0"/>
        </a:xfrm>
      </p:grpSpPr>
      <p:sp>
        <p:nvSpPr>
          <p:cNvPr id="5" name="Chart Placeholder 5">
            <a:extLst>
              <a:ext uri="{FF2B5EF4-FFF2-40B4-BE49-F238E27FC236}">
                <a16:creationId xmlns:a16="http://schemas.microsoft.com/office/drawing/2014/main" id="{74C35E7A-1F88-449B-993C-52C7FAABE941}"/>
              </a:ext>
            </a:extLst>
          </p:cNvPr>
          <p:cNvSpPr>
            <a:spLocks noGrp="1"/>
          </p:cNvSpPr>
          <p:nvPr>
            <p:ph type="chart" sz="quarter" idx="17"/>
          </p:nvPr>
        </p:nvSpPr>
        <p:spPr>
          <a:xfrm>
            <a:off x="5513294" y="1143000"/>
            <a:ext cx="5840506" cy="4724400"/>
          </a:xfrm>
        </p:spPr>
        <p:txBody>
          <a:bodyPr/>
          <a:lstStyle>
            <a:lvl1pPr marL="0" indent="0" algn="ctr">
              <a:buFontTx/>
              <a:buNone/>
              <a:defRPr/>
            </a:lvl1pPr>
          </a:lstStyle>
          <a:p>
            <a:r>
              <a:rPr lang="en-US"/>
              <a:t>Click icon to add chart</a:t>
            </a:r>
            <a:endParaRPr lang="en-CA"/>
          </a:p>
        </p:txBody>
      </p:sp>
      <p:sp>
        <p:nvSpPr>
          <p:cNvPr id="10" name="Title Placeholder 1">
            <a:extLst>
              <a:ext uri="{FF2B5EF4-FFF2-40B4-BE49-F238E27FC236}">
                <a16:creationId xmlns:a16="http://schemas.microsoft.com/office/drawing/2014/main" id="{988F28D5-4FC5-4047-983F-EBA4C42E4EC0}"/>
              </a:ext>
            </a:extLst>
          </p:cNvPr>
          <p:cNvSpPr>
            <a:spLocks noGrp="1"/>
          </p:cNvSpPr>
          <p:nvPr>
            <p:ph type="title"/>
          </p:nvPr>
        </p:nvSpPr>
        <p:spPr>
          <a:xfrm>
            <a:off x="764236" y="0"/>
            <a:ext cx="10589564" cy="943442"/>
          </a:xfrm>
          <a:prstGeom prst="rect">
            <a:avLst/>
          </a:prstGeom>
        </p:spPr>
        <p:txBody>
          <a:bodyPr vert="horz" lIns="91440" tIns="45720" rIns="91440" bIns="45720" rtlCol="0" anchor="b">
            <a:normAutofit/>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40CA95E4-A346-4879-B782-C1A8F135828B}"/>
              </a:ext>
            </a:extLst>
          </p:cNvPr>
          <p:cNvSpPr>
            <a:spLocks noGrp="1"/>
          </p:cNvSpPr>
          <p:nvPr>
            <p:ph sz="quarter" idx="18" hasCustomPrompt="1"/>
          </p:nvPr>
        </p:nvSpPr>
        <p:spPr>
          <a:xfrm>
            <a:off x="838200" y="1209675"/>
            <a:ext cx="4419600" cy="4657725"/>
          </a:xfrm>
        </p:spPr>
        <p:txBody>
          <a:bodyPr>
            <a:normAutofit/>
          </a:bodyPr>
          <a:lstStyle>
            <a:lvl1pPr marL="0" indent="0" algn="ctr">
              <a:spcBef>
                <a:spcPts val="0"/>
              </a:spcBef>
              <a:buNone/>
              <a:defRPr sz="3000" b="1">
                <a:solidFill>
                  <a:schemeClr val="tx1"/>
                </a:solidFill>
              </a:defRPr>
            </a:lvl1pPr>
            <a:lvl2pPr marL="457200" indent="0">
              <a:buNone/>
              <a:defRPr sz="3600" b="1"/>
            </a:lvl2pPr>
            <a:lvl3pPr marL="914400" indent="0">
              <a:buNone/>
              <a:defRPr sz="3600" b="1"/>
            </a:lvl3pPr>
            <a:lvl4pPr marL="1371600" indent="0">
              <a:buNone/>
              <a:defRPr sz="3600" b="1"/>
            </a:lvl4pPr>
            <a:lvl5pPr marL="1828800" indent="0">
              <a:buNone/>
              <a:defRPr sz="3600" b="1"/>
            </a:lvl5pPr>
          </a:lstStyle>
          <a:p>
            <a:pPr lvl="0"/>
            <a:r>
              <a:rPr lang="en-US"/>
              <a:t>Insert key </a:t>
            </a:r>
          </a:p>
          <a:p>
            <a:pPr lvl="0"/>
            <a:r>
              <a:rPr lang="en-US"/>
              <a:t>finding here</a:t>
            </a:r>
          </a:p>
        </p:txBody>
      </p:sp>
    </p:spTree>
    <p:extLst>
      <p:ext uri="{BB962C8B-B14F-4D97-AF65-F5344CB8AC3E}">
        <p14:creationId xmlns:p14="http://schemas.microsoft.com/office/powerpoint/2010/main" val="10584066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artial Calendar">
    <p:spTree>
      <p:nvGrpSpPr>
        <p:cNvPr id="1" name=""/>
        <p:cNvGrpSpPr/>
        <p:nvPr/>
      </p:nvGrpSpPr>
      <p:grpSpPr>
        <a:xfrm>
          <a:off x="0" y="0"/>
          <a:ext cx="0" cy="0"/>
          <a:chOff x="0" y="0"/>
          <a:chExt cx="0" cy="0"/>
        </a:xfrm>
      </p:grpSpPr>
      <p:graphicFrame>
        <p:nvGraphicFramePr>
          <p:cNvPr id="9" name="Group 727">
            <a:extLst>
              <a:ext uri="{FF2B5EF4-FFF2-40B4-BE49-F238E27FC236}">
                <a16:creationId xmlns:a16="http://schemas.microsoft.com/office/drawing/2014/main" id="{0FF0BAC5-140B-4DB9-821B-31D4AFB459BA}"/>
              </a:ext>
            </a:extLst>
          </p:cNvPr>
          <p:cNvGraphicFramePr>
            <a:graphicFrameLocks noGrp="1"/>
          </p:cNvGraphicFramePr>
          <p:nvPr userDrawn="1">
            <p:extLst>
              <p:ext uri="{D42A27DB-BD31-4B8C-83A1-F6EECF244321}">
                <p14:modId xmlns:p14="http://schemas.microsoft.com/office/powerpoint/2010/main" val="1648224238"/>
              </p:ext>
            </p:extLst>
          </p:nvPr>
        </p:nvGraphicFramePr>
        <p:xfrm>
          <a:off x="838200" y="1694486"/>
          <a:ext cx="10515601" cy="3630391"/>
        </p:xfrm>
        <a:graphic>
          <a:graphicData uri="http://schemas.openxmlformats.org/drawingml/2006/table">
            <a:tbl>
              <a:tblPr>
                <a:tableStyleId>{08FB837D-C827-4EFA-A057-4D05807E0F7C}</a:tableStyleId>
              </a:tblPr>
              <a:tblGrid>
                <a:gridCol w="1294575">
                  <a:extLst>
                    <a:ext uri="{9D8B030D-6E8A-4147-A177-3AD203B41FA5}">
                      <a16:colId xmlns:a16="http://schemas.microsoft.com/office/drawing/2014/main" val="20016"/>
                    </a:ext>
                  </a:extLst>
                </a:gridCol>
                <a:gridCol w="1294571">
                  <a:extLst>
                    <a:ext uri="{9D8B030D-6E8A-4147-A177-3AD203B41FA5}">
                      <a16:colId xmlns:a16="http://schemas.microsoft.com/office/drawing/2014/main" val="20020"/>
                    </a:ext>
                  </a:extLst>
                </a:gridCol>
                <a:gridCol w="1294571">
                  <a:extLst>
                    <a:ext uri="{9D8B030D-6E8A-4147-A177-3AD203B41FA5}">
                      <a16:colId xmlns:a16="http://schemas.microsoft.com/office/drawing/2014/main" val="20024"/>
                    </a:ext>
                  </a:extLst>
                </a:gridCol>
                <a:gridCol w="1294570">
                  <a:extLst>
                    <a:ext uri="{9D8B030D-6E8A-4147-A177-3AD203B41FA5}">
                      <a16:colId xmlns:a16="http://schemas.microsoft.com/office/drawing/2014/main" val="20028"/>
                    </a:ext>
                  </a:extLst>
                </a:gridCol>
                <a:gridCol w="1294571">
                  <a:extLst>
                    <a:ext uri="{9D8B030D-6E8A-4147-A177-3AD203B41FA5}">
                      <a16:colId xmlns:a16="http://schemas.microsoft.com/office/drawing/2014/main" val="20032"/>
                    </a:ext>
                  </a:extLst>
                </a:gridCol>
                <a:gridCol w="1347581">
                  <a:extLst>
                    <a:ext uri="{9D8B030D-6E8A-4147-A177-3AD203B41FA5}">
                      <a16:colId xmlns:a16="http://schemas.microsoft.com/office/drawing/2014/main" val="1457300402"/>
                    </a:ext>
                  </a:extLst>
                </a:gridCol>
                <a:gridCol w="1347581">
                  <a:extLst>
                    <a:ext uri="{9D8B030D-6E8A-4147-A177-3AD203B41FA5}">
                      <a16:colId xmlns:a16="http://schemas.microsoft.com/office/drawing/2014/main" val="4246209484"/>
                    </a:ext>
                  </a:extLst>
                </a:gridCol>
                <a:gridCol w="1347581">
                  <a:extLst>
                    <a:ext uri="{9D8B030D-6E8A-4147-A177-3AD203B41FA5}">
                      <a16:colId xmlns:a16="http://schemas.microsoft.com/office/drawing/2014/main" val="2239951424"/>
                    </a:ext>
                  </a:extLst>
                </a:gridCol>
              </a:tblGrid>
              <a:tr h="311304">
                <a:tc>
                  <a:txBody>
                    <a:bodyPr/>
                    <a:lstStyle/>
                    <a:p>
                      <a:pPr algn="ctr"/>
                      <a:r>
                        <a:rPr lang="en-US" sz="1600" b="1">
                          <a:latin typeface="Arial" panose="020B0604020202020204" pitchFamily="34" charset="0"/>
                          <a:cs typeface="Arial" panose="020B0604020202020204" pitchFamily="34" charset="0"/>
                        </a:rPr>
                        <a:t>Aug</a:t>
                      </a:r>
                      <a:endParaRPr lang="en-US" sz="1600" b="1">
                        <a:solidFill>
                          <a:schemeClr val="bg1"/>
                        </a:solidFill>
                        <a:latin typeface="Arial" panose="020B0604020202020204" pitchFamily="34" charset="0"/>
                        <a:cs typeface="Arial" panose="020B0604020202020204" pitchFamily="34" charset="0"/>
                      </a:endParaRPr>
                    </a:p>
                  </a:txBody>
                  <a:tcPr marL="88772" marR="88772" marT="44386" marB="44386" anchor="ctr" horzOverflow="overflow">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ctr"/>
                      <a:r>
                        <a:rPr lang="en-US" sz="1600" b="1">
                          <a:latin typeface="Arial" panose="020B0604020202020204" pitchFamily="34" charset="0"/>
                          <a:cs typeface="Arial" panose="020B0604020202020204" pitchFamily="34" charset="0"/>
                        </a:rPr>
                        <a:t>Sep</a:t>
                      </a:r>
                      <a:endParaRPr lang="en-US" sz="1600" b="1">
                        <a:solidFill>
                          <a:schemeClr val="bg1"/>
                        </a:solidFill>
                        <a:latin typeface="Arial" panose="020B0604020202020204" pitchFamily="34" charset="0"/>
                        <a:cs typeface="Arial" panose="020B0604020202020204" pitchFamily="34" charset="0"/>
                      </a:endParaRPr>
                    </a:p>
                  </a:txBody>
                  <a:tcPr marL="88772" marR="88772" marT="44386" marB="44386"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a:r>
                        <a:rPr lang="en-US" sz="1600" b="1">
                          <a:latin typeface="Arial" panose="020B0604020202020204" pitchFamily="34" charset="0"/>
                          <a:cs typeface="Arial" panose="020B0604020202020204" pitchFamily="34" charset="0"/>
                        </a:rPr>
                        <a:t>Oct</a:t>
                      </a:r>
                      <a:endParaRPr lang="en-US" sz="1600" b="1">
                        <a:solidFill>
                          <a:schemeClr val="bg1"/>
                        </a:solidFill>
                        <a:latin typeface="Arial" panose="020B0604020202020204" pitchFamily="34" charset="0"/>
                        <a:cs typeface="Arial" panose="020B0604020202020204" pitchFamily="34" charset="0"/>
                      </a:endParaRPr>
                    </a:p>
                  </a:txBody>
                  <a:tcPr marL="88772" marR="88772" marT="44386" marB="44386"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ctr"/>
                      <a:r>
                        <a:rPr lang="en-US" sz="1600" b="1">
                          <a:latin typeface="Arial" panose="020B0604020202020204" pitchFamily="34" charset="0"/>
                          <a:cs typeface="Arial" panose="020B0604020202020204" pitchFamily="34" charset="0"/>
                        </a:rPr>
                        <a:t>Nov</a:t>
                      </a:r>
                      <a:endParaRPr lang="en-US" sz="1600" b="1">
                        <a:solidFill>
                          <a:schemeClr val="bg1"/>
                        </a:solidFill>
                        <a:latin typeface="Arial" panose="020B0604020202020204" pitchFamily="34" charset="0"/>
                        <a:cs typeface="Arial" panose="020B0604020202020204" pitchFamily="34" charset="0"/>
                      </a:endParaRPr>
                    </a:p>
                  </a:txBody>
                  <a:tcPr marL="88772" marR="88772" marT="44386" marB="44386"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a:r>
                        <a:rPr lang="en-US" sz="1600" b="1">
                          <a:latin typeface="Arial" panose="020B0604020202020204" pitchFamily="34" charset="0"/>
                          <a:cs typeface="Arial" panose="020B0604020202020204" pitchFamily="34" charset="0"/>
                        </a:rPr>
                        <a:t>Dec</a:t>
                      </a:r>
                      <a:endParaRPr lang="en-US" sz="1600" b="1">
                        <a:solidFill>
                          <a:schemeClr val="bg1"/>
                        </a:solidFill>
                        <a:latin typeface="Arial" panose="020B0604020202020204" pitchFamily="34" charset="0"/>
                        <a:cs typeface="Arial" panose="020B0604020202020204" pitchFamily="34" charset="0"/>
                      </a:endParaRPr>
                    </a:p>
                  </a:txBody>
                  <a:tcPr marL="88772" marR="88772" marT="44386" marB="44386"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ctr"/>
                      <a:r>
                        <a:rPr lang="en-US" sz="1600" b="1">
                          <a:latin typeface="Arial" panose="020B0604020202020204" pitchFamily="34" charset="0"/>
                          <a:cs typeface="Arial" panose="020B0604020202020204" pitchFamily="34" charset="0"/>
                        </a:rPr>
                        <a:t>Jan</a:t>
                      </a:r>
                      <a:endParaRPr lang="en-US" sz="1600" b="1">
                        <a:solidFill>
                          <a:schemeClr val="bg1"/>
                        </a:solidFill>
                        <a:latin typeface="Arial" panose="020B0604020202020204" pitchFamily="34" charset="0"/>
                        <a:cs typeface="Arial" panose="020B0604020202020204" pitchFamily="34" charset="0"/>
                      </a:endParaRPr>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a:r>
                        <a:rPr lang="en-US" sz="1600" b="1">
                          <a:latin typeface="Arial" panose="020B0604020202020204" pitchFamily="34" charset="0"/>
                          <a:cs typeface="Arial" panose="020B0604020202020204" pitchFamily="34" charset="0"/>
                        </a:rPr>
                        <a:t>Feb</a:t>
                      </a:r>
                      <a:endParaRPr lang="en-US" sz="1600" b="1">
                        <a:solidFill>
                          <a:schemeClr val="bg1"/>
                        </a:solidFill>
                        <a:latin typeface="Arial" panose="020B0604020202020204" pitchFamily="34" charset="0"/>
                        <a:cs typeface="Arial" panose="020B0604020202020204" pitchFamily="34" charset="0"/>
                      </a:endParaRPr>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ctr"/>
                      <a:r>
                        <a:rPr lang="en-US" sz="1600" b="1">
                          <a:latin typeface="Arial" panose="020B0604020202020204" pitchFamily="34" charset="0"/>
                          <a:cs typeface="Arial" panose="020B0604020202020204" pitchFamily="34" charset="0"/>
                        </a:rPr>
                        <a:t>Mar</a:t>
                      </a:r>
                      <a:endParaRPr lang="en-US" sz="1600" b="1">
                        <a:solidFill>
                          <a:schemeClr val="bg1"/>
                        </a:solidFill>
                        <a:latin typeface="Arial" panose="020B0604020202020204" pitchFamily="34" charset="0"/>
                        <a:cs typeface="Arial" panose="020B0604020202020204" pitchFamily="34" charset="0"/>
                      </a:endParaRPr>
                    </a:p>
                  </a:txBody>
                  <a:tcPr marL="24347" marR="24347" marT="0" marB="0" anchor="ctr" horzOverflow="overflow">
                    <a:lnL w="28575" cap="flat" cmpd="sng" algn="ctr">
                      <a:solidFill>
                        <a:schemeClr val="bg1"/>
                      </a:solidFill>
                      <a:prstDash val="solid"/>
                      <a:round/>
                      <a:headEnd type="none" w="med" len="med"/>
                      <a:tailEnd type="none" w="med" len="med"/>
                    </a:lnL>
                    <a:lnB w="28575"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01"/>
                  </a:ext>
                </a:extLst>
              </a:tr>
              <a:tr h="3297779">
                <a:tc>
                  <a:txBody>
                    <a:bodyPr/>
                    <a:lstStyle/>
                    <a:p>
                      <a:endParaRPr lang="en-US" sz="300"/>
                    </a:p>
                  </a:txBody>
                  <a:tcPr marL="24347" marR="24347" marT="0" marB="0" anchor="ctr" horzOverflow="overflow">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tx2">
                        <a:lumMod val="20000"/>
                        <a:lumOff val="80000"/>
                      </a:schemeClr>
                    </a:solidFill>
                  </a:tcPr>
                </a:tc>
                <a:tc>
                  <a:txBody>
                    <a:bodyPr/>
                    <a:lstStyle/>
                    <a:p>
                      <a:pPr marL="0" marR="0" lvl="0" indent="0" algn="l" defTabSz="914400" rtl="0" eaLnBrk="1" fontAlgn="base" latinLnBrk="0" hangingPunct="1">
                        <a:lnSpc>
                          <a:spcPct val="106000"/>
                        </a:lnSpc>
                        <a:spcBef>
                          <a:spcPct val="40000"/>
                        </a:spcBef>
                        <a:spcAft>
                          <a:spcPct val="0"/>
                        </a:spcAft>
                        <a:buClr>
                          <a:schemeClr val="tx1"/>
                        </a:buClr>
                        <a:buSzPct val="80000"/>
                        <a:buFont typeface="Wingdings" pitchFamily="2" charset="2"/>
                        <a:buNone/>
                        <a:tabLst>
                          <a:tab pos="5715000" algn="l"/>
                        </a:tabLst>
                      </a:pPr>
                      <a:endParaRPr kumimoji="0" lang="en-GB" sz="300" b="0" i="0" u="none" strike="noStrike" cap="none" normalizeH="0" baseline="0">
                        <a:ln>
                          <a:noFill/>
                        </a:ln>
                        <a:solidFill>
                          <a:schemeClr val="tx2"/>
                        </a:solidFill>
                        <a:effectLst/>
                        <a:latin typeface="Arial" charset="0"/>
                      </a:endParaRPr>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bg2">
                        <a:lumMod val="20000"/>
                        <a:lumOff val="80000"/>
                      </a:schemeClr>
                    </a:solidFill>
                  </a:tcPr>
                </a:tc>
                <a:tc>
                  <a:txBody>
                    <a:bodyPr/>
                    <a:lstStyle/>
                    <a:p>
                      <a:pPr marL="0" marR="0" lvl="0" indent="0" algn="l" defTabSz="914400" rtl="0" eaLnBrk="1" fontAlgn="base" latinLnBrk="0" hangingPunct="1">
                        <a:lnSpc>
                          <a:spcPct val="106000"/>
                        </a:lnSpc>
                        <a:spcBef>
                          <a:spcPct val="40000"/>
                        </a:spcBef>
                        <a:spcAft>
                          <a:spcPct val="0"/>
                        </a:spcAft>
                        <a:buClr>
                          <a:schemeClr val="tx1"/>
                        </a:buClr>
                        <a:buSzPct val="80000"/>
                        <a:buFont typeface="Wingdings" pitchFamily="2" charset="2"/>
                        <a:buNone/>
                        <a:tabLst>
                          <a:tab pos="5715000" algn="l"/>
                        </a:tabLst>
                      </a:pPr>
                      <a:endParaRPr kumimoji="0" lang="en-GB" sz="300" b="0" i="0" u="none" strike="noStrike" cap="none" normalizeH="0" baseline="0">
                        <a:ln>
                          <a:noFill/>
                        </a:ln>
                        <a:solidFill>
                          <a:schemeClr val="tx2"/>
                        </a:solidFill>
                        <a:effectLst/>
                        <a:latin typeface="Arial" charset="0"/>
                      </a:endParaRPr>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tx2">
                        <a:lumMod val="20000"/>
                        <a:lumOff val="80000"/>
                      </a:schemeClr>
                    </a:solidFill>
                  </a:tcPr>
                </a:tc>
                <a:tc>
                  <a:txBody>
                    <a:bodyPr/>
                    <a:lstStyle/>
                    <a:p>
                      <a:endParaRPr lang="en-US" sz="300"/>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bg2">
                        <a:lumMod val="20000"/>
                        <a:lumOff val="80000"/>
                      </a:schemeClr>
                    </a:solidFill>
                  </a:tcPr>
                </a:tc>
                <a:tc>
                  <a:txBody>
                    <a:bodyPr/>
                    <a:lstStyle/>
                    <a:p>
                      <a:endParaRPr lang="en-US" sz="300"/>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tx2">
                        <a:lumMod val="20000"/>
                        <a:lumOff val="80000"/>
                      </a:schemeClr>
                    </a:solidFill>
                  </a:tcPr>
                </a:tc>
                <a:tc>
                  <a:txBody>
                    <a:bodyPr/>
                    <a:lstStyle/>
                    <a:p>
                      <a:pPr marL="0" marR="0" lvl="0" indent="0" algn="l" defTabSz="914400" rtl="0" eaLnBrk="1" fontAlgn="base" latinLnBrk="0" hangingPunct="1">
                        <a:lnSpc>
                          <a:spcPct val="106000"/>
                        </a:lnSpc>
                        <a:spcBef>
                          <a:spcPct val="40000"/>
                        </a:spcBef>
                        <a:spcAft>
                          <a:spcPct val="0"/>
                        </a:spcAft>
                        <a:buClr>
                          <a:schemeClr val="tx1"/>
                        </a:buClr>
                        <a:buSzPct val="80000"/>
                        <a:buFont typeface="Wingdings" pitchFamily="2" charset="2"/>
                        <a:buNone/>
                        <a:tabLst>
                          <a:tab pos="5715000" algn="l"/>
                        </a:tabLst>
                      </a:pPr>
                      <a:endParaRPr kumimoji="0" lang="en-GB" sz="300" b="0" i="0" u="none" strike="noStrike" cap="none" normalizeH="0" baseline="0">
                        <a:ln>
                          <a:noFill/>
                        </a:ln>
                        <a:solidFill>
                          <a:schemeClr val="tx2"/>
                        </a:solidFill>
                        <a:effectLst/>
                        <a:latin typeface="Arial" charset="0"/>
                      </a:endParaRPr>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bg2">
                        <a:lumMod val="20000"/>
                        <a:lumOff val="80000"/>
                      </a:schemeClr>
                    </a:solidFill>
                  </a:tcPr>
                </a:tc>
                <a:tc>
                  <a:txBody>
                    <a:bodyPr/>
                    <a:lstStyle/>
                    <a:p>
                      <a:pPr marL="0" marR="0" lvl="0" indent="0" algn="l" defTabSz="914400" rtl="0" eaLnBrk="1" fontAlgn="base" latinLnBrk="0" hangingPunct="1">
                        <a:lnSpc>
                          <a:spcPct val="106000"/>
                        </a:lnSpc>
                        <a:spcBef>
                          <a:spcPct val="40000"/>
                        </a:spcBef>
                        <a:spcAft>
                          <a:spcPct val="0"/>
                        </a:spcAft>
                        <a:buClr>
                          <a:schemeClr val="tx1"/>
                        </a:buClr>
                        <a:buSzPct val="80000"/>
                        <a:buFont typeface="Wingdings" pitchFamily="2" charset="2"/>
                        <a:buNone/>
                        <a:tabLst>
                          <a:tab pos="5715000" algn="l"/>
                        </a:tabLst>
                      </a:pPr>
                      <a:endParaRPr kumimoji="0" lang="en-GB" sz="300" b="0" i="0" u="none" strike="noStrike" cap="none" normalizeH="0" baseline="0">
                        <a:ln>
                          <a:noFill/>
                        </a:ln>
                        <a:solidFill>
                          <a:schemeClr val="tx2"/>
                        </a:solidFill>
                        <a:effectLst/>
                        <a:latin typeface="Arial" charset="0"/>
                      </a:endParaRPr>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tx2">
                        <a:lumMod val="20000"/>
                        <a:lumOff val="80000"/>
                      </a:schemeClr>
                    </a:solidFill>
                  </a:tcPr>
                </a:tc>
                <a:tc>
                  <a:txBody>
                    <a:bodyPr/>
                    <a:lstStyle/>
                    <a:p>
                      <a:pPr marL="0" marR="0" lvl="0" indent="0" algn="l" defTabSz="914400" rtl="0" eaLnBrk="1" fontAlgn="base" latinLnBrk="0" hangingPunct="1">
                        <a:lnSpc>
                          <a:spcPct val="106000"/>
                        </a:lnSpc>
                        <a:spcBef>
                          <a:spcPct val="40000"/>
                        </a:spcBef>
                        <a:spcAft>
                          <a:spcPct val="0"/>
                        </a:spcAft>
                        <a:buClr>
                          <a:schemeClr val="tx1"/>
                        </a:buClr>
                        <a:buSzPct val="80000"/>
                        <a:buFont typeface="Wingdings" pitchFamily="2" charset="2"/>
                        <a:buNone/>
                        <a:tabLst>
                          <a:tab pos="5715000" algn="l"/>
                        </a:tabLst>
                      </a:pPr>
                      <a:endParaRPr kumimoji="0" lang="en-GB" sz="300" b="0" i="0" u="none" strike="noStrike" cap="none" normalizeH="0" baseline="0">
                        <a:ln>
                          <a:noFill/>
                        </a:ln>
                        <a:solidFill>
                          <a:schemeClr val="tx2"/>
                        </a:solidFill>
                        <a:effectLst/>
                        <a:latin typeface="Arial" charset="0"/>
                      </a:endParaRPr>
                    </a:p>
                  </a:txBody>
                  <a:tcPr marL="24347" marR="24347" marT="0" marB="0" anchor="ctr" horzOverflow="overflow">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solidFill>
                      <a:schemeClr val="bg2">
                        <a:lumMod val="20000"/>
                        <a:lumOff val="80000"/>
                      </a:schemeClr>
                    </a:solidFill>
                  </a:tcPr>
                </a:tc>
                <a:extLst>
                  <a:ext uri="{0D108BD9-81ED-4DB2-BD59-A6C34878D82A}">
                    <a16:rowId xmlns:a16="http://schemas.microsoft.com/office/drawing/2014/main" val="10002"/>
                  </a:ext>
                </a:extLst>
              </a:tr>
            </a:tbl>
          </a:graphicData>
        </a:graphic>
      </p:graphicFrame>
      <p:sp>
        <p:nvSpPr>
          <p:cNvPr id="11" name="Title Placeholder 1">
            <a:extLst>
              <a:ext uri="{FF2B5EF4-FFF2-40B4-BE49-F238E27FC236}">
                <a16:creationId xmlns:a16="http://schemas.microsoft.com/office/drawing/2014/main" id="{8591E88E-C54F-4817-AA29-EF51E77799FB}"/>
              </a:ext>
            </a:extLst>
          </p:cNvPr>
          <p:cNvSpPr>
            <a:spLocks noGrp="1"/>
          </p:cNvSpPr>
          <p:nvPr>
            <p:ph type="title"/>
          </p:nvPr>
        </p:nvSpPr>
        <p:spPr>
          <a:xfrm>
            <a:off x="764236" y="0"/>
            <a:ext cx="10515600" cy="943442"/>
          </a:xfrm>
          <a:prstGeom prst="rect">
            <a:avLst/>
          </a:prstGeom>
        </p:spPr>
        <p:txBody>
          <a:bodyPr vert="horz" lIns="91440" tIns="45720" rIns="91440" bIns="45720" rtlCol="0" anchor="b">
            <a:normAutofit/>
          </a:bodyPr>
          <a:lstStyle/>
          <a:p>
            <a:r>
              <a:rPr lang="en-US"/>
              <a:t>Click to edit Master title style</a:t>
            </a:r>
            <a:endParaRPr lang="en-CA"/>
          </a:p>
        </p:txBody>
      </p:sp>
    </p:spTree>
    <p:extLst>
      <p:ext uri="{BB962C8B-B14F-4D97-AF65-F5344CB8AC3E}">
        <p14:creationId xmlns:p14="http://schemas.microsoft.com/office/powerpoint/2010/main" val="32681257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ection Header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3FF86CB-8E87-4935-AFC6-926708669B0C}"/>
              </a:ext>
            </a:extLst>
          </p:cNvPr>
          <p:cNvSpPr/>
          <p:nvPr userDrawn="1"/>
        </p:nvSpPr>
        <p:spPr>
          <a:xfrm>
            <a:off x="-1" y="0"/>
            <a:ext cx="12192001" cy="6863893"/>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CA"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8" name="Title Text">
            <a:extLst>
              <a:ext uri="{FF2B5EF4-FFF2-40B4-BE49-F238E27FC236}">
                <a16:creationId xmlns:a16="http://schemas.microsoft.com/office/drawing/2014/main" id="{83952E4E-624C-4353-976A-195ADE8483F2}"/>
              </a:ext>
            </a:extLst>
          </p:cNvPr>
          <p:cNvSpPr txBox="1">
            <a:spLocks noGrp="1"/>
          </p:cNvSpPr>
          <p:nvPr>
            <p:ph type="title" hasCustomPrompt="1"/>
          </p:nvPr>
        </p:nvSpPr>
        <p:spPr>
          <a:xfrm>
            <a:off x="1217936" y="1048215"/>
            <a:ext cx="9647094" cy="4751371"/>
          </a:xfrm>
          <a:prstGeom prst="rect">
            <a:avLst/>
          </a:prstGeom>
        </p:spPr>
        <p:txBody>
          <a:bodyPr anchor="ctr">
            <a:noAutofit/>
          </a:bodyPr>
          <a:lstStyle>
            <a:lvl1pPr algn="ctr">
              <a:defRPr sz="4000" b="1">
                <a:solidFill>
                  <a:srgbClr val="FFFFFF"/>
                </a:solidFill>
                <a:latin typeface="Arial"/>
                <a:ea typeface="Arial"/>
                <a:cs typeface="Arial"/>
                <a:sym typeface="Arial"/>
              </a:defRPr>
            </a:lvl1pPr>
          </a:lstStyle>
          <a:p>
            <a:r>
              <a:t>Title </a:t>
            </a:r>
            <a:r>
              <a:rPr lang="en-CA"/>
              <a:t>text</a:t>
            </a:r>
            <a:endParaRPr/>
          </a:p>
        </p:txBody>
      </p:sp>
    </p:spTree>
    <p:extLst>
      <p:ext uri="{BB962C8B-B14F-4D97-AF65-F5344CB8AC3E}">
        <p14:creationId xmlns:p14="http://schemas.microsoft.com/office/powerpoint/2010/main" val="31233518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Section Header 1">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9656DA-A5DE-5B4B-AD17-8CF6030640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04"/>
            <a:ext cx="12192000" cy="6857591"/>
          </a:xfrm>
          <a:prstGeom prst="rect">
            <a:avLst/>
          </a:prstGeom>
        </p:spPr>
      </p:pic>
      <p:sp>
        <p:nvSpPr>
          <p:cNvPr id="7" name="Rectangle 6">
            <a:extLst>
              <a:ext uri="{FF2B5EF4-FFF2-40B4-BE49-F238E27FC236}">
                <a16:creationId xmlns:a16="http://schemas.microsoft.com/office/drawing/2014/main" id="{B3FF86CB-8E87-4935-AFC6-926708669B0C}"/>
              </a:ext>
            </a:extLst>
          </p:cNvPr>
          <p:cNvSpPr/>
          <p:nvPr userDrawn="1"/>
        </p:nvSpPr>
        <p:spPr>
          <a:xfrm>
            <a:off x="1" y="5101389"/>
            <a:ext cx="12192000" cy="1762504"/>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CA"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8" name="Title Text">
            <a:extLst>
              <a:ext uri="{FF2B5EF4-FFF2-40B4-BE49-F238E27FC236}">
                <a16:creationId xmlns:a16="http://schemas.microsoft.com/office/drawing/2014/main" id="{83952E4E-624C-4353-976A-195ADE8483F2}"/>
              </a:ext>
            </a:extLst>
          </p:cNvPr>
          <p:cNvSpPr txBox="1">
            <a:spLocks noGrp="1"/>
          </p:cNvSpPr>
          <p:nvPr>
            <p:ph type="title" hasCustomPrompt="1"/>
          </p:nvPr>
        </p:nvSpPr>
        <p:spPr>
          <a:xfrm>
            <a:off x="764236" y="5101389"/>
            <a:ext cx="10100794" cy="1756611"/>
          </a:xfrm>
          <a:prstGeom prst="rect">
            <a:avLst/>
          </a:prstGeom>
        </p:spPr>
        <p:txBody>
          <a:bodyPr anchor="ctr">
            <a:noAutofit/>
          </a:bodyPr>
          <a:lstStyle>
            <a:lvl1pPr algn="l">
              <a:defRPr sz="4000" b="1">
                <a:solidFill>
                  <a:srgbClr val="FFFFFF"/>
                </a:solidFill>
                <a:latin typeface="Arial"/>
                <a:ea typeface="Arial"/>
                <a:cs typeface="Arial"/>
                <a:sym typeface="Arial"/>
              </a:defRPr>
            </a:lvl1pPr>
          </a:lstStyle>
          <a:p>
            <a:r>
              <a:t>Title </a:t>
            </a:r>
            <a:r>
              <a:rPr lang="en-CA"/>
              <a:t>text</a:t>
            </a:r>
            <a:endParaRPr/>
          </a:p>
        </p:txBody>
      </p:sp>
    </p:spTree>
    <p:extLst>
      <p:ext uri="{BB962C8B-B14F-4D97-AF65-F5344CB8AC3E}">
        <p14:creationId xmlns:p14="http://schemas.microsoft.com/office/powerpoint/2010/main" val="42609237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tatement Text 1">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662CDF0-C719-4392-88F5-CD858A7DCE2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359" y="0"/>
            <a:ext cx="6083808" cy="6858000"/>
          </a:xfrm>
          <a:prstGeom prst="rect">
            <a:avLst/>
          </a:prstGeom>
        </p:spPr>
      </p:pic>
      <p:sp>
        <p:nvSpPr>
          <p:cNvPr id="5" name="Rectangle 4">
            <a:extLst>
              <a:ext uri="{FF2B5EF4-FFF2-40B4-BE49-F238E27FC236}">
                <a16:creationId xmlns:a16="http://schemas.microsoft.com/office/drawing/2014/main" id="{FF5A277B-1B39-4F7A-90AB-1AD0A99CC204}"/>
              </a:ext>
            </a:extLst>
          </p:cNvPr>
          <p:cNvSpPr/>
          <p:nvPr userDrawn="1"/>
        </p:nvSpPr>
        <p:spPr>
          <a:xfrm>
            <a:off x="6096000" y="0"/>
            <a:ext cx="6096000" cy="6863893"/>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CA"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 name="Content Placeholder 2">
            <a:extLst>
              <a:ext uri="{FF2B5EF4-FFF2-40B4-BE49-F238E27FC236}">
                <a16:creationId xmlns:a16="http://schemas.microsoft.com/office/drawing/2014/main" id="{52F9E5F4-DB6E-4D11-A83C-AF832E5BAC23}"/>
              </a:ext>
            </a:extLst>
          </p:cNvPr>
          <p:cNvSpPr>
            <a:spLocks noGrp="1"/>
          </p:cNvSpPr>
          <p:nvPr>
            <p:ph sz="quarter" idx="14" hasCustomPrompt="1"/>
          </p:nvPr>
        </p:nvSpPr>
        <p:spPr>
          <a:xfrm>
            <a:off x="6095999" y="6051176"/>
            <a:ext cx="6095999" cy="806824"/>
          </a:xfrm>
        </p:spPr>
        <p:txBody>
          <a:bodyPr>
            <a:normAutofit/>
          </a:bodyPr>
          <a:lstStyle>
            <a:lvl1pPr marL="0" indent="0" algn="r">
              <a:buNone/>
              <a:defRPr lang="en-CA" sz="1600" smtClean="0">
                <a:solidFill>
                  <a:schemeClr val="accent1">
                    <a:lumMod val="20000"/>
                    <a:lumOff val="80000"/>
                  </a:schemeClr>
                </a:solidFill>
                <a:effectLst/>
                <a:latin typeface="Arial" panose="020B0604020202020204" pitchFamily="34" charset="0"/>
              </a:defRPr>
            </a:lvl1pPr>
          </a:lstStyle>
          <a:p>
            <a:pPr algn="ctr"/>
            <a:r>
              <a:rPr lang="en-CA"/>
              <a:t>First name, identifier (e.g., Emily, blood donor)</a:t>
            </a:r>
          </a:p>
        </p:txBody>
      </p:sp>
      <p:sp>
        <p:nvSpPr>
          <p:cNvPr id="7" name="Title 1">
            <a:extLst>
              <a:ext uri="{FF2B5EF4-FFF2-40B4-BE49-F238E27FC236}">
                <a16:creationId xmlns:a16="http://schemas.microsoft.com/office/drawing/2014/main" id="{6B8E44F0-5CEC-4CE9-BC3F-026758AA713D}"/>
              </a:ext>
            </a:extLst>
          </p:cNvPr>
          <p:cNvSpPr>
            <a:spLocks noGrp="1"/>
          </p:cNvSpPr>
          <p:nvPr>
            <p:ph type="title" hasCustomPrompt="1"/>
          </p:nvPr>
        </p:nvSpPr>
        <p:spPr>
          <a:xfrm>
            <a:off x="6798312" y="378431"/>
            <a:ext cx="4663068" cy="5544999"/>
          </a:xfrm>
        </p:spPr>
        <p:txBody>
          <a:bodyPr anchor="ctr"/>
          <a:lstStyle>
            <a:lvl1pPr algn="ctr">
              <a:defRPr>
                <a:solidFill>
                  <a:schemeClr val="bg1"/>
                </a:solidFill>
              </a:defRPr>
            </a:lvl1pPr>
          </a:lstStyle>
          <a:p>
            <a:r>
              <a:rPr lang="en-US"/>
              <a:t>Click to edit master title style</a:t>
            </a:r>
            <a:endParaRPr lang="en-CA"/>
          </a:p>
        </p:txBody>
      </p:sp>
    </p:spTree>
    <p:extLst>
      <p:ext uri="{BB962C8B-B14F-4D97-AF65-F5344CB8AC3E}">
        <p14:creationId xmlns:p14="http://schemas.microsoft.com/office/powerpoint/2010/main" val="15775035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Blank Statement Text 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F5A277B-1B39-4F7A-90AB-1AD0A99CC204}"/>
              </a:ext>
            </a:extLst>
          </p:cNvPr>
          <p:cNvSpPr/>
          <p:nvPr userDrawn="1"/>
        </p:nvSpPr>
        <p:spPr>
          <a:xfrm>
            <a:off x="6096000" y="0"/>
            <a:ext cx="6096000" cy="6863893"/>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CA"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 name="Picture Placeholder 2">
            <a:extLst>
              <a:ext uri="{FF2B5EF4-FFF2-40B4-BE49-F238E27FC236}">
                <a16:creationId xmlns:a16="http://schemas.microsoft.com/office/drawing/2014/main" id="{B296A531-C4BD-4D5E-87B7-57FB9A7C9E47}"/>
              </a:ext>
            </a:extLst>
          </p:cNvPr>
          <p:cNvSpPr>
            <a:spLocks noGrp="1"/>
          </p:cNvSpPr>
          <p:nvPr>
            <p:ph type="pic" sz="quarter" idx="10"/>
          </p:nvPr>
        </p:nvSpPr>
        <p:spPr>
          <a:xfrm>
            <a:off x="0" y="0"/>
            <a:ext cx="6096000" cy="6858000"/>
          </a:xfrm>
        </p:spPr>
        <p:txBody>
          <a:bodyPr/>
          <a:lstStyle>
            <a:lvl1pPr marL="0" indent="0" algn="ctr">
              <a:buFont typeface="Arial" panose="020B0604020202020204" pitchFamily="34" charset="0"/>
              <a:buNone/>
              <a:defRPr/>
            </a:lvl1pPr>
          </a:lstStyle>
          <a:p>
            <a:r>
              <a:rPr lang="en-US"/>
              <a:t>Click icon to add picture</a:t>
            </a:r>
            <a:endParaRPr lang="en-CA"/>
          </a:p>
        </p:txBody>
      </p:sp>
      <p:sp>
        <p:nvSpPr>
          <p:cNvPr id="7" name="Content Placeholder 2">
            <a:extLst>
              <a:ext uri="{FF2B5EF4-FFF2-40B4-BE49-F238E27FC236}">
                <a16:creationId xmlns:a16="http://schemas.microsoft.com/office/drawing/2014/main" id="{01762D22-9049-4C33-9AE2-DD8325879D8C}"/>
              </a:ext>
            </a:extLst>
          </p:cNvPr>
          <p:cNvSpPr>
            <a:spLocks noGrp="1"/>
          </p:cNvSpPr>
          <p:nvPr>
            <p:ph sz="quarter" idx="14" hasCustomPrompt="1"/>
          </p:nvPr>
        </p:nvSpPr>
        <p:spPr>
          <a:xfrm>
            <a:off x="6095999" y="6051176"/>
            <a:ext cx="6095999" cy="806824"/>
          </a:xfrm>
        </p:spPr>
        <p:txBody>
          <a:bodyPr>
            <a:normAutofit/>
          </a:bodyPr>
          <a:lstStyle>
            <a:lvl1pPr marL="0" indent="0" algn="ctr">
              <a:buNone/>
              <a:defRPr lang="en-CA" sz="1600" smtClean="0">
                <a:solidFill>
                  <a:schemeClr val="accent1">
                    <a:lumMod val="20000"/>
                    <a:lumOff val="80000"/>
                  </a:schemeClr>
                </a:solidFill>
                <a:effectLst/>
                <a:latin typeface="Arial" panose="020B0604020202020204" pitchFamily="34" charset="0"/>
              </a:defRPr>
            </a:lvl1pPr>
          </a:lstStyle>
          <a:p>
            <a:pPr lvl="0"/>
            <a:r>
              <a:rPr lang="en-CA"/>
              <a:t>Image source</a:t>
            </a:r>
          </a:p>
        </p:txBody>
      </p:sp>
      <p:sp>
        <p:nvSpPr>
          <p:cNvPr id="8" name="Title 1">
            <a:extLst>
              <a:ext uri="{FF2B5EF4-FFF2-40B4-BE49-F238E27FC236}">
                <a16:creationId xmlns:a16="http://schemas.microsoft.com/office/drawing/2014/main" id="{D76C72E1-F4FD-44E9-8EF2-0463E416AA86}"/>
              </a:ext>
            </a:extLst>
          </p:cNvPr>
          <p:cNvSpPr>
            <a:spLocks noGrp="1"/>
          </p:cNvSpPr>
          <p:nvPr>
            <p:ph type="title" hasCustomPrompt="1"/>
          </p:nvPr>
        </p:nvSpPr>
        <p:spPr>
          <a:xfrm>
            <a:off x="6798312" y="378431"/>
            <a:ext cx="4663068" cy="5544999"/>
          </a:xfrm>
        </p:spPr>
        <p:txBody>
          <a:bodyPr anchor="ctr"/>
          <a:lstStyle>
            <a:lvl1pPr algn="ctr">
              <a:defRPr>
                <a:solidFill>
                  <a:schemeClr val="bg1"/>
                </a:solidFill>
              </a:defRPr>
            </a:lvl1pPr>
          </a:lstStyle>
          <a:p>
            <a:r>
              <a:rPr lang="en-US"/>
              <a:t>Click to edit master title style</a:t>
            </a:r>
            <a:endParaRPr lang="en-CA"/>
          </a:p>
        </p:txBody>
      </p:sp>
    </p:spTree>
    <p:extLst>
      <p:ext uri="{BB962C8B-B14F-4D97-AF65-F5344CB8AC3E}">
        <p14:creationId xmlns:p14="http://schemas.microsoft.com/office/powerpoint/2010/main" val="18861896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Section Header 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9FFFEF3-8C0A-4055-8C43-5C799AC0E57C}"/>
              </a:ext>
            </a:extLst>
          </p:cNvPr>
          <p:cNvSpPr/>
          <p:nvPr userDrawn="1"/>
        </p:nvSpPr>
        <p:spPr>
          <a:xfrm>
            <a:off x="-1" y="0"/>
            <a:ext cx="12192001" cy="6863893"/>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CA"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 name="Title Text">
            <a:extLst>
              <a:ext uri="{FF2B5EF4-FFF2-40B4-BE49-F238E27FC236}">
                <a16:creationId xmlns:a16="http://schemas.microsoft.com/office/drawing/2014/main" id="{1E1FA4F1-4762-43B4-A2EA-C59D70AAF242}"/>
              </a:ext>
            </a:extLst>
          </p:cNvPr>
          <p:cNvSpPr txBox="1">
            <a:spLocks noGrp="1"/>
          </p:cNvSpPr>
          <p:nvPr>
            <p:ph type="title" hasCustomPrompt="1"/>
          </p:nvPr>
        </p:nvSpPr>
        <p:spPr>
          <a:xfrm>
            <a:off x="1217936" y="1048215"/>
            <a:ext cx="9647094" cy="4751371"/>
          </a:xfrm>
          <a:prstGeom prst="rect">
            <a:avLst/>
          </a:prstGeom>
        </p:spPr>
        <p:txBody>
          <a:bodyPr anchor="ctr">
            <a:noAutofit/>
          </a:bodyPr>
          <a:lstStyle>
            <a:lvl1pPr algn="ctr">
              <a:defRPr sz="4000" b="1">
                <a:solidFill>
                  <a:srgbClr val="FFFFFF"/>
                </a:solidFill>
                <a:latin typeface="Arial"/>
                <a:ea typeface="Arial"/>
                <a:cs typeface="Arial"/>
                <a:sym typeface="Arial"/>
              </a:defRPr>
            </a:lvl1pPr>
          </a:lstStyle>
          <a:p>
            <a:r>
              <a:t>Title </a:t>
            </a:r>
            <a:r>
              <a:rPr lang="en-CA"/>
              <a:t>text</a:t>
            </a:r>
            <a:endParaRPr/>
          </a:p>
        </p:txBody>
      </p:sp>
    </p:spTree>
    <p:extLst>
      <p:ext uri="{BB962C8B-B14F-4D97-AF65-F5344CB8AC3E}">
        <p14:creationId xmlns:p14="http://schemas.microsoft.com/office/powerpoint/2010/main" val="558590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Slide_1">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CA106DA-E128-774F-B78E-7E2CB9C8C44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27018"/>
          <a:stretch/>
        </p:blipFill>
        <p:spPr>
          <a:xfrm>
            <a:off x="0" y="0"/>
            <a:ext cx="12197816" cy="5005137"/>
          </a:xfrm>
          <a:prstGeom prst="rect">
            <a:avLst/>
          </a:prstGeom>
        </p:spPr>
      </p:pic>
      <p:sp>
        <p:nvSpPr>
          <p:cNvPr id="12" name="Content Placeholder 2">
            <a:extLst>
              <a:ext uri="{FF2B5EF4-FFF2-40B4-BE49-F238E27FC236}">
                <a16:creationId xmlns:a16="http://schemas.microsoft.com/office/drawing/2014/main" id="{5F3CEBC6-B788-3C4C-8E8B-873CBE880822}"/>
              </a:ext>
            </a:extLst>
          </p:cNvPr>
          <p:cNvSpPr>
            <a:spLocks noGrp="1"/>
          </p:cNvSpPr>
          <p:nvPr>
            <p:ph sz="quarter" idx="10" hasCustomPrompt="1"/>
          </p:nvPr>
        </p:nvSpPr>
        <p:spPr>
          <a:xfrm>
            <a:off x="737343" y="4592360"/>
            <a:ext cx="6624749" cy="847147"/>
          </a:xfrm>
        </p:spPr>
        <p:txBody>
          <a:bodyPr anchor="ctr">
            <a:normAutofit/>
          </a:bodyPr>
          <a:lstStyle>
            <a:lvl1pPr marL="0" indent="0">
              <a:buNone/>
              <a:defRPr sz="3200" b="1"/>
            </a:lvl1pPr>
            <a:lvl2pPr marL="457200" indent="0">
              <a:buNone/>
              <a:defRPr/>
            </a:lvl2pPr>
            <a:lvl3pPr marL="914400" indent="0">
              <a:buNone/>
              <a:defRPr/>
            </a:lvl3pPr>
            <a:lvl4pPr marL="1371600" indent="0">
              <a:buNone/>
              <a:defRPr/>
            </a:lvl4pPr>
            <a:lvl5pPr marL="1828800" indent="0">
              <a:buNone/>
              <a:defRPr/>
            </a:lvl5pPr>
          </a:lstStyle>
          <a:p>
            <a:pPr lvl="0"/>
            <a:r>
              <a:rPr lang="en-US"/>
              <a:t>Insert presentation title here</a:t>
            </a:r>
            <a:endParaRPr lang="en-CA"/>
          </a:p>
        </p:txBody>
      </p:sp>
      <p:sp>
        <p:nvSpPr>
          <p:cNvPr id="8" name="Body Level One…">
            <a:extLst>
              <a:ext uri="{FF2B5EF4-FFF2-40B4-BE49-F238E27FC236}">
                <a16:creationId xmlns:a16="http://schemas.microsoft.com/office/drawing/2014/main" id="{D583AB4B-A4A0-814D-8FB8-3E0768C37039}"/>
              </a:ext>
            </a:extLst>
          </p:cNvPr>
          <p:cNvSpPr txBox="1">
            <a:spLocks noGrp="1"/>
          </p:cNvSpPr>
          <p:nvPr>
            <p:ph type="body" idx="11" hasCustomPrompt="1"/>
          </p:nvPr>
        </p:nvSpPr>
        <p:spPr>
          <a:xfrm>
            <a:off x="737342" y="5809145"/>
            <a:ext cx="6624749" cy="847147"/>
          </a:xfrm>
          <a:prstGeom prst="rect">
            <a:avLst/>
          </a:prstGeom>
        </p:spPr>
        <p:txBody>
          <a:bodyPr anchor="t">
            <a:noAutofit/>
          </a:bodyPr>
          <a:lstStyle>
            <a:lvl1pPr marL="0" marR="0" indent="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sz="2000" b="0" i="0">
                <a:solidFill>
                  <a:srgbClr val="4D4D4D"/>
                </a:solidFill>
                <a:latin typeface="Arial"/>
                <a:ea typeface="Arial"/>
                <a:cs typeface="Arial"/>
                <a:sym typeface="Arial"/>
              </a:defRPr>
            </a:lvl1pPr>
            <a:lvl2pPr marL="0" indent="0">
              <a:spcBef>
                <a:spcPts val="600"/>
              </a:spcBef>
              <a:buSzTx/>
              <a:buNone/>
              <a:defRPr sz="2200">
                <a:solidFill>
                  <a:srgbClr val="4D4D4D"/>
                </a:solidFill>
                <a:latin typeface="Arial"/>
                <a:ea typeface="Arial"/>
                <a:cs typeface="Arial"/>
                <a:sym typeface="Arial"/>
              </a:defRPr>
            </a:lvl2pPr>
            <a:lvl3pPr marL="0" indent="0">
              <a:spcBef>
                <a:spcPts val="1200"/>
              </a:spcBef>
              <a:buSzTx/>
              <a:buNone/>
              <a:defRPr sz="2200">
                <a:solidFill>
                  <a:srgbClr val="4D4D4D"/>
                </a:solidFill>
                <a:latin typeface="Arial"/>
                <a:ea typeface="Arial"/>
                <a:cs typeface="Arial"/>
                <a:sym typeface="Arial"/>
              </a:defRPr>
            </a:lvl3pPr>
            <a:lvl4pPr marL="0" indent="0">
              <a:spcBef>
                <a:spcPts val="1200"/>
              </a:spcBef>
              <a:buSzTx/>
              <a:buNone/>
              <a:defRPr sz="2200">
                <a:solidFill>
                  <a:srgbClr val="4D4D4D"/>
                </a:solidFill>
                <a:latin typeface="Arial"/>
                <a:ea typeface="Arial"/>
                <a:cs typeface="Arial"/>
                <a:sym typeface="Arial"/>
              </a:defRPr>
            </a:lvl4pPr>
            <a:lvl5pPr marL="0" indent="0">
              <a:spcBef>
                <a:spcPts val="1200"/>
              </a:spcBef>
              <a:buSzTx/>
              <a:buNone/>
              <a:defRPr sz="2200">
                <a:solidFill>
                  <a:srgbClr val="4D4D4D"/>
                </a:solidFill>
                <a:latin typeface="Arial"/>
                <a:ea typeface="Arial"/>
                <a:cs typeface="Arial"/>
                <a:sym typeface="Arial"/>
              </a:defRPr>
            </a:lvl5pPr>
          </a:lstStyle>
          <a:p>
            <a:r>
              <a:rPr lang="en-US"/>
              <a:t>Insert event name if applicable</a:t>
            </a:r>
          </a:p>
          <a:p>
            <a:r>
              <a:rPr lang="en-US"/>
              <a:t>Month day, year</a:t>
            </a:r>
          </a:p>
        </p:txBody>
      </p:sp>
      <p:sp>
        <p:nvSpPr>
          <p:cNvPr id="10" name="Content Placeholder 2">
            <a:extLst>
              <a:ext uri="{FF2B5EF4-FFF2-40B4-BE49-F238E27FC236}">
                <a16:creationId xmlns:a16="http://schemas.microsoft.com/office/drawing/2014/main" id="{454024B3-6B58-1947-895C-858232006487}"/>
              </a:ext>
            </a:extLst>
          </p:cNvPr>
          <p:cNvSpPr>
            <a:spLocks noGrp="1"/>
          </p:cNvSpPr>
          <p:nvPr>
            <p:ph sz="quarter" idx="12" hasCustomPrompt="1"/>
          </p:nvPr>
        </p:nvSpPr>
        <p:spPr>
          <a:xfrm>
            <a:off x="737343" y="5439508"/>
            <a:ext cx="6624749" cy="432347"/>
          </a:xfrm>
        </p:spPr>
        <p:txBody>
          <a:bodyPr anchor="b">
            <a:normAutofit/>
          </a:bodyPr>
          <a:lstStyle>
            <a:lvl1pPr marL="0" indent="0">
              <a:buNone/>
              <a:defRPr sz="2400" b="1"/>
            </a:lvl1pPr>
            <a:lvl2pPr marL="457200" indent="0">
              <a:buNone/>
              <a:defRPr/>
            </a:lvl2pPr>
            <a:lvl3pPr marL="914400" indent="0">
              <a:buNone/>
              <a:defRPr/>
            </a:lvl3pPr>
            <a:lvl4pPr marL="1371600" indent="0">
              <a:buNone/>
              <a:defRPr/>
            </a:lvl4pPr>
            <a:lvl5pPr marL="1828800" indent="0">
              <a:buNone/>
              <a:defRPr/>
            </a:lvl5pPr>
          </a:lstStyle>
          <a:p>
            <a:pPr lvl="0"/>
            <a:r>
              <a:rPr lang="en-US"/>
              <a:t>Name, title</a:t>
            </a:r>
            <a:endParaRPr lang="en-CA"/>
          </a:p>
        </p:txBody>
      </p:sp>
      <p:pic>
        <p:nvPicPr>
          <p:cNvPr id="6" name="Image" descr="Image">
            <a:extLst>
              <a:ext uri="{FF2B5EF4-FFF2-40B4-BE49-F238E27FC236}">
                <a16:creationId xmlns:a16="http://schemas.microsoft.com/office/drawing/2014/main" id="{E6C0DA16-D882-EF41-9455-179AB4F6C82B}"/>
              </a:ext>
            </a:extLst>
          </p:cNvPr>
          <p:cNvPicPr>
            <a:picLocks noChangeAspect="1"/>
          </p:cNvPicPr>
          <p:nvPr userDrawn="1"/>
        </p:nvPicPr>
        <p:blipFill>
          <a:blip r:embed="rId3"/>
          <a:srcRect l="20701" t="42362" r="20701" b="42362"/>
          <a:stretch>
            <a:fillRect/>
          </a:stretch>
        </p:blipFill>
        <p:spPr>
          <a:xfrm>
            <a:off x="8847904" y="5504218"/>
            <a:ext cx="2528199" cy="509286"/>
          </a:xfrm>
          <a:prstGeom prst="rect">
            <a:avLst/>
          </a:prstGeom>
          <a:ln w="12700">
            <a:miter lim="400000"/>
          </a:ln>
        </p:spPr>
      </p:pic>
    </p:spTree>
    <p:extLst>
      <p:ext uri="{BB962C8B-B14F-4D97-AF65-F5344CB8AC3E}">
        <p14:creationId xmlns:p14="http://schemas.microsoft.com/office/powerpoint/2010/main" val="12270903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2_Section Header 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D8A9D87-6D68-5740-BED8-4A3AF78421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354"/>
            <a:ext cx="12192000" cy="6857591"/>
          </a:xfrm>
          <a:prstGeom prst="rect">
            <a:avLst/>
          </a:prstGeom>
        </p:spPr>
      </p:pic>
      <p:sp>
        <p:nvSpPr>
          <p:cNvPr id="8" name="Title Text">
            <a:extLst>
              <a:ext uri="{FF2B5EF4-FFF2-40B4-BE49-F238E27FC236}">
                <a16:creationId xmlns:a16="http://schemas.microsoft.com/office/drawing/2014/main" id="{83952E4E-624C-4353-976A-195ADE8483F2}"/>
              </a:ext>
            </a:extLst>
          </p:cNvPr>
          <p:cNvSpPr txBox="1">
            <a:spLocks noGrp="1"/>
          </p:cNvSpPr>
          <p:nvPr>
            <p:ph type="title" hasCustomPrompt="1"/>
          </p:nvPr>
        </p:nvSpPr>
        <p:spPr>
          <a:xfrm>
            <a:off x="764236" y="5101389"/>
            <a:ext cx="10100794" cy="1756611"/>
          </a:xfrm>
          <a:prstGeom prst="rect">
            <a:avLst/>
          </a:prstGeom>
        </p:spPr>
        <p:txBody>
          <a:bodyPr anchor="ctr">
            <a:noAutofit/>
          </a:bodyPr>
          <a:lstStyle>
            <a:lvl1pPr algn="l">
              <a:defRPr sz="4000" b="1">
                <a:solidFill>
                  <a:srgbClr val="FFFFFF"/>
                </a:solidFill>
                <a:latin typeface="Arial"/>
                <a:ea typeface="Arial"/>
                <a:cs typeface="Arial"/>
                <a:sym typeface="Arial"/>
              </a:defRPr>
            </a:lvl1pPr>
          </a:lstStyle>
          <a:p>
            <a:r>
              <a:t>Title </a:t>
            </a:r>
            <a:r>
              <a:rPr lang="en-CA"/>
              <a:t>text</a:t>
            </a:r>
            <a:endParaRPr/>
          </a:p>
        </p:txBody>
      </p:sp>
    </p:spTree>
    <p:extLst>
      <p:ext uri="{BB962C8B-B14F-4D97-AF65-F5344CB8AC3E}">
        <p14:creationId xmlns:p14="http://schemas.microsoft.com/office/powerpoint/2010/main" val="16424020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tatement Text 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1FD8787-49B2-40D7-AE2C-5F74634FF30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167" y="0"/>
            <a:ext cx="6083808" cy="6858000"/>
          </a:xfrm>
          <a:prstGeom prst="rect">
            <a:avLst/>
          </a:prstGeom>
        </p:spPr>
      </p:pic>
      <p:sp>
        <p:nvSpPr>
          <p:cNvPr id="5" name="Rectangle 4">
            <a:extLst>
              <a:ext uri="{FF2B5EF4-FFF2-40B4-BE49-F238E27FC236}">
                <a16:creationId xmlns:a16="http://schemas.microsoft.com/office/drawing/2014/main" id="{D81A9190-C77C-4018-9675-F53E52A17579}"/>
              </a:ext>
            </a:extLst>
          </p:cNvPr>
          <p:cNvSpPr/>
          <p:nvPr userDrawn="1"/>
        </p:nvSpPr>
        <p:spPr>
          <a:xfrm>
            <a:off x="6096000" y="0"/>
            <a:ext cx="6096000" cy="6863893"/>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CA"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7" name="Content Placeholder 2">
            <a:extLst>
              <a:ext uri="{FF2B5EF4-FFF2-40B4-BE49-F238E27FC236}">
                <a16:creationId xmlns:a16="http://schemas.microsoft.com/office/drawing/2014/main" id="{D7562D76-105D-444D-A96D-AED7C17A9A79}"/>
              </a:ext>
            </a:extLst>
          </p:cNvPr>
          <p:cNvSpPr>
            <a:spLocks noGrp="1"/>
          </p:cNvSpPr>
          <p:nvPr>
            <p:ph sz="quarter" idx="14" hasCustomPrompt="1"/>
          </p:nvPr>
        </p:nvSpPr>
        <p:spPr>
          <a:xfrm>
            <a:off x="6096000" y="6051176"/>
            <a:ext cx="6096000" cy="806824"/>
          </a:xfrm>
        </p:spPr>
        <p:txBody>
          <a:bodyPr>
            <a:normAutofit/>
          </a:bodyPr>
          <a:lstStyle>
            <a:lvl1pPr marL="0" indent="0" algn="ctr">
              <a:buNone/>
              <a:defRPr lang="en-CA" sz="1600" smtClean="0">
                <a:solidFill>
                  <a:schemeClr val="accent3">
                    <a:lumMod val="20000"/>
                    <a:lumOff val="80000"/>
                  </a:schemeClr>
                </a:solidFill>
                <a:effectLst/>
                <a:latin typeface="Arial" panose="020B0604020202020204" pitchFamily="34" charset="0"/>
              </a:defRPr>
            </a:lvl1pPr>
          </a:lstStyle>
          <a:p>
            <a:pPr algn="ctr"/>
            <a:r>
              <a:rPr lang="en-CA"/>
              <a:t>First name, identifier (e.g., Larry, plasma and financial donor)</a:t>
            </a:r>
          </a:p>
        </p:txBody>
      </p:sp>
      <p:sp>
        <p:nvSpPr>
          <p:cNvPr id="8" name="Title 1">
            <a:extLst>
              <a:ext uri="{FF2B5EF4-FFF2-40B4-BE49-F238E27FC236}">
                <a16:creationId xmlns:a16="http://schemas.microsoft.com/office/drawing/2014/main" id="{46BE9C42-F991-4233-A939-5A2B33FF7AFB}"/>
              </a:ext>
            </a:extLst>
          </p:cNvPr>
          <p:cNvSpPr>
            <a:spLocks noGrp="1"/>
          </p:cNvSpPr>
          <p:nvPr>
            <p:ph type="title" hasCustomPrompt="1"/>
          </p:nvPr>
        </p:nvSpPr>
        <p:spPr>
          <a:xfrm>
            <a:off x="6798312" y="378431"/>
            <a:ext cx="4663068" cy="5544999"/>
          </a:xfrm>
        </p:spPr>
        <p:txBody>
          <a:bodyPr anchor="ctr"/>
          <a:lstStyle>
            <a:lvl1pPr algn="ctr">
              <a:defRPr>
                <a:solidFill>
                  <a:schemeClr val="bg1"/>
                </a:solidFill>
              </a:defRPr>
            </a:lvl1pPr>
          </a:lstStyle>
          <a:p>
            <a:r>
              <a:rPr lang="en-US"/>
              <a:t>Click to edit master title style</a:t>
            </a:r>
            <a:endParaRPr lang="en-CA"/>
          </a:p>
        </p:txBody>
      </p:sp>
    </p:spTree>
    <p:extLst>
      <p:ext uri="{BB962C8B-B14F-4D97-AF65-F5344CB8AC3E}">
        <p14:creationId xmlns:p14="http://schemas.microsoft.com/office/powerpoint/2010/main" val="8865398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Blank Statement Text 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81A9190-C77C-4018-9675-F53E52A17579}"/>
              </a:ext>
            </a:extLst>
          </p:cNvPr>
          <p:cNvSpPr/>
          <p:nvPr userDrawn="1"/>
        </p:nvSpPr>
        <p:spPr>
          <a:xfrm>
            <a:off x="6096000" y="0"/>
            <a:ext cx="6096000" cy="6863893"/>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CA"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7" name="Picture Placeholder 2">
            <a:extLst>
              <a:ext uri="{FF2B5EF4-FFF2-40B4-BE49-F238E27FC236}">
                <a16:creationId xmlns:a16="http://schemas.microsoft.com/office/drawing/2014/main" id="{5A9322C8-DE9B-43EB-B9B9-D2A28F91BC50}"/>
              </a:ext>
            </a:extLst>
          </p:cNvPr>
          <p:cNvSpPr>
            <a:spLocks noGrp="1"/>
          </p:cNvSpPr>
          <p:nvPr>
            <p:ph type="pic" sz="quarter" idx="10"/>
          </p:nvPr>
        </p:nvSpPr>
        <p:spPr>
          <a:xfrm>
            <a:off x="0" y="0"/>
            <a:ext cx="6096000" cy="6858000"/>
          </a:xfrm>
        </p:spPr>
        <p:txBody>
          <a:bodyPr/>
          <a:lstStyle>
            <a:lvl1pPr marL="0" indent="0" algn="ctr">
              <a:buFont typeface="Arial" panose="020B0604020202020204" pitchFamily="34" charset="0"/>
              <a:buNone/>
              <a:defRPr/>
            </a:lvl1pPr>
          </a:lstStyle>
          <a:p>
            <a:r>
              <a:rPr lang="en-US"/>
              <a:t>Click icon to add picture</a:t>
            </a:r>
            <a:endParaRPr lang="en-CA"/>
          </a:p>
        </p:txBody>
      </p:sp>
      <p:sp>
        <p:nvSpPr>
          <p:cNvPr id="8" name="Content Placeholder 2">
            <a:extLst>
              <a:ext uri="{FF2B5EF4-FFF2-40B4-BE49-F238E27FC236}">
                <a16:creationId xmlns:a16="http://schemas.microsoft.com/office/drawing/2014/main" id="{9B9E46F9-ED6C-4017-8885-0042DBB6294D}"/>
              </a:ext>
            </a:extLst>
          </p:cNvPr>
          <p:cNvSpPr>
            <a:spLocks noGrp="1"/>
          </p:cNvSpPr>
          <p:nvPr>
            <p:ph sz="quarter" idx="14" hasCustomPrompt="1"/>
          </p:nvPr>
        </p:nvSpPr>
        <p:spPr>
          <a:xfrm>
            <a:off x="6096000" y="6051176"/>
            <a:ext cx="6096000" cy="806824"/>
          </a:xfrm>
        </p:spPr>
        <p:txBody>
          <a:bodyPr>
            <a:normAutofit/>
          </a:bodyPr>
          <a:lstStyle>
            <a:lvl1pPr marL="0" indent="0" algn="ctr">
              <a:buNone/>
              <a:defRPr lang="en-CA" sz="1600" smtClean="0">
                <a:solidFill>
                  <a:schemeClr val="accent3">
                    <a:lumMod val="20000"/>
                    <a:lumOff val="80000"/>
                  </a:schemeClr>
                </a:solidFill>
                <a:effectLst/>
                <a:latin typeface="Arial" panose="020B0604020202020204" pitchFamily="34" charset="0"/>
              </a:defRPr>
            </a:lvl1pPr>
          </a:lstStyle>
          <a:p>
            <a:pPr lvl="0"/>
            <a:r>
              <a:rPr lang="en-CA"/>
              <a:t>Image source</a:t>
            </a:r>
          </a:p>
        </p:txBody>
      </p:sp>
      <p:sp>
        <p:nvSpPr>
          <p:cNvPr id="9" name="Title 1">
            <a:extLst>
              <a:ext uri="{FF2B5EF4-FFF2-40B4-BE49-F238E27FC236}">
                <a16:creationId xmlns:a16="http://schemas.microsoft.com/office/drawing/2014/main" id="{E03E2089-7414-4999-BEE8-538A1382726B}"/>
              </a:ext>
            </a:extLst>
          </p:cNvPr>
          <p:cNvSpPr>
            <a:spLocks noGrp="1"/>
          </p:cNvSpPr>
          <p:nvPr>
            <p:ph type="title" hasCustomPrompt="1"/>
          </p:nvPr>
        </p:nvSpPr>
        <p:spPr>
          <a:xfrm>
            <a:off x="6798312" y="378431"/>
            <a:ext cx="4663068" cy="5544999"/>
          </a:xfrm>
        </p:spPr>
        <p:txBody>
          <a:bodyPr anchor="ctr"/>
          <a:lstStyle>
            <a:lvl1pPr algn="ctr">
              <a:defRPr>
                <a:solidFill>
                  <a:schemeClr val="bg1"/>
                </a:solidFill>
              </a:defRPr>
            </a:lvl1pPr>
          </a:lstStyle>
          <a:p>
            <a:r>
              <a:rPr lang="en-US"/>
              <a:t>Click to edit master title style</a:t>
            </a:r>
            <a:endParaRPr lang="en-CA"/>
          </a:p>
        </p:txBody>
      </p:sp>
    </p:spTree>
    <p:extLst>
      <p:ext uri="{BB962C8B-B14F-4D97-AF65-F5344CB8AC3E}">
        <p14:creationId xmlns:p14="http://schemas.microsoft.com/office/powerpoint/2010/main" val="24731793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Section Header 3">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F807601-0D73-4759-A0B0-E2079541A706}"/>
              </a:ext>
            </a:extLst>
          </p:cNvPr>
          <p:cNvSpPr/>
          <p:nvPr userDrawn="1"/>
        </p:nvSpPr>
        <p:spPr>
          <a:xfrm>
            <a:off x="-1" y="0"/>
            <a:ext cx="12192001" cy="6863893"/>
          </a:xfrm>
          <a:prstGeom prst="rect">
            <a:avLst/>
          </a:prstGeom>
          <a:solidFill>
            <a:srgbClr val="54C3BB"/>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CA"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 name="Title Text">
            <a:extLst>
              <a:ext uri="{FF2B5EF4-FFF2-40B4-BE49-F238E27FC236}">
                <a16:creationId xmlns:a16="http://schemas.microsoft.com/office/drawing/2014/main" id="{80E7E27B-EE09-432A-A9CD-6AC3FEE40905}"/>
              </a:ext>
            </a:extLst>
          </p:cNvPr>
          <p:cNvSpPr txBox="1">
            <a:spLocks noGrp="1"/>
          </p:cNvSpPr>
          <p:nvPr>
            <p:ph type="title" hasCustomPrompt="1"/>
          </p:nvPr>
        </p:nvSpPr>
        <p:spPr>
          <a:xfrm>
            <a:off x="1217936" y="1048215"/>
            <a:ext cx="9647094" cy="4751371"/>
          </a:xfrm>
          <a:prstGeom prst="rect">
            <a:avLst/>
          </a:prstGeom>
        </p:spPr>
        <p:txBody>
          <a:bodyPr anchor="ctr">
            <a:noAutofit/>
          </a:bodyPr>
          <a:lstStyle>
            <a:lvl1pPr algn="ctr">
              <a:defRPr sz="4000" b="1">
                <a:solidFill>
                  <a:srgbClr val="FFFFFF"/>
                </a:solidFill>
                <a:latin typeface="Arial"/>
                <a:ea typeface="Arial"/>
                <a:cs typeface="Arial"/>
                <a:sym typeface="Arial"/>
              </a:defRPr>
            </a:lvl1pPr>
          </a:lstStyle>
          <a:p>
            <a:r>
              <a:t>Title </a:t>
            </a:r>
            <a:r>
              <a:rPr lang="en-CA"/>
              <a:t>text</a:t>
            </a:r>
            <a:endParaRPr/>
          </a:p>
        </p:txBody>
      </p:sp>
    </p:spTree>
    <p:extLst>
      <p:ext uri="{BB962C8B-B14F-4D97-AF65-F5344CB8AC3E}">
        <p14:creationId xmlns:p14="http://schemas.microsoft.com/office/powerpoint/2010/main" val="18577010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3_Section Header 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1FA2CE8-918E-0141-BE83-200C7A16867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08" y="23446"/>
            <a:ext cx="12197816" cy="6858000"/>
          </a:xfrm>
          <a:prstGeom prst="rect">
            <a:avLst/>
          </a:prstGeom>
        </p:spPr>
      </p:pic>
      <p:sp>
        <p:nvSpPr>
          <p:cNvPr id="8" name="Title Text">
            <a:extLst>
              <a:ext uri="{FF2B5EF4-FFF2-40B4-BE49-F238E27FC236}">
                <a16:creationId xmlns:a16="http://schemas.microsoft.com/office/drawing/2014/main" id="{83952E4E-624C-4353-976A-195ADE8483F2}"/>
              </a:ext>
            </a:extLst>
          </p:cNvPr>
          <p:cNvSpPr txBox="1">
            <a:spLocks noGrp="1"/>
          </p:cNvSpPr>
          <p:nvPr>
            <p:ph type="title" hasCustomPrompt="1"/>
          </p:nvPr>
        </p:nvSpPr>
        <p:spPr>
          <a:xfrm>
            <a:off x="764236" y="5101389"/>
            <a:ext cx="10100794" cy="1756611"/>
          </a:xfrm>
          <a:prstGeom prst="rect">
            <a:avLst/>
          </a:prstGeom>
        </p:spPr>
        <p:txBody>
          <a:bodyPr anchor="ctr">
            <a:noAutofit/>
          </a:bodyPr>
          <a:lstStyle>
            <a:lvl1pPr algn="l">
              <a:defRPr sz="4000" b="1">
                <a:solidFill>
                  <a:srgbClr val="FFFFFF"/>
                </a:solidFill>
                <a:latin typeface="Arial"/>
                <a:ea typeface="Arial"/>
                <a:cs typeface="Arial"/>
                <a:sym typeface="Arial"/>
              </a:defRPr>
            </a:lvl1pPr>
          </a:lstStyle>
          <a:p>
            <a:r>
              <a:t>Title </a:t>
            </a:r>
            <a:r>
              <a:rPr lang="en-CA"/>
              <a:t>text</a:t>
            </a:r>
            <a:endParaRPr/>
          </a:p>
        </p:txBody>
      </p:sp>
    </p:spTree>
    <p:extLst>
      <p:ext uri="{BB962C8B-B14F-4D97-AF65-F5344CB8AC3E}">
        <p14:creationId xmlns:p14="http://schemas.microsoft.com/office/powerpoint/2010/main" val="549738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Statement Text 3">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F3F3BE4-BE16-4409-B7F4-7F52D8E16F81}"/>
              </a:ext>
            </a:extLst>
          </p:cNvPr>
          <p:cNvSpPr/>
          <p:nvPr userDrawn="1"/>
        </p:nvSpPr>
        <p:spPr>
          <a:xfrm>
            <a:off x="6096000" y="0"/>
            <a:ext cx="6096000" cy="6863893"/>
          </a:xfrm>
          <a:prstGeom prst="rect">
            <a:avLst/>
          </a:prstGeom>
          <a:solidFill>
            <a:schemeClr val="accent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CA" sz="2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3" name="Picture 2">
            <a:extLst>
              <a:ext uri="{FF2B5EF4-FFF2-40B4-BE49-F238E27FC236}">
                <a16:creationId xmlns:a16="http://schemas.microsoft.com/office/drawing/2014/main" id="{834BE756-9320-41E4-A169-7595E13BAA2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6083808" cy="6858000"/>
          </a:xfrm>
          <a:prstGeom prst="rect">
            <a:avLst/>
          </a:prstGeom>
        </p:spPr>
      </p:pic>
      <p:sp>
        <p:nvSpPr>
          <p:cNvPr id="7" name="Content Placeholder 2">
            <a:extLst>
              <a:ext uri="{FF2B5EF4-FFF2-40B4-BE49-F238E27FC236}">
                <a16:creationId xmlns:a16="http://schemas.microsoft.com/office/drawing/2014/main" id="{3AC4A038-838D-4872-8F99-9F102F43AE37}"/>
              </a:ext>
            </a:extLst>
          </p:cNvPr>
          <p:cNvSpPr>
            <a:spLocks noGrp="1"/>
          </p:cNvSpPr>
          <p:nvPr>
            <p:ph sz="quarter" idx="14" hasCustomPrompt="1"/>
          </p:nvPr>
        </p:nvSpPr>
        <p:spPr>
          <a:xfrm>
            <a:off x="6083808" y="6051176"/>
            <a:ext cx="6108192" cy="806824"/>
          </a:xfrm>
        </p:spPr>
        <p:txBody>
          <a:bodyPr>
            <a:normAutofit/>
          </a:bodyPr>
          <a:lstStyle>
            <a:lvl1pPr marL="0" indent="0" algn="ctr">
              <a:buNone/>
              <a:defRPr lang="en-CA" sz="1600" smtClean="0">
                <a:solidFill>
                  <a:schemeClr val="accent4">
                    <a:lumMod val="20000"/>
                    <a:lumOff val="80000"/>
                  </a:schemeClr>
                </a:solidFill>
                <a:effectLst/>
                <a:latin typeface="Arial" panose="020B0604020202020204" pitchFamily="34" charset="0"/>
              </a:defRPr>
            </a:lvl1pPr>
          </a:lstStyle>
          <a:p>
            <a:pPr algn="ctr"/>
            <a:r>
              <a:rPr lang="en-CA"/>
              <a:t>First name, identifier (e.g., Danny, stem cell donor)</a:t>
            </a:r>
          </a:p>
        </p:txBody>
      </p:sp>
      <p:sp>
        <p:nvSpPr>
          <p:cNvPr id="8" name="Title 1">
            <a:extLst>
              <a:ext uri="{FF2B5EF4-FFF2-40B4-BE49-F238E27FC236}">
                <a16:creationId xmlns:a16="http://schemas.microsoft.com/office/drawing/2014/main" id="{4DDD3453-1B66-40C1-A416-C87C4F22C949}"/>
              </a:ext>
            </a:extLst>
          </p:cNvPr>
          <p:cNvSpPr>
            <a:spLocks noGrp="1"/>
          </p:cNvSpPr>
          <p:nvPr>
            <p:ph type="title" hasCustomPrompt="1"/>
          </p:nvPr>
        </p:nvSpPr>
        <p:spPr>
          <a:xfrm>
            <a:off x="6798312" y="378431"/>
            <a:ext cx="4663068" cy="5544999"/>
          </a:xfrm>
        </p:spPr>
        <p:txBody>
          <a:bodyPr anchor="ctr"/>
          <a:lstStyle>
            <a:lvl1pPr algn="ctr">
              <a:defRPr>
                <a:solidFill>
                  <a:schemeClr val="bg1"/>
                </a:solidFill>
              </a:defRPr>
            </a:lvl1pPr>
          </a:lstStyle>
          <a:p>
            <a:r>
              <a:rPr lang="en-US"/>
              <a:t>Click to edit master title style</a:t>
            </a:r>
            <a:endParaRPr lang="en-CA"/>
          </a:p>
        </p:txBody>
      </p:sp>
    </p:spTree>
    <p:extLst>
      <p:ext uri="{BB962C8B-B14F-4D97-AF65-F5344CB8AC3E}">
        <p14:creationId xmlns:p14="http://schemas.microsoft.com/office/powerpoint/2010/main" val="11456441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Blank Statement Text 3">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F3F3BE4-BE16-4409-B7F4-7F52D8E16F81}"/>
              </a:ext>
            </a:extLst>
          </p:cNvPr>
          <p:cNvSpPr/>
          <p:nvPr userDrawn="1"/>
        </p:nvSpPr>
        <p:spPr>
          <a:xfrm>
            <a:off x="6096000" y="0"/>
            <a:ext cx="6096000" cy="6863893"/>
          </a:xfrm>
          <a:prstGeom prst="rect">
            <a:avLst/>
          </a:prstGeom>
          <a:solidFill>
            <a:schemeClr val="accent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CA"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7" name="Picture Placeholder 2">
            <a:extLst>
              <a:ext uri="{FF2B5EF4-FFF2-40B4-BE49-F238E27FC236}">
                <a16:creationId xmlns:a16="http://schemas.microsoft.com/office/drawing/2014/main" id="{36FE3F20-8F3F-4E0A-88AC-98CF6E608622}"/>
              </a:ext>
            </a:extLst>
          </p:cNvPr>
          <p:cNvSpPr>
            <a:spLocks noGrp="1"/>
          </p:cNvSpPr>
          <p:nvPr>
            <p:ph type="pic" sz="quarter" idx="10"/>
          </p:nvPr>
        </p:nvSpPr>
        <p:spPr>
          <a:xfrm>
            <a:off x="0" y="0"/>
            <a:ext cx="6096000" cy="6858000"/>
          </a:xfrm>
        </p:spPr>
        <p:txBody>
          <a:bodyPr/>
          <a:lstStyle>
            <a:lvl1pPr marL="0" indent="0" algn="ctr">
              <a:buFont typeface="Arial" panose="020B0604020202020204" pitchFamily="34" charset="0"/>
              <a:buNone/>
              <a:defRPr/>
            </a:lvl1pPr>
          </a:lstStyle>
          <a:p>
            <a:r>
              <a:rPr lang="en-US"/>
              <a:t>Click icon to add picture</a:t>
            </a:r>
            <a:endParaRPr lang="en-CA"/>
          </a:p>
        </p:txBody>
      </p:sp>
      <p:sp>
        <p:nvSpPr>
          <p:cNvPr id="8" name="Content Placeholder 2">
            <a:extLst>
              <a:ext uri="{FF2B5EF4-FFF2-40B4-BE49-F238E27FC236}">
                <a16:creationId xmlns:a16="http://schemas.microsoft.com/office/drawing/2014/main" id="{FA21BC0A-A562-4D5A-896B-09F009DA272A}"/>
              </a:ext>
            </a:extLst>
          </p:cNvPr>
          <p:cNvSpPr>
            <a:spLocks noGrp="1"/>
          </p:cNvSpPr>
          <p:nvPr>
            <p:ph sz="quarter" idx="14" hasCustomPrompt="1"/>
          </p:nvPr>
        </p:nvSpPr>
        <p:spPr>
          <a:xfrm>
            <a:off x="6095999" y="6051176"/>
            <a:ext cx="6095999" cy="806824"/>
          </a:xfrm>
        </p:spPr>
        <p:txBody>
          <a:bodyPr>
            <a:normAutofit/>
          </a:bodyPr>
          <a:lstStyle>
            <a:lvl1pPr marL="0" indent="0" algn="ctr">
              <a:buNone/>
              <a:defRPr lang="en-CA" sz="1600" smtClean="0">
                <a:solidFill>
                  <a:schemeClr val="accent4">
                    <a:lumMod val="20000"/>
                    <a:lumOff val="80000"/>
                  </a:schemeClr>
                </a:solidFill>
                <a:effectLst/>
                <a:latin typeface="Arial" panose="020B0604020202020204" pitchFamily="34" charset="0"/>
              </a:defRPr>
            </a:lvl1pPr>
          </a:lstStyle>
          <a:p>
            <a:pPr lvl="0"/>
            <a:r>
              <a:rPr lang="en-CA"/>
              <a:t>Image source</a:t>
            </a:r>
          </a:p>
        </p:txBody>
      </p:sp>
      <p:sp>
        <p:nvSpPr>
          <p:cNvPr id="9" name="Title 1">
            <a:extLst>
              <a:ext uri="{FF2B5EF4-FFF2-40B4-BE49-F238E27FC236}">
                <a16:creationId xmlns:a16="http://schemas.microsoft.com/office/drawing/2014/main" id="{7300DA68-3E44-49D1-8DBD-9ADD211A14B2}"/>
              </a:ext>
            </a:extLst>
          </p:cNvPr>
          <p:cNvSpPr>
            <a:spLocks noGrp="1"/>
          </p:cNvSpPr>
          <p:nvPr>
            <p:ph type="title" hasCustomPrompt="1"/>
          </p:nvPr>
        </p:nvSpPr>
        <p:spPr>
          <a:xfrm>
            <a:off x="6798312" y="378431"/>
            <a:ext cx="4663068" cy="5544999"/>
          </a:xfrm>
        </p:spPr>
        <p:txBody>
          <a:bodyPr anchor="ctr"/>
          <a:lstStyle>
            <a:lvl1pPr algn="ctr">
              <a:defRPr>
                <a:solidFill>
                  <a:schemeClr val="bg1"/>
                </a:solidFill>
              </a:defRPr>
            </a:lvl1pPr>
          </a:lstStyle>
          <a:p>
            <a:r>
              <a:rPr lang="en-US"/>
              <a:t>Click to edit master title style</a:t>
            </a:r>
            <a:endParaRPr lang="en-CA"/>
          </a:p>
        </p:txBody>
      </p:sp>
    </p:spTree>
    <p:extLst>
      <p:ext uri="{BB962C8B-B14F-4D97-AF65-F5344CB8AC3E}">
        <p14:creationId xmlns:p14="http://schemas.microsoft.com/office/powerpoint/2010/main" val="9058730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Section Header 4">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A82B74E-2834-4223-8946-8253800EFD9F}"/>
              </a:ext>
            </a:extLst>
          </p:cNvPr>
          <p:cNvSpPr/>
          <p:nvPr userDrawn="1"/>
        </p:nvSpPr>
        <p:spPr>
          <a:xfrm>
            <a:off x="-1" y="0"/>
            <a:ext cx="12192001" cy="6863893"/>
          </a:xfrm>
          <a:prstGeom prst="rect">
            <a:avLst/>
          </a:prstGeom>
          <a:solidFill>
            <a:schemeClr val="accent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CA"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 name="Title Text">
            <a:extLst>
              <a:ext uri="{FF2B5EF4-FFF2-40B4-BE49-F238E27FC236}">
                <a16:creationId xmlns:a16="http://schemas.microsoft.com/office/drawing/2014/main" id="{59AC9B24-406C-408C-ABAD-9DEE3CEA6C7F}"/>
              </a:ext>
            </a:extLst>
          </p:cNvPr>
          <p:cNvSpPr txBox="1">
            <a:spLocks noGrp="1"/>
          </p:cNvSpPr>
          <p:nvPr>
            <p:ph type="title" hasCustomPrompt="1"/>
          </p:nvPr>
        </p:nvSpPr>
        <p:spPr>
          <a:xfrm>
            <a:off x="1217936" y="1048215"/>
            <a:ext cx="9647094" cy="4751371"/>
          </a:xfrm>
          <a:prstGeom prst="rect">
            <a:avLst/>
          </a:prstGeom>
        </p:spPr>
        <p:txBody>
          <a:bodyPr anchor="ctr">
            <a:noAutofit/>
          </a:bodyPr>
          <a:lstStyle>
            <a:lvl1pPr algn="ctr">
              <a:defRPr sz="4000" b="1">
                <a:solidFill>
                  <a:srgbClr val="FFFFFF"/>
                </a:solidFill>
                <a:latin typeface="Arial"/>
                <a:ea typeface="Arial"/>
                <a:cs typeface="Arial"/>
                <a:sym typeface="Arial"/>
              </a:defRPr>
            </a:lvl1pPr>
          </a:lstStyle>
          <a:p>
            <a:r>
              <a:t>Title </a:t>
            </a:r>
            <a:r>
              <a:rPr lang="en-CA"/>
              <a:t>text</a:t>
            </a:r>
            <a:endParaRPr/>
          </a:p>
        </p:txBody>
      </p:sp>
    </p:spTree>
    <p:extLst>
      <p:ext uri="{BB962C8B-B14F-4D97-AF65-F5344CB8AC3E}">
        <p14:creationId xmlns:p14="http://schemas.microsoft.com/office/powerpoint/2010/main" val="37865719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4_Section Header 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78F5D91-ACD3-B642-9A2F-CE6F2B4F28E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779"/>
            <a:ext cx="12192000" cy="6857591"/>
          </a:xfrm>
          <a:prstGeom prst="rect">
            <a:avLst/>
          </a:prstGeom>
        </p:spPr>
      </p:pic>
      <p:sp>
        <p:nvSpPr>
          <p:cNvPr id="8" name="Title Text">
            <a:extLst>
              <a:ext uri="{FF2B5EF4-FFF2-40B4-BE49-F238E27FC236}">
                <a16:creationId xmlns:a16="http://schemas.microsoft.com/office/drawing/2014/main" id="{83952E4E-624C-4353-976A-195ADE8483F2}"/>
              </a:ext>
            </a:extLst>
          </p:cNvPr>
          <p:cNvSpPr txBox="1">
            <a:spLocks noGrp="1"/>
          </p:cNvSpPr>
          <p:nvPr>
            <p:ph type="title" hasCustomPrompt="1"/>
          </p:nvPr>
        </p:nvSpPr>
        <p:spPr>
          <a:xfrm>
            <a:off x="764236" y="5101389"/>
            <a:ext cx="10100794" cy="1756611"/>
          </a:xfrm>
          <a:prstGeom prst="rect">
            <a:avLst/>
          </a:prstGeom>
        </p:spPr>
        <p:txBody>
          <a:bodyPr anchor="ctr">
            <a:noAutofit/>
          </a:bodyPr>
          <a:lstStyle>
            <a:lvl1pPr algn="l">
              <a:defRPr sz="4000" b="1">
                <a:solidFill>
                  <a:srgbClr val="FFFFFF"/>
                </a:solidFill>
                <a:latin typeface="Arial"/>
                <a:ea typeface="Arial"/>
                <a:cs typeface="Arial"/>
                <a:sym typeface="Arial"/>
              </a:defRPr>
            </a:lvl1pPr>
          </a:lstStyle>
          <a:p>
            <a:r>
              <a:t>Title </a:t>
            </a:r>
            <a:r>
              <a:rPr lang="en-CA"/>
              <a:t>text</a:t>
            </a:r>
            <a:endParaRPr/>
          </a:p>
        </p:txBody>
      </p:sp>
    </p:spTree>
    <p:extLst>
      <p:ext uri="{BB962C8B-B14F-4D97-AF65-F5344CB8AC3E}">
        <p14:creationId xmlns:p14="http://schemas.microsoft.com/office/powerpoint/2010/main" val="23375528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Statement Text 4">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5721819-918F-4889-87C2-D6AC23D84C0F}"/>
              </a:ext>
            </a:extLst>
          </p:cNvPr>
          <p:cNvSpPr/>
          <p:nvPr userDrawn="1"/>
        </p:nvSpPr>
        <p:spPr>
          <a:xfrm>
            <a:off x="6096000" y="0"/>
            <a:ext cx="6096000" cy="6863893"/>
          </a:xfrm>
          <a:prstGeom prst="rect">
            <a:avLst/>
          </a:prstGeom>
          <a:solidFill>
            <a:schemeClr val="accent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CA" sz="2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8" name="Picture 7">
            <a:extLst>
              <a:ext uri="{FF2B5EF4-FFF2-40B4-BE49-F238E27FC236}">
                <a16:creationId xmlns:a16="http://schemas.microsoft.com/office/drawing/2014/main" id="{42C13D6F-E070-45E1-8563-3188E31BD87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6083808" cy="6858000"/>
          </a:xfrm>
          <a:prstGeom prst="rect">
            <a:avLst/>
          </a:prstGeom>
        </p:spPr>
      </p:pic>
      <p:sp>
        <p:nvSpPr>
          <p:cNvPr id="7" name="Content Placeholder 2">
            <a:extLst>
              <a:ext uri="{FF2B5EF4-FFF2-40B4-BE49-F238E27FC236}">
                <a16:creationId xmlns:a16="http://schemas.microsoft.com/office/drawing/2014/main" id="{31F1A51C-D80E-4F7F-BF14-2521B537F109}"/>
              </a:ext>
            </a:extLst>
          </p:cNvPr>
          <p:cNvSpPr>
            <a:spLocks noGrp="1"/>
          </p:cNvSpPr>
          <p:nvPr>
            <p:ph sz="quarter" idx="14" hasCustomPrompt="1"/>
          </p:nvPr>
        </p:nvSpPr>
        <p:spPr>
          <a:xfrm>
            <a:off x="6096000" y="6051176"/>
            <a:ext cx="6083808" cy="806824"/>
          </a:xfrm>
        </p:spPr>
        <p:txBody>
          <a:bodyPr>
            <a:normAutofit/>
          </a:bodyPr>
          <a:lstStyle>
            <a:lvl1pPr marL="0" indent="0" algn="ctr">
              <a:buNone/>
              <a:defRPr lang="en-CA" sz="1600" smtClean="0">
                <a:solidFill>
                  <a:schemeClr val="accent5">
                    <a:lumMod val="20000"/>
                    <a:lumOff val="80000"/>
                  </a:schemeClr>
                </a:solidFill>
                <a:effectLst/>
                <a:latin typeface="Arial" panose="020B0604020202020204" pitchFamily="34" charset="0"/>
              </a:defRPr>
            </a:lvl1pPr>
          </a:lstStyle>
          <a:p>
            <a:pPr lvl="0"/>
            <a:r>
              <a:rPr lang="en-CA"/>
              <a:t>First name, Identifier (e.g. Heather, organ donor)</a:t>
            </a:r>
          </a:p>
        </p:txBody>
      </p:sp>
      <p:sp>
        <p:nvSpPr>
          <p:cNvPr id="9" name="Title 1">
            <a:extLst>
              <a:ext uri="{FF2B5EF4-FFF2-40B4-BE49-F238E27FC236}">
                <a16:creationId xmlns:a16="http://schemas.microsoft.com/office/drawing/2014/main" id="{67114AFF-DF7A-4688-A615-B048815FB319}"/>
              </a:ext>
            </a:extLst>
          </p:cNvPr>
          <p:cNvSpPr>
            <a:spLocks noGrp="1"/>
          </p:cNvSpPr>
          <p:nvPr>
            <p:ph type="title" hasCustomPrompt="1"/>
          </p:nvPr>
        </p:nvSpPr>
        <p:spPr>
          <a:xfrm>
            <a:off x="6798312" y="378431"/>
            <a:ext cx="4663068" cy="5544999"/>
          </a:xfrm>
        </p:spPr>
        <p:txBody>
          <a:bodyPr anchor="ctr"/>
          <a:lstStyle>
            <a:lvl1pPr algn="ctr">
              <a:defRPr>
                <a:solidFill>
                  <a:schemeClr val="bg1"/>
                </a:solidFill>
              </a:defRPr>
            </a:lvl1pPr>
          </a:lstStyle>
          <a:p>
            <a:r>
              <a:rPr lang="en-US"/>
              <a:t>Click to edit master title style</a:t>
            </a:r>
            <a:endParaRPr lang="en-CA"/>
          </a:p>
        </p:txBody>
      </p:sp>
    </p:spTree>
    <p:extLst>
      <p:ext uri="{BB962C8B-B14F-4D97-AF65-F5344CB8AC3E}">
        <p14:creationId xmlns:p14="http://schemas.microsoft.com/office/powerpoint/2010/main" val="2237869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IntroSlide_3">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7B87A48-C6C9-FB49-A437-E448DAB6D68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7817" cy="6858000"/>
          </a:xfrm>
          <a:prstGeom prst="rect">
            <a:avLst/>
          </a:prstGeom>
        </p:spPr>
      </p:pic>
    </p:spTree>
    <p:extLst>
      <p:ext uri="{BB962C8B-B14F-4D97-AF65-F5344CB8AC3E}">
        <p14:creationId xmlns:p14="http://schemas.microsoft.com/office/powerpoint/2010/main" val="20918363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Blank Statement Text 4">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5721819-918F-4889-87C2-D6AC23D84C0F}"/>
              </a:ext>
            </a:extLst>
          </p:cNvPr>
          <p:cNvSpPr/>
          <p:nvPr userDrawn="1"/>
        </p:nvSpPr>
        <p:spPr>
          <a:xfrm>
            <a:off x="6096000" y="0"/>
            <a:ext cx="6096000" cy="6863893"/>
          </a:xfrm>
          <a:prstGeom prst="rect">
            <a:avLst/>
          </a:prstGeom>
          <a:solidFill>
            <a:schemeClr val="accent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CA"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7" name="Picture Placeholder 2">
            <a:extLst>
              <a:ext uri="{FF2B5EF4-FFF2-40B4-BE49-F238E27FC236}">
                <a16:creationId xmlns:a16="http://schemas.microsoft.com/office/drawing/2014/main" id="{D2823228-F1EB-4E6E-8EA7-88D3854201BF}"/>
              </a:ext>
            </a:extLst>
          </p:cNvPr>
          <p:cNvSpPr>
            <a:spLocks noGrp="1"/>
          </p:cNvSpPr>
          <p:nvPr>
            <p:ph type="pic" sz="quarter" idx="10"/>
          </p:nvPr>
        </p:nvSpPr>
        <p:spPr>
          <a:xfrm>
            <a:off x="0" y="0"/>
            <a:ext cx="6096000" cy="6858000"/>
          </a:xfrm>
        </p:spPr>
        <p:txBody>
          <a:bodyPr/>
          <a:lstStyle>
            <a:lvl1pPr marL="0" indent="0" algn="ctr">
              <a:buFont typeface="Arial" panose="020B0604020202020204" pitchFamily="34" charset="0"/>
              <a:buNone/>
              <a:defRPr/>
            </a:lvl1pPr>
          </a:lstStyle>
          <a:p>
            <a:r>
              <a:rPr lang="en-US"/>
              <a:t>Click icon to add picture</a:t>
            </a:r>
            <a:endParaRPr lang="en-CA"/>
          </a:p>
        </p:txBody>
      </p:sp>
      <p:sp>
        <p:nvSpPr>
          <p:cNvPr id="8" name="Content Placeholder 2">
            <a:extLst>
              <a:ext uri="{FF2B5EF4-FFF2-40B4-BE49-F238E27FC236}">
                <a16:creationId xmlns:a16="http://schemas.microsoft.com/office/drawing/2014/main" id="{7E3712C7-DAE2-4E0F-A5BC-B53B685C5859}"/>
              </a:ext>
            </a:extLst>
          </p:cNvPr>
          <p:cNvSpPr>
            <a:spLocks noGrp="1"/>
          </p:cNvSpPr>
          <p:nvPr>
            <p:ph sz="quarter" idx="14" hasCustomPrompt="1"/>
          </p:nvPr>
        </p:nvSpPr>
        <p:spPr>
          <a:xfrm>
            <a:off x="6095999" y="6051176"/>
            <a:ext cx="6095999" cy="806824"/>
          </a:xfrm>
        </p:spPr>
        <p:txBody>
          <a:bodyPr>
            <a:normAutofit/>
          </a:bodyPr>
          <a:lstStyle>
            <a:lvl1pPr marL="0" indent="0" algn="ctr">
              <a:buNone/>
              <a:defRPr lang="en-CA" sz="1600" smtClean="0">
                <a:solidFill>
                  <a:schemeClr val="accent5">
                    <a:lumMod val="20000"/>
                    <a:lumOff val="80000"/>
                  </a:schemeClr>
                </a:solidFill>
                <a:effectLst/>
                <a:latin typeface="Arial" panose="020B0604020202020204" pitchFamily="34" charset="0"/>
              </a:defRPr>
            </a:lvl1pPr>
          </a:lstStyle>
          <a:p>
            <a:pPr lvl="0"/>
            <a:r>
              <a:rPr lang="en-CA"/>
              <a:t>Image source</a:t>
            </a:r>
          </a:p>
        </p:txBody>
      </p:sp>
      <p:sp>
        <p:nvSpPr>
          <p:cNvPr id="9" name="Title 1">
            <a:extLst>
              <a:ext uri="{FF2B5EF4-FFF2-40B4-BE49-F238E27FC236}">
                <a16:creationId xmlns:a16="http://schemas.microsoft.com/office/drawing/2014/main" id="{CF8DC408-D840-41B5-B543-4F6804234C0F}"/>
              </a:ext>
            </a:extLst>
          </p:cNvPr>
          <p:cNvSpPr>
            <a:spLocks noGrp="1"/>
          </p:cNvSpPr>
          <p:nvPr>
            <p:ph type="title" hasCustomPrompt="1"/>
          </p:nvPr>
        </p:nvSpPr>
        <p:spPr>
          <a:xfrm>
            <a:off x="6798312" y="378431"/>
            <a:ext cx="4663068" cy="5544999"/>
          </a:xfrm>
        </p:spPr>
        <p:txBody>
          <a:bodyPr anchor="ctr"/>
          <a:lstStyle>
            <a:lvl1pPr algn="ctr">
              <a:defRPr>
                <a:solidFill>
                  <a:schemeClr val="bg1"/>
                </a:solidFill>
              </a:defRPr>
            </a:lvl1pPr>
          </a:lstStyle>
          <a:p>
            <a:r>
              <a:rPr lang="en-US"/>
              <a:t>Click to edit master title style</a:t>
            </a:r>
            <a:endParaRPr lang="en-CA"/>
          </a:p>
        </p:txBody>
      </p:sp>
    </p:spTree>
    <p:extLst>
      <p:ext uri="{BB962C8B-B14F-4D97-AF65-F5344CB8AC3E}">
        <p14:creationId xmlns:p14="http://schemas.microsoft.com/office/powerpoint/2010/main" val="21703760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Section Header 5">
    <p:spTree>
      <p:nvGrpSpPr>
        <p:cNvPr id="1" name=""/>
        <p:cNvGrpSpPr/>
        <p:nvPr/>
      </p:nvGrpSpPr>
      <p:grpSpPr>
        <a:xfrm>
          <a:off x="0" y="0"/>
          <a:ext cx="0" cy="0"/>
          <a:chOff x="0" y="0"/>
          <a:chExt cx="0" cy="0"/>
        </a:xfrm>
      </p:grpSpPr>
      <p:sp>
        <p:nvSpPr>
          <p:cNvPr id="6" name="Title Text">
            <a:extLst>
              <a:ext uri="{FF2B5EF4-FFF2-40B4-BE49-F238E27FC236}">
                <a16:creationId xmlns:a16="http://schemas.microsoft.com/office/drawing/2014/main" id="{59AC9B24-406C-408C-ABAD-9DEE3CEA6C7F}"/>
              </a:ext>
            </a:extLst>
          </p:cNvPr>
          <p:cNvSpPr txBox="1">
            <a:spLocks noGrp="1"/>
          </p:cNvSpPr>
          <p:nvPr>
            <p:ph type="title" hasCustomPrompt="1"/>
          </p:nvPr>
        </p:nvSpPr>
        <p:spPr>
          <a:xfrm>
            <a:off x="2253599" y="1048215"/>
            <a:ext cx="7684801" cy="4751371"/>
          </a:xfrm>
          <a:prstGeom prst="rect">
            <a:avLst/>
          </a:prstGeom>
        </p:spPr>
        <p:txBody>
          <a:bodyPr anchor="ctr">
            <a:noAutofit/>
          </a:bodyPr>
          <a:lstStyle>
            <a:lvl1pPr marL="0" marR="0" indent="0" algn="ctr" defTabSz="914400" rtl="0" eaLnBrk="1" fontAlgn="auto" latinLnBrk="0" hangingPunct="1">
              <a:lnSpc>
                <a:spcPct val="90000"/>
              </a:lnSpc>
              <a:spcBef>
                <a:spcPct val="0"/>
              </a:spcBef>
              <a:spcAft>
                <a:spcPts val="1200"/>
              </a:spcAft>
              <a:buClrTx/>
              <a:buSzTx/>
              <a:buFontTx/>
              <a:buNone/>
              <a:tabLst/>
              <a:defRPr sz="2600" b="0">
                <a:solidFill>
                  <a:schemeClr val="tx1"/>
                </a:solidFill>
                <a:latin typeface="Arial"/>
                <a:ea typeface="Arial"/>
                <a:cs typeface="Arial"/>
                <a:sym typeface="Arial"/>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CA"/>
              <a:t>Title text</a:t>
            </a:r>
            <a:br>
              <a:rPr lang="en-CA"/>
            </a:br>
            <a:r>
              <a:rPr lang="fr-CA"/>
              <a:t>Lorem ipsum </a:t>
            </a:r>
            <a:r>
              <a:rPr lang="fr-CA" err="1"/>
              <a:t>dolor</a:t>
            </a:r>
            <a:r>
              <a:rPr lang="fr-CA"/>
              <a:t> </a:t>
            </a:r>
            <a:r>
              <a:rPr lang="fr-CA" err="1"/>
              <a:t>sit</a:t>
            </a:r>
            <a:r>
              <a:rPr lang="fr-CA"/>
              <a:t> </a:t>
            </a:r>
            <a:r>
              <a:rPr lang="fr-CA" err="1"/>
              <a:t>amet</a:t>
            </a:r>
            <a:r>
              <a:rPr lang="fr-CA"/>
              <a:t>, </a:t>
            </a:r>
            <a:r>
              <a:rPr lang="fr-CA" err="1"/>
              <a:t>consectetur</a:t>
            </a:r>
            <a:r>
              <a:rPr lang="fr-CA"/>
              <a:t> </a:t>
            </a:r>
            <a:br>
              <a:rPr lang="fr-CA"/>
            </a:br>
            <a:r>
              <a:rPr lang="fr-CA" err="1"/>
              <a:t>adipiscing</a:t>
            </a:r>
            <a:r>
              <a:rPr lang="fr-CA"/>
              <a:t> </a:t>
            </a:r>
            <a:r>
              <a:rPr lang="fr-CA" err="1"/>
              <a:t>elit</a:t>
            </a:r>
            <a:r>
              <a:rPr lang="fr-CA"/>
              <a:t>, </a:t>
            </a:r>
            <a:r>
              <a:rPr lang="fr-CA" err="1"/>
              <a:t>sed</a:t>
            </a:r>
            <a:r>
              <a:rPr lang="fr-CA"/>
              <a:t> do </a:t>
            </a:r>
            <a:r>
              <a:rPr lang="fr-CA" err="1"/>
              <a:t>eiusmod</a:t>
            </a:r>
            <a:r>
              <a:rPr lang="fr-CA"/>
              <a:t> </a:t>
            </a:r>
            <a:r>
              <a:rPr lang="fr-CA" err="1"/>
              <a:t>tempor</a:t>
            </a:r>
            <a:r>
              <a:rPr lang="fr-CA"/>
              <a:t> </a:t>
            </a:r>
            <a:r>
              <a:rPr lang="fr-CA" err="1"/>
              <a:t>incididunt</a:t>
            </a:r>
            <a:r>
              <a:rPr lang="fr-CA"/>
              <a:t> </a:t>
            </a:r>
            <a:br>
              <a:rPr lang="fr-CA"/>
            </a:br>
            <a:r>
              <a:rPr lang="fr-CA"/>
              <a:t>ut </a:t>
            </a:r>
            <a:r>
              <a:rPr lang="fr-CA" err="1"/>
              <a:t>labore</a:t>
            </a:r>
            <a:r>
              <a:rPr lang="fr-CA"/>
              <a:t> et </a:t>
            </a:r>
            <a:r>
              <a:rPr lang="fr-CA" err="1"/>
              <a:t>dolore</a:t>
            </a:r>
            <a:r>
              <a:rPr lang="fr-CA"/>
              <a:t> magna </a:t>
            </a:r>
            <a:r>
              <a:rPr lang="fr-CA" err="1"/>
              <a:t>aliqua</a:t>
            </a:r>
            <a:r>
              <a:rPr lang="fr-CA"/>
              <a:t>. </a:t>
            </a:r>
            <a:br>
              <a:rPr lang="fr-CA"/>
            </a:br>
            <a:r>
              <a:rPr lang="fr-CA"/>
              <a:t>Ut </a:t>
            </a:r>
            <a:r>
              <a:rPr lang="fr-CA" err="1"/>
              <a:t>enim</a:t>
            </a:r>
            <a:r>
              <a:rPr lang="fr-CA"/>
              <a:t> ad </a:t>
            </a:r>
            <a:r>
              <a:rPr lang="fr-CA" err="1"/>
              <a:t>minim</a:t>
            </a:r>
            <a:r>
              <a:rPr lang="fr-CA"/>
              <a:t> </a:t>
            </a:r>
            <a:r>
              <a:rPr lang="fr-CA" err="1"/>
              <a:t>veniam</a:t>
            </a:r>
            <a:r>
              <a:rPr lang="fr-CA"/>
              <a:t>, </a:t>
            </a:r>
            <a:r>
              <a:rPr lang="fr-CA" err="1"/>
              <a:t>quis</a:t>
            </a:r>
            <a:r>
              <a:rPr lang="fr-CA"/>
              <a:t> </a:t>
            </a:r>
            <a:r>
              <a:rPr lang="fr-CA" err="1"/>
              <a:t>nostrud</a:t>
            </a:r>
            <a:r>
              <a:rPr lang="fr-CA"/>
              <a:t> </a:t>
            </a:r>
            <a:r>
              <a:rPr lang="fr-CA" err="1"/>
              <a:t>exercitation</a:t>
            </a:r>
            <a:r>
              <a:rPr lang="fr-CA"/>
              <a:t> </a:t>
            </a:r>
            <a:r>
              <a:rPr lang="fr-CA" err="1"/>
              <a:t>ullamco</a:t>
            </a:r>
            <a:r>
              <a:rPr lang="fr-CA"/>
              <a:t> </a:t>
            </a:r>
            <a:r>
              <a:rPr lang="fr-CA" err="1"/>
              <a:t>laboris</a:t>
            </a:r>
            <a:r>
              <a:rPr lang="fr-CA"/>
              <a:t> </a:t>
            </a:r>
            <a:r>
              <a:rPr lang="fr-CA" err="1"/>
              <a:t>nisi</a:t>
            </a:r>
            <a:r>
              <a:rPr lang="fr-CA"/>
              <a:t> ut </a:t>
            </a:r>
            <a:r>
              <a:rPr lang="fr-CA" err="1"/>
              <a:t>aliquip</a:t>
            </a:r>
            <a:r>
              <a:rPr lang="fr-CA"/>
              <a:t> ex </a:t>
            </a:r>
            <a:r>
              <a:rPr lang="fr-CA" err="1"/>
              <a:t>ea</a:t>
            </a:r>
            <a:r>
              <a:rPr lang="fr-CA"/>
              <a:t> commodo </a:t>
            </a:r>
            <a:r>
              <a:rPr lang="fr-CA" err="1"/>
              <a:t>consequat</a:t>
            </a:r>
            <a:r>
              <a:rPr lang="fr-CA"/>
              <a:t>. </a:t>
            </a:r>
            <a:endParaRPr/>
          </a:p>
        </p:txBody>
      </p:sp>
    </p:spTree>
    <p:extLst>
      <p:ext uri="{BB962C8B-B14F-4D97-AF65-F5344CB8AC3E}">
        <p14:creationId xmlns:p14="http://schemas.microsoft.com/office/powerpoint/2010/main" val="10408470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Statement Text 5">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060CDE4-B39F-CA44-9B72-1C69E408D9E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7817" cy="6858000"/>
          </a:xfrm>
          <a:prstGeom prst="rect">
            <a:avLst/>
          </a:prstGeom>
        </p:spPr>
      </p:pic>
      <p:sp>
        <p:nvSpPr>
          <p:cNvPr id="5" name="Title 1">
            <a:extLst>
              <a:ext uri="{FF2B5EF4-FFF2-40B4-BE49-F238E27FC236}">
                <a16:creationId xmlns:a16="http://schemas.microsoft.com/office/drawing/2014/main" id="{2719F585-5553-4747-A966-C93EA0C84C4F}"/>
              </a:ext>
            </a:extLst>
          </p:cNvPr>
          <p:cNvSpPr>
            <a:spLocks noGrp="1"/>
          </p:cNvSpPr>
          <p:nvPr>
            <p:ph type="title" hasCustomPrompt="1"/>
          </p:nvPr>
        </p:nvSpPr>
        <p:spPr>
          <a:xfrm>
            <a:off x="6798312" y="378431"/>
            <a:ext cx="4663068" cy="5544999"/>
          </a:xfrm>
        </p:spPr>
        <p:txBody>
          <a:bodyPr anchor="ctr"/>
          <a:lstStyle>
            <a:lvl1pPr algn="ctr">
              <a:defRPr>
                <a:solidFill>
                  <a:schemeClr val="tx1"/>
                </a:solidFill>
              </a:defRPr>
            </a:lvl1pPr>
          </a:lstStyle>
          <a:p>
            <a:r>
              <a:rPr lang="en-US"/>
              <a:t>Click to edit master title style</a:t>
            </a:r>
            <a:endParaRPr lang="en-CA"/>
          </a:p>
        </p:txBody>
      </p:sp>
      <p:sp>
        <p:nvSpPr>
          <p:cNvPr id="6" name="Content Placeholder 2">
            <a:extLst>
              <a:ext uri="{FF2B5EF4-FFF2-40B4-BE49-F238E27FC236}">
                <a16:creationId xmlns:a16="http://schemas.microsoft.com/office/drawing/2014/main" id="{6AE6FC24-2729-46A8-8E29-54DAB3833719}"/>
              </a:ext>
            </a:extLst>
          </p:cNvPr>
          <p:cNvSpPr>
            <a:spLocks noGrp="1"/>
          </p:cNvSpPr>
          <p:nvPr>
            <p:ph sz="quarter" idx="14" hasCustomPrompt="1"/>
          </p:nvPr>
        </p:nvSpPr>
        <p:spPr>
          <a:xfrm>
            <a:off x="6095999" y="6051176"/>
            <a:ext cx="6095999" cy="806824"/>
          </a:xfrm>
        </p:spPr>
        <p:txBody>
          <a:bodyPr>
            <a:normAutofit/>
          </a:bodyPr>
          <a:lstStyle>
            <a:lvl1pPr marL="0" indent="0" algn="ctr">
              <a:buNone/>
              <a:defRPr lang="en-CA" sz="1600" smtClean="0">
                <a:solidFill>
                  <a:schemeClr val="tx2"/>
                </a:solidFill>
                <a:effectLst/>
                <a:latin typeface="Arial" panose="020B0604020202020204" pitchFamily="34" charset="0"/>
              </a:defRPr>
            </a:lvl1pPr>
          </a:lstStyle>
          <a:p>
            <a:pPr lvl="0"/>
            <a:r>
              <a:rPr lang="en-CA"/>
              <a:t>First name, Identifier (e.g. Knox, stem cell)</a:t>
            </a:r>
          </a:p>
        </p:txBody>
      </p:sp>
    </p:spTree>
    <p:extLst>
      <p:ext uri="{BB962C8B-B14F-4D97-AF65-F5344CB8AC3E}">
        <p14:creationId xmlns:p14="http://schemas.microsoft.com/office/powerpoint/2010/main" val="14339732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Blank Statement Text 5">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8B321C8-8374-4EAC-BBAC-E18275C849B2}"/>
              </a:ext>
            </a:extLst>
          </p:cNvPr>
          <p:cNvSpPr>
            <a:spLocks noGrp="1"/>
          </p:cNvSpPr>
          <p:nvPr>
            <p:ph type="title" hasCustomPrompt="1"/>
          </p:nvPr>
        </p:nvSpPr>
        <p:spPr>
          <a:xfrm>
            <a:off x="6690732" y="371707"/>
            <a:ext cx="4663068" cy="5544999"/>
          </a:xfrm>
        </p:spPr>
        <p:txBody>
          <a:bodyPr anchor="ctr"/>
          <a:lstStyle>
            <a:lvl1pPr algn="ctr">
              <a:defRPr>
                <a:solidFill>
                  <a:schemeClr val="tx1"/>
                </a:solidFill>
              </a:defRPr>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80406A15-0ADB-4BF4-9760-AF12009C1FCA}"/>
              </a:ext>
            </a:extLst>
          </p:cNvPr>
          <p:cNvSpPr>
            <a:spLocks noGrp="1"/>
          </p:cNvSpPr>
          <p:nvPr>
            <p:ph type="pic" sz="quarter" idx="10"/>
          </p:nvPr>
        </p:nvSpPr>
        <p:spPr>
          <a:xfrm>
            <a:off x="0" y="0"/>
            <a:ext cx="6096000" cy="6858000"/>
          </a:xfrm>
        </p:spPr>
        <p:txBody>
          <a:bodyPr/>
          <a:lstStyle>
            <a:lvl1pPr marL="0" indent="0" algn="ctr">
              <a:buFont typeface="Arial" panose="020B0604020202020204" pitchFamily="34" charset="0"/>
              <a:buNone/>
              <a:defRPr/>
            </a:lvl1pPr>
          </a:lstStyle>
          <a:p>
            <a:r>
              <a:rPr lang="en-US"/>
              <a:t>Click icon to add picture</a:t>
            </a:r>
            <a:endParaRPr lang="en-CA"/>
          </a:p>
        </p:txBody>
      </p:sp>
      <p:sp>
        <p:nvSpPr>
          <p:cNvPr id="4" name="Content Placeholder 2">
            <a:extLst>
              <a:ext uri="{FF2B5EF4-FFF2-40B4-BE49-F238E27FC236}">
                <a16:creationId xmlns:a16="http://schemas.microsoft.com/office/drawing/2014/main" id="{7DA8DC55-25C5-41D7-8BB9-56E77002F771}"/>
              </a:ext>
            </a:extLst>
          </p:cNvPr>
          <p:cNvSpPr>
            <a:spLocks noGrp="1"/>
          </p:cNvSpPr>
          <p:nvPr>
            <p:ph sz="quarter" idx="14" hasCustomPrompt="1"/>
          </p:nvPr>
        </p:nvSpPr>
        <p:spPr>
          <a:xfrm>
            <a:off x="6095999" y="6051176"/>
            <a:ext cx="6095999" cy="806824"/>
          </a:xfrm>
        </p:spPr>
        <p:txBody>
          <a:bodyPr>
            <a:normAutofit/>
          </a:bodyPr>
          <a:lstStyle>
            <a:lvl1pPr marL="0" indent="0" algn="ctr">
              <a:buNone/>
              <a:defRPr sz="1600" b="0" i="0">
                <a:solidFill>
                  <a:schemeClr val="tx2"/>
                </a:solidFill>
                <a:latin typeface="Arial" panose="020B0604020202020204" pitchFamily="34" charset="0"/>
                <a:cs typeface="Arial" panose="020B0604020202020204" pitchFamily="34" charset="0"/>
              </a:defRPr>
            </a:lvl1pPr>
          </a:lstStyle>
          <a:p>
            <a:r>
              <a:rPr lang="en-CA" i="0"/>
              <a:t>First name, identifier or image source</a:t>
            </a:r>
          </a:p>
        </p:txBody>
      </p:sp>
    </p:spTree>
    <p:extLst>
      <p:ext uri="{BB962C8B-B14F-4D97-AF65-F5344CB8AC3E}">
        <p14:creationId xmlns:p14="http://schemas.microsoft.com/office/powerpoint/2010/main" val="8101626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Blank Statement Text 5 + bullets">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8B321C8-8374-4EAC-BBAC-E18275C849B2}"/>
              </a:ext>
            </a:extLst>
          </p:cNvPr>
          <p:cNvSpPr>
            <a:spLocks noGrp="1"/>
          </p:cNvSpPr>
          <p:nvPr>
            <p:ph type="title" hasCustomPrompt="1"/>
          </p:nvPr>
        </p:nvSpPr>
        <p:spPr>
          <a:xfrm>
            <a:off x="6690732" y="371707"/>
            <a:ext cx="4663068" cy="2250470"/>
          </a:xfrm>
        </p:spPr>
        <p:txBody>
          <a:bodyPr anchor="b"/>
          <a:lstStyle>
            <a:lvl1pPr algn="l">
              <a:defRPr>
                <a:solidFill>
                  <a:schemeClr val="tx1"/>
                </a:solidFill>
              </a:defRPr>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80406A15-0ADB-4BF4-9760-AF12009C1FCA}"/>
              </a:ext>
            </a:extLst>
          </p:cNvPr>
          <p:cNvSpPr>
            <a:spLocks noGrp="1"/>
          </p:cNvSpPr>
          <p:nvPr>
            <p:ph type="pic" sz="quarter" idx="10"/>
          </p:nvPr>
        </p:nvSpPr>
        <p:spPr>
          <a:xfrm>
            <a:off x="0" y="0"/>
            <a:ext cx="6096000" cy="6858000"/>
          </a:xfrm>
        </p:spPr>
        <p:txBody>
          <a:bodyPr/>
          <a:lstStyle>
            <a:lvl1pPr marL="0" indent="0" algn="ctr">
              <a:buFont typeface="Arial" panose="020B0604020202020204" pitchFamily="34" charset="0"/>
              <a:buNone/>
              <a:defRPr/>
            </a:lvl1pPr>
          </a:lstStyle>
          <a:p>
            <a:r>
              <a:rPr lang="en-US"/>
              <a:t>Click icon to add picture</a:t>
            </a:r>
            <a:endParaRPr lang="en-CA"/>
          </a:p>
        </p:txBody>
      </p:sp>
      <p:sp>
        <p:nvSpPr>
          <p:cNvPr id="4" name="Content Placeholder 3">
            <a:extLst>
              <a:ext uri="{FF2B5EF4-FFF2-40B4-BE49-F238E27FC236}">
                <a16:creationId xmlns:a16="http://schemas.microsoft.com/office/drawing/2014/main" id="{BBD31358-7010-451F-BD6E-84BCC0B5687E}"/>
              </a:ext>
            </a:extLst>
          </p:cNvPr>
          <p:cNvSpPr>
            <a:spLocks noGrp="1"/>
          </p:cNvSpPr>
          <p:nvPr>
            <p:ph sz="quarter" idx="11"/>
          </p:nvPr>
        </p:nvSpPr>
        <p:spPr>
          <a:xfrm>
            <a:off x="6691313" y="2702859"/>
            <a:ext cx="4662487" cy="3213847"/>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Content Placeholder 2">
            <a:extLst>
              <a:ext uri="{FF2B5EF4-FFF2-40B4-BE49-F238E27FC236}">
                <a16:creationId xmlns:a16="http://schemas.microsoft.com/office/drawing/2014/main" id="{EAD4A1BE-5A6A-4D9E-9F79-F6D92FE23A38}"/>
              </a:ext>
            </a:extLst>
          </p:cNvPr>
          <p:cNvSpPr>
            <a:spLocks noGrp="1"/>
          </p:cNvSpPr>
          <p:nvPr>
            <p:ph sz="quarter" idx="14" hasCustomPrompt="1"/>
          </p:nvPr>
        </p:nvSpPr>
        <p:spPr>
          <a:xfrm>
            <a:off x="6096000" y="6051176"/>
            <a:ext cx="6096000" cy="806824"/>
          </a:xfrm>
        </p:spPr>
        <p:txBody>
          <a:bodyPr>
            <a:normAutofit/>
          </a:bodyPr>
          <a:lstStyle>
            <a:lvl1pPr marL="0" indent="0" algn="ctr">
              <a:buNone/>
              <a:defRPr sz="1600" b="0" i="0">
                <a:solidFill>
                  <a:schemeClr val="tx2"/>
                </a:solidFill>
                <a:latin typeface="Arial" panose="020B0604020202020204" pitchFamily="34" charset="0"/>
                <a:cs typeface="Arial" panose="020B0604020202020204" pitchFamily="34" charset="0"/>
              </a:defRPr>
            </a:lvl1pPr>
          </a:lstStyle>
          <a:p>
            <a:r>
              <a:rPr lang="en-CA" i="0"/>
              <a:t>First name, identifier or image source</a:t>
            </a:r>
          </a:p>
        </p:txBody>
      </p:sp>
    </p:spTree>
    <p:extLst>
      <p:ext uri="{BB962C8B-B14F-4D97-AF65-F5344CB8AC3E}">
        <p14:creationId xmlns:p14="http://schemas.microsoft.com/office/powerpoint/2010/main" val="160601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Blank Statement Text 5 + Copy">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8B321C8-8374-4EAC-BBAC-E18275C849B2}"/>
              </a:ext>
            </a:extLst>
          </p:cNvPr>
          <p:cNvSpPr>
            <a:spLocks noGrp="1"/>
          </p:cNvSpPr>
          <p:nvPr>
            <p:ph type="title" hasCustomPrompt="1"/>
          </p:nvPr>
        </p:nvSpPr>
        <p:spPr>
          <a:xfrm>
            <a:off x="6690732" y="371707"/>
            <a:ext cx="4663068" cy="2250470"/>
          </a:xfrm>
        </p:spPr>
        <p:txBody>
          <a:bodyPr anchor="b"/>
          <a:lstStyle>
            <a:lvl1pPr algn="l">
              <a:defRPr>
                <a:solidFill>
                  <a:schemeClr val="tx1"/>
                </a:solidFill>
              </a:defRPr>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80406A15-0ADB-4BF4-9760-AF12009C1FCA}"/>
              </a:ext>
            </a:extLst>
          </p:cNvPr>
          <p:cNvSpPr>
            <a:spLocks noGrp="1"/>
          </p:cNvSpPr>
          <p:nvPr>
            <p:ph type="pic" sz="quarter" idx="10"/>
          </p:nvPr>
        </p:nvSpPr>
        <p:spPr>
          <a:xfrm>
            <a:off x="0" y="0"/>
            <a:ext cx="6096000" cy="6858000"/>
          </a:xfrm>
        </p:spPr>
        <p:txBody>
          <a:bodyPr/>
          <a:lstStyle>
            <a:lvl1pPr marL="0" indent="0" algn="ctr">
              <a:buFont typeface="Arial" panose="020B0604020202020204" pitchFamily="34" charset="0"/>
              <a:buNone/>
              <a:defRPr/>
            </a:lvl1pPr>
          </a:lstStyle>
          <a:p>
            <a:r>
              <a:rPr lang="en-US"/>
              <a:t>Click icon to add picture</a:t>
            </a:r>
            <a:endParaRPr lang="en-CA"/>
          </a:p>
        </p:txBody>
      </p:sp>
      <p:sp>
        <p:nvSpPr>
          <p:cNvPr id="4" name="Content Placeholder 3">
            <a:extLst>
              <a:ext uri="{FF2B5EF4-FFF2-40B4-BE49-F238E27FC236}">
                <a16:creationId xmlns:a16="http://schemas.microsoft.com/office/drawing/2014/main" id="{BBD31358-7010-451F-BD6E-84BCC0B5687E}"/>
              </a:ext>
            </a:extLst>
          </p:cNvPr>
          <p:cNvSpPr>
            <a:spLocks noGrp="1"/>
          </p:cNvSpPr>
          <p:nvPr>
            <p:ph sz="quarter" idx="11"/>
          </p:nvPr>
        </p:nvSpPr>
        <p:spPr>
          <a:xfrm>
            <a:off x="6691313" y="2702859"/>
            <a:ext cx="4662487" cy="3213847"/>
          </a:xfrm>
        </p:spPr>
        <p:txBody>
          <a:bodyPr anchor="t"/>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Content Placeholder 2">
            <a:extLst>
              <a:ext uri="{FF2B5EF4-FFF2-40B4-BE49-F238E27FC236}">
                <a16:creationId xmlns:a16="http://schemas.microsoft.com/office/drawing/2014/main" id="{23960F36-0D1B-3E47-9BA4-B2FA47387877}"/>
              </a:ext>
            </a:extLst>
          </p:cNvPr>
          <p:cNvSpPr>
            <a:spLocks noGrp="1"/>
          </p:cNvSpPr>
          <p:nvPr>
            <p:ph sz="quarter" idx="14" hasCustomPrompt="1"/>
          </p:nvPr>
        </p:nvSpPr>
        <p:spPr>
          <a:xfrm>
            <a:off x="6096000" y="6051176"/>
            <a:ext cx="6096000" cy="806824"/>
          </a:xfrm>
        </p:spPr>
        <p:txBody>
          <a:bodyPr>
            <a:normAutofit/>
          </a:bodyPr>
          <a:lstStyle>
            <a:lvl1pPr marL="0" indent="0" algn="ctr">
              <a:buNone/>
              <a:defRPr sz="1600" b="0" i="0">
                <a:solidFill>
                  <a:schemeClr val="tx2"/>
                </a:solidFill>
                <a:latin typeface="Arial" panose="020B0604020202020204" pitchFamily="34" charset="0"/>
                <a:cs typeface="Arial" panose="020B0604020202020204" pitchFamily="34" charset="0"/>
              </a:defRPr>
            </a:lvl1pPr>
          </a:lstStyle>
          <a:p>
            <a:r>
              <a:rPr lang="en-CA" i="0"/>
              <a:t>First name, identifier or image source</a:t>
            </a:r>
          </a:p>
        </p:txBody>
      </p:sp>
    </p:spTree>
    <p:extLst>
      <p:ext uri="{BB962C8B-B14F-4D97-AF65-F5344CB8AC3E}">
        <p14:creationId xmlns:p14="http://schemas.microsoft.com/office/powerpoint/2010/main" val="31140100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1_Blank Statement Text 5 + Copy">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8B321C8-8374-4EAC-BBAC-E18275C849B2}"/>
              </a:ext>
            </a:extLst>
          </p:cNvPr>
          <p:cNvSpPr>
            <a:spLocks noGrp="1"/>
          </p:cNvSpPr>
          <p:nvPr>
            <p:ph type="title" hasCustomPrompt="1"/>
          </p:nvPr>
        </p:nvSpPr>
        <p:spPr>
          <a:xfrm>
            <a:off x="6690732" y="371707"/>
            <a:ext cx="4663068" cy="2250470"/>
          </a:xfrm>
        </p:spPr>
        <p:txBody>
          <a:bodyPr anchor="b"/>
          <a:lstStyle>
            <a:lvl1pPr algn="ctr">
              <a:defRPr>
                <a:solidFill>
                  <a:schemeClr val="tx1"/>
                </a:solidFill>
              </a:defRPr>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80406A15-0ADB-4BF4-9760-AF12009C1FCA}"/>
              </a:ext>
            </a:extLst>
          </p:cNvPr>
          <p:cNvSpPr>
            <a:spLocks noGrp="1"/>
          </p:cNvSpPr>
          <p:nvPr>
            <p:ph type="pic" sz="quarter" idx="10"/>
          </p:nvPr>
        </p:nvSpPr>
        <p:spPr>
          <a:xfrm>
            <a:off x="0" y="0"/>
            <a:ext cx="6096000" cy="6858000"/>
          </a:xfrm>
        </p:spPr>
        <p:txBody>
          <a:bodyPr/>
          <a:lstStyle>
            <a:lvl1pPr marL="0" indent="0" algn="ctr">
              <a:buFont typeface="Arial" panose="020B0604020202020204" pitchFamily="34" charset="0"/>
              <a:buNone/>
              <a:defRPr/>
            </a:lvl1pPr>
          </a:lstStyle>
          <a:p>
            <a:r>
              <a:rPr lang="en-US"/>
              <a:t>Click icon to add picture</a:t>
            </a:r>
            <a:endParaRPr lang="en-CA"/>
          </a:p>
        </p:txBody>
      </p:sp>
      <p:sp>
        <p:nvSpPr>
          <p:cNvPr id="4" name="Content Placeholder 3">
            <a:extLst>
              <a:ext uri="{FF2B5EF4-FFF2-40B4-BE49-F238E27FC236}">
                <a16:creationId xmlns:a16="http://schemas.microsoft.com/office/drawing/2014/main" id="{BBD31358-7010-451F-BD6E-84BCC0B5687E}"/>
              </a:ext>
            </a:extLst>
          </p:cNvPr>
          <p:cNvSpPr>
            <a:spLocks noGrp="1"/>
          </p:cNvSpPr>
          <p:nvPr>
            <p:ph sz="quarter" idx="11"/>
          </p:nvPr>
        </p:nvSpPr>
        <p:spPr>
          <a:xfrm>
            <a:off x="6691313" y="2702859"/>
            <a:ext cx="4662487" cy="3213847"/>
          </a:xfrm>
        </p:spPr>
        <p:txBody>
          <a:bodyPr anchor="t"/>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Click to edit Master text styles</a:t>
            </a:r>
          </a:p>
        </p:txBody>
      </p:sp>
      <p:sp>
        <p:nvSpPr>
          <p:cNvPr id="6" name="Content Placeholder 2">
            <a:extLst>
              <a:ext uri="{FF2B5EF4-FFF2-40B4-BE49-F238E27FC236}">
                <a16:creationId xmlns:a16="http://schemas.microsoft.com/office/drawing/2014/main" id="{D1E5F038-B3DE-3443-BB1E-1292651E7713}"/>
              </a:ext>
            </a:extLst>
          </p:cNvPr>
          <p:cNvSpPr>
            <a:spLocks noGrp="1"/>
          </p:cNvSpPr>
          <p:nvPr>
            <p:ph sz="quarter" idx="14" hasCustomPrompt="1"/>
          </p:nvPr>
        </p:nvSpPr>
        <p:spPr>
          <a:xfrm>
            <a:off x="6096000" y="6051176"/>
            <a:ext cx="6096000" cy="806824"/>
          </a:xfrm>
        </p:spPr>
        <p:txBody>
          <a:bodyPr>
            <a:normAutofit/>
          </a:bodyPr>
          <a:lstStyle>
            <a:lvl1pPr marL="0" indent="0" algn="ctr">
              <a:buNone/>
              <a:defRPr sz="1600" b="0" i="0">
                <a:solidFill>
                  <a:schemeClr val="tx2"/>
                </a:solidFill>
                <a:latin typeface="Arial" panose="020B0604020202020204" pitchFamily="34" charset="0"/>
                <a:cs typeface="Arial" panose="020B0604020202020204" pitchFamily="34" charset="0"/>
              </a:defRPr>
            </a:lvl1pPr>
          </a:lstStyle>
          <a:p>
            <a:r>
              <a:rPr lang="en-CA" i="0"/>
              <a:t>First name, identifier or image source</a:t>
            </a:r>
          </a:p>
        </p:txBody>
      </p:sp>
    </p:spTree>
    <p:extLst>
      <p:ext uri="{BB962C8B-B14F-4D97-AF65-F5344CB8AC3E}">
        <p14:creationId xmlns:p14="http://schemas.microsoft.com/office/powerpoint/2010/main" val="20977136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8C62D884-BB0F-4081-BBD6-D39B1EEA434E}"/>
              </a:ext>
            </a:extLst>
          </p:cNvPr>
          <p:cNvSpPr>
            <a:spLocks noGrp="1"/>
          </p:cNvSpPr>
          <p:nvPr>
            <p:ph idx="1"/>
          </p:nvPr>
        </p:nvSpPr>
        <p:spPr>
          <a:xfrm>
            <a:off x="838200" y="1143000"/>
            <a:ext cx="10515600" cy="472439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8" name="Title Placeholder 1">
            <a:extLst>
              <a:ext uri="{FF2B5EF4-FFF2-40B4-BE49-F238E27FC236}">
                <a16:creationId xmlns:a16="http://schemas.microsoft.com/office/drawing/2014/main" id="{D416B3B6-F7D9-44FF-8B82-29419E2B1F7D}"/>
              </a:ext>
            </a:extLst>
          </p:cNvPr>
          <p:cNvSpPr>
            <a:spLocks noGrp="1"/>
          </p:cNvSpPr>
          <p:nvPr>
            <p:ph type="title"/>
          </p:nvPr>
        </p:nvSpPr>
        <p:spPr>
          <a:xfrm>
            <a:off x="764236" y="0"/>
            <a:ext cx="10515600" cy="943442"/>
          </a:xfrm>
          <a:prstGeom prst="rect">
            <a:avLst/>
          </a:prstGeom>
        </p:spPr>
        <p:txBody>
          <a:bodyPr vert="horz" lIns="91440" tIns="45720" rIns="91440" bIns="45720" rtlCol="0" anchor="b">
            <a:normAutofit/>
          </a:bodyPr>
          <a:lstStyle/>
          <a:p>
            <a:r>
              <a:rPr lang="en-US"/>
              <a:t>Click to edit Master title style</a:t>
            </a:r>
            <a:endParaRPr lang="en-CA"/>
          </a:p>
        </p:txBody>
      </p:sp>
    </p:spTree>
    <p:extLst>
      <p:ext uri="{BB962C8B-B14F-4D97-AF65-F5344CB8AC3E}">
        <p14:creationId xmlns:p14="http://schemas.microsoft.com/office/powerpoint/2010/main" val="30365759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53219A71-6500-41AB-BBBA-855C0A4A32FA}"/>
              </a:ext>
            </a:extLst>
          </p:cNvPr>
          <p:cNvSpPr>
            <a:spLocks noGrp="1"/>
          </p:cNvSpPr>
          <p:nvPr>
            <p:ph idx="1"/>
          </p:nvPr>
        </p:nvSpPr>
        <p:spPr>
          <a:xfrm>
            <a:off x="5183188" y="1143000"/>
            <a:ext cx="6172200" cy="4718050"/>
          </a:xfrm>
        </p:spPr>
        <p:txBody>
          <a:bodyPr anchor="ctr">
            <a:normAutofit/>
          </a:bodyPr>
          <a:lstStyle>
            <a:lvl1pPr>
              <a:defRPr sz="2600"/>
            </a:lvl1pPr>
            <a:lvl2pPr>
              <a:defRPr sz="2600"/>
            </a:lvl2pPr>
            <a:lvl3pPr>
              <a:defRPr sz="2600"/>
            </a:lvl3pPr>
            <a:lvl4pPr>
              <a:defRPr sz="2600"/>
            </a:lvl4pPr>
            <a:lvl5pPr>
              <a:defRPr sz="2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Text Placeholder 3">
            <a:extLst>
              <a:ext uri="{FF2B5EF4-FFF2-40B4-BE49-F238E27FC236}">
                <a16:creationId xmlns:a16="http://schemas.microsoft.com/office/drawing/2014/main" id="{187C1EB2-58D9-42BD-9290-28833DD58394}"/>
              </a:ext>
            </a:extLst>
          </p:cNvPr>
          <p:cNvSpPr>
            <a:spLocks noGrp="1"/>
          </p:cNvSpPr>
          <p:nvPr>
            <p:ph type="body" sz="half" idx="2"/>
          </p:nvPr>
        </p:nvSpPr>
        <p:spPr>
          <a:xfrm>
            <a:off x="839788" y="2559204"/>
            <a:ext cx="3932237" cy="3309783"/>
          </a:xfrm>
        </p:spPr>
        <p:txBody>
          <a:bodyPr anchor="t">
            <a:normAutofit/>
          </a:bodyPr>
          <a:lstStyle>
            <a:lvl1pPr marL="0" indent="0">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Text Placeholder 9">
            <a:extLst>
              <a:ext uri="{FF2B5EF4-FFF2-40B4-BE49-F238E27FC236}">
                <a16:creationId xmlns:a16="http://schemas.microsoft.com/office/drawing/2014/main" id="{BCBB6448-9D33-4395-86C2-D5ACB257A3C5}"/>
              </a:ext>
            </a:extLst>
          </p:cNvPr>
          <p:cNvSpPr>
            <a:spLocks noGrp="1"/>
          </p:cNvSpPr>
          <p:nvPr>
            <p:ph type="body" sz="quarter" idx="12" hasCustomPrompt="1"/>
          </p:nvPr>
        </p:nvSpPr>
        <p:spPr>
          <a:xfrm>
            <a:off x="836612" y="1249363"/>
            <a:ext cx="2172630" cy="1159300"/>
          </a:xfrm>
          <a:noFill/>
        </p:spPr>
        <p:style>
          <a:lnRef idx="3">
            <a:schemeClr val="lt1"/>
          </a:lnRef>
          <a:fillRef idx="1">
            <a:schemeClr val="accent6"/>
          </a:fillRef>
          <a:effectRef idx="1">
            <a:schemeClr val="accent6"/>
          </a:effectRef>
          <a:fontRef idx="minor">
            <a:schemeClr val="lt1"/>
          </a:fontRef>
        </p:style>
        <p:txBody>
          <a:bodyPr anchor="b">
            <a:noAutofit/>
          </a:bodyPr>
          <a:lstStyle>
            <a:lvl1pPr marL="0" indent="0" algn="ctr">
              <a:buFontTx/>
              <a:buNone/>
              <a:defRPr sz="6000" b="1">
                <a:solidFill>
                  <a:schemeClr val="accent1"/>
                </a:solidFill>
                <a:latin typeface="Arial" panose="020B0604020202020204" pitchFamily="34" charset="0"/>
                <a:cs typeface="Arial" panose="020B0604020202020204" pitchFamily="34" charset="0"/>
              </a:defRPr>
            </a:lvl1pPr>
          </a:lstStyle>
          <a:p>
            <a:pPr lvl="0"/>
            <a:r>
              <a:rPr lang="en-US"/>
              <a:t>17%</a:t>
            </a:r>
            <a:endParaRPr lang="en-CA"/>
          </a:p>
        </p:txBody>
      </p:sp>
      <p:sp>
        <p:nvSpPr>
          <p:cNvPr id="12" name="Title Placeholder 1">
            <a:extLst>
              <a:ext uri="{FF2B5EF4-FFF2-40B4-BE49-F238E27FC236}">
                <a16:creationId xmlns:a16="http://schemas.microsoft.com/office/drawing/2014/main" id="{1913F282-6209-4D2A-AB43-48A25C7EE430}"/>
              </a:ext>
            </a:extLst>
          </p:cNvPr>
          <p:cNvSpPr>
            <a:spLocks noGrp="1"/>
          </p:cNvSpPr>
          <p:nvPr>
            <p:ph type="title"/>
          </p:nvPr>
        </p:nvSpPr>
        <p:spPr>
          <a:xfrm>
            <a:off x="764236" y="0"/>
            <a:ext cx="10591152" cy="943442"/>
          </a:xfrm>
          <a:prstGeom prst="rect">
            <a:avLst/>
          </a:prstGeom>
        </p:spPr>
        <p:txBody>
          <a:bodyPr vert="horz" lIns="91440" tIns="45720" rIns="91440" bIns="45720" rtlCol="0" anchor="b">
            <a:normAutofit/>
          </a:bodyPr>
          <a:lstStyle/>
          <a:p>
            <a:r>
              <a:rPr lang="en-US"/>
              <a:t>Click to edit Master title style</a:t>
            </a:r>
            <a:endParaRPr lang="en-CA"/>
          </a:p>
        </p:txBody>
      </p:sp>
    </p:spTree>
    <p:extLst>
      <p:ext uri="{BB962C8B-B14F-4D97-AF65-F5344CB8AC3E}">
        <p14:creationId xmlns:p14="http://schemas.microsoft.com/office/powerpoint/2010/main" val="99991224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End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74BC2B6-CC05-46EA-A891-FE633354A03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763" y="852178"/>
            <a:ext cx="12176237" cy="5153643"/>
          </a:xfrm>
          <a:prstGeom prst="rect">
            <a:avLst/>
          </a:prstGeom>
        </p:spPr>
      </p:pic>
    </p:spTree>
    <p:extLst>
      <p:ext uri="{BB962C8B-B14F-4D97-AF65-F5344CB8AC3E}">
        <p14:creationId xmlns:p14="http://schemas.microsoft.com/office/powerpoint/2010/main" val="42525627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Column">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C105AB0-D832-4C0C-9C82-7BA869801B21}"/>
              </a:ext>
            </a:extLst>
          </p:cNvPr>
          <p:cNvSpPr>
            <a:spLocks noGrp="1"/>
          </p:cNvSpPr>
          <p:nvPr>
            <p:ph type="body" sz="quarter" idx="13"/>
          </p:nvPr>
        </p:nvSpPr>
        <p:spPr>
          <a:xfrm>
            <a:off x="838200" y="1143000"/>
            <a:ext cx="10515600" cy="4724400"/>
          </a:xfrm>
        </p:spPr>
        <p:txBody>
          <a:bodyPr/>
          <a:lstStyle>
            <a:lvl2pPr>
              <a:lnSpc>
                <a:spcPct val="150000"/>
              </a:lnSpc>
              <a:spcBef>
                <a:spcPts val="0"/>
              </a:spcBef>
              <a:defRPr/>
            </a:lvl2pPr>
            <a:lvl3pPr>
              <a:spcBef>
                <a:spcPts val="0"/>
              </a:spcBef>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8" name="Title Placeholder 1">
            <a:extLst>
              <a:ext uri="{FF2B5EF4-FFF2-40B4-BE49-F238E27FC236}">
                <a16:creationId xmlns:a16="http://schemas.microsoft.com/office/drawing/2014/main" id="{BB36B254-A730-47C4-9E72-D84F3934E7D1}"/>
              </a:ext>
            </a:extLst>
          </p:cNvPr>
          <p:cNvSpPr>
            <a:spLocks noGrp="1"/>
          </p:cNvSpPr>
          <p:nvPr>
            <p:ph type="title"/>
          </p:nvPr>
        </p:nvSpPr>
        <p:spPr>
          <a:xfrm>
            <a:off x="764236" y="0"/>
            <a:ext cx="10589564" cy="943442"/>
          </a:xfrm>
          <a:prstGeom prst="rect">
            <a:avLst/>
          </a:prstGeom>
        </p:spPr>
        <p:txBody>
          <a:bodyPr vert="horz" lIns="91440" tIns="45720" rIns="91440" bIns="45720" rtlCol="0" anchor="b">
            <a:normAutofit/>
          </a:bodyPr>
          <a:lstStyle/>
          <a:p>
            <a:r>
              <a:rPr lang="en-US"/>
              <a:t>Click to edit Master title style</a:t>
            </a:r>
            <a:endParaRPr lang="en-CA"/>
          </a:p>
        </p:txBody>
      </p:sp>
    </p:spTree>
    <p:extLst>
      <p:ext uri="{BB962C8B-B14F-4D97-AF65-F5344CB8AC3E}">
        <p14:creationId xmlns:p14="http://schemas.microsoft.com/office/powerpoint/2010/main" val="416541852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EndSlide_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55CF750-8184-D84C-BDB4-55E599C15A0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08" y="0"/>
            <a:ext cx="12197816" cy="6858000"/>
          </a:xfrm>
          <a:prstGeom prst="rect">
            <a:avLst/>
          </a:prstGeom>
        </p:spPr>
      </p:pic>
      <p:sp>
        <p:nvSpPr>
          <p:cNvPr id="5" name="Title Placeholder 1">
            <a:extLst>
              <a:ext uri="{FF2B5EF4-FFF2-40B4-BE49-F238E27FC236}">
                <a16:creationId xmlns:a16="http://schemas.microsoft.com/office/drawing/2014/main" id="{1D375AC0-41AA-3E42-83B1-5DDBDAFAAE4A}"/>
              </a:ext>
            </a:extLst>
          </p:cNvPr>
          <p:cNvSpPr>
            <a:spLocks noGrp="1"/>
          </p:cNvSpPr>
          <p:nvPr>
            <p:ph type="title" hasCustomPrompt="1"/>
          </p:nvPr>
        </p:nvSpPr>
        <p:spPr>
          <a:xfrm>
            <a:off x="800424" y="462013"/>
            <a:ext cx="10591152" cy="943442"/>
          </a:xfrm>
          <a:prstGeom prst="rect">
            <a:avLst/>
          </a:prstGeom>
        </p:spPr>
        <p:txBody>
          <a:bodyPr vert="horz" lIns="91440" tIns="45720" rIns="91440" bIns="45720" rtlCol="0" anchor="b">
            <a:normAutofit/>
          </a:bodyPr>
          <a:lstStyle>
            <a:lvl1pPr algn="ctr">
              <a:defRPr/>
            </a:lvl1pPr>
          </a:lstStyle>
          <a:p>
            <a:r>
              <a:rPr lang="en-US"/>
              <a:t>Together, we are Canada’s lifeline</a:t>
            </a:r>
            <a:endParaRPr lang="en-CA"/>
          </a:p>
        </p:txBody>
      </p:sp>
    </p:spTree>
    <p:extLst>
      <p:ext uri="{BB962C8B-B14F-4D97-AF65-F5344CB8AC3E}">
        <p14:creationId xmlns:p14="http://schemas.microsoft.com/office/powerpoint/2010/main" val="288044217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77F19-758D-4CB8-BC49-17F1393E9B7C}"/>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29E4B4D3-100B-4621-B68F-43EAF60A46D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02FA806A-58AB-4895-B919-04681A388795}"/>
              </a:ext>
            </a:extLst>
          </p:cNvPr>
          <p:cNvSpPr>
            <a:spLocks noGrp="1"/>
          </p:cNvSpPr>
          <p:nvPr>
            <p:ph type="dt" sz="half" idx="10"/>
          </p:nvPr>
        </p:nvSpPr>
        <p:spPr/>
        <p:txBody>
          <a:bodyPr/>
          <a:lstStyle/>
          <a:p>
            <a:fld id="{9F75310F-A385-420E-9E39-DDAEC9B36039}" type="datetimeFigureOut">
              <a:rPr lang="en-CA" smtClean="0"/>
              <a:t>2022-11-10</a:t>
            </a:fld>
            <a:endParaRPr lang="en-CA"/>
          </a:p>
        </p:txBody>
      </p:sp>
      <p:sp>
        <p:nvSpPr>
          <p:cNvPr id="5" name="Footer Placeholder 4">
            <a:extLst>
              <a:ext uri="{FF2B5EF4-FFF2-40B4-BE49-F238E27FC236}">
                <a16:creationId xmlns:a16="http://schemas.microsoft.com/office/drawing/2014/main" id="{1FEA3B73-6CBE-4451-A5F8-610EB16FC96D}"/>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CB27D004-8CB8-4C52-A777-A5A8D73305AA}"/>
              </a:ext>
            </a:extLst>
          </p:cNvPr>
          <p:cNvSpPr>
            <a:spLocks noGrp="1"/>
          </p:cNvSpPr>
          <p:nvPr>
            <p:ph type="sldNum" sz="quarter" idx="12"/>
          </p:nvPr>
        </p:nvSpPr>
        <p:spPr/>
        <p:txBody>
          <a:bodyPr/>
          <a:lstStyle/>
          <a:p>
            <a:fld id="{0349CB45-E364-4E3A-AF8F-B716F716AA96}" type="slidenum">
              <a:rPr lang="en-CA" smtClean="0"/>
              <a:t>‹#›</a:t>
            </a:fld>
            <a:endParaRPr lang="en-CA"/>
          </a:p>
        </p:txBody>
      </p:sp>
    </p:spTree>
    <p:extLst>
      <p:ext uri="{BB962C8B-B14F-4D97-AF65-F5344CB8AC3E}">
        <p14:creationId xmlns:p14="http://schemas.microsoft.com/office/powerpoint/2010/main" val="46038860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84F9F-277E-491E-884C-DDAF7AD22D0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BBED606E-1BF3-44F7-851D-948A7D8FE37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9575A2A5-BE89-42BA-B750-C5F66B24F46B}"/>
              </a:ext>
            </a:extLst>
          </p:cNvPr>
          <p:cNvSpPr>
            <a:spLocks noGrp="1"/>
          </p:cNvSpPr>
          <p:nvPr>
            <p:ph type="dt" sz="half" idx="10"/>
          </p:nvPr>
        </p:nvSpPr>
        <p:spPr/>
        <p:txBody>
          <a:bodyPr/>
          <a:lstStyle/>
          <a:p>
            <a:fld id="{9F75310F-A385-420E-9E39-DDAEC9B36039}" type="datetimeFigureOut">
              <a:rPr lang="en-CA" smtClean="0"/>
              <a:t>2022-11-10</a:t>
            </a:fld>
            <a:endParaRPr lang="en-CA"/>
          </a:p>
        </p:txBody>
      </p:sp>
      <p:sp>
        <p:nvSpPr>
          <p:cNvPr id="5" name="Footer Placeholder 4">
            <a:extLst>
              <a:ext uri="{FF2B5EF4-FFF2-40B4-BE49-F238E27FC236}">
                <a16:creationId xmlns:a16="http://schemas.microsoft.com/office/drawing/2014/main" id="{4BD992FC-4849-4775-B150-E15B01CC8E69}"/>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3C27351C-EF23-44F6-91F2-5143CE5C6BD3}"/>
              </a:ext>
            </a:extLst>
          </p:cNvPr>
          <p:cNvSpPr>
            <a:spLocks noGrp="1"/>
          </p:cNvSpPr>
          <p:nvPr>
            <p:ph type="sldNum" sz="quarter" idx="12"/>
          </p:nvPr>
        </p:nvSpPr>
        <p:spPr/>
        <p:txBody>
          <a:bodyPr/>
          <a:lstStyle/>
          <a:p>
            <a:fld id="{0349CB45-E364-4E3A-AF8F-B716F716AA96}" type="slidenum">
              <a:rPr lang="en-CA" smtClean="0"/>
              <a:t>‹#›</a:t>
            </a:fld>
            <a:endParaRPr lang="en-CA"/>
          </a:p>
        </p:txBody>
      </p:sp>
    </p:spTree>
    <p:extLst>
      <p:ext uri="{BB962C8B-B14F-4D97-AF65-F5344CB8AC3E}">
        <p14:creationId xmlns:p14="http://schemas.microsoft.com/office/powerpoint/2010/main" val="173236750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77F19-758D-4CB8-BC49-17F1393E9B7C}"/>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29E4B4D3-100B-4621-B68F-43EAF60A46D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02FA806A-58AB-4895-B919-04681A388795}"/>
              </a:ext>
            </a:extLst>
          </p:cNvPr>
          <p:cNvSpPr>
            <a:spLocks noGrp="1"/>
          </p:cNvSpPr>
          <p:nvPr>
            <p:ph type="dt" sz="half" idx="10"/>
          </p:nvPr>
        </p:nvSpPr>
        <p:spPr/>
        <p:txBody>
          <a:bodyPr/>
          <a:lstStyle/>
          <a:p>
            <a:fld id="{9F75310F-A385-420E-9E39-DDAEC9B36039}" type="datetimeFigureOut">
              <a:rPr lang="en-CA" smtClean="0"/>
              <a:t>2022-11-10</a:t>
            </a:fld>
            <a:endParaRPr lang="en-CA"/>
          </a:p>
        </p:txBody>
      </p:sp>
      <p:sp>
        <p:nvSpPr>
          <p:cNvPr id="5" name="Footer Placeholder 4">
            <a:extLst>
              <a:ext uri="{FF2B5EF4-FFF2-40B4-BE49-F238E27FC236}">
                <a16:creationId xmlns:a16="http://schemas.microsoft.com/office/drawing/2014/main" id="{1FEA3B73-6CBE-4451-A5F8-610EB16FC96D}"/>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CB27D004-8CB8-4C52-A777-A5A8D73305AA}"/>
              </a:ext>
            </a:extLst>
          </p:cNvPr>
          <p:cNvSpPr>
            <a:spLocks noGrp="1"/>
          </p:cNvSpPr>
          <p:nvPr>
            <p:ph type="sldNum" sz="quarter" idx="12"/>
          </p:nvPr>
        </p:nvSpPr>
        <p:spPr/>
        <p:txBody>
          <a:bodyPr/>
          <a:lstStyle/>
          <a:p>
            <a:fld id="{0349CB45-E364-4E3A-AF8F-B716F716AA96}" type="slidenum">
              <a:rPr lang="en-CA" smtClean="0"/>
              <a:t>‹#›</a:t>
            </a:fld>
            <a:endParaRPr lang="en-CA"/>
          </a:p>
        </p:txBody>
      </p:sp>
    </p:spTree>
    <p:extLst>
      <p:ext uri="{BB962C8B-B14F-4D97-AF65-F5344CB8AC3E}">
        <p14:creationId xmlns:p14="http://schemas.microsoft.com/office/powerpoint/2010/main" val="128083239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3E0FB-58A1-4108-8432-E478A6CCDF1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66EC67C6-C517-4326-81DE-829009AB0F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B934571-24C5-423D-9079-CAB1CE7337D5}"/>
              </a:ext>
            </a:extLst>
          </p:cNvPr>
          <p:cNvSpPr>
            <a:spLocks noGrp="1"/>
          </p:cNvSpPr>
          <p:nvPr>
            <p:ph type="dt" sz="half" idx="10"/>
          </p:nvPr>
        </p:nvSpPr>
        <p:spPr/>
        <p:txBody>
          <a:bodyPr/>
          <a:lstStyle/>
          <a:p>
            <a:fld id="{9F75310F-A385-420E-9E39-DDAEC9B36039}" type="datetimeFigureOut">
              <a:rPr lang="en-CA" smtClean="0"/>
              <a:t>2022-11-10</a:t>
            </a:fld>
            <a:endParaRPr lang="en-CA"/>
          </a:p>
        </p:txBody>
      </p:sp>
      <p:sp>
        <p:nvSpPr>
          <p:cNvPr id="5" name="Footer Placeholder 4">
            <a:extLst>
              <a:ext uri="{FF2B5EF4-FFF2-40B4-BE49-F238E27FC236}">
                <a16:creationId xmlns:a16="http://schemas.microsoft.com/office/drawing/2014/main" id="{57E93103-01C6-4F0A-92B9-95AD106AB828}"/>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71288E22-06CC-4E8B-87B8-9F3E6E71B3D6}"/>
              </a:ext>
            </a:extLst>
          </p:cNvPr>
          <p:cNvSpPr>
            <a:spLocks noGrp="1"/>
          </p:cNvSpPr>
          <p:nvPr>
            <p:ph type="sldNum" sz="quarter" idx="12"/>
          </p:nvPr>
        </p:nvSpPr>
        <p:spPr/>
        <p:txBody>
          <a:bodyPr/>
          <a:lstStyle/>
          <a:p>
            <a:fld id="{0349CB45-E364-4E3A-AF8F-B716F716AA96}" type="slidenum">
              <a:rPr lang="en-CA" smtClean="0"/>
              <a:t>‹#›</a:t>
            </a:fld>
            <a:endParaRPr lang="en-CA"/>
          </a:p>
        </p:txBody>
      </p:sp>
    </p:spTree>
    <p:extLst>
      <p:ext uri="{BB962C8B-B14F-4D97-AF65-F5344CB8AC3E}">
        <p14:creationId xmlns:p14="http://schemas.microsoft.com/office/powerpoint/2010/main" val="269304776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D2F16-E18C-4215-A414-80C6FADC23FC}"/>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C57343CB-41FD-43FF-9933-C628469D1F9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4630436F-164B-4CAC-A755-836E377210C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B04A1CF8-54DD-4064-AB80-B7C4964A6539}"/>
              </a:ext>
            </a:extLst>
          </p:cNvPr>
          <p:cNvSpPr>
            <a:spLocks noGrp="1"/>
          </p:cNvSpPr>
          <p:nvPr>
            <p:ph type="dt" sz="half" idx="10"/>
          </p:nvPr>
        </p:nvSpPr>
        <p:spPr/>
        <p:txBody>
          <a:bodyPr/>
          <a:lstStyle/>
          <a:p>
            <a:fld id="{9F75310F-A385-420E-9E39-DDAEC9B36039}" type="datetimeFigureOut">
              <a:rPr lang="en-CA" smtClean="0"/>
              <a:t>2022-11-10</a:t>
            </a:fld>
            <a:endParaRPr lang="en-CA"/>
          </a:p>
        </p:txBody>
      </p:sp>
      <p:sp>
        <p:nvSpPr>
          <p:cNvPr id="6" name="Footer Placeholder 5">
            <a:extLst>
              <a:ext uri="{FF2B5EF4-FFF2-40B4-BE49-F238E27FC236}">
                <a16:creationId xmlns:a16="http://schemas.microsoft.com/office/drawing/2014/main" id="{90166CC0-8472-420D-BE8B-D1C17D743768}"/>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71435988-405B-4DC8-8675-EB30D24C8224}"/>
              </a:ext>
            </a:extLst>
          </p:cNvPr>
          <p:cNvSpPr>
            <a:spLocks noGrp="1"/>
          </p:cNvSpPr>
          <p:nvPr>
            <p:ph type="sldNum" sz="quarter" idx="12"/>
          </p:nvPr>
        </p:nvSpPr>
        <p:spPr/>
        <p:txBody>
          <a:bodyPr/>
          <a:lstStyle/>
          <a:p>
            <a:fld id="{0349CB45-E364-4E3A-AF8F-B716F716AA96}" type="slidenum">
              <a:rPr lang="en-CA" smtClean="0"/>
              <a:t>‹#›</a:t>
            </a:fld>
            <a:endParaRPr lang="en-CA"/>
          </a:p>
        </p:txBody>
      </p:sp>
    </p:spTree>
    <p:extLst>
      <p:ext uri="{BB962C8B-B14F-4D97-AF65-F5344CB8AC3E}">
        <p14:creationId xmlns:p14="http://schemas.microsoft.com/office/powerpoint/2010/main" val="418210245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4D995-5A96-4886-A7E7-169EDB204F9E}"/>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B54078DF-9D0F-4C75-B6DE-E811303149E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6BBBFA3-A69C-4A95-8D73-7558BF55B8D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22B8943F-FFB5-4ECC-869A-2730DDD06A1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D7A28BB-CF33-42D5-A8DC-8523A3416F8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B8869107-189B-4353-9561-EBC3C9F7752F}"/>
              </a:ext>
            </a:extLst>
          </p:cNvPr>
          <p:cNvSpPr>
            <a:spLocks noGrp="1"/>
          </p:cNvSpPr>
          <p:nvPr>
            <p:ph type="dt" sz="half" idx="10"/>
          </p:nvPr>
        </p:nvSpPr>
        <p:spPr/>
        <p:txBody>
          <a:bodyPr/>
          <a:lstStyle/>
          <a:p>
            <a:fld id="{9F75310F-A385-420E-9E39-DDAEC9B36039}" type="datetimeFigureOut">
              <a:rPr lang="en-CA" smtClean="0"/>
              <a:t>2022-11-10</a:t>
            </a:fld>
            <a:endParaRPr lang="en-CA"/>
          </a:p>
        </p:txBody>
      </p:sp>
      <p:sp>
        <p:nvSpPr>
          <p:cNvPr id="8" name="Footer Placeholder 7">
            <a:extLst>
              <a:ext uri="{FF2B5EF4-FFF2-40B4-BE49-F238E27FC236}">
                <a16:creationId xmlns:a16="http://schemas.microsoft.com/office/drawing/2014/main" id="{D8D9E9D8-A9E5-46C9-AAB5-9CBC57AB1C25}"/>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8E8BDDD1-B22B-449C-8847-599FAC8B7E29}"/>
              </a:ext>
            </a:extLst>
          </p:cNvPr>
          <p:cNvSpPr>
            <a:spLocks noGrp="1"/>
          </p:cNvSpPr>
          <p:nvPr>
            <p:ph type="sldNum" sz="quarter" idx="12"/>
          </p:nvPr>
        </p:nvSpPr>
        <p:spPr/>
        <p:txBody>
          <a:bodyPr/>
          <a:lstStyle/>
          <a:p>
            <a:fld id="{0349CB45-E364-4E3A-AF8F-B716F716AA96}" type="slidenum">
              <a:rPr lang="en-CA" smtClean="0"/>
              <a:t>‹#›</a:t>
            </a:fld>
            <a:endParaRPr lang="en-CA"/>
          </a:p>
        </p:txBody>
      </p:sp>
    </p:spTree>
    <p:extLst>
      <p:ext uri="{BB962C8B-B14F-4D97-AF65-F5344CB8AC3E}">
        <p14:creationId xmlns:p14="http://schemas.microsoft.com/office/powerpoint/2010/main" val="32704857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5DDD0-24DE-436B-8935-BA3B3D50A11E}"/>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E6E82982-43AA-4015-B6B4-5F1C50B84D3A}"/>
              </a:ext>
            </a:extLst>
          </p:cNvPr>
          <p:cNvSpPr>
            <a:spLocks noGrp="1"/>
          </p:cNvSpPr>
          <p:nvPr>
            <p:ph type="dt" sz="half" idx="10"/>
          </p:nvPr>
        </p:nvSpPr>
        <p:spPr/>
        <p:txBody>
          <a:bodyPr/>
          <a:lstStyle/>
          <a:p>
            <a:fld id="{9F75310F-A385-420E-9E39-DDAEC9B36039}" type="datetimeFigureOut">
              <a:rPr lang="en-CA" smtClean="0"/>
              <a:t>2022-11-10</a:t>
            </a:fld>
            <a:endParaRPr lang="en-CA"/>
          </a:p>
        </p:txBody>
      </p:sp>
      <p:sp>
        <p:nvSpPr>
          <p:cNvPr id="4" name="Footer Placeholder 3">
            <a:extLst>
              <a:ext uri="{FF2B5EF4-FFF2-40B4-BE49-F238E27FC236}">
                <a16:creationId xmlns:a16="http://schemas.microsoft.com/office/drawing/2014/main" id="{0BFC0023-E257-4923-A325-DB58A28C22A9}"/>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5EC94C7A-5741-49C7-8B65-7A8D550FB22E}"/>
              </a:ext>
            </a:extLst>
          </p:cNvPr>
          <p:cNvSpPr>
            <a:spLocks noGrp="1"/>
          </p:cNvSpPr>
          <p:nvPr>
            <p:ph type="sldNum" sz="quarter" idx="12"/>
          </p:nvPr>
        </p:nvSpPr>
        <p:spPr/>
        <p:txBody>
          <a:bodyPr/>
          <a:lstStyle/>
          <a:p>
            <a:fld id="{0349CB45-E364-4E3A-AF8F-B716F716AA96}" type="slidenum">
              <a:rPr lang="en-CA" smtClean="0"/>
              <a:t>‹#›</a:t>
            </a:fld>
            <a:endParaRPr lang="en-CA"/>
          </a:p>
        </p:txBody>
      </p:sp>
    </p:spTree>
    <p:extLst>
      <p:ext uri="{BB962C8B-B14F-4D97-AF65-F5344CB8AC3E}">
        <p14:creationId xmlns:p14="http://schemas.microsoft.com/office/powerpoint/2010/main" val="262299403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F2DD07-30DD-443E-94D5-31B75B1CE256}"/>
              </a:ext>
            </a:extLst>
          </p:cNvPr>
          <p:cNvSpPr>
            <a:spLocks noGrp="1"/>
          </p:cNvSpPr>
          <p:nvPr>
            <p:ph type="dt" sz="half" idx="10"/>
          </p:nvPr>
        </p:nvSpPr>
        <p:spPr/>
        <p:txBody>
          <a:bodyPr/>
          <a:lstStyle/>
          <a:p>
            <a:fld id="{9F75310F-A385-420E-9E39-DDAEC9B36039}" type="datetimeFigureOut">
              <a:rPr lang="en-CA" smtClean="0"/>
              <a:t>2022-11-10</a:t>
            </a:fld>
            <a:endParaRPr lang="en-CA"/>
          </a:p>
        </p:txBody>
      </p:sp>
      <p:sp>
        <p:nvSpPr>
          <p:cNvPr id="3" name="Footer Placeholder 2">
            <a:extLst>
              <a:ext uri="{FF2B5EF4-FFF2-40B4-BE49-F238E27FC236}">
                <a16:creationId xmlns:a16="http://schemas.microsoft.com/office/drawing/2014/main" id="{F95ECA41-7961-4CD0-8C94-6660CE1F428A}"/>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84D24D18-057A-4B25-BD37-EB4842F08C63}"/>
              </a:ext>
            </a:extLst>
          </p:cNvPr>
          <p:cNvSpPr>
            <a:spLocks noGrp="1"/>
          </p:cNvSpPr>
          <p:nvPr>
            <p:ph type="sldNum" sz="quarter" idx="12"/>
          </p:nvPr>
        </p:nvSpPr>
        <p:spPr/>
        <p:txBody>
          <a:bodyPr/>
          <a:lstStyle/>
          <a:p>
            <a:fld id="{0349CB45-E364-4E3A-AF8F-B716F716AA96}" type="slidenum">
              <a:rPr lang="en-CA" smtClean="0"/>
              <a:t>‹#›</a:t>
            </a:fld>
            <a:endParaRPr lang="en-CA"/>
          </a:p>
        </p:txBody>
      </p:sp>
    </p:spTree>
    <p:extLst>
      <p:ext uri="{BB962C8B-B14F-4D97-AF65-F5344CB8AC3E}">
        <p14:creationId xmlns:p14="http://schemas.microsoft.com/office/powerpoint/2010/main" val="300511055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F27E3-4380-4071-AE8A-55950B651D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E6359EC2-4EA8-4F42-9A66-CB7E6C2CD8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CC251A14-624B-4CAE-AFC3-C1522A8993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30C77F-0E28-417D-A8FC-922072B2E25D}"/>
              </a:ext>
            </a:extLst>
          </p:cNvPr>
          <p:cNvSpPr>
            <a:spLocks noGrp="1"/>
          </p:cNvSpPr>
          <p:nvPr>
            <p:ph type="dt" sz="half" idx="10"/>
          </p:nvPr>
        </p:nvSpPr>
        <p:spPr/>
        <p:txBody>
          <a:bodyPr/>
          <a:lstStyle/>
          <a:p>
            <a:fld id="{9F75310F-A385-420E-9E39-DDAEC9B36039}" type="datetimeFigureOut">
              <a:rPr lang="en-CA" smtClean="0"/>
              <a:t>2022-11-10</a:t>
            </a:fld>
            <a:endParaRPr lang="en-CA"/>
          </a:p>
        </p:txBody>
      </p:sp>
      <p:sp>
        <p:nvSpPr>
          <p:cNvPr id="6" name="Footer Placeholder 5">
            <a:extLst>
              <a:ext uri="{FF2B5EF4-FFF2-40B4-BE49-F238E27FC236}">
                <a16:creationId xmlns:a16="http://schemas.microsoft.com/office/drawing/2014/main" id="{FC856F74-0823-4E53-9A57-0274701BCEA4}"/>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A05722BE-B0F4-401E-B9F0-5B9784755CC5}"/>
              </a:ext>
            </a:extLst>
          </p:cNvPr>
          <p:cNvSpPr>
            <a:spLocks noGrp="1"/>
          </p:cNvSpPr>
          <p:nvPr>
            <p:ph type="sldNum" sz="quarter" idx="12"/>
          </p:nvPr>
        </p:nvSpPr>
        <p:spPr/>
        <p:txBody>
          <a:bodyPr/>
          <a:lstStyle/>
          <a:p>
            <a:fld id="{0349CB45-E364-4E3A-AF8F-B716F716AA96}" type="slidenum">
              <a:rPr lang="en-CA" smtClean="0"/>
              <a:t>‹#›</a:t>
            </a:fld>
            <a:endParaRPr lang="en-CA"/>
          </a:p>
        </p:txBody>
      </p:sp>
    </p:spTree>
    <p:extLst>
      <p:ext uri="{BB962C8B-B14F-4D97-AF65-F5344CB8AC3E}">
        <p14:creationId xmlns:p14="http://schemas.microsoft.com/office/powerpoint/2010/main" val="4207899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Column + ImageSourc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C105AB0-D832-4C0C-9C82-7BA869801B21}"/>
              </a:ext>
            </a:extLst>
          </p:cNvPr>
          <p:cNvSpPr>
            <a:spLocks noGrp="1"/>
          </p:cNvSpPr>
          <p:nvPr>
            <p:ph type="body" sz="quarter" idx="13"/>
          </p:nvPr>
        </p:nvSpPr>
        <p:spPr>
          <a:xfrm>
            <a:off x="838200" y="1143000"/>
            <a:ext cx="10515600" cy="4724400"/>
          </a:xfrm>
        </p:spPr>
        <p:txBody>
          <a:bodyPr/>
          <a:lstStyle>
            <a:lvl2pPr>
              <a:lnSpc>
                <a:spcPct val="150000"/>
              </a:lnSpc>
              <a:spcBef>
                <a:spcPts val="0"/>
              </a:spcBef>
              <a:defRPr/>
            </a:lvl2pPr>
            <a:lvl3pPr>
              <a:spcBef>
                <a:spcPts val="0"/>
              </a:spcBef>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3" name="Content Placeholder 2">
            <a:extLst>
              <a:ext uri="{FF2B5EF4-FFF2-40B4-BE49-F238E27FC236}">
                <a16:creationId xmlns:a16="http://schemas.microsoft.com/office/drawing/2014/main" id="{7B1BD03A-1470-480F-AA79-306316F0CF1A}"/>
              </a:ext>
            </a:extLst>
          </p:cNvPr>
          <p:cNvSpPr>
            <a:spLocks noGrp="1"/>
          </p:cNvSpPr>
          <p:nvPr>
            <p:ph sz="quarter" idx="14" hasCustomPrompt="1"/>
          </p:nvPr>
        </p:nvSpPr>
        <p:spPr>
          <a:xfrm>
            <a:off x="3674226" y="6051176"/>
            <a:ext cx="7351678" cy="806824"/>
          </a:xfrm>
        </p:spPr>
        <p:txBody>
          <a:bodyPr>
            <a:normAutofit/>
          </a:bodyPr>
          <a:lstStyle>
            <a:lvl1pPr marL="0" indent="0" algn="r">
              <a:buNone/>
              <a:defRPr sz="1600" i="1">
                <a:solidFill>
                  <a:schemeClr val="tx2"/>
                </a:solidFill>
              </a:defRPr>
            </a:lvl1pPr>
          </a:lstStyle>
          <a:p>
            <a:pPr lvl="0"/>
            <a:r>
              <a:rPr lang="en-CA" sz="1600" i="1"/>
              <a:t>Image source</a:t>
            </a:r>
            <a:endParaRPr lang="en-CA"/>
          </a:p>
        </p:txBody>
      </p:sp>
      <p:sp>
        <p:nvSpPr>
          <p:cNvPr id="8" name="Title Placeholder 1">
            <a:extLst>
              <a:ext uri="{FF2B5EF4-FFF2-40B4-BE49-F238E27FC236}">
                <a16:creationId xmlns:a16="http://schemas.microsoft.com/office/drawing/2014/main" id="{451045A5-F3E6-4160-A17C-E4A3BD3B8CBC}"/>
              </a:ext>
            </a:extLst>
          </p:cNvPr>
          <p:cNvSpPr>
            <a:spLocks noGrp="1"/>
          </p:cNvSpPr>
          <p:nvPr>
            <p:ph type="title"/>
          </p:nvPr>
        </p:nvSpPr>
        <p:spPr>
          <a:xfrm>
            <a:off x="764236" y="0"/>
            <a:ext cx="10589564" cy="943442"/>
          </a:xfrm>
          <a:prstGeom prst="rect">
            <a:avLst/>
          </a:prstGeom>
        </p:spPr>
        <p:txBody>
          <a:bodyPr vert="horz" lIns="91440" tIns="45720" rIns="91440" bIns="45720" rtlCol="0" anchor="b">
            <a:normAutofit/>
          </a:bodyPr>
          <a:lstStyle/>
          <a:p>
            <a:r>
              <a:rPr lang="en-US"/>
              <a:t>Click to edit Master title style</a:t>
            </a:r>
            <a:endParaRPr lang="en-CA"/>
          </a:p>
        </p:txBody>
      </p:sp>
    </p:spTree>
    <p:extLst>
      <p:ext uri="{BB962C8B-B14F-4D97-AF65-F5344CB8AC3E}">
        <p14:creationId xmlns:p14="http://schemas.microsoft.com/office/powerpoint/2010/main" val="335986618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C2000-5DF0-4454-9604-94F636CBF3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C576E39E-AF52-45AD-94F9-91FD8CF9F31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51035575-3816-48C7-A16D-8E4BA26B20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4AD0F0-9971-415B-B614-39CC8602EB90}"/>
              </a:ext>
            </a:extLst>
          </p:cNvPr>
          <p:cNvSpPr>
            <a:spLocks noGrp="1"/>
          </p:cNvSpPr>
          <p:nvPr>
            <p:ph type="dt" sz="half" idx="10"/>
          </p:nvPr>
        </p:nvSpPr>
        <p:spPr/>
        <p:txBody>
          <a:bodyPr/>
          <a:lstStyle/>
          <a:p>
            <a:fld id="{9F75310F-A385-420E-9E39-DDAEC9B36039}" type="datetimeFigureOut">
              <a:rPr lang="en-CA" smtClean="0"/>
              <a:t>2022-11-10</a:t>
            </a:fld>
            <a:endParaRPr lang="en-CA"/>
          </a:p>
        </p:txBody>
      </p:sp>
      <p:sp>
        <p:nvSpPr>
          <p:cNvPr id="6" name="Footer Placeholder 5">
            <a:extLst>
              <a:ext uri="{FF2B5EF4-FFF2-40B4-BE49-F238E27FC236}">
                <a16:creationId xmlns:a16="http://schemas.microsoft.com/office/drawing/2014/main" id="{6A3AD33B-1654-4CA4-859E-17FECAC3839E}"/>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2A37B901-0B4A-4E14-8ECF-9567B8F0055C}"/>
              </a:ext>
            </a:extLst>
          </p:cNvPr>
          <p:cNvSpPr>
            <a:spLocks noGrp="1"/>
          </p:cNvSpPr>
          <p:nvPr>
            <p:ph type="sldNum" sz="quarter" idx="12"/>
          </p:nvPr>
        </p:nvSpPr>
        <p:spPr/>
        <p:txBody>
          <a:bodyPr/>
          <a:lstStyle/>
          <a:p>
            <a:fld id="{0349CB45-E364-4E3A-AF8F-B716F716AA96}" type="slidenum">
              <a:rPr lang="en-CA" smtClean="0"/>
              <a:t>‹#›</a:t>
            </a:fld>
            <a:endParaRPr lang="en-CA"/>
          </a:p>
        </p:txBody>
      </p:sp>
    </p:spTree>
    <p:extLst>
      <p:ext uri="{BB962C8B-B14F-4D97-AF65-F5344CB8AC3E}">
        <p14:creationId xmlns:p14="http://schemas.microsoft.com/office/powerpoint/2010/main" val="187743837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28FCE-346E-4883-B9E8-7A62CC180CB0}"/>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3377AA89-9620-4CB1-830B-D62C62CEC41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D05B13A4-6CAF-45BD-B1CE-9D991ECA5D44}"/>
              </a:ext>
            </a:extLst>
          </p:cNvPr>
          <p:cNvSpPr>
            <a:spLocks noGrp="1"/>
          </p:cNvSpPr>
          <p:nvPr>
            <p:ph type="dt" sz="half" idx="10"/>
          </p:nvPr>
        </p:nvSpPr>
        <p:spPr/>
        <p:txBody>
          <a:bodyPr/>
          <a:lstStyle/>
          <a:p>
            <a:fld id="{9F75310F-A385-420E-9E39-DDAEC9B36039}" type="datetimeFigureOut">
              <a:rPr lang="en-CA" smtClean="0"/>
              <a:t>2022-11-10</a:t>
            </a:fld>
            <a:endParaRPr lang="en-CA"/>
          </a:p>
        </p:txBody>
      </p:sp>
      <p:sp>
        <p:nvSpPr>
          <p:cNvPr id="5" name="Footer Placeholder 4">
            <a:extLst>
              <a:ext uri="{FF2B5EF4-FFF2-40B4-BE49-F238E27FC236}">
                <a16:creationId xmlns:a16="http://schemas.microsoft.com/office/drawing/2014/main" id="{93919B44-5F70-4EF5-9146-0A911E114FCC}"/>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17C5849D-DC17-4316-9A2A-3B3799F63826}"/>
              </a:ext>
            </a:extLst>
          </p:cNvPr>
          <p:cNvSpPr>
            <a:spLocks noGrp="1"/>
          </p:cNvSpPr>
          <p:nvPr>
            <p:ph type="sldNum" sz="quarter" idx="12"/>
          </p:nvPr>
        </p:nvSpPr>
        <p:spPr/>
        <p:txBody>
          <a:bodyPr/>
          <a:lstStyle/>
          <a:p>
            <a:fld id="{0349CB45-E364-4E3A-AF8F-B716F716AA96}" type="slidenum">
              <a:rPr lang="en-CA" smtClean="0"/>
              <a:t>‹#›</a:t>
            </a:fld>
            <a:endParaRPr lang="en-CA"/>
          </a:p>
        </p:txBody>
      </p:sp>
    </p:spTree>
    <p:extLst>
      <p:ext uri="{BB962C8B-B14F-4D97-AF65-F5344CB8AC3E}">
        <p14:creationId xmlns:p14="http://schemas.microsoft.com/office/powerpoint/2010/main" val="116354646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CF57077-3767-4DE9-9F83-1E21BC18B41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193314E9-54A0-4068-9F02-AC8CCDE1C7F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AD4A4AAD-61C9-4309-BB5B-3C7276C4A9E2}"/>
              </a:ext>
            </a:extLst>
          </p:cNvPr>
          <p:cNvSpPr>
            <a:spLocks noGrp="1"/>
          </p:cNvSpPr>
          <p:nvPr>
            <p:ph type="dt" sz="half" idx="10"/>
          </p:nvPr>
        </p:nvSpPr>
        <p:spPr/>
        <p:txBody>
          <a:bodyPr/>
          <a:lstStyle/>
          <a:p>
            <a:fld id="{9F75310F-A385-420E-9E39-DDAEC9B36039}" type="datetimeFigureOut">
              <a:rPr lang="en-CA" smtClean="0"/>
              <a:t>2022-11-10</a:t>
            </a:fld>
            <a:endParaRPr lang="en-CA"/>
          </a:p>
        </p:txBody>
      </p:sp>
      <p:sp>
        <p:nvSpPr>
          <p:cNvPr id="5" name="Footer Placeholder 4">
            <a:extLst>
              <a:ext uri="{FF2B5EF4-FFF2-40B4-BE49-F238E27FC236}">
                <a16:creationId xmlns:a16="http://schemas.microsoft.com/office/drawing/2014/main" id="{126477D2-C8C7-4D83-BA35-5AC905B6A369}"/>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8C5B43C4-AFEA-4AA0-AA1B-5448EFAFF564}"/>
              </a:ext>
            </a:extLst>
          </p:cNvPr>
          <p:cNvSpPr>
            <a:spLocks noGrp="1"/>
          </p:cNvSpPr>
          <p:nvPr>
            <p:ph type="sldNum" sz="quarter" idx="12"/>
          </p:nvPr>
        </p:nvSpPr>
        <p:spPr/>
        <p:txBody>
          <a:bodyPr/>
          <a:lstStyle/>
          <a:p>
            <a:fld id="{0349CB45-E364-4E3A-AF8F-B716F716AA96}" type="slidenum">
              <a:rPr lang="en-CA" smtClean="0"/>
              <a:t>‹#›</a:t>
            </a:fld>
            <a:endParaRPr lang="en-CA"/>
          </a:p>
        </p:txBody>
      </p:sp>
    </p:spTree>
    <p:extLst>
      <p:ext uri="{BB962C8B-B14F-4D97-AF65-F5344CB8AC3E}">
        <p14:creationId xmlns:p14="http://schemas.microsoft.com/office/powerpoint/2010/main" val="12485150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Column + Figur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C105AB0-D832-4C0C-9C82-7BA869801B21}"/>
              </a:ext>
            </a:extLst>
          </p:cNvPr>
          <p:cNvSpPr>
            <a:spLocks noGrp="1"/>
          </p:cNvSpPr>
          <p:nvPr>
            <p:ph type="body" sz="quarter" idx="13"/>
          </p:nvPr>
        </p:nvSpPr>
        <p:spPr>
          <a:xfrm>
            <a:off x="838200" y="2594517"/>
            <a:ext cx="10515600" cy="3272884"/>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Text Placeholder 9">
            <a:extLst>
              <a:ext uri="{FF2B5EF4-FFF2-40B4-BE49-F238E27FC236}">
                <a16:creationId xmlns:a16="http://schemas.microsoft.com/office/drawing/2014/main" id="{8F73561D-381F-45A6-8C88-314CD34E4C1D}"/>
              </a:ext>
            </a:extLst>
          </p:cNvPr>
          <p:cNvSpPr>
            <a:spLocks noGrp="1"/>
          </p:cNvSpPr>
          <p:nvPr>
            <p:ph type="body" sz="quarter" idx="14" hasCustomPrompt="1"/>
          </p:nvPr>
        </p:nvSpPr>
        <p:spPr>
          <a:xfrm>
            <a:off x="838199" y="1435217"/>
            <a:ext cx="2172630" cy="1159300"/>
          </a:xfrm>
          <a:noFill/>
          <a:ln>
            <a:noFill/>
          </a:ln>
        </p:spPr>
        <p:style>
          <a:lnRef idx="3">
            <a:schemeClr val="lt1"/>
          </a:lnRef>
          <a:fillRef idx="1">
            <a:schemeClr val="accent6"/>
          </a:fillRef>
          <a:effectRef idx="1">
            <a:schemeClr val="accent6"/>
          </a:effectRef>
          <a:fontRef idx="minor">
            <a:schemeClr val="lt1"/>
          </a:fontRef>
        </p:style>
        <p:txBody>
          <a:bodyPr anchor="b">
            <a:noAutofit/>
          </a:bodyPr>
          <a:lstStyle>
            <a:lvl1pPr marL="0" indent="0" algn="l">
              <a:buFontTx/>
              <a:buNone/>
              <a:defRPr sz="6000" b="1">
                <a:solidFill>
                  <a:schemeClr val="accent1"/>
                </a:solidFill>
                <a:latin typeface="Arial" panose="020B0604020202020204" pitchFamily="34" charset="0"/>
                <a:cs typeface="Arial" panose="020B0604020202020204" pitchFamily="34" charset="0"/>
              </a:defRPr>
            </a:lvl1pPr>
          </a:lstStyle>
          <a:p>
            <a:pPr lvl="0"/>
            <a:r>
              <a:rPr lang="en-US"/>
              <a:t>17%</a:t>
            </a:r>
            <a:endParaRPr lang="en-CA"/>
          </a:p>
        </p:txBody>
      </p:sp>
      <p:sp>
        <p:nvSpPr>
          <p:cNvPr id="11" name="Title Placeholder 1">
            <a:extLst>
              <a:ext uri="{FF2B5EF4-FFF2-40B4-BE49-F238E27FC236}">
                <a16:creationId xmlns:a16="http://schemas.microsoft.com/office/drawing/2014/main" id="{D30A56C2-79C6-4784-AC44-C9CCD6A123C4}"/>
              </a:ext>
            </a:extLst>
          </p:cNvPr>
          <p:cNvSpPr>
            <a:spLocks noGrp="1"/>
          </p:cNvSpPr>
          <p:nvPr>
            <p:ph type="title"/>
          </p:nvPr>
        </p:nvSpPr>
        <p:spPr>
          <a:xfrm>
            <a:off x="764236" y="0"/>
            <a:ext cx="10515600" cy="943442"/>
          </a:xfrm>
          <a:prstGeom prst="rect">
            <a:avLst/>
          </a:prstGeom>
        </p:spPr>
        <p:txBody>
          <a:bodyPr vert="horz" lIns="91440" tIns="45720" rIns="91440" bIns="45720" rtlCol="0" anchor="b">
            <a:normAutofit/>
          </a:bodyPr>
          <a:lstStyle/>
          <a:p>
            <a:r>
              <a:rPr lang="en-US"/>
              <a:t>Click to edit Master title style</a:t>
            </a:r>
            <a:endParaRPr lang="en-CA"/>
          </a:p>
        </p:txBody>
      </p:sp>
    </p:spTree>
    <p:extLst>
      <p:ext uri="{BB962C8B-B14F-4D97-AF65-F5344CB8AC3E}">
        <p14:creationId xmlns:p14="http://schemas.microsoft.com/office/powerpoint/2010/main" val="404993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E1CFEDA4-9D3E-4173-8436-76729F5260AF}"/>
              </a:ext>
            </a:extLst>
          </p:cNvPr>
          <p:cNvSpPr>
            <a:spLocks noGrp="1"/>
          </p:cNvSpPr>
          <p:nvPr>
            <p:ph type="title"/>
          </p:nvPr>
        </p:nvSpPr>
        <p:spPr>
          <a:xfrm>
            <a:off x="764236" y="0"/>
            <a:ext cx="10515600" cy="943442"/>
          </a:xfrm>
          <a:prstGeom prst="rect">
            <a:avLst/>
          </a:prstGeom>
        </p:spPr>
        <p:txBody>
          <a:bodyPr vert="horz" lIns="91440" tIns="45720" rIns="91440" bIns="45720" rtlCol="0" anchor="b">
            <a:normAutofit/>
          </a:bodyPr>
          <a:lstStyle/>
          <a:p>
            <a:r>
              <a:rPr lang="en-US"/>
              <a:t>Click to edit Master title style</a:t>
            </a:r>
            <a:endParaRPr lang="en-CA"/>
          </a:p>
        </p:txBody>
      </p:sp>
    </p:spTree>
    <p:extLst>
      <p:ext uri="{BB962C8B-B14F-4D97-AF65-F5344CB8AC3E}">
        <p14:creationId xmlns:p14="http://schemas.microsoft.com/office/powerpoint/2010/main" val="1089516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Column ">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C2C1FFFA-F8F9-470E-8FED-3F1D897FF781}"/>
              </a:ext>
            </a:extLst>
          </p:cNvPr>
          <p:cNvSpPr>
            <a:spLocks noGrp="1"/>
          </p:cNvSpPr>
          <p:nvPr>
            <p:ph type="title"/>
          </p:nvPr>
        </p:nvSpPr>
        <p:spPr>
          <a:xfrm>
            <a:off x="764235" y="0"/>
            <a:ext cx="10618701" cy="943442"/>
          </a:xfrm>
          <a:prstGeom prst="rect">
            <a:avLst/>
          </a:prstGeom>
        </p:spPr>
        <p:txBody>
          <a:bodyPr vert="horz" lIns="91440" tIns="45720" rIns="91440" bIns="45720" rtlCol="0" anchor="b">
            <a:normAutofit/>
          </a:bodyPr>
          <a:lstStyle/>
          <a:p>
            <a:r>
              <a:rPr lang="en-US"/>
              <a:t>Click to edit Master title style</a:t>
            </a:r>
            <a:endParaRPr lang="en-CA"/>
          </a:p>
        </p:txBody>
      </p:sp>
      <p:sp>
        <p:nvSpPr>
          <p:cNvPr id="12" name="Text Placeholder 3">
            <a:extLst>
              <a:ext uri="{FF2B5EF4-FFF2-40B4-BE49-F238E27FC236}">
                <a16:creationId xmlns:a16="http://schemas.microsoft.com/office/drawing/2014/main" id="{8FFEDE44-279D-47DA-9124-22D169862C2F}"/>
              </a:ext>
            </a:extLst>
          </p:cNvPr>
          <p:cNvSpPr>
            <a:spLocks noGrp="1"/>
          </p:cNvSpPr>
          <p:nvPr>
            <p:ph type="body" sz="quarter" idx="14"/>
          </p:nvPr>
        </p:nvSpPr>
        <p:spPr>
          <a:xfrm>
            <a:off x="847160" y="1848465"/>
            <a:ext cx="5181600" cy="4018936"/>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3" name="Text Placeholder 3">
            <a:extLst>
              <a:ext uri="{FF2B5EF4-FFF2-40B4-BE49-F238E27FC236}">
                <a16:creationId xmlns:a16="http://schemas.microsoft.com/office/drawing/2014/main" id="{7149168C-BC7C-4EF4-95CF-AB5B0545BFD4}"/>
              </a:ext>
            </a:extLst>
          </p:cNvPr>
          <p:cNvSpPr>
            <a:spLocks noGrp="1"/>
          </p:cNvSpPr>
          <p:nvPr>
            <p:ph type="body" sz="quarter" idx="15"/>
          </p:nvPr>
        </p:nvSpPr>
        <p:spPr>
          <a:xfrm>
            <a:off x="6201337" y="1848465"/>
            <a:ext cx="5181600" cy="4018936"/>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0751788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Column + ImageSource">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C2C1FFFA-F8F9-470E-8FED-3F1D897FF781}"/>
              </a:ext>
            </a:extLst>
          </p:cNvPr>
          <p:cNvSpPr>
            <a:spLocks noGrp="1"/>
          </p:cNvSpPr>
          <p:nvPr>
            <p:ph type="title"/>
          </p:nvPr>
        </p:nvSpPr>
        <p:spPr>
          <a:xfrm>
            <a:off x="764235" y="0"/>
            <a:ext cx="10618701" cy="943442"/>
          </a:xfrm>
          <a:prstGeom prst="rect">
            <a:avLst/>
          </a:prstGeom>
        </p:spPr>
        <p:txBody>
          <a:bodyPr vert="horz" lIns="91440" tIns="45720" rIns="91440" bIns="45720" rtlCol="0" anchor="b">
            <a:normAutofit/>
          </a:bodyPr>
          <a:lstStyle/>
          <a:p>
            <a:r>
              <a:rPr lang="en-US"/>
              <a:t>Click to edit Master title style</a:t>
            </a:r>
            <a:endParaRPr lang="en-CA"/>
          </a:p>
        </p:txBody>
      </p:sp>
      <p:sp>
        <p:nvSpPr>
          <p:cNvPr id="12" name="Text Placeholder 3">
            <a:extLst>
              <a:ext uri="{FF2B5EF4-FFF2-40B4-BE49-F238E27FC236}">
                <a16:creationId xmlns:a16="http://schemas.microsoft.com/office/drawing/2014/main" id="{8FFEDE44-279D-47DA-9124-22D169862C2F}"/>
              </a:ext>
            </a:extLst>
          </p:cNvPr>
          <p:cNvSpPr>
            <a:spLocks noGrp="1"/>
          </p:cNvSpPr>
          <p:nvPr>
            <p:ph type="body" sz="quarter" idx="14"/>
          </p:nvPr>
        </p:nvSpPr>
        <p:spPr>
          <a:xfrm>
            <a:off x="847160" y="1848465"/>
            <a:ext cx="5181600" cy="4018936"/>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3" name="Text Placeholder 3">
            <a:extLst>
              <a:ext uri="{FF2B5EF4-FFF2-40B4-BE49-F238E27FC236}">
                <a16:creationId xmlns:a16="http://schemas.microsoft.com/office/drawing/2014/main" id="{7149168C-BC7C-4EF4-95CF-AB5B0545BFD4}"/>
              </a:ext>
            </a:extLst>
          </p:cNvPr>
          <p:cNvSpPr>
            <a:spLocks noGrp="1"/>
          </p:cNvSpPr>
          <p:nvPr>
            <p:ph type="body" sz="quarter" idx="15"/>
          </p:nvPr>
        </p:nvSpPr>
        <p:spPr>
          <a:xfrm>
            <a:off x="6201337" y="1848465"/>
            <a:ext cx="5181600" cy="4018936"/>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Content Placeholder 2">
            <a:extLst>
              <a:ext uri="{FF2B5EF4-FFF2-40B4-BE49-F238E27FC236}">
                <a16:creationId xmlns:a16="http://schemas.microsoft.com/office/drawing/2014/main" id="{EAAFFDC3-ED72-8C47-B4E0-87BFB6505E35}"/>
              </a:ext>
            </a:extLst>
          </p:cNvPr>
          <p:cNvSpPr>
            <a:spLocks noGrp="1"/>
          </p:cNvSpPr>
          <p:nvPr>
            <p:ph sz="quarter" idx="16" hasCustomPrompt="1"/>
          </p:nvPr>
        </p:nvSpPr>
        <p:spPr>
          <a:xfrm>
            <a:off x="3674226" y="6051176"/>
            <a:ext cx="7351678" cy="806824"/>
          </a:xfrm>
        </p:spPr>
        <p:txBody>
          <a:bodyPr>
            <a:normAutofit/>
          </a:bodyPr>
          <a:lstStyle>
            <a:lvl1pPr marL="0" indent="0" algn="r">
              <a:buNone/>
              <a:defRPr sz="1600" i="1">
                <a:solidFill>
                  <a:schemeClr val="tx2"/>
                </a:solidFill>
              </a:defRPr>
            </a:lvl1pPr>
          </a:lstStyle>
          <a:p>
            <a:pPr lvl="0"/>
            <a:r>
              <a:rPr lang="en-CA" sz="1600" i="1"/>
              <a:t>Image source</a:t>
            </a:r>
            <a:endParaRPr lang="en-CA"/>
          </a:p>
        </p:txBody>
      </p:sp>
    </p:spTree>
    <p:extLst>
      <p:ext uri="{BB962C8B-B14F-4D97-AF65-F5344CB8AC3E}">
        <p14:creationId xmlns:p14="http://schemas.microsoft.com/office/powerpoint/2010/main" val="16319317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image" Target="../media/image2.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theme" Target="../theme/theme2.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FA46769-9643-4984-9766-1F98B1A28BBD}"/>
              </a:ext>
            </a:extLst>
          </p:cNvPr>
          <p:cNvSpPr>
            <a:spLocks noGrp="1"/>
          </p:cNvSpPr>
          <p:nvPr>
            <p:ph type="title"/>
          </p:nvPr>
        </p:nvSpPr>
        <p:spPr>
          <a:xfrm>
            <a:off x="764236" y="0"/>
            <a:ext cx="10589564" cy="943442"/>
          </a:xfrm>
          <a:prstGeom prst="rect">
            <a:avLst/>
          </a:prstGeom>
        </p:spPr>
        <p:txBody>
          <a:bodyPr vert="horz" lIns="91440" tIns="45720" rIns="91440" bIns="45720" rtlCol="0" anchor="b">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248AF68A-57A2-4967-BE68-E7C3957047C7}"/>
              </a:ext>
            </a:extLst>
          </p:cNvPr>
          <p:cNvSpPr>
            <a:spLocks noGrp="1"/>
          </p:cNvSpPr>
          <p:nvPr>
            <p:ph type="body" idx="1"/>
          </p:nvPr>
        </p:nvSpPr>
        <p:spPr>
          <a:xfrm>
            <a:off x="838200" y="1143008"/>
            <a:ext cx="10515600" cy="45845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6" name="Image" descr="Image">
            <a:extLst>
              <a:ext uri="{FF2B5EF4-FFF2-40B4-BE49-F238E27FC236}">
                <a16:creationId xmlns:a16="http://schemas.microsoft.com/office/drawing/2014/main" id="{8206DFEE-6BEF-43D3-A8CD-32C57C31E61B}"/>
              </a:ext>
            </a:extLst>
          </p:cNvPr>
          <p:cNvPicPr>
            <a:picLocks noChangeAspect="1"/>
          </p:cNvPicPr>
          <p:nvPr userDrawn="1"/>
        </p:nvPicPr>
        <p:blipFill>
          <a:blip r:embed="rId43"/>
          <a:srcRect l="20701" t="42362" r="20701" b="42362"/>
          <a:stretch>
            <a:fillRect/>
          </a:stretch>
        </p:blipFill>
        <p:spPr>
          <a:xfrm>
            <a:off x="805541" y="6243521"/>
            <a:ext cx="2086341" cy="420277"/>
          </a:xfrm>
          <a:prstGeom prst="rect">
            <a:avLst/>
          </a:prstGeom>
          <a:ln w="12700">
            <a:miter lim="400000"/>
          </a:ln>
        </p:spPr>
      </p:pic>
      <p:pic>
        <p:nvPicPr>
          <p:cNvPr id="6" name="Picture 5">
            <a:extLst>
              <a:ext uri="{FF2B5EF4-FFF2-40B4-BE49-F238E27FC236}">
                <a16:creationId xmlns:a16="http://schemas.microsoft.com/office/drawing/2014/main" id="{0A4708BE-D3DC-F84C-B2C8-23E454A03673}"/>
              </a:ext>
            </a:extLst>
          </p:cNvPr>
          <p:cNvPicPr>
            <a:picLocks noChangeAspect="1"/>
          </p:cNvPicPr>
          <p:nvPr userDrawn="1"/>
        </p:nvPicPr>
        <p:blipFill>
          <a:blip r:embed="rId44"/>
          <a:stretch>
            <a:fillRect/>
          </a:stretch>
        </p:blipFill>
        <p:spPr>
          <a:xfrm>
            <a:off x="838199" y="5987309"/>
            <a:ext cx="10515600" cy="65275"/>
          </a:xfrm>
          <a:prstGeom prst="rect">
            <a:avLst/>
          </a:prstGeom>
        </p:spPr>
      </p:pic>
      <p:sp>
        <p:nvSpPr>
          <p:cNvPr id="7" name="Title Placeholder 1">
            <a:extLst>
              <a:ext uri="{FF2B5EF4-FFF2-40B4-BE49-F238E27FC236}">
                <a16:creationId xmlns:a16="http://schemas.microsoft.com/office/drawing/2014/main" id="{6D6B7B9E-7899-E340-9E73-5AB7B568993C}"/>
              </a:ext>
            </a:extLst>
          </p:cNvPr>
          <p:cNvSpPr txBox="1">
            <a:spLocks/>
          </p:cNvSpPr>
          <p:nvPr userDrawn="1"/>
        </p:nvSpPr>
        <p:spPr>
          <a:xfrm>
            <a:off x="867505" y="6051174"/>
            <a:ext cx="10589564" cy="8068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pPr algn="r"/>
            <a:fld id="{1C9B2353-6F1E-244E-9B79-5A9C99D09A34}" type="slidenum">
              <a:rPr lang="en-US" sz="1600" b="0" smtClean="0">
                <a:solidFill>
                  <a:schemeClr val="bg2"/>
                </a:solidFill>
              </a:rPr>
              <a:t>‹#›</a:t>
            </a:fld>
            <a:endParaRPr lang="en-CA" sz="1600" b="0">
              <a:solidFill>
                <a:schemeClr val="bg2"/>
              </a:solidFill>
            </a:endParaRPr>
          </a:p>
        </p:txBody>
      </p:sp>
    </p:spTree>
    <p:extLst>
      <p:ext uri="{BB962C8B-B14F-4D97-AF65-F5344CB8AC3E}">
        <p14:creationId xmlns:p14="http://schemas.microsoft.com/office/powerpoint/2010/main" val="4249882627"/>
      </p:ext>
    </p:extLst>
  </p:cSld>
  <p:clrMap bg1="lt1" tx1="dk1" bg2="lt2" tx2="dk2" accent1="accent1" accent2="accent2" accent3="accent3" accent4="accent4" accent5="accent5" accent6="accent6" hlink="hlink" folHlink="folHlink"/>
  <p:sldLayoutIdLst>
    <p:sldLayoutId id="2147483649" r:id="rId1"/>
    <p:sldLayoutId id="2147483693" r:id="rId2"/>
    <p:sldLayoutId id="2147483670" r:id="rId3"/>
    <p:sldLayoutId id="2147483673" r:id="rId4"/>
    <p:sldLayoutId id="2147483685" r:id="rId5"/>
    <p:sldLayoutId id="2147483675" r:id="rId6"/>
    <p:sldLayoutId id="2147483677" r:id="rId7"/>
    <p:sldLayoutId id="2147483652" r:id="rId8"/>
    <p:sldLayoutId id="2147483687" r:id="rId9"/>
    <p:sldLayoutId id="2147483676" r:id="rId10"/>
    <p:sldLayoutId id="2147483661" r:id="rId11"/>
    <p:sldLayoutId id="2147483691" r:id="rId12"/>
    <p:sldLayoutId id="2147483692" r:id="rId13"/>
    <p:sldLayoutId id="2147483679" r:id="rId14"/>
    <p:sldLayoutId id="2147483651" r:id="rId15"/>
    <p:sldLayoutId id="2147483695" r:id="rId16"/>
    <p:sldLayoutId id="2147483667" r:id="rId17"/>
    <p:sldLayoutId id="2147483681" r:id="rId18"/>
    <p:sldLayoutId id="2147483662" r:id="rId19"/>
    <p:sldLayoutId id="2147483696" r:id="rId20"/>
    <p:sldLayoutId id="2147483668" r:id="rId21"/>
    <p:sldLayoutId id="2147483682" r:id="rId22"/>
    <p:sldLayoutId id="2147483663" r:id="rId23"/>
    <p:sldLayoutId id="2147483697" r:id="rId24"/>
    <p:sldLayoutId id="2147483669" r:id="rId25"/>
    <p:sldLayoutId id="2147483683" r:id="rId26"/>
    <p:sldLayoutId id="2147483664" r:id="rId27"/>
    <p:sldLayoutId id="2147483698" r:id="rId28"/>
    <p:sldLayoutId id="2147483665" r:id="rId29"/>
    <p:sldLayoutId id="2147483684" r:id="rId30"/>
    <p:sldLayoutId id="2147483689" r:id="rId31"/>
    <p:sldLayoutId id="2147483672" r:id="rId32"/>
    <p:sldLayoutId id="2147483680" r:id="rId33"/>
    <p:sldLayoutId id="2147483686" r:id="rId34"/>
    <p:sldLayoutId id="2147483688" r:id="rId35"/>
    <p:sldLayoutId id="2147483690" r:id="rId36"/>
    <p:sldLayoutId id="2147483654" r:id="rId37"/>
    <p:sldLayoutId id="2147483674" r:id="rId38"/>
    <p:sldLayoutId id="2147483666" r:id="rId39"/>
    <p:sldLayoutId id="2147483699" r:id="rId40"/>
    <p:sldLayoutId id="2147483700" r:id="rId41"/>
  </p:sldLayoutIdLst>
  <p:hf sldNum="0" hdr="0" dt="0"/>
  <p:txStyles>
    <p:title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60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60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260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260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20" userDrawn="1">
          <p15:clr>
            <a:srgbClr val="F26B43"/>
          </p15:clr>
        </p15:guide>
        <p15:guide id="2" pos="52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38B7D7-96FB-4190-81ED-756C6432891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DAF6E892-46DB-4254-A074-833184106B5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76B7CA27-B019-4AA9-8DF1-1F9EE4A9CA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75310F-A385-420E-9E39-DDAEC9B36039}" type="datetimeFigureOut">
              <a:rPr lang="en-CA" smtClean="0"/>
              <a:t>2022-11-10</a:t>
            </a:fld>
            <a:endParaRPr lang="en-CA"/>
          </a:p>
        </p:txBody>
      </p:sp>
      <p:sp>
        <p:nvSpPr>
          <p:cNvPr id="5" name="Footer Placeholder 4">
            <a:extLst>
              <a:ext uri="{FF2B5EF4-FFF2-40B4-BE49-F238E27FC236}">
                <a16:creationId xmlns:a16="http://schemas.microsoft.com/office/drawing/2014/main" id="{4E9C43C4-00A4-434C-A142-7A0C1CF11D0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5B536CDC-EA2F-4B52-90AC-29E96720EC9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49CB45-E364-4E3A-AF8F-B716F716AA96}" type="slidenum">
              <a:rPr lang="en-CA" smtClean="0"/>
              <a:t>‹#›</a:t>
            </a:fld>
            <a:endParaRPr lang="en-CA"/>
          </a:p>
        </p:txBody>
      </p:sp>
    </p:spTree>
    <p:extLst>
      <p:ext uri="{BB962C8B-B14F-4D97-AF65-F5344CB8AC3E}">
        <p14:creationId xmlns:p14="http://schemas.microsoft.com/office/powerpoint/2010/main" val="1427795019"/>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1.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1.xml"/><Relationship Id="rId1" Type="http://schemas.openxmlformats.org/officeDocument/2006/relationships/tags" Target="../tags/tag12.xm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3.xml"/><Relationship Id="rId1" Type="http://schemas.openxmlformats.org/officeDocument/2006/relationships/tags" Target="../tags/tag13.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1.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notesSlide" Target="../notesSlides/notesSlide14.xml"/><Relationship Id="rId7" Type="http://schemas.openxmlformats.org/officeDocument/2006/relationships/image" Target="../media/image24.jpeg"/><Relationship Id="rId2" Type="http://schemas.openxmlformats.org/officeDocument/2006/relationships/slideLayout" Target="../slideLayouts/slideLayout43.xml"/><Relationship Id="rId1" Type="http://schemas.openxmlformats.org/officeDocument/2006/relationships/tags" Target="../tags/tag15.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 Id="rId9"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1.xml"/><Relationship Id="rId1" Type="http://schemas.openxmlformats.org/officeDocument/2006/relationships/tags" Target="../tags/tag16.xml"/><Relationship Id="rId5" Type="http://schemas.openxmlformats.org/officeDocument/2006/relationships/image" Target="../media/image27.jpeg"/><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3.xml"/><Relationship Id="rId1" Type="http://schemas.openxmlformats.org/officeDocument/2006/relationships/tags" Target="../tags/tag1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1.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1.xml"/><Relationship Id="rId1" Type="http://schemas.openxmlformats.org/officeDocument/2006/relationships/tags" Target="../tags/tag19.xml"/><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1.xml"/><Relationship Id="rId1" Type="http://schemas.openxmlformats.org/officeDocument/2006/relationships/tags" Target="../tags/tag20.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1.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1.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40.xml"/><Relationship Id="rId1" Type="http://schemas.openxmlformats.org/officeDocument/2006/relationships/tags" Target="../tags/tag2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1.xml"/><Relationship Id="rId1" Type="http://schemas.openxmlformats.org/officeDocument/2006/relationships/tags" Target="../tags/tag4.xml"/><Relationship Id="rId4" Type="http://schemas.openxmlformats.org/officeDocument/2006/relationships/image" Target="../media/image16.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1.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1.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1.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1.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1.xml"/><Relationship Id="rId1" Type="http://schemas.openxmlformats.org/officeDocument/2006/relationships/tags" Target="../tags/tag9.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13" Type="http://schemas.openxmlformats.org/officeDocument/2006/relationships/image" Target="../media/image23.png"/><Relationship Id="rId3" Type="http://schemas.openxmlformats.org/officeDocument/2006/relationships/notesSlide" Target="../notesSlides/notesSlide9.xml"/><Relationship Id="rId7" Type="http://schemas.openxmlformats.org/officeDocument/2006/relationships/customXml" Target="../ink/ink1.xml"/><Relationship Id="rId12" Type="http://schemas.openxmlformats.org/officeDocument/2006/relationships/customXml" Target="../ink/ink3.xml"/><Relationship Id="rId2" Type="http://schemas.openxmlformats.org/officeDocument/2006/relationships/slideLayout" Target="../slideLayouts/slideLayout41.xml"/><Relationship Id="rId1" Type="http://schemas.openxmlformats.org/officeDocument/2006/relationships/tags" Target="../tags/tag10.xml"/><Relationship Id="rId6" Type="http://schemas.openxmlformats.org/officeDocument/2006/relationships/image" Target="../media/image20.jpeg"/><Relationship Id="rId11" Type="http://schemas.openxmlformats.org/officeDocument/2006/relationships/image" Target="../media/image22.png"/><Relationship Id="rId5" Type="http://schemas.openxmlformats.org/officeDocument/2006/relationships/image" Target="../media/image19.jpeg"/><Relationship Id="rId10" Type="http://schemas.openxmlformats.org/officeDocument/2006/relationships/customXml" Target="../ink/ink2.xml"/><Relationship Id="rId4" Type="http://schemas.openxmlformats.org/officeDocument/2006/relationships/image" Target="../media/image18.png"/><Relationship Id="rId9"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52A08F9-90DE-48B9-B836-9095668485EA}"/>
              </a:ext>
            </a:extLst>
          </p:cNvPr>
          <p:cNvSpPr>
            <a:spLocks noGrp="1"/>
          </p:cNvSpPr>
          <p:nvPr>
            <p:ph type="title"/>
          </p:nvPr>
        </p:nvSpPr>
        <p:spPr>
          <a:xfrm>
            <a:off x="664164" y="1713394"/>
            <a:ext cx="10704254" cy="568171"/>
          </a:xfrm>
        </p:spPr>
        <p:txBody>
          <a:bodyPr>
            <a:normAutofit fontScale="90000"/>
          </a:bodyPr>
          <a:lstStyle/>
          <a:p>
            <a:r>
              <a:rPr lang="en-CA" dirty="0">
                <a:latin typeface="Arial"/>
                <a:cs typeface="Arial"/>
              </a:rPr>
              <a:t>Donor high titre isohemagglutinin (anti-A/anti-B) testing at Canadian Blood Services</a:t>
            </a:r>
            <a:endParaRPr lang="en-US" dirty="0"/>
          </a:p>
        </p:txBody>
      </p:sp>
      <p:sp>
        <p:nvSpPr>
          <p:cNvPr id="8" name="Content Placeholder 7">
            <a:extLst>
              <a:ext uri="{FF2B5EF4-FFF2-40B4-BE49-F238E27FC236}">
                <a16:creationId xmlns:a16="http://schemas.microsoft.com/office/drawing/2014/main" id="{4D70AD99-2A5F-4010-947A-14F67E0B6E97}"/>
              </a:ext>
            </a:extLst>
          </p:cNvPr>
          <p:cNvSpPr>
            <a:spLocks noGrp="1"/>
          </p:cNvSpPr>
          <p:nvPr>
            <p:ph sz="quarter" idx="10"/>
          </p:nvPr>
        </p:nvSpPr>
        <p:spPr>
          <a:xfrm>
            <a:off x="746220" y="5251649"/>
            <a:ext cx="7190678" cy="465572"/>
          </a:xfrm>
        </p:spPr>
        <p:txBody>
          <a:bodyPr>
            <a:normAutofit fontScale="25000" lnSpcReduction="20000"/>
          </a:bodyPr>
          <a:lstStyle/>
          <a:p>
            <a:endParaRPr lang="en-CA" sz="2200" b="0"/>
          </a:p>
          <a:p>
            <a:r>
              <a:rPr lang="en-CA" sz="8800" b="0"/>
              <a:t>November 2022</a:t>
            </a:r>
          </a:p>
        </p:txBody>
      </p:sp>
      <p:sp>
        <p:nvSpPr>
          <p:cNvPr id="2" name="TextBox 1">
            <a:extLst>
              <a:ext uri="{FF2B5EF4-FFF2-40B4-BE49-F238E27FC236}">
                <a16:creationId xmlns:a16="http://schemas.microsoft.com/office/drawing/2014/main" id="{163D71E3-1682-DA79-49F4-4F4BCF4ACE9B}"/>
              </a:ext>
            </a:extLst>
          </p:cNvPr>
          <p:cNvSpPr txBox="1"/>
          <p:nvPr/>
        </p:nvSpPr>
        <p:spPr>
          <a:xfrm>
            <a:off x="399496" y="6347534"/>
            <a:ext cx="4396909" cy="461665"/>
          </a:xfrm>
          <a:prstGeom prst="rect">
            <a:avLst/>
          </a:prstGeom>
          <a:noFill/>
        </p:spPr>
        <p:txBody>
          <a:bodyPr wrap="none" rtlCol="0">
            <a:spAutoFit/>
          </a:bodyPr>
          <a:lstStyle/>
          <a:p>
            <a:r>
              <a:rPr lang="en-CA" sz="1200" b="0">
                <a:solidFill>
                  <a:schemeClr val="tx1">
                    <a:lumMod val="60000"/>
                    <a:lumOff val="40000"/>
                  </a:schemeClr>
                </a:solidFill>
                <a:latin typeface="Arial" panose="020B0604020202020204" pitchFamily="34" charset="0"/>
                <a:cs typeface="Arial" panose="020B0604020202020204" pitchFamily="34" charset="0"/>
              </a:rPr>
              <a:t>Slides prepared by Marc Bienz, Melanie Bodnar, Gwen Clarke</a:t>
            </a:r>
          </a:p>
          <a:p>
            <a:endParaRPr lang="en-US" sz="1200">
              <a:solidFill>
                <a:schemeClr val="tx1">
                  <a:lumMod val="60000"/>
                  <a:lumOff val="40000"/>
                </a:schemeClr>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33C0D83B-6DDB-9649-19B7-59904F67CA0E}"/>
              </a:ext>
            </a:extLst>
          </p:cNvPr>
          <p:cNvSpPr txBox="1"/>
          <p:nvPr/>
        </p:nvSpPr>
        <p:spPr>
          <a:xfrm>
            <a:off x="6165548" y="6347534"/>
            <a:ext cx="5517466" cy="461665"/>
          </a:xfrm>
          <a:prstGeom prst="rect">
            <a:avLst/>
          </a:prstGeom>
          <a:noFill/>
        </p:spPr>
        <p:txBody>
          <a:bodyPr wrap="square" rtlCol="0">
            <a:spAutoFit/>
          </a:bodyPr>
          <a:lstStyle/>
          <a:p>
            <a:r>
              <a:rPr lang="en-CA" sz="1200" b="0">
                <a:solidFill>
                  <a:schemeClr val="tx1">
                    <a:lumMod val="60000"/>
                    <a:lumOff val="40000"/>
                  </a:schemeClr>
                </a:solidFill>
                <a:latin typeface="Arial" panose="020B0604020202020204" pitchFamily="34" charset="0"/>
                <a:cs typeface="Arial" panose="020B0604020202020204" pitchFamily="34" charset="0"/>
              </a:rPr>
              <a:t>Source: Canadia</a:t>
            </a:r>
            <a:r>
              <a:rPr lang="en-CA" sz="1200">
                <a:solidFill>
                  <a:schemeClr val="tx1">
                    <a:lumMod val="60000"/>
                    <a:lumOff val="40000"/>
                  </a:schemeClr>
                </a:solidFill>
                <a:latin typeface="Arial" panose="020B0604020202020204" pitchFamily="34" charset="0"/>
                <a:cs typeface="Arial" panose="020B0604020202020204" pitchFamily="34" charset="0"/>
              </a:rPr>
              <a:t>n Blood Services’ professional education website, profedu.ca</a:t>
            </a:r>
            <a:endParaRPr lang="en-CA" sz="1200" b="0">
              <a:solidFill>
                <a:schemeClr val="tx1">
                  <a:lumMod val="60000"/>
                  <a:lumOff val="40000"/>
                </a:schemeClr>
              </a:solidFill>
              <a:latin typeface="Arial" panose="020B0604020202020204" pitchFamily="34" charset="0"/>
              <a:cs typeface="Arial" panose="020B0604020202020204" pitchFamily="34" charset="0"/>
            </a:endParaRPr>
          </a:p>
          <a:p>
            <a:endParaRPr lang="en-US" sz="1200">
              <a:solidFill>
                <a:schemeClr val="tx1">
                  <a:lumMod val="60000"/>
                  <a:lumOff val="40000"/>
                </a:schemeClr>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514099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D1BB8-DD3A-D25B-3956-9F3A0D4F11E2}"/>
              </a:ext>
            </a:extLst>
          </p:cNvPr>
          <p:cNvSpPr>
            <a:spLocks noGrp="1"/>
          </p:cNvSpPr>
          <p:nvPr>
            <p:ph type="title"/>
          </p:nvPr>
        </p:nvSpPr>
        <p:spPr>
          <a:xfrm>
            <a:off x="724053" y="354716"/>
            <a:ext cx="10589564" cy="943442"/>
          </a:xfrm>
        </p:spPr>
        <p:txBody>
          <a:bodyPr>
            <a:normAutofit fontScale="90000"/>
          </a:bodyPr>
          <a:lstStyle/>
          <a:p>
            <a:r>
              <a:rPr lang="en-US">
                <a:latin typeface="Arial"/>
                <a:cs typeface="Arial"/>
              </a:rPr>
              <a:t>Using this high </a:t>
            </a:r>
            <a:r>
              <a:rPr lang="en-US" err="1">
                <a:latin typeface="Arial"/>
                <a:cs typeface="Arial"/>
              </a:rPr>
              <a:t>titre</a:t>
            </a:r>
            <a:r>
              <a:rPr lang="en-US">
                <a:latin typeface="Arial"/>
                <a:cs typeface="Arial"/>
              </a:rPr>
              <a:t> assay, what proportion of </a:t>
            </a:r>
            <a:r>
              <a:rPr lang="en-US" b="1">
                <a:solidFill>
                  <a:srgbClr val="FF0000"/>
                </a:solidFill>
                <a:latin typeface="Arial"/>
                <a:cs typeface="Arial"/>
              </a:rPr>
              <a:t>donors </a:t>
            </a:r>
            <a:r>
              <a:rPr lang="en-US">
                <a:latin typeface="Arial"/>
                <a:cs typeface="Arial"/>
              </a:rPr>
              <a:t>are estimated to test as low </a:t>
            </a:r>
            <a:r>
              <a:rPr lang="en-US" err="1">
                <a:latin typeface="Arial"/>
                <a:cs typeface="Arial"/>
              </a:rPr>
              <a:t>titre</a:t>
            </a:r>
            <a:r>
              <a:rPr lang="en-US">
                <a:latin typeface="Arial"/>
                <a:cs typeface="Arial"/>
              </a:rPr>
              <a:t>?</a:t>
            </a:r>
            <a:endParaRPr lang="en-CA">
              <a:latin typeface="Arial"/>
              <a:cs typeface="Arial"/>
            </a:endParaRPr>
          </a:p>
        </p:txBody>
      </p:sp>
      <p:sp>
        <p:nvSpPr>
          <p:cNvPr id="3" name="TextBox 2">
            <a:extLst>
              <a:ext uri="{FF2B5EF4-FFF2-40B4-BE49-F238E27FC236}">
                <a16:creationId xmlns:a16="http://schemas.microsoft.com/office/drawing/2014/main" id="{35CDF1C6-7A9F-DF15-0759-42ECC5B35399}"/>
              </a:ext>
            </a:extLst>
          </p:cNvPr>
          <p:cNvSpPr txBox="1"/>
          <p:nvPr/>
        </p:nvSpPr>
        <p:spPr>
          <a:xfrm>
            <a:off x="5718287" y="6317716"/>
            <a:ext cx="5517466" cy="461665"/>
          </a:xfrm>
          <a:prstGeom prst="rect">
            <a:avLst/>
          </a:prstGeom>
          <a:noFill/>
        </p:spPr>
        <p:txBody>
          <a:bodyPr wrap="square" rtlCol="0">
            <a:spAutoFit/>
          </a:bodyPr>
          <a:lstStyle/>
          <a:p>
            <a:r>
              <a:rPr lang="en-CA" sz="1200" b="0">
                <a:solidFill>
                  <a:schemeClr val="tx1">
                    <a:lumMod val="60000"/>
                    <a:lumOff val="40000"/>
                  </a:schemeClr>
                </a:solidFill>
                <a:latin typeface="Arial" panose="020B0604020202020204" pitchFamily="34" charset="0"/>
                <a:cs typeface="Arial" panose="020B0604020202020204" pitchFamily="34" charset="0"/>
              </a:rPr>
              <a:t>Source: Canadia</a:t>
            </a:r>
            <a:r>
              <a:rPr lang="en-CA" sz="1200">
                <a:solidFill>
                  <a:schemeClr val="tx1">
                    <a:lumMod val="60000"/>
                    <a:lumOff val="40000"/>
                  </a:schemeClr>
                </a:solidFill>
                <a:latin typeface="Arial" panose="020B0604020202020204" pitchFamily="34" charset="0"/>
                <a:cs typeface="Arial" panose="020B0604020202020204" pitchFamily="34" charset="0"/>
              </a:rPr>
              <a:t>n Blood Services’ professional education website, profedu.ca</a:t>
            </a:r>
            <a:endParaRPr lang="en-CA" sz="1200" b="0">
              <a:solidFill>
                <a:schemeClr val="tx1">
                  <a:lumMod val="60000"/>
                  <a:lumOff val="40000"/>
                </a:schemeClr>
              </a:solidFill>
              <a:latin typeface="Arial" panose="020B0604020202020204" pitchFamily="34" charset="0"/>
              <a:cs typeface="Arial" panose="020B0604020202020204" pitchFamily="34" charset="0"/>
            </a:endParaRPr>
          </a:p>
          <a:p>
            <a:endParaRPr lang="en-US" sz="1200">
              <a:solidFill>
                <a:schemeClr val="tx1">
                  <a:lumMod val="60000"/>
                  <a:lumOff val="40000"/>
                </a:schemeClr>
              </a:solidFill>
              <a:latin typeface="Arial" panose="020B0604020202020204" pitchFamily="34" charset="0"/>
              <a:cs typeface="Arial" panose="020B0604020202020204" pitchFamily="34" charset="0"/>
            </a:endParaRPr>
          </a:p>
        </p:txBody>
      </p:sp>
      <p:graphicFrame>
        <p:nvGraphicFramePr>
          <p:cNvPr id="4" name="Table 4">
            <a:extLst>
              <a:ext uri="{FF2B5EF4-FFF2-40B4-BE49-F238E27FC236}">
                <a16:creationId xmlns:a16="http://schemas.microsoft.com/office/drawing/2014/main" id="{EF9E788D-103A-F349-F754-513F79317723}"/>
              </a:ext>
            </a:extLst>
          </p:cNvPr>
          <p:cNvGraphicFramePr>
            <a:graphicFrameLocks noGrp="1"/>
          </p:cNvGraphicFramePr>
          <p:nvPr>
            <p:extLst>
              <p:ext uri="{D42A27DB-BD31-4B8C-83A1-F6EECF244321}">
                <p14:modId xmlns:p14="http://schemas.microsoft.com/office/powerpoint/2010/main" val="3418072734"/>
              </p:ext>
            </p:extLst>
          </p:nvPr>
        </p:nvGraphicFramePr>
        <p:xfrm>
          <a:off x="2031999" y="2000328"/>
          <a:ext cx="8202864" cy="3272132"/>
        </p:xfrm>
        <a:graphic>
          <a:graphicData uri="http://schemas.openxmlformats.org/drawingml/2006/table">
            <a:tbl>
              <a:tblPr firstRow="1" bandRow="1">
                <a:tableStyleId>{5C22544A-7EE6-4342-B048-85BDC9FD1C3A}</a:tableStyleId>
              </a:tblPr>
              <a:tblGrid>
                <a:gridCol w="4101432">
                  <a:extLst>
                    <a:ext uri="{9D8B030D-6E8A-4147-A177-3AD203B41FA5}">
                      <a16:colId xmlns:a16="http://schemas.microsoft.com/office/drawing/2014/main" val="1582453105"/>
                    </a:ext>
                  </a:extLst>
                </a:gridCol>
                <a:gridCol w="4101432">
                  <a:extLst>
                    <a:ext uri="{9D8B030D-6E8A-4147-A177-3AD203B41FA5}">
                      <a16:colId xmlns:a16="http://schemas.microsoft.com/office/drawing/2014/main" val="2078618055"/>
                    </a:ext>
                  </a:extLst>
                </a:gridCol>
              </a:tblGrid>
              <a:tr h="818033">
                <a:tc>
                  <a:txBody>
                    <a:bodyPr/>
                    <a:lstStyle/>
                    <a:p>
                      <a:pPr algn="ctr"/>
                      <a:r>
                        <a:rPr lang="en-CA" sz="2400">
                          <a:latin typeface="Arial" panose="020B0604020202020204" pitchFamily="34" charset="0"/>
                          <a:cs typeface="Arial" panose="020B0604020202020204" pitchFamily="34" charset="0"/>
                        </a:rPr>
                        <a:t>Donor type</a:t>
                      </a:r>
                      <a:endParaRPr lang="en-US" sz="24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en-CA" sz="2400">
                          <a:latin typeface="Arial" panose="020B0604020202020204" pitchFamily="34" charset="0"/>
                          <a:cs typeface="Arial" panose="020B0604020202020204" pitchFamily="34" charset="0"/>
                        </a:rPr>
                        <a:t>Proportion (%)</a:t>
                      </a:r>
                      <a:endParaRPr lang="en-US" sz="24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2859024429"/>
                  </a:ext>
                </a:extLst>
              </a:tr>
              <a:tr h="818033">
                <a:tc>
                  <a:txBody>
                    <a:bodyPr/>
                    <a:lstStyle/>
                    <a:p>
                      <a:pPr algn="ctr"/>
                      <a:r>
                        <a:rPr lang="en-CA" sz="2400" b="1">
                          <a:latin typeface="Arial" panose="020B0604020202020204" pitchFamily="34" charset="0"/>
                          <a:cs typeface="Arial" panose="020B0604020202020204" pitchFamily="34" charset="0"/>
                        </a:rPr>
                        <a:t>Group O</a:t>
                      </a:r>
                      <a:endParaRPr lang="en-US" sz="24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400">
                          <a:latin typeface="Arial" panose="020B0604020202020204" pitchFamily="34" charset="0"/>
                          <a:cs typeface="Arial" panose="020B0604020202020204" pitchFamily="34" charset="0"/>
                        </a:rPr>
                        <a:t>60–70</a:t>
                      </a:r>
                      <a:endParaRPr lang="en-US" sz="24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16396444"/>
                  </a:ext>
                </a:extLst>
              </a:tr>
              <a:tr h="818033">
                <a:tc>
                  <a:txBody>
                    <a:bodyPr/>
                    <a:lstStyle/>
                    <a:p>
                      <a:pPr algn="ctr"/>
                      <a:r>
                        <a:rPr lang="en-CA" sz="2400" b="1">
                          <a:latin typeface="Arial" panose="020B0604020202020204" pitchFamily="34" charset="0"/>
                          <a:cs typeface="Arial" panose="020B0604020202020204" pitchFamily="34" charset="0"/>
                        </a:rPr>
                        <a:t>Group A</a:t>
                      </a:r>
                      <a:endParaRPr lang="en-US" sz="24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2400">
                          <a:latin typeface="Arial" panose="020B0604020202020204" pitchFamily="34" charset="0"/>
                          <a:cs typeface="Arial" panose="020B0604020202020204" pitchFamily="34" charset="0"/>
                        </a:rPr>
                        <a:t>80–90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5391349"/>
                  </a:ext>
                </a:extLst>
              </a:tr>
              <a:tr h="818033">
                <a:tc>
                  <a:txBody>
                    <a:bodyPr/>
                    <a:lstStyle/>
                    <a:p>
                      <a:pPr algn="ctr"/>
                      <a:r>
                        <a:rPr lang="en-CA" sz="2400" b="1">
                          <a:latin typeface="Arial" panose="020B0604020202020204" pitchFamily="34" charset="0"/>
                          <a:cs typeface="Arial" panose="020B0604020202020204" pitchFamily="34" charset="0"/>
                        </a:rPr>
                        <a:t>Group B</a:t>
                      </a:r>
                      <a:endParaRPr lang="en-US" sz="24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400">
                          <a:latin typeface="Arial" panose="020B0604020202020204" pitchFamily="34" charset="0"/>
                          <a:cs typeface="Arial" panose="020B0604020202020204" pitchFamily="34" charset="0"/>
                        </a:rPr>
                        <a:t>85–95</a:t>
                      </a:r>
                      <a:endParaRPr lang="en-US" sz="24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34427151"/>
                  </a:ext>
                </a:extLst>
              </a:tr>
            </a:tbl>
          </a:graphicData>
        </a:graphic>
      </p:graphicFrame>
    </p:spTree>
    <p:custDataLst>
      <p:tags r:id="rId1"/>
    </p:custDataLst>
    <p:extLst>
      <p:ext uri="{BB962C8B-B14F-4D97-AF65-F5344CB8AC3E}">
        <p14:creationId xmlns:p14="http://schemas.microsoft.com/office/powerpoint/2010/main" val="11386413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0D858-6763-A370-5967-B0847F0188D2}"/>
              </a:ext>
            </a:extLst>
          </p:cNvPr>
          <p:cNvSpPr>
            <a:spLocks noGrp="1"/>
          </p:cNvSpPr>
          <p:nvPr>
            <p:ph type="title"/>
          </p:nvPr>
        </p:nvSpPr>
        <p:spPr>
          <a:xfrm>
            <a:off x="520700" y="441325"/>
            <a:ext cx="11150599" cy="1325563"/>
          </a:xfrm>
        </p:spPr>
        <p:txBody>
          <a:bodyPr>
            <a:noAutofit/>
          </a:bodyPr>
          <a:lstStyle/>
          <a:p>
            <a:r>
              <a:rPr lang="en-US" sz="3200">
                <a:solidFill>
                  <a:srgbClr val="4D4D4D"/>
                </a:solidFill>
                <a:latin typeface="Arial"/>
                <a:cs typeface="Arial"/>
              </a:rPr>
              <a:t>If a pooled platelet concentrate is not labelled as “Low Anti-A/B”, is it still possible that the final component is low </a:t>
            </a:r>
            <a:r>
              <a:rPr lang="en-US" sz="3200" err="1">
                <a:solidFill>
                  <a:srgbClr val="4D4D4D"/>
                </a:solidFill>
                <a:latin typeface="Arial"/>
                <a:cs typeface="Arial"/>
              </a:rPr>
              <a:t>titre</a:t>
            </a:r>
            <a:r>
              <a:rPr lang="en-US" sz="3200">
                <a:solidFill>
                  <a:srgbClr val="4D4D4D"/>
                </a:solidFill>
                <a:latin typeface="Arial"/>
                <a:cs typeface="Arial"/>
              </a:rPr>
              <a:t>?</a:t>
            </a:r>
            <a:endParaRPr lang="en-CA" sz="3200">
              <a:solidFill>
                <a:srgbClr val="4D4D4D"/>
              </a:solidFill>
              <a:latin typeface="Arial"/>
              <a:cs typeface="Arial"/>
            </a:endParaRPr>
          </a:p>
        </p:txBody>
      </p:sp>
      <p:graphicFrame>
        <p:nvGraphicFramePr>
          <p:cNvPr id="4" name="Chart 3">
            <a:extLst>
              <a:ext uri="{FF2B5EF4-FFF2-40B4-BE49-F238E27FC236}">
                <a16:creationId xmlns:a16="http://schemas.microsoft.com/office/drawing/2014/main" id="{4498B5D9-87FE-D915-E29A-6E56B6C8A3B8}"/>
              </a:ext>
            </a:extLst>
          </p:cNvPr>
          <p:cNvGraphicFramePr>
            <a:graphicFrameLocks/>
          </p:cNvGraphicFramePr>
          <p:nvPr>
            <p:extLst>
              <p:ext uri="{D42A27DB-BD31-4B8C-83A1-F6EECF244321}">
                <p14:modId xmlns:p14="http://schemas.microsoft.com/office/powerpoint/2010/main" val="2073709643"/>
              </p:ext>
            </p:extLst>
          </p:nvPr>
        </p:nvGraphicFramePr>
        <p:xfrm>
          <a:off x="-2312860" y="2159838"/>
          <a:ext cx="10894980" cy="3192780"/>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a:extLst>
              <a:ext uri="{FF2B5EF4-FFF2-40B4-BE49-F238E27FC236}">
                <a16:creationId xmlns:a16="http://schemas.microsoft.com/office/drawing/2014/main" id="{EE4862A3-A952-F1C3-A97D-B9FEAA990122}"/>
              </a:ext>
            </a:extLst>
          </p:cNvPr>
          <p:cNvSpPr txBox="1"/>
          <p:nvPr/>
        </p:nvSpPr>
        <p:spPr>
          <a:xfrm>
            <a:off x="6745118" y="1945792"/>
            <a:ext cx="4466222" cy="2620654"/>
          </a:xfrm>
          <a:prstGeom prst="rect">
            <a:avLst/>
          </a:prstGeom>
          <a:noFill/>
        </p:spPr>
        <p:txBody>
          <a:bodyPr wrap="square" lIns="91440" tIns="45720" rIns="91440" bIns="45720" rtlCol="0" anchor="t">
            <a:spAutoFit/>
          </a:bodyPr>
          <a:lstStyle/>
          <a:p>
            <a:pPr>
              <a:lnSpc>
                <a:spcPct val="150000"/>
              </a:lnSpc>
            </a:pPr>
            <a:r>
              <a:rPr lang="en-CA" sz="3200" b="1" dirty="0">
                <a:latin typeface="Arial"/>
                <a:ea typeface="+mj-ea"/>
                <a:cs typeface="Arial"/>
              </a:rPr>
              <a:t>Yes</a:t>
            </a:r>
            <a:endParaRPr lang="en-CA" sz="2400" b="1" dirty="0">
              <a:latin typeface="Arial"/>
              <a:ea typeface="+mj-ea"/>
              <a:cs typeface="Arial"/>
            </a:endParaRPr>
          </a:p>
          <a:p>
            <a:pPr>
              <a:lnSpc>
                <a:spcPct val="150000"/>
              </a:lnSpc>
            </a:pPr>
            <a:r>
              <a:rPr lang="en-CA" sz="2000" dirty="0">
                <a:latin typeface="Arial"/>
                <a:cs typeface="Arial"/>
              </a:rPr>
              <a:t>The dilution of a high titre donor by other donors in the pool may result in a final low titre platelet component even though it is not labelled as such.</a:t>
            </a:r>
          </a:p>
        </p:txBody>
      </p:sp>
      <p:sp>
        <p:nvSpPr>
          <p:cNvPr id="3" name="TextBox 2">
            <a:extLst>
              <a:ext uri="{FF2B5EF4-FFF2-40B4-BE49-F238E27FC236}">
                <a16:creationId xmlns:a16="http://schemas.microsoft.com/office/drawing/2014/main" id="{5456A982-D614-AEF1-47EB-165AE0B190BD}"/>
              </a:ext>
            </a:extLst>
          </p:cNvPr>
          <p:cNvSpPr txBox="1"/>
          <p:nvPr/>
        </p:nvSpPr>
        <p:spPr>
          <a:xfrm>
            <a:off x="5718287" y="6317716"/>
            <a:ext cx="5517466" cy="461665"/>
          </a:xfrm>
          <a:prstGeom prst="rect">
            <a:avLst/>
          </a:prstGeom>
          <a:noFill/>
        </p:spPr>
        <p:txBody>
          <a:bodyPr wrap="square" rtlCol="0">
            <a:spAutoFit/>
          </a:bodyPr>
          <a:lstStyle/>
          <a:p>
            <a:r>
              <a:rPr lang="en-CA" sz="1200" b="0">
                <a:solidFill>
                  <a:schemeClr val="tx1">
                    <a:lumMod val="60000"/>
                    <a:lumOff val="40000"/>
                  </a:schemeClr>
                </a:solidFill>
                <a:latin typeface="Arial" panose="020B0604020202020204" pitchFamily="34" charset="0"/>
                <a:cs typeface="Arial" panose="020B0604020202020204" pitchFamily="34" charset="0"/>
              </a:rPr>
              <a:t>Source: Canadia</a:t>
            </a:r>
            <a:r>
              <a:rPr lang="en-CA" sz="1200">
                <a:solidFill>
                  <a:schemeClr val="tx1">
                    <a:lumMod val="60000"/>
                    <a:lumOff val="40000"/>
                  </a:schemeClr>
                </a:solidFill>
                <a:latin typeface="Arial" panose="020B0604020202020204" pitchFamily="34" charset="0"/>
                <a:cs typeface="Arial" panose="020B0604020202020204" pitchFamily="34" charset="0"/>
              </a:rPr>
              <a:t>n Blood Services’ professional education website, profedu.ca</a:t>
            </a:r>
            <a:endParaRPr lang="en-CA" sz="1200" b="0">
              <a:solidFill>
                <a:schemeClr val="tx1">
                  <a:lumMod val="60000"/>
                  <a:lumOff val="40000"/>
                </a:schemeClr>
              </a:solidFill>
              <a:latin typeface="Arial" panose="020B0604020202020204" pitchFamily="34" charset="0"/>
              <a:cs typeface="Arial" panose="020B0604020202020204" pitchFamily="34" charset="0"/>
            </a:endParaRPr>
          </a:p>
          <a:p>
            <a:endParaRPr lang="en-US" sz="1200">
              <a:solidFill>
                <a:schemeClr val="tx1">
                  <a:lumMod val="60000"/>
                  <a:lumOff val="40000"/>
                </a:schemeClr>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7143201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61C30-8DE0-EDB0-6A14-9FECDFB75A3B}"/>
              </a:ext>
            </a:extLst>
          </p:cNvPr>
          <p:cNvSpPr>
            <a:spLocks noGrp="1"/>
          </p:cNvSpPr>
          <p:nvPr>
            <p:ph type="title"/>
          </p:nvPr>
        </p:nvSpPr>
        <p:spPr/>
        <p:txBody>
          <a:bodyPr>
            <a:noAutofit/>
          </a:bodyPr>
          <a:lstStyle/>
          <a:p>
            <a:r>
              <a:rPr lang="en-US" sz="3200" b="1">
                <a:solidFill>
                  <a:srgbClr val="4D4D4D"/>
                </a:solidFill>
                <a:latin typeface="Arial" panose="020B0604020202020204" pitchFamily="34" charset="0"/>
                <a:cs typeface="Arial" panose="020B0604020202020204" pitchFamily="34" charset="0"/>
              </a:rPr>
              <a:t>Should hospitals that routinely perform high </a:t>
            </a:r>
            <a:r>
              <a:rPr lang="en-US" sz="3200" b="1" err="1">
                <a:solidFill>
                  <a:srgbClr val="4D4D4D"/>
                </a:solidFill>
                <a:latin typeface="Arial" panose="020B0604020202020204" pitchFamily="34" charset="0"/>
                <a:cs typeface="Arial" panose="020B0604020202020204" pitchFamily="34" charset="0"/>
              </a:rPr>
              <a:t>titre</a:t>
            </a:r>
            <a:r>
              <a:rPr lang="en-US" sz="3200" b="1">
                <a:solidFill>
                  <a:srgbClr val="4D4D4D"/>
                </a:solidFill>
                <a:latin typeface="Arial" panose="020B0604020202020204" pitchFamily="34" charset="0"/>
                <a:cs typeface="Arial" panose="020B0604020202020204" pitchFamily="34" charset="0"/>
              </a:rPr>
              <a:t> isohemagglutinin testing on platelet concentrates  continue to do so?</a:t>
            </a:r>
            <a:endParaRPr lang="en-CA" sz="3200" b="1">
              <a:solidFill>
                <a:srgbClr val="4D4D4D"/>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57DFE4F3-793C-6132-D727-3A72CD9783D3}"/>
              </a:ext>
            </a:extLst>
          </p:cNvPr>
          <p:cNvSpPr txBox="1"/>
          <p:nvPr/>
        </p:nvSpPr>
        <p:spPr>
          <a:xfrm>
            <a:off x="1226446" y="3202384"/>
            <a:ext cx="9972727" cy="830997"/>
          </a:xfrm>
          <a:prstGeom prst="rect">
            <a:avLst/>
          </a:prstGeom>
          <a:noFill/>
        </p:spPr>
        <p:txBody>
          <a:bodyPr wrap="square" lIns="91440" tIns="45720" rIns="91440" bIns="45720" rtlCol="0" anchor="t">
            <a:spAutoFit/>
          </a:bodyPr>
          <a:lstStyle/>
          <a:p>
            <a:pPr>
              <a:defRPr/>
            </a:pPr>
            <a:r>
              <a:rPr lang="en-CA" sz="2400">
                <a:solidFill>
                  <a:srgbClr val="4D4D4D"/>
                </a:solidFill>
                <a:latin typeface="Arial"/>
                <a:cs typeface="Arial"/>
              </a:rPr>
              <a:t>For untreated platelet pools</a:t>
            </a:r>
            <a:r>
              <a:rPr lang="en-US"/>
              <a:t> </a:t>
            </a:r>
            <a:r>
              <a:rPr lang="en-CA" sz="2400">
                <a:solidFill>
                  <a:srgbClr val="4D4D4D"/>
                </a:solidFill>
                <a:latin typeface="Arial"/>
                <a:cs typeface="Arial"/>
              </a:rPr>
              <a:t>it</a:t>
            </a:r>
            <a:r>
              <a:rPr kumimoji="0" lang="en-CA" sz="2400" i="0" u="none" strike="noStrike" kern="1200" cap="none" spc="0" normalizeH="0" baseline="0" noProof="0">
                <a:ln>
                  <a:noFill/>
                </a:ln>
                <a:solidFill>
                  <a:srgbClr val="4D4D4D"/>
                </a:solidFill>
                <a:effectLst/>
                <a:uLnTx/>
                <a:uFillTx/>
                <a:latin typeface="Arial"/>
                <a:cs typeface="Arial"/>
              </a:rPr>
              <a:t> is estimated </a:t>
            </a:r>
            <a:r>
              <a:rPr kumimoji="0" lang="en-CA" sz="2400" b="1" i="0" u="none" strike="noStrike" kern="1200" cap="none" spc="0" normalizeH="0" baseline="0" noProof="0">
                <a:ln>
                  <a:noFill/>
                </a:ln>
                <a:solidFill>
                  <a:srgbClr val="4D4D4D"/>
                </a:solidFill>
                <a:effectLst/>
                <a:uLnTx/>
                <a:uFillTx/>
                <a:latin typeface="Arial"/>
                <a:cs typeface="Arial"/>
              </a:rPr>
              <a:t>15-20% </a:t>
            </a:r>
            <a:r>
              <a:rPr lang="en-CA" sz="2400" b="1">
                <a:solidFill>
                  <a:srgbClr val="4D4D4D"/>
                </a:solidFill>
                <a:latin typeface="Arial"/>
                <a:cs typeface="Arial"/>
              </a:rPr>
              <a:t>will</a:t>
            </a:r>
            <a:r>
              <a:rPr kumimoji="0" lang="en-CA" sz="2400" b="1" i="0" u="none" strike="noStrike" kern="1200" cap="none" spc="0" normalizeH="0" baseline="0" noProof="0">
                <a:ln>
                  <a:noFill/>
                </a:ln>
                <a:solidFill>
                  <a:srgbClr val="4D4D4D"/>
                </a:solidFill>
                <a:effectLst/>
                <a:uLnTx/>
                <a:uFillTx/>
                <a:latin typeface="Arial"/>
                <a:cs typeface="Arial"/>
              </a:rPr>
              <a:t> be labelled </a:t>
            </a:r>
          </a:p>
          <a:p>
            <a:pPr>
              <a:defRPr/>
            </a:pPr>
            <a:r>
              <a:rPr kumimoji="0" lang="en-CA" sz="2400" b="1" i="0" u="none" strike="noStrike" kern="1200" cap="none" spc="0" normalizeH="0" baseline="0" noProof="0">
                <a:ln>
                  <a:noFill/>
                </a:ln>
                <a:solidFill>
                  <a:srgbClr val="4D4D4D"/>
                </a:solidFill>
                <a:effectLst/>
                <a:uLnTx/>
                <a:uFillTx/>
                <a:latin typeface="Arial"/>
                <a:cs typeface="Arial"/>
              </a:rPr>
              <a:t>“Low anti-A/B”</a:t>
            </a:r>
            <a:endParaRPr kumimoji="0" lang="en-CA" sz="2400" b="1" i="0" u="none" strike="noStrike" kern="1200" cap="none" spc="0" normalizeH="0" baseline="0" noProof="0">
              <a:ln>
                <a:noFill/>
              </a:ln>
              <a:solidFill>
                <a:srgbClr val="4D4D4D"/>
              </a:solidFill>
              <a:effectLst/>
              <a:uLnTx/>
              <a:uFillTx/>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BA1F18EB-705F-841B-358F-4632D7FA90D6}"/>
              </a:ext>
            </a:extLst>
          </p:cNvPr>
          <p:cNvSpPr txBox="1"/>
          <p:nvPr/>
        </p:nvSpPr>
        <p:spPr>
          <a:xfrm>
            <a:off x="1226446" y="1739519"/>
            <a:ext cx="10107939" cy="1224181"/>
          </a:xfrm>
          <a:prstGeom prst="rect">
            <a:avLst/>
          </a:prstGeom>
          <a:noFill/>
        </p:spPr>
        <p:txBody>
          <a:bodyPr wrap="square" lIns="91440" tIns="45720" rIns="91440" bIns="45720" rtlCol="0" anchor="t">
            <a:spAutoFit/>
          </a:bodyPr>
          <a:lstStyle/>
          <a:p>
            <a:pPr>
              <a:lnSpc>
                <a:spcPct val="150000"/>
              </a:lnSpc>
            </a:pPr>
            <a:r>
              <a:rPr lang="en-CA" sz="2800" b="1">
                <a:solidFill>
                  <a:srgbClr val="4D4D4D"/>
                </a:solidFill>
                <a:latin typeface="Arial"/>
                <a:ea typeface="+mj-ea"/>
                <a:cs typeface="Arial"/>
              </a:rPr>
              <a:t>Yes</a:t>
            </a:r>
            <a:endParaRPr lang="en-CA" sz="2000" b="1">
              <a:solidFill>
                <a:srgbClr val="4D4D4D"/>
              </a:solidFill>
              <a:latin typeface="Arial"/>
              <a:ea typeface="+mj-ea"/>
              <a:cs typeface="Arial"/>
            </a:endParaRPr>
          </a:p>
          <a:p>
            <a:pPr>
              <a:lnSpc>
                <a:spcPct val="150000"/>
              </a:lnSpc>
            </a:pPr>
            <a:r>
              <a:rPr lang="en-CA" sz="2400">
                <a:solidFill>
                  <a:srgbClr val="4D4D4D"/>
                </a:solidFill>
                <a:latin typeface="Arial"/>
                <a:cs typeface="Arial"/>
              </a:rPr>
              <a:t>This will depend on a hospital’s demand for ABO incompatible platelets. </a:t>
            </a:r>
          </a:p>
        </p:txBody>
      </p:sp>
      <p:pic>
        <p:nvPicPr>
          <p:cNvPr id="3" name="Picture 2" descr="Icon&#10;&#10;Description automatically generated">
            <a:extLst>
              <a:ext uri="{FF2B5EF4-FFF2-40B4-BE49-F238E27FC236}">
                <a16:creationId xmlns:a16="http://schemas.microsoft.com/office/drawing/2014/main" id="{1F199432-C58B-BF75-3375-3BF75478BDE2}"/>
              </a:ext>
            </a:extLst>
          </p:cNvPr>
          <p:cNvPicPr>
            <a:picLocks noChangeAspect="1"/>
          </p:cNvPicPr>
          <p:nvPr/>
        </p:nvPicPr>
        <p:blipFill rotWithShape="1">
          <a:blip r:embed="rId4">
            <a:extLst>
              <a:ext uri="{28A0092B-C50C-407E-A947-70E740481C1C}">
                <a14:useLocalDpi xmlns:a14="http://schemas.microsoft.com/office/drawing/2010/main" val="0"/>
              </a:ext>
            </a:extLst>
          </a:blip>
          <a:srcRect l="19780" r="44682"/>
          <a:stretch/>
        </p:blipFill>
        <p:spPr>
          <a:xfrm>
            <a:off x="838200" y="4549191"/>
            <a:ext cx="941009" cy="1489450"/>
          </a:xfrm>
          <a:prstGeom prst="rect">
            <a:avLst/>
          </a:prstGeom>
        </p:spPr>
      </p:pic>
      <p:pic>
        <p:nvPicPr>
          <p:cNvPr id="14" name="Picture 13" descr="Icon&#10;&#10;Description automatically generated">
            <a:extLst>
              <a:ext uri="{FF2B5EF4-FFF2-40B4-BE49-F238E27FC236}">
                <a16:creationId xmlns:a16="http://schemas.microsoft.com/office/drawing/2014/main" id="{2205634D-94FE-5C20-4FC7-FCB8C422FD11}"/>
              </a:ext>
            </a:extLst>
          </p:cNvPr>
          <p:cNvPicPr>
            <a:picLocks noChangeAspect="1"/>
          </p:cNvPicPr>
          <p:nvPr/>
        </p:nvPicPr>
        <p:blipFill rotWithShape="1">
          <a:blip r:embed="rId4">
            <a:extLst>
              <a:ext uri="{28A0092B-C50C-407E-A947-70E740481C1C}">
                <a14:useLocalDpi xmlns:a14="http://schemas.microsoft.com/office/drawing/2010/main" val="0"/>
              </a:ext>
            </a:extLst>
          </a:blip>
          <a:srcRect l="19780" r="44682"/>
          <a:stretch/>
        </p:blipFill>
        <p:spPr>
          <a:xfrm>
            <a:off x="1885624" y="4549191"/>
            <a:ext cx="941009" cy="1489450"/>
          </a:xfrm>
          <a:prstGeom prst="rect">
            <a:avLst/>
          </a:prstGeom>
        </p:spPr>
      </p:pic>
      <p:pic>
        <p:nvPicPr>
          <p:cNvPr id="15" name="Picture 14" descr="Icon&#10;&#10;Description automatically generated">
            <a:extLst>
              <a:ext uri="{FF2B5EF4-FFF2-40B4-BE49-F238E27FC236}">
                <a16:creationId xmlns:a16="http://schemas.microsoft.com/office/drawing/2014/main" id="{B3F19517-3AAD-4DCE-3B28-82E42DB5DC71}"/>
              </a:ext>
            </a:extLst>
          </p:cNvPr>
          <p:cNvPicPr>
            <a:picLocks noChangeAspect="1"/>
          </p:cNvPicPr>
          <p:nvPr/>
        </p:nvPicPr>
        <p:blipFill rotWithShape="1">
          <a:blip r:embed="rId4">
            <a:extLst>
              <a:ext uri="{28A0092B-C50C-407E-A947-70E740481C1C}">
                <a14:useLocalDpi xmlns:a14="http://schemas.microsoft.com/office/drawing/2010/main" val="0"/>
              </a:ext>
            </a:extLst>
          </a:blip>
          <a:srcRect l="19780" r="44682"/>
          <a:stretch/>
        </p:blipFill>
        <p:spPr>
          <a:xfrm>
            <a:off x="2936784" y="4549191"/>
            <a:ext cx="941009" cy="1489450"/>
          </a:xfrm>
          <a:prstGeom prst="rect">
            <a:avLst/>
          </a:prstGeom>
        </p:spPr>
      </p:pic>
      <p:pic>
        <p:nvPicPr>
          <p:cNvPr id="17" name="Picture 16" descr="Icon&#10;&#10;Description automatically generated">
            <a:extLst>
              <a:ext uri="{FF2B5EF4-FFF2-40B4-BE49-F238E27FC236}">
                <a16:creationId xmlns:a16="http://schemas.microsoft.com/office/drawing/2014/main" id="{DA489147-9819-8C24-41F5-EDD821A891FC}"/>
              </a:ext>
            </a:extLst>
          </p:cNvPr>
          <p:cNvPicPr>
            <a:picLocks noChangeAspect="1"/>
          </p:cNvPicPr>
          <p:nvPr/>
        </p:nvPicPr>
        <p:blipFill rotWithShape="1">
          <a:blip r:embed="rId4">
            <a:extLst>
              <a:ext uri="{28A0092B-C50C-407E-A947-70E740481C1C}">
                <a14:useLocalDpi xmlns:a14="http://schemas.microsoft.com/office/drawing/2010/main" val="0"/>
              </a:ext>
            </a:extLst>
          </a:blip>
          <a:srcRect l="19780" r="44682"/>
          <a:stretch/>
        </p:blipFill>
        <p:spPr>
          <a:xfrm>
            <a:off x="3973000" y="4549191"/>
            <a:ext cx="941009" cy="1489450"/>
          </a:xfrm>
          <a:prstGeom prst="rect">
            <a:avLst/>
          </a:prstGeom>
        </p:spPr>
      </p:pic>
      <p:pic>
        <p:nvPicPr>
          <p:cNvPr id="19" name="Picture 18" descr="Icon&#10;&#10;Description automatically generated">
            <a:extLst>
              <a:ext uri="{FF2B5EF4-FFF2-40B4-BE49-F238E27FC236}">
                <a16:creationId xmlns:a16="http://schemas.microsoft.com/office/drawing/2014/main" id="{F22F8851-D1AE-B39C-FE89-4D0EF8170B05}"/>
              </a:ext>
            </a:extLst>
          </p:cNvPr>
          <p:cNvPicPr>
            <a:picLocks noChangeAspect="1"/>
          </p:cNvPicPr>
          <p:nvPr/>
        </p:nvPicPr>
        <p:blipFill rotWithShape="1">
          <a:blip r:embed="rId4">
            <a:extLst>
              <a:ext uri="{28A0092B-C50C-407E-A947-70E740481C1C}">
                <a14:useLocalDpi xmlns:a14="http://schemas.microsoft.com/office/drawing/2010/main" val="0"/>
              </a:ext>
            </a:extLst>
          </a:blip>
          <a:srcRect l="19780" r="44682"/>
          <a:stretch/>
        </p:blipFill>
        <p:spPr>
          <a:xfrm>
            <a:off x="5024160" y="4549191"/>
            <a:ext cx="941009" cy="1489450"/>
          </a:xfrm>
          <a:prstGeom prst="rect">
            <a:avLst/>
          </a:prstGeom>
        </p:spPr>
      </p:pic>
      <p:pic>
        <p:nvPicPr>
          <p:cNvPr id="21" name="Picture 20" descr="Icon&#10;&#10;Description automatically generated">
            <a:extLst>
              <a:ext uri="{FF2B5EF4-FFF2-40B4-BE49-F238E27FC236}">
                <a16:creationId xmlns:a16="http://schemas.microsoft.com/office/drawing/2014/main" id="{B97C474E-0EEA-DFEF-6029-02DAA94DCF47}"/>
              </a:ext>
            </a:extLst>
          </p:cNvPr>
          <p:cNvPicPr>
            <a:picLocks noChangeAspect="1"/>
          </p:cNvPicPr>
          <p:nvPr/>
        </p:nvPicPr>
        <p:blipFill rotWithShape="1">
          <a:blip r:embed="rId4">
            <a:extLst>
              <a:ext uri="{28A0092B-C50C-407E-A947-70E740481C1C}">
                <a14:useLocalDpi xmlns:a14="http://schemas.microsoft.com/office/drawing/2010/main" val="0"/>
              </a:ext>
            </a:extLst>
          </a:blip>
          <a:srcRect l="19780" r="44682"/>
          <a:stretch/>
        </p:blipFill>
        <p:spPr>
          <a:xfrm>
            <a:off x="6067848" y="4549191"/>
            <a:ext cx="941009" cy="1489450"/>
          </a:xfrm>
          <a:prstGeom prst="rect">
            <a:avLst/>
          </a:prstGeom>
        </p:spPr>
      </p:pic>
      <p:pic>
        <p:nvPicPr>
          <p:cNvPr id="22" name="Picture 21" descr="Icon&#10;&#10;Description automatically generated">
            <a:extLst>
              <a:ext uri="{FF2B5EF4-FFF2-40B4-BE49-F238E27FC236}">
                <a16:creationId xmlns:a16="http://schemas.microsoft.com/office/drawing/2014/main" id="{71B56986-B83B-B932-13DA-63848753FC30}"/>
              </a:ext>
            </a:extLst>
          </p:cNvPr>
          <p:cNvPicPr>
            <a:picLocks noChangeAspect="1"/>
          </p:cNvPicPr>
          <p:nvPr/>
        </p:nvPicPr>
        <p:blipFill rotWithShape="1">
          <a:blip r:embed="rId4">
            <a:extLst>
              <a:ext uri="{28A0092B-C50C-407E-A947-70E740481C1C}">
                <a14:useLocalDpi xmlns:a14="http://schemas.microsoft.com/office/drawing/2010/main" val="0"/>
              </a:ext>
            </a:extLst>
          </a:blip>
          <a:srcRect l="19780" r="44682"/>
          <a:stretch/>
        </p:blipFill>
        <p:spPr>
          <a:xfrm>
            <a:off x="7111536" y="4549191"/>
            <a:ext cx="941009" cy="1489450"/>
          </a:xfrm>
          <a:prstGeom prst="rect">
            <a:avLst/>
          </a:prstGeom>
        </p:spPr>
      </p:pic>
      <p:pic>
        <p:nvPicPr>
          <p:cNvPr id="23" name="Picture 22" descr="Icon&#10;&#10;Description automatically generated">
            <a:extLst>
              <a:ext uri="{FF2B5EF4-FFF2-40B4-BE49-F238E27FC236}">
                <a16:creationId xmlns:a16="http://schemas.microsoft.com/office/drawing/2014/main" id="{7DFC918B-01AE-BBAC-CD09-B76AE0850821}"/>
              </a:ext>
            </a:extLst>
          </p:cNvPr>
          <p:cNvPicPr>
            <a:picLocks noChangeAspect="1"/>
          </p:cNvPicPr>
          <p:nvPr/>
        </p:nvPicPr>
        <p:blipFill rotWithShape="1">
          <a:blip r:embed="rId4">
            <a:extLst>
              <a:ext uri="{28A0092B-C50C-407E-A947-70E740481C1C}">
                <a14:useLocalDpi xmlns:a14="http://schemas.microsoft.com/office/drawing/2010/main" val="0"/>
              </a:ext>
            </a:extLst>
          </a:blip>
          <a:srcRect l="19780" r="44682"/>
          <a:stretch/>
        </p:blipFill>
        <p:spPr>
          <a:xfrm>
            <a:off x="8155224" y="4549191"/>
            <a:ext cx="941009" cy="1489450"/>
          </a:xfrm>
          <a:prstGeom prst="rect">
            <a:avLst/>
          </a:prstGeom>
        </p:spPr>
      </p:pic>
      <p:pic>
        <p:nvPicPr>
          <p:cNvPr id="24" name="Picture 23" descr="Icon&#10;&#10;Description automatically generated">
            <a:extLst>
              <a:ext uri="{FF2B5EF4-FFF2-40B4-BE49-F238E27FC236}">
                <a16:creationId xmlns:a16="http://schemas.microsoft.com/office/drawing/2014/main" id="{09933397-59F7-13D9-7C0C-2197CC1DC93B}"/>
              </a:ext>
            </a:extLst>
          </p:cNvPr>
          <p:cNvPicPr>
            <a:picLocks noChangeAspect="1"/>
          </p:cNvPicPr>
          <p:nvPr/>
        </p:nvPicPr>
        <p:blipFill rotWithShape="1">
          <a:blip r:embed="rId4">
            <a:extLst>
              <a:ext uri="{28A0092B-C50C-407E-A947-70E740481C1C}">
                <a14:useLocalDpi xmlns:a14="http://schemas.microsoft.com/office/drawing/2010/main" val="0"/>
              </a:ext>
            </a:extLst>
          </a:blip>
          <a:srcRect l="19780" r="44682"/>
          <a:stretch/>
        </p:blipFill>
        <p:spPr>
          <a:xfrm>
            <a:off x="9250251" y="4549191"/>
            <a:ext cx="941009" cy="1489450"/>
          </a:xfrm>
          <a:prstGeom prst="rect">
            <a:avLst/>
          </a:prstGeom>
        </p:spPr>
      </p:pic>
      <p:pic>
        <p:nvPicPr>
          <p:cNvPr id="25" name="Picture 24" descr="Icon&#10;&#10;Description automatically generated">
            <a:extLst>
              <a:ext uri="{FF2B5EF4-FFF2-40B4-BE49-F238E27FC236}">
                <a16:creationId xmlns:a16="http://schemas.microsoft.com/office/drawing/2014/main" id="{55A7725C-DAB4-8601-9251-0CE46F3765E4}"/>
              </a:ext>
            </a:extLst>
          </p:cNvPr>
          <p:cNvPicPr>
            <a:picLocks noChangeAspect="1"/>
          </p:cNvPicPr>
          <p:nvPr/>
        </p:nvPicPr>
        <p:blipFill rotWithShape="1">
          <a:blip r:embed="rId4">
            <a:extLst>
              <a:ext uri="{28A0092B-C50C-407E-A947-70E740481C1C}">
                <a14:useLocalDpi xmlns:a14="http://schemas.microsoft.com/office/drawing/2010/main" val="0"/>
              </a:ext>
            </a:extLst>
          </a:blip>
          <a:srcRect l="19780" r="44682"/>
          <a:stretch/>
        </p:blipFill>
        <p:spPr>
          <a:xfrm>
            <a:off x="10306376" y="4549191"/>
            <a:ext cx="941009" cy="1489450"/>
          </a:xfrm>
          <a:prstGeom prst="rect">
            <a:avLst/>
          </a:prstGeom>
        </p:spPr>
      </p:pic>
      <p:sp>
        <p:nvSpPr>
          <p:cNvPr id="26" name="Rectangle 25">
            <a:extLst>
              <a:ext uri="{FF2B5EF4-FFF2-40B4-BE49-F238E27FC236}">
                <a16:creationId xmlns:a16="http://schemas.microsoft.com/office/drawing/2014/main" id="{01820743-30CD-9C55-EB9C-4AE9BE0530B5}"/>
              </a:ext>
            </a:extLst>
          </p:cNvPr>
          <p:cNvSpPr/>
          <p:nvPr/>
        </p:nvSpPr>
        <p:spPr>
          <a:xfrm>
            <a:off x="748347" y="4230607"/>
            <a:ext cx="8434316" cy="2511387"/>
          </a:xfrm>
          <a:prstGeom prst="rect">
            <a:avLst/>
          </a:prstGeom>
          <a:noFill/>
          <a:ln w="57150">
            <a:solidFill>
              <a:srgbClr val="2A42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819FDC8-7938-2D40-1EFD-18B97B9D35AF}"/>
              </a:ext>
            </a:extLst>
          </p:cNvPr>
          <p:cNvSpPr txBox="1"/>
          <p:nvPr/>
        </p:nvSpPr>
        <p:spPr>
          <a:xfrm>
            <a:off x="1045127" y="5135162"/>
            <a:ext cx="836761" cy="369332"/>
          </a:xfrm>
          <a:prstGeom prst="rect">
            <a:avLst/>
          </a:prstGeom>
          <a:noFill/>
        </p:spPr>
        <p:txBody>
          <a:bodyPr wrap="square">
            <a:spAutoFit/>
          </a:bodyPr>
          <a:lstStyle/>
          <a:p>
            <a:r>
              <a:rPr lang="en-CA" sz="1800" b="1">
                <a:solidFill>
                  <a:schemeClr val="bg1"/>
                </a:solidFill>
                <a:effectLst/>
                <a:latin typeface="Arial" panose="020B0604020202020204" pitchFamily="34" charset="0"/>
                <a:ea typeface="Calibri" panose="020F0502020204030204" pitchFamily="34" charset="0"/>
                <a:cs typeface="Arial" panose="020B0604020202020204" pitchFamily="34" charset="0"/>
              </a:rPr>
              <a:t>LT</a:t>
            </a:r>
            <a:endParaRPr lang="en-US" b="1">
              <a:solidFill>
                <a:schemeClr val="bg1"/>
              </a:solidFill>
            </a:endParaRPr>
          </a:p>
        </p:txBody>
      </p:sp>
      <p:sp>
        <p:nvSpPr>
          <p:cNvPr id="30" name="TextBox 29">
            <a:extLst>
              <a:ext uri="{FF2B5EF4-FFF2-40B4-BE49-F238E27FC236}">
                <a16:creationId xmlns:a16="http://schemas.microsoft.com/office/drawing/2014/main" id="{8001F111-81E3-CBA8-5FD8-D351C768AC45}"/>
              </a:ext>
            </a:extLst>
          </p:cNvPr>
          <p:cNvSpPr txBox="1"/>
          <p:nvPr/>
        </p:nvSpPr>
        <p:spPr>
          <a:xfrm>
            <a:off x="2074353" y="5153499"/>
            <a:ext cx="836761" cy="369332"/>
          </a:xfrm>
          <a:prstGeom prst="rect">
            <a:avLst/>
          </a:prstGeom>
          <a:noFill/>
        </p:spPr>
        <p:txBody>
          <a:bodyPr wrap="square">
            <a:spAutoFit/>
          </a:bodyPr>
          <a:lstStyle/>
          <a:p>
            <a:r>
              <a:rPr lang="en-CA" sz="1800" b="1">
                <a:solidFill>
                  <a:schemeClr val="bg1"/>
                </a:solidFill>
                <a:effectLst/>
                <a:latin typeface="Arial" panose="020B0604020202020204" pitchFamily="34" charset="0"/>
                <a:ea typeface="Calibri" panose="020F0502020204030204" pitchFamily="34" charset="0"/>
                <a:cs typeface="Arial" panose="020B0604020202020204" pitchFamily="34" charset="0"/>
              </a:rPr>
              <a:t>LT</a:t>
            </a:r>
            <a:endParaRPr lang="en-US" b="1">
              <a:solidFill>
                <a:schemeClr val="bg1"/>
              </a:solidFill>
            </a:endParaRPr>
          </a:p>
        </p:txBody>
      </p:sp>
      <p:sp>
        <p:nvSpPr>
          <p:cNvPr id="31" name="TextBox 30">
            <a:extLst>
              <a:ext uri="{FF2B5EF4-FFF2-40B4-BE49-F238E27FC236}">
                <a16:creationId xmlns:a16="http://schemas.microsoft.com/office/drawing/2014/main" id="{6F6BE1E7-0559-610B-61BB-009E5939CFCC}"/>
              </a:ext>
            </a:extLst>
          </p:cNvPr>
          <p:cNvSpPr txBox="1"/>
          <p:nvPr/>
        </p:nvSpPr>
        <p:spPr>
          <a:xfrm>
            <a:off x="9412057" y="5135162"/>
            <a:ext cx="836761" cy="369332"/>
          </a:xfrm>
          <a:prstGeom prst="rect">
            <a:avLst/>
          </a:prstGeom>
          <a:noFill/>
        </p:spPr>
        <p:txBody>
          <a:bodyPr wrap="square">
            <a:spAutoFit/>
          </a:bodyPr>
          <a:lstStyle/>
          <a:p>
            <a:r>
              <a:rPr lang="en-CA" sz="1800" b="1">
                <a:solidFill>
                  <a:schemeClr val="bg1"/>
                </a:solidFill>
                <a:effectLst/>
                <a:latin typeface="Arial" panose="020B0604020202020204" pitchFamily="34" charset="0"/>
                <a:ea typeface="Calibri" panose="020F0502020204030204" pitchFamily="34" charset="0"/>
                <a:cs typeface="Arial" panose="020B0604020202020204" pitchFamily="34" charset="0"/>
              </a:rPr>
              <a:t>HT</a:t>
            </a:r>
            <a:endParaRPr lang="en-US" b="1">
              <a:solidFill>
                <a:schemeClr val="bg1"/>
              </a:solidFill>
            </a:endParaRPr>
          </a:p>
        </p:txBody>
      </p:sp>
      <p:sp>
        <p:nvSpPr>
          <p:cNvPr id="32" name="TextBox 31">
            <a:extLst>
              <a:ext uri="{FF2B5EF4-FFF2-40B4-BE49-F238E27FC236}">
                <a16:creationId xmlns:a16="http://schemas.microsoft.com/office/drawing/2014/main" id="{35BC11D4-E8B6-32E8-AB36-FBAAF00A2CD4}"/>
              </a:ext>
            </a:extLst>
          </p:cNvPr>
          <p:cNvSpPr txBox="1"/>
          <p:nvPr/>
        </p:nvSpPr>
        <p:spPr>
          <a:xfrm>
            <a:off x="10478212" y="5153499"/>
            <a:ext cx="836761" cy="369332"/>
          </a:xfrm>
          <a:prstGeom prst="rect">
            <a:avLst/>
          </a:prstGeom>
          <a:noFill/>
        </p:spPr>
        <p:txBody>
          <a:bodyPr wrap="square">
            <a:spAutoFit/>
          </a:bodyPr>
          <a:lstStyle/>
          <a:p>
            <a:r>
              <a:rPr lang="en-CA" sz="1800" b="1">
                <a:solidFill>
                  <a:schemeClr val="bg1"/>
                </a:solidFill>
                <a:effectLst/>
                <a:latin typeface="Arial" panose="020B0604020202020204" pitchFamily="34" charset="0"/>
                <a:ea typeface="Calibri" panose="020F0502020204030204" pitchFamily="34" charset="0"/>
                <a:cs typeface="Arial" panose="020B0604020202020204" pitchFamily="34" charset="0"/>
              </a:rPr>
              <a:t>HT</a:t>
            </a:r>
            <a:endParaRPr lang="en-US" b="1">
              <a:solidFill>
                <a:schemeClr val="bg1"/>
              </a:solidFill>
            </a:endParaRPr>
          </a:p>
        </p:txBody>
      </p:sp>
      <p:sp>
        <p:nvSpPr>
          <p:cNvPr id="33" name="TextBox 32">
            <a:extLst>
              <a:ext uri="{FF2B5EF4-FFF2-40B4-BE49-F238E27FC236}">
                <a16:creationId xmlns:a16="http://schemas.microsoft.com/office/drawing/2014/main" id="{777B9497-4CD2-2480-4DCC-0D32D9C908DD}"/>
              </a:ext>
            </a:extLst>
          </p:cNvPr>
          <p:cNvSpPr txBox="1"/>
          <p:nvPr/>
        </p:nvSpPr>
        <p:spPr>
          <a:xfrm>
            <a:off x="2826633" y="6154866"/>
            <a:ext cx="10069113" cy="461665"/>
          </a:xfrm>
          <a:prstGeom prst="rect">
            <a:avLst/>
          </a:prstGeom>
          <a:noFill/>
        </p:spPr>
        <p:txBody>
          <a:bodyPr wrap="square" lIns="91440" tIns="45720" rIns="91440" bIns="45720" rtlCol="0" anchor="t">
            <a:spAutoFit/>
          </a:bodyPr>
          <a:lstStyle/>
          <a:p>
            <a:pPr marR="0" lvl="0" algn="l" defTabSz="914400" rtl="0" eaLnBrk="1" fontAlgn="auto" latinLnBrk="0" hangingPunct="1">
              <a:lnSpc>
                <a:spcPct val="100000"/>
              </a:lnSpc>
              <a:spcBef>
                <a:spcPts val="0"/>
              </a:spcBef>
              <a:spcAft>
                <a:spcPts val="0"/>
              </a:spcAft>
              <a:buClrTx/>
              <a:buSzTx/>
              <a:tabLst/>
              <a:defRPr/>
            </a:pPr>
            <a:r>
              <a:rPr kumimoji="0" lang="en-CA" sz="2400" b="1" i="0" u="none" strike="noStrike" kern="1200" cap="none" spc="0" normalizeH="0" baseline="0" noProof="0">
                <a:ln>
                  <a:noFill/>
                </a:ln>
                <a:solidFill>
                  <a:srgbClr val="54C3BB"/>
                </a:solidFill>
                <a:effectLst/>
                <a:uLnTx/>
                <a:uFillTx/>
                <a:latin typeface="Arial"/>
                <a:cs typeface="Arial"/>
              </a:rPr>
              <a:t>Up to 80% may be low titre</a:t>
            </a:r>
            <a:endParaRPr lang="en-CA" sz="2400" b="1" i="0" u="none" strike="noStrike" kern="1200" cap="none" spc="0" normalizeH="0" baseline="0" noProof="0">
              <a:ln>
                <a:noFill/>
              </a:ln>
              <a:solidFill>
                <a:srgbClr val="54C3BB"/>
              </a:solidFill>
              <a:effectLst/>
              <a:uLnTx/>
              <a:uFillTx/>
              <a:latin typeface="Arial"/>
              <a:cs typeface="Arial"/>
            </a:endParaRPr>
          </a:p>
        </p:txBody>
      </p:sp>
    </p:spTree>
    <p:custDataLst>
      <p:tags r:id="rId1"/>
    </p:custDataLst>
    <p:extLst>
      <p:ext uri="{BB962C8B-B14F-4D97-AF65-F5344CB8AC3E}">
        <p14:creationId xmlns:p14="http://schemas.microsoft.com/office/powerpoint/2010/main" val="37401186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6CF7E-ED1A-AA83-FEE4-6591C6253862}"/>
              </a:ext>
            </a:extLst>
          </p:cNvPr>
          <p:cNvSpPr>
            <a:spLocks noGrp="1"/>
          </p:cNvSpPr>
          <p:nvPr>
            <p:ph type="title"/>
          </p:nvPr>
        </p:nvSpPr>
        <p:spPr>
          <a:xfrm>
            <a:off x="469900" y="530225"/>
            <a:ext cx="10515600" cy="1325563"/>
          </a:xfrm>
        </p:spPr>
        <p:txBody>
          <a:bodyPr>
            <a:noAutofit/>
          </a:bodyPr>
          <a:lstStyle/>
          <a:p>
            <a:r>
              <a:rPr lang="en-US" sz="3200">
                <a:latin typeface="Arial"/>
                <a:cs typeface="Arial"/>
              </a:rPr>
              <a:t>Why is Canadian Blood Services performing high </a:t>
            </a:r>
            <a:r>
              <a:rPr lang="en-US" sz="3200" err="1">
                <a:latin typeface="Arial"/>
                <a:cs typeface="Arial"/>
              </a:rPr>
              <a:t>titre</a:t>
            </a:r>
            <a:r>
              <a:rPr lang="en-US" sz="3200">
                <a:latin typeface="Arial"/>
                <a:cs typeface="Arial"/>
              </a:rPr>
              <a:t> </a:t>
            </a:r>
            <a:r>
              <a:rPr lang="en-US" sz="3200" err="1">
                <a:latin typeface="Arial"/>
                <a:cs typeface="Arial"/>
              </a:rPr>
              <a:t>isohemagglutinin</a:t>
            </a:r>
            <a:r>
              <a:rPr lang="en-US" sz="3200">
                <a:latin typeface="Arial"/>
                <a:cs typeface="Arial"/>
              </a:rPr>
              <a:t> testing on donors and not on the final blood component?</a:t>
            </a:r>
            <a:endParaRPr lang="en-CA" sz="3200">
              <a:latin typeface="Arial"/>
              <a:cs typeface="Arial"/>
            </a:endParaRPr>
          </a:p>
        </p:txBody>
      </p:sp>
      <p:sp>
        <p:nvSpPr>
          <p:cNvPr id="3" name="Content Placeholder 2">
            <a:extLst>
              <a:ext uri="{FF2B5EF4-FFF2-40B4-BE49-F238E27FC236}">
                <a16:creationId xmlns:a16="http://schemas.microsoft.com/office/drawing/2014/main" id="{A504DB80-0891-7B74-3273-C8F3EAD05A0D}"/>
              </a:ext>
            </a:extLst>
          </p:cNvPr>
          <p:cNvSpPr>
            <a:spLocks noGrp="1"/>
          </p:cNvSpPr>
          <p:nvPr>
            <p:ph idx="1"/>
          </p:nvPr>
        </p:nvSpPr>
        <p:spPr>
          <a:xfrm>
            <a:off x="553896" y="2374232"/>
            <a:ext cx="10515600" cy="3807904"/>
          </a:xfrm>
        </p:spPr>
        <p:txBody>
          <a:bodyPr>
            <a:normAutofit lnSpcReduction="10000"/>
          </a:bodyPr>
          <a:lstStyle/>
          <a:p>
            <a:pPr marL="0" indent="0">
              <a:buNone/>
            </a:pPr>
            <a:r>
              <a:rPr lang="en-CA" sz="2400" b="1">
                <a:effectLst/>
                <a:latin typeface="Arial"/>
                <a:ea typeface="Calibri" panose="020F0502020204030204" pitchFamily="34" charset="0"/>
                <a:cs typeface="Arial"/>
              </a:rPr>
              <a:t>Testing of </a:t>
            </a:r>
            <a:r>
              <a:rPr lang="en-CA" sz="2400" b="1">
                <a:latin typeface="Arial"/>
                <a:cs typeface="Arial"/>
              </a:rPr>
              <a:t>donors:</a:t>
            </a:r>
            <a:endParaRPr lang="en-CA" sz="2400" b="1">
              <a:latin typeface="Arial" panose="020B0604020202020204" pitchFamily="34" charset="0"/>
            </a:endParaRPr>
          </a:p>
          <a:p>
            <a:r>
              <a:rPr lang="en-CA" sz="2400">
                <a:latin typeface="Arial" panose="020B0604020202020204" pitchFamily="34" charset="0"/>
              </a:rPr>
              <a:t>Uses existing cost-effective, automated infrastructure</a:t>
            </a:r>
          </a:p>
          <a:p>
            <a:r>
              <a:rPr lang="en-CA" sz="2400"/>
              <a:t>Donor testing process </a:t>
            </a:r>
            <a:r>
              <a:rPr lang="en-CA" sz="2400">
                <a:latin typeface="Arial" panose="020B0604020202020204" pitchFamily="34" charset="0"/>
              </a:rPr>
              <a:t>effectively established by other large blood suppliers</a:t>
            </a:r>
          </a:p>
          <a:p>
            <a:r>
              <a:rPr lang="en-CA" sz="2400">
                <a:latin typeface="Arial" panose="020B0604020202020204" pitchFamily="34" charset="0"/>
              </a:rPr>
              <a:t>Enables the labelling of multiple component types as low titre</a:t>
            </a:r>
            <a:br>
              <a:rPr lang="en-CA" sz="2400">
                <a:latin typeface="Arial" panose="020B0604020202020204" pitchFamily="34" charset="0"/>
              </a:rPr>
            </a:br>
            <a:endParaRPr lang="en-CA" sz="2400">
              <a:latin typeface="Arial" panose="020B0604020202020204" pitchFamily="34" charset="0"/>
            </a:endParaRPr>
          </a:p>
          <a:p>
            <a:pPr marL="0" indent="0">
              <a:buNone/>
            </a:pPr>
            <a:r>
              <a:rPr lang="en-CA" sz="2400" b="1">
                <a:latin typeface="Arial" panose="020B0604020202020204" pitchFamily="34" charset="0"/>
              </a:rPr>
              <a:t>Testing of final component rather than donors would: </a:t>
            </a:r>
          </a:p>
          <a:p>
            <a:r>
              <a:rPr lang="en-CA" sz="2400"/>
              <a:t>I</a:t>
            </a:r>
            <a:r>
              <a:rPr lang="en-CA" sz="2400">
                <a:latin typeface="Arial" panose="020B0604020202020204" pitchFamily="34" charset="0"/>
              </a:rPr>
              <a:t>mpact manufacturing efficiency</a:t>
            </a:r>
          </a:p>
          <a:p>
            <a:r>
              <a:rPr lang="en-CA" sz="2400">
                <a:latin typeface="Arial" panose="020B0604020202020204" pitchFamily="34" charset="0"/>
              </a:rPr>
              <a:t>Delay the distribution of platelet and plasma components </a:t>
            </a:r>
            <a:endParaRPr lang="en-CA" sz="3600"/>
          </a:p>
          <a:p>
            <a:endParaRPr lang="en-CA" sz="3600"/>
          </a:p>
        </p:txBody>
      </p:sp>
      <p:sp>
        <p:nvSpPr>
          <p:cNvPr id="4" name="TextBox 3">
            <a:extLst>
              <a:ext uri="{FF2B5EF4-FFF2-40B4-BE49-F238E27FC236}">
                <a16:creationId xmlns:a16="http://schemas.microsoft.com/office/drawing/2014/main" id="{28762C9B-038E-F174-02A5-26894E0FC482}"/>
              </a:ext>
            </a:extLst>
          </p:cNvPr>
          <p:cNvSpPr txBox="1"/>
          <p:nvPr/>
        </p:nvSpPr>
        <p:spPr>
          <a:xfrm>
            <a:off x="5718287" y="6317716"/>
            <a:ext cx="5517466" cy="461665"/>
          </a:xfrm>
          <a:prstGeom prst="rect">
            <a:avLst/>
          </a:prstGeom>
          <a:noFill/>
        </p:spPr>
        <p:txBody>
          <a:bodyPr wrap="square" rtlCol="0">
            <a:spAutoFit/>
          </a:bodyPr>
          <a:lstStyle/>
          <a:p>
            <a:r>
              <a:rPr lang="en-CA" sz="1200" b="0">
                <a:solidFill>
                  <a:schemeClr val="tx1">
                    <a:lumMod val="60000"/>
                    <a:lumOff val="40000"/>
                  </a:schemeClr>
                </a:solidFill>
                <a:latin typeface="Arial" panose="020B0604020202020204" pitchFamily="34" charset="0"/>
                <a:cs typeface="Arial" panose="020B0604020202020204" pitchFamily="34" charset="0"/>
              </a:rPr>
              <a:t>Source: Canadia</a:t>
            </a:r>
            <a:r>
              <a:rPr lang="en-CA" sz="1200">
                <a:solidFill>
                  <a:schemeClr val="tx1">
                    <a:lumMod val="60000"/>
                    <a:lumOff val="40000"/>
                  </a:schemeClr>
                </a:solidFill>
                <a:latin typeface="Arial" panose="020B0604020202020204" pitchFamily="34" charset="0"/>
                <a:cs typeface="Arial" panose="020B0604020202020204" pitchFamily="34" charset="0"/>
              </a:rPr>
              <a:t>n Blood Services’ professional education website, profedu.ca</a:t>
            </a:r>
            <a:endParaRPr lang="en-CA" sz="1200" b="0">
              <a:solidFill>
                <a:schemeClr val="tx1">
                  <a:lumMod val="60000"/>
                  <a:lumOff val="40000"/>
                </a:schemeClr>
              </a:solidFill>
              <a:latin typeface="Arial" panose="020B0604020202020204" pitchFamily="34" charset="0"/>
              <a:cs typeface="Arial" panose="020B0604020202020204" pitchFamily="34" charset="0"/>
            </a:endParaRPr>
          </a:p>
          <a:p>
            <a:endParaRPr lang="en-US" sz="1200">
              <a:solidFill>
                <a:schemeClr val="tx1">
                  <a:lumMod val="60000"/>
                  <a:lumOff val="40000"/>
                </a:schemeClr>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5305560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1" name="Picture 1160" descr="Icon&#10;&#10;Description automatically generated">
            <a:extLst>
              <a:ext uri="{FF2B5EF4-FFF2-40B4-BE49-F238E27FC236}">
                <a16:creationId xmlns:a16="http://schemas.microsoft.com/office/drawing/2014/main" id="{A5686446-0C99-178A-F74D-4FD3899BEB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99851" y="4555246"/>
            <a:ext cx="1547360" cy="1548288"/>
          </a:xfrm>
          <a:prstGeom prst="rect">
            <a:avLst/>
          </a:prstGeom>
        </p:spPr>
      </p:pic>
      <p:pic>
        <p:nvPicPr>
          <p:cNvPr id="1175" name="Picture 1174" descr="Icon&#10;&#10;Description automatically generated">
            <a:extLst>
              <a:ext uri="{FF2B5EF4-FFF2-40B4-BE49-F238E27FC236}">
                <a16:creationId xmlns:a16="http://schemas.microsoft.com/office/drawing/2014/main" id="{2475DE22-BD64-FF90-84F1-47E28079B94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04006" y="5161512"/>
            <a:ext cx="1546781" cy="1546781"/>
          </a:xfrm>
          <a:prstGeom prst="rect">
            <a:avLst/>
          </a:prstGeom>
        </p:spPr>
      </p:pic>
      <p:sp>
        <p:nvSpPr>
          <p:cNvPr id="2" name="Title 1">
            <a:extLst>
              <a:ext uri="{FF2B5EF4-FFF2-40B4-BE49-F238E27FC236}">
                <a16:creationId xmlns:a16="http://schemas.microsoft.com/office/drawing/2014/main" id="{6402FB18-1CF7-2CDC-6DFC-6D3A595C23B6}"/>
              </a:ext>
            </a:extLst>
          </p:cNvPr>
          <p:cNvSpPr>
            <a:spLocks noGrp="1"/>
          </p:cNvSpPr>
          <p:nvPr>
            <p:ph type="title"/>
          </p:nvPr>
        </p:nvSpPr>
        <p:spPr>
          <a:xfrm>
            <a:off x="653877" y="90277"/>
            <a:ext cx="10821232" cy="1325563"/>
          </a:xfrm>
        </p:spPr>
        <p:txBody>
          <a:bodyPr/>
          <a:lstStyle/>
          <a:p>
            <a:r>
              <a:rPr lang="en-US" sz="3400" b="1">
                <a:solidFill>
                  <a:srgbClr val="4D4D4D"/>
                </a:solidFill>
                <a:latin typeface="Arial" panose="020B0604020202020204" pitchFamily="34" charset="0"/>
                <a:cs typeface="Arial" panose="020B0604020202020204" pitchFamily="34" charset="0"/>
              </a:rPr>
              <a:t>How should low </a:t>
            </a:r>
            <a:r>
              <a:rPr lang="en-US" sz="3400" b="1" err="1">
                <a:solidFill>
                  <a:srgbClr val="4D4D4D"/>
                </a:solidFill>
                <a:latin typeface="Arial" panose="020B0604020202020204" pitchFamily="34" charset="0"/>
                <a:cs typeface="Arial" panose="020B0604020202020204" pitchFamily="34" charset="0"/>
              </a:rPr>
              <a:t>titre</a:t>
            </a:r>
            <a:r>
              <a:rPr lang="en-US" sz="3400" b="1">
                <a:solidFill>
                  <a:srgbClr val="4D4D4D"/>
                </a:solidFill>
                <a:latin typeface="Arial" panose="020B0604020202020204" pitchFamily="34" charset="0"/>
                <a:cs typeface="Arial" panose="020B0604020202020204" pitchFamily="34" charset="0"/>
              </a:rPr>
              <a:t> platelet inventory be distributed and used?</a:t>
            </a:r>
            <a:endParaRPr lang="en-CA" sz="3400" b="1">
              <a:solidFill>
                <a:srgbClr val="4D4D4D"/>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A792774B-836E-8CA4-F85C-639F77B2562C}"/>
              </a:ext>
            </a:extLst>
          </p:cNvPr>
          <p:cNvSpPr>
            <a:spLocks noGrp="1"/>
          </p:cNvSpPr>
          <p:nvPr>
            <p:ph idx="1"/>
          </p:nvPr>
        </p:nvSpPr>
        <p:spPr>
          <a:xfrm>
            <a:off x="685997" y="1258056"/>
            <a:ext cx="10821233" cy="2500008"/>
          </a:xfrm>
        </p:spPr>
        <p:txBody>
          <a:bodyPr vert="horz" lIns="91440" tIns="45720" rIns="91440" bIns="45720" rtlCol="0" anchor="t">
            <a:noAutofit/>
          </a:bodyPr>
          <a:lstStyle/>
          <a:p>
            <a:pPr marL="0" indent="0">
              <a:buNone/>
            </a:pPr>
            <a:endParaRPr lang="en-CA" sz="2200" b="1">
              <a:solidFill>
                <a:srgbClr val="4D4D4D"/>
              </a:solidFill>
              <a:latin typeface="Arial"/>
              <a:ea typeface="Calibri" panose="020F0502020204030204" pitchFamily="34" charset="0"/>
              <a:cs typeface="Arial"/>
            </a:endParaRPr>
          </a:p>
          <a:p>
            <a:pPr>
              <a:buClr>
                <a:srgbClr val="FF0000"/>
              </a:buClr>
            </a:pPr>
            <a:r>
              <a:rPr lang="en-CA" sz="2200">
                <a:solidFill>
                  <a:srgbClr val="4D4D4D"/>
                </a:solidFill>
                <a:latin typeface="Arial"/>
                <a:ea typeface="Calibri" panose="020F0502020204030204" pitchFamily="34" charset="0"/>
                <a:cs typeface="Arial"/>
              </a:rPr>
              <a:t>E</a:t>
            </a:r>
            <a:r>
              <a:rPr lang="en-CA" sz="2200">
                <a:solidFill>
                  <a:srgbClr val="4D4D4D"/>
                </a:solidFill>
                <a:effectLst/>
                <a:latin typeface="Arial"/>
                <a:ea typeface="Calibri" panose="020F0502020204030204" pitchFamily="34" charset="0"/>
                <a:cs typeface="Arial"/>
              </a:rPr>
              <a:t>ach facility must determine how </a:t>
            </a:r>
            <a:r>
              <a:rPr lang="en-CA" sz="2200">
                <a:solidFill>
                  <a:srgbClr val="4D4D4D"/>
                </a:solidFill>
                <a:latin typeface="Arial"/>
                <a:ea typeface="Calibri" panose="020F0502020204030204" pitchFamily="34" charset="0"/>
                <a:cs typeface="Arial"/>
              </a:rPr>
              <a:t>best to</a:t>
            </a:r>
            <a:r>
              <a:rPr lang="en-CA" sz="2200">
                <a:solidFill>
                  <a:srgbClr val="4D4D4D"/>
                </a:solidFill>
                <a:effectLst/>
                <a:latin typeface="Arial"/>
                <a:ea typeface="Calibri" panose="020F0502020204030204" pitchFamily="34" charset="0"/>
                <a:cs typeface="Arial"/>
              </a:rPr>
              <a:t> incorporate labelled </a:t>
            </a:r>
            <a:r>
              <a:rPr lang="en-CA" sz="2200" b="1">
                <a:solidFill>
                  <a:srgbClr val="4D4D4D"/>
                </a:solidFill>
                <a:effectLst/>
                <a:latin typeface="Arial"/>
                <a:ea typeface="Calibri" panose="020F0502020204030204" pitchFamily="34" charset="0"/>
                <a:cs typeface="Arial"/>
              </a:rPr>
              <a:t>low titre platelets</a:t>
            </a:r>
            <a:r>
              <a:rPr lang="en-CA" sz="2200" b="1">
                <a:solidFill>
                  <a:srgbClr val="4D4D4D"/>
                </a:solidFill>
                <a:latin typeface="Arial"/>
                <a:ea typeface="Calibri" panose="020F0502020204030204" pitchFamily="34" charset="0"/>
                <a:cs typeface="Arial"/>
              </a:rPr>
              <a:t> </a:t>
            </a:r>
            <a:r>
              <a:rPr lang="en-CA" sz="2200">
                <a:solidFill>
                  <a:srgbClr val="4D4D4D"/>
                </a:solidFill>
                <a:latin typeface="Arial"/>
                <a:ea typeface="Calibri" panose="020F0502020204030204" pitchFamily="34" charset="0"/>
                <a:cs typeface="Arial"/>
              </a:rPr>
              <a:t>into their inventory management strategy.</a:t>
            </a:r>
          </a:p>
          <a:p>
            <a:pPr>
              <a:buClr>
                <a:srgbClr val="FF0000"/>
              </a:buClr>
            </a:pPr>
            <a:r>
              <a:rPr lang="en-CA" sz="2200">
                <a:solidFill>
                  <a:srgbClr val="4D4D4D"/>
                </a:solidFill>
                <a:effectLst/>
                <a:latin typeface="Arial"/>
                <a:ea typeface="Calibri" panose="020F0502020204030204" pitchFamily="34" charset="0"/>
                <a:cs typeface="Arial"/>
              </a:rPr>
              <a:t>Preliminary modelling studies show that </a:t>
            </a:r>
            <a:r>
              <a:rPr lang="en-CA" sz="2200">
                <a:solidFill>
                  <a:srgbClr val="4D4D4D"/>
                </a:solidFill>
                <a:latin typeface="Arial"/>
                <a:ea typeface="Calibri" panose="020F0502020204030204" pitchFamily="34" charset="0"/>
                <a:cs typeface="Arial"/>
              </a:rPr>
              <a:t>for hospitals who use a hub and spoke model of distribution, the diversion of labelled</a:t>
            </a:r>
            <a:r>
              <a:rPr lang="en-CA" sz="2200">
                <a:solidFill>
                  <a:srgbClr val="4D4D4D"/>
                </a:solidFill>
                <a:effectLst/>
                <a:latin typeface="Arial"/>
                <a:ea typeface="Calibri" panose="020F0502020204030204" pitchFamily="34" charset="0"/>
                <a:cs typeface="Arial"/>
              </a:rPr>
              <a:t> </a:t>
            </a:r>
            <a:r>
              <a:rPr lang="en-CA" sz="2200" b="1">
                <a:solidFill>
                  <a:srgbClr val="4D4D4D"/>
                </a:solidFill>
                <a:effectLst/>
                <a:latin typeface="Arial"/>
                <a:ea typeface="Calibri" panose="020F0502020204030204" pitchFamily="34" charset="0"/>
                <a:cs typeface="Arial"/>
              </a:rPr>
              <a:t>low titre platelets</a:t>
            </a:r>
            <a:r>
              <a:rPr lang="en-CA" sz="2200" b="1">
                <a:solidFill>
                  <a:srgbClr val="4D4D4D"/>
                </a:solidFill>
                <a:latin typeface="Arial"/>
                <a:ea typeface="Calibri" panose="020F0502020204030204" pitchFamily="34" charset="0"/>
                <a:cs typeface="Arial"/>
              </a:rPr>
              <a:t> </a:t>
            </a:r>
            <a:r>
              <a:rPr lang="en-CA" sz="2200">
                <a:solidFill>
                  <a:srgbClr val="4D4D4D"/>
                </a:solidFill>
                <a:effectLst/>
                <a:latin typeface="Arial"/>
                <a:ea typeface="Calibri" panose="020F0502020204030204" pitchFamily="34" charset="0"/>
                <a:cs typeface="Arial"/>
              </a:rPr>
              <a:t>to smaller hospital sites with limited platelet inventory</a:t>
            </a:r>
            <a:r>
              <a:rPr lang="en-CA" sz="2200">
                <a:solidFill>
                  <a:srgbClr val="4D4D4D"/>
                </a:solidFill>
                <a:latin typeface="Arial"/>
                <a:ea typeface="Calibri" panose="020F0502020204030204" pitchFamily="34" charset="0"/>
                <a:cs typeface="Arial"/>
              </a:rPr>
              <a:t> </a:t>
            </a:r>
            <a:r>
              <a:rPr lang="en-CA" sz="2200">
                <a:solidFill>
                  <a:srgbClr val="4D4D4D"/>
                </a:solidFill>
                <a:effectLst/>
                <a:latin typeface="Arial"/>
                <a:ea typeface="Calibri" panose="020F0502020204030204" pitchFamily="34" charset="0"/>
                <a:cs typeface="Arial"/>
              </a:rPr>
              <a:t>may </a:t>
            </a:r>
            <a:r>
              <a:rPr lang="en-CA" sz="2200" b="1">
                <a:solidFill>
                  <a:srgbClr val="4D4D4D"/>
                </a:solidFill>
                <a:effectLst/>
                <a:latin typeface="Arial"/>
                <a:ea typeface="Calibri" panose="020F0502020204030204" pitchFamily="34" charset="0"/>
                <a:cs typeface="Arial"/>
              </a:rPr>
              <a:t>reduce discard rates</a:t>
            </a:r>
            <a:endParaRPr lang="fr-CA" sz="2200" b="1">
              <a:solidFill>
                <a:srgbClr val="4D4D4D"/>
              </a:solidFill>
              <a:effectLst/>
              <a:latin typeface="Arial"/>
              <a:ea typeface="Calibri" panose="020F0502020204030204" pitchFamily="34" charset="0"/>
              <a:cs typeface="Arial"/>
            </a:endParaRPr>
          </a:p>
        </p:txBody>
      </p:sp>
      <p:sp>
        <p:nvSpPr>
          <p:cNvPr id="1121" name="TextBox 1120">
            <a:extLst>
              <a:ext uri="{FF2B5EF4-FFF2-40B4-BE49-F238E27FC236}">
                <a16:creationId xmlns:a16="http://schemas.microsoft.com/office/drawing/2014/main" id="{380AAA99-9FC9-5C9E-A151-A05F58924FFE}"/>
              </a:ext>
            </a:extLst>
          </p:cNvPr>
          <p:cNvSpPr txBox="1"/>
          <p:nvPr/>
        </p:nvSpPr>
        <p:spPr>
          <a:xfrm>
            <a:off x="6378687" y="6531076"/>
            <a:ext cx="5517466" cy="461665"/>
          </a:xfrm>
          <a:prstGeom prst="rect">
            <a:avLst/>
          </a:prstGeom>
          <a:noFill/>
        </p:spPr>
        <p:txBody>
          <a:bodyPr wrap="square" rtlCol="0">
            <a:spAutoFit/>
          </a:bodyPr>
          <a:lstStyle/>
          <a:p>
            <a:r>
              <a:rPr lang="en-CA" sz="1200" b="0">
                <a:solidFill>
                  <a:schemeClr val="tx1">
                    <a:lumMod val="60000"/>
                    <a:lumOff val="40000"/>
                  </a:schemeClr>
                </a:solidFill>
                <a:latin typeface="Arial" panose="020B0604020202020204" pitchFamily="34" charset="0"/>
                <a:cs typeface="Arial" panose="020B0604020202020204" pitchFamily="34" charset="0"/>
              </a:rPr>
              <a:t>Source: Canadia</a:t>
            </a:r>
            <a:r>
              <a:rPr lang="en-CA" sz="1200">
                <a:solidFill>
                  <a:schemeClr val="tx1">
                    <a:lumMod val="60000"/>
                    <a:lumOff val="40000"/>
                  </a:schemeClr>
                </a:solidFill>
                <a:latin typeface="Arial" panose="020B0604020202020204" pitchFamily="34" charset="0"/>
                <a:cs typeface="Arial" panose="020B0604020202020204" pitchFamily="34" charset="0"/>
              </a:rPr>
              <a:t>n Blood Services’ professional education website, profedu.ca</a:t>
            </a:r>
            <a:endParaRPr lang="en-CA" sz="1200" b="0">
              <a:solidFill>
                <a:schemeClr val="tx1">
                  <a:lumMod val="60000"/>
                  <a:lumOff val="40000"/>
                </a:schemeClr>
              </a:solidFill>
              <a:latin typeface="Arial" panose="020B0604020202020204" pitchFamily="34" charset="0"/>
              <a:cs typeface="Arial" panose="020B0604020202020204" pitchFamily="34" charset="0"/>
            </a:endParaRPr>
          </a:p>
          <a:p>
            <a:endParaRPr lang="en-US" sz="1200">
              <a:solidFill>
                <a:schemeClr val="tx1">
                  <a:lumMod val="60000"/>
                  <a:lumOff val="40000"/>
                </a:schemeClr>
              </a:solidFill>
              <a:latin typeface="Arial" panose="020B0604020202020204" pitchFamily="34" charset="0"/>
              <a:cs typeface="Arial" panose="020B0604020202020204" pitchFamily="34" charset="0"/>
            </a:endParaRPr>
          </a:p>
        </p:txBody>
      </p:sp>
      <p:pic>
        <p:nvPicPr>
          <p:cNvPr id="1151" name="Picture 1150" descr="Icon&#10;&#10;Description automatically generated">
            <a:extLst>
              <a:ext uri="{FF2B5EF4-FFF2-40B4-BE49-F238E27FC236}">
                <a16:creationId xmlns:a16="http://schemas.microsoft.com/office/drawing/2014/main" id="{2EE9E66A-26E4-C51E-CA41-F9EFEE5A9E3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2998" y="3822860"/>
            <a:ext cx="2322082" cy="2323475"/>
          </a:xfrm>
          <a:prstGeom prst="rect">
            <a:avLst/>
          </a:prstGeom>
        </p:spPr>
      </p:pic>
      <p:pic>
        <p:nvPicPr>
          <p:cNvPr id="1147" name="Picture 1146" descr="Icon&#10;&#10;Description automatically generated">
            <a:extLst>
              <a:ext uri="{FF2B5EF4-FFF2-40B4-BE49-F238E27FC236}">
                <a16:creationId xmlns:a16="http://schemas.microsoft.com/office/drawing/2014/main" id="{F22D3708-A036-89D4-6B82-B41BD3A75DF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14017" y="5158565"/>
            <a:ext cx="1546781" cy="1546781"/>
          </a:xfrm>
          <a:prstGeom prst="rect">
            <a:avLst/>
          </a:prstGeom>
        </p:spPr>
      </p:pic>
      <p:pic>
        <p:nvPicPr>
          <p:cNvPr id="1153" name="Picture 1152" descr="Icon&#10;&#10;Description automatically generated">
            <a:extLst>
              <a:ext uri="{FF2B5EF4-FFF2-40B4-BE49-F238E27FC236}">
                <a16:creationId xmlns:a16="http://schemas.microsoft.com/office/drawing/2014/main" id="{4992CF36-5597-D569-6EBC-5C50AF7305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44640" y="4552001"/>
            <a:ext cx="1547360" cy="1548288"/>
          </a:xfrm>
          <a:prstGeom prst="rect">
            <a:avLst/>
          </a:prstGeom>
        </p:spPr>
      </p:pic>
      <p:pic>
        <p:nvPicPr>
          <p:cNvPr id="1155" name="Picture 1154" descr="Icon&#10;&#10;Description automatically generated">
            <a:extLst>
              <a:ext uri="{FF2B5EF4-FFF2-40B4-BE49-F238E27FC236}">
                <a16:creationId xmlns:a16="http://schemas.microsoft.com/office/drawing/2014/main" id="{19F3A7EA-8FE7-2D2D-4183-4A4DA193E45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82842" y="3587916"/>
            <a:ext cx="2791690" cy="2793365"/>
          </a:xfrm>
          <a:prstGeom prst="rect">
            <a:avLst/>
          </a:prstGeom>
        </p:spPr>
      </p:pic>
      <p:sp>
        <p:nvSpPr>
          <p:cNvPr id="1156" name="Arrow: Bent 1155">
            <a:extLst>
              <a:ext uri="{FF2B5EF4-FFF2-40B4-BE49-F238E27FC236}">
                <a16:creationId xmlns:a16="http://schemas.microsoft.com/office/drawing/2014/main" id="{C99DA405-05F7-013C-3358-6C198998CB43}"/>
              </a:ext>
            </a:extLst>
          </p:cNvPr>
          <p:cNvSpPr/>
          <p:nvPr/>
        </p:nvSpPr>
        <p:spPr>
          <a:xfrm flipV="1">
            <a:off x="1396069" y="5840783"/>
            <a:ext cx="1186090" cy="611104"/>
          </a:xfrm>
          <a:prstGeom prst="ben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58" name="Arrow: Bent 1157">
            <a:extLst>
              <a:ext uri="{FF2B5EF4-FFF2-40B4-BE49-F238E27FC236}">
                <a16:creationId xmlns:a16="http://schemas.microsoft.com/office/drawing/2014/main" id="{751E2B62-ABAE-C27A-38A1-42A7FB89988E}"/>
              </a:ext>
            </a:extLst>
          </p:cNvPr>
          <p:cNvSpPr/>
          <p:nvPr/>
        </p:nvSpPr>
        <p:spPr>
          <a:xfrm flipV="1">
            <a:off x="6460979" y="6030109"/>
            <a:ext cx="1546781" cy="421777"/>
          </a:xfrm>
          <a:prstGeom prst="bentArrow">
            <a:avLst>
              <a:gd name="adj1" fmla="val 25000"/>
              <a:gd name="adj2" fmla="val 27235"/>
              <a:gd name="adj3" fmla="val 25000"/>
              <a:gd name="adj4" fmla="val 4375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59" name="Arrow: Bent 1158">
            <a:extLst>
              <a:ext uri="{FF2B5EF4-FFF2-40B4-BE49-F238E27FC236}">
                <a16:creationId xmlns:a16="http://schemas.microsoft.com/office/drawing/2014/main" id="{F84331B8-D72B-982C-2DDE-8655D4A43870}"/>
              </a:ext>
            </a:extLst>
          </p:cNvPr>
          <p:cNvSpPr/>
          <p:nvPr/>
        </p:nvSpPr>
        <p:spPr>
          <a:xfrm rot="16200000" flipV="1">
            <a:off x="5291852" y="5294446"/>
            <a:ext cx="385836" cy="1787833"/>
          </a:xfrm>
          <a:prstGeom prst="bentArrow">
            <a:avLst>
              <a:gd name="adj1" fmla="val 25000"/>
              <a:gd name="adj2" fmla="val 27235"/>
              <a:gd name="adj3" fmla="val 25000"/>
              <a:gd name="adj4" fmla="val 4375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72" name="Arrow: Bent 1171">
            <a:extLst>
              <a:ext uri="{FF2B5EF4-FFF2-40B4-BE49-F238E27FC236}">
                <a16:creationId xmlns:a16="http://schemas.microsoft.com/office/drawing/2014/main" id="{0E718557-754A-C885-3B44-65ECFEF41BB4}"/>
              </a:ext>
            </a:extLst>
          </p:cNvPr>
          <p:cNvSpPr/>
          <p:nvPr/>
        </p:nvSpPr>
        <p:spPr>
          <a:xfrm rot="16200000" flipV="1">
            <a:off x="10334077" y="5250262"/>
            <a:ext cx="385836" cy="1787833"/>
          </a:xfrm>
          <a:prstGeom prst="bentArrow">
            <a:avLst>
              <a:gd name="adj1" fmla="val 25000"/>
              <a:gd name="adj2" fmla="val 27235"/>
              <a:gd name="adj3" fmla="val 25000"/>
              <a:gd name="adj4" fmla="val 4375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74" name="Arrow: Bent 1173">
            <a:extLst>
              <a:ext uri="{FF2B5EF4-FFF2-40B4-BE49-F238E27FC236}">
                <a16:creationId xmlns:a16="http://schemas.microsoft.com/office/drawing/2014/main" id="{A3D0E601-20E1-4E17-EDF3-28E08A13FF43}"/>
              </a:ext>
            </a:extLst>
          </p:cNvPr>
          <p:cNvSpPr/>
          <p:nvPr/>
        </p:nvSpPr>
        <p:spPr>
          <a:xfrm rot="16200000" flipV="1">
            <a:off x="9797432" y="5786906"/>
            <a:ext cx="385836" cy="714546"/>
          </a:xfrm>
          <a:prstGeom prst="bentArrow">
            <a:avLst>
              <a:gd name="adj1" fmla="val 27443"/>
              <a:gd name="adj2" fmla="val 27235"/>
              <a:gd name="adj3" fmla="val 25000"/>
              <a:gd name="adj4" fmla="val 4375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77" name="TextBox 1176">
            <a:extLst>
              <a:ext uri="{FF2B5EF4-FFF2-40B4-BE49-F238E27FC236}">
                <a16:creationId xmlns:a16="http://schemas.microsoft.com/office/drawing/2014/main" id="{BFD4A3CA-E96F-5A07-AA0B-F36FA07772C3}"/>
              </a:ext>
            </a:extLst>
          </p:cNvPr>
          <p:cNvSpPr txBox="1"/>
          <p:nvPr/>
        </p:nvSpPr>
        <p:spPr>
          <a:xfrm>
            <a:off x="2994554" y="5026461"/>
            <a:ext cx="6094428" cy="369332"/>
          </a:xfrm>
          <a:prstGeom prst="rect">
            <a:avLst/>
          </a:prstGeom>
          <a:noFill/>
        </p:spPr>
        <p:txBody>
          <a:bodyPr wrap="square">
            <a:spAutoFit/>
          </a:bodyPr>
          <a:lstStyle/>
          <a:p>
            <a:r>
              <a:rPr lang="en-CA" sz="1800" b="1">
                <a:solidFill>
                  <a:srgbClr val="4D4D4D"/>
                </a:solidFill>
                <a:effectLst/>
                <a:latin typeface="Arial" panose="020B0604020202020204" pitchFamily="34" charset="0"/>
                <a:ea typeface="Calibri" panose="020F0502020204030204" pitchFamily="34" charset="0"/>
                <a:cs typeface="Arial" panose="020B0604020202020204" pitchFamily="34" charset="0"/>
              </a:rPr>
              <a:t>HT/LT</a:t>
            </a:r>
            <a:endParaRPr lang="en-US" b="1"/>
          </a:p>
        </p:txBody>
      </p:sp>
      <p:sp>
        <p:nvSpPr>
          <p:cNvPr id="1185" name="TextBox 1184">
            <a:extLst>
              <a:ext uri="{FF2B5EF4-FFF2-40B4-BE49-F238E27FC236}">
                <a16:creationId xmlns:a16="http://schemas.microsoft.com/office/drawing/2014/main" id="{5929B684-5C94-4891-022F-6F86F630AFD2}"/>
              </a:ext>
            </a:extLst>
          </p:cNvPr>
          <p:cNvSpPr txBox="1"/>
          <p:nvPr/>
        </p:nvSpPr>
        <p:spPr>
          <a:xfrm>
            <a:off x="8370526" y="5098900"/>
            <a:ext cx="6094428" cy="369332"/>
          </a:xfrm>
          <a:prstGeom prst="rect">
            <a:avLst/>
          </a:prstGeom>
          <a:noFill/>
        </p:spPr>
        <p:txBody>
          <a:bodyPr wrap="square">
            <a:spAutoFit/>
          </a:bodyPr>
          <a:lstStyle/>
          <a:p>
            <a:r>
              <a:rPr lang="en-CA" sz="1800" b="1">
                <a:solidFill>
                  <a:srgbClr val="4D4D4D"/>
                </a:solidFill>
                <a:effectLst/>
                <a:latin typeface="Arial" panose="020B0604020202020204" pitchFamily="34" charset="0"/>
                <a:ea typeface="Calibri" panose="020F0502020204030204" pitchFamily="34" charset="0"/>
                <a:cs typeface="Arial" panose="020B0604020202020204" pitchFamily="34" charset="0"/>
              </a:rPr>
              <a:t>LT</a:t>
            </a:r>
            <a:endParaRPr lang="en-US" b="1"/>
          </a:p>
        </p:txBody>
      </p:sp>
      <p:pic>
        <p:nvPicPr>
          <p:cNvPr id="1188" name="Picture 4" descr="Canadian Blood Services - Home | Facebook">
            <a:extLst>
              <a:ext uri="{FF2B5EF4-FFF2-40B4-BE49-F238E27FC236}">
                <a16:creationId xmlns:a16="http://schemas.microsoft.com/office/drawing/2014/main" id="{B584D42D-7183-8449-7581-4B3740975CB3}"/>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9778" b="89778" l="7556" r="89778">
                        <a14:foregroundMark x1="7556" y1="51111" x2="7556" y2="51111"/>
                        <a14:foregroundMark x1="89778" y1="48444" x2="89778" y2="48444"/>
                      </a14:backgroundRemoval>
                    </a14:imgEffect>
                  </a14:imgLayer>
                </a14:imgProps>
              </a:ext>
              <a:ext uri="{28A0092B-C50C-407E-A947-70E740481C1C}">
                <a14:useLocalDpi xmlns:a14="http://schemas.microsoft.com/office/drawing/2010/main" val="0"/>
              </a:ext>
            </a:extLst>
          </a:blip>
          <a:srcRect/>
          <a:stretch>
            <a:fillRect/>
          </a:stretch>
        </p:blipFill>
        <p:spPr bwMode="auto">
          <a:xfrm>
            <a:off x="1410562" y="4156045"/>
            <a:ext cx="386953" cy="38695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4865867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Logo&#10;&#10;Description automatically generated">
            <a:extLst>
              <a:ext uri="{FF2B5EF4-FFF2-40B4-BE49-F238E27FC236}">
                <a16:creationId xmlns:a16="http://schemas.microsoft.com/office/drawing/2014/main" id="{12C0EF5C-3D04-6BE9-9288-C38B67DD33A6}"/>
              </a:ext>
            </a:extLst>
          </p:cNvPr>
          <p:cNvPicPr>
            <a:picLocks noChangeAspect="1"/>
          </p:cNvPicPr>
          <p:nvPr/>
        </p:nvPicPr>
        <p:blipFill rotWithShape="1">
          <a:blip r:embed="rId4">
            <a:extLst>
              <a:ext uri="{28A0092B-C50C-407E-A947-70E740481C1C}">
                <a14:useLocalDpi xmlns:a14="http://schemas.microsoft.com/office/drawing/2010/main" val="0"/>
              </a:ext>
            </a:extLst>
          </a:blip>
          <a:srcRect l="66174"/>
          <a:stretch/>
        </p:blipFill>
        <p:spPr>
          <a:xfrm>
            <a:off x="10025928" y="3536995"/>
            <a:ext cx="1148968" cy="1657600"/>
          </a:xfrm>
          <a:prstGeom prst="rect">
            <a:avLst/>
          </a:prstGeom>
        </p:spPr>
      </p:pic>
      <p:sp>
        <p:nvSpPr>
          <p:cNvPr id="2" name="Title 1">
            <a:extLst>
              <a:ext uri="{FF2B5EF4-FFF2-40B4-BE49-F238E27FC236}">
                <a16:creationId xmlns:a16="http://schemas.microsoft.com/office/drawing/2014/main" id="{B2E14754-384C-85AB-CC47-43CBE598D050}"/>
              </a:ext>
            </a:extLst>
          </p:cNvPr>
          <p:cNvSpPr>
            <a:spLocks noGrp="1"/>
          </p:cNvSpPr>
          <p:nvPr>
            <p:ph type="title"/>
          </p:nvPr>
        </p:nvSpPr>
        <p:spPr>
          <a:xfrm>
            <a:off x="585332" y="506896"/>
            <a:ext cx="10589564" cy="943442"/>
          </a:xfrm>
        </p:spPr>
        <p:txBody>
          <a:bodyPr>
            <a:normAutofit fontScale="90000"/>
          </a:bodyPr>
          <a:lstStyle/>
          <a:p>
            <a:r>
              <a:rPr lang="en-US"/>
              <a:t>How should low </a:t>
            </a:r>
            <a:r>
              <a:rPr lang="en-US" err="1"/>
              <a:t>titre</a:t>
            </a:r>
            <a:r>
              <a:rPr lang="en-US"/>
              <a:t> group A plasma inventory be distributed and used?</a:t>
            </a:r>
            <a:endParaRPr lang="en-CA"/>
          </a:p>
        </p:txBody>
      </p:sp>
      <p:sp>
        <p:nvSpPr>
          <p:cNvPr id="3" name="Content Placeholder 2">
            <a:extLst>
              <a:ext uri="{FF2B5EF4-FFF2-40B4-BE49-F238E27FC236}">
                <a16:creationId xmlns:a16="http://schemas.microsoft.com/office/drawing/2014/main" id="{2EDA7EB1-500F-6792-C69B-2C9999A07113}"/>
              </a:ext>
            </a:extLst>
          </p:cNvPr>
          <p:cNvSpPr>
            <a:spLocks noGrp="1"/>
          </p:cNvSpPr>
          <p:nvPr>
            <p:ph idx="1"/>
          </p:nvPr>
        </p:nvSpPr>
        <p:spPr>
          <a:xfrm>
            <a:off x="450574" y="1779106"/>
            <a:ext cx="8740560" cy="3610828"/>
          </a:xfrm>
        </p:spPr>
        <p:txBody>
          <a:bodyPr>
            <a:normAutofit/>
          </a:bodyPr>
          <a:lstStyle/>
          <a:p>
            <a:r>
              <a:rPr lang="en-US">
                <a:effectLst/>
                <a:latin typeface="Arial"/>
                <a:ea typeface="Calibri" panose="020F0502020204030204" pitchFamily="34" charset="0"/>
                <a:cs typeface="Arial"/>
              </a:rPr>
              <a:t>80–90% of group A </a:t>
            </a:r>
            <a:r>
              <a:rPr lang="en-US">
                <a:latin typeface="Arial"/>
                <a:ea typeface="Calibri" panose="020F0502020204030204" pitchFamily="34" charset="0"/>
                <a:cs typeface="Arial"/>
              </a:rPr>
              <a:t>donors</a:t>
            </a:r>
            <a:r>
              <a:rPr lang="en-US">
                <a:effectLst/>
                <a:latin typeface="Arial"/>
                <a:ea typeface="Calibri" panose="020F0502020204030204" pitchFamily="34" charset="0"/>
                <a:cs typeface="Arial"/>
              </a:rPr>
              <a:t> will test as low </a:t>
            </a:r>
            <a:r>
              <a:rPr lang="en-US" err="1">
                <a:effectLst/>
                <a:latin typeface="Arial"/>
                <a:ea typeface="Calibri" panose="020F0502020204030204" pitchFamily="34" charset="0"/>
                <a:cs typeface="Arial"/>
              </a:rPr>
              <a:t>titre</a:t>
            </a:r>
            <a:endParaRPr lang="en-US">
              <a:effectLst/>
              <a:latin typeface="Arial"/>
              <a:ea typeface="Calibri" panose="020F0502020204030204" pitchFamily="34" charset="0"/>
              <a:cs typeface="Arial"/>
            </a:endParaRPr>
          </a:p>
          <a:p>
            <a:pPr marL="0" indent="0">
              <a:buNone/>
            </a:pPr>
            <a:endParaRPr lang="en-US">
              <a:effectLst/>
              <a:latin typeface="Arial" panose="020B0604020202020204" pitchFamily="34" charset="0"/>
              <a:ea typeface="Calibri" panose="020F0502020204030204" pitchFamily="34" charset="0"/>
            </a:endParaRPr>
          </a:p>
          <a:p>
            <a:r>
              <a:rPr lang="en-US">
                <a:effectLst/>
                <a:latin typeface="Arial"/>
                <a:ea typeface="Calibri" panose="020F0502020204030204" pitchFamily="34" charset="0"/>
                <a:cs typeface="Times New Roman"/>
              </a:rPr>
              <a:t>Hospitals that use group A plasma </a:t>
            </a:r>
            <a:r>
              <a:rPr lang="en-US">
                <a:latin typeface="Arial"/>
                <a:ea typeface="Calibri" panose="020F0502020204030204" pitchFamily="34" charset="0"/>
                <a:cs typeface="Times New Roman"/>
              </a:rPr>
              <a:t>for emergency use when a recipient’s ABO group is unknown</a:t>
            </a:r>
            <a:r>
              <a:rPr lang="en-US">
                <a:effectLst/>
                <a:latin typeface="Arial"/>
                <a:ea typeface="Calibri" panose="020F0502020204030204" pitchFamily="34" charset="0"/>
                <a:cs typeface="Times New Roman"/>
              </a:rPr>
              <a:t> may want to internally prioritize labelled low </a:t>
            </a:r>
            <a:r>
              <a:rPr lang="en-US" err="1">
                <a:effectLst/>
                <a:latin typeface="Arial"/>
                <a:ea typeface="Calibri" panose="020F0502020204030204" pitchFamily="34" charset="0"/>
                <a:cs typeface="Times New Roman"/>
              </a:rPr>
              <a:t>titre</a:t>
            </a:r>
            <a:r>
              <a:rPr lang="en-US">
                <a:effectLst/>
                <a:latin typeface="Arial"/>
                <a:ea typeface="Calibri" panose="020F0502020204030204" pitchFamily="34" charset="0"/>
                <a:cs typeface="Times New Roman"/>
              </a:rPr>
              <a:t> group A plasma for use in trauma patients and massive hemorrhage protocols.</a:t>
            </a:r>
            <a:endParaRPr lang="fr-CA">
              <a:effectLst/>
              <a:latin typeface="Arial"/>
              <a:ea typeface="Calibri" panose="020F0502020204030204" pitchFamily="34" charset="0"/>
              <a:cs typeface="Times New Roman"/>
            </a:endParaRPr>
          </a:p>
        </p:txBody>
      </p:sp>
      <p:sp>
        <p:nvSpPr>
          <p:cNvPr id="4" name="TextBox 3">
            <a:extLst>
              <a:ext uri="{FF2B5EF4-FFF2-40B4-BE49-F238E27FC236}">
                <a16:creationId xmlns:a16="http://schemas.microsoft.com/office/drawing/2014/main" id="{0B3064C5-AA3D-8E07-ABA4-2174E9EB46B0}"/>
              </a:ext>
            </a:extLst>
          </p:cNvPr>
          <p:cNvSpPr txBox="1"/>
          <p:nvPr/>
        </p:nvSpPr>
        <p:spPr>
          <a:xfrm>
            <a:off x="5586207" y="6307556"/>
            <a:ext cx="5517466" cy="461665"/>
          </a:xfrm>
          <a:prstGeom prst="rect">
            <a:avLst/>
          </a:prstGeom>
          <a:noFill/>
        </p:spPr>
        <p:txBody>
          <a:bodyPr wrap="square" rtlCol="0">
            <a:spAutoFit/>
          </a:bodyPr>
          <a:lstStyle/>
          <a:p>
            <a:r>
              <a:rPr lang="en-CA" sz="1200" b="0">
                <a:solidFill>
                  <a:schemeClr val="tx1">
                    <a:lumMod val="60000"/>
                    <a:lumOff val="40000"/>
                  </a:schemeClr>
                </a:solidFill>
                <a:latin typeface="Arial" panose="020B0604020202020204" pitchFamily="34" charset="0"/>
                <a:cs typeface="Arial" panose="020B0604020202020204" pitchFamily="34" charset="0"/>
              </a:rPr>
              <a:t>Source: Canadia</a:t>
            </a:r>
            <a:r>
              <a:rPr lang="en-CA" sz="1200">
                <a:solidFill>
                  <a:schemeClr val="tx1">
                    <a:lumMod val="60000"/>
                    <a:lumOff val="40000"/>
                  </a:schemeClr>
                </a:solidFill>
                <a:latin typeface="Arial" panose="020B0604020202020204" pitchFamily="34" charset="0"/>
                <a:cs typeface="Arial" panose="020B0604020202020204" pitchFamily="34" charset="0"/>
              </a:rPr>
              <a:t>n Blood Services’ professional education website, profedu.ca</a:t>
            </a:r>
            <a:endParaRPr lang="en-CA" sz="1200" b="0">
              <a:solidFill>
                <a:schemeClr val="tx1">
                  <a:lumMod val="60000"/>
                  <a:lumOff val="40000"/>
                </a:schemeClr>
              </a:solidFill>
              <a:latin typeface="Arial" panose="020B0604020202020204" pitchFamily="34" charset="0"/>
              <a:cs typeface="Arial" panose="020B0604020202020204" pitchFamily="34" charset="0"/>
            </a:endParaRPr>
          </a:p>
          <a:p>
            <a:endParaRPr lang="en-US" sz="1200">
              <a:solidFill>
                <a:schemeClr val="tx1">
                  <a:lumMod val="60000"/>
                  <a:lumOff val="40000"/>
                </a:schemeClr>
              </a:solidFill>
              <a:latin typeface="Arial" panose="020B0604020202020204" pitchFamily="34" charset="0"/>
              <a:cs typeface="Arial" panose="020B0604020202020204" pitchFamily="34" charset="0"/>
            </a:endParaRPr>
          </a:p>
        </p:txBody>
      </p:sp>
      <p:pic>
        <p:nvPicPr>
          <p:cNvPr id="11" name="Picture 10" descr="Logo, company name&#10;&#10;Description automatically generated">
            <a:extLst>
              <a:ext uri="{FF2B5EF4-FFF2-40B4-BE49-F238E27FC236}">
                <a16:creationId xmlns:a16="http://schemas.microsoft.com/office/drawing/2014/main" id="{646E754A-BF00-4A03-158F-5C760A5D2A6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51292" y="1286311"/>
            <a:ext cx="2555080" cy="2555080"/>
          </a:xfrm>
          <a:prstGeom prst="rect">
            <a:avLst/>
          </a:prstGeom>
        </p:spPr>
      </p:pic>
    </p:spTree>
    <p:custDataLst>
      <p:tags r:id="rId1"/>
    </p:custDataLst>
    <p:extLst>
      <p:ext uri="{BB962C8B-B14F-4D97-AF65-F5344CB8AC3E}">
        <p14:creationId xmlns:p14="http://schemas.microsoft.com/office/powerpoint/2010/main" val="28913770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Shape&#10;&#10;Description automatically generated">
            <a:extLst>
              <a:ext uri="{FF2B5EF4-FFF2-40B4-BE49-F238E27FC236}">
                <a16:creationId xmlns:a16="http://schemas.microsoft.com/office/drawing/2014/main" id="{A89D92E9-BA3B-0D48-0A5C-D4CBB4DA6DE8}"/>
              </a:ext>
            </a:extLst>
          </p:cNvPr>
          <p:cNvPicPr>
            <a:picLocks noChangeAspect="1"/>
          </p:cNvPicPr>
          <p:nvPr/>
        </p:nvPicPr>
        <p:blipFill>
          <a:blip r:embed="rId4"/>
          <a:stretch>
            <a:fillRect/>
          </a:stretch>
        </p:blipFill>
        <p:spPr>
          <a:xfrm>
            <a:off x="6101543" y="3893984"/>
            <a:ext cx="3394910" cy="3384884"/>
          </a:xfrm>
          <a:prstGeom prst="rect">
            <a:avLst/>
          </a:prstGeom>
        </p:spPr>
      </p:pic>
      <p:pic>
        <p:nvPicPr>
          <p:cNvPr id="8" name="Picture 8">
            <a:extLst>
              <a:ext uri="{FF2B5EF4-FFF2-40B4-BE49-F238E27FC236}">
                <a16:creationId xmlns:a16="http://schemas.microsoft.com/office/drawing/2014/main" id="{3EA78339-0E01-9592-0718-D4086E1B17BF}"/>
              </a:ext>
            </a:extLst>
          </p:cNvPr>
          <p:cNvPicPr>
            <a:picLocks noChangeAspect="1"/>
          </p:cNvPicPr>
          <p:nvPr/>
        </p:nvPicPr>
        <p:blipFill>
          <a:blip r:embed="rId5"/>
          <a:stretch>
            <a:fillRect/>
          </a:stretch>
        </p:blipFill>
        <p:spPr>
          <a:xfrm>
            <a:off x="2091019" y="2549911"/>
            <a:ext cx="5443817" cy="5444914"/>
          </a:xfrm>
          <a:prstGeom prst="rect">
            <a:avLst/>
          </a:prstGeom>
        </p:spPr>
      </p:pic>
      <p:pic>
        <p:nvPicPr>
          <p:cNvPr id="9" name="Picture 8" descr="Icon&#10;&#10;Description automatically generated">
            <a:extLst>
              <a:ext uri="{FF2B5EF4-FFF2-40B4-BE49-F238E27FC236}">
                <a16:creationId xmlns:a16="http://schemas.microsoft.com/office/drawing/2014/main" id="{DE825597-B4D5-8E80-5E1B-BF48C023A2CF}"/>
              </a:ext>
            </a:extLst>
          </p:cNvPr>
          <p:cNvPicPr>
            <a:picLocks noChangeAspect="1"/>
          </p:cNvPicPr>
          <p:nvPr/>
        </p:nvPicPr>
        <p:blipFill rotWithShape="1">
          <a:blip r:embed="rId5"/>
          <a:srcRect r="60206" b="206"/>
          <a:stretch/>
        </p:blipFill>
        <p:spPr>
          <a:xfrm>
            <a:off x="309283" y="2549911"/>
            <a:ext cx="2166308" cy="5433714"/>
          </a:xfrm>
          <a:prstGeom prst="rect">
            <a:avLst/>
          </a:prstGeom>
        </p:spPr>
      </p:pic>
      <p:sp>
        <p:nvSpPr>
          <p:cNvPr id="2" name="Title 1">
            <a:extLst>
              <a:ext uri="{FF2B5EF4-FFF2-40B4-BE49-F238E27FC236}">
                <a16:creationId xmlns:a16="http://schemas.microsoft.com/office/drawing/2014/main" id="{AD64D503-7DB6-147F-2A22-4D9B934EBA94}"/>
              </a:ext>
            </a:extLst>
          </p:cNvPr>
          <p:cNvSpPr>
            <a:spLocks noGrp="1"/>
          </p:cNvSpPr>
          <p:nvPr>
            <p:ph type="title"/>
          </p:nvPr>
        </p:nvSpPr>
        <p:spPr>
          <a:xfrm>
            <a:off x="812285" y="231876"/>
            <a:ext cx="9438861" cy="1325563"/>
          </a:xfrm>
        </p:spPr>
        <p:txBody>
          <a:bodyPr>
            <a:normAutofit/>
          </a:bodyPr>
          <a:lstStyle/>
          <a:p>
            <a:r>
              <a:rPr lang="en-US" sz="3200" b="1">
                <a:solidFill>
                  <a:srgbClr val="4D4D4D"/>
                </a:solidFill>
                <a:latin typeface="Arial" panose="020B0604020202020204" pitchFamily="34" charset="0"/>
                <a:cs typeface="Arial" panose="020B0604020202020204" pitchFamily="34" charset="0"/>
              </a:rPr>
              <a:t>Can low </a:t>
            </a:r>
            <a:r>
              <a:rPr lang="en-US" sz="3200" b="1" err="1">
                <a:solidFill>
                  <a:srgbClr val="4D4D4D"/>
                </a:solidFill>
                <a:latin typeface="Arial" panose="020B0604020202020204" pitchFamily="34" charset="0"/>
                <a:cs typeface="Arial" panose="020B0604020202020204" pitchFamily="34" charset="0"/>
              </a:rPr>
              <a:t>titre</a:t>
            </a:r>
            <a:r>
              <a:rPr lang="en-US" sz="3200" b="1">
                <a:solidFill>
                  <a:srgbClr val="4D4D4D"/>
                </a:solidFill>
                <a:latin typeface="Arial" panose="020B0604020202020204" pitchFamily="34" charset="0"/>
                <a:cs typeface="Arial" panose="020B0604020202020204" pitchFamily="34" charset="0"/>
              </a:rPr>
              <a:t> blood components be specifically requested or ordered?</a:t>
            </a:r>
            <a:endParaRPr lang="en-CA" sz="3200" b="1">
              <a:solidFill>
                <a:srgbClr val="4D4D4D"/>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2A464ECE-0D01-A7D5-5B53-EF1991D4C9E0}"/>
              </a:ext>
            </a:extLst>
          </p:cNvPr>
          <p:cNvSpPr>
            <a:spLocks noGrp="1"/>
          </p:cNvSpPr>
          <p:nvPr>
            <p:ph idx="1"/>
          </p:nvPr>
        </p:nvSpPr>
        <p:spPr>
          <a:xfrm>
            <a:off x="812284" y="2093662"/>
            <a:ext cx="10915427" cy="2065439"/>
          </a:xfrm>
        </p:spPr>
        <p:txBody>
          <a:bodyPr vert="horz" lIns="91440" tIns="45720" rIns="91440" bIns="45720" rtlCol="0" anchor="t">
            <a:normAutofit/>
          </a:bodyPr>
          <a:lstStyle/>
          <a:p>
            <a:pPr>
              <a:buClr>
                <a:srgbClr val="FF0000"/>
              </a:buClr>
            </a:pPr>
            <a:r>
              <a:rPr lang="en-CA" sz="2600">
                <a:solidFill>
                  <a:srgbClr val="4D4D4D"/>
                </a:solidFill>
                <a:latin typeface="Arial"/>
                <a:cs typeface="Arial"/>
              </a:rPr>
              <a:t>No. Specific orders for low titre components is not possible at this time.</a:t>
            </a:r>
          </a:p>
          <a:p>
            <a:pPr>
              <a:buClr>
                <a:srgbClr val="FF0000"/>
              </a:buClr>
            </a:pPr>
            <a:r>
              <a:rPr lang="en-CA" sz="2600">
                <a:solidFill>
                  <a:srgbClr val="4D4D4D"/>
                </a:solidFill>
                <a:latin typeface="Arial"/>
                <a:cs typeface="Arial"/>
              </a:rPr>
              <a:t>Distributed on a “first-in-first-out” basis to help maintain national inventory and avoid component wastage.</a:t>
            </a:r>
          </a:p>
        </p:txBody>
      </p:sp>
      <p:sp>
        <p:nvSpPr>
          <p:cNvPr id="25" name="TextBox 24">
            <a:extLst>
              <a:ext uri="{FF2B5EF4-FFF2-40B4-BE49-F238E27FC236}">
                <a16:creationId xmlns:a16="http://schemas.microsoft.com/office/drawing/2014/main" id="{D4B34FD0-7B37-A443-BF21-E82FBE0869A7}"/>
              </a:ext>
            </a:extLst>
          </p:cNvPr>
          <p:cNvSpPr txBox="1"/>
          <p:nvPr/>
        </p:nvSpPr>
        <p:spPr>
          <a:xfrm>
            <a:off x="810721" y="4303580"/>
            <a:ext cx="836761" cy="369332"/>
          </a:xfrm>
          <a:prstGeom prst="rect">
            <a:avLst/>
          </a:prstGeom>
          <a:noFill/>
        </p:spPr>
        <p:txBody>
          <a:bodyPr wrap="square">
            <a:spAutoFit/>
          </a:bodyPr>
          <a:lstStyle/>
          <a:p>
            <a:r>
              <a:rPr lang="en-CA" sz="1800" b="1">
                <a:solidFill>
                  <a:srgbClr val="4D4D4D"/>
                </a:solidFill>
                <a:effectLst/>
                <a:latin typeface="Arial" panose="020B0604020202020204" pitchFamily="34" charset="0"/>
                <a:ea typeface="Calibri" panose="020F0502020204030204" pitchFamily="34" charset="0"/>
                <a:cs typeface="Arial" panose="020B0604020202020204" pitchFamily="34" charset="0"/>
              </a:rPr>
              <a:t>LT</a:t>
            </a:r>
            <a:endParaRPr lang="en-US" b="1"/>
          </a:p>
        </p:txBody>
      </p:sp>
      <p:sp>
        <p:nvSpPr>
          <p:cNvPr id="26" name="TextBox 25">
            <a:extLst>
              <a:ext uri="{FF2B5EF4-FFF2-40B4-BE49-F238E27FC236}">
                <a16:creationId xmlns:a16="http://schemas.microsoft.com/office/drawing/2014/main" id="{8290AFCE-ADB1-2B60-0D0F-5605FEDB95BE}"/>
              </a:ext>
            </a:extLst>
          </p:cNvPr>
          <p:cNvSpPr txBox="1"/>
          <p:nvPr/>
        </p:nvSpPr>
        <p:spPr>
          <a:xfrm>
            <a:off x="3512424" y="4294765"/>
            <a:ext cx="836761" cy="369332"/>
          </a:xfrm>
          <a:prstGeom prst="rect">
            <a:avLst/>
          </a:prstGeom>
          <a:noFill/>
        </p:spPr>
        <p:txBody>
          <a:bodyPr wrap="square">
            <a:spAutoFit/>
          </a:bodyPr>
          <a:lstStyle/>
          <a:p>
            <a:r>
              <a:rPr lang="en-CA" sz="1800" b="1">
                <a:solidFill>
                  <a:srgbClr val="4D4D4D"/>
                </a:solidFill>
                <a:effectLst/>
                <a:latin typeface="Arial" panose="020B0604020202020204" pitchFamily="34" charset="0"/>
                <a:ea typeface="Calibri" panose="020F0502020204030204" pitchFamily="34" charset="0"/>
                <a:cs typeface="Arial" panose="020B0604020202020204" pitchFamily="34" charset="0"/>
              </a:rPr>
              <a:t>LT</a:t>
            </a:r>
            <a:endParaRPr lang="en-US" b="1"/>
          </a:p>
        </p:txBody>
      </p:sp>
      <p:sp>
        <p:nvSpPr>
          <p:cNvPr id="4" name="TextBox 3">
            <a:extLst>
              <a:ext uri="{FF2B5EF4-FFF2-40B4-BE49-F238E27FC236}">
                <a16:creationId xmlns:a16="http://schemas.microsoft.com/office/drawing/2014/main" id="{2B041347-6654-3FAD-8A0D-EE3FEE4048D5}"/>
              </a:ext>
            </a:extLst>
          </p:cNvPr>
          <p:cNvSpPr txBox="1"/>
          <p:nvPr/>
        </p:nvSpPr>
        <p:spPr>
          <a:xfrm>
            <a:off x="9724127" y="3425362"/>
            <a:ext cx="1621766" cy="830997"/>
          </a:xfrm>
          <a:prstGeom prst="rect">
            <a:avLst/>
          </a:prstGeom>
          <a:noFill/>
          <a:ln w="57150">
            <a:solidFill>
              <a:srgbClr val="2A425A"/>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CA" sz="2400" b="1">
                <a:solidFill>
                  <a:srgbClr val="4D4D4D"/>
                </a:solidFill>
                <a:latin typeface="Arial"/>
              </a:rPr>
              <a:t>ORDER</a:t>
            </a:r>
            <a:endParaRPr lang="en-US" sz="2400">
              <a:latin typeface="Calibri" panose="020F0502020204030204"/>
              <a:cs typeface="Calibri"/>
            </a:endParaRPr>
          </a:p>
          <a:p>
            <a:pPr algn="ctr"/>
            <a:r>
              <a:rPr lang="en-US" sz="2400">
                <a:latin typeface="Arial"/>
                <a:cs typeface="Arial"/>
              </a:rPr>
              <a:t>​</a:t>
            </a:r>
            <a:r>
              <a:rPr lang="en-CA" sz="2400" b="1">
                <a:solidFill>
                  <a:srgbClr val="4D4D4D"/>
                </a:solidFill>
                <a:latin typeface="Arial"/>
              </a:rPr>
              <a:t>PICK-UP</a:t>
            </a:r>
            <a:endParaRPr lang="en-US" sz="2400">
              <a:cs typeface="Calibri"/>
            </a:endParaRPr>
          </a:p>
        </p:txBody>
      </p:sp>
      <p:sp>
        <p:nvSpPr>
          <p:cNvPr id="10" name="Rectangle 9">
            <a:extLst>
              <a:ext uri="{FF2B5EF4-FFF2-40B4-BE49-F238E27FC236}">
                <a16:creationId xmlns:a16="http://schemas.microsoft.com/office/drawing/2014/main" id="{DE71270C-666A-E241-8E83-1CF806F06ED5}"/>
              </a:ext>
            </a:extLst>
          </p:cNvPr>
          <p:cNvSpPr/>
          <p:nvPr/>
        </p:nvSpPr>
        <p:spPr>
          <a:xfrm>
            <a:off x="6098241" y="6736975"/>
            <a:ext cx="5782234" cy="123266"/>
          </a:xfrm>
          <a:prstGeom prst="rect">
            <a:avLst/>
          </a:prstGeom>
          <a:solidFill>
            <a:srgbClr val="BEB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99A7DD87-7EA0-E67E-B845-9BABFD2C7073}"/>
              </a:ext>
            </a:extLst>
          </p:cNvPr>
          <p:cNvSpPr/>
          <p:nvPr/>
        </p:nvSpPr>
        <p:spPr>
          <a:xfrm>
            <a:off x="6019799" y="3464859"/>
            <a:ext cx="2285999" cy="17144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FC88CF9-0DE8-A109-C3C6-9E54E90FEDCA}"/>
              </a:ext>
            </a:extLst>
          </p:cNvPr>
          <p:cNvSpPr/>
          <p:nvPr/>
        </p:nvSpPr>
        <p:spPr>
          <a:xfrm>
            <a:off x="6299945" y="4047564"/>
            <a:ext cx="2005852" cy="17144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2">
            <a:extLst>
              <a:ext uri="{FF2B5EF4-FFF2-40B4-BE49-F238E27FC236}">
                <a16:creationId xmlns:a16="http://schemas.microsoft.com/office/drawing/2014/main" id="{0CA0F47C-3465-E51E-00AB-0C6CEFD17273}"/>
              </a:ext>
            </a:extLst>
          </p:cNvPr>
          <p:cNvPicPr>
            <a:picLocks noChangeAspect="1"/>
          </p:cNvPicPr>
          <p:nvPr/>
        </p:nvPicPr>
        <p:blipFill>
          <a:blip r:embed="rId6"/>
          <a:stretch>
            <a:fillRect/>
          </a:stretch>
        </p:blipFill>
        <p:spPr>
          <a:xfrm>
            <a:off x="6528548" y="4410088"/>
            <a:ext cx="3460375" cy="3450266"/>
          </a:xfrm>
          <a:prstGeom prst="rect">
            <a:avLst/>
          </a:prstGeom>
        </p:spPr>
      </p:pic>
      <p:pic>
        <p:nvPicPr>
          <p:cNvPr id="13" name="Picture 12">
            <a:extLst>
              <a:ext uri="{FF2B5EF4-FFF2-40B4-BE49-F238E27FC236}">
                <a16:creationId xmlns:a16="http://schemas.microsoft.com/office/drawing/2014/main" id="{AE6AD768-5971-FBB6-DDF4-7F7F490CCDAE}"/>
              </a:ext>
            </a:extLst>
          </p:cNvPr>
          <p:cNvPicPr>
            <a:picLocks noChangeAspect="1"/>
          </p:cNvPicPr>
          <p:nvPr/>
        </p:nvPicPr>
        <p:blipFill>
          <a:blip r:embed="rId6"/>
          <a:stretch>
            <a:fillRect/>
          </a:stretch>
        </p:blipFill>
        <p:spPr>
          <a:xfrm>
            <a:off x="7301753" y="4410088"/>
            <a:ext cx="3460375" cy="3450266"/>
          </a:xfrm>
          <a:prstGeom prst="rect">
            <a:avLst/>
          </a:prstGeom>
        </p:spPr>
      </p:pic>
      <p:pic>
        <p:nvPicPr>
          <p:cNvPr id="14" name="Picture 12">
            <a:extLst>
              <a:ext uri="{FF2B5EF4-FFF2-40B4-BE49-F238E27FC236}">
                <a16:creationId xmlns:a16="http://schemas.microsoft.com/office/drawing/2014/main" id="{C8FDC7C3-400A-0AD6-F521-90B0EAFCE0BA}"/>
              </a:ext>
            </a:extLst>
          </p:cNvPr>
          <p:cNvPicPr>
            <a:picLocks noChangeAspect="1"/>
          </p:cNvPicPr>
          <p:nvPr/>
        </p:nvPicPr>
        <p:blipFill>
          <a:blip r:embed="rId6"/>
          <a:stretch>
            <a:fillRect/>
          </a:stretch>
        </p:blipFill>
        <p:spPr>
          <a:xfrm>
            <a:off x="6931960" y="3659294"/>
            <a:ext cx="3460375" cy="3450266"/>
          </a:xfrm>
          <a:prstGeom prst="rect">
            <a:avLst/>
          </a:prstGeom>
        </p:spPr>
      </p:pic>
      <p:sp>
        <p:nvSpPr>
          <p:cNvPr id="15" name="TextBox 14">
            <a:extLst>
              <a:ext uri="{FF2B5EF4-FFF2-40B4-BE49-F238E27FC236}">
                <a16:creationId xmlns:a16="http://schemas.microsoft.com/office/drawing/2014/main" id="{73DF4CFF-AEEF-E6EA-576D-341CD6E5C684}"/>
              </a:ext>
            </a:extLst>
          </p:cNvPr>
          <p:cNvSpPr txBox="1"/>
          <p:nvPr/>
        </p:nvSpPr>
        <p:spPr>
          <a:xfrm>
            <a:off x="7759453" y="5269676"/>
            <a:ext cx="836761" cy="369332"/>
          </a:xfrm>
          <a:prstGeom prst="rect">
            <a:avLst/>
          </a:prstGeom>
          <a:noFill/>
        </p:spPr>
        <p:txBody>
          <a:bodyPr wrap="square">
            <a:spAutoFit/>
          </a:bodyPr>
          <a:lstStyle/>
          <a:p>
            <a:r>
              <a:rPr lang="en-CA" sz="1800" b="1">
                <a:solidFill>
                  <a:srgbClr val="4D4D4D"/>
                </a:solidFill>
                <a:effectLst/>
                <a:latin typeface="Arial" panose="020B0604020202020204" pitchFamily="34" charset="0"/>
                <a:ea typeface="Calibri" panose="020F0502020204030204" pitchFamily="34" charset="0"/>
                <a:cs typeface="Arial" panose="020B0604020202020204" pitchFamily="34" charset="0"/>
              </a:rPr>
              <a:t>LT</a:t>
            </a:r>
            <a:endParaRPr lang="en-US" b="1"/>
          </a:p>
        </p:txBody>
      </p:sp>
    </p:spTree>
    <p:custDataLst>
      <p:tags r:id="rId1"/>
    </p:custDataLst>
    <p:extLst>
      <p:ext uri="{BB962C8B-B14F-4D97-AF65-F5344CB8AC3E}">
        <p14:creationId xmlns:p14="http://schemas.microsoft.com/office/powerpoint/2010/main" val="27439887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66F43-6A55-22FE-6665-DFB916372A9F}"/>
              </a:ext>
            </a:extLst>
          </p:cNvPr>
          <p:cNvSpPr>
            <a:spLocks noGrp="1"/>
          </p:cNvSpPr>
          <p:nvPr>
            <p:ph type="title"/>
          </p:nvPr>
        </p:nvSpPr>
        <p:spPr>
          <a:xfrm>
            <a:off x="838198" y="735943"/>
            <a:ext cx="10589564" cy="943442"/>
          </a:xfrm>
        </p:spPr>
        <p:txBody>
          <a:bodyPr>
            <a:noAutofit/>
          </a:bodyPr>
          <a:lstStyle/>
          <a:p>
            <a:r>
              <a:rPr lang="en-US" sz="3200"/>
              <a:t>Does donor high </a:t>
            </a:r>
            <a:r>
              <a:rPr lang="en-US" sz="3200" err="1"/>
              <a:t>titre</a:t>
            </a:r>
            <a:r>
              <a:rPr lang="en-US" sz="3200"/>
              <a:t> testing eliminate the risk of acute hemolytic transfusion reactions due to ABO incompatible platelet or plasma transfusions?</a:t>
            </a:r>
            <a:endParaRPr lang="en-CA" sz="3200"/>
          </a:p>
        </p:txBody>
      </p:sp>
      <p:sp>
        <p:nvSpPr>
          <p:cNvPr id="3" name="Content Placeholder 2">
            <a:extLst>
              <a:ext uri="{FF2B5EF4-FFF2-40B4-BE49-F238E27FC236}">
                <a16:creationId xmlns:a16="http://schemas.microsoft.com/office/drawing/2014/main" id="{AAFCCCFC-EB52-8056-89AC-CAD9018521D2}"/>
              </a:ext>
            </a:extLst>
          </p:cNvPr>
          <p:cNvSpPr>
            <a:spLocks noGrp="1"/>
          </p:cNvSpPr>
          <p:nvPr>
            <p:ph idx="1"/>
          </p:nvPr>
        </p:nvSpPr>
        <p:spPr>
          <a:xfrm>
            <a:off x="948443" y="1459899"/>
            <a:ext cx="10910389" cy="1729409"/>
          </a:xfrm>
        </p:spPr>
        <p:txBody>
          <a:bodyPr>
            <a:normAutofit/>
          </a:bodyPr>
          <a:lstStyle/>
          <a:p>
            <a:pPr marL="0" indent="0">
              <a:buNone/>
            </a:pPr>
            <a:r>
              <a:rPr lang="en-CA" b="1">
                <a:solidFill>
                  <a:srgbClr val="C00000"/>
                </a:solidFill>
                <a:latin typeface="Arial"/>
                <a:cs typeface="Times New Roman"/>
              </a:rPr>
              <a:t>Low titre testing =  mitigation strategy ≠  risk elimination strategy</a:t>
            </a:r>
            <a:r>
              <a:rPr lang="en-CA" sz="2400" b="1" spc="300">
                <a:solidFill>
                  <a:srgbClr val="C00000"/>
                </a:solidFill>
                <a:latin typeface="Arial"/>
                <a:cs typeface="Arial"/>
              </a:rPr>
              <a:t> </a:t>
            </a:r>
            <a:endParaRPr lang="en-CA" sz="2400" b="1" spc="300">
              <a:solidFill>
                <a:srgbClr val="C00000"/>
              </a:solidFill>
            </a:endParaRPr>
          </a:p>
        </p:txBody>
      </p:sp>
      <p:grpSp>
        <p:nvGrpSpPr>
          <p:cNvPr id="22" name="Group 21">
            <a:extLst>
              <a:ext uri="{FF2B5EF4-FFF2-40B4-BE49-F238E27FC236}">
                <a16:creationId xmlns:a16="http://schemas.microsoft.com/office/drawing/2014/main" id="{1DBE4838-44E4-2EEB-9000-6E442AEE4536}"/>
              </a:ext>
            </a:extLst>
          </p:cNvPr>
          <p:cNvGrpSpPr/>
          <p:nvPr/>
        </p:nvGrpSpPr>
        <p:grpSpPr>
          <a:xfrm>
            <a:off x="838200" y="2887580"/>
            <a:ext cx="10620546" cy="2435973"/>
            <a:chOff x="838200" y="3305020"/>
            <a:chExt cx="10620546" cy="2435973"/>
          </a:xfrm>
        </p:grpSpPr>
        <p:sp>
          <p:nvSpPr>
            <p:cNvPr id="5" name="Rectangle 4">
              <a:extLst>
                <a:ext uri="{FF2B5EF4-FFF2-40B4-BE49-F238E27FC236}">
                  <a16:creationId xmlns:a16="http://schemas.microsoft.com/office/drawing/2014/main" id="{A74550EF-25A4-0066-8487-C7DB3CFE77C2}"/>
                </a:ext>
              </a:extLst>
            </p:cNvPr>
            <p:cNvSpPr/>
            <p:nvPr/>
          </p:nvSpPr>
          <p:spPr>
            <a:xfrm>
              <a:off x="838200" y="4147516"/>
              <a:ext cx="3622875" cy="1593477"/>
            </a:xfrm>
            <a:prstGeom prst="rect">
              <a:avLst/>
            </a:prstGeom>
            <a:noFill/>
            <a:ln w="57150">
              <a:solidFill>
                <a:srgbClr val="2A42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600" b="1">
                  <a:solidFill>
                    <a:srgbClr val="4D4D4D"/>
                  </a:solidFill>
                  <a:latin typeface="Arial" panose="020B0604020202020204" pitchFamily="34" charset="0"/>
                  <a:cs typeface="Arial" panose="020B0604020202020204" pitchFamily="34" charset="0"/>
                </a:rPr>
                <a:t>↑ risk of AHTR if...</a:t>
              </a:r>
            </a:p>
          </p:txBody>
        </p:sp>
        <p:sp>
          <p:nvSpPr>
            <p:cNvPr id="7" name="Rectangle 6">
              <a:extLst>
                <a:ext uri="{FF2B5EF4-FFF2-40B4-BE49-F238E27FC236}">
                  <a16:creationId xmlns:a16="http://schemas.microsoft.com/office/drawing/2014/main" id="{DC9B1368-75AE-5DE2-0F7F-9FC76E3119A1}"/>
                </a:ext>
              </a:extLst>
            </p:cNvPr>
            <p:cNvSpPr/>
            <p:nvPr/>
          </p:nvSpPr>
          <p:spPr>
            <a:xfrm>
              <a:off x="5273235" y="3817591"/>
              <a:ext cx="2729694" cy="789083"/>
            </a:xfrm>
            <a:prstGeom prst="rect">
              <a:avLst/>
            </a:prstGeom>
            <a:noFill/>
            <a:ln w="53975">
              <a:solidFill>
                <a:srgbClr val="2A42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a:solidFill>
                    <a:srgbClr val="4D4D4D"/>
                  </a:solidFill>
                  <a:latin typeface="Arial" panose="020B0604020202020204" pitchFamily="34" charset="0"/>
                  <a:cs typeface="Arial" panose="020B0604020202020204" pitchFamily="34" charset="0"/>
                </a:rPr>
                <a:t>Recipient with small total blood volume</a:t>
              </a:r>
            </a:p>
          </p:txBody>
        </p:sp>
        <p:sp>
          <p:nvSpPr>
            <p:cNvPr id="8" name="Rectangle 7">
              <a:extLst>
                <a:ext uri="{FF2B5EF4-FFF2-40B4-BE49-F238E27FC236}">
                  <a16:creationId xmlns:a16="http://schemas.microsoft.com/office/drawing/2014/main" id="{32D7FE0E-73BF-AB94-2E59-0428589CF462}"/>
                </a:ext>
              </a:extLst>
            </p:cNvPr>
            <p:cNvSpPr/>
            <p:nvPr/>
          </p:nvSpPr>
          <p:spPr>
            <a:xfrm>
              <a:off x="5273235" y="4944254"/>
              <a:ext cx="2729694" cy="796739"/>
            </a:xfrm>
            <a:prstGeom prst="rect">
              <a:avLst/>
            </a:prstGeom>
            <a:noFill/>
            <a:ln w="53975">
              <a:solidFill>
                <a:srgbClr val="2A42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a:solidFill>
                    <a:srgbClr val="4D4D4D"/>
                  </a:solidFill>
                  <a:latin typeface="Arial" panose="020B0604020202020204" pitchFamily="34" charset="0"/>
                  <a:cs typeface="Arial" panose="020B0604020202020204" pitchFamily="34" charset="0"/>
                </a:rPr>
                <a:t>Large transfused volume</a:t>
              </a:r>
            </a:p>
          </p:txBody>
        </p:sp>
        <p:sp>
          <p:nvSpPr>
            <p:cNvPr id="9" name="Rectangle 8">
              <a:extLst>
                <a:ext uri="{FF2B5EF4-FFF2-40B4-BE49-F238E27FC236}">
                  <a16:creationId xmlns:a16="http://schemas.microsoft.com/office/drawing/2014/main" id="{F70B187F-8306-D6ED-3C30-1DA7F6353C08}"/>
                </a:ext>
              </a:extLst>
            </p:cNvPr>
            <p:cNvSpPr/>
            <p:nvPr/>
          </p:nvSpPr>
          <p:spPr>
            <a:xfrm>
              <a:off x="8624106" y="3305020"/>
              <a:ext cx="2834640" cy="473868"/>
            </a:xfrm>
            <a:prstGeom prst="rect">
              <a:avLst/>
            </a:prstGeom>
            <a:noFill/>
            <a:ln w="41275">
              <a:solidFill>
                <a:srgbClr val="2A42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2000">
                  <a:solidFill>
                    <a:srgbClr val="4D4D4D"/>
                  </a:solidFill>
                  <a:latin typeface="Arial" panose="020B0604020202020204" pitchFamily="34" charset="0"/>
                  <a:cs typeface="Arial" panose="020B0604020202020204" pitchFamily="34" charset="0"/>
                </a:rPr>
                <a:t>Intrauterine transfusion</a:t>
              </a:r>
            </a:p>
          </p:txBody>
        </p:sp>
        <p:sp>
          <p:nvSpPr>
            <p:cNvPr id="10" name="Rectangle 9">
              <a:extLst>
                <a:ext uri="{FF2B5EF4-FFF2-40B4-BE49-F238E27FC236}">
                  <a16:creationId xmlns:a16="http://schemas.microsoft.com/office/drawing/2014/main" id="{7495C3F4-7DA8-5AD7-A16F-68D7733091A8}"/>
                </a:ext>
              </a:extLst>
            </p:cNvPr>
            <p:cNvSpPr/>
            <p:nvPr/>
          </p:nvSpPr>
          <p:spPr>
            <a:xfrm>
              <a:off x="8624106" y="4000882"/>
              <a:ext cx="2834640" cy="482133"/>
            </a:xfrm>
            <a:prstGeom prst="rect">
              <a:avLst/>
            </a:prstGeom>
            <a:noFill/>
            <a:ln w="41275">
              <a:solidFill>
                <a:srgbClr val="2A42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2000">
                  <a:solidFill>
                    <a:srgbClr val="4D4D4D"/>
                  </a:solidFill>
                  <a:latin typeface="Arial" panose="020B0604020202020204" pitchFamily="34" charset="0"/>
                  <a:cs typeface="Arial" panose="020B0604020202020204" pitchFamily="34" charset="0"/>
                </a:rPr>
                <a:t>Neonates</a:t>
              </a:r>
            </a:p>
          </p:txBody>
        </p:sp>
        <p:sp>
          <p:nvSpPr>
            <p:cNvPr id="11" name="Rectangle 10">
              <a:extLst>
                <a:ext uri="{FF2B5EF4-FFF2-40B4-BE49-F238E27FC236}">
                  <a16:creationId xmlns:a16="http://schemas.microsoft.com/office/drawing/2014/main" id="{3AC3A53E-1DF1-E817-638E-8CA02C589EC3}"/>
                </a:ext>
              </a:extLst>
            </p:cNvPr>
            <p:cNvSpPr/>
            <p:nvPr/>
          </p:nvSpPr>
          <p:spPr>
            <a:xfrm>
              <a:off x="8624106" y="4725102"/>
              <a:ext cx="2834640" cy="482133"/>
            </a:xfrm>
            <a:prstGeom prst="rect">
              <a:avLst/>
            </a:prstGeom>
            <a:noFill/>
            <a:ln w="41275">
              <a:solidFill>
                <a:srgbClr val="2A42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2000">
                  <a:solidFill>
                    <a:srgbClr val="4D4D4D"/>
                  </a:solidFill>
                  <a:latin typeface="Arial" panose="020B0604020202020204" pitchFamily="34" charset="0"/>
                  <a:cs typeface="Arial" panose="020B0604020202020204" pitchFamily="34" charset="0"/>
                </a:rPr>
                <a:t>Pediatrics</a:t>
              </a:r>
            </a:p>
          </p:txBody>
        </p:sp>
        <p:cxnSp>
          <p:nvCxnSpPr>
            <p:cNvPr id="13" name="Straight Connector 12">
              <a:extLst>
                <a:ext uri="{FF2B5EF4-FFF2-40B4-BE49-F238E27FC236}">
                  <a16:creationId xmlns:a16="http://schemas.microsoft.com/office/drawing/2014/main" id="{2F996CB5-6D2D-20C0-DD87-C599B796078C}"/>
                </a:ext>
              </a:extLst>
            </p:cNvPr>
            <p:cNvCxnSpPr>
              <a:stCxn id="5" idx="3"/>
              <a:endCxn id="7" idx="1"/>
            </p:cNvCxnSpPr>
            <p:nvPr/>
          </p:nvCxnSpPr>
          <p:spPr>
            <a:xfrm flipV="1">
              <a:off x="4461075" y="4212133"/>
              <a:ext cx="812160" cy="732122"/>
            </a:xfrm>
            <a:prstGeom prst="line">
              <a:avLst/>
            </a:prstGeom>
            <a:ln w="44450"/>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41899412-F8B1-6C83-6328-CF96C3D77808}"/>
                </a:ext>
              </a:extLst>
            </p:cNvPr>
            <p:cNvCxnSpPr>
              <a:cxnSpLocks/>
              <a:stCxn id="5" idx="3"/>
              <a:endCxn id="8" idx="1"/>
            </p:cNvCxnSpPr>
            <p:nvPr/>
          </p:nvCxnSpPr>
          <p:spPr>
            <a:xfrm>
              <a:off x="4461075" y="4944255"/>
              <a:ext cx="812160" cy="398369"/>
            </a:xfrm>
            <a:prstGeom prst="line">
              <a:avLst/>
            </a:prstGeom>
            <a:ln w="44450"/>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E34B8DF9-9796-0998-C7E4-FCE85D8F4ABA}"/>
                </a:ext>
              </a:extLst>
            </p:cNvPr>
            <p:cNvCxnSpPr>
              <a:cxnSpLocks/>
              <a:stCxn id="7" idx="3"/>
              <a:endCxn id="9" idx="1"/>
            </p:cNvCxnSpPr>
            <p:nvPr/>
          </p:nvCxnSpPr>
          <p:spPr>
            <a:xfrm flipV="1">
              <a:off x="8002929" y="3541954"/>
              <a:ext cx="621177" cy="670179"/>
            </a:xfrm>
            <a:prstGeom prst="line">
              <a:avLst/>
            </a:prstGeom>
            <a:ln w="44450"/>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C203FAFB-8699-F637-D0F6-EFCE44A1601C}"/>
                </a:ext>
              </a:extLst>
            </p:cNvPr>
            <p:cNvCxnSpPr>
              <a:cxnSpLocks/>
              <a:stCxn id="7" idx="3"/>
              <a:endCxn id="10" idx="1"/>
            </p:cNvCxnSpPr>
            <p:nvPr/>
          </p:nvCxnSpPr>
          <p:spPr>
            <a:xfrm>
              <a:off x="8002929" y="4212133"/>
              <a:ext cx="621177" cy="29816"/>
            </a:xfrm>
            <a:prstGeom prst="line">
              <a:avLst/>
            </a:prstGeom>
            <a:ln w="44450"/>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DE184371-AA1B-B67C-7068-59475AC35947}"/>
                </a:ext>
              </a:extLst>
            </p:cNvPr>
            <p:cNvCxnSpPr>
              <a:cxnSpLocks/>
              <a:stCxn id="7" idx="3"/>
              <a:endCxn id="11" idx="1"/>
            </p:cNvCxnSpPr>
            <p:nvPr/>
          </p:nvCxnSpPr>
          <p:spPr>
            <a:xfrm>
              <a:off x="8002929" y="4212133"/>
              <a:ext cx="621177" cy="754036"/>
            </a:xfrm>
            <a:prstGeom prst="line">
              <a:avLst/>
            </a:prstGeom>
            <a:ln w="44450"/>
          </p:spPr>
          <p:style>
            <a:lnRef idx="1">
              <a:schemeClr val="dk1"/>
            </a:lnRef>
            <a:fillRef idx="0">
              <a:schemeClr val="dk1"/>
            </a:fillRef>
            <a:effectRef idx="0">
              <a:schemeClr val="dk1"/>
            </a:effectRef>
            <a:fontRef idx="minor">
              <a:schemeClr val="tx1"/>
            </a:fontRef>
          </p:style>
        </p:cxnSp>
      </p:grpSp>
      <p:sp>
        <p:nvSpPr>
          <p:cNvPr id="24" name="TextBox 23">
            <a:extLst>
              <a:ext uri="{FF2B5EF4-FFF2-40B4-BE49-F238E27FC236}">
                <a16:creationId xmlns:a16="http://schemas.microsoft.com/office/drawing/2014/main" id="{CF523B63-A22C-E417-69D2-9D8774BCBDEC}"/>
              </a:ext>
            </a:extLst>
          </p:cNvPr>
          <p:cNvSpPr txBox="1"/>
          <p:nvPr/>
        </p:nvSpPr>
        <p:spPr>
          <a:xfrm>
            <a:off x="5718287" y="6317716"/>
            <a:ext cx="5517466" cy="461665"/>
          </a:xfrm>
          <a:prstGeom prst="rect">
            <a:avLst/>
          </a:prstGeom>
          <a:noFill/>
        </p:spPr>
        <p:txBody>
          <a:bodyPr wrap="square" rtlCol="0">
            <a:spAutoFit/>
          </a:bodyPr>
          <a:lstStyle/>
          <a:p>
            <a:r>
              <a:rPr lang="en-CA" sz="1200" b="0">
                <a:solidFill>
                  <a:schemeClr val="tx1">
                    <a:lumMod val="60000"/>
                    <a:lumOff val="40000"/>
                  </a:schemeClr>
                </a:solidFill>
                <a:latin typeface="Arial" panose="020B0604020202020204" pitchFamily="34" charset="0"/>
                <a:cs typeface="Arial" panose="020B0604020202020204" pitchFamily="34" charset="0"/>
              </a:rPr>
              <a:t>Source: Canadia</a:t>
            </a:r>
            <a:r>
              <a:rPr lang="en-CA" sz="1200">
                <a:solidFill>
                  <a:schemeClr val="tx1">
                    <a:lumMod val="60000"/>
                    <a:lumOff val="40000"/>
                  </a:schemeClr>
                </a:solidFill>
                <a:latin typeface="Arial" panose="020B0604020202020204" pitchFamily="34" charset="0"/>
                <a:cs typeface="Arial" panose="020B0604020202020204" pitchFamily="34" charset="0"/>
              </a:rPr>
              <a:t>n Blood Services’ professional education website, profedu.ca</a:t>
            </a:r>
            <a:endParaRPr lang="en-CA" sz="1200" b="0">
              <a:solidFill>
                <a:schemeClr val="tx1">
                  <a:lumMod val="60000"/>
                  <a:lumOff val="40000"/>
                </a:schemeClr>
              </a:solidFill>
              <a:latin typeface="Arial" panose="020B0604020202020204" pitchFamily="34" charset="0"/>
              <a:cs typeface="Arial" panose="020B0604020202020204" pitchFamily="34" charset="0"/>
            </a:endParaRPr>
          </a:p>
          <a:p>
            <a:endParaRPr lang="en-US" sz="1200">
              <a:solidFill>
                <a:schemeClr val="tx1">
                  <a:lumMod val="60000"/>
                  <a:lumOff val="40000"/>
                </a:schemeClr>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BB1C310C-6C6D-357A-DB3C-308A11E1E1DC}"/>
              </a:ext>
            </a:extLst>
          </p:cNvPr>
          <p:cNvSpPr txBox="1"/>
          <p:nvPr/>
        </p:nvSpPr>
        <p:spPr>
          <a:xfrm>
            <a:off x="1198515" y="5620980"/>
            <a:ext cx="9880303" cy="369332"/>
          </a:xfrm>
          <a:prstGeom prst="rect">
            <a:avLst/>
          </a:prstGeom>
          <a:solidFill>
            <a:srgbClr val="2A425A"/>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chemeClr val="bg1"/>
                </a:solidFill>
                <a:latin typeface="Arial" panose="020B0604020202020204" pitchFamily="34" charset="0"/>
                <a:cs typeface="Arial" panose="020B0604020202020204" pitchFamily="34" charset="0"/>
              </a:rPr>
              <a:t>The optimal platelet or plasma component for transfusion is one that is ABO identical</a:t>
            </a:r>
          </a:p>
        </p:txBody>
      </p:sp>
    </p:spTree>
    <p:custDataLst>
      <p:tags r:id="rId1"/>
    </p:custDataLst>
    <p:extLst>
      <p:ext uri="{BB962C8B-B14F-4D97-AF65-F5344CB8AC3E}">
        <p14:creationId xmlns:p14="http://schemas.microsoft.com/office/powerpoint/2010/main" val="31476274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45409-6B7F-E4E1-7C31-7B97051ABEE3}"/>
              </a:ext>
            </a:extLst>
          </p:cNvPr>
          <p:cNvSpPr>
            <a:spLocks noGrp="1"/>
          </p:cNvSpPr>
          <p:nvPr>
            <p:ph type="title"/>
          </p:nvPr>
        </p:nvSpPr>
        <p:spPr>
          <a:xfrm>
            <a:off x="801217" y="1133255"/>
            <a:ext cx="10589564" cy="943442"/>
          </a:xfrm>
        </p:spPr>
        <p:txBody>
          <a:bodyPr>
            <a:noAutofit/>
          </a:bodyPr>
          <a:lstStyle/>
          <a:p>
            <a:r>
              <a:rPr lang="en-US" sz="2800">
                <a:latin typeface="Arial"/>
                <a:cs typeface="Arial"/>
              </a:rPr>
              <a:t>Given that platelet inventory will include a mix of components across ABO blood groups both with and without low isohemagglutinin </a:t>
            </a:r>
            <a:r>
              <a:rPr lang="en-US" sz="2800" err="1">
                <a:latin typeface="Arial"/>
                <a:cs typeface="Arial"/>
              </a:rPr>
              <a:t>titres</a:t>
            </a:r>
            <a:r>
              <a:rPr lang="en-US" sz="2800">
                <a:latin typeface="Arial"/>
                <a:cs typeface="Arial"/>
              </a:rPr>
              <a:t>, how should a platelet unit be selected for transfusion to an individual patient?</a:t>
            </a:r>
            <a:endParaRPr lang="en-CA" sz="2800">
              <a:latin typeface="Arial"/>
              <a:cs typeface="Arial"/>
            </a:endParaRPr>
          </a:p>
        </p:txBody>
      </p:sp>
      <p:sp>
        <p:nvSpPr>
          <p:cNvPr id="3" name="TextBox 2">
            <a:extLst>
              <a:ext uri="{FF2B5EF4-FFF2-40B4-BE49-F238E27FC236}">
                <a16:creationId xmlns:a16="http://schemas.microsoft.com/office/drawing/2014/main" id="{E43A6E54-5DAD-DF31-4317-BDE28A51FF52}"/>
              </a:ext>
            </a:extLst>
          </p:cNvPr>
          <p:cNvSpPr txBox="1"/>
          <p:nvPr/>
        </p:nvSpPr>
        <p:spPr>
          <a:xfrm>
            <a:off x="5647167" y="6317716"/>
            <a:ext cx="5517466" cy="461665"/>
          </a:xfrm>
          <a:prstGeom prst="rect">
            <a:avLst/>
          </a:prstGeom>
          <a:noFill/>
        </p:spPr>
        <p:txBody>
          <a:bodyPr wrap="square" rtlCol="0">
            <a:spAutoFit/>
          </a:bodyPr>
          <a:lstStyle/>
          <a:p>
            <a:r>
              <a:rPr lang="en-CA" sz="1200" b="0">
                <a:solidFill>
                  <a:schemeClr val="tx1">
                    <a:lumMod val="60000"/>
                    <a:lumOff val="40000"/>
                  </a:schemeClr>
                </a:solidFill>
                <a:latin typeface="Arial" panose="020B0604020202020204" pitchFamily="34" charset="0"/>
                <a:cs typeface="Arial" panose="020B0604020202020204" pitchFamily="34" charset="0"/>
              </a:rPr>
              <a:t>Source: Canadia</a:t>
            </a:r>
            <a:r>
              <a:rPr lang="en-CA" sz="1200">
                <a:solidFill>
                  <a:schemeClr val="tx1">
                    <a:lumMod val="60000"/>
                    <a:lumOff val="40000"/>
                  </a:schemeClr>
                </a:solidFill>
                <a:latin typeface="Arial" panose="020B0604020202020204" pitchFamily="34" charset="0"/>
                <a:cs typeface="Arial" panose="020B0604020202020204" pitchFamily="34" charset="0"/>
              </a:rPr>
              <a:t>n Blood Services’ professional education website, profedu.ca</a:t>
            </a:r>
            <a:endParaRPr lang="en-CA" sz="1200" b="0">
              <a:solidFill>
                <a:schemeClr val="tx1">
                  <a:lumMod val="60000"/>
                  <a:lumOff val="40000"/>
                </a:schemeClr>
              </a:solidFill>
              <a:latin typeface="Arial" panose="020B0604020202020204" pitchFamily="34" charset="0"/>
              <a:cs typeface="Arial" panose="020B0604020202020204" pitchFamily="34" charset="0"/>
            </a:endParaRPr>
          </a:p>
          <a:p>
            <a:endParaRPr lang="en-US" sz="1200">
              <a:solidFill>
                <a:schemeClr val="tx1">
                  <a:lumMod val="60000"/>
                  <a:lumOff val="40000"/>
                </a:schemeClr>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2E5F7987-094F-1E0D-2D58-64D8A6A67AE3}"/>
              </a:ext>
            </a:extLst>
          </p:cNvPr>
          <p:cNvPicPr>
            <a:picLocks noChangeAspect="1"/>
          </p:cNvPicPr>
          <p:nvPr/>
        </p:nvPicPr>
        <p:blipFill rotWithShape="1">
          <a:blip r:embed="rId4"/>
          <a:srcRect t="8674"/>
          <a:stretch/>
        </p:blipFill>
        <p:spPr>
          <a:xfrm>
            <a:off x="125087" y="2406316"/>
            <a:ext cx="11941825" cy="3432509"/>
          </a:xfrm>
          <a:prstGeom prst="rect">
            <a:avLst/>
          </a:prstGeom>
        </p:spPr>
      </p:pic>
    </p:spTree>
    <p:custDataLst>
      <p:tags r:id="rId1"/>
    </p:custDataLst>
    <p:extLst>
      <p:ext uri="{BB962C8B-B14F-4D97-AF65-F5344CB8AC3E}">
        <p14:creationId xmlns:p14="http://schemas.microsoft.com/office/powerpoint/2010/main" val="33955419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A6517-E37D-58E6-172A-2FA364C588D2}"/>
              </a:ext>
            </a:extLst>
          </p:cNvPr>
          <p:cNvSpPr>
            <a:spLocks noGrp="1"/>
          </p:cNvSpPr>
          <p:nvPr>
            <p:ph type="title"/>
          </p:nvPr>
        </p:nvSpPr>
        <p:spPr/>
        <p:txBody>
          <a:bodyPr>
            <a:normAutofit fontScale="90000"/>
          </a:bodyPr>
          <a:lstStyle/>
          <a:p>
            <a:r>
              <a:rPr lang="en-US">
                <a:latin typeface="Arial"/>
                <a:cs typeface="Arial"/>
              </a:rPr>
              <a:t>Pooled platelets psoralen-treated manufacturing</a:t>
            </a:r>
          </a:p>
        </p:txBody>
      </p:sp>
      <p:pic>
        <p:nvPicPr>
          <p:cNvPr id="5" name="Picture 5" descr="Diagram&#10;&#10;Description automatically generated">
            <a:extLst>
              <a:ext uri="{FF2B5EF4-FFF2-40B4-BE49-F238E27FC236}">
                <a16:creationId xmlns:a16="http://schemas.microsoft.com/office/drawing/2014/main" id="{3C7111C7-7D2B-DFF8-1277-9BC5D0CDB385}"/>
              </a:ext>
            </a:extLst>
          </p:cNvPr>
          <p:cNvPicPr>
            <a:picLocks noGrp="1" noChangeAspect="1"/>
          </p:cNvPicPr>
          <p:nvPr>
            <p:ph idx="1"/>
          </p:nvPr>
        </p:nvPicPr>
        <p:blipFill rotWithShape="1">
          <a:blip r:embed="rId4"/>
          <a:srcRect t="19326" r="8976"/>
          <a:stretch/>
        </p:blipFill>
        <p:spPr>
          <a:xfrm>
            <a:off x="1315454" y="1166231"/>
            <a:ext cx="9483414" cy="4735984"/>
          </a:xfrm>
        </p:spPr>
      </p:pic>
      <p:sp>
        <p:nvSpPr>
          <p:cNvPr id="7" name="TextBox 6">
            <a:extLst>
              <a:ext uri="{FF2B5EF4-FFF2-40B4-BE49-F238E27FC236}">
                <a16:creationId xmlns:a16="http://schemas.microsoft.com/office/drawing/2014/main" id="{75F7D881-F87B-B296-EAEA-239F5AF6F82B}"/>
              </a:ext>
            </a:extLst>
          </p:cNvPr>
          <p:cNvSpPr txBox="1"/>
          <p:nvPr/>
        </p:nvSpPr>
        <p:spPr>
          <a:xfrm>
            <a:off x="5631083" y="6335210"/>
            <a:ext cx="6273478"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1200">
                <a:solidFill>
                  <a:srgbClr val="949494"/>
                </a:solidFill>
                <a:latin typeface="Arial"/>
              </a:rPr>
              <a:t>Source: Canadian Blood Services’ professional education website, profedu.ca</a:t>
            </a:r>
            <a:r>
              <a:rPr lang="en-US" sz="1200">
                <a:latin typeface="Arial"/>
                <a:cs typeface="Arial"/>
              </a:rPr>
              <a:t>​</a:t>
            </a:r>
            <a:endParaRPr lang="en-US" sz="1200"/>
          </a:p>
        </p:txBody>
      </p:sp>
      <p:sp>
        <p:nvSpPr>
          <p:cNvPr id="3" name="Rectangle 2">
            <a:extLst>
              <a:ext uri="{FF2B5EF4-FFF2-40B4-BE49-F238E27FC236}">
                <a16:creationId xmlns:a16="http://schemas.microsoft.com/office/drawing/2014/main" id="{E97D4835-7E3B-3634-0B9E-4C5E7698EEB1}"/>
              </a:ext>
            </a:extLst>
          </p:cNvPr>
          <p:cNvSpPr/>
          <p:nvPr/>
        </p:nvSpPr>
        <p:spPr>
          <a:xfrm>
            <a:off x="8181474" y="1645920"/>
            <a:ext cx="1795808" cy="162084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2391577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23A13-3C0E-89E1-5ED0-B64E6BA9ABFD}"/>
              </a:ext>
            </a:extLst>
          </p:cNvPr>
          <p:cNvSpPr>
            <a:spLocks noGrp="1"/>
          </p:cNvSpPr>
          <p:nvPr>
            <p:ph type="title"/>
          </p:nvPr>
        </p:nvSpPr>
        <p:spPr>
          <a:xfrm>
            <a:off x="834920" y="1630"/>
            <a:ext cx="7527508" cy="943442"/>
          </a:xfrm>
        </p:spPr>
        <p:txBody>
          <a:bodyPr>
            <a:normAutofit/>
          </a:bodyPr>
          <a:lstStyle/>
          <a:p>
            <a:r>
              <a:rPr lang="en-CA" sz="3200">
                <a:latin typeface="Arial"/>
                <a:cs typeface="Arial"/>
              </a:rPr>
              <a:t>Background</a:t>
            </a:r>
          </a:p>
        </p:txBody>
      </p:sp>
      <p:sp>
        <p:nvSpPr>
          <p:cNvPr id="3" name="Content Placeholder 2">
            <a:extLst>
              <a:ext uri="{FF2B5EF4-FFF2-40B4-BE49-F238E27FC236}">
                <a16:creationId xmlns:a16="http://schemas.microsoft.com/office/drawing/2014/main" id="{33B1F8F5-E023-0DCD-2C3E-DD18D293F10A}"/>
              </a:ext>
            </a:extLst>
          </p:cNvPr>
          <p:cNvSpPr>
            <a:spLocks noGrp="1"/>
          </p:cNvSpPr>
          <p:nvPr>
            <p:ph idx="1"/>
          </p:nvPr>
        </p:nvSpPr>
        <p:spPr/>
        <p:txBody>
          <a:bodyPr/>
          <a:lstStyle/>
          <a:p>
            <a:pPr>
              <a:spcBef>
                <a:spcPts val="1800"/>
              </a:spcBef>
            </a:pPr>
            <a:r>
              <a:rPr lang="en-CA" b="1">
                <a:latin typeface="Arial"/>
                <a:cs typeface="Arial"/>
              </a:rPr>
              <a:t>What</a:t>
            </a:r>
            <a:r>
              <a:rPr lang="en-CA">
                <a:latin typeface="Arial"/>
                <a:cs typeface="Arial"/>
              </a:rPr>
              <a:t>: To provide “Low Anti-A/B” labelled pooled and apheresis platelets and transfusable group A plasma confirmed by donor testing to have low </a:t>
            </a:r>
            <a:r>
              <a:rPr lang="en-CA" err="1">
                <a:latin typeface="Arial"/>
                <a:cs typeface="Arial"/>
              </a:rPr>
              <a:t>isohemagglutinin</a:t>
            </a:r>
            <a:r>
              <a:rPr lang="en-CA">
                <a:latin typeface="Arial"/>
                <a:cs typeface="Arial"/>
              </a:rPr>
              <a:t> titres</a:t>
            </a:r>
          </a:p>
          <a:p>
            <a:pPr>
              <a:spcBef>
                <a:spcPts val="1800"/>
              </a:spcBef>
            </a:pPr>
            <a:r>
              <a:rPr lang="en-US" b="1">
                <a:latin typeface="Arial"/>
                <a:cs typeface="Arial"/>
              </a:rPr>
              <a:t>Why</a:t>
            </a:r>
            <a:r>
              <a:rPr lang="en-US">
                <a:latin typeface="Arial"/>
                <a:cs typeface="Arial"/>
              </a:rPr>
              <a:t>: To help support inventory management while mitigating the risk of acute hemolytic transfusion reaction (AHTR) when ABO incompatible components are required</a:t>
            </a:r>
            <a:endParaRPr lang="en-CA">
              <a:latin typeface="Arial"/>
              <a:cs typeface="Arial"/>
            </a:endParaRPr>
          </a:p>
          <a:p>
            <a:pPr>
              <a:spcBef>
                <a:spcPts val="1800"/>
              </a:spcBef>
            </a:pPr>
            <a:r>
              <a:rPr lang="en-CA" b="1">
                <a:latin typeface="Arial"/>
                <a:cs typeface="Arial"/>
              </a:rPr>
              <a:t>How</a:t>
            </a:r>
            <a:r>
              <a:rPr lang="en-CA">
                <a:latin typeface="Arial"/>
                <a:cs typeface="Arial"/>
              </a:rPr>
              <a:t>: Automated </a:t>
            </a:r>
            <a:r>
              <a:rPr lang="en-CA" err="1">
                <a:latin typeface="Arial"/>
                <a:cs typeface="Arial"/>
              </a:rPr>
              <a:t>isohemagglutinin</a:t>
            </a:r>
            <a:r>
              <a:rPr lang="en-CA">
                <a:latin typeface="Arial"/>
                <a:cs typeface="Arial"/>
              </a:rPr>
              <a:t> titre testing (anti-A1, anti-B) of all whole blood and apheresis donors</a:t>
            </a:r>
            <a:endParaRPr lang="en-CA"/>
          </a:p>
          <a:p>
            <a:pPr>
              <a:spcBef>
                <a:spcPts val="1800"/>
              </a:spcBef>
            </a:pPr>
            <a:r>
              <a:rPr lang="en-CA" b="1">
                <a:latin typeface="Arial"/>
                <a:cs typeface="Arial"/>
              </a:rPr>
              <a:t>When</a:t>
            </a:r>
            <a:r>
              <a:rPr lang="en-CA">
                <a:latin typeface="Arial"/>
                <a:cs typeface="Arial"/>
              </a:rPr>
              <a:t>: Starting November 7, 2022</a:t>
            </a:r>
          </a:p>
        </p:txBody>
      </p:sp>
      <p:sp>
        <p:nvSpPr>
          <p:cNvPr id="4" name="TextBox 3">
            <a:extLst>
              <a:ext uri="{FF2B5EF4-FFF2-40B4-BE49-F238E27FC236}">
                <a16:creationId xmlns:a16="http://schemas.microsoft.com/office/drawing/2014/main" id="{EC4EEAFA-853A-F287-C9AD-83B4CBD2D58F}"/>
              </a:ext>
            </a:extLst>
          </p:cNvPr>
          <p:cNvSpPr txBox="1"/>
          <p:nvPr/>
        </p:nvSpPr>
        <p:spPr>
          <a:xfrm>
            <a:off x="5718287" y="6317716"/>
            <a:ext cx="5517466" cy="461665"/>
          </a:xfrm>
          <a:prstGeom prst="rect">
            <a:avLst/>
          </a:prstGeom>
          <a:noFill/>
        </p:spPr>
        <p:txBody>
          <a:bodyPr wrap="square" rtlCol="0">
            <a:spAutoFit/>
          </a:bodyPr>
          <a:lstStyle/>
          <a:p>
            <a:r>
              <a:rPr lang="en-CA" sz="1200" b="0">
                <a:solidFill>
                  <a:schemeClr val="tx1">
                    <a:lumMod val="60000"/>
                    <a:lumOff val="40000"/>
                  </a:schemeClr>
                </a:solidFill>
                <a:latin typeface="Arial" panose="020B0604020202020204" pitchFamily="34" charset="0"/>
                <a:cs typeface="Arial" panose="020B0604020202020204" pitchFamily="34" charset="0"/>
              </a:rPr>
              <a:t>Source: Canadia</a:t>
            </a:r>
            <a:r>
              <a:rPr lang="en-CA" sz="1200">
                <a:solidFill>
                  <a:schemeClr val="tx1">
                    <a:lumMod val="60000"/>
                    <a:lumOff val="40000"/>
                  </a:schemeClr>
                </a:solidFill>
                <a:latin typeface="Arial" panose="020B0604020202020204" pitchFamily="34" charset="0"/>
                <a:cs typeface="Arial" panose="020B0604020202020204" pitchFamily="34" charset="0"/>
              </a:rPr>
              <a:t>n Blood Services’ professional education website, profedu.ca</a:t>
            </a:r>
            <a:endParaRPr lang="en-CA" sz="1200" b="0">
              <a:solidFill>
                <a:schemeClr val="tx1">
                  <a:lumMod val="60000"/>
                  <a:lumOff val="40000"/>
                </a:schemeClr>
              </a:solidFill>
              <a:latin typeface="Arial" panose="020B0604020202020204" pitchFamily="34" charset="0"/>
              <a:cs typeface="Arial" panose="020B0604020202020204" pitchFamily="34" charset="0"/>
            </a:endParaRPr>
          </a:p>
          <a:p>
            <a:endParaRPr lang="en-US" sz="1200">
              <a:solidFill>
                <a:schemeClr val="tx1">
                  <a:lumMod val="60000"/>
                  <a:lumOff val="40000"/>
                </a:schemeClr>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4177337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E61DD-DF40-698B-EA42-E105A2F64C2A}"/>
              </a:ext>
            </a:extLst>
          </p:cNvPr>
          <p:cNvSpPr>
            <a:spLocks noGrp="1"/>
          </p:cNvSpPr>
          <p:nvPr>
            <p:ph type="title"/>
          </p:nvPr>
        </p:nvSpPr>
        <p:spPr>
          <a:xfrm>
            <a:off x="599480" y="597758"/>
            <a:ext cx="10816104" cy="943442"/>
          </a:xfrm>
        </p:spPr>
        <p:txBody>
          <a:bodyPr>
            <a:noAutofit/>
          </a:bodyPr>
          <a:lstStyle/>
          <a:p>
            <a:r>
              <a:rPr lang="en-US" sz="2800">
                <a:latin typeface="Arial"/>
                <a:cs typeface="Arial"/>
              </a:rPr>
              <a:t>How will the implementation of pathogen-reduced pooled platelets impact </a:t>
            </a:r>
            <a:r>
              <a:rPr lang="en-US" sz="2800" err="1">
                <a:latin typeface="Arial"/>
                <a:cs typeface="Arial"/>
              </a:rPr>
              <a:t>isohemagglutinin</a:t>
            </a:r>
            <a:r>
              <a:rPr lang="en-US" sz="2800">
                <a:latin typeface="Arial"/>
                <a:cs typeface="Arial"/>
              </a:rPr>
              <a:t> levels in the final component? Will </a:t>
            </a:r>
            <a:r>
              <a:rPr lang="en-US" sz="2800" err="1">
                <a:latin typeface="Arial"/>
                <a:cs typeface="Arial"/>
              </a:rPr>
              <a:t>isohemagglutinin</a:t>
            </a:r>
            <a:r>
              <a:rPr lang="en-US" sz="2800">
                <a:latin typeface="Arial"/>
                <a:cs typeface="Arial"/>
              </a:rPr>
              <a:t> testing still be necessary?</a:t>
            </a:r>
            <a:endParaRPr lang="en-CA" sz="2800">
              <a:latin typeface="Arial"/>
              <a:cs typeface="Arial"/>
            </a:endParaRPr>
          </a:p>
        </p:txBody>
      </p:sp>
      <p:sp>
        <p:nvSpPr>
          <p:cNvPr id="3" name="Content Placeholder 2">
            <a:extLst>
              <a:ext uri="{FF2B5EF4-FFF2-40B4-BE49-F238E27FC236}">
                <a16:creationId xmlns:a16="http://schemas.microsoft.com/office/drawing/2014/main" id="{EDA1A611-C723-B4B3-40CC-4EE475E7EEB7}"/>
              </a:ext>
            </a:extLst>
          </p:cNvPr>
          <p:cNvSpPr>
            <a:spLocks noGrp="1"/>
          </p:cNvSpPr>
          <p:nvPr>
            <p:ph idx="1"/>
          </p:nvPr>
        </p:nvSpPr>
        <p:spPr>
          <a:xfrm>
            <a:off x="594360" y="1775308"/>
            <a:ext cx="10515600" cy="4046055"/>
          </a:xfrm>
        </p:spPr>
        <p:txBody>
          <a:bodyPr>
            <a:normAutofit lnSpcReduction="10000"/>
          </a:bodyPr>
          <a:lstStyle/>
          <a:p>
            <a:r>
              <a:rPr lang="en-CA" sz="2400" dirty="0">
                <a:latin typeface="Arial"/>
                <a:cs typeface="Arial"/>
              </a:rPr>
              <a:t>All 7 donors in a pathogen-reduced platelet pool must test as low titre for the final component to be labelled as such resulting in relatively fewer components being labelled as “Low Anti-A/B” with the current testing strategy</a:t>
            </a:r>
          </a:p>
          <a:p>
            <a:r>
              <a:rPr lang="en-CA" sz="2400" dirty="0">
                <a:latin typeface="Arial"/>
                <a:cs typeface="Arial"/>
              </a:rPr>
              <a:t>Platelet additive solution (PAS) will reduce the isohemagglutinin levels in the final component due to the removal of approximately 60% of the donor plasma</a:t>
            </a:r>
            <a:endParaRPr lang="en-CA" dirty="0"/>
          </a:p>
          <a:p>
            <a:endParaRPr lang="en-CA" sz="1000" dirty="0">
              <a:latin typeface="Arial" panose="020B0604020202020204" pitchFamily="34" charset="0"/>
            </a:endParaRPr>
          </a:p>
          <a:p>
            <a:pPr>
              <a:spcBef>
                <a:spcPts val="0"/>
              </a:spcBef>
              <a:spcAft>
                <a:spcPts val="800"/>
              </a:spcAft>
            </a:pPr>
            <a:r>
              <a:rPr lang="en-CA" sz="2400" dirty="0">
                <a:latin typeface="Arial"/>
                <a:cs typeface="Arial"/>
              </a:rPr>
              <a:t>Preliminary data from other blood suppliers suggests that even with the use of PAS donor high titre testing is still warranted</a:t>
            </a:r>
            <a:endParaRPr lang="en-US" sz="2400" dirty="0">
              <a:latin typeface="Arial"/>
              <a:cs typeface="Arial"/>
            </a:endParaRPr>
          </a:p>
          <a:p>
            <a:pPr marL="0" marR="0">
              <a:spcBef>
                <a:spcPts val="0"/>
              </a:spcBef>
              <a:spcAft>
                <a:spcPts val="800"/>
              </a:spcAft>
            </a:pPr>
            <a:endParaRPr lang="en-US" sz="1000" dirty="0">
              <a:latin typeface="Arial" panose="020B0604020202020204" pitchFamily="34" charset="0"/>
            </a:endParaRPr>
          </a:p>
          <a:p>
            <a:pPr>
              <a:spcBef>
                <a:spcPts val="0"/>
              </a:spcBef>
              <a:spcAft>
                <a:spcPts val="800"/>
              </a:spcAft>
            </a:pPr>
            <a:r>
              <a:rPr lang="en-CA" sz="2400" dirty="0">
                <a:latin typeface="Arial"/>
                <a:cs typeface="Arial"/>
              </a:rPr>
              <a:t>Work is ongoing to determine the optimal isohemagglutinin testing strategy for pathogen-reduced platelets</a:t>
            </a:r>
          </a:p>
        </p:txBody>
      </p:sp>
      <p:sp>
        <p:nvSpPr>
          <p:cNvPr id="4" name="TextBox 3">
            <a:extLst>
              <a:ext uri="{FF2B5EF4-FFF2-40B4-BE49-F238E27FC236}">
                <a16:creationId xmlns:a16="http://schemas.microsoft.com/office/drawing/2014/main" id="{E6314C8C-BF46-05CF-17FF-E05F957C886F}"/>
              </a:ext>
            </a:extLst>
          </p:cNvPr>
          <p:cNvSpPr txBox="1"/>
          <p:nvPr/>
        </p:nvSpPr>
        <p:spPr>
          <a:xfrm>
            <a:off x="5718287" y="6317716"/>
            <a:ext cx="5517466" cy="461665"/>
          </a:xfrm>
          <a:prstGeom prst="rect">
            <a:avLst/>
          </a:prstGeom>
          <a:noFill/>
        </p:spPr>
        <p:txBody>
          <a:bodyPr wrap="square" rtlCol="0">
            <a:spAutoFit/>
          </a:bodyPr>
          <a:lstStyle/>
          <a:p>
            <a:r>
              <a:rPr lang="en-CA" sz="1200" b="0">
                <a:solidFill>
                  <a:schemeClr val="tx1">
                    <a:lumMod val="60000"/>
                    <a:lumOff val="40000"/>
                  </a:schemeClr>
                </a:solidFill>
                <a:latin typeface="Arial" panose="020B0604020202020204" pitchFamily="34" charset="0"/>
                <a:cs typeface="Arial" panose="020B0604020202020204" pitchFamily="34" charset="0"/>
              </a:rPr>
              <a:t>Source: Canadia</a:t>
            </a:r>
            <a:r>
              <a:rPr lang="en-CA" sz="1200">
                <a:solidFill>
                  <a:schemeClr val="tx1">
                    <a:lumMod val="60000"/>
                    <a:lumOff val="40000"/>
                  </a:schemeClr>
                </a:solidFill>
                <a:latin typeface="Arial" panose="020B0604020202020204" pitchFamily="34" charset="0"/>
                <a:cs typeface="Arial" panose="020B0604020202020204" pitchFamily="34" charset="0"/>
              </a:rPr>
              <a:t>n Blood Services’ professional education website, profedu.ca</a:t>
            </a:r>
            <a:endParaRPr lang="en-CA" sz="1200" b="0">
              <a:solidFill>
                <a:schemeClr val="tx1">
                  <a:lumMod val="60000"/>
                  <a:lumOff val="40000"/>
                </a:schemeClr>
              </a:solidFill>
              <a:latin typeface="Arial" panose="020B0604020202020204" pitchFamily="34" charset="0"/>
              <a:cs typeface="Arial" panose="020B0604020202020204" pitchFamily="34" charset="0"/>
            </a:endParaRPr>
          </a:p>
          <a:p>
            <a:endParaRPr lang="en-US" sz="1200">
              <a:solidFill>
                <a:schemeClr val="tx1">
                  <a:lumMod val="60000"/>
                  <a:lumOff val="40000"/>
                </a:schemeClr>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9080728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50293-A0B0-234E-B33A-86E8702F8FAE}"/>
              </a:ext>
            </a:extLst>
          </p:cNvPr>
          <p:cNvSpPr>
            <a:spLocks noGrp="1"/>
          </p:cNvSpPr>
          <p:nvPr>
            <p:ph type="title"/>
          </p:nvPr>
        </p:nvSpPr>
        <p:spPr>
          <a:xfrm>
            <a:off x="800424" y="444615"/>
            <a:ext cx="10591152" cy="943442"/>
          </a:xfrm>
        </p:spPr>
        <p:txBody>
          <a:bodyPr/>
          <a:lstStyle/>
          <a:p>
            <a:r>
              <a:rPr lang="en-US"/>
              <a:t>Together, we are Canada’s Lifeline</a:t>
            </a:r>
          </a:p>
        </p:txBody>
      </p:sp>
    </p:spTree>
    <p:custDataLst>
      <p:tags r:id="rId1"/>
    </p:custDataLst>
    <p:extLst>
      <p:ext uri="{BB962C8B-B14F-4D97-AF65-F5344CB8AC3E}">
        <p14:creationId xmlns:p14="http://schemas.microsoft.com/office/powerpoint/2010/main" val="8629661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2C9DB-952D-E3DC-F335-F0BE407EDCFF}"/>
              </a:ext>
            </a:extLst>
          </p:cNvPr>
          <p:cNvSpPr>
            <a:spLocks noGrp="1"/>
          </p:cNvSpPr>
          <p:nvPr>
            <p:ph type="title"/>
          </p:nvPr>
        </p:nvSpPr>
        <p:spPr>
          <a:xfrm>
            <a:off x="817502" y="319601"/>
            <a:ext cx="10589564" cy="943442"/>
          </a:xfrm>
        </p:spPr>
        <p:txBody>
          <a:bodyPr>
            <a:normAutofit fontScale="90000"/>
          </a:bodyPr>
          <a:lstStyle/>
          <a:p>
            <a:r>
              <a:rPr lang="en-US"/>
              <a:t>How will donor high </a:t>
            </a:r>
            <a:r>
              <a:rPr lang="en-US" err="1"/>
              <a:t>titre</a:t>
            </a:r>
            <a:r>
              <a:rPr lang="en-US"/>
              <a:t> isohemagglutinin testing be performed?</a:t>
            </a:r>
            <a:endParaRPr lang="en-CA"/>
          </a:p>
        </p:txBody>
      </p:sp>
      <p:pic>
        <p:nvPicPr>
          <p:cNvPr id="1026" name="Picture 2" descr="PK7300">
            <a:extLst>
              <a:ext uri="{FF2B5EF4-FFF2-40B4-BE49-F238E27FC236}">
                <a16:creationId xmlns:a16="http://schemas.microsoft.com/office/drawing/2014/main" id="{9572A279-1A2D-0F9A-82AE-88E276541C8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1736" t="16168" r="12954" b="15680"/>
          <a:stretch/>
        </p:blipFill>
        <p:spPr bwMode="auto">
          <a:xfrm>
            <a:off x="570481" y="1871059"/>
            <a:ext cx="4038600" cy="3115882"/>
          </a:xfrm>
          <a:prstGeom prst="rect">
            <a:avLst/>
          </a:prstGeom>
          <a:noFill/>
          <a:extLst>
            <a:ext uri="{909E8E84-426E-40DD-AFC4-6F175D3DCCD1}">
              <a14:hiddenFill xmlns:a14="http://schemas.microsoft.com/office/drawing/2010/main">
                <a:solidFill>
                  <a:srgbClr val="FFFFFF"/>
                </a:solidFill>
              </a14:hiddenFill>
            </a:ext>
          </a:extLst>
        </p:spPr>
      </p:pic>
      <p:sp>
        <p:nvSpPr>
          <p:cNvPr id="45" name="TextBox 44">
            <a:extLst>
              <a:ext uri="{FF2B5EF4-FFF2-40B4-BE49-F238E27FC236}">
                <a16:creationId xmlns:a16="http://schemas.microsoft.com/office/drawing/2014/main" id="{39A850B3-4AFF-6415-7829-8E587B096546}"/>
              </a:ext>
            </a:extLst>
          </p:cNvPr>
          <p:cNvSpPr txBox="1"/>
          <p:nvPr/>
        </p:nvSpPr>
        <p:spPr>
          <a:xfrm>
            <a:off x="855325" y="4943217"/>
            <a:ext cx="3489801" cy="584775"/>
          </a:xfrm>
          <a:prstGeom prst="rect">
            <a:avLst/>
          </a:prstGeom>
          <a:noFill/>
        </p:spPr>
        <p:txBody>
          <a:bodyPr wrap="none" rtlCol="0">
            <a:spAutoFit/>
          </a:bodyPr>
          <a:lstStyle/>
          <a:p>
            <a:pPr algn="ctr"/>
            <a:r>
              <a:rPr lang="en-CA" b="1" spc="300"/>
              <a:t>BECKMAN COULTER PK</a:t>
            </a:r>
          </a:p>
          <a:p>
            <a:pPr algn="ctr"/>
            <a:r>
              <a:rPr lang="en-CA" sz="1400" b="1" spc="300"/>
              <a:t>Automated Microplate System</a:t>
            </a:r>
          </a:p>
        </p:txBody>
      </p:sp>
      <p:grpSp>
        <p:nvGrpSpPr>
          <p:cNvPr id="3" name="Group 2">
            <a:extLst>
              <a:ext uri="{FF2B5EF4-FFF2-40B4-BE49-F238E27FC236}">
                <a16:creationId xmlns:a16="http://schemas.microsoft.com/office/drawing/2014/main" id="{9E1ABD43-18DA-51EA-FF36-9BDCA7FFF864}"/>
              </a:ext>
            </a:extLst>
          </p:cNvPr>
          <p:cNvGrpSpPr/>
          <p:nvPr/>
        </p:nvGrpSpPr>
        <p:grpSpPr>
          <a:xfrm>
            <a:off x="4833965" y="1323267"/>
            <a:ext cx="6981439" cy="1631280"/>
            <a:chOff x="4967135" y="1039182"/>
            <a:chExt cx="6981439" cy="1631280"/>
          </a:xfrm>
        </p:grpSpPr>
        <p:grpSp>
          <p:nvGrpSpPr>
            <p:cNvPr id="44" name="Group 43">
              <a:extLst>
                <a:ext uri="{FF2B5EF4-FFF2-40B4-BE49-F238E27FC236}">
                  <a16:creationId xmlns:a16="http://schemas.microsoft.com/office/drawing/2014/main" id="{1947193E-C02F-37D3-A5FA-B22EDD333EB3}"/>
                </a:ext>
              </a:extLst>
            </p:cNvPr>
            <p:cNvGrpSpPr/>
            <p:nvPr/>
          </p:nvGrpSpPr>
          <p:grpSpPr>
            <a:xfrm>
              <a:off x="4967135" y="1186635"/>
              <a:ext cx="6981439" cy="1421527"/>
              <a:chOff x="5078756" y="1660560"/>
              <a:chExt cx="6981439" cy="1421527"/>
            </a:xfrm>
          </p:grpSpPr>
          <p:grpSp>
            <p:nvGrpSpPr>
              <p:cNvPr id="42" name="Group 41">
                <a:extLst>
                  <a:ext uri="{FF2B5EF4-FFF2-40B4-BE49-F238E27FC236}">
                    <a16:creationId xmlns:a16="http://schemas.microsoft.com/office/drawing/2014/main" id="{BFC9DE14-9A44-5F52-3BBE-A8D7EE3D1ABA}"/>
                  </a:ext>
                </a:extLst>
              </p:cNvPr>
              <p:cNvGrpSpPr/>
              <p:nvPr/>
            </p:nvGrpSpPr>
            <p:grpSpPr>
              <a:xfrm>
                <a:off x="5078756" y="2337625"/>
                <a:ext cx="6840994" cy="744462"/>
                <a:chOff x="5078756" y="2337625"/>
                <a:chExt cx="6840994" cy="744462"/>
              </a:xfrm>
            </p:grpSpPr>
            <p:sp>
              <p:nvSpPr>
                <p:cNvPr id="4" name="Rectangle 3">
                  <a:extLst>
                    <a:ext uri="{FF2B5EF4-FFF2-40B4-BE49-F238E27FC236}">
                      <a16:creationId xmlns:a16="http://schemas.microsoft.com/office/drawing/2014/main" id="{844A786D-A897-09D7-F9EF-ED49A36A4E06}"/>
                    </a:ext>
                  </a:extLst>
                </p:cNvPr>
                <p:cNvSpPr/>
                <p:nvPr/>
              </p:nvSpPr>
              <p:spPr>
                <a:xfrm>
                  <a:off x="5078756" y="2337625"/>
                  <a:ext cx="760526" cy="74326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p>
              </p:txBody>
            </p:sp>
            <p:sp>
              <p:nvSpPr>
                <p:cNvPr id="5" name="Rectangle 4">
                  <a:extLst>
                    <a:ext uri="{FF2B5EF4-FFF2-40B4-BE49-F238E27FC236}">
                      <a16:creationId xmlns:a16="http://schemas.microsoft.com/office/drawing/2014/main" id="{64230854-6C40-99FD-9530-6182FAB0E2C8}"/>
                    </a:ext>
                  </a:extLst>
                </p:cNvPr>
                <p:cNvSpPr/>
                <p:nvPr/>
              </p:nvSpPr>
              <p:spPr>
                <a:xfrm>
                  <a:off x="5840148" y="2337625"/>
                  <a:ext cx="760526" cy="74326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p>
              </p:txBody>
            </p:sp>
            <p:sp>
              <p:nvSpPr>
                <p:cNvPr id="6" name="Rectangle 5">
                  <a:extLst>
                    <a:ext uri="{FF2B5EF4-FFF2-40B4-BE49-F238E27FC236}">
                      <a16:creationId xmlns:a16="http://schemas.microsoft.com/office/drawing/2014/main" id="{511E4893-7B9F-881B-D83C-C6CE7D096710}"/>
                    </a:ext>
                  </a:extLst>
                </p:cNvPr>
                <p:cNvSpPr/>
                <p:nvPr/>
              </p:nvSpPr>
              <p:spPr>
                <a:xfrm>
                  <a:off x="6601540" y="2337625"/>
                  <a:ext cx="760526" cy="74326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p>
              </p:txBody>
            </p:sp>
            <p:sp>
              <p:nvSpPr>
                <p:cNvPr id="7" name="Rectangle 6">
                  <a:extLst>
                    <a:ext uri="{FF2B5EF4-FFF2-40B4-BE49-F238E27FC236}">
                      <a16:creationId xmlns:a16="http://schemas.microsoft.com/office/drawing/2014/main" id="{CA2F234F-DE8C-15E8-D275-96678A739266}"/>
                    </a:ext>
                  </a:extLst>
                </p:cNvPr>
                <p:cNvSpPr/>
                <p:nvPr/>
              </p:nvSpPr>
              <p:spPr>
                <a:xfrm>
                  <a:off x="7359431" y="2337625"/>
                  <a:ext cx="760526" cy="74326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p>
              </p:txBody>
            </p:sp>
            <p:sp>
              <p:nvSpPr>
                <p:cNvPr id="8" name="Rectangle 7">
                  <a:extLst>
                    <a:ext uri="{FF2B5EF4-FFF2-40B4-BE49-F238E27FC236}">
                      <a16:creationId xmlns:a16="http://schemas.microsoft.com/office/drawing/2014/main" id="{C33F1611-D77B-4392-BF68-461CAC6AB26D}"/>
                    </a:ext>
                  </a:extLst>
                </p:cNvPr>
                <p:cNvSpPr/>
                <p:nvPr/>
              </p:nvSpPr>
              <p:spPr>
                <a:xfrm>
                  <a:off x="8118188" y="2337625"/>
                  <a:ext cx="760526" cy="74326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p>
              </p:txBody>
            </p:sp>
            <p:sp>
              <p:nvSpPr>
                <p:cNvPr id="9" name="Rectangle 8">
                  <a:extLst>
                    <a:ext uri="{FF2B5EF4-FFF2-40B4-BE49-F238E27FC236}">
                      <a16:creationId xmlns:a16="http://schemas.microsoft.com/office/drawing/2014/main" id="{244A48F5-C3F8-CC6B-68C7-72A5A38C034C}"/>
                    </a:ext>
                  </a:extLst>
                </p:cNvPr>
                <p:cNvSpPr/>
                <p:nvPr/>
              </p:nvSpPr>
              <p:spPr>
                <a:xfrm>
                  <a:off x="8878714" y="2337625"/>
                  <a:ext cx="760526" cy="74326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p>
              </p:txBody>
            </p:sp>
            <p:sp>
              <p:nvSpPr>
                <p:cNvPr id="10" name="Rectangle 9">
                  <a:extLst>
                    <a:ext uri="{FF2B5EF4-FFF2-40B4-BE49-F238E27FC236}">
                      <a16:creationId xmlns:a16="http://schemas.microsoft.com/office/drawing/2014/main" id="{90ADAD18-FDFD-DB4A-5938-1A0DE8C13598}"/>
                    </a:ext>
                  </a:extLst>
                </p:cNvPr>
                <p:cNvSpPr/>
                <p:nvPr/>
              </p:nvSpPr>
              <p:spPr>
                <a:xfrm>
                  <a:off x="9639240" y="2337625"/>
                  <a:ext cx="760526" cy="74326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p>
              </p:txBody>
            </p:sp>
            <p:sp>
              <p:nvSpPr>
                <p:cNvPr id="12" name="Oval 11">
                  <a:extLst>
                    <a:ext uri="{FF2B5EF4-FFF2-40B4-BE49-F238E27FC236}">
                      <a16:creationId xmlns:a16="http://schemas.microsoft.com/office/drawing/2014/main" id="{B34549D6-19AD-E930-B611-D6119627A89D}"/>
                    </a:ext>
                  </a:extLst>
                </p:cNvPr>
                <p:cNvSpPr/>
                <p:nvPr/>
              </p:nvSpPr>
              <p:spPr>
                <a:xfrm>
                  <a:off x="5138044" y="2425763"/>
                  <a:ext cx="619760" cy="599440"/>
                </a:xfrm>
                <a:prstGeom prst="ellipse">
                  <a:avLst/>
                </a:prstGeom>
                <a:gradFill flip="none" rotWithShape="1">
                  <a:gsLst>
                    <a:gs pos="69900">
                      <a:srgbClr val="F9DEDE"/>
                    </a:gs>
                    <a:gs pos="100000">
                      <a:schemeClr val="bg1"/>
                    </a:gs>
                    <a:gs pos="0">
                      <a:srgbClr val="E69999">
                        <a:shade val="100000"/>
                        <a:satMod val="115000"/>
                      </a:srgb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p>
              </p:txBody>
            </p:sp>
            <p:sp>
              <p:nvSpPr>
                <p:cNvPr id="13" name="Oval 12">
                  <a:extLst>
                    <a:ext uri="{FF2B5EF4-FFF2-40B4-BE49-F238E27FC236}">
                      <a16:creationId xmlns:a16="http://schemas.microsoft.com/office/drawing/2014/main" id="{80BB6497-7FC7-C389-7125-CA560546FC54}"/>
                    </a:ext>
                  </a:extLst>
                </p:cNvPr>
                <p:cNvSpPr/>
                <p:nvPr/>
              </p:nvSpPr>
              <p:spPr>
                <a:xfrm>
                  <a:off x="5899974" y="2425763"/>
                  <a:ext cx="619760" cy="599440"/>
                </a:xfrm>
                <a:prstGeom prst="ellipse">
                  <a:avLst/>
                </a:prstGeom>
                <a:solidFill>
                  <a:srgbClr val="F6D9D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p>
              </p:txBody>
            </p:sp>
            <p:sp>
              <p:nvSpPr>
                <p:cNvPr id="14" name="Oval 13">
                  <a:extLst>
                    <a:ext uri="{FF2B5EF4-FFF2-40B4-BE49-F238E27FC236}">
                      <a16:creationId xmlns:a16="http://schemas.microsoft.com/office/drawing/2014/main" id="{9CA3DE96-8BC9-6421-ECAF-C16B9A49452A}"/>
                    </a:ext>
                  </a:extLst>
                </p:cNvPr>
                <p:cNvSpPr/>
                <p:nvPr/>
              </p:nvSpPr>
              <p:spPr>
                <a:xfrm>
                  <a:off x="6661904" y="2425763"/>
                  <a:ext cx="619760" cy="599440"/>
                </a:xfrm>
                <a:prstGeom prst="ellipse">
                  <a:avLst/>
                </a:prstGeom>
                <a:gradFill flip="none" rotWithShape="1">
                  <a:gsLst>
                    <a:gs pos="69900">
                      <a:srgbClr val="F9DEDE"/>
                    </a:gs>
                    <a:gs pos="100000">
                      <a:schemeClr val="bg1"/>
                    </a:gs>
                    <a:gs pos="0">
                      <a:srgbClr val="E69999">
                        <a:shade val="100000"/>
                        <a:satMod val="115000"/>
                      </a:srgb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p>
              </p:txBody>
            </p:sp>
            <p:sp>
              <p:nvSpPr>
                <p:cNvPr id="15" name="Oval 14">
                  <a:extLst>
                    <a:ext uri="{FF2B5EF4-FFF2-40B4-BE49-F238E27FC236}">
                      <a16:creationId xmlns:a16="http://schemas.microsoft.com/office/drawing/2014/main" id="{F83F5A0D-D270-7179-4B5F-CAA8B3E4220B}"/>
                    </a:ext>
                  </a:extLst>
                </p:cNvPr>
                <p:cNvSpPr/>
                <p:nvPr/>
              </p:nvSpPr>
              <p:spPr>
                <a:xfrm>
                  <a:off x="7423834" y="2425763"/>
                  <a:ext cx="619760" cy="599440"/>
                </a:xfrm>
                <a:prstGeom prst="ellipse">
                  <a:avLst/>
                </a:prstGeom>
                <a:gradFill flip="none" rotWithShape="1">
                  <a:gsLst>
                    <a:gs pos="69900">
                      <a:srgbClr val="F9DEDE"/>
                    </a:gs>
                    <a:gs pos="100000">
                      <a:schemeClr val="bg1"/>
                    </a:gs>
                    <a:gs pos="0">
                      <a:srgbClr val="E69999">
                        <a:shade val="100000"/>
                        <a:satMod val="115000"/>
                      </a:srgb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p>
              </p:txBody>
            </p:sp>
            <p:sp>
              <p:nvSpPr>
                <p:cNvPr id="16" name="Oval 15">
                  <a:extLst>
                    <a:ext uri="{FF2B5EF4-FFF2-40B4-BE49-F238E27FC236}">
                      <a16:creationId xmlns:a16="http://schemas.microsoft.com/office/drawing/2014/main" id="{67A6005B-2082-06DB-38FB-ED11556FE66D}"/>
                    </a:ext>
                  </a:extLst>
                </p:cNvPr>
                <p:cNvSpPr/>
                <p:nvPr/>
              </p:nvSpPr>
              <p:spPr>
                <a:xfrm>
                  <a:off x="8185764" y="2425763"/>
                  <a:ext cx="619760" cy="599440"/>
                </a:xfrm>
                <a:prstGeom prst="ellipse">
                  <a:avLst/>
                </a:prstGeom>
                <a:solidFill>
                  <a:srgbClr val="F6D9D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p>
              </p:txBody>
            </p:sp>
            <p:sp>
              <p:nvSpPr>
                <p:cNvPr id="17" name="Oval 16">
                  <a:extLst>
                    <a:ext uri="{FF2B5EF4-FFF2-40B4-BE49-F238E27FC236}">
                      <a16:creationId xmlns:a16="http://schemas.microsoft.com/office/drawing/2014/main" id="{C4C2B435-1E25-1375-02AC-AE68E6C84EAF}"/>
                    </a:ext>
                  </a:extLst>
                </p:cNvPr>
                <p:cNvSpPr/>
                <p:nvPr/>
              </p:nvSpPr>
              <p:spPr>
                <a:xfrm>
                  <a:off x="8947694" y="2425763"/>
                  <a:ext cx="619760" cy="599440"/>
                </a:xfrm>
                <a:prstGeom prst="ellipse">
                  <a:avLst/>
                </a:prstGeom>
                <a:solidFill>
                  <a:srgbClr val="F6D9D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p>
              </p:txBody>
            </p:sp>
            <p:sp>
              <p:nvSpPr>
                <p:cNvPr id="18" name="Oval 17">
                  <a:extLst>
                    <a:ext uri="{FF2B5EF4-FFF2-40B4-BE49-F238E27FC236}">
                      <a16:creationId xmlns:a16="http://schemas.microsoft.com/office/drawing/2014/main" id="{72C6A1C5-EBD4-E321-AABF-4BCC0170F3C3}"/>
                    </a:ext>
                  </a:extLst>
                </p:cNvPr>
                <p:cNvSpPr/>
                <p:nvPr/>
              </p:nvSpPr>
              <p:spPr>
                <a:xfrm>
                  <a:off x="9709623" y="2425763"/>
                  <a:ext cx="619760" cy="599440"/>
                </a:xfrm>
                <a:prstGeom prst="ellipse">
                  <a:avLst/>
                </a:prstGeom>
                <a:gradFill flip="none" rotWithShape="1">
                  <a:gsLst>
                    <a:gs pos="69900">
                      <a:srgbClr val="F9DEDE"/>
                    </a:gs>
                    <a:gs pos="100000">
                      <a:schemeClr val="bg1"/>
                    </a:gs>
                    <a:gs pos="0">
                      <a:srgbClr val="E69999">
                        <a:shade val="100000"/>
                        <a:satMod val="115000"/>
                      </a:srgb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p>
              </p:txBody>
            </p:sp>
            <p:sp>
              <p:nvSpPr>
                <p:cNvPr id="22" name="Oval 21">
                  <a:extLst>
                    <a:ext uri="{FF2B5EF4-FFF2-40B4-BE49-F238E27FC236}">
                      <a16:creationId xmlns:a16="http://schemas.microsoft.com/office/drawing/2014/main" id="{ECBE4A27-6F2B-4669-E29D-EB988B1A3486}"/>
                    </a:ext>
                  </a:extLst>
                </p:cNvPr>
                <p:cNvSpPr/>
                <p:nvPr/>
              </p:nvSpPr>
              <p:spPr>
                <a:xfrm>
                  <a:off x="6150446" y="2660078"/>
                  <a:ext cx="132080" cy="13081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p>
              </p:txBody>
            </p:sp>
            <p:sp>
              <p:nvSpPr>
                <p:cNvPr id="23" name="Oval 22">
                  <a:extLst>
                    <a:ext uri="{FF2B5EF4-FFF2-40B4-BE49-F238E27FC236}">
                      <a16:creationId xmlns:a16="http://schemas.microsoft.com/office/drawing/2014/main" id="{4BA6DBFF-310A-0F65-09EC-9E6DA7E8CDC0}"/>
                    </a:ext>
                  </a:extLst>
                </p:cNvPr>
                <p:cNvSpPr/>
                <p:nvPr/>
              </p:nvSpPr>
              <p:spPr>
                <a:xfrm>
                  <a:off x="8432411" y="2660078"/>
                  <a:ext cx="132080" cy="13081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p>
              </p:txBody>
            </p:sp>
            <p:sp>
              <p:nvSpPr>
                <p:cNvPr id="24" name="Oval 23">
                  <a:extLst>
                    <a:ext uri="{FF2B5EF4-FFF2-40B4-BE49-F238E27FC236}">
                      <a16:creationId xmlns:a16="http://schemas.microsoft.com/office/drawing/2014/main" id="{82A63ED9-8786-E681-6A4D-C4DF89B9097B}"/>
                    </a:ext>
                  </a:extLst>
                </p:cNvPr>
                <p:cNvSpPr/>
                <p:nvPr/>
              </p:nvSpPr>
              <p:spPr>
                <a:xfrm>
                  <a:off x="9191168" y="2660078"/>
                  <a:ext cx="132080" cy="13081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p>
              </p:txBody>
            </p:sp>
            <p:grpSp>
              <p:nvGrpSpPr>
                <p:cNvPr id="37" name="Group 36">
                  <a:extLst>
                    <a:ext uri="{FF2B5EF4-FFF2-40B4-BE49-F238E27FC236}">
                      <a16:creationId xmlns:a16="http://schemas.microsoft.com/office/drawing/2014/main" id="{98ECE471-B37D-280F-7CBC-F431913080BE}"/>
                    </a:ext>
                  </a:extLst>
                </p:cNvPr>
                <p:cNvGrpSpPr/>
                <p:nvPr/>
              </p:nvGrpSpPr>
              <p:grpSpPr>
                <a:xfrm>
                  <a:off x="10398698" y="2338826"/>
                  <a:ext cx="1521052" cy="743261"/>
                  <a:chOff x="11351198" y="2677916"/>
                  <a:chExt cx="1521052" cy="743261"/>
                </a:xfrm>
              </p:grpSpPr>
              <p:sp>
                <p:nvSpPr>
                  <p:cNvPr id="32" name="Rectangle 31">
                    <a:extLst>
                      <a:ext uri="{FF2B5EF4-FFF2-40B4-BE49-F238E27FC236}">
                        <a16:creationId xmlns:a16="http://schemas.microsoft.com/office/drawing/2014/main" id="{0CB0BBD1-21B6-F16C-3E28-C206CE977DD1}"/>
                      </a:ext>
                    </a:extLst>
                  </p:cNvPr>
                  <p:cNvSpPr/>
                  <p:nvPr/>
                </p:nvSpPr>
                <p:spPr>
                  <a:xfrm>
                    <a:off x="11351198" y="2677916"/>
                    <a:ext cx="760526" cy="74326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p>
                </p:txBody>
              </p:sp>
              <p:sp>
                <p:nvSpPr>
                  <p:cNvPr id="33" name="Rectangle 32">
                    <a:extLst>
                      <a:ext uri="{FF2B5EF4-FFF2-40B4-BE49-F238E27FC236}">
                        <a16:creationId xmlns:a16="http://schemas.microsoft.com/office/drawing/2014/main" id="{BEB5BD2D-508F-E88E-9AB4-5DD78C84DDE0}"/>
                      </a:ext>
                    </a:extLst>
                  </p:cNvPr>
                  <p:cNvSpPr/>
                  <p:nvPr/>
                </p:nvSpPr>
                <p:spPr>
                  <a:xfrm>
                    <a:off x="12111724" y="2677916"/>
                    <a:ext cx="760526" cy="74326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p>
                </p:txBody>
              </p:sp>
              <p:sp>
                <p:nvSpPr>
                  <p:cNvPr id="34" name="Oval 33">
                    <a:extLst>
                      <a:ext uri="{FF2B5EF4-FFF2-40B4-BE49-F238E27FC236}">
                        <a16:creationId xmlns:a16="http://schemas.microsoft.com/office/drawing/2014/main" id="{1E2BBE28-3D25-0045-10B4-1FF43F06EFDD}"/>
                      </a:ext>
                    </a:extLst>
                  </p:cNvPr>
                  <p:cNvSpPr/>
                  <p:nvPr/>
                </p:nvSpPr>
                <p:spPr>
                  <a:xfrm>
                    <a:off x="11420178" y="2766054"/>
                    <a:ext cx="619760" cy="599440"/>
                  </a:xfrm>
                  <a:prstGeom prst="ellipse">
                    <a:avLst/>
                  </a:prstGeom>
                  <a:solidFill>
                    <a:srgbClr val="F6D9D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p>
                </p:txBody>
              </p:sp>
              <p:sp>
                <p:nvSpPr>
                  <p:cNvPr id="35" name="Oval 34">
                    <a:extLst>
                      <a:ext uri="{FF2B5EF4-FFF2-40B4-BE49-F238E27FC236}">
                        <a16:creationId xmlns:a16="http://schemas.microsoft.com/office/drawing/2014/main" id="{5198FBD2-B5CA-7B8C-5108-E53B7B28A7EB}"/>
                      </a:ext>
                    </a:extLst>
                  </p:cNvPr>
                  <p:cNvSpPr/>
                  <p:nvPr/>
                </p:nvSpPr>
                <p:spPr>
                  <a:xfrm>
                    <a:off x="12182107" y="2766054"/>
                    <a:ext cx="619760" cy="599440"/>
                  </a:xfrm>
                  <a:prstGeom prst="ellipse">
                    <a:avLst/>
                  </a:prstGeom>
                  <a:gradFill flip="none" rotWithShape="1">
                    <a:gsLst>
                      <a:gs pos="69900">
                        <a:srgbClr val="F9DEDE"/>
                      </a:gs>
                      <a:gs pos="100000">
                        <a:schemeClr val="bg1"/>
                      </a:gs>
                      <a:gs pos="0">
                        <a:srgbClr val="E69999">
                          <a:shade val="100000"/>
                          <a:satMod val="115000"/>
                        </a:srgb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p>
                </p:txBody>
              </p:sp>
              <p:sp>
                <p:nvSpPr>
                  <p:cNvPr id="36" name="Oval 35">
                    <a:extLst>
                      <a:ext uri="{FF2B5EF4-FFF2-40B4-BE49-F238E27FC236}">
                        <a16:creationId xmlns:a16="http://schemas.microsoft.com/office/drawing/2014/main" id="{04B13C28-8706-20B6-8B27-D338E99C717A}"/>
                      </a:ext>
                    </a:extLst>
                  </p:cNvPr>
                  <p:cNvSpPr/>
                  <p:nvPr/>
                </p:nvSpPr>
                <p:spPr>
                  <a:xfrm>
                    <a:off x="11663652" y="3000369"/>
                    <a:ext cx="132080" cy="13081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p>
                </p:txBody>
              </p:sp>
            </p:grpSp>
          </p:grpSp>
          <p:sp>
            <p:nvSpPr>
              <p:cNvPr id="26" name="TextBox 25">
                <a:extLst>
                  <a:ext uri="{FF2B5EF4-FFF2-40B4-BE49-F238E27FC236}">
                    <a16:creationId xmlns:a16="http://schemas.microsoft.com/office/drawing/2014/main" id="{3B961FD9-F94C-4A37-6FCC-7D96EA2A0AD2}"/>
                  </a:ext>
                </a:extLst>
              </p:cNvPr>
              <p:cNvSpPr txBox="1"/>
              <p:nvPr/>
            </p:nvSpPr>
            <p:spPr>
              <a:xfrm>
                <a:off x="5237813" y="1799059"/>
                <a:ext cx="394660" cy="369332"/>
              </a:xfrm>
              <a:prstGeom prst="rect">
                <a:avLst/>
              </a:prstGeom>
              <a:noFill/>
            </p:spPr>
            <p:txBody>
              <a:bodyPr wrap="none" rtlCol="0">
                <a:spAutoFit/>
              </a:bodyPr>
              <a:lstStyle/>
              <a:p>
                <a:r>
                  <a:rPr lang="en-CA" b="1"/>
                  <a:t>-A</a:t>
                </a:r>
              </a:p>
            </p:txBody>
          </p:sp>
          <p:sp>
            <p:nvSpPr>
              <p:cNvPr id="27" name="TextBox 26">
                <a:extLst>
                  <a:ext uri="{FF2B5EF4-FFF2-40B4-BE49-F238E27FC236}">
                    <a16:creationId xmlns:a16="http://schemas.microsoft.com/office/drawing/2014/main" id="{F0594FB3-5372-7363-41C8-75F11697D3EB}"/>
                  </a:ext>
                </a:extLst>
              </p:cNvPr>
              <p:cNvSpPr txBox="1"/>
              <p:nvPr/>
            </p:nvSpPr>
            <p:spPr>
              <a:xfrm>
                <a:off x="6000791" y="1799059"/>
                <a:ext cx="388248" cy="369332"/>
              </a:xfrm>
              <a:prstGeom prst="rect">
                <a:avLst/>
              </a:prstGeom>
              <a:noFill/>
            </p:spPr>
            <p:txBody>
              <a:bodyPr wrap="none" rtlCol="0">
                <a:spAutoFit/>
              </a:bodyPr>
              <a:lstStyle/>
              <a:p>
                <a:r>
                  <a:rPr lang="en-CA" b="1"/>
                  <a:t>-B</a:t>
                </a:r>
              </a:p>
            </p:txBody>
          </p:sp>
          <p:sp>
            <p:nvSpPr>
              <p:cNvPr id="28" name="TextBox 27">
                <a:extLst>
                  <a:ext uri="{FF2B5EF4-FFF2-40B4-BE49-F238E27FC236}">
                    <a16:creationId xmlns:a16="http://schemas.microsoft.com/office/drawing/2014/main" id="{15175AAD-ED9C-C05F-B6F2-6AA113AEF141}"/>
                  </a:ext>
                </a:extLst>
              </p:cNvPr>
              <p:cNvSpPr txBox="1"/>
              <p:nvPr/>
            </p:nvSpPr>
            <p:spPr>
              <a:xfrm>
                <a:off x="6702809" y="1799059"/>
                <a:ext cx="524503" cy="369332"/>
              </a:xfrm>
              <a:prstGeom prst="rect">
                <a:avLst/>
              </a:prstGeom>
              <a:noFill/>
            </p:spPr>
            <p:txBody>
              <a:bodyPr wrap="none" rtlCol="0">
                <a:spAutoFit/>
              </a:bodyPr>
              <a:lstStyle/>
              <a:p>
                <a:r>
                  <a:rPr lang="en-CA" b="1"/>
                  <a:t>-AB</a:t>
                </a:r>
              </a:p>
            </p:txBody>
          </p:sp>
          <p:sp>
            <p:nvSpPr>
              <p:cNvPr id="29" name="TextBox 28">
                <a:extLst>
                  <a:ext uri="{FF2B5EF4-FFF2-40B4-BE49-F238E27FC236}">
                    <a16:creationId xmlns:a16="http://schemas.microsoft.com/office/drawing/2014/main" id="{9B6E17E6-7561-19B4-A046-277816241EE2}"/>
                  </a:ext>
                </a:extLst>
              </p:cNvPr>
              <p:cNvSpPr txBox="1"/>
              <p:nvPr/>
            </p:nvSpPr>
            <p:spPr>
              <a:xfrm>
                <a:off x="7481463" y="1799059"/>
                <a:ext cx="513282" cy="369332"/>
              </a:xfrm>
              <a:prstGeom prst="rect">
                <a:avLst/>
              </a:prstGeom>
              <a:noFill/>
            </p:spPr>
            <p:txBody>
              <a:bodyPr wrap="square" rtlCol="0">
                <a:spAutoFit/>
              </a:bodyPr>
              <a:lstStyle/>
              <a:p>
                <a:r>
                  <a:rPr lang="en-CA" b="1"/>
                  <a:t>-D</a:t>
                </a:r>
              </a:p>
            </p:txBody>
          </p:sp>
          <p:sp>
            <p:nvSpPr>
              <p:cNvPr id="30" name="TextBox 29">
                <a:extLst>
                  <a:ext uri="{FF2B5EF4-FFF2-40B4-BE49-F238E27FC236}">
                    <a16:creationId xmlns:a16="http://schemas.microsoft.com/office/drawing/2014/main" id="{2F79E6C1-38DF-CB60-18EA-56375A8C1238}"/>
                  </a:ext>
                </a:extLst>
              </p:cNvPr>
              <p:cNvSpPr txBox="1"/>
              <p:nvPr/>
            </p:nvSpPr>
            <p:spPr>
              <a:xfrm>
                <a:off x="8176624" y="1799059"/>
                <a:ext cx="673085" cy="369332"/>
              </a:xfrm>
              <a:prstGeom prst="rect">
                <a:avLst/>
              </a:prstGeom>
              <a:noFill/>
            </p:spPr>
            <p:txBody>
              <a:bodyPr wrap="square" rtlCol="0">
                <a:spAutoFit/>
              </a:bodyPr>
              <a:lstStyle/>
              <a:p>
                <a:r>
                  <a:rPr lang="en-CA" b="1"/>
                  <a:t>CON</a:t>
                </a:r>
              </a:p>
            </p:txBody>
          </p:sp>
          <p:sp>
            <p:nvSpPr>
              <p:cNvPr id="31" name="TextBox 30">
                <a:extLst>
                  <a:ext uri="{FF2B5EF4-FFF2-40B4-BE49-F238E27FC236}">
                    <a16:creationId xmlns:a16="http://schemas.microsoft.com/office/drawing/2014/main" id="{7DC72995-763E-A055-B855-AAE5D644CC6D}"/>
                  </a:ext>
                </a:extLst>
              </p:cNvPr>
              <p:cNvSpPr txBox="1"/>
              <p:nvPr/>
            </p:nvSpPr>
            <p:spPr>
              <a:xfrm>
                <a:off x="8840053" y="1660560"/>
                <a:ext cx="972757" cy="646331"/>
              </a:xfrm>
              <a:prstGeom prst="rect">
                <a:avLst/>
              </a:prstGeom>
              <a:noFill/>
            </p:spPr>
            <p:txBody>
              <a:bodyPr wrap="square" rtlCol="0">
                <a:spAutoFit/>
              </a:bodyPr>
              <a:lstStyle/>
              <a:p>
                <a:pPr algn="ctr"/>
                <a:r>
                  <a:rPr lang="en-CA" b="1"/>
                  <a:t>A1</a:t>
                </a:r>
              </a:p>
              <a:p>
                <a:pPr algn="ctr"/>
                <a:r>
                  <a:rPr lang="en-CA" b="1"/>
                  <a:t>cells</a:t>
                </a:r>
              </a:p>
            </p:txBody>
          </p:sp>
          <p:sp>
            <p:nvSpPr>
              <p:cNvPr id="39" name="TextBox 38">
                <a:extLst>
                  <a:ext uri="{FF2B5EF4-FFF2-40B4-BE49-F238E27FC236}">
                    <a16:creationId xmlns:a16="http://schemas.microsoft.com/office/drawing/2014/main" id="{9F071313-FB9F-4E92-368E-6ECEB65625C5}"/>
                  </a:ext>
                </a:extLst>
              </p:cNvPr>
              <p:cNvSpPr txBox="1"/>
              <p:nvPr/>
            </p:nvSpPr>
            <p:spPr>
              <a:xfrm>
                <a:off x="9527789" y="1660560"/>
                <a:ext cx="972757" cy="646331"/>
              </a:xfrm>
              <a:prstGeom prst="rect">
                <a:avLst/>
              </a:prstGeom>
              <a:noFill/>
            </p:spPr>
            <p:txBody>
              <a:bodyPr wrap="square" rtlCol="0">
                <a:spAutoFit/>
              </a:bodyPr>
              <a:lstStyle/>
              <a:p>
                <a:pPr algn="ctr"/>
                <a:r>
                  <a:rPr lang="en-CA" b="1"/>
                  <a:t>B</a:t>
                </a:r>
              </a:p>
              <a:p>
                <a:pPr algn="ctr"/>
                <a:r>
                  <a:rPr lang="en-CA" b="1"/>
                  <a:t>cells</a:t>
                </a:r>
              </a:p>
            </p:txBody>
          </p:sp>
          <p:sp>
            <p:nvSpPr>
              <p:cNvPr id="40" name="TextBox 39">
                <a:extLst>
                  <a:ext uri="{FF2B5EF4-FFF2-40B4-BE49-F238E27FC236}">
                    <a16:creationId xmlns:a16="http://schemas.microsoft.com/office/drawing/2014/main" id="{AE6E9C3F-E3C7-A9E7-F12B-5D13E6EB0A0D}"/>
                  </a:ext>
                </a:extLst>
              </p:cNvPr>
              <p:cNvSpPr txBox="1"/>
              <p:nvPr/>
            </p:nvSpPr>
            <p:spPr>
              <a:xfrm>
                <a:off x="10318413" y="1660560"/>
                <a:ext cx="972757" cy="646331"/>
              </a:xfrm>
              <a:prstGeom prst="rect">
                <a:avLst/>
              </a:prstGeom>
              <a:noFill/>
            </p:spPr>
            <p:txBody>
              <a:bodyPr wrap="square" rtlCol="0">
                <a:spAutoFit/>
              </a:bodyPr>
              <a:lstStyle/>
              <a:p>
                <a:pPr algn="ctr"/>
                <a:r>
                  <a:rPr lang="en-CA" b="1"/>
                  <a:t>A1 cells</a:t>
                </a:r>
              </a:p>
              <a:p>
                <a:pPr algn="ctr"/>
                <a:r>
                  <a:rPr lang="en-CA" b="1"/>
                  <a:t>1:32</a:t>
                </a:r>
              </a:p>
            </p:txBody>
          </p:sp>
          <p:sp>
            <p:nvSpPr>
              <p:cNvPr id="41" name="TextBox 40">
                <a:extLst>
                  <a:ext uri="{FF2B5EF4-FFF2-40B4-BE49-F238E27FC236}">
                    <a16:creationId xmlns:a16="http://schemas.microsoft.com/office/drawing/2014/main" id="{7EDC09B5-28A8-8A6D-7D02-31023F8EEA4D}"/>
                  </a:ext>
                </a:extLst>
              </p:cNvPr>
              <p:cNvSpPr txBox="1"/>
              <p:nvPr/>
            </p:nvSpPr>
            <p:spPr>
              <a:xfrm>
                <a:off x="11087438" y="1660560"/>
                <a:ext cx="972757" cy="646331"/>
              </a:xfrm>
              <a:prstGeom prst="rect">
                <a:avLst/>
              </a:prstGeom>
              <a:noFill/>
            </p:spPr>
            <p:txBody>
              <a:bodyPr wrap="square" rtlCol="0">
                <a:spAutoFit/>
              </a:bodyPr>
              <a:lstStyle/>
              <a:p>
                <a:pPr algn="ctr"/>
                <a:r>
                  <a:rPr lang="en-CA" b="1"/>
                  <a:t>B cells</a:t>
                </a:r>
              </a:p>
              <a:p>
                <a:pPr algn="ctr"/>
                <a:r>
                  <a:rPr lang="en-CA" b="1"/>
                  <a:t>1:32</a:t>
                </a:r>
              </a:p>
            </p:txBody>
          </p:sp>
        </p:grpSp>
        <p:sp>
          <p:nvSpPr>
            <p:cNvPr id="46" name="Rectangle 45">
              <a:extLst>
                <a:ext uri="{FF2B5EF4-FFF2-40B4-BE49-F238E27FC236}">
                  <a16:creationId xmlns:a16="http://schemas.microsoft.com/office/drawing/2014/main" id="{31FBFD52-D384-AD3E-B036-AAC5B118D867}"/>
                </a:ext>
              </a:extLst>
            </p:cNvPr>
            <p:cNvSpPr/>
            <p:nvPr/>
          </p:nvSpPr>
          <p:spPr>
            <a:xfrm>
              <a:off x="10234495" y="1039182"/>
              <a:ext cx="1659151" cy="163128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49" name="TextBox 48">
            <a:extLst>
              <a:ext uri="{FF2B5EF4-FFF2-40B4-BE49-F238E27FC236}">
                <a16:creationId xmlns:a16="http://schemas.microsoft.com/office/drawing/2014/main" id="{ED295621-C47C-13B4-EEB6-3AFB5619A5BD}"/>
              </a:ext>
            </a:extLst>
          </p:cNvPr>
          <p:cNvSpPr txBox="1"/>
          <p:nvPr/>
        </p:nvSpPr>
        <p:spPr>
          <a:xfrm>
            <a:off x="4793172" y="3139314"/>
            <a:ext cx="6752777" cy="2970044"/>
          </a:xfrm>
          <a:prstGeom prst="rect">
            <a:avLst/>
          </a:prstGeom>
          <a:noFill/>
        </p:spPr>
        <p:txBody>
          <a:bodyPr wrap="square" lIns="91440" tIns="45720" rIns="91440" bIns="45720" rtlCol="0" anchor="t">
            <a:spAutoFit/>
          </a:bodyPr>
          <a:lstStyle/>
          <a:p>
            <a:r>
              <a:rPr lang="en-CA" sz="1700" b="1">
                <a:latin typeface="Arial"/>
                <a:cs typeface="Arial"/>
              </a:rPr>
              <a:t>Performed with routine ABO and Rh typing</a:t>
            </a:r>
          </a:p>
          <a:p>
            <a:r>
              <a:rPr lang="en-CA" sz="1700">
                <a:latin typeface="Arial"/>
                <a:cs typeface="Arial"/>
              </a:rPr>
              <a:t>Inexpensive and uses existing infrastructure/reagents</a:t>
            </a:r>
          </a:p>
          <a:p>
            <a:endParaRPr lang="en-CA" sz="1700" b="1">
              <a:latin typeface="Arial" panose="020B0604020202020204" pitchFamily="34" charset="0"/>
              <a:cs typeface="Arial" panose="020B0604020202020204" pitchFamily="34" charset="0"/>
            </a:endParaRPr>
          </a:p>
          <a:p>
            <a:r>
              <a:rPr lang="en-CA" sz="1700" b="1">
                <a:latin typeface="Arial"/>
                <a:cs typeface="Arial"/>
              </a:rPr>
              <a:t>Plasma of every donor tested on each donation</a:t>
            </a:r>
          </a:p>
          <a:p>
            <a:r>
              <a:rPr lang="en-US" sz="1700">
                <a:latin typeface="Arial"/>
                <a:cs typeface="Arial"/>
              </a:rPr>
              <a:t>Ensures that no single donor with a very high </a:t>
            </a:r>
            <a:r>
              <a:rPr lang="en-US" sz="1700" err="1">
                <a:latin typeface="Arial"/>
                <a:cs typeface="Arial"/>
              </a:rPr>
              <a:t>isohemagglutinin</a:t>
            </a:r>
            <a:r>
              <a:rPr lang="en-US" sz="1700">
                <a:latin typeface="Arial"/>
                <a:cs typeface="Arial"/>
              </a:rPr>
              <a:t> </a:t>
            </a:r>
            <a:r>
              <a:rPr lang="en-US" sz="1700" err="1">
                <a:latin typeface="Arial"/>
                <a:cs typeface="Arial"/>
              </a:rPr>
              <a:t>titre</a:t>
            </a:r>
            <a:r>
              <a:rPr lang="en-US" sz="1700">
                <a:latin typeface="Arial"/>
                <a:cs typeface="Arial"/>
              </a:rPr>
              <a:t> </a:t>
            </a:r>
            <a:br>
              <a:rPr lang="en-US" sz="1700">
                <a:latin typeface="Arial" panose="020B0604020202020204" pitchFamily="34" charset="0"/>
                <a:cs typeface="Arial" panose="020B0604020202020204" pitchFamily="34" charset="0"/>
              </a:rPr>
            </a:br>
            <a:r>
              <a:rPr lang="en-US" sz="1700">
                <a:latin typeface="Arial"/>
                <a:cs typeface="Arial"/>
              </a:rPr>
              <a:t>will impact the final pooled component</a:t>
            </a:r>
            <a:endParaRPr lang="en-CA" sz="1700">
              <a:latin typeface="Arial" panose="020B0604020202020204" pitchFamily="34" charset="0"/>
              <a:cs typeface="Arial" panose="020B0604020202020204" pitchFamily="34" charset="0"/>
            </a:endParaRPr>
          </a:p>
          <a:p>
            <a:endParaRPr lang="en-CA" sz="1700" b="1">
              <a:latin typeface="Arial" panose="020B0604020202020204" pitchFamily="34" charset="0"/>
              <a:cs typeface="Arial" panose="020B0604020202020204" pitchFamily="34" charset="0"/>
            </a:endParaRPr>
          </a:p>
          <a:p>
            <a:r>
              <a:rPr lang="en-CA" sz="1700" b="1">
                <a:latin typeface="Arial"/>
                <a:cs typeface="Arial"/>
              </a:rPr>
              <a:t>For donor to be considered low titre: plasma must test negative against both A1 cells and B cells</a:t>
            </a:r>
          </a:p>
          <a:p>
            <a:endParaRPr lang="en-CA" sz="1700" b="1">
              <a:latin typeface="Arial"/>
              <a:cs typeface="Arial"/>
            </a:endParaRPr>
          </a:p>
          <a:p>
            <a:r>
              <a:rPr lang="en-CA" sz="1700" b="1">
                <a:latin typeface="Arial"/>
                <a:cs typeface="Arial"/>
              </a:rPr>
              <a:t>Testing is NOT performed on the final component</a:t>
            </a:r>
          </a:p>
        </p:txBody>
      </p:sp>
      <p:sp>
        <p:nvSpPr>
          <p:cNvPr id="11" name="TextBox 10">
            <a:extLst>
              <a:ext uri="{FF2B5EF4-FFF2-40B4-BE49-F238E27FC236}">
                <a16:creationId xmlns:a16="http://schemas.microsoft.com/office/drawing/2014/main" id="{4880DB47-82A7-20E0-A169-EFF69B381177}"/>
              </a:ext>
            </a:extLst>
          </p:cNvPr>
          <p:cNvSpPr txBox="1"/>
          <p:nvPr/>
        </p:nvSpPr>
        <p:spPr>
          <a:xfrm>
            <a:off x="5797799" y="6317716"/>
            <a:ext cx="5517466" cy="461665"/>
          </a:xfrm>
          <a:prstGeom prst="rect">
            <a:avLst/>
          </a:prstGeom>
          <a:noFill/>
        </p:spPr>
        <p:txBody>
          <a:bodyPr wrap="square" rtlCol="0">
            <a:spAutoFit/>
          </a:bodyPr>
          <a:lstStyle/>
          <a:p>
            <a:r>
              <a:rPr lang="en-CA" sz="1200" b="0">
                <a:solidFill>
                  <a:schemeClr val="tx1">
                    <a:lumMod val="60000"/>
                    <a:lumOff val="40000"/>
                  </a:schemeClr>
                </a:solidFill>
                <a:latin typeface="Arial" panose="020B0604020202020204" pitchFamily="34" charset="0"/>
                <a:cs typeface="Arial" panose="020B0604020202020204" pitchFamily="34" charset="0"/>
              </a:rPr>
              <a:t>Source: Canadia</a:t>
            </a:r>
            <a:r>
              <a:rPr lang="en-CA" sz="1200">
                <a:solidFill>
                  <a:schemeClr val="tx1">
                    <a:lumMod val="60000"/>
                    <a:lumOff val="40000"/>
                  </a:schemeClr>
                </a:solidFill>
                <a:latin typeface="Arial" panose="020B0604020202020204" pitchFamily="34" charset="0"/>
                <a:cs typeface="Arial" panose="020B0604020202020204" pitchFamily="34" charset="0"/>
              </a:rPr>
              <a:t>n Blood Services’ professional education website, profedu.ca</a:t>
            </a:r>
            <a:endParaRPr lang="en-CA" sz="1200" b="0">
              <a:solidFill>
                <a:schemeClr val="tx1">
                  <a:lumMod val="60000"/>
                  <a:lumOff val="40000"/>
                </a:schemeClr>
              </a:solidFill>
              <a:latin typeface="Arial" panose="020B0604020202020204" pitchFamily="34" charset="0"/>
              <a:cs typeface="Arial" panose="020B0604020202020204" pitchFamily="34" charset="0"/>
            </a:endParaRPr>
          </a:p>
          <a:p>
            <a:endParaRPr lang="en-US" sz="1200">
              <a:solidFill>
                <a:schemeClr val="tx1">
                  <a:lumMod val="60000"/>
                  <a:lumOff val="40000"/>
                </a:schemeClr>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0763D0FD-EF21-BCCA-0CCA-1C701ABCA711}"/>
              </a:ext>
            </a:extLst>
          </p:cNvPr>
          <p:cNvSpPr txBox="1"/>
          <p:nvPr/>
        </p:nvSpPr>
        <p:spPr>
          <a:xfrm>
            <a:off x="4757351" y="1184189"/>
            <a:ext cx="449991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cs typeface="Calibri"/>
              </a:rPr>
              <a:t>Example: high </a:t>
            </a:r>
            <a:r>
              <a:rPr lang="en-US" b="1" err="1">
                <a:cs typeface="Calibri"/>
              </a:rPr>
              <a:t>titre</a:t>
            </a:r>
            <a:r>
              <a:rPr lang="en-US" b="1">
                <a:cs typeface="Calibri"/>
              </a:rPr>
              <a:t> group A donor</a:t>
            </a:r>
          </a:p>
        </p:txBody>
      </p:sp>
    </p:spTree>
    <p:custDataLst>
      <p:tags r:id="rId1"/>
    </p:custDataLst>
    <p:extLst>
      <p:ext uri="{BB962C8B-B14F-4D97-AF65-F5344CB8AC3E}">
        <p14:creationId xmlns:p14="http://schemas.microsoft.com/office/powerpoint/2010/main" val="3637180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 name="Group 62">
            <a:extLst>
              <a:ext uri="{FF2B5EF4-FFF2-40B4-BE49-F238E27FC236}">
                <a16:creationId xmlns:a16="http://schemas.microsoft.com/office/drawing/2014/main" id="{FB1A0AAE-1871-6E2A-F5E1-3AF8D51BD968}"/>
              </a:ext>
            </a:extLst>
          </p:cNvPr>
          <p:cNvGrpSpPr/>
          <p:nvPr/>
        </p:nvGrpSpPr>
        <p:grpSpPr>
          <a:xfrm>
            <a:off x="2228696" y="2605237"/>
            <a:ext cx="7657626" cy="2308324"/>
            <a:chOff x="2512148" y="4215271"/>
            <a:chExt cx="6809362" cy="3926459"/>
          </a:xfrm>
        </p:grpSpPr>
        <p:sp>
          <p:nvSpPr>
            <p:cNvPr id="64" name="Rectangle 63">
              <a:extLst>
                <a:ext uri="{FF2B5EF4-FFF2-40B4-BE49-F238E27FC236}">
                  <a16:creationId xmlns:a16="http://schemas.microsoft.com/office/drawing/2014/main" id="{90DD09C9-91C1-5E8D-AF33-3E8823601915}"/>
                </a:ext>
              </a:extLst>
            </p:cNvPr>
            <p:cNvSpPr/>
            <p:nvPr/>
          </p:nvSpPr>
          <p:spPr>
            <a:xfrm>
              <a:off x="2512148" y="4290545"/>
              <a:ext cx="6809362" cy="2120630"/>
            </a:xfrm>
            <a:prstGeom prst="rect">
              <a:avLst/>
            </a:prstGeom>
            <a:solidFill>
              <a:srgbClr val="2A425A"/>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5" name="TextBox 64">
              <a:extLst>
                <a:ext uri="{FF2B5EF4-FFF2-40B4-BE49-F238E27FC236}">
                  <a16:creationId xmlns:a16="http://schemas.microsoft.com/office/drawing/2014/main" id="{AEEA00F7-5149-EB9A-FBA1-3580E8CAD69E}"/>
                </a:ext>
              </a:extLst>
            </p:cNvPr>
            <p:cNvSpPr txBox="1"/>
            <p:nvPr/>
          </p:nvSpPr>
          <p:spPr>
            <a:xfrm>
              <a:off x="6045933" y="4626992"/>
              <a:ext cx="2853666" cy="1413526"/>
            </a:xfrm>
            <a:prstGeom prst="rect">
              <a:avLst/>
            </a:prstGeom>
            <a:noFill/>
          </p:spPr>
          <p:txBody>
            <a:bodyPr wrap="none" lIns="91440" tIns="45720" rIns="91440" bIns="45720" rtlCol="0" anchor="t">
              <a:spAutoFit/>
            </a:bodyPr>
            <a:lstStyle/>
            <a:p>
              <a:pPr algn="ctr"/>
              <a:r>
                <a:rPr lang="en-CA" sz="2400">
                  <a:solidFill>
                    <a:schemeClr val="bg1"/>
                  </a:solidFill>
                  <a:latin typeface="Arial"/>
                  <a:cs typeface="Arial"/>
                </a:rPr>
                <a:t>1:128</a:t>
              </a:r>
            </a:p>
            <a:p>
              <a:pPr algn="ctr"/>
              <a:r>
                <a:rPr lang="en-CA" sz="2400">
                  <a:solidFill>
                    <a:schemeClr val="bg1"/>
                  </a:solidFill>
                  <a:latin typeface="Arial"/>
                  <a:cs typeface="Arial"/>
                </a:rPr>
                <a:t>Immediate spin (IS)</a:t>
              </a:r>
            </a:p>
          </p:txBody>
        </p:sp>
        <p:sp>
          <p:nvSpPr>
            <p:cNvPr id="66" name="TextBox 65">
              <a:extLst>
                <a:ext uri="{FF2B5EF4-FFF2-40B4-BE49-F238E27FC236}">
                  <a16:creationId xmlns:a16="http://schemas.microsoft.com/office/drawing/2014/main" id="{41222726-2A27-DC52-2BAD-C44568A0BC22}"/>
                </a:ext>
              </a:extLst>
            </p:cNvPr>
            <p:cNvSpPr txBox="1"/>
            <p:nvPr/>
          </p:nvSpPr>
          <p:spPr>
            <a:xfrm>
              <a:off x="2792802" y="4626991"/>
              <a:ext cx="1986835" cy="1413526"/>
            </a:xfrm>
            <a:prstGeom prst="rect">
              <a:avLst/>
            </a:prstGeom>
            <a:noFill/>
          </p:spPr>
          <p:txBody>
            <a:bodyPr wrap="square" lIns="91440" tIns="45720" rIns="91440" bIns="45720" anchor="t">
              <a:spAutoFit/>
            </a:bodyPr>
            <a:lstStyle/>
            <a:p>
              <a:pPr algn="ctr"/>
              <a:r>
                <a:rPr lang="en-CA" sz="2400">
                  <a:solidFill>
                    <a:schemeClr val="bg1"/>
                  </a:solidFill>
                  <a:latin typeface="Arial"/>
                  <a:cs typeface="Arial"/>
                </a:rPr>
                <a:t>1:32</a:t>
              </a:r>
            </a:p>
            <a:p>
              <a:pPr algn="ctr"/>
              <a:r>
                <a:rPr lang="en-CA" sz="2400">
                  <a:solidFill>
                    <a:schemeClr val="bg1"/>
                  </a:solidFill>
                  <a:latin typeface="Arial"/>
                  <a:cs typeface="Arial"/>
                </a:rPr>
                <a:t>PK Analyser</a:t>
              </a:r>
              <a:r>
                <a:rPr lang="en-CA" sz="2400">
                  <a:latin typeface="Arial"/>
                  <a:cs typeface="Arial"/>
                </a:rPr>
                <a:t> </a:t>
              </a:r>
              <a:endParaRPr lang="en-CA" sz="2400">
                <a:latin typeface="Arial" panose="020B0604020202020204" pitchFamily="34" charset="0"/>
                <a:cs typeface="Arial" panose="020B0604020202020204" pitchFamily="34" charset="0"/>
              </a:endParaRPr>
            </a:p>
          </p:txBody>
        </p:sp>
        <p:sp>
          <p:nvSpPr>
            <p:cNvPr id="67" name="TextBox 66">
              <a:extLst>
                <a:ext uri="{FF2B5EF4-FFF2-40B4-BE49-F238E27FC236}">
                  <a16:creationId xmlns:a16="http://schemas.microsoft.com/office/drawing/2014/main" id="{434BB083-928F-6CAC-D841-371C95120A1A}"/>
                </a:ext>
              </a:extLst>
            </p:cNvPr>
            <p:cNvSpPr txBox="1"/>
            <p:nvPr/>
          </p:nvSpPr>
          <p:spPr>
            <a:xfrm>
              <a:off x="5285850" y="4215271"/>
              <a:ext cx="338172" cy="3926459"/>
            </a:xfrm>
            <a:prstGeom prst="rect">
              <a:avLst/>
            </a:prstGeom>
            <a:noFill/>
          </p:spPr>
          <p:txBody>
            <a:bodyPr wrap="square" lIns="91440" tIns="45720" rIns="91440" bIns="45720" anchor="t">
              <a:spAutoFit/>
            </a:bodyPr>
            <a:lstStyle/>
            <a:p>
              <a:r>
                <a:rPr lang="en-CA" sz="7200">
                  <a:solidFill>
                    <a:schemeClr val="bg1"/>
                  </a:solidFill>
                </a:rPr>
                <a:t>≈ </a:t>
              </a:r>
              <a:endParaRPr lang="en-CA" sz="7200"/>
            </a:p>
          </p:txBody>
        </p:sp>
      </p:grpSp>
      <p:sp>
        <p:nvSpPr>
          <p:cNvPr id="68" name="Title 1">
            <a:extLst>
              <a:ext uri="{FF2B5EF4-FFF2-40B4-BE49-F238E27FC236}">
                <a16:creationId xmlns:a16="http://schemas.microsoft.com/office/drawing/2014/main" id="{B8BEC1FD-9D4E-09BD-7221-FD650CD9B5AC}"/>
              </a:ext>
            </a:extLst>
          </p:cNvPr>
          <p:cNvSpPr>
            <a:spLocks noGrp="1"/>
          </p:cNvSpPr>
          <p:nvPr>
            <p:ph type="title"/>
          </p:nvPr>
        </p:nvSpPr>
        <p:spPr>
          <a:xfrm>
            <a:off x="654934" y="-1407"/>
            <a:ext cx="10515600" cy="1325563"/>
          </a:xfrm>
        </p:spPr>
        <p:txBody>
          <a:bodyPr/>
          <a:lstStyle/>
          <a:p>
            <a:r>
              <a:rPr lang="en-US" sz="3200">
                <a:latin typeface="Arial"/>
                <a:cs typeface="Arial"/>
              </a:rPr>
              <a:t>What </a:t>
            </a:r>
            <a:r>
              <a:rPr lang="en-US" sz="3200" err="1">
                <a:latin typeface="Arial"/>
                <a:cs typeface="Arial"/>
              </a:rPr>
              <a:t>titre</a:t>
            </a:r>
            <a:r>
              <a:rPr lang="en-US" sz="3200">
                <a:latin typeface="Arial"/>
                <a:cs typeface="Arial"/>
              </a:rPr>
              <a:t> cut-off will be used for determining which donors are high </a:t>
            </a:r>
            <a:r>
              <a:rPr lang="en-US" sz="3200" err="1">
                <a:latin typeface="Arial"/>
                <a:cs typeface="Arial"/>
              </a:rPr>
              <a:t>titre</a:t>
            </a:r>
            <a:r>
              <a:rPr lang="en-US" sz="3200">
                <a:latin typeface="Arial"/>
                <a:cs typeface="Arial"/>
              </a:rPr>
              <a:t>?</a:t>
            </a:r>
            <a:endParaRPr lang="en-CA" sz="3200">
              <a:latin typeface="Arial"/>
              <a:cs typeface="Arial"/>
            </a:endParaRPr>
          </a:p>
        </p:txBody>
      </p:sp>
      <p:sp>
        <p:nvSpPr>
          <p:cNvPr id="2" name="TextBox 1">
            <a:extLst>
              <a:ext uri="{FF2B5EF4-FFF2-40B4-BE49-F238E27FC236}">
                <a16:creationId xmlns:a16="http://schemas.microsoft.com/office/drawing/2014/main" id="{04312A5B-04A3-E6B6-12D2-5CFAA8F0C40D}"/>
              </a:ext>
            </a:extLst>
          </p:cNvPr>
          <p:cNvSpPr txBox="1"/>
          <p:nvPr/>
        </p:nvSpPr>
        <p:spPr>
          <a:xfrm>
            <a:off x="5728226" y="6317716"/>
            <a:ext cx="5517466" cy="461665"/>
          </a:xfrm>
          <a:prstGeom prst="rect">
            <a:avLst/>
          </a:prstGeom>
          <a:noFill/>
        </p:spPr>
        <p:txBody>
          <a:bodyPr wrap="square" rtlCol="0">
            <a:spAutoFit/>
          </a:bodyPr>
          <a:lstStyle/>
          <a:p>
            <a:r>
              <a:rPr lang="en-CA" sz="1200" b="0">
                <a:solidFill>
                  <a:schemeClr val="tx1">
                    <a:lumMod val="60000"/>
                    <a:lumOff val="40000"/>
                  </a:schemeClr>
                </a:solidFill>
                <a:latin typeface="Arial" panose="020B0604020202020204" pitchFamily="34" charset="0"/>
                <a:cs typeface="Arial" panose="020B0604020202020204" pitchFamily="34" charset="0"/>
              </a:rPr>
              <a:t>Source: Canadia</a:t>
            </a:r>
            <a:r>
              <a:rPr lang="en-CA" sz="1200">
                <a:solidFill>
                  <a:schemeClr val="tx1">
                    <a:lumMod val="60000"/>
                    <a:lumOff val="40000"/>
                  </a:schemeClr>
                </a:solidFill>
                <a:latin typeface="Arial" panose="020B0604020202020204" pitchFamily="34" charset="0"/>
                <a:cs typeface="Arial" panose="020B0604020202020204" pitchFamily="34" charset="0"/>
              </a:rPr>
              <a:t>n Blood Services’ professional education website, profedu.ca</a:t>
            </a:r>
            <a:endParaRPr lang="en-CA" sz="1200" b="0">
              <a:solidFill>
                <a:schemeClr val="tx1">
                  <a:lumMod val="60000"/>
                  <a:lumOff val="40000"/>
                </a:schemeClr>
              </a:solidFill>
              <a:latin typeface="Arial" panose="020B0604020202020204" pitchFamily="34" charset="0"/>
              <a:cs typeface="Arial" panose="020B0604020202020204" pitchFamily="34" charset="0"/>
            </a:endParaRPr>
          </a:p>
          <a:p>
            <a:endParaRPr lang="en-US" sz="1200">
              <a:solidFill>
                <a:schemeClr val="tx1">
                  <a:lumMod val="60000"/>
                  <a:lumOff val="40000"/>
                </a:schemeClr>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8501904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A3EEB-4B02-D7B9-7BC1-5951BA003F7A}"/>
              </a:ext>
            </a:extLst>
          </p:cNvPr>
          <p:cNvSpPr>
            <a:spLocks noGrp="1"/>
          </p:cNvSpPr>
          <p:nvPr>
            <p:ph type="title"/>
          </p:nvPr>
        </p:nvSpPr>
        <p:spPr>
          <a:xfrm>
            <a:off x="593517" y="-2958"/>
            <a:ext cx="11307480" cy="1325563"/>
          </a:xfrm>
        </p:spPr>
        <p:txBody>
          <a:bodyPr>
            <a:noAutofit/>
          </a:bodyPr>
          <a:lstStyle/>
          <a:p>
            <a:r>
              <a:rPr lang="en-US" sz="3200">
                <a:latin typeface="Arial"/>
                <a:cs typeface="Arial"/>
              </a:rPr>
              <a:t>Why was a </a:t>
            </a:r>
            <a:r>
              <a:rPr lang="en-US" sz="3200" err="1">
                <a:latin typeface="Arial"/>
                <a:cs typeface="Arial"/>
              </a:rPr>
              <a:t>titre</a:t>
            </a:r>
            <a:r>
              <a:rPr lang="en-US" sz="3200">
                <a:latin typeface="Arial"/>
                <a:cs typeface="Arial"/>
              </a:rPr>
              <a:t> cut-off equivalent to 1:128 immediate spin selected for donor high </a:t>
            </a:r>
            <a:r>
              <a:rPr lang="en-US" sz="3200" err="1">
                <a:latin typeface="Arial"/>
                <a:cs typeface="Arial"/>
              </a:rPr>
              <a:t>titre</a:t>
            </a:r>
            <a:r>
              <a:rPr lang="en-US" sz="3200">
                <a:latin typeface="Arial"/>
                <a:cs typeface="Arial"/>
              </a:rPr>
              <a:t> testing?</a:t>
            </a:r>
            <a:endParaRPr lang="en-CA" sz="3200">
              <a:latin typeface="Arial"/>
              <a:cs typeface="Arial"/>
            </a:endParaRPr>
          </a:p>
        </p:txBody>
      </p:sp>
      <p:sp>
        <p:nvSpPr>
          <p:cNvPr id="15" name="Content Placeholder 2">
            <a:extLst>
              <a:ext uri="{FF2B5EF4-FFF2-40B4-BE49-F238E27FC236}">
                <a16:creationId xmlns:a16="http://schemas.microsoft.com/office/drawing/2014/main" id="{AE8803FA-6ECE-2AE3-70AE-4FB5931FC787}"/>
              </a:ext>
            </a:extLst>
          </p:cNvPr>
          <p:cNvSpPr>
            <a:spLocks noGrp="1"/>
          </p:cNvSpPr>
          <p:nvPr>
            <p:ph idx="1"/>
          </p:nvPr>
        </p:nvSpPr>
        <p:spPr>
          <a:xfrm>
            <a:off x="838200" y="1547813"/>
            <a:ext cx="10515600" cy="4481195"/>
          </a:xfrm>
        </p:spPr>
        <p:txBody>
          <a:bodyPr>
            <a:normAutofit fontScale="85000" lnSpcReduction="20000"/>
          </a:bodyPr>
          <a:lstStyle/>
          <a:p>
            <a:pPr marL="0" indent="0">
              <a:buNone/>
            </a:pPr>
            <a:r>
              <a:rPr lang="en-CA" b="1">
                <a:latin typeface="Arial"/>
                <a:cs typeface="Arial"/>
              </a:rPr>
              <a:t>Context </a:t>
            </a:r>
            <a:endParaRPr lang="en-CA" b="1"/>
          </a:p>
          <a:p>
            <a:r>
              <a:rPr lang="en-CA">
                <a:latin typeface="Arial"/>
                <a:cs typeface="Arial"/>
              </a:rPr>
              <a:t>No agreed upon or standardized cut-off value</a:t>
            </a:r>
            <a:endParaRPr lang="en-CA"/>
          </a:p>
          <a:p>
            <a:r>
              <a:rPr lang="en-CA">
                <a:latin typeface="Arial"/>
                <a:cs typeface="Arial"/>
              </a:rPr>
              <a:t>No recognized standard method for </a:t>
            </a:r>
            <a:r>
              <a:rPr lang="en-CA" err="1">
                <a:latin typeface="Arial"/>
                <a:cs typeface="Arial"/>
              </a:rPr>
              <a:t>isohemagglutinin</a:t>
            </a:r>
            <a:r>
              <a:rPr lang="en-CA">
                <a:latin typeface="Arial"/>
                <a:cs typeface="Arial"/>
              </a:rPr>
              <a:t> titre testing</a:t>
            </a:r>
          </a:p>
          <a:p>
            <a:endParaRPr lang="en-CA"/>
          </a:p>
          <a:p>
            <a:pPr marL="0" indent="0">
              <a:buNone/>
            </a:pPr>
            <a:r>
              <a:rPr lang="en-CA" b="1">
                <a:latin typeface="Arial"/>
                <a:cs typeface="Arial"/>
              </a:rPr>
              <a:t>Rationale</a:t>
            </a:r>
            <a:r>
              <a:rPr lang="en-CA">
                <a:latin typeface="Arial"/>
                <a:cs typeface="Arial"/>
              </a:rPr>
              <a:t> </a:t>
            </a:r>
            <a:endParaRPr lang="en-CA"/>
          </a:p>
          <a:p>
            <a:r>
              <a:rPr lang="en-CA">
                <a:latin typeface="Arial"/>
                <a:cs typeface="Arial"/>
              </a:rPr>
              <a:t>Most AHTR from surveillance systems occurred at titres above 1:128 (IS) or 1:256 by IAT</a:t>
            </a:r>
          </a:p>
          <a:p>
            <a:r>
              <a:rPr lang="en-CA">
                <a:latin typeface="Arial"/>
                <a:cs typeface="Arial"/>
              </a:rPr>
              <a:t>Cut-off must balance safety with availability of components</a:t>
            </a:r>
          </a:p>
          <a:p>
            <a:pPr marL="0" indent="0">
              <a:buNone/>
            </a:pPr>
            <a:endParaRPr lang="en-CA"/>
          </a:p>
          <a:p>
            <a:pPr marL="0" indent="0">
              <a:buNone/>
            </a:pPr>
            <a:r>
              <a:rPr lang="en-CA" b="1">
                <a:latin typeface="Arial"/>
                <a:cs typeface="Arial"/>
              </a:rPr>
              <a:t>Experience</a:t>
            </a:r>
            <a:endParaRPr lang="en-CA">
              <a:latin typeface="Arial"/>
              <a:cs typeface="Arial"/>
            </a:endParaRPr>
          </a:p>
          <a:p>
            <a:r>
              <a:rPr lang="en-CA">
                <a:latin typeface="Arial"/>
                <a:cs typeface="Arial"/>
              </a:rPr>
              <a:t>Canadian Blood Services is implementing the same donor high titre assay on the PK analyzer as that used by the NHSBT in Great Britain and the Australian Red Cross Blood Service </a:t>
            </a:r>
            <a:endParaRPr lang="en-CA"/>
          </a:p>
        </p:txBody>
      </p:sp>
      <p:sp>
        <p:nvSpPr>
          <p:cNvPr id="3" name="TextBox 2">
            <a:extLst>
              <a:ext uri="{FF2B5EF4-FFF2-40B4-BE49-F238E27FC236}">
                <a16:creationId xmlns:a16="http://schemas.microsoft.com/office/drawing/2014/main" id="{78F3B8EC-827B-BD7A-2719-99D9D6114F4E}"/>
              </a:ext>
            </a:extLst>
          </p:cNvPr>
          <p:cNvSpPr txBox="1"/>
          <p:nvPr/>
        </p:nvSpPr>
        <p:spPr>
          <a:xfrm>
            <a:off x="5718287" y="6317716"/>
            <a:ext cx="5517466" cy="461665"/>
          </a:xfrm>
          <a:prstGeom prst="rect">
            <a:avLst/>
          </a:prstGeom>
          <a:noFill/>
        </p:spPr>
        <p:txBody>
          <a:bodyPr wrap="square" rtlCol="0">
            <a:spAutoFit/>
          </a:bodyPr>
          <a:lstStyle/>
          <a:p>
            <a:r>
              <a:rPr lang="en-CA" sz="1200" b="0">
                <a:solidFill>
                  <a:schemeClr val="tx1">
                    <a:lumMod val="60000"/>
                    <a:lumOff val="40000"/>
                  </a:schemeClr>
                </a:solidFill>
                <a:latin typeface="Arial" panose="020B0604020202020204" pitchFamily="34" charset="0"/>
                <a:cs typeface="Arial" panose="020B0604020202020204" pitchFamily="34" charset="0"/>
              </a:rPr>
              <a:t>Source: Canadia</a:t>
            </a:r>
            <a:r>
              <a:rPr lang="en-CA" sz="1200">
                <a:solidFill>
                  <a:schemeClr val="tx1">
                    <a:lumMod val="60000"/>
                    <a:lumOff val="40000"/>
                  </a:schemeClr>
                </a:solidFill>
                <a:latin typeface="Arial" panose="020B0604020202020204" pitchFamily="34" charset="0"/>
                <a:cs typeface="Arial" panose="020B0604020202020204" pitchFamily="34" charset="0"/>
              </a:rPr>
              <a:t>n Blood Services’ professional education website, profedu.ca</a:t>
            </a:r>
            <a:endParaRPr lang="en-CA" sz="1200" b="0">
              <a:solidFill>
                <a:schemeClr val="tx1">
                  <a:lumMod val="60000"/>
                  <a:lumOff val="40000"/>
                </a:schemeClr>
              </a:solidFill>
              <a:latin typeface="Arial" panose="020B0604020202020204" pitchFamily="34" charset="0"/>
              <a:cs typeface="Arial" panose="020B0604020202020204" pitchFamily="34" charset="0"/>
            </a:endParaRPr>
          </a:p>
          <a:p>
            <a:endParaRPr lang="en-US" sz="1200">
              <a:solidFill>
                <a:schemeClr val="tx1">
                  <a:lumMod val="60000"/>
                  <a:lumOff val="40000"/>
                </a:schemeClr>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5248760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B0E3B-6380-4227-98D6-F223EBF3532A}"/>
              </a:ext>
            </a:extLst>
          </p:cNvPr>
          <p:cNvSpPr>
            <a:spLocks noGrp="1"/>
          </p:cNvSpPr>
          <p:nvPr>
            <p:ph type="title"/>
          </p:nvPr>
        </p:nvSpPr>
        <p:spPr>
          <a:xfrm>
            <a:off x="641192" y="358402"/>
            <a:ext cx="10589564" cy="943442"/>
          </a:xfrm>
        </p:spPr>
        <p:txBody>
          <a:bodyPr>
            <a:noAutofit/>
          </a:bodyPr>
          <a:lstStyle/>
          <a:p>
            <a:r>
              <a:rPr lang="en-US" sz="3200">
                <a:latin typeface="Arial"/>
                <a:cs typeface="Arial"/>
              </a:rPr>
              <a:t>What are the advantages of using an automated method for </a:t>
            </a:r>
            <a:r>
              <a:rPr lang="en-US" sz="3200" err="1">
                <a:latin typeface="Arial"/>
                <a:cs typeface="Arial"/>
              </a:rPr>
              <a:t>isohemagglutinin</a:t>
            </a:r>
            <a:r>
              <a:rPr lang="en-US" sz="3200">
                <a:latin typeface="Arial"/>
                <a:cs typeface="Arial"/>
              </a:rPr>
              <a:t> </a:t>
            </a:r>
            <a:r>
              <a:rPr lang="en-US" sz="3200" err="1">
                <a:latin typeface="Arial"/>
                <a:cs typeface="Arial"/>
              </a:rPr>
              <a:t>titre</a:t>
            </a:r>
            <a:r>
              <a:rPr lang="en-US" sz="3200">
                <a:latin typeface="Arial"/>
                <a:cs typeface="Arial"/>
              </a:rPr>
              <a:t> testing?</a:t>
            </a:r>
            <a:endParaRPr lang="en-CA" sz="3200">
              <a:latin typeface="Arial"/>
              <a:cs typeface="Arial"/>
            </a:endParaRPr>
          </a:p>
        </p:txBody>
      </p:sp>
      <p:sp>
        <p:nvSpPr>
          <p:cNvPr id="3" name="Content Placeholder 2">
            <a:extLst>
              <a:ext uri="{FF2B5EF4-FFF2-40B4-BE49-F238E27FC236}">
                <a16:creationId xmlns:a16="http://schemas.microsoft.com/office/drawing/2014/main" id="{D26B146D-9F5E-97C5-2CF7-10F790010069}"/>
              </a:ext>
            </a:extLst>
          </p:cNvPr>
          <p:cNvSpPr>
            <a:spLocks noGrp="1"/>
          </p:cNvSpPr>
          <p:nvPr>
            <p:ph idx="1"/>
          </p:nvPr>
        </p:nvSpPr>
        <p:spPr>
          <a:xfrm>
            <a:off x="838200" y="1417863"/>
            <a:ext cx="10515600" cy="3597049"/>
          </a:xfrm>
        </p:spPr>
        <p:txBody>
          <a:bodyPr>
            <a:normAutofit/>
          </a:bodyPr>
          <a:lstStyle/>
          <a:p>
            <a:pPr marL="457200" indent="-457200">
              <a:spcBef>
                <a:spcPts val="2400"/>
              </a:spcBef>
              <a:buNone/>
            </a:pPr>
            <a:r>
              <a:rPr lang="en-CA" b="1">
                <a:latin typeface="Arial"/>
                <a:ea typeface="Calibri" panose="020F0502020204030204" pitchFamily="34" charset="0"/>
                <a:cs typeface="Arial"/>
              </a:rPr>
              <a:t>1. 	</a:t>
            </a:r>
            <a:r>
              <a:rPr lang="en-CA">
                <a:latin typeface="Arial"/>
                <a:ea typeface="Calibri" panose="020F0502020204030204" pitchFamily="34" charset="0"/>
                <a:cs typeface="Arial"/>
              </a:rPr>
              <a:t>B</a:t>
            </a:r>
            <a:r>
              <a:rPr lang="en-CA">
                <a:effectLst/>
                <a:latin typeface="Arial"/>
                <a:ea typeface="Calibri" panose="020F0502020204030204" pitchFamily="34" charset="0"/>
                <a:cs typeface="Arial"/>
              </a:rPr>
              <a:t>etter efficiency, consistency, sensitivity and reproducibility compared to manual methods</a:t>
            </a:r>
          </a:p>
          <a:p>
            <a:pPr marL="457200" indent="-457200">
              <a:spcBef>
                <a:spcPts val="2400"/>
              </a:spcBef>
              <a:buNone/>
            </a:pPr>
            <a:r>
              <a:rPr lang="en-CA" b="1">
                <a:latin typeface="Arial"/>
                <a:cs typeface="Arial"/>
              </a:rPr>
              <a:t>2. 	</a:t>
            </a:r>
            <a:r>
              <a:rPr lang="en-CA">
                <a:latin typeface="Arial"/>
                <a:cs typeface="Arial"/>
              </a:rPr>
              <a:t>Equitable access: Large scale testing by Canadian Blood Services gives hospitals not equipped to perform titre testing access to low titre components</a:t>
            </a:r>
          </a:p>
        </p:txBody>
      </p:sp>
      <p:sp>
        <p:nvSpPr>
          <p:cNvPr id="4" name="TextBox 3">
            <a:extLst>
              <a:ext uri="{FF2B5EF4-FFF2-40B4-BE49-F238E27FC236}">
                <a16:creationId xmlns:a16="http://schemas.microsoft.com/office/drawing/2014/main" id="{906BB99A-8303-E75D-2E58-D3746FDCE7DB}"/>
              </a:ext>
            </a:extLst>
          </p:cNvPr>
          <p:cNvSpPr txBox="1"/>
          <p:nvPr/>
        </p:nvSpPr>
        <p:spPr>
          <a:xfrm>
            <a:off x="5718287" y="6317716"/>
            <a:ext cx="5517466" cy="461665"/>
          </a:xfrm>
          <a:prstGeom prst="rect">
            <a:avLst/>
          </a:prstGeom>
          <a:noFill/>
        </p:spPr>
        <p:txBody>
          <a:bodyPr wrap="square" rtlCol="0">
            <a:spAutoFit/>
          </a:bodyPr>
          <a:lstStyle/>
          <a:p>
            <a:r>
              <a:rPr lang="en-CA" sz="1200" b="0">
                <a:solidFill>
                  <a:schemeClr val="tx1">
                    <a:lumMod val="60000"/>
                    <a:lumOff val="40000"/>
                  </a:schemeClr>
                </a:solidFill>
                <a:latin typeface="Arial" panose="020B0604020202020204" pitchFamily="34" charset="0"/>
                <a:cs typeface="Arial" panose="020B0604020202020204" pitchFamily="34" charset="0"/>
              </a:rPr>
              <a:t>Source: Canadia</a:t>
            </a:r>
            <a:r>
              <a:rPr lang="en-CA" sz="1200">
                <a:solidFill>
                  <a:schemeClr val="tx1">
                    <a:lumMod val="60000"/>
                    <a:lumOff val="40000"/>
                  </a:schemeClr>
                </a:solidFill>
                <a:latin typeface="Arial" panose="020B0604020202020204" pitchFamily="34" charset="0"/>
                <a:cs typeface="Arial" panose="020B0604020202020204" pitchFamily="34" charset="0"/>
              </a:rPr>
              <a:t>n Blood Services’ professional education website, profedu.ca</a:t>
            </a:r>
            <a:endParaRPr lang="en-CA" sz="1200" b="0">
              <a:solidFill>
                <a:schemeClr val="tx1">
                  <a:lumMod val="60000"/>
                  <a:lumOff val="40000"/>
                </a:schemeClr>
              </a:solidFill>
              <a:latin typeface="Arial" panose="020B0604020202020204" pitchFamily="34" charset="0"/>
              <a:cs typeface="Arial" panose="020B0604020202020204" pitchFamily="34" charset="0"/>
            </a:endParaRPr>
          </a:p>
          <a:p>
            <a:endParaRPr lang="en-US" sz="1200">
              <a:solidFill>
                <a:schemeClr val="tx1">
                  <a:lumMod val="60000"/>
                  <a:lumOff val="40000"/>
                </a:schemeClr>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5380223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6AB7F1B4-9E45-4186-B011-C653B5D131D9}"/>
              </a:ext>
            </a:extLst>
          </p:cNvPr>
          <p:cNvGrpSpPr/>
          <p:nvPr/>
        </p:nvGrpSpPr>
        <p:grpSpPr>
          <a:xfrm>
            <a:off x="604151" y="2953791"/>
            <a:ext cx="11221051" cy="3016379"/>
            <a:chOff x="906661" y="2034586"/>
            <a:chExt cx="11221051" cy="5430122"/>
          </a:xfrm>
        </p:grpSpPr>
        <p:sp>
          <p:nvSpPr>
            <p:cNvPr id="12" name="Ellipse 11">
              <a:extLst>
                <a:ext uri="{FF2B5EF4-FFF2-40B4-BE49-F238E27FC236}">
                  <a16:creationId xmlns:a16="http://schemas.microsoft.com/office/drawing/2014/main" id="{2466C0D1-9E8C-42F2-9A78-90D47C904EBD}"/>
                </a:ext>
              </a:extLst>
            </p:cNvPr>
            <p:cNvSpPr/>
            <p:nvPr/>
          </p:nvSpPr>
          <p:spPr>
            <a:xfrm>
              <a:off x="952450" y="2034586"/>
              <a:ext cx="7846425" cy="4202610"/>
            </a:xfrm>
            <a:prstGeom prst="ellipse">
              <a:avLst/>
            </a:prstGeom>
            <a:solidFill>
              <a:srgbClr val="2A425A"/>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A425A"/>
                </a:solidFill>
              </a:endParaRPr>
            </a:p>
          </p:txBody>
        </p:sp>
        <p:sp>
          <p:nvSpPr>
            <p:cNvPr id="4" name="Ellipse 3">
              <a:extLst>
                <a:ext uri="{FF2B5EF4-FFF2-40B4-BE49-F238E27FC236}">
                  <a16:creationId xmlns:a16="http://schemas.microsoft.com/office/drawing/2014/main" id="{74FF3C31-61F8-47DE-8712-00C0085564A8}"/>
                </a:ext>
              </a:extLst>
            </p:cNvPr>
            <p:cNvSpPr/>
            <p:nvPr/>
          </p:nvSpPr>
          <p:spPr>
            <a:xfrm>
              <a:off x="952450" y="2159116"/>
              <a:ext cx="6540137" cy="3901439"/>
            </a:xfrm>
            <a:prstGeom prst="ellipse">
              <a:avLst/>
            </a:prstGeom>
            <a:solidFill>
              <a:srgbClr val="C00000"/>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Ellipse 4">
              <a:extLst>
                <a:ext uri="{FF2B5EF4-FFF2-40B4-BE49-F238E27FC236}">
                  <a16:creationId xmlns:a16="http://schemas.microsoft.com/office/drawing/2014/main" id="{5BC0D7F2-2915-4835-82DE-1C09E0D30255}"/>
                </a:ext>
              </a:extLst>
            </p:cNvPr>
            <p:cNvSpPr/>
            <p:nvPr/>
          </p:nvSpPr>
          <p:spPr>
            <a:xfrm>
              <a:off x="4632959" y="2121189"/>
              <a:ext cx="6540137" cy="3901440"/>
            </a:xfrm>
            <a:prstGeom prst="ellipse">
              <a:avLst/>
            </a:prstGeom>
            <a:solidFill>
              <a:srgbClr val="54C3BB">
                <a:alpha val="60000"/>
              </a:srgbClr>
            </a:solidFill>
            <a:ln w="38100">
              <a:noFill/>
              <a:prstDash val="dash"/>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ZoneTexte 7">
              <a:extLst>
                <a:ext uri="{FF2B5EF4-FFF2-40B4-BE49-F238E27FC236}">
                  <a16:creationId xmlns:a16="http://schemas.microsoft.com/office/drawing/2014/main" id="{3D0BFA58-B8B2-4BF2-88C4-A8158B8AF1DD}"/>
                </a:ext>
              </a:extLst>
            </p:cNvPr>
            <p:cNvSpPr txBox="1"/>
            <p:nvPr/>
          </p:nvSpPr>
          <p:spPr>
            <a:xfrm flipH="1">
              <a:off x="2183011" y="3392364"/>
              <a:ext cx="1724297" cy="1163533"/>
            </a:xfrm>
            <a:prstGeom prst="rect">
              <a:avLst/>
            </a:prstGeom>
            <a:noFill/>
          </p:spPr>
          <p:txBody>
            <a:bodyPr wrap="square" lIns="91440" tIns="45720" rIns="91440" bIns="45720" rtlCol="0" anchor="t">
              <a:spAutoFit/>
            </a:bodyPr>
            <a:lstStyle/>
            <a:p>
              <a:pPr algn="ctr"/>
              <a:r>
                <a:rPr lang="fr-CA" b="1">
                  <a:solidFill>
                    <a:schemeClr val="bg1"/>
                  </a:solidFill>
                  <a:latin typeface="Arial"/>
                  <a:cs typeface="Arial"/>
                </a:rPr>
                <a:t>Patients with high titre IgM</a:t>
              </a:r>
              <a:endParaRPr lang="en-US" b="1">
                <a:solidFill>
                  <a:schemeClr val="bg1"/>
                </a:solidFill>
                <a:latin typeface="Arial"/>
                <a:cs typeface="Arial"/>
              </a:endParaRPr>
            </a:p>
          </p:txBody>
        </p:sp>
        <p:sp>
          <p:nvSpPr>
            <p:cNvPr id="9" name="ZoneTexte 8">
              <a:extLst>
                <a:ext uri="{FF2B5EF4-FFF2-40B4-BE49-F238E27FC236}">
                  <a16:creationId xmlns:a16="http://schemas.microsoft.com/office/drawing/2014/main" id="{F824AA19-76EC-4178-B0C8-59E0CF13F63F}"/>
                </a:ext>
              </a:extLst>
            </p:cNvPr>
            <p:cNvSpPr txBox="1"/>
            <p:nvPr/>
          </p:nvSpPr>
          <p:spPr>
            <a:xfrm flipH="1">
              <a:off x="5239720" y="3253863"/>
              <a:ext cx="1724297" cy="1662190"/>
            </a:xfrm>
            <a:prstGeom prst="rect">
              <a:avLst/>
            </a:prstGeom>
            <a:noFill/>
          </p:spPr>
          <p:txBody>
            <a:bodyPr wrap="square" lIns="91440" tIns="45720" rIns="91440" bIns="45720" rtlCol="0" anchor="t">
              <a:spAutoFit/>
            </a:bodyPr>
            <a:lstStyle/>
            <a:p>
              <a:pPr algn="ctr"/>
              <a:r>
                <a:rPr lang="fr-CA" b="1">
                  <a:solidFill>
                    <a:schemeClr val="bg1"/>
                  </a:solidFill>
                  <a:latin typeface="Arial"/>
                  <a:cs typeface="Arial"/>
                </a:rPr>
                <a:t>Patients with high titre</a:t>
              </a:r>
              <a:br>
                <a:rPr lang="fr-CA" b="1">
                  <a:latin typeface="Arial" panose="020B0604020202020204" pitchFamily="34" charset="0"/>
                  <a:cs typeface="Arial" panose="020B0604020202020204" pitchFamily="34" charset="0"/>
                </a:rPr>
              </a:br>
              <a:r>
                <a:rPr lang="fr-CA" b="1">
                  <a:solidFill>
                    <a:schemeClr val="bg1"/>
                  </a:solidFill>
                  <a:latin typeface="Arial"/>
                  <a:cs typeface="Arial"/>
                </a:rPr>
                <a:t>IgM and IgG</a:t>
              </a:r>
              <a:endParaRPr lang="en-US" b="1">
                <a:solidFill>
                  <a:schemeClr val="bg1"/>
                </a:solidFill>
                <a:latin typeface="Arial"/>
                <a:cs typeface="Arial"/>
              </a:endParaRPr>
            </a:p>
          </p:txBody>
        </p:sp>
        <p:sp>
          <p:nvSpPr>
            <p:cNvPr id="11" name="ZoneTexte 10">
              <a:extLst>
                <a:ext uri="{FF2B5EF4-FFF2-40B4-BE49-F238E27FC236}">
                  <a16:creationId xmlns:a16="http://schemas.microsoft.com/office/drawing/2014/main" id="{95CA65A2-071D-40DA-B54B-751317E853AC}"/>
                </a:ext>
              </a:extLst>
            </p:cNvPr>
            <p:cNvSpPr txBox="1"/>
            <p:nvPr/>
          </p:nvSpPr>
          <p:spPr>
            <a:xfrm flipH="1">
              <a:off x="8843556" y="3392364"/>
              <a:ext cx="1724297" cy="1163533"/>
            </a:xfrm>
            <a:prstGeom prst="rect">
              <a:avLst/>
            </a:prstGeom>
            <a:noFill/>
          </p:spPr>
          <p:txBody>
            <a:bodyPr wrap="square" lIns="91440" tIns="45720" rIns="91440" bIns="45720" rtlCol="0" anchor="t">
              <a:spAutoFit/>
            </a:bodyPr>
            <a:lstStyle/>
            <a:p>
              <a:pPr algn="ctr"/>
              <a:r>
                <a:rPr lang="fr-CA" b="1">
                  <a:solidFill>
                    <a:schemeClr val="tx1">
                      <a:lumMod val="50000"/>
                    </a:schemeClr>
                  </a:solidFill>
                  <a:latin typeface="Arial"/>
                  <a:cs typeface="Arial"/>
                </a:rPr>
                <a:t>Patients with high titre IgG</a:t>
              </a:r>
              <a:endParaRPr lang="en-US" b="1">
                <a:solidFill>
                  <a:schemeClr val="tx1">
                    <a:lumMod val="50000"/>
                  </a:schemeClr>
                </a:solidFill>
                <a:latin typeface="Arial"/>
                <a:cs typeface="Arial"/>
              </a:endParaRPr>
            </a:p>
          </p:txBody>
        </p:sp>
        <p:sp>
          <p:nvSpPr>
            <p:cNvPr id="13" name="ZoneTexte 12">
              <a:extLst>
                <a:ext uri="{FF2B5EF4-FFF2-40B4-BE49-F238E27FC236}">
                  <a16:creationId xmlns:a16="http://schemas.microsoft.com/office/drawing/2014/main" id="{8E18646F-6F47-4FA4-87B2-B113D1139516}"/>
                </a:ext>
              </a:extLst>
            </p:cNvPr>
            <p:cNvSpPr txBox="1"/>
            <p:nvPr/>
          </p:nvSpPr>
          <p:spPr>
            <a:xfrm flipH="1">
              <a:off x="906661" y="6301175"/>
              <a:ext cx="2552699" cy="1163533"/>
            </a:xfrm>
            <a:prstGeom prst="rect">
              <a:avLst/>
            </a:prstGeom>
            <a:noFill/>
          </p:spPr>
          <p:txBody>
            <a:bodyPr wrap="square" rtlCol="0">
              <a:spAutoFit/>
            </a:bodyPr>
            <a:lstStyle/>
            <a:p>
              <a:pPr algn="ctr"/>
              <a:r>
                <a:rPr lang="fr-CA" dirty="0">
                  <a:ln w="0"/>
                  <a:solidFill>
                    <a:schemeClr val="tx1">
                      <a:lumMod val="50000"/>
                    </a:schemeClr>
                  </a:solidFill>
                  <a:latin typeface="Arial" panose="020B0604020202020204" pitchFamily="34" charset="0"/>
                  <a:cs typeface="Arial" panose="020B0604020202020204" pitchFamily="34" charset="0"/>
                </a:rPr>
                <a:t>Manual IS</a:t>
              </a:r>
            </a:p>
            <a:p>
              <a:pPr algn="ctr"/>
              <a:r>
                <a:rPr lang="fr-CA" dirty="0">
                  <a:ln w="0"/>
                  <a:solidFill>
                    <a:schemeClr val="tx1">
                      <a:lumMod val="50000"/>
                    </a:schemeClr>
                  </a:solidFill>
                  <a:latin typeface="Arial" panose="020B0604020202020204" pitchFamily="34" charset="0"/>
                  <a:cs typeface="Arial" panose="020B0604020202020204" pitchFamily="34" charset="0"/>
                </a:rPr>
                <a:t>(22°C, no incubation)</a:t>
              </a:r>
              <a:endParaRPr lang="en-US" dirty="0">
                <a:ln w="0"/>
                <a:solidFill>
                  <a:schemeClr val="tx1">
                    <a:lumMod val="50000"/>
                  </a:schemeClr>
                </a:solidFill>
                <a:latin typeface="Arial" panose="020B0604020202020204" pitchFamily="34" charset="0"/>
                <a:cs typeface="Arial" panose="020B0604020202020204" pitchFamily="34" charset="0"/>
              </a:endParaRPr>
            </a:p>
          </p:txBody>
        </p:sp>
        <p:sp>
          <p:nvSpPr>
            <p:cNvPr id="16" name="ZoneTexte 15">
              <a:extLst>
                <a:ext uri="{FF2B5EF4-FFF2-40B4-BE49-F238E27FC236}">
                  <a16:creationId xmlns:a16="http://schemas.microsoft.com/office/drawing/2014/main" id="{671F79BB-A005-4AA1-AC18-AA2A9D927CA0}"/>
                </a:ext>
              </a:extLst>
            </p:cNvPr>
            <p:cNvSpPr txBox="1"/>
            <p:nvPr/>
          </p:nvSpPr>
          <p:spPr>
            <a:xfrm flipH="1">
              <a:off x="9007994" y="6301175"/>
              <a:ext cx="3119718" cy="1163533"/>
            </a:xfrm>
            <a:prstGeom prst="rect">
              <a:avLst/>
            </a:prstGeom>
            <a:noFill/>
          </p:spPr>
          <p:txBody>
            <a:bodyPr wrap="square" rtlCol="0">
              <a:spAutoFit/>
            </a:bodyPr>
            <a:lstStyle/>
            <a:p>
              <a:pPr algn="ctr"/>
              <a:r>
                <a:rPr lang="fr-CA">
                  <a:ln w="0"/>
                  <a:solidFill>
                    <a:schemeClr val="tx1">
                      <a:lumMod val="50000"/>
                    </a:schemeClr>
                  </a:solidFill>
                  <a:latin typeface="Arial" panose="020B0604020202020204" pitchFamily="34" charset="0"/>
                  <a:cs typeface="Arial" panose="020B0604020202020204" pitchFamily="34" charset="0"/>
                </a:rPr>
                <a:t>Manual IAT</a:t>
              </a:r>
              <a:br>
                <a:rPr lang="fr-CA">
                  <a:ln w="0"/>
                  <a:solidFill>
                    <a:schemeClr val="tx1">
                      <a:lumMod val="50000"/>
                    </a:schemeClr>
                  </a:solidFill>
                  <a:latin typeface="Arial" panose="020B0604020202020204" pitchFamily="34" charset="0"/>
                  <a:cs typeface="Arial" panose="020B0604020202020204" pitchFamily="34" charset="0"/>
                </a:rPr>
              </a:br>
              <a:r>
                <a:rPr lang="fr-CA">
                  <a:ln w="0"/>
                  <a:solidFill>
                    <a:schemeClr val="tx1">
                      <a:lumMod val="50000"/>
                    </a:schemeClr>
                  </a:solidFill>
                  <a:latin typeface="Arial" panose="020B0604020202020204" pitchFamily="34" charset="0"/>
                  <a:cs typeface="Arial" panose="020B0604020202020204" pitchFamily="34" charset="0"/>
                </a:rPr>
                <a:t>(37°C, 60 min incubation)</a:t>
              </a:r>
              <a:endParaRPr lang="en-US">
                <a:ln w="0"/>
                <a:solidFill>
                  <a:schemeClr val="tx1">
                    <a:lumMod val="50000"/>
                  </a:schemeClr>
                </a:solidFill>
                <a:latin typeface="Arial" panose="020B0604020202020204" pitchFamily="34" charset="0"/>
                <a:cs typeface="Arial" panose="020B0604020202020204" pitchFamily="34" charset="0"/>
              </a:endParaRPr>
            </a:p>
          </p:txBody>
        </p:sp>
        <p:sp>
          <p:nvSpPr>
            <p:cNvPr id="17" name="ZoneTexte 16">
              <a:extLst>
                <a:ext uri="{FF2B5EF4-FFF2-40B4-BE49-F238E27FC236}">
                  <a16:creationId xmlns:a16="http://schemas.microsoft.com/office/drawing/2014/main" id="{94970748-680A-4150-A9F6-D4D58F5EDFE8}"/>
                </a:ext>
              </a:extLst>
            </p:cNvPr>
            <p:cNvSpPr txBox="1"/>
            <p:nvPr/>
          </p:nvSpPr>
          <p:spPr>
            <a:xfrm flipH="1">
              <a:off x="4728931" y="6301175"/>
              <a:ext cx="3339158" cy="1163533"/>
            </a:xfrm>
            <a:prstGeom prst="rect">
              <a:avLst/>
            </a:prstGeom>
            <a:noFill/>
          </p:spPr>
          <p:txBody>
            <a:bodyPr wrap="square" rtlCol="0">
              <a:spAutoFit/>
            </a:bodyPr>
            <a:lstStyle/>
            <a:p>
              <a:pPr algn="ctr"/>
              <a:r>
                <a:rPr lang="fr-CA" dirty="0">
                  <a:ln w="0"/>
                  <a:solidFill>
                    <a:schemeClr val="tx1">
                      <a:lumMod val="50000"/>
                    </a:schemeClr>
                  </a:solidFill>
                  <a:latin typeface="Arial" panose="020B0604020202020204" pitchFamily="34" charset="0"/>
                  <a:cs typeface="Arial" panose="020B0604020202020204" pitchFamily="34" charset="0"/>
                </a:rPr>
                <a:t>PK analyser</a:t>
              </a:r>
            </a:p>
            <a:p>
              <a:pPr algn="ctr"/>
              <a:r>
                <a:rPr lang="fr-CA" dirty="0">
                  <a:ln w="0"/>
                  <a:solidFill>
                    <a:schemeClr val="tx1">
                      <a:lumMod val="50000"/>
                    </a:schemeClr>
                  </a:solidFill>
                  <a:latin typeface="Arial" panose="020B0604020202020204" pitchFamily="34" charset="0"/>
                  <a:cs typeface="Arial" panose="020B0604020202020204" pitchFamily="34" charset="0"/>
                </a:rPr>
                <a:t>(28°C, 60 min incubation)</a:t>
              </a:r>
              <a:endParaRPr lang="en-US" dirty="0">
                <a:ln w="0"/>
                <a:solidFill>
                  <a:schemeClr val="tx1">
                    <a:lumMod val="50000"/>
                  </a:schemeClr>
                </a:solidFill>
                <a:latin typeface="Arial" panose="020B0604020202020204" pitchFamily="34" charset="0"/>
                <a:cs typeface="Arial" panose="020B0604020202020204" pitchFamily="34" charset="0"/>
              </a:endParaRPr>
            </a:p>
          </p:txBody>
        </p:sp>
      </p:grpSp>
      <p:sp>
        <p:nvSpPr>
          <p:cNvPr id="20" name="Title 1">
            <a:extLst>
              <a:ext uri="{FF2B5EF4-FFF2-40B4-BE49-F238E27FC236}">
                <a16:creationId xmlns:a16="http://schemas.microsoft.com/office/drawing/2014/main" id="{BFF14CDA-40BA-EEC9-2BDA-250BACF18961}"/>
              </a:ext>
            </a:extLst>
          </p:cNvPr>
          <p:cNvSpPr>
            <a:spLocks noGrp="1"/>
          </p:cNvSpPr>
          <p:nvPr>
            <p:ph type="title"/>
          </p:nvPr>
        </p:nvSpPr>
        <p:spPr>
          <a:xfrm>
            <a:off x="667222" y="3835"/>
            <a:ext cx="10515600" cy="1325563"/>
          </a:xfrm>
        </p:spPr>
        <p:txBody>
          <a:bodyPr>
            <a:normAutofit/>
          </a:bodyPr>
          <a:lstStyle/>
          <a:p>
            <a:r>
              <a:rPr lang="en-US" sz="3200">
                <a:latin typeface="Arial"/>
                <a:cs typeface="Arial"/>
              </a:rPr>
              <a:t>What are the advantages of using an automated method for </a:t>
            </a:r>
            <a:r>
              <a:rPr lang="en-US" sz="3200" err="1">
                <a:latin typeface="Arial"/>
                <a:cs typeface="Arial"/>
              </a:rPr>
              <a:t>isohemagglutinin</a:t>
            </a:r>
            <a:r>
              <a:rPr lang="en-US" sz="3200">
                <a:latin typeface="Arial"/>
                <a:cs typeface="Arial"/>
              </a:rPr>
              <a:t> </a:t>
            </a:r>
            <a:r>
              <a:rPr lang="en-US" sz="3200" err="1">
                <a:latin typeface="Arial"/>
                <a:cs typeface="Arial"/>
              </a:rPr>
              <a:t>titre</a:t>
            </a:r>
            <a:r>
              <a:rPr lang="en-US" sz="3200">
                <a:latin typeface="Arial"/>
                <a:cs typeface="Arial"/>
              </a:rPr>
              <a:t> testing?</a:t>
            </a:r>
            <a:endParaRPr lang="en-CA" sz="3200">
              <a:latin typeface="Arial"/>
              <a:cs typeface="Arial"/>
            </a:endParaRPr>
          </a:p>
        </p:txBody>
      </p:sp>
      <p:sp>
        <p:nvSpPr>
          <p:cNvPr id="28" name="TextBox 27">
            <a:extLst>
              <a:ext uri="{FF2B5EF4-FFF2-40B4-BE49-F238E27FC236}">
                <a16:creationId xmlns:a16="http://schemas.microsoft.com/office/drawing/2014/main" id="{1C0AC0BE-9658-7324-8024-8E4D0B76A48C}"/>
              </a:ext>
            </a:extLst>
          </p:cNvPr>
          <p:cNvSpPr txBox="1"/>
          <p:nvPr/>
        </p:nvSpPr>
        <p:spPr>
          <a:xfrm>
            <a:off x="963417" y="1784195"/>
            <a:ext cx="10836671" cy="492443"/>
          </a:xfrm>
          <a:prstGeom prst="rect">
            <a:avLst/>
          </a:prstGeom>
          <a:noFill/>
        </p:spPr>
        <p:txBody>
          <a:bodyPr wrap="square">
            <a:spAutoFit/>
          </a:bodyPr>
          <a:lstStyle/>
          <a:p>
            <a:pPr marL="457200" indent="-457200">
              <a:spcBef>
                <a:spcPts val="2400"/>
              </a:spcBef>
              <a:buNone/>
            </a:pPr>
            <a:r>
              <a:rPr lang="en-CA" sz="2600" b="1" dirty="0">
                <a:latin typeface="Arial" panose="020B0604020202020204" pitchFamily="34" charset="0"/>
              </a:rPr>
              <a:t>3.	</a:t>
            </a:r>
            <a:r>
              <a:rPr lang="en-CA" sz="2600" dirty="0">
                <a:latin typeface="Arial" panose="020B0604020202020204" pitchFamily="34" charset="0"/>
              </a:rPr>
              <a:t>PK7300 c</a:t>
            </a:r>
            <a:r>
              <a:rPr lang="en-US" sz="2600" dirty="0">
                <a:latin typeface="Arial" panose="020B0604020202020204" pitchFamily="34" charset="0"/>
              </a:rPr>
              <a:t>an detect some high IgG </a:t>
            </a:r>
            <a:r>
              <a:rPr lang="en-US" sz="2600" dirty="0" err="1">
                <a:latin typeface="Arial" panose="020B0604020202020204" pitchFamily="34" charset="0"/>
              </a:rPr>
              <a:t>titre</a:t>
            </a:r>
            <a:r>
              <a:rPr lang="en-US" sz="2600" dirty="0">
                <a:latin typeface="Arial" panose="020B0604020202020204" pitchFamily="34" charset="0"/>
              </a:rPr>
              <a:t> (albeit not as sensitive as IAT)</a:t>
            </a:r>
            <a:endParaRPr lang="en-CA" sz="2600" dirty="0"/>
          </a:p>
        </p:txBody>
      </p:sp>
      <p:sp>
        <p:nvSpPr>
          <p:cNvPr id="2" name="TextBox 1">
            <a:extLst>
              <a:ext uri="{FF2B5EF4-FFF2-40B4-BE49-F238E27FC236}">
                <a16:creationId xmlns:a16="http://schemas.microsoft.com/office/drawing/2014/main" id="{DEDC792B-C892-E1DA-D1C1-A264F556B42E}"/>
              </a:ext>
            </a:extLst>
          </p:cNvPr>
          <p:cNvSpPr txBox="1"/>
          <p:nvPr/>
        </p:nvSpPr>
        <p:spPr>
          <a:xfrm>
            <a:off x="5718287" y="6317716"/>
            <a:ext cx="5517466" cy="461665"/>
          </a:xfrm>
          <a:prstGeom prst="rect">
            <a:avLst/>
          </a:prstGeom>
          <a:noFill/>
        </p:spPr>
        <p:txBody>
          <a:bodyPr wrap="square" rtlCol="0">
            <a:spAutoFit/>
          </a:bodyPr>
          <a:lstStyle/>
          <a:p>
            <a:r>
              <a:rPr lang="en-CA" sz="1200" b="0">
                <a:solidFill>
                  <a:schemeClr val="tx1">
                    <a:lumMod val="60000"/>
                    <a:lumOff val="40000"/>
                  </a:schemeClr>
                </a:solidFill>
                <a:latin typeface="Arial" panose="020B0604020202020204" pitchFamily="34" charset="0"/>
                <a:cs typeface="Arial" panose="020B0604020202020204" pitchFamily="34" charset="0"/>
              </a:rPr>
              <a:t>Source: Canadia</a:t>
            </a:r>
            <a:r>
              <a:rPr lang="en-CA" sz="1200">
                <a:solidFill>
                  <a:schemeClr val="tx1">
                    <a:lumMod val="60000"/>
                    <a:lumOff val="40000"/>
                  </a:schemeClr>
                </a:solidFill>
                <a:latin typeface="Arial" panose="020B0604020202020204" pitchFamily="34" charset="0"/>
                <a:cs typeface="Arial" panose="020B0604020202020204" pitchFamily="34" charset="0"/>
              </a:rPr>
              <a:t>n Blood Services’ professional education website, profedu.ca</a:t>
            </a:r>
            <a:endParaRPr lang="en-CA" sz="1200" b="0">
              <a:solidFill>
                <a:schemeClr val="tx1">
                  <a:lumMod val="60000"/>
                  <a:lumOff val="40000"/>
                </a:schemeClr>
              </a:solidFill>
              <a:latin typeface="Arial" panose="020B0604020202020204" pitchFamily="34" charset="0"/>
              <a:cs typeface="Arial" panose="020B0604020202020204" pitchFamily="34" charset="0"/>
            </a:endParaRPr>
          </a:p>
          <a:p>
            <a:endParaRPr lang="en-US" sz="1200">
              <a:solidFill>
                <a:schemeClr val="tx1">
                  <a:lumMod val="60000"/>
                  <a:lumOff val="40000"/>
                </a:schemeClr>
              </a:solidFill>
              <a:latin typeface="Arial" panose="020B0604020202020204" pitchFamily="34" charset="0"/>
              <a:cs typeface="Arial" panose="020B0604020202020204" pitchFamily="34" charset="0"/>
            </a:endParaRPr>
          </a:p>
        </p:txBody>
      </p:sp>
      <p:sp>
        <p:nvSpPr>
          <p:cNvPr id="6" name="Flowchart: Connector 5">
            <a:extLst>
              <a:ext uri="{FF2B5EF4-FFF2-40B4-BE49-F238E27FC236}">
                <a16:creationId xmlns:a16="http://schemas.microsoft.com/office/drawing/2014/main" id="{13C0FCC5-ACB1-24AF-0738-E60EEE538FA8}"/>
              </a:ext>
            </a:extLst>
          </p:cNvPr>
          <p:cNvSpPr/>
          <p:nvPr/>
        </p:nvSpPr>
        <p:spPr>
          <a:xfrm>
            <a:off x="4259803" y="5574070"/>
            <a:ext cx="333236" cy="293005"/>
          </a:xfrm>
          <a:prstGeom prst="flowChartConnector">
            <a:avLst/>
          </a:prstGeom>
          <a:solidFill>
            <a:srgbClr val="2A425A"/>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Connector 6">
            <a:extLst>
              <a:ext uri="{FF2B5EF4-FFF2-40B4-BE49-F238E27FC236}">
                <a16:creationId xmlns:a16="http://schemas.microsoft.com/office/drawing/2014/main" id="{0A2418B5-2B70-6780-2CC3-D18D073B292D}"/>
              </a:ext>
            </a:extLst>
          </p:cNvPr>
          <p:cNvSpPr/>
          <p:nvPr/>
        </p:nvSpPr>
        <p:spPr>
          <a:xfrm>
            <a:off x="8443468" y="5574070"/>
            <a:ext cx="333236" cy="293005"/>
          </a:xfrm>
          <a:prstGeom prst="flowChartConnector">
            <a:avLst/>
          </a:prstGeom>
          <a:solidFill>
            <a:srgbClr val="54C3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Connector 9">
            <a:extLst>
              <a:ext uri="{FF2B5EF4-FFF2-40B4-BE49-F238E27FC236}">
                <a16:creationId xmlns:a16="http://schemas.microsoft.com/office/drawing/2014/main" id="{F6ADC284-CE43-7E45-E2A5-FB88F4AFAE0E}"/>
              </a:ext>
            </a:extLst>
          </p:cNvPr>
          <p:cNvSpPr/>
          <p:nvPr/>
        </p:nvSpPr>
        <p:spPr>
          <a:xfrm>
            <a:off x="270915" y="5574070"/>
            <a:ext cx="333236" cy="293005"/>
          </a:xfrm>
          <a:prstGeom prst="flowChartConnector">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6838078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7B956-A718-C7B5-7021-02FDD43F26B1}"/>
              </a:ext>
            </a:extLst>
          </p:cNvPr>
          <p:cNvSpPr>
            <a:spLocks noGrp="1"/>
          </p:cNvSpPr>
          <p:nvPr>
            <p:ph type="title"/>
          </p:nvPr>
        </p:nvSpPr>
        <p:spPr>
          <a:xfrm>
            <a:off x="423817" y="392174"/>
            <a:ext cx="6444343" cy="1325563"/>
          </a:xfrm>
        </p:spPr>
        <p:txBody>
          <a:bodyPr>
            <a:normAutofit fontScale="90000"/>
          </a:bodyPr>
          <a:lstStyle/>
          <a:p>
            <a:r>
              <a:rPr lang="en-US"/>
              <a:t>How will blood components be labelled to indicate that they are low </a:t>
            </a:r>
            <a:r>
              <a:rPr lang="en-US" err="1"/>
              <a:t>titre</a:t>
            </a:r>
            <a:r>
              <a:rPr lang="en-US"/>
              <a:t>?</a:t>
            </a:r>
            <a:endParaRPr lang="en-CA"/>
          </a:p>
        </p:txBody>
      </p:sp>
      <p:sp>
        <p:nvSpPr>
          <p:cNvPr id="3" name="Content Placeholder 2">
            <a:extLst>
              <a:ext uri="{FF2B5EF4-FFF2-40B4-BE49-F238E27FC236}">
                <a16:creationId xmlns:a16="http://schemas.microsoft.com/office/drawing/2014/main" id="{C9F1FE0B-E0F0-D025-08FA-3964CA80EA7A}"/>
              </a:ext>
            </a:extLst>
          </p:cNvPr>
          <p:cNvSpPr>
            <a:spLocks noGrp="1"/>
          </p:cNvSpPr>
          <p:nvPr>
            <p:ph idx="1"/>
          </p:nvPr>
        </p:nvSpPr>
        <p:spPr>
          <a:xfrm>
            <a:off x="470989" y="2345358"/>
            <a:ext cx="6223000" cy="2712633"/>
          </a:xfrm>
        </p:spPr>
        <p:txBody>
          <a:bodyPr>
            <a:normAutofit fontScale="85000" lnSpcReduction="20000"/>
          </a:bodyPr>
          <a:lstStyle/>
          <a:p>
            <a:pPr marL="0" indent="0">
              <a:buNone/>
            </a:pPr>
            <a:r>
              <a:rPr lang="en-CA" sz="2400" b="1" dirty="0">
                <a:latin typeface="Arial"/>
                <a:cs typeface="Arial"/>
              </a:rPr>
              <a:t>Components will be labelled as “Low Anti-A/B” </a:t>
            </a:r>
            <a:r>
              <a:rPr lang="en-CA" sz="2400" dirty="0">
                <a:latin typeface="Arial"/>
                <a:cs typeface="Arial"/>
              </a:rPr>
              <a:t>if all contributing donors test as low titre</a:t>
            </a:r>
          </a:p>
          <a:p>
            <a:pPr marL="0" indent="0">
              <a:buNone/>
            </a:pPr>
            <a:endParaRPr lang="en-CA" sz="2400" dirty="0"/>
          </a:p>
          <a:p>
            <a:pPr marL="0" indent="0">
              <a:buNone/>
            </a:pPr>
            <a:r>
              <a:rPr lang="en-CA" sz="2400" b="1" dirty="0">
                <a:latin typeface="Arial"/>
                <a:cs typeface="Arial"/>
              </a:rPr>
              <a:t>Which components will be labelled?</a:t>
            </a:r>
          </a:p>
          <a:p>
            <a:pPr marL="0" indent="0">
              <a:buNone/>
            </a:pPr>
            <a:r>
              <a:rPr lang="en-CA" sz="2400" dirty="0">
                <a:latin typeface="Arial"/>
                <a:cs typeface="Arial"/>
              </a:rPr>
              <a:t>Group A, B and O pooled untreated platelets</a:t>
            </a:r>
            <a:endParaRPr lang="en-CA" dirty="0"/>
          </a:p>
          <a:p>
            <a:pPr marL="0" indent="0">
              <a:buNone/>
            </a:pPr>
            <a:r>
              <a:rPr lang="en-CA" sz="2400" dirty="0">
                <a:latin typeface="Arial"/>
                <a:cs typeface="Arial"/>
              </a:rPr>
              <a:t>Group A, B and O pathogen-reduced platelets</a:t>
            </a:r>
            <a:endParaRPr lang="en-CA" dirty="0"/>
          </a:p>
          <a:p>
            <a:pPr marL="0" indent="0">
              <a:buNone/>
            </a:pPr>
            <a:r>
              <a:rPr lang="en-CA" sz="2400" dirty="0">
                <a:latin typeface="Arial"/>
                <a:cs typeface="Arial"/>
              </a:rPr>
              <a:t>Group A, B and O untreated apheresis platelets</a:t>
            </a:r>
            <a:endParaRPr lang="en-CA" dirty="0"/>
          </a:p>
          <a:p>
            <a:pPr marL="0" indent="0">
              <a:buNone/>
            </a:pPr>
            <a:r>
              <a:rPr lang="en-CA" sz="2400" dirty="0">
                <a:latin typeface="Arial"/>
                <a:cs typeface="Arial"/>
              </a:rPr>
              <a:t>Group A plasma</a:t>
            </a:r>
            <a:endParaRPr lang="en-CA" dirty="0"/>
          </a:p>
          <a:p>
            <a:pPr marL="0" indent="0">
              <a:buNone/>
            </a:pPr>
            <a:endParaRPr lang="en-CA" sz="2400" b="1" dirty="0">
              <a:highlight>
                <a:srgbClr val="FFFF00"/>
              </a:highlight>
              <a:latin typeface="Arial"/>
              <a:cs typeface="Arial"/>
            </a:endParaRPr>
          </a:p>
        </p:txBody>
      </p:sp>
      <p:pic>
        <p:nvPicPr>
          <p:cNvPr id="4" name="Picture 3" descr="Text, letter&#10;&#10;Description automatically generated">
            <a:extLst>
              <a:ext uri="{FF2B5EF4-FFF2-40B4-BE49-F238E27FC236}">
                <a16:creationId xmlns:a16="http://schemas.microsoft.com/office/drawing/2014/main" id="{FF920F23-181F-3DE5-6821-6900429B89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36516" y="428707"/>
            <a:ext cx="4629704" cy="43916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nvGrpSpPr>
          <p:cNvPr id="13" name="Group 12">
            <a:extLst>
              <a:ext uri="{FF2B5EF4-FFF2-40B4-BE49-F238E27FC236}">
                <a16:creationId xmlns:a16="http://schemas.microsoft.com/office/drawing/2014/main" id="{B2674701-20D9-F08A-B4B4-B761AD8B0879}"/>
              </a:ext>
            </a:extLst>
          </p:cNvPr>
          <p:cNvGrpSpPr/>
          <p:nvPr/>
        </p:nvGrpSpPr>
        <p:grpSpPr>
          <a:xfrm>
            <a:off x="7942608" y="3796114"/>
            <a:ext cx="3725268" cy="2413007"/>
            <a:chOff x="6759852" y="3822381"/>
            <a:chExt cx="3725268" cy="2413007"/>
          </a:xfrm>
        </p:grpSpPr>
        <p:sp>
          <p:nvSpPr>
            <p:cNvPr id="5" name="Rectangle 4">
              <a:extLst>
                <a:ext uri="{FF2B5EF4-FFF2-40B4-BE49-F238E27FC236}">
                  <a16:creationId xmlns:a16="http://schemas.microsoft.com/office/drawing/2014/main" id="{67B83EF3-AF4D-18BC-5EEB-40764C9B80AD}"/>
                </a:ext>
              </a:extLst>
            </p:cNvPr>
            <p:cNvSpPr/>
            <p:nvPr/>
          </p:nvSpPr>
          <p:spPr>
            <a:xfrm>
              <a:off x="9662160" y="3822381"/>
              <a:ext cx="822960" cy="67849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6" name="Picture 5" descr="Text, letter&#10;&#10;Description automatically generated">
              <a:extLst>
                <a:ext uri="{FF2B5EF4-FFF2-40B4-BE49-F238E27FC236}">
                  <a16:creationId xmlns:a16="http://schemas.microsoft.com/office/drawing/2014/main" id="{59FC9AAB-F27B-EF87-17AF-27972DDC3482}"/>
                </a:ext>
              </a:extLst>
            </p:cNvPr>
            <p:cNvPicPr>
              <a:picLocks noChangeAspect="1"/>
            </p:cNvPicPr>
            <p:nvPr/>
          </p:nvPicPr>
          <p:blipFill rotWithShape="1">
            <a:blip r:embed="rId4">
              <a:extLst>
                <a:ext uri="{28A0092B-C50C-407E-A947-70E740481C1C}">
                  <a14:useLocalDpi xmlns:a14="http://schemas.microsoft.com/office/drawing/2010/main" val="0"/>
                </a:ext>
              </a:extLst>
            </a:blip>
            <a:srcRect l="81252" t="78065" r="3606" b="8748"/>
            <a:stretch/>
          </p:blipFill>
          <p:spPr>
            <a:xfrm>
              <a:off x="6759852" y="4307840"/>
              <a:ext cx="2333348" cy="19275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8" name="Straight Connector 7">
              <a:extLst>
                <a:ext uri="{FF2B5EF4-FFF2-40B4-BE49-F238E27FC236}">
                  <a16:creationId xmlns:a16="http://schemas.microsoft.com/office/drawing/2014/main" id="{2B3B6C0B-6581-A21B-78A7-FEF2BD7569E6}"/>
                </a:ext>
              </a:extLst>
            </p:cNvPr>
            <p:cNvCxnSpPr/>
            <p:nvPr/>
          </p:nvCxnSpPr>
          <p:spPr>
            <a:xfrm flipV="1">
              <a:off x="6759852" y="3852861"/>
              <a:ext cx="2902308" cy="454979"/>
            </a:xfrm>
            <a:prstGeom prst="line">
              <a:avLst/>
            </a:prstGeom>
            <a:ln w="38100"/>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C81F86F6-947F-F1F2-D1D1-7C504D46A834}"/>
                </a:ext>
              </a:extLst>
            </p:cNvPr>
            <p:cNvCxnSpPr>
              <a:cxnSpLocks/>
            </p:cNvCxnSpPr>
            <p:nvPr/>
          </p:nvCxnSpPr>
          <p:spPr>
            <a:xfrm flipV="1">
              <a:off x="9093200" y="3852861"/>
              <a:ext cx="1391920" cy="454979"/>
            </a:xfrm>
            <a:prstGeom prst="line">
              <a:avLst/>
            </a:prstGeom>
            <a:ln w="38100"/>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8BC964B0-B069-EFE3-4051-2A144202118F}"/>
                </a:ext>
              </a:extLst>
            </p:cNvPr>
            <p:cNvCxnSpPr>
              <a:cxnSpLocks/>
            </p:cNvCxnSpPr>
            <p:nvPr/>
          </p:nvCxnSpPr>
          <p:spPr>
            <a:xfrm flipV="1">
              <a:off x="9093200" y="4500880"/>
              <a:ext cx="1391920" cy="1734508"/>
            </a:xfrm>
            <a:prstGeom prst="line">
              <a:avLst/>
            </a:prstGeom>
            <a:ln w="38100"/>
          </p:spPr>
          <p:style>
            <a:lnRef idx="1">
              <a:schemeClr val="dk1"/>
            </a:lnRef>
            <a:fillRef idx="0">
              <a:schemeClr val="dk1"/>
            </a:fillRef>
            <a:effectRef idx="0">
              <a:schemeClr val="dk1"/>
            </a:effectRef>
            <a:fontRef idx="minor">
              <a:schemeClr val="tx1"/>
            </a:fontRef>
          </p:style>
        </p:cxnSp>
      </p:grpSp>
      <p:sp>
        <p:nvSpPr>
          <p:cNvPr id="7" name="TextBox 6">
            <a:extLst>
              <a:ext uri="{FF2B5EF4-FFF2-40B4-BE49-F238E27FC236}">
                <a16:creationId xmlns:a16="http://schemas.microsoft.com/office/drawing/2014/main" id="{8C1B8897-8D23-0814-1AD6-53CC7D1A018F}"/>
              </a:ext>
            </a:extLst>
          </p:cNvPr>
          <p:cNvSpPr txBox="1"/>
          <p:nvPr/>
        </p:nvSpPr>
        <p:spPr>
          <a:xfrm>
            <a:off x="5787861" y="6297838"/>
            <a:ext cx="5517466" cy="461665"/>
          </a:xfrm>
          <a:prstGeom prst="rect">
            <a:avLst/>
          </a:prstGeom>
          <a:noFill/>
        </p:spPr>
        <p:txBody>
          <a:bodyPr wrap="square" rtlCol="0">
            <a:spAutoFit/>
          </a:bodyPr>
          <a:lstStyle/>
          <a:p>
            <a:r>
              <a:rPr lang="en-CA" sz="1200" b="0">
                <a:solidFill>
                  <a:schemeClr val="tx1">
                    <a:lumMod val="60000"/>
                    <a:lumOff val="40000"/>
                  </a:schemeClr>
                </a:solidFill>
                <a:latin typeface="Arial" panose="020B0604020202020204" pitchFamily="34" charset="0"/>
                <a:cs typeface="Arial" panose="020B0604020202020204" pitchFamily="34" charset="0"/>
              </a:rPr>
              <a:t>Source: Canadia</a:t>
            </a:r>
            <a:r>
              <a:rPr lang="en-CA" sz="1200">
                <a:solidFill>
                  <a:schemeClr val="tx1">
                    <a:lumMod val="60000"/>
                    <a:lumOff val="40000"/>
                  </a:schemeClr>
                </a:solidFill>
                <a:latin typeface="Arial" panose="020B0604020202020204" pitchFamily="34" charset="0"/>
                <a:cs typeface="Arial" panose="020B0604020202020204" pitchFamily="34" charset="0"/>
              </a:rPr>
              <a:t>n Blood Services’ professional education website, profedu.ca</a:t>
            </a:r>
            <a:endParaRPr lang="en-CA" sz="1200" b="0">
              <a:solidFill>
                <a:schemeClr val="tx1">
                  <a:lumMod val="60000"/>
                  <a:lumOff val="40000"/>
                </a:schemeClr>
              </a:solidFill>
              <a:latin typeface="Arial" panose="020B0604020202020204" pitchFamily="34" charset="0"/>
              <a:cs typeface="Arial" panose="020B0604020202020204" pitchFamily="34" charset="0"/>
            </a:endParaRPr>
          </a:p>
          <a:p>
            <a:endParaRPr lang="en-US" sz="1200">
              <a:solidFill>
                <a:schemeClr val="tx1">
                  <a:lumMod val="60000"/>
                  <a:lumOff val="40000"/>
                </a:schemeClr>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462483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Icon&#10;&#10;Description automatically generated">
            <a:extLst>
              <a:ext uri="{FF2B5EF4-FFF2-40B4-BE49-F238E27FC236}">
                <a16:creationId xmlns:a16="http://schemas.microsoft.com/office/drawing/2014/main" id="{61478C4A-127F-2C0C-7C6B-B71C0EB47CFA}"/>
              </a:ext>
            </a:extLst>
          </p:cNvPr>
          <p:cNvPicPr>
            <a:picLocks noChangeAspect="1"/>
          </p:cNvPicPr>
          <p:nvPr/>
        </p:nvPicPr>
        <p:blipFill rotWithShape="1">
          <a:blip r:embed="rId4">
            <a:extLst>
              <a:ext uri="{28A0092B-C50C-407E-A947-70E740481C1C}">
                <a14:useLocalDpi xmlns:a14="http://schemas.microsoft.com/office/drawing/2010/main" val="0"/>
              </a:ext>
            </a:extLst>
          </a:blip>
          <a:srcRect l="19780" r="44682"/>
          <a:stretch/>
        </p:blipFill>
        <p:spPr>
          <a:xfrm>
            <a:off x="6525863" y="4467305"/>
            <a:ext cx="941009" cy="1489450"/>
          </a:xfrm>
          <a:prstGeom prst="rect">
            <a:avLst/>
          </a:prstGeom>
        </p:spPr>
      </p:pic>
      <p:pic>
        <p:nvPicPr>
          <p:cNvPr id="60" name="Picture 57" descr="Icon&#10;&#10;Description automatically generated">
            <a:extLst>
              <a:ext uri="{FF2B5EF4-FFF2-40B4-BE49-F238E27FC236}">
                <a16:creationId xmlns:a16="http://schemas.microsoft.com/office/drawing/2014/main" id="{A00A3CA3-E101-80F0-0F26-B9D6A6D5C768}"/>
              </a:ext>
            </a:extLst>
          </p:cNvPr>
          <p:cNvPicPr>
            <a:picLocks noChangeAspect="1"/>
          </p:cNvPicPr>
          <p:nvPr/>
        </p:nvPicPr>
        <p:blipFill>
          <a:blip r:embed="rId5"/>
          <a:stretch>
            <a:fillRect/>
          </a:stretch>
        </p:blipFill>
        <p:spPr>
          <a:xfrm>
            <a:off x="4736263" y="2226120"/>
            <a:ext cx="1425845" cy="1411284"/>
          </a:xfrm>
          <a:prstGeom prst="rect">
            <a:avLst/>
          </a:prstGeom>
        </p:spPr>
      </p:pic>
      <p:pic>
        <p:nvPicPr>
          <p:cNvPr id="11" name="Picture 10" descr="Icon&#10;&#10;Description automatically generated">
            <a:extLst>
              <a:ext uri="{FF2B5EF4-FFF2-40B4-BE49-F238E27FC236}">
                <a16:creationId xmlns:a16="http://schemas.microsoft.com/office/drawing/2014/main" id="{BBB66115-6E57-B437-00F2-FE336890F1AE}"/>
              </a:ext>
            </a:extLst>
          </p:cNvPr>
          <p:cNvPicPr>
            <a:picLocks noChangeAspect="1"/>
          </p:cNvPicPr>
          <p:nvPr/>
        </p:nvPicPr>
        <p:blipFill rotWithShape="1">
          <a:blip r:embed="rId5"/>
          <a:srcRect l="10135" b="1114"/>
          <a:stretch/>
        </p:blipFill>
        <p:spPr>
          <a:xfrm>
            <a:off x="5820296" y="2217259"/>
            <a:ext cx="1281335" cy="1395560"/>
          </a:xfrm>
          <a:prstGeom prst="rect">
            <a:avLst/>
          </a:prstGeom>
        </p:spPr>
      </p:pic>
      <p:pic>
        <p:nvPicPr>
          <p:cNvPr id="12" name="Picture 11" descr="Icon&#10;&#10;Description automatically generated">
            <a:extLst>
              <a:ext uri="{FF2B5EF4-FFF2-40B4-BE49-F238E27FC236}">
                <a16:creationId xmlns:a16="http://schemas.microsoft.com/office/drawing/2014/main" id="{8CD759C8-C467-85DE-1723-35B2F9F3A708}"/>
              </a:ext>
            </a:extLst>
          </p:cNvPr>
          <p:cNvPicPr>
            <a:picLocks noChangeAspect="1"/>
          </p:cNvPicPr>
          <p:nvPr/>
        </p:nvPicPr>
        <p:blipFill rotWithShape="1">
          <a:blip r:embed="rId5"/>
          <a:srcRect l="10135" b="1114"/>
          <a:stretch/>
        </p:blipFill>
        <p:spPr>
          <a:xfrm>
            <a:off x="6784067" y="2226119"/>
            <a:ext cx="1281335" cy="1395560"/>
          </a:xfrm>
          <a:prstGeom prst="rect">
            <a:avLst/>
          </a:prstGeom>
        </p:spPr>
      </p:pic>
      <p:pic>
        <p:nvPicPr>
          <p:cNvPr id="14" name="Picture 13" descr="Icon&#10;&#10;Description automatically generated">
            <a:extLst>
              <a:ext uri="{FF2B5EF4-FFF2-40B4-BE49-F238E27FC236}">
                <a16:creationId xmlns:a16="http://schemas.microsoft.com/office/drawing/2014/main" id="{D49EA5FE-3E30-839A-174B-F682AFF652F8}"/>
              </a:ext>
            </a:extLst>
          </p:cNvPr>
          <p:cNvPicPr>
            <a:picLocks noChangeAspect="1"/>
          </p:cNvPicPr>
          <p:nvPr/>
        </p:nvPicPr>
        <p:blipFill rotWithShape="1">
          <a:blip r:embed="rId5"/>
          <a:srcRect l="10135" b="1114"/>
          <a:stretch/>
        </p:blipFill>
        <p:spPr>
          <a:xfrm>
            <a:off x="7767131" y="2216474"/>
            <a:ext cx="1281335" cy="1395560"/>
          </a:xfrm>
          <a:prstGeom prst="rect">
            <a:avLst/>
          </a:prstGeom>
        </p:spPr>
      </p:pic>
      <p:pic>
        <p:nvPicPr>
          <p:cNvPr id="10" name="Picture 9" descr="Icon&#10;&#10;Description automatically generated">
            <a:extLst>
              <a:ext uri="{FF2B5EF4-FFF2-40B4-BE49-F238E27FC236}">
                <a16:creationId xmlns:a16="http://schemas.microsoft.com/office/drawing/2014/main" id="{65FCE2FD-22D9-DFAE-DC2F-EA4BF3A2A27D}"/>
              </a:ext>
            </a:extLst>
          </p:cNvPr>
          <p:cNvPicPr>
            <a:picLocks noChangeAspect="1"/>
          </p:cNvPicPr>
          <p:nvPr/>
        </p:nvPicPr>
        <p:blipFill rotWithShape="1">
          <a:blip r:embed="rId5"/>
          <a:srcRect l="10135" b="1114"/>
          <a:stretch/>
        </p:blipFill>
        <p:spPr>
          <a:xfrm>
            <a:off x="3572653" y="2245410"/>
            <a:ext cx="1281335" cy="1395560"/>
          </a:xfrm>
          <a:prstGeom prst="rect">
            <a:avLst/>
          </a:prstGeom>
        </p:spPr>
      </p:pic>
      <p:sp>
        <p:nvSpPr>
          <p:cNvPr id="3" name="TextBox 2">
            <a:extLst>
              <a:ext uri="{FF2B5EF4-FFF2-40B4-BE49-F238E27FC236}">
                <a16:creationId xmlns:a16="http://schemas.microsoft.com/office/drawing/2014/main" id="{35CDF1C6-7A9F-DF15-0759-42ECC5B35399}"/>
              </a:ext>
            </a:extLst>
          </p:cNvPr>
          <p:cNvSpPr txBox="1"/>
          <p:nvPr/>
        </p:nvSpPr>
        <p:spPr>
          <a:xfrm>
            <a:off x="5718287" y="6317716"/>
            <a:ext cx="5517466" cy="461665"/>
          </a:xfrm>
          <a:prstGeom prst="rect">
            <a:avLst/>
          </a:prstGeom>
          <a:noFill/>
        </p:spPr>
        <p:txBody>
          <a:bodyPr wrap="square" rtlCol="0">
            <a:spAutoFit/>
          </a:bodyPr>
          <a:lstStyle/>
          <a:p>
            <a:r>
              <a:rPr lang="en-CA" sz="1200" b="0">
                <a:solidFill>
                  <a:schemeClr val="tx1">
                    <a:lumMod val="60000"/>
                    <a:lumOff val="40000"/>
                  </a:schemeClr>
                </a:solidFill>
                <a:latin typeface="Arial" panose="020B0604020202020204" pitchFamily="34" charset="0"/>
                <a:cs typeface="Arial" panose="020B0604020202020204" pitchFamily="34" charset="0"/>
              </a:rPr>
              <a:t>Source: Canadia</a:t>
            </a:r>
            <a:r>
              <a:rPr lang="en-CA" sz="1200">
                <a:solidFill>
                  <a:schemeClr val="tx1">
                    <a:lumMod val="60000"/>
                    <a:lumOff val="40000"/>
                  </a:schemeClr>
                </a:solidFill>
                <a:latin typeface="Arial" panose="020B0604020202020204" pitchFamily="34" charset="0"/>
                <a:cs typeface="Arial" panose="020B0604020202020204" pitchFamily="34" charset="0"/>
              </a:rPr>
              <a:t>n Blood Services’ professional education website, profedu.ca</a:t>
            </a:r>
            <a:endParaRPr lang="en-CA" sz="1200" b="0">
              <a:solidFill>
                <a:schemeClr val="tx1">
                  <a:lumMod val="60000"/>
                  <a:lumOff val="40000"/>
                </a:schemeClr>
              </a:solidFill>
              <a:latin typeface="Arial" panose="020B0604020202020204" pitchFamily="34" charset="0"/>
              <a:cs typeface="Arial" panose="020B0604020202020204" pitchFamily="34" charset="0"/>
            </a:endParaRPr>
          </a:p>
          <a:p>
            <a:endParaRPr lang="en-US" sz="1200">
              <a:solidFill>
                <a:schemeClr val="tx1">
                  <a:lumMod val="60000"/>
                  <a:lumOff val="40000"/>
                </a:schemeClr>
              </a:solidFill>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D6B40195-6620-9614-68A4-EE2FDD099AAF}"/>
              </a:ext>
            </a:extLst>
          </p:cNvPr>
          <p:cNvSpPr txBox="1">
            <a:spLocks/>
          </p:cNvSpPr>
          <p:nvPr/>
        </p:nvSpPr>
        <p:spPr>
          <a:xfrm>
            <a:off x="799454" y="132650"/>
            <a:ext cx="10515600" cy="132556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en-US" sz="3200">
                <a:latin typeface="Arial"/>
                <a:cs typeface="Arial"/>
              </a:rPr>
              <a:t>Is low </a:t>
            </a:r>
            <a:r>
              <a:rPr lang="en-US" sz="3200" err="1">
                <a:latin typeface="Arial"/>
                <a:cs typeface="Arial"/>
              </a:rPr>
              <a:t>titre</a:t>
            </a:r>
            <a:r>
              <a:rPr lang="en-US" sz="3200">
                <a:latin typeface="Arial"/>
                <a:cs typeface="Arial"/>
              </a:rPr>
              <a:t> a consideration in the platelet pooling process? </a:t>
            </a:r>
            <a:endParaRPr lang="en-US" sz="3200"/>
          </a:p>
        </p:txBody>
      </p:sp>
      <p:sp>
        <p:nvSpPr>
          <p:cNvPr id="13" name="TextBox 12">
            <a:extLst>
              <a:ext uri="{FF2B5EF4-FFF2-40B4-BE49-F238E27FC236}">
                <a16:creationId xmlns:a16="http://schemas.microsoft.com/office/drawing/2014/main" id="{56329FDC-28D3-D41B-268B-5F8F91E3CF81}"/>
              </a:ext>
            </a:extLst>
          </p:cNvPr>
          <p:cNvSpPr txBox="1"/>
          <p:nvPr/>
        </p:nvSpPr>
        <p:spPr>
          <a:xfrm>
            <a:off x="3226067" y="4913731"/>
            <a:ext cx="2137482" cy="646331"/>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1" i="0" u="none" strike="noStrike" kern="1200" cap="none" spc="0" normalizeH="0" baseline="0" noProof="0">
                <a:ln>
                  <a:noFill/>
                </a:ln>
                <a:effectLst/>
                <a:uLnTx/>
                <a:uFillTx/>
                <a:latin typeface="Arial"/>
                <a:cs typeface="Arial"/>
              </a:rPr>
              <a:t>Unit not labelled </a:t>
            </a:r>
            <a:r>
              <a:rPr lang="en-CA" b="1">
                <a:latin typeface="Arial" panose="020B0604020202020204" pitchFamily="34" charset="0"/>
                <a:cs typeface="Arial" panose="020B0604020202020204" pitchFamily="34" charset="0"/>
              </a:rPr>
              <a:t>“L</a:t>
            </a:r>
            <a:r>
              <a:rPr kumimoji="0" lang="en-CA" sz="1800" b="1" i="0" u="none" strike="noStrike" kern="1200" cap="none" spc="0" normalizeH="0" baseline="0" noProof="0">
                <a:ln>
                  <a:noFill/>
                </a:ln>
                <a:effectLst/>
                <a:uLnTx/>
                <a:uFillTx/>
                <a:latin typeface="Arial" panose="020B0604020202020204" pitchFamily="34" charset="0"/>
                <a:cs typeface="Arial" panose="020B0604020202020204" pitchFamily="34" charset="0"/>
              </a:rPr>
              <a:t>ow anti-A/B”</a:t>
            </a:r>
            <a:endParaRPr lang="en-CA" sz="1800" b="1"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925DC0DB-D3C2-B5DE-C689-D0DF51CEA836}"/>
              </a:ext>
            </a:extLst>
          </p:cNvPr>
          <p:cNvSpPr txBox="1"/>
          <p:nvPr/>
        </p:nvSpPr>
        <p:spPr>
          <a:xfrm>
            <a:off x="9238809" y="2135679"/>
            <a:ext cx="2497810" cy="2862322"/>
          </a:xfrm>
          <a:prstGeom prst="rect">
            <a:avLst/>
          </a:prstGeom>
          <a:noFill/>
        </p:spPr>
        <p:txBody>
          <a:bodyPr wrap="square" lIns="91440" tIns="45720" rIns="91440" bIns="45720" anchor="t">
            <a:spAutoFit/>
          </a:bodyPr>
          <a:lstStyle/>
          <a:p>
            <a:pPr>
              <a:defRPr/>
            </a:pPr>
            <a:r>
              <a:rPr lang="en-CA" sz="3600" b="1">
                <a:latin typeface="Arial"/>
                <a:ea typeface="+mn-lt"/>
                <a:cs typeface="+mn-lt"/>
              </a:rPr>
              <a:t>No.</a:t>
            </a:r>
          </a:p>
          <a:p>
            <a:pPr>
              <a:defRPr/>
            </a:pPr>
            <a:r>
              <a:rPr lang="en-CA">
                <a:latin typeface="Arial"/>
                <a:ea typeface="+mn-lt"/>
                <a:cs typeface="+mn-lt"/>
              </a:rPr>
              <a:t>Each of the four </a:t>
            </a:r>
            <a:r>
              <a:rPr lang="en-CA" b="1">
                <a:latin typeface="Arial"/>
                <a:ea typeface="+mn-lt"/>
                <a:cs typeface="+mn-lt"/>
              </a:rPr>
              <a:t>randomly selected</a:t>
            </a:r>
            <a:r>
              <a:rPr lang="en-CA">
                <a:latin typeface="Arial"/>
                <a:ea typeface="+mn-lt"/>
                <a:cs typeface="+mn-lt"/>
              </a:rPr>
              <a:t> </a:t>
            </a:r>
            <a:endParaRPr lang="en-CA"/>
          </a:p>
          <a:p>
            <a:pPr>
              <a:defRPr/>
            </a:pPr>
            <a:r>
              <a:rPr lang="en-CA">
                <a:latin typeface="Arial"/>
                <a:ea typeface="+mn-lt"/>
                <a:cs typeface="+mn-lt"/>
              </a:rPr>
              <a:t>donors in an untreated platelet pool must test as low </a:t>
            </a:r>
            <a:r>
              <a:rPr kumimoji="0" lang="en-CA" b="0" i="0" u="none" strike="noStrike" kern="1200" cap="none" spc="0" normalizeH="0" baseline="0" noProof="0">
                <a:ln>
                  <a:noFill/>
                </a:ln>
                <a:effectLst/>
                <a:uLnTx/>
                <a:uFillTx/>
                <a:latin typeface="Arial"/>
                <a:ea typeface="+mn-lt"/>
                <a:cs typeface="+mn-lt"/>
              </a:rPr>
              <a:t>titre for </a:t>
            </a:r>
            <a:r>
              <a:rPr lang="en-CA">
                <a:latin typeface="Arial"/>
                <a:ea typeface="+mn-lt"/>
                <a:cs typeface="+mn-lt"/>
              </a:rPr>
              <a:t>the final pooled component to be considered low titre.</a:t>
            </a:r>
            <a:endParaRPr lang="en-US">
              <a:latin typeface="Arial"/>
            </a:endParaRPr>
          </a:p>
        </p:txBody>
      </p:sp>
      <p:pic>
        <p:nvPicPr>
          <p:cNvPr id="57" name="Picture 57" descr="Icon&#10;&#10;Description automatically generated">
            <a:extLst>
              <a:ext uri="{FF2B5EF4-FFF2-40B4-BE49-F238E27FC236}">
                <a16:creationId xmlns:a16="http://schemas.microsoft.com/office/drawing/2014/main" id="{4C34D7E4-D79C-72EF-BAEB-B29A07AAB35E}"/>
              </a:ext>
            </a:extLst>
          </p:cNvPr>
          <p:cNvPicPr>
            <a:picLocks noChangeAspect="1"/>
          </p:cNvPicPr>
          <p:nvPr/>
        </p:nvPicPr>
        <p:blipFill>
          <a:blip r:embed="rId5"/>
          <a:stretch>
            <a:fillRect/>
          </a:stretch>
        </p:blipFill>
        <p:spPr>
          <a:xfrm>
            <a:off x="475281" y="2226120"/>
            <a:ext cx="1425845" cy="1411284"/>
          </a:xfrm>
          <a:prstGeom prst="rect">
            <a:avLst/>
          </a:prstGeom>
        </p:spPr>
      </p:pic>
      <p:pic>
        <p:nvPicPr>
          <p:cNvPr id="58" name="Picture 57" descr="Icon&#10;&#10;Description automatically generated">
            <a:extLst>
              <a:ext uri="{FF2B5EF4-FFF2-40B4-BE49-F238E27FC236}">
                <a16:creationId xmlns:a16="http://schemas.microsoft.com/office/drawing/2014/main" id="{F3FCD046-8C04-E072-37B6-C81315C9AD3F}"/>
              </a:ext>
            </a:extLst>
          </p:cNvPr>
          <p:cNvPicPr>
            <a:picLocks noChangeAspect="1"/>
          </p:cNvPicPr>
          <p:nvPr/>
        </p:nvPicPr>
        <p:blipFill rotWithShape="1">
          <a:blip r:embed="rId5"/>
          <a:srcRect l="10135" b="1114"/>
          <a:stretch/>
        </p:blipFill>
        <p:spPr>
          <a:xfrm>
            <a:off x="1585666" y="2235765"/>
            <a:ext cx="1281335" cy="1395560"/>
          </a:xfrm>
          <a:prstGeom prst="rect">
            <a:avLst/>
          </a:prstGeom>
        </p:spPr>
      </p:pic>
      <p:pic>
        <p:nvPicPr>
          <p:cNvPr id="65" name="Picture 65" descr="Icon&#10;&#10;Description automatically generated">
            <a:extLst>
              <a:ext uri="{FF2B5EF4-FFF2-40B4-BE49-F238E27FC236}">
                <a16:creationId xmlns:a16="http://schemas.microsoft.com/office/drawing/2014/main" id="{C697E51E-C280-A3B3-F2C5-0A43D8C1B2FE}"/>
              </a:ext>
            </a:extLst>
          </p:cNvPr>
          <p:cNvPicPr>
            <a:picLocks noChangeAspect="1"/>
          </p:cNvPicPr>
          <p:nvPr/>
        </p:nvPicPr>
        <p:blipFill rotWithShape="1">
          <a:blip r:embed="rId6"/>
          <a:srcRect l="11758" t="34048" r="53991" b="8203"/>
          <a:stretch/>
        </p:blipFill>
        <p:spPr>
          <a:xfrm>
            <a:off x="2839352" y="2382626"/>
            <a:ext cx="732939" cy="1196721"/>
          </a:xfrm>
          <a:prstGeom prst="rect">
            <a:avLst/>
          </a:prstGeom>
        </p:spPr>
      </p:pic>
      <p:pic>
        <p:nvPicPr>
          <p:cNvPr id="66" name="Picture 65" descr="Icon&#10;&#10;Description automatically generated">
            <a:extLst>
              <a:ext uri="{FF2B5EF4-FFF2-40B4-BE49-F238E27FC236}">
                <a16:creationId xmlns:a16="http://schemas.microsoft.com/office/drawing/2014/main" id="{D1EA2D43-1128-5F44-A190-1A4793381429}"/>
              </a:ext>
            </a:extLst>
          </p:cNvPr>
          <p:cNvPicPr>
            <a:picLocks noChangeAspect="1"/>
          </p:cNvPicPr>
          <p:nvPr/>
        </p:nvPicPr>
        <p:blipFill rotWithShape="1">
          <a:blip r:embed="rId5"/>
          <a:srcRect l="45946" t="67764" r="32432" b="-595"/>
          <a:stretch/>
        </p:blipFill>
        <p:spPr>
          <a:xfrm>
            <a:off x="3152007" y="3192991"/>
            <a:ext cx="308293" cy="463336"/>
          </a:xfrm>
          <a:prstGeom prst="rect">
            <a:avLst/>
          </a:prstGeom>
        </p:spPr>
      </p:pic>
      <mc:AlternateContent xmlns:mc="http://schemas.openxmlformats.org/markup-compatibility/2006" xmlns:p14="http://schemas.microsoft.com/office/powerpoint/2010/main">
        <mc:Choice Requires="p14">
          <p:contentPart p14:bwMode="auto" r:id="rId7">
            <p14:nvContentPartPr>
              <p14:cNvPr id="69" name="Ink 68">
                <a:extLst>
                  <a:ext uri="{FF2B5EF4-FFF2-40B4-BE49-F238E27FC236}">
                    <a16:creationId xmlns:a16="http://schemas.microsoft.com/office/drawing/2014/main" id="{C75ED5EC-F1B0-2494-2351-A8D8EB525ADE}"/>
                  </a:ext>
                </a:extLst>
              </p14:cNvPr>
              <p14:cNvContentPartPr/>
              <p14:nvPr/>
            </p14:nvContentPartPr>
            <p14:xfrm>
              <a:off x="3497939" y="2416984"/>
              <a:ext cx="119093" cy="143808"/>
            </p14:xfrm>
          </p:contentPart>
        </mc:Choice>
        <mc:Fallback xmlns="">
          <p:pic>
            <p:nvPicPr>
              <p:cNvPr id="69" name="Ink 68">
                <a:extLst>
                  <a:ext uri="{FF2B5EF4-FFF2-40B4-BE49-F238E27FC236}">
                    <a16:creationId xmlns:a16="http://schemas.microsoft.com/office/drawing/2014/main" id="{C75ED5EC-F1B0-2494-2351-A8D8EB525ADE}"/>
                  </a:ext>
                </a:extLst>
              </p:cNvPr>
              <p:cNvPicPr/>
              <p:nvPr/>
            </p:nvPicPr>
            <p:blipFill>
              <a:blip r:embed="rId9"/>
              <a:stretch>
                <a:fillRect/>
              </a:stretch>
            </p:blipFill>
            <p:spPr>
              <a:xfrm>
                <a:off x="3480003" y="2399008"/>
                <a:ext cx="154606" cy="1794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1" name="Ink 70">
                <a:extLst>
                  <a:ext uri="{FF2B5EF4-FFF2-40B4-BE49-F238E27FC236}">
                    <a16:creationId xmlns:a16="http://schemas.microsoft.com/office/drawing/2014/main" id="{9DB91C98-A596-5F7F-9B59-7306FE0F476D}"/>
                  </a:ext>
                </a:extLst>
              </p14:cNvPr>
              <p14:cNvContentPartPr/>
              <p14:nvPr/>
            </p14:nvContentPartPr>
            <p14:xfrm>
              <a:off x="10010936" y="1904192"/>
              <a:ext cx="11623" cy="11623"/>
            </p14:xfrm>
          </p:contentPart>
        </mc:Choice>
        <mc:Fallback xmlns="">
          <p:pic>
            <p:nvPicPr>
              <p:cNvPr id="71" name="Ink 70">
                <a:extLst>
                  <a:ext uri="{FF2B5EF4-FFF2-40B4-BE49-F238E27FC236}">
                    <a16:creationId xmlns:a16="http://schemas.microsoft.com/office/drawing/2014/main" id="{9DB91C98-A596-5F7F-9B59-7306FE0F476D}"/>
                  </a:ext>
                </a:extLst>
              </p:cNvPr>
              <p:cNvPicPr/>
              <p:nvPr/>
            </p:nvPicPr>
            <p:blipFill>
              <a:blip r:embed="rId11"/>
              <a:stretch>
                <a:fillRect/>
              </a:stretch>
            </p:blipFill>
            <p:spPr>
              <a:xfrm>
                <a:off x="9429786" y="1323042"/>
                <a:ext cx="1162300" cy="11623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73" name="Ink 72">
                <a:extLst>
                  <a:ext uri="{FF2B5EF4-FFF2-40B4-BE49-F238E27FC236}">
                    <a16:creationId xmlns:a16="http://schemas.microsoft.com/office/drawing/2014/main" id="{E15E396D-502D-6EEC-105F-6571ED5537D7}"/>
                  </a:ext>
                </a:extLst>
              </p14:cNvPr>
              <p14:cNvContentPartPr/>
              <p14:nvPr/>
            </p14:nvContentPartPr>
            <p14:xfrm>
              <a:off x="3488041" y="2451303"/>
              <a:ext cx="91098" cy="70667"/>
            </p14:xfrm>
          </p:contentPart>
        </mc:Choice>
        <mc:Fallback xmlns="">
          <p:pic>
            <p:nvPicPr>
              <p:cNvPr id="73" name="Ink 72">
                <a:extLst>
                  <a:ext uri="{FF2B5EF4-FFF2-40B4-BE49-F238E27FC236}">
                    <a16:creationId xmlns:a16="http://schemas.microsoft.com/office/drawing/2014/main" id="{E15E396D-502D-6EEC-105F-6571ED5537D7}"/>
                  </a:ext>
                </a:extLst>
              </p:cNvPr>
              <p:cNvPicPr/>
              <p:nvPr/>
            </p:nvPicPr>
            <p:blipFill>
              <a:blip r:embed="rId13"/>
              <a:stretch>
                <a:fillRect/>
              </a:stretch>
            </p:blipFill>
            <p:spPr>
              <a:xfrm>
                <a:off x="3470108" y="2433367"/>
                <a:ext cx="126605" cy="106180"/>
              </a:xfrm>
              <a:prstGeom prst="rect">
                <a:avLst/>
              </a:prstGeom>
            </p:spPr>
          </p:pic>
        </mc:Fallback>
      </mc:AlternateContent>
      <p:sp>
        <p:nvSpPr>
          <p:cNvPr id="4" name="Flowchart: Off-page Connector 3">
            <a:extLst>
              <a:ext uri="{FF2B5EF4-FFF2-40B4-BE49-F238E27FC236}">
                <a16:creationId xmlns:a16="http://schemas.microsoft.com/office/drawing/2014/main" id="{AA5E4D0A-3B96-65D9-DBDD-44F379FAC753}"/>
              </a:ext>
            </a:extLst>
          </p:cNvPr>
          <p:cNvSpPr/>
          <p:nvPr/>
        </p:nvSpPr>
        <p:spPr>
          <a:xfrm>
            <a:off x="4949040" y="2131411"/>
            <a:ext cx="3969488" cy="2215115"/>
          </a:xfrm>
          <a:prstGeom prst="flowChartOffpageConnector">
            <a:avLst/>
          </a:prstGeom>
          <a:noFill/>
          <a:ln w="57150">
            <a:solidFill>
              <a:srgbClr val="2A42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lowchart: Off-page Connector 1">
            <a:extLst>
              <a:ext uri="{FF2B5EF4-FFF2-40B4-BE49-F238E27FC236}">
                <a16:creationId xmlns:a16="http://schemas.microsoft.com/office/drawing/2014/main" id="{253CA767-BB58-2D1E-D782-223034FFDF7B}"/>
              </a:ext>
            </a:extLst>
          </p:cNvPr>
          <p:cNvSpPr/>
          <p:nvPr/>
        </p:nvSpPr>
        <p:spPr>
          <a:xfrm>
            <a:off x="527667" y="2131411"/>
            <a:ext cx="4332767" cy="2215115"/>
          </a:xfrm>
          <a:prstGeom prst="flowChartOffpageConnector">
            <a:avLst/>
          </a:prstGeom>
          <a:noFill/>
          <a:ln w="57150">
            <a:solidFill>
              <a:srgbClr val="2A42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470FA9B9-B1CD-251A-68F3-2D7FF6FF15D8}"/>
              </a:ext>
            </a:extLst>
          </p:cNvPr>
          <p:cNvSpPr txBox="1"/>
          <p:nvPr/>
        </p:nvSpPr>
        <p:spPr>
          <a:xfrm>
            <a:off x="954317" y="3521737"/>
            <a:ext cx="6094428" cy="369332"/>
          </a:xfrm>
          <a:prstGeom prst="rect">
            <a:avLst/>
          </a:prstGeom>
          <a:noFill/>
        </p:spPr>
        <p:txBody>
          <a:bodyPr wrap="square">
            <a:spAutoFit/>
          </a:bodyPr>
          <a:lstStyle/>
          <a:p>
            <a:r>
              <a:rPr lang="en-CA" sz="1800" b="1">
                <a:solidFill>
                  <a:srgbClr val="4D4D4D"/>
                </a:solidFill>
                <a:effectLst/>
                <a:latin typeface="Arial" panose="020B0604020202020204" pitchFamily="34" charset="0"/>
                <a:ea typeface="Calibri" panose="020F0502020204030204" pitchFamily="34" charset="0"/>
                <a:cs typeface="Arial" panose="020B0604020202020204" pitchFamily="34" charset="0"/>
              </a:rPr>
              <a:t>LT</a:t>
            </a:r>
            <a:endParaRPr lang="en-US" b="1"/>
          </a:p>
        </p:txBody>
      </p:sp>
      <p:sp>
        <p:nvSpPr>
          <p:cNvPr id="21" name="TextBox 20">
            <a:extLst>
              <a:ext uri="{FF2B5EF4-FFF2-40B4-BE49-F238E27FC236}">
                <a16:creationId xmlns:a16="http://schemas.microsoft.com/office/drawing/2014/main" id="{7F1F19B7-F9CF-7A9A-3E99-0E8914040C2C}"/>
              </a:ext>
            </a:extLst>
          </p:cNvPr>
          <p:cNvSpPr txBox="1"/>
          <p:nvPr/>
        </p:nvSpPr>
        <p:spPr>
          <a:xfrm>
            <a:off x="1937828" y="3521737"/>
            <a:ext cx="6094428" cy="369332"/>
          </a:xfrm>
          <a:prstGeom prst="rect">
            <a:avLst/>
          </a:prstGeom>
          <a:noFill/>
        </p:spPr>
        <p:txBody>
          <a:bodyPr wrap="square">
            <a:spAutoFit/>
          </a:bodyPr>
          <a:lstStyle/>
          <a:p>
            <a:r>
              <a:rPr lang="en-CA" sz="1800" b="1">
                <a:solidFill>
                  <a:srgbClr val="4D4D4D"/>
                </a:solidFill>
                <a:effectLst/>
                <a:latin typeface="Arial" panose="020B0604020202020204" pitchFamily="34" charset="0"/>
                <a:ea typeface="Calibri" panose="020F0502020204030204" pitchFamily="34" charset="0"/>
                <a:cs typeface="Arial" panose="020B0604020202020204" pitchFamily="34" charset="0"/>
              </a:rPr>
              <a:t>LT</a:t>
            </a:r>
            <a:endParaRPr lang="en-US" b="1"/>
          </a:p>
        </p:txBody>
      </p:sp>
      <p:sp>
        <p:nvSpPr>
          <p:cNvPr id="25" name="TextBox 24">
            <a:extLst>
              <a:ext uri="{FF2B5EF4-FFF2-40B4-BE49-F238E27FC236}">
                <a16:creationId xmlns:a16="http://schemas.microsoft.com/office/drawing/2014/main" id="{DFF444AF-FF1D-D413-EA71-69ADE264AF2D}"/>
              </a:ext>
            </a:extLst>
          </p:cNvPr>
          <p:cNvSpPr txBox="1"/>
          <p:nvPr/>
        </p:nvSpPr>
        <p:spPr>
          <a:xfrm>
            <a:off x="3949154" y="3521737"/>
            <a:ext cx="6094428" cy="369332"/>
          </a:xfrm>
          <a:prstGeom prst="rect">
            <a:avLst/>
          </a:prstGeom>
          <a:noFill/>
        </p:spPr>
        <p:txBody>
          <a:bodyPr wrap="square">
            <a:spAutoFit/>
          </a:bodyPr>
          <a:lstStyle/>
          <a:p>
            <a:r>
              <a:rPr lang="en-CA" sz="1800" b="1">
                <a:solidFill>
                  <a:srgbClr val="4D4D4D"/>
                </a:solidFill>
                <a:effectLst/>
                <a:latin typeface="Arial" panose="020B0604020202020204" pitchFamily="34" charset="0"/>
                <a:ea typeface="Calibri" panose="020F0502020204030204" pitchFamily="34" charset="0"/>
                <a:cs typeface="Arial" panose="020B0604020202020204" pitchFamily="34" charset="0"/>
              </a:rPr>
              <a:t>LT</a:t>
            </a:r>
            <a:endParaRPr lang="en-US" b="1"/>
          </a:p>
        </p:txBody>
      </p:sp>
      <p:sp>
        <p:nvSpPr>
          <p:cNvPr id="30" name="TextBox 29">
            <a:extLst>
              <a:ext uri="{FF2B5EF4-FFF2-40B4-BE49-F238E27FC236}">
                <a16:creationId xmlns:a16="http://schemas.microsoft.com/office/drawing/2014/main" id="{E87AAD87-05D9-4D0A-EC60-4B5DC6E2665A}"/>
              </a:ext>
            </a:extLst>
          </p:cNvPr>
          <p:cNvSpPr txBox="1"/>
          <p:nvPr/>
        </p:nvSpPr>
        <p:spPr>
          <a:xfrm>
            <a:off x="5251642" y="3574900"/>
            <a:ext cx="6094428" cy="369332"/>
          </a:xfrm>
          <a:prstGeom prst="rect">
            <a:avLst/>
          </a:prstGeom>
          <a:noFill/>
        </p:spPr>
        <p:txBody>
          <a:bodyPr wrap="square">
            <a:spAutoFit/>
          </a:bodyPr>
          <a:lstStyle/>
          <a:p>
            <a:r>
              <a:rPr lang="en-CA" sz="1800" b="1">
                <a:solidFill>
                  <a:srgbClr val="4D4D4D"/>
                </a:solidFill>
                <a:effectLst/>
                <a:latin typeface="Arial" panose="020B0604020202020204" pitchFamily="34" charset="0"/>
                <a:ea typeface="Calibri" panose="020F0502020204030204" pitchFamily="34" charset="0"/>
                <a:cs typeface="Arial" panose="020B0604020202020204" pitchFamily="34" charset="0"/>
              </a:rPr>
              <a:t>LT</a:t>
            </a:r>
            <a:endParaRPr lang="en-US" b="1"/>
          </a:p>
        </p:txBody>
      </p:sp>
      <p:sp>
        <p:nvSpPr>
          <p:cNvPr id="31" name="TextBox 30">
            <a:extLst>
              <a:ext uri="{FF2B5EF4-FFF2-40B4-BE49-F238E27FC236}">
                <a16:creationId xmlns:a16="http://schemas.microsoft.com/office/drawing/2014/main" id="{A032A9EA-5173-879A-62DC-E98F9353995C}"/>
              </a:ext>
            </a:extLst>
          </p:cNvPr>
          <p:cNvSpPr txBox="1"/>
          <p:nvPr/>
        </p:nvSpPr>
        <p:spPr>
          <a:xfrm>
            <a:off x="6190852" y="3574900"/>
            <a:ext cx="6094428" cy="369332"/>
          </a:xfrm>
          <a:prstGeom prst="rect">
            <a:avLst/>
          </a:prstGeom>
          <a:noFill/>
        </p:spPr>
        <p:txBody>
          <a:bodyPr wrap="square">
            <a:spAutoFit/>
          </a:bodyPr>
          <a:lstStyle/>
          <a:p>
            <a:r>
              <a:rPr lang="en-CA" sz="1800" b="1">
                <a:solidFill>
                  <a:srgbClr val="4D4D4D"/>
                </a:solidFill>
                <a:effectLst/>
                <a:latin typeface="Arial" panose="020B0604020202020204" pitchFamily="34" charset="0"/>
                <a:ea typeface="Calibri" panose="020F0502020204030204" pitchFamily="34" charset="0"/>
                <a:cs typeface="Arial" panose="020B0604020202020204" pitchFamily="34" charset="0"/>
              </a:rPr>
              <a:t>LT</a:t>
            </a:r>
            <a:endParaRPr lang="en-US" b="1"/>
          </a:p>
        </p:txBody>
      </p:sp>
      <p:sp>
        <p:nvSpPr>
          <p:cNvPr id="32" name="TextBox 31">
            <a:extLst>
              <a:ext uri="{FF2B5EF4-FFF2-40B4-BE49-F238E27FC236}">
                <a16:creationId xmlns:a16="http://schemas.microsoft.com/office/drawing/2014/main" id="{2966691D-1479-EA9A-CEF9-CCAD093687A2}"/>
              </a:ext>
            </a:extLst>
          </p:cNvPr>
          <p:cNvSpPr txBox="1"/>
          <p:nvPr/>
        </p:nvSpPr>
        <p:spPr>
          <a:xfrm>
            <a:off x="7165503" y="3574900"/>
            <a:ext cx="6094428" cy="369332"/>
          </a:xfrm>
          <a:prstGeom prst="rect">
            <a:avLst/>
          </a:prstGeom>
          <a:noFill/>
        </p:spPr>
        <p:txBody>
          <a:bodyPr wrap="square">
            <a:spAutoFit/>
          </a:bodyPr>
          <a:lstStyle/>
          <a:p>
            <a:r>
              <a:rPr lang="en-CA" sz="1800" b="1">
                <a:solidFill>
                  <a:srgbClr val="4D4D4D"/>
                </a:solidFill>
                <a:effectLst/>
                <a:latin typeface="Arial" panose="020B0604020202020204" pitchFamily="34" charset="0"/>
                <a:ea typeface="Calibri" panose="020F0502020204030204" pitchFamily="34" charset="0"/>
                <a:cs typeface="Arial" panose="020B0604020202020204" pitchFamily="34" charset="0"/>
              </a:rPr>
              <a:t>LT</a:t>
            </a:r>
            <a:endParaRPr lang="en-US" b="1"/>
          </a:p>
        </p:txBody>
      </p:sp>
      <p:sp>
        <p:nvSpPr>
          <p:cNvPr id="33" name="TextBox 32">
            <a:extLst>
              <a:ext uri="{FF2B5EF4-FFF2-40B4-BE49-F238E27FC236}">
                <a16:creationId xmlns:a16="http://schemas.microsoft.com/office/drawing/2014/main" id="{5C1F9AB3-09B6-DDCC-AD12-93CF9EE27114}"/>
              </a:ext>
            </a:extLst>
          </p:cNvPr>
          <p:cNvSpPr txBox="1"/>
          <p:nvPr/>
        </p:nvSpPr>
        <p:spPr>
          <a:xfrm>
            <a:off x="8149014" y="3574900"/>
            <a:ext cx="6094428" cy="369332"/>
          </a:xfrm>
          <a:prstGeom prst="rect">
            <a:avLst/>
          </a:prstGeom>
          <a:noFill/>
        </p:spPr>
        <p:txBody>
          <a:bodyPr wrap="square">
            <a:spAutoFit/>
          </a:bodyPr>
          <a:lstStyle/>
          <a:p>
            <a:r>
              <a:rPr lang="en-CA" sz="1800" b="1">
                <a:solidFill>
                  <a:srgbClr val="4D4D4D"/>
                </a:solidFill>
                <a:effectLst/>
                <a:latin typeface="Arial" panose="020B0604020202020204" pitchFamily="34" charset="0"/>
                <a:ea typeface="Calibri" panose="020F0502020204030204" pitchFamily="34" charset="0"/>
                <a:cs typeface="Arial" panose="020B0604020202020204" pitchFamily="34" charset="0"/>
              </a:rPr>
              <a:t>LT</a:t>
            </a:r>
            <a:endParaRPr lang="en-US" b="1"/>
          </a:p>
        </p:txBody>
      </p:sp>
      <p:sp>
        <p:nvSpPr>
          <p:cNvPr id="34" name="TextBox 33">
            <a:extLst>
              <a:ext uri="{FF2B5EF4-FFF2-40B4-BE49-F238E27FC236}">
                <a16:creationId xmlns:a16="http://schemas.microsoft.com/office/drawing/2014/main" id="{67F5A591-D110-95A1-52A0-E59226298661}"/>
              </a:ext>
            </a:extLst>
          </p:cNvPr>
          <p:cNvSpPr txBox="1"/>
          <p:nvPr/>
        </p:nvSpPr>
        <p:spPr>
          <a:xfrm>
            <a:off x="3009945" y="3521737"/>
            <a:ext cx="626218" cy="369332"/>
          </a:xfrm>
          <a:prstGeom prst="rect">
            <a:avLst/>
          </a:prstGeom>
          <a:noFill/>
        </p:spPr>
        <p:txBody>
          <a:bodyPr wrap="square" lIns="91440" tIns="45720" rIns="91440" bIns="45720" anchor="t">
            <a:spAutoFit/>
          </a:bodyPr>
          <a:lstStyle/>
          <a:p>
            <a:r>
              <a:rPr lang="en-CA" b="1">
                <a:solidFill>
                  <a:srgbClr val="4D4D4D"/>
                </a:solidFill>
                <a:latin typeface="Arial"/>
                <a:cs typeface="Arial"/>
              </a:rPr>
              <a:t>HT</a:t>
            </a:r>
            <a:endParaRPr lang="en-US" b="1">
              <a:cs typeface="Calibri"/>
            </a:endParaRPr>
          </a:p>
        </p:txBody>
      </p:sp>
      <p:sp>
        <p:nvSpPr>
          <p:cNvPr id="8" name="TextBox 7">
            <a:extLst>
              <a:ext uri="{FF2B5EF4-FFF2-40B4-BE49-F238E27FC236}">
                <a16:creationId xmlns:a16="http://schemas.microsoft.com/office/drawing/2014/main" id="{13367AF4-A3B7-A2FF-5ADE-A1A59E964576}"/>
              </a:ext>
            </a:extLst>
          </p:cNvPr>
          <p:cNvSpPr txBox="1"/>
          <p:nvPr/>
        </p:nvSpPr>
        <p:spPr>
          <a:xfrm>
            <a:off x="7418478" y="4888361"/>
            <a:ext cx="1832621" cy="646331"/>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1" i="0" u="none" strike="noStrike" kern="1200" cap="none" spc="0" normalizeH="0" baseline="0" noProof="0">
                <a:ln>
                  <a:noFill/>
                </a:ln>
                <a:effectLst/>
                <a:uLnTx/>
                <a:uFillTx/>
                <a:latin typeface="Arial"/>
                <a:cs typeface="Arial"/>
              </a:rPr>
              <a:t>Unit labelled </a:t>
            </a:r>
            <a:r>
              <a:rPr lang="en-CA" b="1">
                <a:latin typeface="Arial" panose="020B0604020202020204" pitchFamily="34" charset="0"/>
                <a:cs typeface="Arial" panose="020B0604020202020204" pitchFamily="34" charset="0"/>
              </a:rPr>
              <a:t>“L</a:t>
            </a:r>
            <a:r>
              <a:rPr kumimoji="0" lang="en-CA" sz="1800" b="1" i="0" u="none" strike="noStrike" kern="1200" cap="none" spc="0" normalizeH="0" baseline="0" noProof="0">
                <a:ln>
                  <a:noFill/>
                </a:ln>
                <a:effectLst/>
                <a:uLnTx/>
                <a:uFillTx/>
                <a:latin typeface="Arial" panose="020B0604020202020204" pitchFamily="34" charset="0"/>
                <a:cs typeface="Arial" panose="020B0604020202020204" pitchFamily="34" charset="0"/>
              </a:rPr>
              <a:t>ow anti-A/B”</a:t>
            </a:r>
            <a:endParaRPr lang="en-CA" sz="1800" b="1"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7C16A317-A93B-C619-96EC-1F79A7E23D7A}"/>
              </a:ext>
            </a:extLst>
          </p:cNvPr>
          <p:cNvSpPr txBox="1"/>
          <p:nvPr/>
        </p:nvSpPr>
        <p:spPr>
          <a:xfrm>
            <a:off x="6747122" y="5051615"/>
            <a:ext cx="836761" cy="369332"/>
          </a:xfrm>
          <a:prstGeom prst="rect">
            <a:avLst/>
          </a:prstGeom>
          <a:noFill/>
        </p:spPr>
        <p:txBody>
          <a:bodyPr wrap="square">
            <a:spAutoFit/>
          </a:bodyPr>
          <a:lstStyle/>
          <a:p>
            <a:r>
              <a:rPr lang="en-CA" sz="1800" b="1">
                <a:solidFill>
                  <a:schemeClr val="bg1"/>
                </a:solidFill>
                <a:effectLst/>
                <a:latin typeface="Arial" panose="020B0604020202020204" pitchFamily="34" charset="0"/>
                <a:ea typeface="Calibri" panose="020F0502020204030204" pitchFamily="34" charset="0"/>
                <a:cs typeface="Arial" panose="020B0604020202020204" pitchFamily="34" charset="0"/>
              </a:rPr>
              <a:t>LT</a:t>
            </a:r>
            <a:endParaRPr lang="en-US" b="1">
              <a:solidFill>
                <a:schemeClr val="bg1"/>
              </a:solidFill>
            </a:endParaRPr>
          </a:p>
        </p:txBody>
      </p:sp>
      <p:pic>
        <p:nvPicPr>
          <p:cNvPr id="6" name="Picture 5" descr="Icon&#10;&#10;Description automatically generated">
            <a:extLst>
              <a:ext uri="{FF2B5EF4-FFF2-40B4-BE49-F238E27FC236}">
                <a16:creationId xmlns:a16="http://schemas.microsoft.com/office/drawing/2014/main" id="{BDE940B1-B611-BBFF-099C-8E15CD1044F6}"/>
              </a:ext>
            </a:extLst>
          </p:cNvPr>
          <p:cNvPicPr>
            <a:picLocks noChangeAspect="1"/>
          </p:cNvPicPr>
          <p:nvPr/>
        </p:nvPicPr>
        <p:blipFill rotWithShape="1">
          <a:blip r:embed="rId4">
            <a:extLst>
              <a:ext uri="{28A0092B-C50C-407E-A947-70E740481C1C}">
                <a14:useLocalDpi xmlns:a14="http://schemas.microsoft.com/office/drawing/2010/main" val="0"/>
              </a:ext>
            </a:extLst>
          </a:blip>
          <a:srcRect l="19780" r="44682"/>
          <a:stretch/>
        </p:blipFill>
        <p:spPr>
          <a:xfrm>
            <a:off x="2271431" y="4465143"/>
            <a:ext cx="941009" cy="1489450"/>
          </a:xfrm>
          <a:prstGeom prst="rect">
            <a:avLst/>
          </a:prstGeom>
        </p:spPr>
      </p:pic>
    </p:spTree>
    <p:custDataLst>
      <p:tags r:id="rId1"/>
    </p:custDataLst>
    <p:extLst>
      <p:ext uri="{BB962C8B-B14F-4D97-AF65-F5344CB8AC3E}">
        <p14:creationId xmlns:p14="http://schemas.microsoft.com/office/powerpoint/2010/main" val="164243367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21"/>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anadian Blood Services">
      <a:dk1>
        <a:srgbClr val="4D4D4D"/>
      </a:dk1>
      <a:lt1>
        <a:srgbClr val="FFFFFF"/>
      </a:lt1>
      <a:dk2>
        <a:srgbClr val="8C8C8C"/>
      </a:dk2>
      <a:lt2>
        <a:srgbClr val="BEBEBE"/>
      </a:lt2>
      <a:accent1>
        <a:srgbClr val="ED1C24"/>
      </a:accent1>
      <a:accent2>
        <a:srgbClr val="C4161C"/>
      </a:accent2>
      <a:accent3>
        <a:srgbClr val="A70E13"/>
      </a:accent3>
      <a:accent4>
        <a:srgbClr val="54C3BB"/>
      </a:accent4>
      <a:accent5>
        <a:srgbClr val="549B96"/>
      </a:accent5>
      <a:accent6>
        <a:srgbClr val="F2F2F2"/>
      </a:accent6>
      <a:hlink>
        <a:srgbClr val="88528B"/>
      </a:hlink>
      <a:folHlink>
        <a:srgbClr val="55325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26CCD596-1182-7148-A73C-E2D925F17539}" vid="{25DEFAFC-F2A7-AC4F-9C79-252FAF862B37}"/>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fb2134d8-df7a-4bfb-acec-b9b6001b3bd7" xsi:nil="true"/>
    <lcf76f155ced4ddcb4097134ff3c332f xmlns="94bdf2b4-da9d-43ff-b7eb-f691ed4e728e">
      <Terms xmlns="http://schemas.microsoft.com/office/infopath/2007/PartnerControls"/>
    </lcf76f155ced4ddcb4097134ff3c332f>
    <SharedWithUsers xmlns="fb2134d8-df7a-4bfb-acec-b9b6001b3bd7">
      <UserInfo>
        <DisplayName>Abby Wolfe</DisplayName>
        <AccountId>177</AccountId>
        <AccountType/>
      </UserInfo>
      <UserInfo>
        <DisplayName>Tricia Abe</DisplayName>
        <AccountId>35</AccountId>
        <AccountType/>
      </UserInfo>
      <UserInfo>
        <DisplayName>Melanie Bodnar</DisplayName>
        <AccountId>120</AccountId>
        <AccountType/>
      </UserInfo>
      <UserInfo>
        <DisplayName>Marc Bienz</DisplayName>
        <AccountId>280</AccountId>
        <AccountType/>
      </UserInfo>
      <UserInfo>
        <DisplayName>Gwen Clarke</DisplayName>
        <AccountId>21</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B839C5EB37899499C2FEA31F568637B" ma:contentTypeVersion="16" ma:contentTypeDescription="Create a new document." ma:contentTypeScope="" ma:versionID="8d85daeb4a24e268dfa76140ab782932">
  <xsd:schema xmlns:xsd="http://www.w3.org/2001/XMLSchema" xmlns:xs="http://www.w3.org/2001/XMLSchema" xmlns:p="http://schemas.microsoft.com/office/2006/metadata/properties" xmlns:ns2="94bdf2b4-da9d-43ff-b7eb-f691ed4e728e" xmlns:ns3="fb2134d8-df7a-4bfb-acec-b9b6001b3bd7" targetNamespace="http://schemas.microsoft.com/office/2006/metadata/properties" ma:root="true" ma:fieldsID="bad9d731d33c41020420af0d59faa1d2" ns2:_="" ns3:_="">
    <xsd:import namespace="94bdf2b4-da9d-43ff-b7eb-f691ed4e728e"/>
    <xsd:import namespace="fb2134d8-df7a-4bfb-acec-b9b6001b3bd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bdf2b4-da9d-43ff-b7eb-f691ed4e728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2b9c19e-1ce7-41ad-b5fe-f1235fea75d7"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b2134d8-df7a-4bfb-acec-b9b6001b3bd7"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21ae1db8-badd-4b0c-9038-d2c10e1291f3}" ma:internalName="TaxCatchAll" ma:showField="CatchAllData" ma:web="fb2134d8-df7a-4bfb-acec-b9b6001b3bd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3A26280-168F-4281-9621-28E9A7023582}">
  <ds:schemaRefs>
    <ds:schemaRef ds:uri="http://schemas.microsoft.com/sharepoint/v3/contenttype/forms"/>
  </ds:schemaRefs>
</ds:datastoreItem>
</file>

<file path=customXml/itemProps2.xml><?xml version="1.0" encoding="utf-8"?>
<ds:datastoreItem xmlns:ds="http://schemas.openxmlformats.org/officeDocument/2006/customXml" ds:itemID="{603BBD3C-CEA3-4B87-9EF0-FB4B0296A2D7}">
  <ds:schemaRefs>
    <ds:schemaRef ds:uri="8f6e6dad-21c6-4be9-942f-3556b4b504b6"/>
    <ds:schemaRef ds:uri="94bdf2b4-da9d-43ff-b7eb-f691ed4e728e"/>
    <ds:schemaRef ds:uri="dbab2f81-1408-429c-958d-fad485ecad32"/>
    <ds:schemaRef ds:uri="fb2134d8-df7a-4bfb-acec-b9b6001b3bd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0716A722-78F5-417D-8D3C-23CBB2D67320}">
  <ds:schemaRefs>
    <ds:schemaRef ds:uri="94bdf2b4-da9d-43ff-b7eb-f691ed4e728e"/>
    <ds:schemaRef ds:uri="fb2134d8-df7a-4bfb-acec-b9b6001b3bd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20</TotalTime>
  <Words>3605</Words>
  <Application>Microsoft Office PowerPoint</Application>
  <PresentationFormat>Widescreen</PresentationFormat>
  <Paragraphs>242</Paragraphs>
  <Slides>21</Slides>
  <Notes>21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21</vt:i4>
      </vt:variant>
    </vt:vector>
  </HeadingPairs>
  <TitlesOfParts>
    <vt:vector size="27" baseType="lpstr">
      <vt:lpstr>Arial</vt:lpstr>
      <vt:lpstr>Calibri</vt:lpstr>
      <vt:lpstr>Calibri Light</vt:lpstr>
      <vt:lpstr>Wingdings</vt:lpstr>
      <vt:lpstr>Office Theme</vt:lpstr>
      <vt:lpstr>1_Office Theme</vt:lpstr>
      <vt:lpstr>Donor high titre isohemagglutinin (anti-A/anti-B) testing at Canadian Blood Services</vt:lpstr>
      <vt:lpstr>Background</vt:lpstr>
      <vt:lpstr>How will donor high titre isohemagglutinin testing be performed?</vt:lpstr>
      <vt:lpstr>What titre cut-off will be used for determining which donors are high titre?</vt:lpstr>
      <vt:lpstr>Why was a titre cut-off equivalent to 1:128 immediate spin selected for donor high titre testing?</vt:lpstr>
      <vt:lpstr>What are the advantages of using an automated method for isohemagglutinin titre testing?</vt:lpstr>
      <vt:lpstr>What are the advantages of using an automated method for isohemagglutinin titre testing?</vt:lpstr>
      <vt:lpstr>How will blood components be labelled to indicate that they are low titre?</vt:lpstr>
      <vt:lpstr>PowerPoint Presentation</vt:lpstr>
      <vt:lpstr>Using this high titre assay, what proportion of donors are estimated to test as low titre?</vt:lpstr>
      <vt:lpstr>If a pooled platelet concentrate is not labelled as “Low Anti-A/B”, is it still possible that the final component is low titre?</vt:lpstr>
      <vt:lpstr>Should hospitals that routinely perform high titre isohemagglutinin testing on platelet concentrates  continue to do so?</vt:lpstr>
      <vt:lpstr>Why is Canadian Blood Services performing high titre isohemagglutinin testing on donors and not on the final blood component?</vt:lpstr>
      <vt:lpstr>How should low titre platelet inventory be distributed and used?</vt:lpstr>
      <vt:lpstr>How should low titre group A plasma inventory be distributed and used?</vt:lpstr>
      <vt:lpstr>Can low titre blood components be specifically requested or ordered?</vt:lpstr>
      <vt:lpstr>Does donor high titre testing eliminate the risk of acute hemolytic transfusion reactions due to ABO incompatible platelet or plasma transfusions?</vt:lpstr>
      <vt:lpstr>Given that platelet inventory will include a mix of components across ABO blood groups both with and without low isohemagglutinin titres, how should a platelet unit be selected for transfusion to an individual patient?</vt:lpstr>
      <vt:lpstr>Pooled platelets psoralen-treated manufacturing</vt:lpstr>
      <vt:lpstr>How will the implementation of pathogen-reduced pooled platelets impact isohemagglutinin levels in the final component? Will isohemagglutinin testing still be necessary?</vt:lpstr>
      <vt:lpstr>Together, we are Canada’s Lifeline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presentation title here</dc:title>
  <dc:creator>Michelle Armstrong</dc:creator>
  <cp:lastModifiedBy>Abby Wolfe</cp:lastModifiedBy>
  <cp:revision>4</cp:revision>
  <dcterms:created xsi:type="dcterms:W3CDTF">2020-08-13T18:27:05Z</dcterms:created>
  <dcterms:modified xsi:type="dcterms:W3CDTF">2022-11-10T15:01:04Z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0x0101001B839C5EB37899499C2FEA31F568637B</vt:lpwstr>
  </property>
  <property fmtid="{D5CDD505-2E9C-101B-9397-08002B2CF9AE}" pid="3" name="MediaServiceImageTags">
    <vt:lpwstr/>
  </property>
  <property fmtid="{D5CDD505-2E9C-101B-9397-08002B2CF9AE}" pid="4" name="ArticulateGUID">
    <vt:lpwstr>25EA9938-F2E3-42C1-A853-3F17EABC1C9C</vt:lpwstr>
  </property>
  <property fmtid="{D5CDD505-2E9C-101B-9397-08002B2CF9AE}" pid="5" name="ArticulatePath">
    <vt:lpwstr>https://cbsscs.sharepoint.com/sites/CBSPEW/Shared Documents/5. Content_Transfusion/Transfusion Publications/High titre isohemagglutinin testing/High titre isohem testing_slides_ta_aw</vt:lpwstr>
  </property>
</Properties>
</file>