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3" r:id="rId5"/>
    <p:sldMasterId id="2147483761" r:id="rId6"/>
    <p:sldMasterId id="2147483737" r:id="rId7"/>
    <p:sldMasterId id="2147483797" r:id="rId8"/>
  </p:sldMasterIdLst>
  <p:notesMasterIdLst>
    <p:notesMasterId r:id="rId37"/>
  </p:notesMasterIdLst>
  <p:handoutMasterIdLst>
    <p:handoutMasterId r:id="rId38"/>
  </p:handoutMasterIdLst>
  <p:sldIdLst>
    <p:sldId id="256" r:id="rId9"/>
    <p:sldId id="311" r:id="rId10"/>
    <p:sldId id="649" r:id="rId11"/>
    <p:sldId id="642" r:id="rId12"/>
    <p:sldId id="650" r:id="rId13"/>
    <p:sldId id="606" r:id="rId14"/>
    <p:sldId id="639" r:id="rId15"/>
    <p:sldId id="584" r:id="rId16"/>
    <p:sldId id="654" r:id="rId17"/>
    <p:sldId id="655" r:id="rId18"/>
    <p:sldId id="610" r:id="rId19"/>
    <p:sldId id="619" r:id="rId20"/>
    <p:sldId id="615" r:id="rId21"/>
    <p:sldId id="631" r:id="rId22"/>
    <p:sldId id="602" r:id="rId23"/>
    <p:sldId id="635" r:id="rId24"/>
    <p:sldId id="323" r:id="rId25"/>
    <p:sldId id="656" r:id="rId26"/>
    <p:sldId id="652" r:id="rId27"/>
    <p:sldId id="617" r:id="rId28"/>
    <p:sldId id="594" r:id="rId29"/>
    <p:sldId id="262" r:id="rId30"/>
    <p:sldId id="578" r:id="rId31"/>
    <p:sldId id="647" r:id="rId32"/>
    <p:sldId id="325" r:id="rId33"/>
    <p:sldId id="265" r:id="rId34"/>
    <p:sldId id="565" r:id="rId35"/>
    <p:sldId id="564"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BEDEE00C-DD3A-E8CB-D73F-7A1133D917DD}" name="Chantal Couture" initials="CC" userId="S::chantal.couture@blood.ca::4e2f9947-7e80-49a9-a133-b0d677940a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uoyan Ning" initials="SN" lastIdx="5" clrIdx="6">
    <p:extLst>
      <p:ext uri="{19B8F6BF-5375-455C-9EA6-DF929625EA0E}">
        <p15:presenceInfo xmlns:p15="http://schemas.microsoft.com/office/powerpoint/2012/main" userId="S::shuoyan.ning@blood.ca::9214369e-58a0-4792-a46f-d721ec4ea434" providerId="AD"/>
      </p:ext>
    </p:extLst>
  </p:cmAuthor>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8" name="Abby Wolfe" initials="AW" lastIdx="1" clrIdx="7">
    <p:extLst>
      <p:ext uri="{19B8F6BF-5375-455C-9EA6-DF929625EA0E}">
        <p15:presenceInfo xmlns:p15="http://schemas.microsoft.com/office/powerpoint/2012/main" userId="S::abby.wolfe@blood.ca::4bd8c99e-4269-4737-a7cb-b8469a7bc8fd" providerId="AD"/>
      </p:ext>
    </p:extLst>
  </p:cmAuthor>
  <p:cmAuthor id="2" name="Amanda Nowry" initials="AN" lastIdx="24" clrIdx="1">
    <p:extLst>
      <p:ext uri="{19B8F6BF-5375-455C-9EA6-DF929625EA0E}">
        <p15:presenceInfo xmlns:p15="http://schemas.microsoft.com/office/powerpoint/2012/main" userId="S::Amanda.Nowry@blood.ca::328760f5-f4aa-4caf-bc28-192646c5848f" providerId="AD"/>
      </p:ext>
    </p:extLst>
  </p:cmAuthor>
  <p:cmAuthor id="9" name="Clélia Gauduchon" initials="CG" lastIdx="2" clrIdx="8">
    <p:extLst>
      <p:ext uri="{19B8F6BF-5375-455C-9EA6-DF929625EA0E}">
        <p15:presenceInfo xmlns:p15="http://schemas.microsoft.com/office/powerpoint/2012/main" userId="58d5c0396ce69d7a" providerId="Windows Live"/>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10" name="Claude Dreano" initials="CD" lastIdx="7" clrIdx="9">
    <p:extLst>
      <p:ext uri="{19B8F6BF-5375-455C-9EA6-DF929625EA0E}">
        <p15:presenceInfo xmlns:p15="http://schemas.microsoft.com/office/powerpoint/2012/main" userId="S::Claude.Dreano@blood.ca::3bef3a0c-5f9b-416b-ac12-7b50e9bbdb6b"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 id="6" name="Tricia Abe" initials="TA" lastIdx="37" clrIdx="5">
    <p:extLst>
      <p:ext uri="{19B8F6BF-5375-455C-9EA6-DF929625EA0E}">
        <p15:presenceInfo xmlns:p15="http://schemas.microsoft.com/office/powerpoint/2012/main" userId="S::tricia.abe@blood.ca::54ab208a-2579-46a2-bbb1-09dd3af9c7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D44"/>
    <a:srgbClr val="71ACA8"/>
    <a:srgbClr val="000000"/>
    <a:srgbClr val="ED3338"/>
    <a:srgbClr val="85DFFF"/>
    <a:srgbClr val="CEEAB0"/>
    <a:srgbClr val="ED1C24"/>
    <a:srgbClr val="E6E6E6"/>
    <a:srgbClr val="4D9E99"/>
    <a:srgbClr val="885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BA862D-6FA6-8EDA-FA98-82ACAC0EEA54}" v="13" dt="2023-04-21T18:33:49.615"/>
    <p1510:client id="{EE8A18EA-0E53-42E4-D686-E278440C6945}" v="82" dt="2023-04-26T13:08:00.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81750" autoAdjust="0"/>
  </p:normalViewPr>
  <p:slideViewPr>
    <p:cSldViewPr snapToGrid="0">
      <p:cViewPr varScale="1">
        <p:scale>
          <a:sx n="70" d="100"/>
          <a:sy n="70" d="100"/>
        </p:scale>
        <p:origin x="1152" y="5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2023-05-04</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2023-05-04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Merci de vous joindre à la Société Canadienne du sang pour en savoir plus sur nos nouveaux produits plaquettaires à teneur réduite en agents pathogènes.</a:t>
            </a:r>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Comme je l’ai déjà mentionné, le sac du produit plaquettaire traité est plus long de 1 cm et plus large de 3 cm.</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Dans les deux cas, il y a deux orifices de sortie.</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Une poche d’échantillonnage remplace la tubulure supplémentaire dans les poches de PMTP. On peut l’utiliser pour les analyses, dont je parlerai un peu plus tard dans cette présentation.</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Tout comme le matériau actuellement utilisé, les sacs en EVA ne sont pas plastifiés au DEHP. </a:t>
            </a:r>
            <a:r>
              <a:rPr lang="fr-CA" sz="1800"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t>
            </a:r>
            <a:r>
              <a:rPr lang="fr-CA" sz="1800" dirty="0" err="1">
                <a:solidFill>
                  <a:srgbClr val="000000"/>
                </a:solidFill>
                <a:effectLst/>
                <a:latin typeface="Arial" panose="020B0604020202020204" pitchFamily="34" charset="0"/>
                <a:ea typeface="Calibri" panose="020F0502020204030204" pitchFamily="34" charset="0"/>
              </a:rPr>
              <a:t>ependant</a:t>
            </a:r>
            <a:r>
              <a:rPr lang="fr-CA" sz="1800" dirty="0">
                <a:solidFill>
                  <a:srgbClr val="000000"/>
                </a:solidFill>
                <a:effectLst/>
                <a:latin typeface="Arial" panose="020B0604020202020204" pitchFamily="34" charset="0"/>
                <a:ea typeface="Calibri" panose="020F0502020204030204" pitchFamily="34" charset="0"/>
              </a:rPr>
              <a:t>, les orifices de sortie et la tubulure pour la transfusion peuvent avoir des éléments en plastique contenant du DEHP</a:t>
            </a: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 </a:t>
            </a:r>
            <a:r>
              <a:rPr lang="fr-CA" sz="1800" dirty="0">
                <a:solidFill>
                  <a:srgbClr val="000000"/>
                </a:solidFill>
                <a:effectLst/>
                <a:latin typeface="Arial" panose="020B0604020202020204" pitchFamily="34" charset="0"/>
                <a:ea typeface="Calibri" panose="020F0502020204030204" pitchFamily="34" charset="0"/>
              </a:rPr>
              <a:t>Les unités de plaquettes peuvent également entrer en contact avec un plastifiant au DEHP pendant les processus de prélèvement du sang et de fabrication du produit.</a:t>
            </a:r>
            <a:endParaRPr lang="fr-CA" sz="1800" noProof="0" dirty="0">
              <a:noFill/>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41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volume des plaquettes traitées est nettement inférieur à celui des plaquettes mélangées non traitées (130 ml de moins en moyenne). Elles contiennent par ailleurs beaucoup moins de plasma.</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 concentration plaquettaire du produit traité est plus faible, mais des données ont montré qu’il n’y a pas de différence significative au niveau du risque de saignement entre les plaquettes traitées et les non traitées. Pour plus d’informations à ce sujet, je vous renvoie à la présentation clinique.</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produit de plaquettes mélangées non traitées est produit à partir des couches </a:t>
            </a:r>
            <a:r>
              <a:rPr lang="fr-CA" sz="1800" dirty="0" err="1">
                <a:solidFill>
                  <a:srgbClr val="000000"/>
                </a:solidFill>
                <a:effectLst/>
                <a:latin typeface="Arial" panose="020B0604020202020204" pitchFamily="34" charset="0"/>
                <a:ea typeface="Calibri" panose="020F0502020204030204" pitchFamily="34" charset="0"/>
              </a:rPr>
              <a:t>leucoplaquettaires</a:t>
            </a:r>
            <a:r>
              <a:rPr lang="fr-CA" sz="1800" dirty="0">
                <a:solidFill>
                  <a:srgbClr val="000000"/>
                </a:solidFill>
                <a:effectLst/>
                <a:latin typeface="Arial" panose="020B0604020202020204" pitchFamily="34" charset="0"/>
                <a:ea typeface="Calibri" panose="020F0502020204030204" pitchFamily="34" charset="0"/>
              </a:rPr>
              <a:t> de 4 donneurs et est en suspension dans une solution faite à 100 % de plasma d’un donneur de sexe masculin. Les plaquettes traitées sont produites à partir de couches divisées de 7 donneurs et sont en suspension dans une solution faite d’environ 40 % de plasma et 60 % de PAS-E. </a:t>
            </a:r>
            <a:endParaRPr lang="fr-CA" sz="1800" noProof="0" dirty="0">
              <a:effectLst/>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(Lire les puces en bas de la diapo.)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 durée de conservation de 7 jours des PMTP a été approuvée par Santé Canada le 24 avril 2023.</a:t>
            </a:r>
            <a:endParaRPr lang="fr-CA" sz="1800" dirty="0">
              <a:effectLst/>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Étant donné que le processus de fabrication utilisant le psoralène ne requiert pas d’analyses bactériologiques avant la mise en circulation, les plaquettes traitées peuvent être délivrées aux hôpitaux un jour environ plus tôt que les plaquettes mélangées non traitées. Généralement, la durée de conservation maximum des plaquettes mélangées non traitées dans les hôpitaux est d’environ 4 jours, tandis qu’on parle d’environ 4 à 5 jours pour les plaquettes traitées.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Les plaquettes fraîches ne sont pas toujours délivrées le premier jour de leur disponibilité, puisqu’on applique le principe du premier entré, premier sorti et que la Société canadienne du sang maximise l’efficacité opérationnelle pour réduire au minimum l’obsolescence.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2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une autre manière de visualiser les différences de durée de conservation des produits traités et non traités.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5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181398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Lire la diapo. Les lettres aux clients sont régulièrement publiées pour informer les hôpitaux du déploiement et de la mise en circulation des produits.</a:t>
            </a:r>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264032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200" noProof="0" dirty="0">
                <a:effectLst/>
                <a:latin typeface="Segoe UI" panose="020B0502040204020203" pitchFamily="34" charset="0"/>
                <a:ea typeface="Calibri" panose="020F0502020204030204" pitchFamily="34" charset="0"/>
                <a:cs typeface="Times New Roman" panose="02020603050405020304" pitchFamily="18" charset="0"/>
              </a:rPr>
              <a:t>Pour les services informatiques des hôpitaux : assurez-vous d’ajouter les codes de produits ISBT à votre LIS.</a:t>
            </a:r>
          </a:p>
          <a:p>
            <a:pPr marL="342900" marR="0" lvl="0" indent="-342900">
              <a:lnSpc>
                <a:spcPct val="107000"/>
              </a:lnSpc>
              <a:spcBef>
                <a:spcPts val="0"/>
              </a:spcBef>
              <a:spcAft>
                <a:spcPts val="0"/>
              </a:spcAft>
              <a:buFont typeface="Wingdings" panose="05000000000000000000" pitchFamily="2" charset="2"/>
              <a:buChar char=""/>
            </a:pPr>
            <a:r>
              <a:rPr lang="fr-CA" sz="1200" noProof="0" dirty="0">
                <a:effectLst/>
                <a:latin typeface="Segoe UI" panose="020B0502040204020203" pitchFamily="34" charset="0"/>
                <a:ea typeface="Calibri" panose="020F0502020204030204" pitchFamily="34" charset="0"/>
                <a:cs typeface="Times New Roman" panose="02020603050405020304" pitchFamily="18" charset="0"/>
              </a:rPr>
              <a:t>Les nouveaux produits doivent être intégrés dans le système de saisie électronique des ordonnances par les médecins (SEOM) et il faut indiquer que le produit traité </a:t>
            </a:r>
            <a:r>
              <a:rPr lang="fr-CA" sz="1200" dirty="0">
                <a:latin typeface="Arial"/>
                <a:cs typeface="Arial"/>
              </a:rPr>
              <a:t>au psoralène est équivalent au produit irradié.</a:t>
            </a:r>
          </a:p>
          <a:p>
            <a:pPr marL="342900" marR="0" lvl="0" indent="-342900">
              <a:lnSpc>
                <a:spcPct val="107000"/>
              </a:lnSpc>
              <a:spcBef>
                <a:spcPts val="0"/>
              </a:spcBef>
              <a:spcAft>
                <a:spcPts val="0"/>
              </a:spcAft>
              <a:buFont typeface="Wingdings" panose="05000000000000000000" pitchFamily="2" charset="2"/>
              <a:buChar char=""/>
            </a:pPr>
            <a:r>
              <a:rPr lang="fr-CA" sz="1200" noProof="0" dirty="0">
                <a:effectLst/>
                <a:latin typeface="Arial"/>
                <a:ea typeface="Calibri" panose="020F0502020204030204" pitchFamily="34" charset="0"/>
                <a:cs typeface="Arial"/>
              </a:rPr>
              <a:t>Pour l’administration des produits, assurez-vous d’évaluer et de réviser les politiques de transfusion.</a:t>
            </a:r>
          </a:p>
          <a:p>
            <a:pPr marL="742950" marR="0" lvl="1" indent="-285750">
              <a:lnSpc>
                <a:spcPct val="107000"/>
              </a:lnSpc>
              <a:spcBef>
                <a:spcPts val="0"/>
              </a:spcBef>
              <a:spcAft>
                <a:spcPts val="0"/>
              </a:spcAft>
              <a:buFont typeface="Courier New" panose="02070309020205020404" pitchFamily="49" charset="0"/>
              <a:buChar char="o"/>
            </a:pPr>
            <a:r>
              <a:rPr lang="fr-CA" sz="1200" dirty="0">
                <a:latin typeface="Arial"/>
                <a:cs typeface="Arial"/>
              </a:rPr>
              <a:t>Informer le personnel que l’irradiation n’est pas requise/est contre-indiquée pour les produits traités.</a:t>
            </a:r>
          </a:p>
          <a:p>
            <a:pPr marL="742950" marR="0" lvl="1" indent="-285750">
              <a:lnSpc>
                <a:spcPct val="107000"/>
              </a:lnSpc>
              <a:spcBef>
                <a:spcPts val="0"/>
              </a:spcBef>
              <a:spcAft>
                <a:spcPts val="0"/>
              </a:spcAft>
              <a:buFont typeface="Courier New" panose="02070309020205020404" pitchFamily="49" charset="0"/>
              <a:buChar char="o"/>
            </a:pPr>
            <a:r>
              <a:rPr lang="fr-CA" sz="1200" dirty="0">
                <a:effectLst/>
                <a:latin typeface="Arial"/>
                <a:ea typeface="Calibri" panose="020F0502020204030204" pitchFamily="34" charset="0"/>
                <a:cs typeface="Arial"/>
              </a:rPr>
              <a:t>Il faudra éduquer le personnel infirmier et les patients.</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fr-CA" sz="1200" dirty="0">
                <a:latin typeface="Arial"/>
                <a:cs typeface="Arial"/>
              </a:rPr>
              <a:t>Des exemples de sac et d’étiquette peuvent être fournis sur demande. (Contactez votre agent de liaison avec les hôpitaux.)</a:t>
            </a:r>
          </a:p>
          <a:p>
            <a:pPr marL="342900" marR="0" lvl="0" indent="-342900">
              <a:lnSpc>
                <a:spcPct val="107000"/>
              </a:lnSpc>
              <a:spcBef>
                <a:spcPts val="0"/>
              </a:spcBef>
              <a:spcAft>
                <a:spcPts val="800"/>
              </a:spcAft>
              <a:buFont typeface="Wingdings" panose="05000000000000000000" pitchFamily="2" charset="2"/>
              <a:buChar char=""/>
            </a:pPr>
            <a:r>
              <a:rPr lang="fr-CA" sz="1200" dirty="0">
                <a:effectLst/>
                <a:latin typeface="Segoe UI" panose="020B0502040204020203" pitchFamily="34" charset="0"/>
                <a:ea typeface="Calibri" panose="020F0502020204030204" pitchFamily="34" charset="0"/>
                <a:cs typeface="Times New Roman" panose="02020603050405020304" pitchFamily="18" charset="0"/>
              </a:rPr>
              <a:t>Veuillez consulter la dernière circulaire d’information sur sang.ca.</a:t>
            </a: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130423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cs typeface="Calibri"/>
              </a:rPr>
              <a:t>(Lire la diapo) Il est important de savoir qu’il peut y avoir des agrégats plaquettaires dans les plaquettes mélangées traitées au psoralène. D’autres pays qui utilisent cette technologie l’ont déjà observé.</a:t>
            </a: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2136583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photo vous donne une idée plus précise du tube d’échantillonnage et du système d’échantillonnage intégré qui peut être utilisé pour effectuer un prélèvement dans l’unité. Cette configuration est compatible avec un échantillonneur </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Hematype</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tube d’échantillonnage peut aussi être utilisé pour effectuer un raccordement stérile.</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Les orifices de sorties sont conformes à la norme ISO. Il n’est donc pas nécessaire de changer votre méthode de perforation. À ce jour, aucun problème n’a été signalé avec les nouveaux sacs.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3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J’ai mentionné plus tôt que les sacs des nouvelles plaquettes mélangées à teneur réduite en agents pathogènes sont faits de plastique EVA. Ce type de plastique est plus facilement sujet aux rayures et aux plis. </a:t>
            </a:r>
            <a:r>
              <a:rPr lang="fr-CA" sz="1800" dirty="0"/>
              <a:t>C’est là juste une question d’apparence, et il n’y a aucun impact sur la qualité des plaquettes.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Étant donné que le plastique des nouveaux sacs est plus fragile, </a:t>
            </a:r>
            <a:r>
              <a:rPr lang="fr-CA" sz="1800" dirty="0">
                <a:latin typeface="Arial"/>
                <a:cs typeface="Arial"/>
              </a:rPr>
              <a:t>il est préférable, comme toujours, de réaliser une inspection visuelle pour confirmer l’acceptabilité du produit lors de son utilisation (et notamment de vérifier l’absence de fuites). La Société canadienne du sang travaille sur un nouvel outil d’inspection visuelle qui sera bientôt téléchargeable sur notre portail éducationnel.</a:t>
            </a:r>
            <a:endParaRPr lang="fr-CA" sz="1800" noProof="0" dirty="0">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222972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Pendant cette présentation, je ferai un bref tour d’horizon de la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technologie d’inactivation des agents pathogènes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je présenterai les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caractéristiques des produits </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(plaquettes traitées au psoralène à teneur réduite en agents pathogènes versus produits plaquettaires non traités) et je vous parlerai de certains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aspects de la mise en circulation</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Je vous fournirai également un liste de plusieurs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ressources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noProof="0" dirty="0"/>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et la suivante montrent les étiquettes ISBT128 des nouveaux produits.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Je l’ai déjà mentionné, deux nouveaux codes devront être saisis dans le système informatique de l’hôpital. Deux codes, car nous avons commencé avec une unité de double dose. </a:t>
            </a:r>
          </a:p>
          <a:p>
            <a:pPr marL="342900" marR="0" lvl="0" indent="-342900">
              <a:lnSpc>
                <a:spcPct val="107000"/>
              </a:lnSpc>
              <a:spcBef>
                <a:spcPts val="0"/>
              </a:spcBef>
              <a:spcAft>
                <a:spcPts val="0"/>
              </a:spcAft>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Dans les nouveaux codes de produits, les lettres A et B font référence aux unités divisées.</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La partie 1 de 2 sera indiquée </a:t>
            </a:r>
            <a:r>
              <a:rPr lang="fr-CA" sz="1800" dirty="0">
                <a:noFill/>
                <a:effectLst/>
                <a:latin typeface="Segoe UI" panose="020B0502040204020203" pitchFamily="34" charset="0"/>
                <a:ea typeface="Calibri" panose="020F0502020204030204" pitchFamily="34" charset="0"/>
                <a:cs typeface="Times New Roman" panose="02020603050405020304" pitchFamily="18" charset="0"/>
              </a:rPr>
              <a:t>EA439V</a:t>
            </a:r>
            <a:r>
              <a:rPr lang="fr-CA" sz="1800" b="1" u="sng" dirty="0">
                <a:noFill/>
                <a:effectLst/>
                <a:latin typeface="Segoe UI" panose="020B0502040204020203" pitchFamily="34" charset="0"/>
                <a:ea typeface="Calibri" panose="020F0502020204030204" pitchFamily="34" charset="0"/>
                <a:cs typeface="Times New Roman" panose="02020603050405020304" pitchFamily="18" charset="0"/>
              </a:rPr>
              <a:t>A</a:t>
            </a:r>
            <a:r>
              <a:rPr lang="fr-CA" sz="1800" dirty="0">
                <a:noFill/>
                <a:effectLst/>
                <a:latin typeface="Segoe UI" panose="020B0502040204020203" pitchFamily="34" charset="0"/>
                <a:ea typeface="Calibri" panose="020F0502020204030204" pitchFamily="34" charset="0"/>
                <a:cs typeface="Times New Roman" panose="02020603050405020304" pitchFamily="18" charset="0"/>
              </a:rPr>
              <a:t>0 et la partie 2 de 2 EA439V</a:t>
            </a:r>
            <a:r>
              <a:rPr lang="fr-CA" sz="1800" b="1" u="sng" dirty="0">
                <a:noFill/>
                <a:effectLst/>
                <a:latin typeface="Segoe UI" panose="020B0502040204020203" pitchFamily="34" charset="0"/>
                <a:ea typeface="Calibri" panose="020F0502020204030204" pitchFamily="34" charset="0"/>
                <a:cs typeface="Times New Roman" panose="02020603050405020304" pitchFamily="18" charset="0"/>
              </a:rPr>
              <a:t>B</a:t>
            </a:r>
            <a:r>
              <a:rPr lang="fr-CA" sz="1800" dirty="0">
                <a:noFill/>
                <a:effectLst/>
                <a:latin typeface="Segoe UI" panose="020B0502040204020203" pitchFamily="34" charset="0"/>
                <a:ea typeface="Calibri" panose="020F0502020204030204" pitchFamily="34" charset="0"/>
                <a:cs typeface="Times New Roman" panose="02020603050405020304" pitchFamily="18" charset="0"/>
              </a:rPr>
              <a:t>0.</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La lettre aux clients n</a:t>
            </a:r>
            <a:r>
              <a:rPr lang="fr-CA" sz="1800" baseline="30000" noProof="0" dirty="0">
                <a:noFill/>
                <a:effectLst/>
                <a:latin typeface="Segoe UI" panose="020B0502040204020203" pitchFamily="34" charset="0"/>
                <a:ea typeface="Calibri" panose="020F0502020204030204" pitchFamily="34" charset="0"/>
                <a:cs typeface="Times New Roman" panose="02020603050405020304" pitchFamily="18" charset="0"/>
              </a:rPr>
              <a:t>o</a:t>
            </a: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 2022-18 contient des informations sur l’étiquetage et les codes ISBT 128.</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Les étiquettes et les codes des plaquettes d’aphérèse traitées au psoralène et des plaquettes d’aphérèse en solution PAS seront fournis dans une prochaine lettre aux clients.</a:t>
            </a:r>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307645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l’organisation des différents éléments de la description du produit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nom : plaquettes mélangées, part. déleucocytées, traité au psoralène (c’est-à-dire à teneur réduite en agents pathogènes), divisé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 </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volume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De 7 unités 480 ml CPD ST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L’ajout de PAS-E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Et finalement la température de conservation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 date « </a:t>
            </a:r>
            <a:r>
              <a:rPr lang="fr-CA" sz="1800" u="sng" noProof="0" dirty="0">
                <a:effectLst/>
                <a:latin typeface="Segoe UI" panose="020B0502040204020203" pitchFamily="34" charset="0"/>
                <a:ea typeface="Calibri" panose="020F0502020204030204" pitchFamily="34" charset="0"/>
                <a:cs typeface="Times New Roman" panose="02020603050405020304" pitchFamily="18" charset="0"/>
              </a:rPr>
              <a:t>Produit le </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juste au-dessus de la description du produit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Et la </a:t>
            </a:r>
            <a:r>
              <a:rPr lang="fr-CA" sz="1800" u="sng" noProof="0" dirty="0">
                <a:effectLst/>
                <a:latin typeface="Segoe UI" panose="020B0502040204020203" pitchFamily="34" charset="0"/>
                <a:ea typeface="Calibri" panose="020F0502020204030204" pitchFamily="34" charset="0"/>
                <a:cs typeface="Times New Roman" panose="02020603050405020304" pitchFamily="18" charset="0"/>
              </a:rPr>
              <a:t>date d’expiration </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à droite </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427655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FR" sz="1800" dirty="0">
                <a:effectLst/>
                <a:latin typeface="Segoe UI" panose="020B0502040204020203" pitchFamily="34" charset="0"/>
                <a:ea typeface="Calibri" panose="020F0502020204030204" pitchFamily="34" charset="0"/>
                <a:cs typeface="Times New Roman" panose="02020603050405020304" pitchFamily="18" charset="0"/>
              </a:rPr>
              <a:t>Lire la diapo.</a:t>
            </a:r>
          </a:p>
          <a:p>
            <a:pPr marL="342900" marR="0" lvl="0" indent="-342900">
              <a:lnSpc>
                <a:spcPct val="107000"/>
              </a:lnSpc>
              <a:spcBef>
                <a:spcPts val="0"/>
              </a:spcBef>
              <a:spcAft>
                <a:spcPts val="0"/>
              </a:spcAft>
              <a:buFont typeface="Wingdings" panose="05000000000000000000" pitchFamily="2" charset="2"/>
              <a:buChar char=""/>
            </a:pPr>
            <a:r>
              <a:rPr lang="fr-FR" sz="1800" dirty="0">
                <a:effectLst/>
                <a:latin typeface="Segoe UI" panose="020B0502040204020203" pitchFamily="34" charset="0"/>
                <a:ea typeface="Calibri" panose="020F0502020204030204" pitchFamily="34" charset="0"/>
                <a:cs typeface="Times New Roman" panose="02020603050405020304" pitchFamily="18" charset="0"/>
              </a:rPr>
              <a:t>Assurez-vous d’avoir tout ce qu’il faut pour gérer un double stock de produits plaquettaires traités et non traités (les produits d’aphérèse non traités et les plaquettes mélangées traitées), mais aussi pour parer à la rare possibilité d’avoir des plaquettes mélangées non traitées importées pour répondre à la demande de la région.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1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35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Pour davantage de ressources, rendez-vous sur le portail éducationnel de la Société canadienne du sang. Vous y trouverez les différents chapitres du Guide clinique de la transfusion, un diaporama sur les informations cliniques, un autre sur les données cliniques essentielles et une FAQ.</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Rendez-vous sur sang.ca pour lire la circulation d’information sur les produits plaquettaires traités au psoralène.</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 lien vous dirigera vers le site Web canadien du système INTERCEPT de </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Cerus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Et ce dernier lien vous dirigera vers le </a:t>
            </a:r>
            <a:r>
              <a:rPr lang="fr-CA" sz="1800" dirty="0">
                <a:latin typeface="Arial"/>
                <a:cs typeface="Arial"/>
              </a:rPr>
              <a:t>Réseau régional ontarien de coordination du sang, où vous trouverez une vidéo éducative de 5 minutes, un exemple de courriel à un clinicien, une feuille d’information destinée aux patients et une copie de la présentation PowerPoint. Ces quatre outils sur les plaquettes mélangées à teneur réduite en agents pathogènes ont été préparées par Dr Jeannie </a:t>
            </a:r>
            <a:r>
              <a:rPr lang="fr-CA" sz="1800" dirty="0" err="1">
                <a:latin typeface="Arial"/>
                <a:cs typeface="Arial"/>
              </a:rPr>
              <a:t>Callum</a:t>
            </a:r>
            <a:r>
              <a:rPr lang="fr-CA" sz="1800" dirty="0">
                <a:latin typeface="Arial"/>
                <a:cs typeface="Arial"/>
              </a:rPr>
              <a:t>.</a:t>
            </a:r>
          </a:p>
          <a:p>
            <a:pPr marL="342900" marR="0" lvl="0" indent="-342900">
              <a:lnSpc>
                <a:spcPct val="107000"/>
              </a:lnSpc>
              <a:spcBef>
                <a:spcPts val="0"/>
              </a:spcBef>
              <a:spcAft>
                <a:spcPts val="0"/>
              </a:spcAft>
              <a:buFont typeface="Wingdings" panose="05000000000000000000" pitchFamily="2" charset="2"/>
              <a:buChar char=""/>
            </a:pPr>
            <a:r>
              <a:rPr lang="fr-CA" sz="1800" dirty="0">
                <a:latin typeface="Arial"/>
                <a:cs typeface="Arial"/>
              </a:rPr>
              <a:t>Nous vous demandons de </a:t>
            </a:r>
            <a:r>
              <a:rPr lang="fr-CA" sz="1800">
                <a:latin typeface="Arial"/>
                <a:cs typeface="Arial"/>
              </a:rPr>
              <a:t>bien veiller à </a:t>
            </a:r>
            <a:r>
              <a:rPr lang="fr-CA" sz="1800" dirty="0">
                <a:latin typeface="Arial"/>
                <a:cs typeface="Arial"/>
              </a:rPr>
              <a:t>respecter les différentes exigences réglementaires qui peuvent varier d’une région à l’autre.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traitement au psoralène est la technologie que nous utilisons pour réduire la teneur en agents pathogènes des plaquettes. Les produits dits « traités au psoralène » sont à teneur réduite en agents pathogènes. Les acronymes utilisés dans cette présentation sont : (lire la diapo).</a:t>
            </a:r>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Actuellement, la Société canadienne du sang fabrique deux produits plaquettaires non traités ou sans teneur réduite en agents pathogènes : les plaquettes mélangées non traitées, dans le plasma, et les plaquettes d’aphérèse non traitées, dans le plasma.</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En décembre 2021, Santé Canada a approuvé l’utilisation de la technologie d’inactivation des agents pathogènes INTERCEPT de </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Cerus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pour la fabrication des plaquettes mélangées traitées au psoralène (PMTP) à la Société canadienne du sang. En janvier 2022, la Société canadienne du sang a introduit les PMTP dans certains hôpitaux et la production se déploiera dans les centres de production en 2023.</a:t>
            </a:r>
          </a:p>
          <a:p>
            <a:pPr marL="342900" marR="0" lvl="0" indent="-342900">
              <a:lnSpc>
                <a:spcPct val="107000"/>
              </a:lnSpc>
              <a:spcBef>
                <a:spcPts val="0"/>
              </a:spcBef>
              <a:spcAft>
                <a:spcPts val="0"/>
              </a:spcAft>
              <a:buFont typeface="Wingdings" panose="05000000000000000000" pitchFamily="2" charset="2"/>
              <a:buChar char=""/>
            </a:pPr>
            <a:r>
              <a:rPr lang="fr-CA" sz="1800" noProof="0" dirty="0"/>
              <a:t>La Société canadienne du sang soumettra également auprès de Santé Canada des demandes pour la fabrication de deux nouveaux produits plaquettaires : les plaquettes d’aphérèse traitées au psoralène (PATP) et les plaquettes d’aphérèse non traitées, en solution PAS-E. Leur mise en circulation nécessite l’approbation de Santé Canada et ces produits ne sont pas encore offerts en Canada.</a:t>
            </a:r>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321964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Il est important de savoir que nos produits plaquettaires non traités sont très sûrs. La technologie d’inactivation des agents pathogènes offre encore plus de sécurité contre les bactéries, les virus, les parasites protozoaires et les globules blancs. Les globules blancs ne peuvent plus se répliquer, ce qui rend inutile l’irradiation des produits traités au psoralène.</a:t>
            </a: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(Lire la </a:t>
            </a:r>
            <a:r>
              <a:rPr lang="en-US" b="0" dirty="0" err="1"/>
              <a:t>diapo</a:t>
            </a: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47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la différence d’apparence des deux produits. À droite, le sac du nouveau produit plaquettaire traité au psoralène est légèrement plus long et plus large que celui des plaquettes mélangées non traitées. Le produit traité est plus clair car on y a ajouté la solution additive pour plaquettes.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85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la différence d’apparence des produits d’aphérèse. À gauche, le sac du nouveau produit de plaquettes d’aphérèse traitées au psoralène. Au milieu, les plaquettes non traitées, en solution PAS-E. Et à droite, les plaquettes d’aphérèse non traitées que vous connaissez bien.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87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2"/>
          <a:stretch>
            <a:fillRect/>
          </a:stretch>
        </p:blipFill>
        <p:spPr>
          <a:xfrm>
            <a:off x="838199" y="5062888"/>
            <a:ext cx="10515600" cy="90931"/>
          </a:xfrm>
          <a:prstGeom prst="rect">
            <a:avLst/>
          </a:prstGeom>
        </p:spPr>
      </p:pic>
      <p:pic>
        <p:nvPicPr>
          <p:cNvPr id="4" name="Picture 3" descr="Text&#10;&#10;Description automatically generated">
            <a:extLst>
              <a:ext uri="{FF2B5EF4-FFF2-40B4-BE49-F238E27FC236}">
                <a16:creationId xmlns:a16="http://schemas.microsoft.com/office/drawing/2014/main" id="{9B1C4FA4-6271-E621-0842-B125F800F3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47903" y="5440492"/>
            <a:ext cx="3063635" cy="564786"/>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29051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157896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5885892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44305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7612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3314982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967137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131212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9284469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59089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9032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60286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94657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1104764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13271898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67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191322E3-AB15-5080-C702-787B8C159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228251"/>
            <a:ext cx="2634572" cy="485688"/>
          </a:xfrm>
          <a:prstGeom prst="rect">
            <a:avLst/>
          </a:prstGeom>
        </p:spPr>
      </p:pic>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8963-6156-4DF9-BB00-AD9700914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BBF63-7123-4B10-88BD-BB64D365D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F1B29-53CA-4EAC-819A-303726B60500}"/>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5" name="Footer Placeholder 4">
            <a:extLst>
              <a:ext uri="{FF2B5EF4-FFF2-40B4-BE49-F238E27FC236}">
                <a16:creationId xmlns:a16="http://schemas.microsoft.com/office/drawing/2014/main" id="{D6EBEDD6-78B7-47DE-BECF-AA244492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ECCA2-6E13-4647-A7DE-8BED458874F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6343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1949-80FD-4502-A21D-500F11D1C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CCD80-0994-47AA-B9F1-CD9E14BD5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E074-92BA-430C-AD94-E6F937FEC8BA}"/>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5" name="Footer Placeholder 4">
            <a:extLst>
              <a:ext uri="{FF2B5EF4-FFF2-40B4-BE49-F238E27FC236}">
                <a16:creationId xmlns:a16="http://schemas.microsoft.com/office/drawing/2014/main" id="{B871E62A-54E8-4E4C-9870-AC3F7B7ED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F5306-E174-47A2-85B2-669C08805921}"/>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3551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483-B616-4AD5-BA5C-035D6887D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44F15-0932-4ABA-B9E1-2B545F158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188F-E01E-48F8-87B9-515A9FA102C1}"/>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5" name="Footer Placeholder 4">
            <a:extLst>
              <a:ext uri="{FF2B5EF4-FFF2-40B4-BE49-F238E27FC236}">
                <a16:creationId xmlns:a16="http://schemas.microsoft.com/office/drawing/2014/main" id="{F826DC17-9843-4B35-BD9A-24BC1E6AB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0E61-9113-4F2A-AE0E-DB93E9D3E85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87818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DF4C-D319-4DEF-9BEB-6B8B429E4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71DBB-813E-486B-A480-94F9F4C48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9744D-215D-4F80-BFFE-1E17047A1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D1F4F-6472-4B8D-AD5F-EDF49A9CDCF2}"/>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6" name="Footer Placeholder 5">
            <a:extLst>
              <a:ext uri="{FF2B5EF4-FFF2-40B4-BE49-F238E27FC236}">
                <a16:creationId xmlns:a16="http://schemas.microsoft.com/office/drawing/2014/main" id="{AD25C434-9A61-49BB-8EA1-F8A3DE674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8C9B-F7DE-4CEB-999A-B61752D49B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921443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A63C-E09A-4FCC-B5A0-02F0CDA17F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9BB48-B0C9-40A0-BBBA-6019C9D1F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DB260-D4E4-4721-A04B-3CE96BCEC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E491D-C698-4AD2-9D34-CA937AA5A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4CC61-FFFF-4B9B-ABD2-487B14014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A933A-33A3-4DBA-99C3-607821F9EE38}"/>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8" name="Footer Placeholder 7">
            <a:extLst>
              <a:ext uri="{FF2B5EF4-FFF2-40B4-BE49-F238E27FC236}">
                <a16:creationId xmlns:a16="http://schemas.microsoft.com/office/drawing/2014/main" id="{B462B884-AE49-4B59-A631-4474E00D4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60F2FF-4AEC-4817-BF60-F1CCA39F22A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611547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F05A-4CEE-4BC1-A8E9-93EE0CC0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12BC43-675E-4EEA-9027-79CEBD5FB50C}"/>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4" name="Footer Placeholder 3">
            <a:extLst>
              <a:ext uri="{FF2B5EF4-FFF2-40B4-BE49-F238E27FC236}">
                <a16:creationId xmlns:a16="http://schemas.microsoft.com/office/drawing/2014/main" id="{3C1309C5-FA9C-497A-BD37-1163A1306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37C3E-6D8F-400E-B6F1-BB0781FC08F7}"/>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062169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56A6E-8B3F-4085-8881-6E9A8CAC6E8D}"/>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3" name="Footer Placeholder 2">
            <a:extLst>
              <a:ext uri="{FF2B5EF4-FFF2-40B4-BE49-F238E27FC236}">
                <a16:creationId xmlns:a16="http://schemas.microsoft.com/office/drawing/2014/main" id="{AD8D0A75-CC35-44E0-8BB5-90FB16B95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24454-A44F-4C1B-B2AE-4A2CB7D5C4D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178288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5BF6-95D5-4152-9F0C-0140870ED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21A86-BF98-4CD6-8C67-A8D3569C5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C239A-B262-4E02-A7A2-1493C177A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E0FB6-B9F7-4306-9EFB-CD37F65DD78E}"/>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6" name="Footer Placeholder 5">
            <a:extLst>
              <a:ext uri="{FF2B5EF4-FFF2-40B4-BE49-F238E27FC236}">
                <a16:creationId xmlns:a16="http://schemas.microsoft.com/office/drawing/2014/main" id="{8831A19F-96CD-4700-84AE-79F852A7B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63EC-3B24-44B1-A963-F03C94D328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9508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87AB-A398-425E-A395-FD5B1F26C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47ACB-1C8A-4E87-9207-43A23FF9E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DB266-F4C7-4F74-86BD-FB3AA88F3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92A6A-53CC-4A5F-B6D0-9624CA46F2D8}"/>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6" name="Footer Placeholder 5">
            <a:extLst>
              <a:ext uri="{FF2B5EF4-FFF2-40B4-BE49-F238E27FC236}">
                <a16:creationId xmlns:a16="http://schemas.microsoft.com/office/drawing/2014/main" id="{C763CFF1-A37A-4DE3-893B-7EEB286A2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623C-0E2E-4EA0-BD68-B83C57E34E23}"/>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249538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E2AC-EFCE-42DA-80E3-FB2D6EBCD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2183C-E7B9-4814-A13A-8BB2E2066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F5CD-A98E-4C10-8907-B4ACA73F8D1F}"/>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5" name="Footer Placeholder 4">
            <a:extLst>
              <a:ext uri="{FF2B5EF4-FFF2-40B4-BE49-F238E27FC236}">
                <a16:creationId xmlns:a16="http://schemas.microsoft.com/office/drawing/2014/main" id="{B15CACD5-0058-4F32-B7CC-8B376F641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762D-0543-4E73-AD49-3187C297AD2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4704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C498D-AFAA-4DC7-8523-E376525CD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2D050-7C28-4BEF-9348-898E5C179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BD90A-5DE9-4FE7-9C94-74AA4A51C1EC}"/>
              </a:ext>
            </a:extLst>
          </p:cNvPr>
          <p:cNvSpPr>
            <a:spLocks noGrp="1"/>
          </p:cNvSpPr>
          <p:nvPr>
            <p:ph type="dt" sz="half" idx="10"/>
          </p:nvPr>
        </p:nvSpPr>
        <p:spPr/>
        <p:txBody>
          <a:bodyPr/>
          <a:lstStyle/>
          <a:p>
            <a:fld id="{F396102F-F8F7-4E7F-A191-705BFEBD9557}" type="datetimeFigureOut">
              <a:rPr lang="en-US" smtClean="0"/>
              <a:t>2023-05-04</a:t>
            </a:fld>
            <a:endParaRPr lang="en-US"/>
          </a:p>
        </p:txBody>
      </p:sp>
      <p:sp>
        <p:nvSpPr>
          <p:cNvPr id="5" name="Footer Placeholder 4">
            <a:extLst>
              <a:ext uri="{FF2B5EF4-FFF2-40B4-BE49-F238E27FC236}">
                <a16:creationId xmlns:a16="http://schemas.microsoft.com/office/drawing/2014/main" id="{1B6C0FC2-AC20-49F9-91B4-E261B7DDC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16317-5DD7-4358-829C-E827794E81F8}"/>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267980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299A-06E1-40B3-82D3-5E138C52F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2DE59-D8AF-406D-9346-B452883B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F4B1C-77F0-48EE-BFDC-A0A043716AC1}"/>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5" name="Footer Placeholder 4">
            <a:extLst>
              <a:ext uri="{FF2B5EF4-FFF2-40B4-BE49-F238E27FC236}">
                <a16:creationId xmlns:a16="http://schemas.microsoft.com/office/drawing/2014/main" id="{A0482648-AD34-4DCB-946F-69982DBB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97BC2-5045-41A7-9FAF-11A1B69C5072}"/>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790872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B495-06AB-4CD3-98A0-970D3EAAE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EC16-BA41-47BF-ABA9-9D7D1FB92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CD3A4-4778-4026-8F59-7DD67319E68B}"/>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5" name="Footer Placeholder 4">
            <a:extLst>
              <a:ext uri="{FF2B5EF4-FFF2-40B4-BE49-F238E27FC236}">
                <a16:creationId xmlns:a16="http://schemas.microsoft.com/office/drawing/2014/main" id="{B37F479C-2CAD-4D1A-8DD4-CA19FC6C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05186-61FA-4934-AC5B-73954596664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4091683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1E67-A57B-4FE1-8A04-4001BC122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40BF3-2FDA-473D-97FE-073A4DE8F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D2A46F-9A7D-4654-8EAD-BD708E5561AF}"/>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5" name="Footer Placeholder 4">
            <a:extLst>
              <a:ext uri="{FF2B5EF4-FFF2-40B4-BE49-F238E27FC236}">
                <a16:creationId xmlns:a16="http://schemas.microsoft.com/office/drawing/2014/main" id="{01CFEA73-9A04-466A-98CC-AD86ED37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C0FD-D005-4CD4-BFF2-D0F773C52868}"/>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727929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351-85FD-4A8F-98E3-20589D84F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88E05-6887-4A30-97DA-4F5E5510B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997B1-79C7-4B94-825E-1A6C879BD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D3EAE-F02C-43CE-8572-43246A5398F9}"/>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6" name="Footer Placeholder 5">
            <a:extLst>
              <a:ext uri="{FF2B5EF4-FFF2-40B4-BE49-F238E27FC236}">
                <a16:creationId xmlns:a16="http://schemas.microsoft.com/office/drawing/2014/main" id="{88ADE910-4E22-43A2-92BF-8F5FE2798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3699D-7AA1-46D2-B229-2783DEA19AB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660573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90CD-5BBA-4FBE-85EF-8C6079BA2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326E3A-9449-4873-8ABC-BFB627CBD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82AA2-E44D-46B0-83F2-BD65CA36E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AE0A1-27BB-4D7A-8DE7-C7D274409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96024-0BC1-489F-827B-517FE6AC1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F568D-E494-461C-86F7-9D4C2DD4B61A}"/>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8" name="Footer Placeholder 7">
            <a:extLst>
              <a:ext uri="{FF2B5EF4-FFF2-40B4-BE49-F238E27FC236}">
                <a16:creationId xmlns:a16="http://schemas.microsoft.com/office/drawing/2014/main" id="{5D4012DE-DAB7-4857-8305-845C95E47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FB86F-89E5-4228-8FAE-5758E9E9819D}"/>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87490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C7EC-7E59-4710-9E3D-08FA52A67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C7773-F2E8-4EAB-A68E-EB7902290A0D}"/>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4" name="Footer Placeholder 3">
            <a:extLst>
              <a:ext uri="{FF2B5EF4-FFF2-40B4-BE49-F238E27FC236}">
                <a16:creationId xmlns:a16="http://schemas.microsoft.com/office/drawing/2014/main" id="{6EFD3D83-337B-47D6-B78C-578ED6F08C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358A4-7A56-48FA-B2E1-A3A02BBA94AB}"/>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660511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BDDD1-E95D-4138-A53B-B307922E096F}"/>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3" name="Footer Placeholder 2">
            <a:extLst>
              <a:ext uri="{FF2B5EF4-FFF2-40B4-BE49-F238E27FC236}">
                <a16:creationId xmlns:a16="http://schemas.microsoft.com/office/drawing/2014/main" id="{061CB673-577F-43A2-86F5-077A3A4EB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01DEB-2DE6-4549-A0E5-3356FB20DC6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83278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8BC2-0A65-4789-A1A1-3DCEC2CBB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FA55A-D991-4395-A57E-A041DE70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605F2-0496-4985-A8E5-3AFA5C068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B46E-CB8F-4CF8-B95F-61A9C08692CB}"/>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6" name="Footer Placeholder 5">
            <a:extLst>
              <a:ext uri="{FF2B5EF4-FFF2-40B4-BE49-F238E27FC236}">
                <a16:creationId xmlns:a16="http://schemas.microsoft.com/office/drawing/2014/main" id="{A482A0B3-570C-48A7-AEB3-940F6CB8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C2BD5-D5FE-4EA3-993C-317CAF08FC13}"/>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175238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C3F8-F221-418B-8744-F72EB201A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59127-5B41-4AEA-8B33-FFD8C9F7B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4697C-86F3-45EC-8901-84DDD1D3A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CED86-237D-4087-95D8-4F170331E837}"/>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6" name="Footer Placeholder 5">
            <a:extLst>
              <a:ext uri="{FF2B5EF4-FFF2-40B4-BE49-F238E27FC236}">
                <a16:creationId xmlns:a16="http://schemas.microsoft.com/office/drawing/2014/main" id="{1D5E8FF4-B6EA-4273-80E7-C3BC70431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D5C71-972E-4313-8ADB-A9D59CF7910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575503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D4E0-4588-4C42-BC20-7A5D629A5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DE1DE-F740-4241-9D47-A00F5C50D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EF81B-3EBC-4702-A4D7-D38DD9DCEAF9}"/>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5" name="Footer Placeholder 4">
            <a:extLst>
              <a:ext uri="{FF2B5EF4-FFF2-40B4-BE49-F238E27FC236}">
                <a16:creationId xmlns:a16="http://schemas.microsoft.com/office/drawing/2014/main" id="{94A5D999-13C7-47F9-9985-A07C786AE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873BE-8FB7-4D84-BA53-8E71EF65DAF0}"/>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682132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04BFE-A3BA-46EB-A6C8-8E9A58D4C7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BD22E-1805-4907-A6B7-AF1611D18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C983C-EE73-438E-913E-5FF5140C32F6}"/>
              </a:ext>
            </a:extLst>
          </p:cNvPr>
          <p:cNvSpPr>
            <a:spLocks noGrp="1"/>
          </p:cNvSpPr>
          <p:nvPr>
            <p:ph type="dt" sz="half" idx="10"/>
          </p:nvPr>
        </p:nvSpPr>
        <p:spPr/>
        <p:txBody>
          <a:bodyPr/>
          <a:lstStyle/>
          <a:p>
            <a:fld id="{BECEE308-C3A7-4364-8AFE-B2248292226A}" type="datetimeFigureOut">
              <a:rPr lang="en-US" smtClean="0"/>
              <a:t>2023-05-04</a:t>
            </a:fld>
            <a:endParaRPr lang="en-US"/>
          </a:p>
        </p:txBody>
      </p:sp>
      <p:sp>
        <p:nvSpPr>
          <p:cNvPr id="5" name="Footer Placeholder 4">
            <a:extLst>
              <a:ext uri="{FF2B5EF4-FFF2-40B4-BE49-F238E27FC236}">
                <a16:creationId xmlns:a16="http://schemas.microsoft.com/office/drawing/2014/main" id="{964F29A3-C108-4A93-9DB4-4B183824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B2A4-6B3A-448B-9E70-9699068C27C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944188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B4D5-F2DD-4F03-857F-E94654F3E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5F5E3-807B-4BF4-B3FA-BE19E75BA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9155-EA94-4F9A-AA1A-67C765446CD4}"/>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5" name="Footer Placeholder 4">
            <a:extLst>
              <a:ext uri="{FF2B5EF4-FFF2-40B4-BE49-F238E27FC236}">
                <a16:creationId xmlns:a16="http://schemas.microsoft.com/office/drawing/2014/main" id="{75106F89-6CA3-4CD2-806D-A23B25A0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73698-E453-408A-9C56-B4C8B60CC324}"/>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99798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9027-3681-4F0A-8FEB-ACDEE0CE2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8D829-5364-49E0-A4E5-F9E5DD010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34B99-B9E3-4BAF-909E-D241248F0489}"/>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5" name="Footer Placeholder 4">
            <a:extLst>
              <a:ext uri="{FF2B5EF4-FFF2-40B4-BE49-F238E27FC236}">
                <a16:creationId xmlns:a16="http://schemas.microsoft.com/office/drawing/2014/main" id="{2F1804BA-6E07-48C4-9CD6-0FB2CCEF8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B0E49-7486-4F65-A780-FFDEE6463BA5}"/>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698912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7E2E-B6DB-48E1-AD3C-06CCC1A84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6F234-9F19-4FD9-B53F-D7A4DDA7E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8B29E-3336-40DC-880B-B7CD72BA0F6E}"/>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5" name="Footer Placeholder 4">
            <a:extLst>
              <a:ext uri="{FF2B5EF4-FFF2-40B4-BE49-F238E27FC236}">
                <a16:creationId xmlns:a16="http://schemas.microsoft.com/office/drawing/2014/main" id="{5B2DF6A3-C5C8-495C-9E49-3D25BEB2D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F0D9C-22EA-406B-ACA8-8D8C277419D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170122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0DA-97F2-4036-A7ED-054904A11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961B-2161-4F83-BF84-ECC8DF814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AABCE-478C-4DAE-8D23-B0380825C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E2FD4-8F99-4FCE-A76D-341C586A4A8A}"/>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6" name="Footer Placeholder 5">
            <a:extLst>
              <a:ext uri="{FF2B5EF4-FFF2-40B4-BE49-F238E27FC236}">
                <a16:creationId xmlns:a16="http://schemas.microsoft.com/office/drawing/2014/main" id="{293A96DB-60A4-436A-98A5-9DF094DC6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75A00-E103-4B93-8409-7614B96E4AA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118889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8596-9F26-4672-8495-EA0BFE3FC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090667-FDBA-4748-BB42-870C9B87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5F5E0-2B24-44F7-AF27-1314DC8DC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2A181-F67C-49A5-99A6-B277B42FD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C462F-F1E8-47E3-85B9-5F2C5A99D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57070-313F-4E8E-ACE5-2FA3ACCFD4DB}"/>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8" name="Footer Placeholder 7">
            <a:extLst>
              <a:ext uri="{FF2B5EF4-FFF2-40B4-BE49-F238E27FC236}">
                <a16:creationId xmlns:a16="http://schemas.microsoft.com/office/drawing/2014/main" id="{F4933E91-D35B-422B-BCDF-36DC23157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D1E400-3CEB-4170-AD2C-EB484F4E20F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762212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7F45-20F8-4550-B7F0-DF1F08CB7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91EC8-5E29-4853-8D7F-0F084FCDF1BC}"/>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4" name="Footer Placeholder 3">
            <a:extLst>
              <a:ext uri="{FF2B5EF4-FFF2-40B4-BE49-F238E27FC236}">
                <a16:creationId xmlns:a16="http://schemas.microsoft.com/office/drawing/2014/main" id="{45EE7930-E467-449A-BCCE-897004A42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D6155-F551-4CFE-810C-779934C2E32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25083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C379A000-B54D-1ED9-AA78-2C75E78BF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192451"/>
            <a:ext cx="2634572" cy="485688"/>
          </a:xfrm>
          <a:prstGeom prst="rect">
            <a:avLst/>
          </a:prstGeom>
        </p:spPr>
      </p:pic>
    </p:spTree>
    <p:extLst>
      <p:ext uri="{BB962C8B-B14F-4D97-AF65-F5344CB8AC3E}">
        <p14:creationId xmlns:p14="http://schemas.microsoft.com/office/powerpoint/2010/main" val="1089516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2E2B-6EA4-4098-89F0-A3D48ACE5713}"/>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3" name="Footer Placeholder 2">
            <a:extLst>
              <a:ext uri="{FF2B5EF4-FFF2-40B4-BE49-F238E27FC236}">
                <a16:creationId xmlns:a16="http://schemas.microsoft.com/office/drawing/2014/main" id="{FCE15622-12B9-45A0-AFD2-6287E9752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B86A2D-13AF-41A1-A365-05AFB0446A1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34355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329A-2848-4E1E-8BC4-E25305B22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D10BF-AB63-47B8-8F2D-37B6958E4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54331-3888-4DB1-B399-4BD812E3B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7B738-C1E9-4845-8E2C-95BCE8517F08}"/>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6" name="Footer Placeholder 5">
            <a:extLst>
              <a:ext uri="{FF2B5EF4-FFF2-40B4-BE49-F238E27FC236}">
                <a16:creationId xmlns:a16="http://schemas.microsoft.com/office/drawing/2014/main" id="{484C44EE-E246-45C9-B702-310EF49C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0F476-7CFF-4ABA-A7E0-7FFAA594C780}"/>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097129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6B31-D3D3-4307-BEFC-C181880B5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48CD3-ECC3-474D-A91F-98541A42E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002-9151-49E2-9E58-1D232771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C63AC-B4D5-4964-AE7C-95B64561DF24}"/>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6" name="Footer Placeholder 5">
            <a:extLst>
              <a:ext uri="{FF2B5EF4-FFF2-40B4-BE49-F238E27FC236}">
                <a16:creationId xmlns:a16="http://schemas.microsoft.com/office/drawing/2014/main" id="{684702E1-B16D-4F58-B871-1F773ADA5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8FC71-D238-44E9-8597-8BBCA94A3BF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073663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D3F-ACB8-4B6E-8B30-052F50A9A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EFB22-FAE5-4B5C-8DBB-0B68B73661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8BBF1-F31B-4496-8654-AB6C14F85A05}"/>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5" name="Footer Placeholder 4">
            <a:extLst>
              <a:ext uri="{FF2B5EF4-FFF2-40B4-BE49-F238E27FC236}">
                <a16:creationId xmlns:a16="http://schemas.microsoft.com/office/drawing/2014/main" id="{F898F2EE-63E3-4E8D-AA5C-246708459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8D70C-4A9C-4A93-B0D4-78570CB6DCE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930345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1E470-2013-4F44-9B1E-7D304575C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7C2AA-50C0-4DFC-A519-5431EA2EF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1DC9D-893C-4E46-9CD7-7E781B5613B6}"/>
              </a:ext>
            </a:extLst>
          </p:cNvPr>
          <p:cNvSpPr>
            <a:spLocks noGrp="1"/>
          </p:cNvSpPr>
          <p:nvPr>
            <p:ph type="dt" sz="half" idx="10"/>
          </p:nvPr>
        </p:nvSpPr>
        <p:spPr/>
        <p:txBody>
          <a:bodyPr/>
          <a:lstStyle/>
          <a:p>
            <a:fld id="{5F2A38D9-93ED-400D-8658-BB13F9A25480}" type="datetimeFigureOut">
              <a:rPr lang="en-US" smtClean="0"/>
              <a:t>2023-05-04</a:t>
            </a:fld>
            <a:endParaRPr lang="en-US"/>
          </a:p>
        </p:txBody>
      </p:sp>
      <p:sp>
        <p:nvSpPr>
          <p:cNvPr id="5" name="Footer Placeholder 4">
            <a:extLst>
              <a:ext uri="{FF2B5EF4-FFF2-40B4-BE49-F238E27FC236}">
                <a16:creationId xmlns:a16="http://schemas.microsoft.com/office/drawing/2014/main" id="{EDCA0A97-83DA-4814-B377-DF6F79E3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0A448-AB5E-4559-8005-53ECD0EF6B4F}"/>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082141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3592830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120164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1518023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0AC0E293-A71D-4C09-AEDB-18A5013D4966}"/>
              </a:ext>
            </a:extLst>
          </p:cNvPr>
          <p:cNvSpPr>
            <a:spLocks noGrp="1"/>
          </p:cNvSpPr>
          <p:nvPr>
            <p:ph type="title"/>
          </p:nvPr>
        </p:nvSpPr>
        <p:spPr>
          <a:xfrm>
            <a:off x="764236" y="990600"/>
            <a:ext cx="10589564" cy="943442"/>
          </a:xfrm>
        </p:spPr>
        <p:txBody>
          <a:bodyPr/>
          <a:lstStyle/>
          <a:p>
            <a:r>
              <a:rPr lang="en-US"/>
              <a:t>Click to edit Master title style</a:t>
            </a:r>
          </a:p>
        </p:txBody>
      </p:sp>
    </p:spTree>
    <p:extLst>
      <p:ext uri="{BB962C8B-B14F-4D97-AF65-F5344CB8AC3E}">
        <p14:creationId xmlns:p14="http://schemas.microsoft.com/office/powerpoint/2010/main" val="3503060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800498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descr="Text&#10;&#10;Description automatically generated">
            <a:extLst>
              <a:ext uri="{FF2B5EF4-FFF2-40B4-BE49-F238E27FC236}">
                <a16:creationId xmlns:a16="http://schemas.microsoft.com/office/drawing/2014/main" id="{25CD2472-34ED-C833-D27B-0A29BBB04C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192451"/>
            <a:ext cx="2634572" cy="485688"/>
          </a:xfrm>
          <a:prstGeom prst="rect">
            <a:avLst/>
          </a:prstGeom>
        </p:spPr>
      </p:pic>
    </p:spTree>
    <p:extLst>
      <p:ext uri="{BB962C8B-B14F-4D97-AF65-F5344CB8AC3E}">
        <p14:creationId xmlns:p14="http://schemas.microsoft.com/office/powerpoint/2010/main" val="3075178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412729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652153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455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38016929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68764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24000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39963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3449087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951993500"/>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544479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7069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89838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36738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99078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635087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874582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728430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79640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585300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63906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678546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theme" Target="../theme/theme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slideLayout" Target="../slideLayouts/slideLayout11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image" Target="../media/image2.emf"/><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B99C-DD8F-45F8-9054-614B6FB9A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443755-6BFC-4035-928B-26D46B41A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CEC68-1B51-4939-AF44-D428D6662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6102F-F8F7-4E7F-A191-705BFEBD9557}" type="datetimeFigureOut">
              <a:rPr lang="en-US" smtClean="0"/>
              <a:t>2023-05-04</a:t>
            </a:fld>
            <a:endParaRPr lang="en-US"/>
          </a:p>
        </p:txBody>
      </p:sp>
      <p:sp>
        <p:nvSpPr>
          <p:cNvPr id="5" name="Footer Placeholder 4">
            <a:extLst>
              <a:ext uri="{FF2B5EF4-FFF2-40B4-BE49-F238E27FC236}">
                <a16:creationId xmlns:a16="http://schemas.microsoft.com/office/drawing/2014/main" id="{807E83BB-31DD-4AB8-B960-D5F6F35C2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3FEFA-9A14-45B9-A6D0-75F2FFEE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CA9D-4A0F-43DA-B06C-41D2FE520CC9}" type="slidenum">
              <a:rPr lang="en-US" smtClean="0"/>
              <a:t>‹#›</a:t>
            </a:fld>
            <a:endParaRPr lang="en-US"/>
          </a:p>
        </p:txBody>
      </p:sp>
    </p:spTree>
    <p:extLst>
      <p:ext uri="{BB962C8B-B14F-4D97-AF65-F5344CB8AC3E}">
        <p14:creationId xmlns:p14="http://schemas.microsoft.com/office/powerpoint/2010/main" val="21118456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41789-D7A3-4227-99F0-65C8C0B20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2D6A8-AB02-4254-89FC-ECAAC6F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3C51-F3A0-482C-AA8B-6CFDE9F6F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EE308-C3A7-4364-8AFE-B2248292226A}" type="datetimeFigureOut">
              <a:rPr lang="en-US" smtClean="0"/>
              <a:t>2023-05-04</a:t>
            </a:fld>
            <a:endParaRPr lang="en-US"/>
          </a:p>
        </p:txBody>
      </p:sp>
      <p:sp>
        <p:nvSpPr>
          <p:cNvPr id="5" name="Footer Placeholder 4">
            <a:extLst>
              <a:ext uri="{FF2B5EF4-FFF2-40B4-BE49-F238E27FC236}">
                <a16:creationId xmlns:a16="http://schemas.microsoft.com/office/drawing/2014/main" id="{CC8CDF2A-E252-492D-AE70-D78B3072A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809FF-1843-4C29-9BD6-5101BBFD2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47E4B-883E-48D6-993C-A5203BBEF668}" type="slidenum">
              <a:rPr lang="en-US" smtClean="0"/>
              <a:t>‹#›</a:t>
            </a:fld>
            <a:endParaRPr lang="en-US"/>
          </a:p>
        </p:txBody>
      </p:sp>
      <p:sp>
        <p:nvSpPr>
          <p:cNvPr id="7" name="TextBox 6">
            <a:extLst>
              <a:ext uri="{FF2B5EF4-FFF2-40B4-BE49-F238E27FC236}">
                <a16:creationId xmlns:a16="http://schemas.microsoft.com/office/drawing/2014/main" id="{40BC29DF-073A-486C-8025-BC3D4F65F6F7}"/>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4FAACC2F-F0F1-4F9D-A2F2-D4976013C49C}"/>
              </a:ext>
            </a:extLst>
          </p:cNvPr>
          <p:cNvSpPr txBox="1"/>
          <p:nvPr userDrawn="1"/>
        </p:nvSpPr>
        <p:spPr>
          <a:xfrm rot="19318747">
            <a:off x="1786402" y="2968749"/>
            <a:ext cx="7489114" cy="369332"/>
          </a:xfrm>
          <a:prstGeom prst="rect">
            <a:avLst/>
          </a:prstGeom>
          <a:noFill/>
        </p:spPr>
        <p:txBody>
          <a:bodyPr wrap="square" rtlCol="0">
            <a:spAutoFit/>
          </a:bodyPr>
          <a:lstStyle/>
          <a:p>
            <a:r>
              <a:rPr lang="en-CA"/>
              <a:t>confidential</a:t>
            </a:r>
            <a:endParaRPr lang="en-US"/>
          </a:p>
        </p:txBody>
      </p:sp>
    </p:spTree>
    <p:extLst>
      <p:ext uri="{BB962C8B-B14F-4D97-AF65-F5344CB8AC3E}">
        <p14:creationId xmlns:p14="http://schemas.microsoft.com/office/powerpoint/2010/main" val="38193619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FDED7-E67D-424C-9942-7286A7A89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A7497-8B70-4EAA-82AC-0E0385F59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CE3FC-3CCE-4C3A-8FB8-47735962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A38D9-93ED-400D-8658-BB13F9A25480}" type="datetimeFigureOut">
              <a:rPr lang="en-US" smtClean="0"/>
              <a:t>2023-05-04</a:t>
            </a:fld>
            <a:endParaRPr lang="en-US"/>
          </a:p>
        </p:txBody>
      </p:sp>
      <p:sp>
        <p:nvSpPr>
          <p:cNvPr id="5" name="Footer Placeholder 4">
            <a:extLst>
              <a:ext uri="{FF2B5EF4-FFF2-40B4-BE49-F238E27FC236}">
                <a16:creationId xmlns:a16="http://schemas.microsoft.com/office/drawing/2014/main" id="{EDB268E8-2718-41EE-8E5B-73A0C60DD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D5DA0-4EE3-4F11-A3E9-968DD0440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5287D-DADB-4E13-9891-2BA2296E6FF4}" type="slidenum">
              <a:rPr lang="en-US" smtClean="0"/>
              <a:t>‹#›</a:t>
            </a:fld>
            <a:endParaRPr lang="en-US"/>
          </a:p>
        </p:txBody>
      </p:sp>
      <p:sp>
        <p:nvSpPr>
          <p:cNvPr id="7" name="TextBox 6">
            <a:extLst>
              <a:ext uri="{FF2B5EF4-FFF2-40B4-BE49-F238E27FC236}">
                <a16:creationId xmlns:a16="http://schemas.microsoft.com/office/drawing/2014/main" id="{EE1F023B-8F3B-40F5-BA75-5630C974A13E}"/>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96968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867505" y="819436"/>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
        <p:nvSpPr>
          <p:cNvPr id="5" name="TextBox 4">
            <a:extLst>
              <a:ext uri="{FF2B5EF4-FFF2-40B4-BE49-F238E27FC236}">
                <a16:creationId xmlns:a16="http://schemas.microsoft.com/office/drawing/2014/main" id="{BA487E2C-B149-44CE-8DF7-9693D0B49649}"/>
              </a:ext>
            </a:extLst>
          </p:cNvPr>
          <p:cNvSpPr txBox="1"/>
          <p:nvPr userDrawn="1"/>
        </p:nvSpPr>
        <p:spPr>
          <a:xfrm>
            <a:off x="0" y="0"/>
            <a:ext cx="12192000" cy="461665"/>
          </a:xfrm>
          <a:prstGeom prst="rect">
            <a:avLst/>
          </a:prstGeom>
          <a:noFill/>
        </p:spPr>
        <p:txBody>
          <a:bodyPr wrap="square" rtlCol="0">
            <a:spAutoFit/>
          </a:bodyPr>
          <a:lstStyle/>
          <a:p>
            <a:pPr algn="ctr"/>
            <a:r>
              <a:rPr lang="en-CA" sz="2400">
                <a:solidFill>
                  <a:schemeClr val="tx1">
                    <a:lumMod val="20000"/>
                    <a:lumOff val="80000"/>
                  </a:schemeClr>
                </a:solidFill>
              </a:rPr>
              <a:t>For internal use by Hospital Customers only</a:t>
            </a:r>
            <a:endParaRPr lang="en-US" sz="2400">
              <a:solidFill>
                <a:schemeClr val="tx1">
                  <a:lumMod val="20000"/>
                  <a:lumOff val="80000"/>
                </a:schemeClr>
              </a:solidFill>
            </a:endParaRPr>
          </a:p>
        </p:txBody>
      </p:sp>
    </p:spTree>
    <p:extLst>
      <p:ext uri="{BB962C8B-B14F-4D97-AF65-F5344CB8AC3E}">
        <p14:creationId xmlns:p14="http://schemas.microsoft.com/office/powerpoint/2010/main" val="351979804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hyperlink" Target="https://www.blood.ca/fr/hopitaux/produits/composants-sanguins/circulaires-dinformation"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hyperlink" Target="https://www.blood.ca/fr/hopitaux/produits/composants-sanguins/circulaires-dinformation"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https://www.blood.ca/fr/hopitaux/service-la-clientele-hospitaliere/agents-de-liaison-avec-les-hopitaux" TargetMode="External"/><Relationship Id="rId5" Type="http://schemas.openxmlformats.org/officeDocument/2006/relationships/hyperlink" Target="https://www.blood.ca/fr/hopitaux/service-la-clientele-hospitaliere/communications/lettres-aux-clients"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34.jpeg"/><Relationship Id="rId4" Type="http://schemas.openxmlformats.org/officeDocument/2006/relationships/hyperlink" Target="https://www.blood.ca/fr/hopitaux/produits/composants-sanguins/circulaires-dinformation"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7.emf"/><Relationship Id="rId5" Type="http://schemas.openxmlformats.org/officeDocument/2006/relationships/image" Target="../media/image36.jpeg"/><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hyperlink" Target="https://profedu.blood.ca/fr/transfusion/bonnes-pratiques" TargetMode="Externa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25.xml"/><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hyperlink" Target="https://transfusionontario.org/en/category/toolkits/inventory-management/platelets/information-on-pathoge-reduced-pooled-platelets/" TargetMode="External"/><Relationship Id="rId3" Type="http://schemas.openxmlformats.org/officeDocument/2006/relationships/notesSlide" Target="../notesSlides/notesSlide24.xml"/><Relationship Id="rId7" Type="http://schemas.openxmlformats.org/officeDocument/2006/relationships/hyperlink" Target="https://intercept-canada.com/fr/accueil-francais/" TargetMode="Externa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hyperlink" Target="https://www.blood.ca/fr/hopitaux/produits/composants-sanguins/circulaires-dinformation" TargetMode="External"/><Relationship Id="rId5" Type="http://schemas.openxmlformats.org/officeDocument/2006/relationships/hyperlink" Target="http://sang.ca" TargetMode="External"/><Relationship Id="rId4" Type="http://schemas.openxmlformats.org/officeDocument/2006/relationships/hyperlink" Target="https://professionaleducation.blood.ca/fr"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blood.ca/fr/hopitaux/service-la-clientele-hospitaliere/agents-de-liaison-avec-les-hopitaux"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9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744063" y="5432434"/>
            <a:ext cx="5951377" cy="1068953"/>
          </a:xfrm>
        </p:spPr>
        <p:txBody>
          <a:bodyPr/>
          <a:lstStyle/>
          <a:p>
            <a:r>
              <a:rPr lang="fr-CA" dirty="0"/>
              <a:t>Publié : Décembre 2022 </a:t>
            </a:r>
            <a:endParaRPr lang="en-US" dirty="0"/>
          </a:p>
          <a:p>
            <a:r>
              <a:rPr lang="fr-CA" dirty="0"/>
              <a:t>Mis à jour : Avril 2023</a:t>
            </a:r>
          </a:p>
          <a:p>
            <a:endParaRPr lang="fr-CA" sz="2000" dirty="0"/>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1021218" cy="2585170"/>
          </a:xfrm>
        </p:spPr>
        <p:txBody>
          <a:bodyPr/>
          <a:lstStyle/>
          <a:p>
            <a:r>
              <a:rPr lang="fr-CA" dirty="0"/>
              <a:t>Plaquettes à teneur réduite en agents pathogènes : présentation des composants</a:t>
            </a: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A404BE-BC21-E07A-8651-D13397DE8B99}"/>
              </a:ext>
            </a:extLst>
          </p:cNvPr>
          <p:cNvGrpSpPr>
            <a:grpSpLocks noChangeAspect="1"/>
          </p:cNvGrpSpPr>
          <p:nvPr/>
        </p:nvGrpSpPr>
        <p:grpSpPr>
          <a:xfrm>
            <a:off x="1670842" y="0"/>
            <a:ext cx="8850315" cy="6040347"/>
            <a:chOff x="831272" y="-79811"/>
            <a:chExt cx="10165279" cy="6937811"/>
          </a:xfrm>
        </p:grpSpPr>
        <p:sp>
          <p:nvSpPr>
            <p:cNvPr id="24" name="TextBox 23">
              <a:extLst>
                <a:ext uri="{FF2B5EF4-FFF2-40B4-BE49-F238E27FC236}">
                  <a16:creationId xmlns:a16="http://schemas.microsoft.com/office/drawing/2014/main" id="{1DEAF901-54F3-4FC7-E963-4BC4B3B1CC09}"/>
                </a:ext>
              </a:extLst>
            </p:cNvPr>
            <p:cNvSpPr txBox="1"/>
            <p:nvPr/>
          </p:nvSpPr>
          <p:spPr>
            <a:xfrm>
              <a:off x="6933264" y="1526342"/>
              <a:ext cx="2334221" cy="1015663"/>
            </a:xfrm>
            <a:prstGeom prst="rect">
              <a:avLst/>
            </a:prstGeom>
            <a:noFill/>
          </p:spPr>
          <p:txBody>
            <a:bodyPr wrap="square" rtlCol="0">
              <a:spAutoFit/>
            </a:bodyPr>
            <a:lstStyle/>
            <a:p>
              <a:pPr algn="ctr"/>
              <a:r>
                <a:rPr lang="en-CA" sz="2000" b="1" dirty="0">
                  <a:solidFill>
                    <a:schemeClr val="bg1"/>
                  </a:solidFill>
                  <a:latin typeface="Source Sans Pro" panose="020B0503030403020204" pitchFamily="34" charset="0"/>
                </a:rPr>
                <a:t>Pooled platelets psoralen-treated (PPPT)</a:t>
              </a:r>
              <a:endParaRPr lang="en-US" sz="2000" b="1" dirty="0">
                <a:solidFill>
                  <a:schemeClr val="bg1"/>
                </a:solidFill>
                <a:latin typeface="Source Sans Pro" panose="020B0503030403020204" pitchFamily="34" charset="0"/>
              </a:endParaRPr>
            </a:p>
          </p:txBody>
        </p:sp>
        <p:sp>
          <p:nvSpPr>
            <p:cNvPr id="25" name="TextBox 24">
              <a:extLst>
                <a:ext uri="{FF2B5EF4-FFF2-40B4-BE49-F238E27FC236}">
                  <a16:creationId xmlns:a16="http://schemas.microsoft.com/office/drawing/2014/main" id="{23E918E4-C2C1-9125-5A86-7E65BDA9A01C}"/>
                </a:ext>
              </a:extLst>
            </p:cNvPr>
            <p:cNvSpPr txBox="1"/>
            <p:nvPr/>
          </p:nvSpPr>
          <p:spPr>
            <a:xfrm>
              <a:off x="7148367" y="4109905"/>
              <a:ext cx="1904013" cy="1323439"/>
            </a:xfrm>
            <a:prstGeom prst="rect">
              <a:avLst/>
            </a:prstGeom>
            <a:noFill/>
          </p:spPr>
          <p:txBody>
            <a:bodyPr wrap="square" rtlCol="0">
              <a:spAutoFit/>
            </a:bodyPr>
            <a:lstStyle/>
            <a:p>
              <a:pPr algn="ctr"/>
              <a:r>
                <a:rPr lang="en-CA" sz="2000" b="1" dirty="0">
                  <a:solidFill>
                    <a:schemeClr val="bg1"/>
                  </a:solidFill>
                  <a:latin typeface="Source Sans Pro" panose="020B0503030403020204" pitchFamily="34" charset="0"/>
                </a:rPr>
                <a:t>Untreated pooled platelets in plasma</a:t>
              </a:r>
              <a:endParaRPr lang="en-US" sz="2000" b="1" dirty="0">
                <a:solidFill>
                  <a:schemeClr val="bg1"/>
                </a:solidFill>
                <a:latin typeface="Source Sans Pro" panose="020B0503030403020204" pitchFamily="34" charset="0"/>
              </a:endParaRPr>
            </a:p>
          </p:txBody>
        </p:sp>
        <p:sp>
          <p:nvSpPr>
            <p:cNvPr id="2" name="Rectangle 1">
              <a:extLst>
                <a:ext uri="{FF2B5EF4-FFF2-40B4-BE49-F238E27FC236}">
                  <a16:creationId xmlns:a16="http://schemas.microsoft.com/office/drawing/2014/main" id="{1E299027-61F9-740D-2CBD-0E46E4F514C6}"/>
                </a:ext>
              </a:extLst>
            </p:cNvPr>
            <p:cNvSpPr/>
            <p:nvPr/>
          </p:nvSpPr>
          <p:spPr>
            <a:xfrm>
              <a:off x="831272" y="0"/>
              <a:ext cx="10165279" cy="6858000"/>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E3F6C6E-52D3-1837-EFAB-F62B3615F8CE}"/>
                </a:ext>
              </a:extLst>
            </p:cNvPr>
            <p:cNvSpPr txBox="1"/>
            <p:nvPr/>
          </p:nvSpPr>
          <p:spPr>
            <a:xfrm>
              <a:off x="1696311" y="-79811"/>
              <a:ext cx="3221780" cy="1060517"/>
            </a:xfrm>
            <a:prstGeom prst="rect">
              <a:avLst/>
            </a:prstGeom>
            <a:noFill/>
          </p:spPr>
          <p:txBody>
            <a:bodyPr wrap="square" rtlCol="0">
              <a:spAutoFit/>
            </a:bodyPr>
            <a:lstStyle/>
            <a:p>
              <a:pPr algn="ctr"/>
              <a:r>
                <a:rPr lang="fr-CA" b="1" dirty="0">
                  <a:solidFill>
                    <a:schemeClr val="bg1"/>
                  </a:solidFill>
                  <a:latin typeface="Source Sans Pro" panose="020B0503030403020204" pitchFamily="34" charset="0"/>
                </a:rPr>
                <a:t>Plaquettes d’aphérèse traitées au psoralène (PATP)*</a:t>
              </a:r>
            </a:p>
          </p:txBody>
        </p:sp>
        <p:sp>
          <p:nvSpPr>
            <p:cNvPr id="4" name="TextBox 3">
              <a:extLst>
                <a:ext uri="{FF2B5EF4-FFF2-40B4-BE49-F238E27FC236}">
                  <a16:creationId xmlns:a16="http://schemas.microsoft.com/office/drawing/2014/main" id="{74521263-F458-CAA8-9159-1238092EF29C}"/>
                </a:ext>
              </a:extLst>
            </p:cNvPr>
            <p:cNvSpPr txBox="1"/>
            <p:nvPr/>
          </p:nvSpPr>
          <p:spPr>
            <a:xfrm>
              <a:off x="4918091" y="-58806"/>
              <a:ext cx="2739709" cy="1060517"/>
            </a:xfrm>
            <a:prstGeom prst="rect">
              <a:avLst/>
            </a:prstGeom>
            <a:noFill/>
          </p:spPr>
          <p:txBody>
            <a:bodyPr wrap="square" rtlCol="0">
              <a:spAutoFit/>
            </a:bodyPr>
            <a:lstStyle/>
            <a:p>
              <a:pPr algn="ctr"/>
              <a:r>
                <a:rPr lang="fr-FR" b="1" dirty="0">
                  <a:solidFill>
                    <a:schemeClr val="bg1"/>
                  </a:solidFill>
                  <a:latin typeface="Source Sans Pro" panose="020B0503030403020204" pitchFamily="34" charset="0"/>
                </a:rPr>
                <a:t>Plaquettes d’aphérèse non traitées en PAS-E*</a:t>
              </a:r>
            </a:p>
          </p:txBody>
        </p:sp>
        <p:pic>
          <p:nvPicPr>
            <p:cNvPr id="5" name="Picture 4" descr="Text&#10;&#10;Description automatically generated">
              <a:extLst>
                <a:ext uri="{FF2B5EF4-FFF2-40B4-BE49-F238E27FC236}">
                  <a16:creationId xmlns:a16="http://schemas.microsoft.com/office/drawing/2014/main" id="{C70059E4-5E55-E0E5-AEB2-D4AFFE752D51}"/>
                </a:ext>
              </a:extLst>
            </p:cNvPr>
            <p:cNvPicPr>
              <a:picLocks noChangeAspect="1"/>
            </p:cNvPicPr>
            <p:nvPr/>
          </p:nvPicPr>
          <p:blipFill rotWithShape="1">
            <a:blip r:embed="rId4">
              <a:extLst>
                <a:ext uri="{28A0092B-C50C-407E-A947-70E740481C1C}">
                  <a14:useLocalDpi xmlns:a14="http://schemas.microsoft.com/office/drawing/2010/main" val="0"/>
                </a:ext>
              </a:extLst>
            </a:blip>
            <a:srcRect l="5061" t="4029" r="2203"/>
            <a:stretch/>
          </p:blipFill>
          <p:spPr>
            <a:xfrm rot="10800000">
              <a:off x="904335" y="931065"/>
              <a:ext cx="10019152" cy="5837486"/>
            </a:xfrm>
            <a:prstGeom prst="rect">
              <a:avLst/>
            </a:prstGeom>
          </p:spPr>
        </p:pic>
        <p:sp>
          <p:nvSpPr>
            <p:cNvPr id="6" name="TextBox 5">
              <a:extLst>
                <a:ext uri="{FF2B5EF4-FFF2-40B4-BE49-F238E27FC236}">
                  <a16:creationId xmlns:a16="http://schemas.microsoft.com/office/drawing/2014/main" id="{CF96FC61-32DB-8FD3-850F-A34B1BF5845F}"/>
                </a:ext>
              </a:extLst>
            </p:cNvPr>
            <p:cNvSpPr txBox="1"/>
            <p:nvPr/>
          </p:nvSpPr>
          <p:spPr>
            <a:xfrm>
              <a:off x="7730864" y="-46680"/>
              <a:ext cx="2928104" cy="1060517"/>
            </a:xfrm>
            <a:prstGeom prst="rect">
              <a:avLst/>
            </a:prstGeom>
            <a:noFill/>
          </p:spPr>
          <p:txBody>
            <a:bodyPr wrap="square" rtlCol="0">
              <a:spAutoFit/>
            </a:bodyPr>
            <a:lstStyle/>
            <a:p>
              <a:pPr algn="ctr"/>
              <a:r>
                <a:rPr lang="fr-FR" b="1" dirty="0">
                  <a:solidFill>
                    <a:schemeClr val="bg1"/>
                  </a:solidFill>
                  <a:latin typeface="Source Sans Pro" panose="020B0503030403020204" pitchFamily="34" charset="0"/>
                </a:rPr>
                <a:t>Plaquettes d’aphérèse non traitées dans le plasma</a:t>
              </a:r>
            </a:p>
          </p:txBody>
        </p:sp>
      </p:grpSp>
      <p:sp>
        <p:nvSpPr>
          <p:cNvPr id="9" name="TextBox 8">
            <a:extLst>
              <a:ext uri="{FF2B5EF4-FFF2-40B4-BE49-F238E27FC236}">
                <a16:creationId xmlns:a16="http://schemas.microsoft.com/office/drawing/2014/main" id="{F848D759-8011-303B-5C6F-90B05453EC4B}"/>
              </a:ext>
            </a:extLst>
          </p:cNvPr>
          <p:cNvSpPr txBox="1"/>
          <p:nvPr/>
        </p:nvSpPr>
        <p:spPr>
          <a:xfrm>
            <a:off x="3512276" y="6095190"/>
            <a:ext cx="7912700" cy="646331"/>
          </a:xfrm>
          <a:prstGeom prst="rect">
            <a:avLst/>
          </a:prstGeom>
          <a:noFill/>
        </p:spPr>
        <p:txBody>
          <a:bodyPr wrap="square" lIns="91440" tIns="45720" rIns="91440" bIns="45720" rtlCol="0" anchor="t">
            <a:spAutoFit/>
          </a:bodyPr>
          <a:lstStyle/>
          <a:p>
            <a:pPr marL="174625" indent="-174625"/>
            <a:r>
              <a:rPr lang="en-US" b="1" dirty="0"/>
              <a:t>* </a:t>
            </a:r>
            <a:r>
              <a:rPr lang="fr-FR" b="1" dirty="0"/>
              <a:t>Les PATP et les plaquettes d’aphérèse non traitées en solution PAS-E doivent être approuvées par Santé Canada et ne sont pas encore offertes au Canada</a:t>
            </a:r>
            <a:r>
              <a:rPr lang="en-US" sz="1800" b="1" dirty="0">
                <a:solidFill>
                  <a:srgbClr val="4D4D4D"/>
                </a:solidFill>
              </a:rPr>
              <a:t>.</a:t>
            </a:r>
            <a:r>
              <a:rPr lang="en-US" b="1" dirty="0">
                <a:solidFill>
                  <a:srgbClr val="4D4D4D"/>
                </a:solidFill>
              </a:rPr>
              <a:t> </a:t>
            </a:r>
            <a:endParaRPr lang="en-US" dirty="0">
              <a:solidFill>
                <a:schemeClr val="accent1"/>
              </a:solidFill>
              <a:ea typeface="+mn-lt"/>
              <a:cs typeface="+mn-lt"/>
            </a:endParaRPr>
          </a:p>
        </p:txBody>
      </p:sp>
    </p:spTree>
    <p:custDataLst>
      <p:tags r:id="rId1"/>
    </p:custDataLst>
    <p:extLst>
      <p:ext uri="{BB962C8B-B14F-4D97-AF65-F5344CB8AC3E}">
        <p14:creationId xmlns:p14="http://schemas.microsoft.com/office/powerpoint/2010/main" val="166303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1331081327"/>
              </p:ext>
            </p:extLst>
          </p:nvPr>
        </p:nvGraphicFramePr>
        <p:xfrm>
          <a:off x="847493" y="680197"/>
          <a:ext cx="10506307" cy="5250879"/>
        </p:xfrm>
        <a:graphic>
          <a:graphicData uri="http://schemas.openxmlformats.org/drawingml/2006/table">
            <a:tbl>
              <a:tblPr firstRow="1" bandRow="1">
                <a:tableStyleId>{5C22544A-7EE6-4342-B048-85BDC9FD1C3A}</a:tableStyleId>
              </a:tblPr>
              <a:tblGrid>
                <a:gridCol w="2287593">
                  <a:extLst>
                    <a:ext uri="{9D8B030D-6E8A-4147-A177-3AD203B41FA5}">
                      <a16:colId xmlns:a16="http://schemas.microsoft.com/office/drawing/2014/main" val="2619714568"/>
                    </a:ext>
                  </a:extLst>
                </a:gridCol>
                <a:gridCol w="3918857">
                  <a:extLst>
                    <a:ext uri="{9D8B030D-6E8A-4147-A177-3AD203B41FA5}">
                      <a16:colId xmlns:a16="http://schemas.microsoft.com/office/drawing/2014/main" val="4029549692"/>
                    </a:ext>
                  </a:extLst>
                </a:gridCol>
                <a:gridCol w="4299857">
                  <a:extLst>
                    <a:ext uri="{9D8B030D-6E8A-4147-A177-3AD203B41FA5}">
                      <a16:colId xmlns:a16="http://schemas.microsoft.com/office/drawing/2014/main" val="2280716561"/>
                    </a:ext>
                  </a:extLst>
                </a:gridCol>
              </a:tblGrid>
              <a:tr h="1900257">
                <a:tc>
                  <a:txBody>
                    <a:bodyPr/>
                    <a:lstStyle/>
                    <a:p>
                      <a:endParaRPr lang="en-US"/>
                    </a:p>
                  </a:txBody>
                  <a:tcPr/>
                </a:tc>
                <a:tc>
                  <a:txBody>
                    <a:bodyPr/>
                    <a:lstStyle/>
                    <a:p>
                      <a:pPr algn="ctr"/>
                      <a:r>
                        <a:rPr lang="fr-CA" sz="2200" dirty="0">
                          <a:latin typeface="Arial"/>
                          <a:cs typeface="Arial"/>
                        </a:rPr>
                        <a:t>Plaquettes mélangées </a:t>
                      </a:r>
                    </a:p>
                    <a:p>
                      <a:pPr algn="ctr"/>
                      <a:r>
                        <a:rPr lang="fr-CA" sz="2200" dirty="0">
                          <a:latin typeface="Arial"/>
                          <a:cs typeface="Arial"/>
                        </a:rPr>
                        <a:t>non traitées</a:t>
                      </a:r>
                    </a:p>
                  </a:txBody>
                  <a:tcPr/>
                </a:tc>
                <a:tc>
                  <a:txBody>
                    <a:bodyPr/>
                    <a:lstStyle/>
                    <a:p>
                      <a:pPr algn="ctr"/>
                      <a:r>
                        <a:rPr lang="fr-CA" sz="2200" dirty="0">
                          <a:latin typeface="Arial"/>
                          <a:cs typeface="Arial"/>
                        </a:rPr>
                        <a:t>Plaquettes mélangées </a:t>
                      </a:r>
                    </a:p>
                    <a:p>
                      <a:pPr algn="ctr"/>
                      <a:r>
                        <a:rPr lang="fr-CA" sz="2200" dirty="0">
                          <a:latin typeface="Arial"/>
                          <a:cs typeface="Arial"/>
                        </a:rPr>
                        <a:t>traitées au psoralène</a:t>
                      </a:r>
                    </a:p>
                    <a:p>
                      <a:endParaRPr lang="en-US" sz="2400" dirty="0"/>
                    </a:p>
                  </a:txBody>
                  <a:tcPr marL="0" marR="0"/>
                </a:tc>
                <a:extLst>
                  <a:ext uri="{0D108BD9-81ED-4DB2-BD59-A6C34878D82A}">
                    <a16:rowId xmlns:a16="http://schemas.microsoft.com/office/drawing/2014/main" val="906514307"/>
                  </a:ext>
                </a:extLst>
              </a:tr>
              <a:tr h="598529">
                <a:tc>
                  <a:txBody>
                    <a:bodyPr/>
                    <a:lstStyle/>
                    <a:p>
                      <a:r>
                        <a:rPr lang="fr-CA" sz="2000">
                          <a:latin typeface="Arial"/>
                          <a:cs typeface="Arial"/>
                        </a:rPr>
                        <a:t>Dimensions</a:t>
                      </a:r>
                    </a:p>
                  </a:txBody>
                  <a:tcPr anchor="ctr"/>
                </a:tc>
                <a:tc>
                  <a:txBody>
                    <a:bodyPr/>
                    <a:lstStyle/>
                    <a:p>
                      <a:pPr algn="ctr"/>
                      <a:r>
                        <a:rPr lang="fr-CA" sz="2000">
                          <a:latin typeface="Arial"/>
                          <a:cs typeface="Arial"/>
                        </a:rPr>
                        <a:t>30 cm x 15 cm</a:t>
                      </a:r>
                    </a:p>
                  </a:txBody>
                  <a:tcPr anchor="ctr"/>
                </a:tc>
                <a:tc>
                  <a:txBody>
                    <a:bodyPr/>
                    <a:lstStyle/>
                    <a:p>
                      <a:pPr algn="ctr"/>
                      <a:r>
                        <a:rPr lang="fr-CA" sz="2000">
                          <a:latin typeface="Arial"/>
                          <a:cs typeface="Arial"/>
                        </a:rPr>
                        <a:t>31 cm x 18 cm</a:t>
                      </a:r>
                    </a:p>
                  </a:txBody>
                  <a:tcPr anchor="ctr"/>
                </a:tc>
                <a:extLst>
                  <a:ext uri="{0D108BD9-81ED-4DB2-BD59-A6C34878D82A}">
                    <a16:rowId xmlns:a16="http://schemas.microsoft.com/office/drawing/2014/main" val="448870823"/>
                  </a:ext>
                </a:extLst>
              </a:tr>
              <a:tr h="746301">
                <a:tc>
                  <a:txBody>
                    <a:bodyPr/>
                    <a:lstStyle/>
                    <a:p>
                      <a:r>
                        <a:rPr lang="fr-CA" sz="2000">
                          <a:latin typeface="Arial"/>
                          <a:cs typeface="Arial"/>
                        </a:rPr>
                        <a:t>Orifices de sortie</a:t>
                      </a:r>
                    </a:p>
                  </a:txBody>
                  <a:tcPr anchor="ctr"/>
                </a:tc>
                <a:tc>
                  <a:txBody>
                    <a:bodyPr/>
                    <a:lstStyle/>
                    <a:p>
                      <a:pPr algn="ctr"/>
                      <a:r>
                        <a:rPr lang="fr-CA" sz="2000" dirty="0">
                          <a:latin typeface="Arial"/>
                          <a:cs typeface="Arial"/>
                        </a:rPr>
                        <a:t>2 par sac</a:t>
                      </a:r>
                    </a:p>
                  </a:txBody>
                  <a:tcPr anchor="ctr"/>
                </a:tc>
                <a:tc>
                  <a:txBody>
                    <a:bodyPr/>
                    <a:lstStyle/>
                    <a:p>
                      <a:pPr algn="ctr"/>
                      <a:r>
                        <a:rPr lang="fr-CA" sz="2000">
                          <a:latin typeface="Arial"/>
                          <a:cs typeface="Arial"/>
                        </a:rPr>
                        <a:t>2 par sac</a:t>
                      </a:r>
                    </a:p>
                  </a:txBody>
                  <a:tcPr anchor="ctr"/>
                </a:tc>
                <a:extLst>
                  <a:ext uri="{0D108BD9-81ED-4DB2-BD59-A6C34878D82A}">
                    <a16:rowId xmlns:a16="http://schemas.microsoft.com/office/drawing/2014/main" val="1140182533"/>
                  </a:ext>
                </a:extLst>
              </a:tr>
              <a:tr h="1070780">
                <a:tc>
                  <a:txBody>
                    <a:bodyPr/>
                    <a:lstStyle/>
                    <a:p>
                      <a:r>
                        <a:rPr lang="fr-CA" sz="2000" dirty="0">
                          <a:latin typeface="Arial"/>
                          <a:cs typeface="Arial"/>
                        </a:rPr>
                        <a:t>Tubes d’échantillonnage</a:t>
                      </a:r>
                    </a:p>
                  </a:txBody>
                  <a:tcPr anchor="ctr"/>
                </a:tc>
                <a:tc>
                  <a:txBody>
                    <a:bodyPr/>
                    <a:lstStyle/>
                    <a:p>
                      <a:pPr algn="ctr"/>
                      <a:r>
                        <a:rPr lang="fr-CA" sz="2000" dirty="0">
                          <a:latin typeface="Arial"/>
                          <a:cs typeface="Arial"/>
                        </a:rPr>
                        <a:t>2 segments de tubulure </a:t>
                      </a:r>
                      <a:br>
                        <a:rPr lang="fr-CA" sz="2000" dirty="0">
                          <a:latin typeface="Arial"/>
                          <a:cs typeface="Arial"/>
                        </a:rPr>
                      </a:br>
                      <a:r>
                        <a:rPr lang="fr-CA" sz="2000" dirty="0">
                          <a:latin typeface="Arial"/>
                          <a:cs typeface="Arial"/>
                        </a:rPr>
                        <a:t>de 12 cm</a:t>
                      </a:r>
                    </a:p>
                  </a:txBody>
                  <a:tcPr anchor="ctr"/>
                </a:tc>
                <a:tc>
                  <a:txBody>
                    <a:bodyPr/>
                    <a:lstStyle/>
                    <a:p>
                      <a:pPr algn="ctr"/>
                      <a:r>
                        <a:rPr lang="fr-CA" sz="2000" dirty="0">
                          <a:latin typeface="Arial"/>
                          <a:cs typeface="Arial"/>
                        </a:rPr>
                        <a:t>1 poche d’échantillonnage</a:t>
                      </a:r>
                    </a:p>
                  </a:txBody>
                  <a:tcPr anchor="ctr"/>
                </a:tc>
                <a:extLst>
                  <a:ext uri="{0D108BD9-81ED-4DB2-BD59-A6C34878D82A}">
                    <a16:rowId xmlns:a16="http://schemas.microsoft.com/office/drawing/2014/main" val="3383600513"/>
                  </a:ext>
                </a:extLst>
              </a:tr>
              <a:tr h="935012">
                <a:tc>
                  <a:txBody>
                    <a:bodyPr/>
                    <a:lstStyle/>
                    <a:p>
                      <a:r>
                        <a:rPr lang="fr-CA" sz="2000">
                          <a:latin typeface="Arial"/>
                          <a:cs typeface="Arial"/>
                        </a:rPr>
                        <a:t>Composition du sac</a:t>
                      </a:r>
                    </a:p>
                  </a:txBody>
                  <a:tcPr anchor="ctr"/>
                </a:tc>
                <a:tc>
                  <a:txBody>
                    <a:bodyPr/>
                    <a:lstStyle/>
                    <a:p>
                      <a:pPr algn="ctr"/>
                      <a:r>
                        <a:rPr lang="fr-CA" sz="2000">
                          <a:latin typeface="Arial"/>
                          <a:cs typeface="Arial"/>
                        </a:rPr>
                        <a:t>PVC/BTHC </a:t>
                      </a:r>
                    </a:p>
                    <a:p>
                      <a:pPr algn="ctr"/>
                      <a:r>
                        <a:rPr lang="fr-CA" sz="2000">
                          <a:latin typeface="Arial"/>
                          <a:cs typeface="Arial"/>
                        </a:rPr>
                        <a:t>(la tubulure contient du DEHP)</a:t>
                      </a:r>
                    </a:p>
                  </a:txBody>
                  <a:tcPr anchor="ctr"/>
                </a:tc>
                <a:tc>
                  <a:txBody>
                    <a:bodyPr/>
                    <a:lstStyle/>
                    <a:p>
                      <a:pPr algn="ctr"/>
                      <a:r>
                        <a:rPr lang="fr-CA" sz="2000" dirty="0">
                          <a:latin typeface="Arial"/>
                          <a:cs typeface="Arial"/>
                        </a:rPr>
                        <a:t>Acétate de vinyle-éthylène (EVA) </a:t>
                      </a:r>
                    </a:p>
                    <a:p>
                      <a:pPr algn="ctr"/>
                      <a:r>
                        <a:rPr lang="fr-CA" sz="2000" dirty="0">
                          <a:latin typeface="Arial"/>
                          <a:cs typeface="Arial"/>
                        </a:rPr>
                        <a:t>(la tubulure contient du DEHP)</a:t>
                      </a:r>
                    </a:p>
                  </a:txBody>
                  <a:tcPr anchor="ctr"/>
                </a:tc>
                <a:extLst>
                  <a:ext uri="{0D108BD9-81ED-4DB2-BD59-A6C34878D82A}">
                    <a16:rowId xmlns:a16="http://schemas.microsoft.com/office/drawing/2014/main" val="3531331069"/>
                  </a:ext>
                </a:extLst>
              </a:tr>
            </a:tbl>
          </a:graphicData>
        </a:graphic>
      </p:graphicFrame>
      <p:pic>
        <p:nvPicPr>
          <p:cNvPr id="7" name="Picture 6">
            <a:extLst>
              <a:ext uri="{FF2B5EF4-FFF2-40B4-BE49-F238E27FC236}">
                <a16:creationId xmlns:a16="http://schemas.microsoft.com/office/drawing/2014/main" id="{D9F76BC9-C59B-4A13-B4EC-51EA4EA03E81}"/>
              </a:ext>
            </a:extLst>
          </p:cNvPr>
          <p:cNvPicPr>
            <a:picLocks noChangeAspect="1"/>
          </p:cNvPicPr>
          <p:nvPr/>
        </p:nvPicPr>
        <p:blipFill rotWithShape="1">
          <a:blip r:embed="rId4"/>
          <a:srcRect t="5663"/>
          <a:stretch/>
        </p:blipFill>
        <p:spPr>
          <a:xfrm>
            <a:off x="3796482" y="1391982"/>
            <a:ext cx="2529111" cy="1118614"/>
          </a:xfrm>
          <a:prstGeom prst="rect">
            <a:avLst/>
          </a:prstGeom>
        </p:spPr>
      </p:pic>
      <p:pic>
        <p:nvPicPr>
          <p:cNvPr id="13" name="Picture 12">
            <a:extLst>
              <a:ext uri="{FF2B5EF4-FFF2-40B4-BE49-F238E27FC236}">
                <a16:creationId xmlns:a16="http://schemas.microsoft.com/office/drawing/2014/main" id="{F6494A4A-9662-47BF-A782-DC4AE651920D}"/>
              </a:ext>
            </a:extLst>
          </p:cNvPr>
          <p:cNvPicPr>
            <a:picLocks noChangeAspect="1"/>
          </p:cNvPicPr>
          <p:nvPr/>
        </p:nvPicPr>
        <p:blipFill rotWithShape="1">
          <a:blip r:embed="rId5"/>
          <a:srcRect b="3633"/>
          <a:stretch/>
        </p:blipFill>
        <p:spPr>
          <a:xfrm>
            <a:off x="7737369" y="1366920"/>
            <a:ext cx="2979176" cy="1168738"/>
          </a:xfrm>
          <a:prstGeom prst="rect">
            <a:avLst/>
          </a:prstGeom>
        </p:spPr>
      </p:pic>
      <p:sp>
        <p:nvSpPr>
          <p:cNvPr id="4" name="Title 3">
            <a:extLst>
              <a:ext uri="{FF2B5EF4-FFF2-40B4-BE49-F238E27FC236}">
                <a16:creationId xmlns:a16="http://schemas.microsoft.com/office/drawing/2014/main" id="{07FB406F-B055-4BF1-8B21-D9DD1B9F0866}"/>
              </a:ext>
            </a:extLst>
          </p:cNvPr>
          <p:cNvSpPr>
            <a:spLocks noGrp="1"/>
          </p:cNvSpPr>
          <p:nvPr>
            <p:ph type="title"/>
          </p:nvPr>
        </p:nvSpPr>
        <p:spPr>
          <a:xfrm>
            <a:off x="0" y="69264"/>
            <a:ext cx="11887200" cy="610933"/>
          </a:xfrm>
        </p:spPr>
        <p:txBody>
          <a:bodyPr>
            <a:normAutofit fontScale="90000"/>
          </a:bodyPr>
          <a:lstStyle/>
          <a:p>
            <a:pPr algn="ctr"/>
            <a:r>
              <a:rPr lang="fr-CA" dirty="0"/>
              <a:t>Plaquettes mélangées traitées au psoralène vs non traitées</a:t>
            </a:r>
          </a:p>
        </p:txBody>
      </p:sp>
    </p:spTree>
    <p:custDataLst>
      <p:tags r:id="rId1"/>
    </p:custDataLst>
    <p:extLst>
      <p:ext uri="{BB962C8B-B14F-4D97-AF65-F5344CB8AC3E}">
        <p14:creationId xmlns:p14="http://schemas.microsoft.com/office/powerpoint/2010/main" val="207458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43061FD-1677-4A39-9FF3-A2F6ADF68653}"/>
              </a:ext>
            </a:extLst>
          </p:cNvPr>
          <p:cNvSpPr>
            <a:spLocks noGrp="1"/>
          </p:cNvSpPr>
          <p:nvPr>
            <p:ph type="title"/>
          </p:nvPr>
        </p:nvSpPr>
        <p:spPr>
          <a:xfrm>
            <a:off x="0" y="0"/>
            <a:ext cx="12081164" cy="673768"/>
          </a:xfrm>
        </p:spPr>
        <p:txBody>
          <a:bodyPr>
            <a:normAutofit fontScale="90000"/>
          </a:bodyPr>
          <a:lstStyle/>
          <a:p>
            <a:pPr algn="ctr"/>
            <a:r>
              <a:rPr lang="fr-CA" dirty="0"/>
              <a:t>Plaquettes mélangées traitées au psoralène vs non traitées</a:t>
            </a:r>
            <a:endParaRPr lang="en-CA" dirty="0"/>
          </a:p>
        </p:txBody>
      </p:sp>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2797682658"/>
              </p:ext>
            </p:extLst>
          </p:nvPr>
        </p:nvGraphicFramePr>
        <p:xfrm>
          <a:off x="842846" y="673768"/>
          <a:ext cx="10506307" cy="4024752"/>
        </p:xfrm>
        <a:graphic>
          <a:graphicData uri="http://schemas.openxmlformats.org/drawingml/2006/table">
            <a:tbl>
              <a:tblPr firstRow="1" bandRow="1">
                <a:tableStyleId>{5C22544A-7EE6-4342-B048-85BDC9FD1C3A}</a:tableStyleId>
              </a:tblPr>
              <a:tblGrid>
                <a:gridCol w="1900354">
                  <a:extLst>
                    <a:ext uri="{9D8B030D-6E8A-4147-A177-3AD203B41FA5}">
                      <a16:colId xmlns:a16="http://schemas.microsoft.com/office/drawing/2014/main" val="2619714568"/>
                    </a:ext>
                  </a:extLst>
                </a:gridCol>
                <a:gridCol w="4169229">
                  <a:extLst>
                    <a:ext uri="{9D8B030D-6E8A-4147-A177-3AD203B41FA5}">
                      <a16:colId xmlns:a16="http://schemas.microsoft.com/office/drawing/2014/main" val="4029549692"/>
                    </a:ext>
                  </a:extLst>
                </a:gridCol>
                <a:gridCol w="4436724">
                  <a:extLst>
                    <a:ext uri="{9D8B030D-6E8A-4147-A177-3AD203B41FA5}">
                      <a16:colId xmlns:a16="http://schemas.microsoft.com/office/drawing/2014/main" val="2280716561"/>
                    </a:ext>
                  </a:extLst>
                </a:gridCol>
              </a:tblGrid>
              <a:tr h="1584523">
                <a:tc>
                  <a:txBody>
                    <a:bodyPr/>
                    <a:lstStyle/>
                    <a:p>
                      <a:endParaRPr lang="en-US">
                        <a:latin typeface="Arial" panose="020B0604020202020204" pitchFamily="34" charset="0"/>
                        <a:cs typeface="Arial" panose="020B0604020202020204" pitchFamily="34" charset="0"/>
                      </a:endParaRPr>
                    </a:p>
                  </a:txBody>
                  <a:tcPr/>
                </a:tc>
                <a:tc>
                  <a:txBody>
                    <a:bodyPr/>
                    <a:lstStyle/>
                    <a:p>
                      <a:pPr algn="ctr"/>
                      <a:r>
                        <a:rPr lang="fr-CA" sz="1800" dirty="0">
                          <a:latin typeface="Arial"/>
                          <a:cs typeface="Arial"/>
                        </a:rPr>
                        <a:t>Plaquettes mélangées non traitées</a:t>
                      </a:r>
                    </a:p>
                  </a:txBody>
                  <a:tcPr/>
                </a:tc>
                <a:tc>
                  <a:txBody>
                    <a:bodyPr/>
                    <a:lstStyle/>
                    <a:p>
                      <a:pPr algn="ctr"/>
                      <a:r>
                        <a:rPr lang="fr-CA" sz="1800" dirty="0">
                          <a:latin typeface="Arial"/>
                          <a:cs typeface="Arial"/>
                        </a:rPr>
                        <a:t>Plaquettes mélangées </a:t>
                      </a:r>
                    </a:p>
                    <a:p>
                      <a:pPr algn="ctr"/>
                      <a:r>
                        <a:rPr lang="fr-CA" sz="1800" dirty="0">
                          <a:latin typeface="Arial"/>
                          <a:cs typeface="Arial"/>
                        </a:rPr>
                        <a:t>traitées au psoralène</a:t>
                      </a:r>
                    </a:p>
                    <a:p>
                      <a:endParaRPr lang="en-US" sz="2400" dirty="0">
                        <a:latin typeface="Arial" panose="020B0604020202020204" pitchFamily="34" charset="0"/>
                        <a:cs typeface="Arial" panose="020B0604020202020204" pitchFamily="34" charset="0"/>
                      </a:endParaRPr>
                    </a:p>
                  </a:txBody>
                  <a:tcPr marL="0" marR="0"/>
                </a:tc>
                <a:extLst>
                  <a:ext uri="{0D108BD9-81ED-4DB2-BD59-A6C34878D82A}">
                    <a16:rowId xmlns:a16="http://schemas.microsoft.com/office/drawing/2014/main" val="906514307"/>
                  </a:ext>
                </a:extLst>
              </a:tr>
              <a:tr h="323442">
                <a:tc>
                  <a:txBody>
                    <a:bodyPr/>
                    <a:lstStyle/>
                    <a:p>
                      <a:pPr algn="ctr"/>
                      <a:r>
                        <a:rPr lang="fr-FR" sz="1800" b="0" noProof="0">
                          <a:solidFill>
                            <a:schemeClr val="tx1"/>
                          </a:solidFill>
                          <a:latin typeface="Arial" panose="020B0604020202020204" pitchFamily="34" charset="0"/>
                          <a:cs typeface="Arial" panose="020B0604020202020204" pitchFamily="34" charset="0"/>
                        </a:rPr>
                        <a:t>Volume</a:t>
                      </a:r>
                    </a:p>
                  </a:txBody>
                  <a:tcPr marL="0" marR="0" anchor="ctr"/>
                </a:tc>
                <a:tc>
                  <a:txBody>
                    <a:bodyPr/>
                    <a:lstStyle/>
                    <a:p>
                      <a:pPr algn="ctr"/>
                      <a:r>
                        <a:rPr lang="fr-FR" sz="2000" noProof="0">
                          <a:latin typeface="Arial" panose="020B0604020202020204" pitchFamily="34" charset="0"/>
                          <a:cs typeface="Arial" panose="020B0604020202020204" pitchFamily="34" charset="0"/>
                        </a:rPr>
                        <a:t>317 ml (±16)*</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184 ml (±9)**</a:t>
                      </a:r>
                    </a:p>
                  </a:txBody>
                  <a:tcPr marL="0" marR="0" anchor="ctr"/>
                </a:tc>
                <a:extLst>
                  <a:ext uri="{0D108BD9-81ED-4DB2-BD59-A6C34878D82A}">
                    <a16:rowId xmlns:a16="http://schemas.microsoft.com/office/drawing/2014/main" val="448870823"/>
                  </a:ext>
                </a:extLst>
              </a:tr>
              <a:tr h="580949">
                <a:tc>
                  <a:txBody>
                    <a:bodyPr/>
                    <a:lstStyle/>
                    <a:p>
                      <a:pPr algn="ctr"/>
                      <a:r>
                        <a:rPr lang="fr-FR" sz="1800" b="0" noProof="0">
                          <a:solidFill>
                            <a:schemeClr val="tx1"/>
                          </a:solidFill>
                          <a:latin typeface="Arial" panose="020B0604020202020204" pitchFamily="34" charset="0"/>
                          <a:cs typeface="Arial" panose="020B0604020202020204" pitchFamily="34" charset="0"/>
                        </a:rPr>
                        <a:t>Concentration plaquettaire</a:t>
                      </a:r>
                    </a:p>
                    <a:p>
                      <a:pPr algn="ctr"/>
                      <a:r>
                        <a:rPr lang="fr-FR" sz="1200" b="0" noProof="0">
                          <a:solidFill>
                            <a:schemeClr val="tx1"/>
                          </a:solidFill>
                          <a:latin typeface="Arial" panose="020B0604020202020204" pitchFamily="34" charset="0"/>
                          <a:cs typeface="Arial" panose="020B0604020202020204" pitchFamily="34" charset="0"/>
                        </a:rPr>
                        <a:t>(x10</a:t>
                      </a:r>
                      <a:r>
                        <a:rPr lang="fr-FR" sz="1200" b="0" baseline="30000" noProof="0">
                          <a:solidFill>
                            <a:schemeClr val="tx1"/>
                          </a:solidFill>
                          <a:latin typeface="Arial" panose="020B0604020202020204" pitchFamily="34" charset="0"/>
                          <a:cs typeface="Arial" panose="020B0604020202020204" pitchFamily="34" charset="0"/>
                        </a:rPr>
                        <a:t>9</a:t>
                      </a:r>
                      <a:r>
                        <a:rPr lang="fr-FR" sz="1200" b="0" noProof="0">
                          <a:solidFill>
                            <a:schemeClr val="tx1"/>
                          </a:solidFill>
                          <a:latin typeface="Arial" panose="020B0604020202020204" pitchFamily="34" charset="0"/>
                          <a:cs typeface="Arial" panose="020B0604020202020204" pitchFamily="34" charset="0"/>
                        </a:rPr>
                        <a:t> plaquettes par unité)</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a:latin typeface="Arial" panose="020B0604020202020204" pitchFamily="34" charset="0"/>
                          <a:cs typeface="Arial" panose="020B0604020202020204" pitchFamily="34" charset="0"/>
                        </a:rPr>
                        <a:t>339 ml (±44)*</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251 ml (±32)**</a:t>
                      </a:r>
                    </a:p>
                  </a:txBody>
                  <a:tcPr marL="0" marR="0" anchor="ctr"/>
                </a:tc>
                <a:extLst>
                  <a:ext uri="{0D108BD9-81ED-4DB2-BD59-A6C34878D82A}">
                    <a16:rowId xmlns:a16="http://schemas.microsoft.com/office/drawing/2014/main" val="3949391308"/>
                  </a:ext>
                </a:extLst>
              </a:tr>
              <a:tr h="580949">
                <a:tc>
                  <a:txBody>
                    <a:bodyPr/>
                    <a:lstStyle/>
                    <a:p>
                      <a:pPr algn="ctr"/>
                      <a:r>
                        <a:rPr lang="fr-FR" sz="1800" b="0" noProof="0">
                          <a:solidFill>
                            <a:schemeClr val="tx1"/>
                          </a:solidFill>
                          <a:latin typeface="Arial" panose="020B0604020202020204" pitchFamily="34" charset="0"/>
                          <a:cs typeface="Arial" panose="020B0604020202020204" pitchFamily="34" charset="0"/>
                        </a:rPr>
                        <a:t>Composition</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a:latin typeface="Arial" panose="020B0604020202020204" pitchFamily="34" charset="0"/>
                          <a:cs typeface="Arial" panose="020B0604020202020204" pitchFamily="34" charset="0"/>
                        </a:rPr>
                        <a:t>De 4 unités de ST</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De 7 unités de ST, puis divisé par 2</a:t>
                      </a:r>
                    </a:p>
                  </a:txBody>
                  <a:tcPr marL="0" marR="0" anchor="ctr"/>
                </a:tc>
                <a:extLst>
                  <a:ext uri="{0D108BD9-81ED-4DB2-BD59-A6C34878D82A}">
                    <a16:rowId xmlns:a16="http://schemas.microsoft.com/office/drawing/2014/main" val="2818929356"/>
                  </a:ext>
                </a:extLst>
              </a:tr>
              <a:tr h="601579">
                <a:tc>
                  <a:txBody>
                    <a:bodyPr/>
                    <a:lstStyle/>
                    <a:p>
                      <a:pPr algn="ctr"/>
                      <a:r>
                        <a:rPr lang="fr-FR" sz="1800" b="0" noProof="0" dirty="0">
                          <a:solidFill>
                            <a:schemeClr val="tx1"/>
                          </a:solidFill>
                          <a:latin typeface="Arial" panose="020B0604020202020204" pitchFamily="34" charset="0"/>
                          <a:cs typeface="Arial" panose="020B0604020202020204" pitchFamily="34" charset="0"/>
                        </a:rPr>
                        <a:t>En suspension dans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100 % plasma</a:t>
                      </a:r>
                    </a:p>
                  </a:txBody>
                  <a:tcPr marL="0" marR="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dirty="0">
                          <a:latin typeface="Arial" panose="020B0604020202020204" pitchFamily="34" charset="0"/>
                          <a:cs typeface="Arial" panose="020B0604020202020204" pitchFamily="34" charset="0"/>
                        </a:rPr>
                        <a:t>̴40 % plasma /  ̴60 % PAS-E</a:t>
                      </a:r>
                    </a:p>
                  </a:txBody>
                  <a:tcPr marL="0" marR="0" anchor="ctr"/>
                </a:tc>
                <a:extLst>
                  <a:ext uri="{0D108BD9-81ED-4DB2-BD59-A6C34878D82A}">
                    <a16:rowId xmlns:a16="http://schemas.microsoft.com/office/drawing/2014/main" val="3531331069"/>
                  </a:ext>
                </a:extLst>
              </a:tr>
            </a:tbl>
          </a:graphicData>
        </a:graphic>
      </p:graphicFrame>
      <p:sp>
        <p:nvSpPr>
          <p:cNvPr id="8" name="TextBox 7">
            <a:extLst>
              <a:ext uri="{FF2B5EF4-FFF2-40B4-BE49-F238E27FC236}">
                <a16:creationId xmlns:a16="http://schemas.microsoft.com/office/drawing/2014/main" id="{37B0CF63-DFEF-4557-A916-F61475C46CCA}"/>
              </a:ext>
            </a:extLst>
          </p:cNvPr>
          <p:cNvSpPr txBox="1"/>
          <p:nvPr/>
        </p:nvSpPr>
        <p:spPr>
          <a:xfrm>
            <a:off x="2344345" y="4849627"/>
            <a:ext cx="45466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 </a:t>
            </a:r>
            <a:r>
              <a:rPr kumimoji="0" lang="fr-FR"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Circulaire d’information sur les plaquettes mélangées (CPD) PD et les plaquettes d’aphérèse, janvier 2022</a:t>
            </a:r>
            <a:endParaRPr kumimoji="0" lang="en-US"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067D129-DFC3-409C-A843-EFFA3E42FBB1}"/>
              </a:ext>
            </a:extLst>
          </p:cNvPr>
          <p:cNvSpPr txBox="1"/>
          <p:nvPr/>
        </p:nvSpPr>
        <p:spPr>
          <a:xfrm>
            <a:off x="6921025" y="4806623"/>
            <a:ext cx="445069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 </a:t>
            </a:r>
            <a:r>
              <a:rPr kumimoji="0" lang="fr-FR"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Circulaire d’information sur les mélanges plaquettaires traités par psoralène,</a:t>
            </a:r>
            <a:r>
              <a:rPr kumimoji="0" lang="en-US"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 janvier 2022</a:t>
            </a:r>
          </a:p>
        </p:txBody>
      </p:sp>
      <p:sp>
        <p:nvSpPr>
          <p:cNvPr id="12" name="Rectangle 11">
            <a:extLst>
              <a:ext uri="{FF2B5EF4-FFF2-40B4-BE49-F238E27FC236}">
                <a16:creationId xmlns:a16="http://schemas.microsoft.com/office/drawing/2014/main" id="{8C57ADA2-2425-49F4-8C65-6301F74D4428}"/>
              </a:ext>
            </a:extLst>
          </p:cNvPr>
          <p:cNvSpPr/>
          <p:nvPr/>
        </p:nvSpPr>
        <p:spPr>
          <a:xfrm>
            <a:off x="899407" y="5236746"/>
            <a:ext cx="10589562" cy="109260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On s’attend à ce que le volume moyen de plasma dans les plaquettes mélangées traitées au psoralène soit de </a:t>
            </a:r>
            <a:r>
              <a:rPr lang="en-US" sz="1600" dirty="0">
                <a:latin typeface="Arial" panose="020B0604020202020204" pitchFamily="34" charset="0"/>
                <a:cs typeface="Arial" panose="020B0604020202020204" pitchFamily="34" charset="0"/>
              </a:rPr>
              <a:t>±</a:t>
            </a:r>
            <a:r>
              <a:rPr kumimoji="0" lang="fr-FR" sz="15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75 ml (184 ml x 40 % = </a:t>
            </a:r>
            <a:r>
              <a:rPr lang="en-US" sz="1600" dirty="0">
                <a:latin typeface="Arial" panose="020B0604020202020204" pitchFamily="34" charset="0"/>
                <a:cs typeface="Arial" panose="020B0604020202020204" pitchFamily="34" charset="0"/>
              </a:rPr>
              <a:t>±</a:t>
            </a:r>
            <a:r>
              <a:rPr kumimoji="0" lang="fr-FR" sz="15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75 ml), contre un volume moyen de 317 ml dans les mélanges courants (100 % plasma).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500" dirty="0">
                <a:solidFill>
                  <a:srgbClr val="4D4D4D"/>
                </a:solidFill>
                <a:latin typeface="Arial" panose="020B0604020202020204" pitchFamily="34" charset="0"/>
                <a:cs typeface="Arial" panose="020B0604020202020204" pitchFamily="34" charset="0"/>
              </a:rPr>
              <a:t>Pour plus de détails, veuillez consulter nos </a:t>
            </a:r>
            <a:r>
              <a:rPr lang="en-US" sz="1500" dirty="0">
                <a:solidFill>
                  <a:srgbClr val="4D4D4D"/>
                </a:solidFill>
                <a:latin typeface="Arial" panose="020B0604020202020204" pitchFamily="34" charset="0"/>
                <a:cs typeface="Arial" panose="020B0604020202020204" pitchFamily="34" charset="0"/>
                <a:hlinkClick r:id="rId4"/>
              </a:rPr>
              <a:t>circulaires </a:t>
            </a:r>
            <a:r>
              <a:rPr lang="en-US" sz="1500" dirty="0" err="1">
                <a:solidFill>
                  <a:srgbClr val="4D4D4D"/>
                </a:solidFill>
                <a:latin typeface="Arial" panose="020B0604020202020204" pitchFamily="34" charset="0"/>
                <a:cs typeface="Arial" panose="020B0604020202020204" pitchFamily="34" charset="0"/>
                <a:hlinkClick r:id="rId4"/>
              </a:rPr>
              <a:t>d’information</a:t>
            </a:r>
            <a:r>
              <a:rPr lang="en-US" sz="1500" dirty="0">
                <a:solidFill>
                  <a:srgbClr val="4D4D4D"/>
                </a:solidFill>
                <a:latin typeface="Arial" panose="020B0604020202020204" pitchFamily="34" charset="0"/>
                <a:cs typeface="Arial" panose="020B0604020202020204" pitchFamily="34" charset="0"/>
                <a:hlinkClick r:id="rId4"/>
              </a:rPr>
              <a:t> sur sang.ca</a:t>
            </a:r>
            <a:r>
              <a:rPr lang="en-US" sz="1500" dirty="0">
                <a:solidFill>
                  <a:srgbClr val="4D4D4D"/>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D4D4D"/>
              </a:solidFill>
              <a:effectLst/>
              <a:uLnTx/>
              <a:uFillTx/>
              <a:latin typeface="Calibri" panose="020F0502020204030204"/>
              <a:ea typeface="+mn-ea"/>
              <a:cs typeface="+mn-cs"/>
            </a:endParaRPr>
          </a:p>
        </p:txBody>
      </p:sp>
      <p:pic>
        <p:nvPicPr>
          <p:cNvPr id="2" name="Picture 1" descr="Text, letter&#10;&#10;Description automatically generated">
            <a:extLst>
              <a:ext uri="{FF2B5EF4-FFF2-40B4-BE49-F238E27FC236}">
                <a16:creationId xmlns:a16="http://schemas.microsoft.com/office/drawing/2014/main" id="{AD448A8C-2A46-C5CC-15B8-EFFBD211AB97}"/>
              </a:ext>
            </a:extLst>
          </p:cNvPr>
          <p:cNvPicPr>
            <a:picLocks noChangeAspect="1"/>
          </p:cNvPicPr>
          <p:nvPr/>
        </p:nvPicPr>
        <p:blipFill rotWithShape="1">
          <a:blip r:embed="rId5">
            <a:extLst>
              <a:ext uri="{28A0092B-C50C-407E-A947-70E740481C1C}">
                <a14:useLocalDpi xmlns:a14="http://schemas.microsoft.com/office/drawing/2010/main" val="0"/>
              </a:ext>
            </a:extLst>
          </a:blip>
          <a:srcRect l="20097" r="14686" b="4720"/>
          <a:stretch/>
        </p:blipFill>
        <p:spPr>
          <a:xfrm rot="-5400000">
            <a:off x="4059715" y="614128"/>
            <a:ext cx="921459" cy="1926715"/>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38E26090-92D5-6A5F-DD80-85CCC2D9231E}"/>
              </a:ext>
            </a:extLst>
          </p:cNvPr>
          <p:cNvPicPr>
            <a:picLocks noChangeAspect="1"/>
          </p:cNvPicPr>
          <p:nvPr/>
        </p:nvPicPr>
        <p:blipFill rotWithShape="1">
          <a:blip r:embed="rId6">
            <a:extLst>
              <a:ext uri="{28A0092B-C50C-407E-A947-70E740481C1C}">
                <a14:useLocalDpi xmlns:a14="http://schemas.microsoft.com/office/drawing/2010/main" val="0"/>
              </a:ext>
            </a:extLst>
          </a:blip>
          <a:srcRect l="48325" t="8212" r="27232" b="5595"/>
          <a:stretch/>
        </p:blipFill>
        <p:spPr>
          <a:xfrm rot="5400000">
            <a:off x="8632531" y="844214"/>
            <a:ext cx="921459" cy="1829490"/>
          </a:xfrm>
          <a:prstGeom prst="rect">
            <a:avLst/>
          </a:prstGeom>
        </p:spPr>
      </p:pic>
    </p:spTree>
    <p:custDataLst>
      <p:tags r:id="rId1"/>
    </p:custDataLst>
    <p:extLst>
      <p:ext uri="{BB962C8B-B14F-4D97-AF65-F5344CB8AC3E}">
        <p14:creationId xmlns:p14="http://schemas.microsoft.com/office/powerpoint/2010/main" val="156490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4278743915"/>
              </p:ext>
            </p:extLst>
          </p:nvPr>
        </p:nvGraphicFramePr>
        <p:xfrm>
          <a:off x="823801" y="694054"/>
          <a:ext cx="10525535" cy="5215851"/>
        </p:xfrm>
        <a:graphic>
          <a:graphicData uri="http://schemas.openxmlformats.org/drawingml/2006/table">
            <a:tbl>
              <a:tblPr firstRow="1" bandRow="1">
                <a:tableStyleId>{5C22544A-7EE6-4342-B048-85BDC9FD1C3A}</a:tableStyleId>
              </a:tblPr>
              <a:tblGrid>
                <a:gridCol w="2376599">
                  <a:extLst>
                    <a:ext uri="{9D8B030D-6E8A-4147-A177-3AD203B41FA5}">
                      <a16:colId xmlns:a16="http://schemas.microsoft.com/office/drawing/2014/main" val="2619714568"/>
                    </a:ext>
                  </a:extLst>
                </a:gridCol>
                <a:gridCol w="3542704">
                  <a:extLst>
                    <a:ext uri="{9D8B030D-6E8A-4147-A177-3AD203B41FA5}">
                      <a16:colId xmlns:a16="http://schemas.microsoft.com/office/drawing/2014/main" val="4029549692"/>
                    </a:ext>
                  </a:extLst>
                </a:gridCol>
                <a:gridCol w="4606232">
                  <a:extLst>
                    <a:ext uri="{9D8B030D-6E8A-4147-A177-3AD203B41FA5}">
                      <a16:colId xmlns:a16="http://schemas.microsoft.com/office/drawing/2014/main" val="2280716561"/>
                    </a:ext>
                  </a:extLst>
                </a:gridCol>
              </a:tblGrid>
              <a:tr h="1591946">
                <a:tc>
                  <a:txBody>
                    <a:bodyPr/>
                    <a:lstStyle/>
                    <a:p>
                      <a:endParaRPr lang="en-US"/>
                    </a:p>
                  </a:txBody>
                  <a:tcPr/>
                </a:tc>
                <a:tc>
                  <a:txBody>
                    <a:bodyPr/>
                    <a:lstStyle/>
                    <a:p>
                      <a:pPr algn="ctr"/>
                      <a:r>
                        <a:rPr lang="fr-CA" sz="1600" dirty="0">
                          <a:latin typeface="Arial" panose="020B0604020202020204" pitchFamily="34" charset="0"/>
                          <a:cs typeface="Arial" panose="020B0604020202020204" pitchFamily="34" charset="0"/>
                        </a:rPr>
                        <a:t>Plaquettes mélangées non traitées</a:t>
                      </a:r>
                    </a:p>
                  </a:txBody>
                  <a:tcPr/>
                </a:tc>
                <a:tc>
                  <a:txBody>
                    <a:bodyPr/>
                    <a:lstStyle/>
                    <a:p>
                      <a:pPr algn="ctr"/>
                      <a:r>
                        <a:rPr lang="fr-CA" sz="1600" dirty="0">
                          <a:latin typeface="Arial" panose="020B0604020202020204" pitchFamily="34" charset="0"/>
                          <a:cs typeface="Arial" panose="020B0604020202020204" pitchFamily="34" charset="0"/>
                        </a:rPr>
                        <a:t>Plaquettes mélangées traitées au psoralène</a:t>
                      </a:r>
                    </a:p>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6514307"/>
                  </a:ext>
                </a:extLst>
              </a:tr>
              <a:tr h="720436">
                <a:tc>
                  <a:txBody>
                    <a:bodyPr/>
                    <a:lstStyle/>
                    <a:p>
                      <a:pPr algn="ctr"/>
                      <a:r>
                        <a:rPr lang="fr-CA" sz="1600" b="0" dirty="0">
                          <a:solidFill>
                            <a:schemeClr val="tx1"/>
                          </a:solidFill>
                          <a:latin typeface="Arial" panose="020B0604020202020204" pitchFamily="34" charset="0"/>
                          <a:cs typeface="Arial" panose="020B0604020202020204" pitchFamily="34" charset="0"/>
                        </a:rPr>
                        <a:t>Durée de conservation totale</a:t>
                      </a:r>
                    </a:p>
                  </a:txBody>
                  <a:tcPr marL="0" marR="0" anchor="ctr"/>
                </a:tc>
                <a:tc>
                  <a:txBody>
                    <a:bodyPr/>
                    <a:lstStyle/>
                    <a:p>
                      <a:pPr algn="ctr"/>
                      <a:r>
                        <a:rPr lang="fr-CA" sz="1600" dirty="0">
                          <a:latin typeface="Arial" panose="020B0604020202020204" pitchFamily="34" charset="0"/>
                          <a:cs typeface="Arial" panose="020B0604020202020204" pitchFamily="34" charset="0"/>
                        </a:rPr>
                        <a:t>7 jours*</a:t>
                      </a:r>
                    </a:p>
                  </a:txBody>
                  <a:tcPr marL="0" marR="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fr-CA" sz="1600" dirty="0">
                          <a:latin typeface="Arial"/>
                          <a:cs typeface="Arial"/>
                        </a:rPr>
                        <a:t>7 jours**</a:t>
                      </a:r>
                    </a:p>
                  </a:txBody>
                  <a:tcPr marL="0" marR="0" anchor="ctr"/>
                </a:tc>
                <a:extLst>
                  <a:ext uri="{0D108BD9-81ED-4DB2-BD59-A6C34878D82A}">
                    <a16:rowId xmlns:a16="http://schemas.microsoft.com/office/drawing/2014/main" val="448870823"/>
                  </a:ext>
                </a:extLst>
              </a:tr>
              <a:tr h="775855">
                <a:tc>
                  <a:txBody>
                    <a:bodyPr/>
                    <a:lstStyle/>
                    <a:p>
                      <a:pPr algn="ctr"/>
                      <a:r>
                        <a:rPr lang="fr-CA" sz="1600" b="0" dirty="0">
                          <a:solidFill>
                            <a:schemeClr val="tx1"/>
                          </a:solidFill>
                          <a:latin typeface="Arial" panose="020B0604020202020204" pitchFamily="34" charset="0"/>
                          <a:cs typeface="Arial" panose="020B0604020202020204" pitchFamily="34" charset="0"/>
                        </a:rPr>
                        <a:t>Durée de conservation offerte</a:t>
                      </a:r>
                    </a:p>
                  </a:txBody>
                  <a:tcPr marL="0" marR="0" anchor="ctr"/>
                </a:tc>
                <a:tc>
                  <a:txBody>
                    <a:bodyPr/>
                    <a:lstStyle/>
                    <a:p>
                      <a:pPr algn="ctr"/>
                      <a:r>
                        <a:rPr lang="fr-CA" sz="1600" baseline="0" dirty="0">
                          <a:latin typeface="Arial" panose="020B0604020202020204" pitchFamily="34" charset="0"/>
                          <a:cs typeface="Arial" panose="020B0604020202020204" pitchFamily="34" charset="0"/>
                        </a:rPr>
                        <a:t>5 jours (max.)</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a:cs typeface="Arial"/>
                        </a:rPr>
                        <a:t>6 jours (max.)</a:t>
                      </a:r>
                    </a:p>
                  </a:txBody>
                  <a:tcPr marL="0" marR="0" anchor="ctr"/>
                </a:tc>
                <a:extLst>
                  <a:ext uri="{0D108BD9-81ED-4DB2-BD59-A6C34878D82A}">
                    <a16:rowId xmlns:a16="http://schemas.microsoft.com/office/drawing/2014/main" val="1140182533"/>
                  </a:ext>
                </a:extLst>
              </a:tr>
              <a:tr h="678873">
                <a:tc>
                  <a:txBody>
                    <a:bodyPr/>
                    <a:lstStyle/>
                    <a:p>
                      <a:pPr algn="ctr"/>
                      <a:r>
                        <a:rPr lang="fr-CA" sz="1600" b="0" dirty="0">
                          <a:solidFill>
                            <a:schemeClr val="tx1"/>
                          </a:solidFill>
                          <a:latin typeface="Arial" panose="020B0604020202020204" pitchFamily="34" charset="0"/>
                          <a:cs typeface="Arial" panose="020B0604020202020204" pitchFamily="34" charset="0"/>
                        </a:rPr>
                        <a:t>Distribution aux </a:t>
                      </a:r>
                      <a:br>
                        <a:rPr lang="fr-CA" sz="1600" b="0" dirty="0">
                          <a:solidFill>
                            <a:schemeClr val="tx1"/>
                          </a:solidFill>
                          <a:latin typeface="Arial" panose="020B0604020202020204" pitchFamily="34" charset="0"/>
                          <a:cs typeface="Arial" panose="020B0604020202020204" pitchFamily="34" charset="0"/>
                        </a:rPr>
                      </a:br>
                      <a:r>
                        <a:rPr lang="fr-CA" sz="1600" b="0" dirty="0">
                          <a:solidFill>
                            <a:schemeClr val="tx1"/>
                          </a:solidFill>
                          <a:latin typeface="Arial" panose="020B0604020202020204" pitchFamily="34" charset="0"/>
                          <a:cs typeface="Arial" panose="020B0604020202020204" pitchFamily="34" charset="0"/>
                        </a:rPr>
                        <a:t>hôpitaux limitée par</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panose="020B0604020202020204" pitchFamily="34" charset="0"/>
                          <a:cs typeface="Arial" panose="020B0604020202020204" pitchFamily="34" charset="0"/>
                        </a:rPr>
                        <a:t>Délai d’attente (culture </a:t>
                      </a:r>
                      <a:r>
                        <a:rPr lang="fr-CA" sz="1600" dirty="0" err="1">
                          <a:latin typeface="Arial" panose="020B0604020202020204" pitchFamily="34" charset="0"/>
                          <a:cs typeface="Arial" panose="020B0604020202020204" pitchFamily="34" charset="0"/>
                        </a:rPr>
                        <a:t>BacT</a:t>
                      </a:r>
                      <a:r>
                        <a:rPr lang="fr-CA" sz="1600" dirty="0">
                          <a:latin typeface="Arial" panose="020B0604020202020204" pitchFamily="34" charset="0"/>
                          <a:cs typeface="Arial" panose="020B0604020202020204" pitchFamily="34" charset="0"/>
                        </a:rPr>
                        <a:t>)</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panose="020B0604020202020204" pitchFamily="34" charset="0"/>
                          <a:cs typeface="Arial" panose="020B0604020202020204" pitchFamily="34" charset="0"/>
                        </a:rPr>
                        <a:t>Réalisation du traitement Intercept </a:t>
                      </a:r>
                      <a:br>
                        <a:rPr lang="fr-CA" sz="1600" dirty="0">
                          <a:latin typeface="Arial" panose="020B0604020202020204" pitchFamily="34" charset="0"/>
                          <a:cs typeface="Arial" panose="020B0604020202020204" pitchFamily="34" charset="0"/>
                        </a:rPr>
                      </a:br>
                      <a:r>
                        <a:rPr lang="fr-CA" sz="1600" dirty="0">
                          <a:latin typeface="Arial" panose="020B0604020202020204" pitchFamily="34" charset="0"/>
                          <a:cs typeface="Arial" panose="020B0604020202020204" pitchFamily="34" charset="0"/>
                        </a:rPr>
                        <a:t>(aucune culture </a:t>
                      </a:r>
                      <a:r>
                        <a:rPr lang="fr-CA" sz="1600" dirty="0" err="1">
                          <a:latin typeface="Arial" panose="020B0604020202020204" pitchFamily="34" charset="0"/>
                          <a:cs typeface="Arial" panose="020B0604020202020204" pitchFamily="34" charset="0"/>
                        </a:rPr>
                        <a:t>BacT</a:t>
                      </a:r>
                      <a:r>
                        <a:rPr lang="fr-CA" sz="1600" dirty="0">
                          <a:latin typeface="Arial" panose="020B0604020202020204" pitchFamily="34" charset="0"/>
                          <a:cs typeface="Arial" panose="020B0604020202020204" pitchFamily="34" charset="0"/>
                        </a:rPr>
                        <a:t>)</a:t>
                      </a:r>
                    </a:p>
                  </a:txBody>
                  <a:tcPr marL="0" marR="0" anchor="ctr"/>
                </a:tc>
                <a:extLst>
                  <a:ext uri="{0D108BD9-81ED-4DB2-BD59-A6C34878D82A}">
                    <a16:rowId xmlns:a16="http://schemas.microsoft.com/office/drawing/2014/main" val="24053977"/>
                  </a:ext>
                </a:extLst>
              </a:tr>
              <a:tr h="409427">
                <a:tc rowSpan="2">
                  <a:txBody>
                    <a:bodyPr/>
                    <a:lstStyle/>
                    <a:p>
                      <a:pPr algn="ctr"/>
                      <a:r>
                        <a:rPr lang="fr-CA" sz="1600" b="0" dirty="0">
                          <a:solidFill>
                            <a:schemeClr val="tx1"/>
                          </a:solidFill>
                          <a:latin typeface="Arial"/>
                          <a:cs typeface="Arial"/>
                        </a:rPr>
                        <a:t>Durée de conservation habituelle </a:t>
                      </a:r>
                      <a:r>
                        <a:rPr lang="fr-CA" sz="1600" b="0" u="sng" dirty="0">
                          <a:solidFill>
                            <a:schemeClr val="tx1"/>
                          </a:solidFill>
                          <a:latin typeface="Arial"/>
                          <a:cs typeface="Arial"/>
                        </a:rPr>
                        <a:t>maximale</a:t>
                      </a:r>
                    </a:p>
                  </a:txBody>
                  <a:tcPr marL="0" marR="0"/>
                </a:tc>
                <a:tc>
                  <a:txBody>
                    <a:bodyPr/>
                    <a:lstStyle/>
                    <a:p>
                      <a:pPr algn="ctr"/>
                      <a:r>
                        <a:rPr lang="fr-CA" sz="1600" dirty="0">
                          <a:latin typeface="Arial" panose="020B0604020202020204" pitchFamily="34" charset="0"/>
                          <a:cs typeface="Arial" panose="020B0604020202020204" pitchFamily="34" charset="0"/>
                        </a:rPr>
                        <a:t>~4 jours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a:cs typeface="Arial"/>
                        </a:rPr>
                        <a:t>~4-5 jours</a:t>
                      </a:r>
                    </a:p>
                  </a:txBody>
                  <a:tcPr marL="0" marR="0" anchor="ctr"/>
                </a:tc>
                <a:extLst>
                  <a:ext uri="{0D108BD9-81ED-4DB2-BD59-A6C34878D82A}">
                    <a16:rowId xmlns:a16="http://schemas.microsoft.com/office/drawing/2014/main" val="3383600513"/>
                  </a:ext>
                </a:extLst>
              </a:tr>
              <a:tr h="1039314">
                <a:tc vMerge="1">
                  <a:txBody>
                    <a:bodyPr/>
                    <a:lstStyle/>
                    <a:p>
                      <a:pPr algn="l" rtl="0"/>
                      <a:endParaRPr lang="en-US" sz="2000" b="0">
                        <a:solidFill>
                          <a:schemeClr val="tx1"/>
                        </a:solidFill>
                      </a:endParaRPr>
                    </a:p>
                  </a:txBody>
                  <a:tcPr marL="0" marR="0" anchor="ctr"/>
                </a:tc>
                <a:tc gridSpan="2">
                  <a:txBody>
                    <a:bodyPr/>
                    <a:lstStyle/>
                    <a:p>
                      <a:pPr marL="53975" marR="0" lvl="0" indent="0" algn="l" rtl="0" eaLnBrk="1" fontAlgn="auto" latinLnBrk="0" hangingPunct="1">
                        <a:lnSpc>
                          <a:spcPct val="100000"/>
                        </a:lnSpc>
                        <a:spcBef>
                          <a:spcPts val="0"/>
                        </a:spcBef>
                        <a:spcAft>
                          <a:spcPts val="0"/>
                        </a:spcAft>
                        <a:buClrTx/>
                        <a:buSzTx/>
                        <a:buFontTx/>
                        <a:buNone/>
                      </a:pPr>
                      <a:r>
                        <a:rPr lang="fr-CA" sz="1600" b="0" i="1" dirty="0">
                          <a:latin typeface="Arial" panose="020B0604020202020204" pitchFamily="34" charset="0"/>
                          <a:cs typeface="Arial" panose="020B0604020202020204" pitchFamily="34" charset="0"/>
                        </a:rPr>
                        <a:t>Remarque : En raison de la pratique du premier entré, premier sorti et des impératifs d’exploitation, les plaquettes ne sont pas toujours délivrées dès le premier jour de leur disponibilité.</a:t>
                      </a:r>
                    </a:p>
                  </a:txBody>
                  <a:tcPr marL="0" marR="0"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a:txBody>
                  <a:tcPr marL="0" marR="0" anchor="ctr"/>
                </a:tc>
                <a:extLst>
                  <a:ext uri="{0D108BD9-81ED-4DB2-BD59-A6C34878D82A}">
                    <a16:rowId xmlns:a16="http://schemas.microsoft.com/office/drawing/2014/main" val="1377195359"/>
                  </a:ext>
                </a:extLst>
              </a:tr>
            </a:tbl>
          </a:graphicData>
        </a:graphic>
      </p:graphicFrame>
      <p:pic>
        <p:nvPicPr>
          <p:cNvPr id="11" name="Picture 10">
            <a:extLst>
              <a:ext uri="{FF2B5EF4-FFF2-40B4-BE49-F238E27FC236}">
                <a16:creationId xmlns:a16="http://schemas.microsoft.com/office/drawing/2014/main" id="{183ECCAC-28B2-4996-A703-804B09AE4D8F}"/>
              </a:ext>
            </a:extLst>
          </p:cNvPr>
          <p:cNvPicPr>
            <a:picLocks noChangeAspect="1"/>
          </p:cNvPicPr>
          <p:nvPr/>
        </p:nvPicPr>
        <p:blipFill rotWithShape="1">
          <a:blip r:embed="rId4"/>
          <a:srcRect t="5663"/>
          <a:stretch/>
        </p:blipFill>
        <p:spPr>
          <a:xfrm>
            <a:off x="3501983" y="1065148"/>
            <a:ext cx="2584585" cy="1143149"/>
          </a:xfrm>
          <a:prstGeom prst="rect">
            <a:avLst/>
          </a:prstGeom>
        </p:spPr>
      </p:pic>
      <p:pic>
        <p:nvPicPr>
          <p:cNvPr id="13" name="Picture 12">
            <a:extLst>
              <a:ext uri="{FF2B5EF4-FFF2-40B4-BE49-F238E27FC236}">
                <a16:creationId xmlns:a16="http://schemas.microsoft.com/office/drawing/2014/main" id="{F94ED3BD-DF8A-46B3-A84F-23C98C9E3750}"/>
              </a:ext>
            </a:extLst>
          </p:cNvPr>
          <p:cNvPicPr>
            <a:picLocks noChangeAspect="1"/>
          </p:cNvPicPr>
          <p:nvPr/>
        </p:nvPicPr>
        <p:blipFill rotWithShape="1">
          <a:blip r:embed="rId5"/>
          <a:srcRect b="3633"/>
          <a:stretch/>
        </p:blipFill>
        <p:spPr>
          <a:xfrm>
            <a:off x="7591662" y="1062703"/>
            <a:ext cx="2920182" cy="1145594"/>
          </a:xfrm>
          <a:prstGeom prst="rect">
            <a:avLst/>
          </a:prstGeom>
        </p:spPr>
      </p:pic>
      <p:sp>
        <p:nvSpPr>
          <p:cNvPr id="16" name="Title 5">
            <a:extLst>
              <a:ext uri="{FF2B5EF4-FFF2-40B4-BE49-F238E27FC236}">
                <a16:creationId xmlns:a16="http://schemas.microsoft.com/office/drawing/2014/main" id="{93A2B759-EBA8-46F3-8835-598A38C3D478}"/>
              </a:ext>
            </a:extLst>
          </p:cNvPr>
          <p:cNvSpPr>
            <a:spLocks noGrp="1"/>
          </p:cNvSpPr>
          <p:nvPr>
            <p:ph type="title"/>
          </p:nvPr>
        </p:nvSpPr>
        <p:spPr>
          <a:xfrm>
            <a:off x="221673" y="141868"/>
            <a:ext cx="11748654" cy="552186"/>
          </a:xfrm>
        </p:spPr>
        <p:txBody>
          <a:bodyPr>
            <a:normAutofit fontScale="90000"/>
          </a:bodyPr>
          <a:lstStyle/>
          <a:p>
            <a:pPr algn="ctr"/>
            <a:r>
              <a:rPr lang="fr-CA" dirty="0"/>
              <a:t>Plaquettes mélangées traitées au psoralène vs non traitées</a:t>
            </a:r>
          </a:p>
        </p:txBody>
      </p:sp>
      <p:sp>
        <p:nvSpPr>
          <p:cNvPr id="8" name="TextBox 7">
            <a:extLst>
              <a:ext uri="{FF2B5EF4-FFF2-40B4-BE49-F238E27FC236}">
                <a16:creationId xmlns:a16="http://schemas.microsoft.com/office/drawing/2014/main" id="{776D1C1E-A937-4FF8-9BEC-32E2E63250F5}"/>
              </a:ext>
            </a:extLst>
          </p:cNvPr>
          <p:cNvSpPr txBox="1"/>
          <p:nvPr/>
        </p:nvSpPr>
        <p:spPr>
          <a:xfrm>
            <a:off x="3355705" y="6071026"/>
            <a:ext cx="33264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cap="none" normalizeH="0" baseline="0" noProof="0" dirty="0">
                <a:ln>
                  <a:noFill/>
                </a:ln>
                <a:solidFill>
                  <a:srgbClr val="4D4D4D"/>
                </a:solidFill>
                <a:uLnTx/>
                <a:uFillTx/>
                <a:latin typeface="Calibri" panose="020F0502020204030204"/>
                <a:ea typeface="+mn-ea"/>
                <a:cs typeface="+mn-cs"/>
              </a:rPr>
              <a:t>* Circulaire d’information sur les plaquettes mélangées (CPD) PD et les plaquettes d’aphérèse, janvier 2022</a:t>
            </a:r>
          </a:p>
        </p:txBody>
      </p:sp>
      <p:sp>
        <p:nvSpPr>
          <p:cNvPr id="9" name="TextBox 8">
            <a:extLst>
              <a:ext uri="{FF2B5EF4-FFF2-40B4-BE49-F238E27FC236}">
                <a16:creationId xmlns:a16="http://schemas.microsoft.com/office/drawing/2014/main" id="{719FF6C0-7EDF-427B-BFD0-6ECFC414A4AD}"/>
              </a:ext>
            </a:extLst>
          </p:cNvPr>
          <p:cNvSpPr txBox="1"/>
          <p:nvPr/>
        </p:nvSpPr>
        <p:spPr>
          <a:xfrm>
            <a:off x="6826405" y="6071026"/>
            <a:ext cx="4450697" cy="446276"/>
          </a:xfrm>
          <a:prstGeom prst="rect">
            <a:avLst/>
          </a:prstGeom>
          <a:noFill/>
        </p:spPr>
        <p:txBody>
          <a:bodyPr wrap="square" lIns="91440" tIns="45720" rIns="91440" bIns="45720" rtlCol="0" anchor="t">
            <a:spAutoFit/>
          </a:bodyPr>
          <a:lstStyle/>
          <a:p>
            <a:pPr algn="ctr">
              <a:defRPr/>
            </a:pPr>
            <a:r>
              <a:rPr kumimoji="0" lang="fr-CA" sz="1200" b="0" i="0" u="none" strike="noStrike" cap="none" normalizeH="0" baseline="0" noProof="0" dirty="0">
                <a:ln>
                  <a:noFill/>
                </a:ln>
                <a:solidFill>
                  <a:srgbClr val="4D4D4D"/>
                </a:solidFill>
                <a:uLnTx/>
                <a:uFillTx/>
                <a:latin typeface="Calibri" panose="020F0502020204030204"/>
                <a:ea typeface="+mn-ea"/>
                <a:cs typeface="+mn-cs"/>
              </a:rPr>
              <a:t>** </a:t>
            </a:r>
            <a:r>
              <a:rPr kumimoji="0" lang="fr-CA" sz="1100" b="0" i="0" u="none" strike="noStrike" cap="none" normalizeH="0" baseline="0" noProof="0" dirty="0">
                <a:ln>
                  <a:noFill/>
                </a:ln>
                <a:solidFill>
                  <a:srgbClr val="4D4D4D"/>
                </a:solidFill>
                <a:uLnTx/>
                <a:uFillTx/>
                <a:latin typeface="Calibri" panose="020F0502020204030204"/>
                <a:ea typeface="+mn-ea"/>
                <a:cs typeface="+mn-cs"/>
                <a:hlinkClick r:id="rId6"/>
              </a:rPr>
              <a:t>Circulaire d’information</a:t>
            </a:r>
            <a:r>
              <a:rPr kumimoji="0" lang="fr-CA" sz="1100" b="0" i="0" u="none" strike="noStrike" cap="none" normalizeH="0" baseline="0" noProof="0" dirty="0">
                <a:ln>
                  <a:noFill/>
                </a:ln>
                <a:solidFill>
                  <a:srgbClr val="4D4D4D"/>
                </a:solidFill>
                <a:uLnTx/>
                <a:uFillTx/>
                <a:latin typeface="Calibri" panose="020F0502020204030204"/>
                <a:ea typeface="+mn-ea"/>
                <a:cs typeface="+mn-cs"/>
              </a:rPr>
              <a:t> sur les mélanges plaquettaires </a:t>
            </a:r>
            <a:br>
              <a:rPr kumimoji="0" lang="fr-CA" sz="1100" b="0" i="0" u="none" strike="noStrike" cap="none" normalizeH="0" baseline="0" noProof="0" dirty="0">
                <a:ln>
                  <a:noFill/>
                </a:ln>
                <a:solidFill>
                  <a:srgbClr val="4D4D4D"/>
                </a:solidFill>
                <a:uLnTx/>
                <a:uFillTx/>
                <a:latin typeface="Calibri" panose="020F0502020204030204"/>
                <a:ea typeface="+mn-ea"/>
                <a:cs typeface="+mn-cs"/>
              </a:rPr>
            </a:br>
            <a:r>
              <a:rPr kumimoji="0" lang="fr-CA" sz="1100" b="0" i="0" u="none" strike="noStrike" cap="none" normalizeH="0" baseline="0" noProof="0" dirty="0">
                <a:ln>
                  <a:noFill/>
                </a:ln>
                <a:solidFill>
                  <a:srgbClr val="4D4D4D"/>
                </a:solidFill>
                <a:uLnTx/>
                <a:uFillTx/>
                <a:latin typeface="Calibri" panose="020F0502020204030204"/>
                <a:ea typeface="+mn-ea"/>
                <a:cs typeface="+mn-cs"/>
              </a:rPr>
              <a:t>traités par psoralène, </a:t>
            </a:r>
            <a:r>
              <a:rPr lang="fr-CA" sz="1100" dirty="0">
                <a:solidFill>
                  <a:srgbClr val="4D4D4D"/>
                </a:solidFill>
                <a:latin typeface="Calibri" panose="020F0502020204030204"/>
              </a:rPr>
              <a:t>avril 2023</a:t>
            </a:r>
            <a:endParaRPr kumimoji="0" lang="fr-CA" sz="1100" b="0" i="0" u="none" strike="noStrike" cap="none" normalizeH="0" baseline="0" noProof="0" dirty="0">
              <a:ln>
                <a:noFill/>
              </a:ln>
              <a:solidFill>
                <a:srgbClr val="4D4D4D"/>
              </a:solidFill>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0637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E1F891-FDE4-43D2-A75F-E15F29185924}"/>
              </a:ext>
            </a:extLst>
          </p:cNvPr>
          <p:cNvSpPr>
            <a:spLocks noGrp="1"/>
          </p:cNvSpPr>
          <p:nvPr>
            <p:ph type="body" sz="quarter" idx="13"/>
          </p:nvPr>
        </p:nvSpPr>
        <p:spPr>
          <a:xfrm>
            <a:off x="710696" y="681642"/>
            <a:ext cx="11055713" cy="4724400"/>
          </a:xfrm>
        </p:spPr>
        <p:txBody>
          <a:bodyPr anchor="t" anchorCtr="0"/>
          <a:lstStyle/>
          <a:p>
            <a:pPr marL="0" indent="0">
              <a:buNone/>
            </a:pPr>
            <a:r>
              <a:rPr lang="fr-CA" dirty="0">
                <a:latin typeface="Arial"/>
                <a:cs typeface="Arial"/>
              </a:rPr>
              <a:t>Durée de conservation : plaquettes non traitées vs traitées au psoralène </a:t>
            </a:r>
          </a:p>
        </p:txBody>
      </p:sp>
      <p:sp>
        <p:nvSpPr>
          <p:cNvPr id="5" name="Title 5">
            <a:extLst>
              <a:ext uri="{FF2B5EF4-FFF2-40B4-BE49-F238E27FC236}">
                <a16:creationId xmlns:a16="http://schemas.microsoft.com/office/drawing/2014/main" id="{4676D6B8-782D-496D-BB4E-9BA71078BDA8}"/>
              </a:ext>
            </a:extLst>
          </p:cNvPr>
          <p:cNvSpPr>
            <a:spLocks noGrp="1"/>
          </p:cNvSpPr>
          <p:nvPr>
            <p:ph type="title"/>
          </p:nvPr>
        </p:nvSpPr>
        <p:spPr>
          <a:xfrm>
            <a:off x="698248" y="122549"/>
            <a:ext cx="10589564" cy="721895"/>
          </a:xfrm>
        </p:spPr>
        <p:txBody>
          <a:bodyPr>
            <a:normAutofit fontScale="90000"/>
          </a:bodyPr>
          <a:lstStyle/>
          <a:p>
            <a:r>
              <a:rPr lang="fr-CA"/>
              <a:t>Calendrier de production – Durée de conservation </a:t>
            </a:r>
          </a:p>
        </p:txBody>
      </p:sp>
      <p:sp>
        <p:nvSpPr>
          <p:cNvPr id="6" name="TextBox 5">
            <a:extLst>
              <a:ext uri="{FF2B5EF4-FFF2-40B4-BE49-F238E27FC236}">
                <a16:creationId xmlns:a16="http://schemas.microsoft.com/office/drawing/2014/main" id="{D7D08F9E-CB8A-4D4F-AEBC-15929E6ED113}"/>
              </a:ext>
            </a:extLst>
          </p:cNvPr>
          <p:cNvSpPr txBox="1"/>
          <p:nvPr/>
        </p:nvSpPr>
        <p:spPr>
          <a:xfrm>
            <a:off x="3537858" y="6177692"/>
            <a:ext cx="757645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CA" sz="1300" b="0" i="1" dirty="0">
                <a:latin typeface="Arial"/>
                <a:cs typeface="Arial"/>
              </a:rPr>
              <a:t>Remarque : En raison de la pratique du premier entré, premier sorti et des impératifs d’exploitation, les plaquettes ne sont pas toujours délivrées dès le premier jour de leur disponibilité.</a:t>
            </a:r>
          </a:p>
        </p:txBody>
      </p:sp>
      <p:pic>
        <p:nvPicPr>
          <p:cNvPr id="3" name="Picture 6" descr="Timeline&#10;&#10;Description automatically generated">
            <a:extLst>
              <a:ext uri="{FF2B5EF4-FFF2-40B4-BE49-F238E27FC236}">
                <a16:creationId xmlns:a16="http://schemas.microsoft.com/office/drawing/2014/main" id="{AC61F941-8707-244D-F981-5695B25D301B}"/>
              </a:ext>
            </a:extLst>
          </p:cNvPr>
          <p:cNvPicPr>
            <a:picLocks noChangeAspect="1"/>
          </p:cNvPicPr>
          <p:nvPr/>
        </p:nvPicPr>
        <p:blipFill rotWithShape="1">
          <a:blip r:embed="rId4"/>
          <a:srcRect t="11658" r="-93" b="6568"/>
          <a:stretch/>
        </p:blipFill>
        <p:spPr>
          <a:xfrm>
            <a:off x="1492469" y="1483821"/>
            <a:ext cx="9487347" cy="4363053"/>
          </a:xfrm>
          <a:prstGeom prst="rect">
            <a:avLst/>
          </a:prstGeom>
        </p:spPr>
      </p:pic>
    </p:spTree>
    <p:custDataLst>
      <p:tags r:id="rId1"/>
    </p:custDataLst>
    <p:extLst>
      <p:ext uri="{BB962C8B-B14F-4D97-AF65-F5344CB8AC3E}">
        <p14:creationId xmlns:p14="http://schemas.microsoft.com/office/powerpoint/2010/main" val="3887123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clipart, vector graphics&#10;&#10;Description automatically generated">
            <a:extLst>
              <a:ext uri="{FF2B5EF4-FFF2-40B4-BE49-F238E27FC236}">
                <a16:creationId xmlns:a16="http://schemas.microsoft.com/office/drawing/2014/main" id="{6470A37C-743A-47E5-827C-4291743A31C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a:xfrm>
            <a:off x="2743199" y="3429000"/>
            <a:ext cx="3013788" cy="3390512"/>
          </a:xfrm>
        </p:spPr>
      </p:pic>
      <p:pic>
        <p:nvPicPr>
          <p:cNvPr id="12" name="Picture 11">
            <a:extLst>
              <a:ext uri="{FF2B5EF4-FFF2-40B4-BE49-F238E27FC236}">
                <a16:creationId xmlns:a16="http://schemas.microsoft.com/office/drawing/2014/main" id="{17D5F513-AC66-4A52-8811-E264AA36F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10000" cy="3810000"/>
          </a:xfrm>
          <a:prstGeom prst="rect">
            <a:avLst/>
          </a:prstGeom>
        </p:spPr>
      </p:pic>
      <p:sp>
        <p:nvSpPr>
          <p:cNvPr id="3" name="TextBox 2">
            <a:extLst>
              <a:ext uri="{FF2B5EF4-FFF2-40B4-BE49-F238E27FC236}">
                <a16:creationId xmlns:a16="http://schemas.microsoft.com/office/drawing/2014/main" id="{674E92FA-4B0A-4877-AA57-58B864129780}"/>
              </a:ext>
            </a:extLst>
          </p:cNvPr>
          <p:cNvSpPr txBox="1"/>
          <p:nvPr/>
        </p:nvSpPr>
        <p:spPr>
          <a:xfrm>
            <a:off x="6461760" y="1188720"/>
            <a:ext cx="5648960" cy="4985980"/>
          </a:xfrm>
          <a:prstGeom prst="rect">
            <a:avLst/>
          </a:prstGeom>
          <a:noFill/>
        </p:spPr>
        <p:txBody>
          <a:bodyPr wrap="square" rtlCol="0">
            <a:spAutoFit/>
          </a:bodyPr>
          <a:lstStyle/>
          <a:p>
            <a:r>
              <a:rPr lang="fr-CA" sz="3600" b="1" dirty="0">
                <a:solidFill>
                  <a:schemeClr val="bg1"/>
                </a:solidFill>
                <a:latin typeface="Arial" panose="020B0604020202020204" pitchFamily="34" charset="0"/>
                <a:cs typeface="Arial" panose="020B0604020202020204" pitchFamily="34" charset="0"/>
              </a:rPr>
              <a:t>Mise en circulation </a:t>
            </a:r>
            <a:br>
              <a:rPr lang="fr-CA" sz="3600" b="1" dirty="0">
                <a:solidFill>
                  <a:schemeClr val="bg1"/>
                </a:solidFill>
                <a:latin typeface="Arial" panose="020B0604020202020204" pitchFamily="34" charset="0"/>
                <a:cs typeface="Arial" panose="020B0604020202020204" pitchFamily="34" charset="0"/>
              </a:rPr>
            </a:br>
            <a:r>
              <a:rPr lang="fr-CA" sz="3600" b="1" dirty="0">
                <a:solidFill>
                  <a:schemeClr val="bg1"/>
                </a:solidFill>
                <a:latin typeface="Arial" panose="020B0604020202020204" pitchFamily="34" charset="0"/>
                <a:cs typeface="Arial" panose="020B0604020202020204" pitchFamily="34" charset="0"/>
              </a:rPr>
              <a:t>dans les hôpitaux</a:t>
            </a:r>
          </a:p>
          <a:p>
            <a:endParaRPr lang="en-CA" sz="3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Échéancier</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Systèmes informatiques</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Politiques de transfusion</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Formation du personnel</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Nouvelle circulaire d’information</a:t>
            </a:r>
          </a:p>
          <a:p>
            <a:pPr marL="285750" indent="-285750">
              <a:buFont typeface="Arial" panose="020B0604020202020204" pitchFamily="34" charset="0"/>
              <a:buChar char="•"/>
            </a:pPr>
            <a:endParaRPr lang="en-CA" dirty="0">
              <a:solidFill>
                <a:schemeClr val="bg1"/>
              </a:solidFill>
            </a:endParaRPr>
          </a:p>
        </p:txBody>
      </p:sp>
    </p:spTree>
    <p:custDataLst>
      <p:tags r:id="rId1"/>
    </p:custDataLst>
    <p:extLst>
      <p:ext uri="{BB962C8B-B14F-4D97-AF65-F5344CB8AC3E}">
        <p14:creationId xmlns:p14="http://schemas.microsoft.com/office/powerpoint/2010/main" val="363431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546924" y="563355"/>
            <a:ext cx="10935776" cy="609646"/>
          </a:xfrm>
        </p:spPr>
        <p:txBody>
          <a:bodyPr>
            <a:normAutofit fontScale="90000"/>
          </a:bodyPr>
          <a:lstStyle/>
          <a:p>
            <a:r>
              <a:rPr lang="fr-CA" dirty="0"/>
              <a:t>Calendrier prévu de mise en circulation des plaquettes à teneur réduite en agents pathogènes</a:t>
            </a:r>
          </a:p>
        </p:txBody>
      </p:sp>
      <p:pic>
        <p:nvPicPr>
          <p:cNvPr id="19" name="Picture 18" descr="Icon&#10;&#10;Description automatically generated">
            <a:extLst>
              <a:ext uri="{FF2B5EF4-FFF2-40B4-BE49-F238E27FC236}">
                <a16:creationId xmlns:a16="http://schemas.microsoft.com/office/drawing/2014/main" id="{F62E8FBB-92AA-4F52-963F-D0337BC46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4632" y="1414886"/>
            <a:ext cx="2796539" cy="2796539"/>
          </a:xfrm>
          <a:prstGeom prst="rect">
            <a:avLst/>
          </a:prstGeom>
        </p:spPr>
      </p:pic>
      <p:sp>
        <p:nvSpPr>
          <p:cNvPr id="8" name="Text Placeholder 6">
            <a:extLst>
              <a:ext uri="{FF2B5EF4-FFF2-40B4-BE49-F238E27FC236}">
                <a16:creationId xmlns:a16="http://schemas.microsoft.com/office/drawing/2014/main" id="{3114B8A8-A4EC-476E-82FF-380C4B115A97}"/>
              </a:ext>
            </a:extLst>
          </p:cNvPr>
          <p:cNvSpPr>
            <a:spLocks noGrp="1"/>
          </p:cNvSpPr>
          <p:nvPr>
            <p:ph type="body" sz="quarter" idx="13"/>
          </p:nvPr>
        </p:nvSpPr>
        <p:spPr>
          <a:xfrm>
            <a:off x="709300" y="1115950"/>
            <a:ext cx="8934320" cy="4890052"/>
          </a:xfrm>
        </p:spPr>
        <p:txBody>
          <a:bodyPr>
            <a:normAutofit/>
          </a:bodyPr>
          <a:lstStyle/>
          <a:p>
            <a:pPr fontAlgn="base"/>
            <a:r>
              <a:rPr lang="en-US" sz="2800" dirty="0">
                <a:latin typeface="Arial"/>
                <a:cs typeface="Arial"/>
              </a:rPr>
              <a:t>Mise </a:t>
            </a:r>
            <a:r>
              <a:rPr lang="en-US" sz="2800" dirty="0" err="1">
                <a:latin typeface="Arial"/>
                <a:cs typeface="Arial"/>
              </a:rPr>
              <a:t>en</a:t>
            </a:r>
            <a:r>
              <a:rPr lang="en-US" sz="2800" dirty="0">
                <a:latin typeface="Arial"/>
                <a:cs typeface="Arial"/>
              </a:rPr>
              <a:t> circulation des </a:t>
            </a:r>
            <a:r>
              <a:rPr lang="fr-CA" sz="2800" dirty="0" err="1">
                <a:latin typeface="Arial" panose="020B0604020202020204" pitchFamily="34" charset="0"/>
                <a:cs typeface="Arial" panose="020B0604020202020204" pitchFamily="34" charset="0"/>
              </a:rPr>
              <a:t>PMTP</a:t>
            </a:r>
            <a:r>
              <a:rPr lang="fr-CA" sz="2800" dirty="0"/>
              <a:t> en cours dans tout le pays</a:t>
            </a:r>
            <a:r>
              <a:rPr lang="en-US" sz="2800" dirty="0">
                <a:latin typeface="Arial"/>
                <a:cs typeface="Arial"/>
              </a:rPr>
              <a:t>.</a:t>
            </a:r>
            <a:endParaRPr lang="en-US" dirty="0"/>
          </a:p>
          <a:p>
            <a:pPr fontAlgn="base"/>
            <a:r>
              <a:rPr lang="fr-CA" sz="2550" dirty="0">
                <a:latin typeface="Arial"/>
                <a:cs typeface="Arial"/>
              </a:rPr>
              <a:t>Les PATP* et les PA en PAS* devraient être mises en circulation à Ottawa à la mi-2023.</a:t>
            </a:r>
          </a:p>
          <a:p>
            <a:pPr fontAlgn="base"/>
            <a:r>
              <a:rPr lang="fr-CA" sz="2550" dirty="0">
                <a:latin typeface="Arial"/>
                <a:cs typeface="Arial"/>
              </a:rPr>
              <a:t>Veuillez consulter notre dernière </a:t>
            </a:r>
            <a:r>
              <a:rPr lang="fr-CA" sz="2550" dirty="0">
                <a:latin typeface="Arial"/>
                <a:cs typeface="Arial"/>
                <a:hlinkClick r:id="rId5"/>
              </a:rPr>
              <a:t>lettre aux clients</a:t>
            </a:r>
            <a:r>
              <a:rPr lang="fr-CA" sz="2550" dirty="0">
                <a:latin typeface="Arial"/>
                <a:cs typeface="Arial"/>
              </a:rPr>
              <a:t> sur le déploiement national des plaquettes à teneur réduite en agents pathogènes ou contacter votre </a:t>
            </a:r>
            <a:r>
              <a:rPr lang="fr-CA" sz="2550" dirty="0">
                <a:latin typeface="Arial"/>
                <a:cs typeface="Arial"/>
                <a:hlinkClick r:id="rId6"/>
              </a:rPr>
              <a:t>agent de liaison local avec les hôpitaux</a:t>
            </a:r>
            <a:r>
              <a:rPr lang="fr-CA" sz="2550" dirty="0">
                <a:latin typeface="Arial"/>
                <a:cs typeface="Arial"/>
              </a:rPr>
              <a:t> pour obtenir les détails et les échéanciers.</a:t>
            </a:r>
          </a:p>
        </p:txBody>
      </p:sp>
      <p:sp>
        <p:nvSpPr>
          <p:cNvPr id="2" name="TextBox 1">
            <a:extLst>
              <a:ext uri="{FF2B5EF4-FFF2-40B4-BE49-F238E27FC236}">
                <a16:creationId xmlns:a16="http://schemas.microsoft.com/office/drawing/2014/main" id="{6F93D220-E39F-9ECB-738B-1AC2A51E22A0}"/>
              </a:ext>
            </a:extLst>
          </p:cNvPr>
          <p:cNvSpPr txBox="1"/>
          <p:nvPr/>
        </p:nvSpPr>
        <p:spPr>
          <a:xfrm>
            <a:off x="3450769" y="6127848"/>
            <a:ext cx="7674429" cy="646331"/>
          </a:xfrm>
          <a:prstGeom prst="rect">
            <a:avLst/>
          </a:prstGeom>
          <a:noFill/>
        </p:spPr>
        <p:txBody>
          <a:bodyPr wrap="square" lIns="91440" tIns="45720" rIns="91440" bIns="45720" rtlCol="0" anchor="t">
            <a:spAutoFit/>
          </a:bodyPr>
          <a:lstStyle/>
          <a:p>
            <a:pPr marL="174625" indent="-174625"/>
            <a:r>
              <a:rPr lang="en-US" b="1" dirty="0"/>
              <a:t>* </a:t>
            </a:r>
            <a:r>
              <a:rPr lang="fr-FR" b="1" dirty="0"/>
              <a:t>Les PATP et les plaquettes d’aphérèse non traitées en solution PAS-E doivent être approuvées par Santé Canada et ne sont pas encore offertes au Canada</a:t>
            </a:r>
            <a:r>
              <a:rPr lang="en-US" sz="1800" b="1" dirty="0">
                <a:solidFill>
                  <a:srgbClr val="4D4D4D"/>
                </a:solidFill>
              </a:rPr>
              <a:t>.</a:t>
            </a:r>
            <a:r>
              <a:rPr lang="en-US" b="1" dirty="0">
                <a:solidFill>
                  <a:srgbClr val="4D4D4D"/>
                </a:solidFill>
              </a:rPr>
              <a:t> </a:t>
            </a:r>
            <a:endParaRPr lang="en-US" dirty="0">
              <a:solidFill>
                <a:schemeClr val="accent1"/>
              </a:solidFill>
              <a:ea typeface="+mn-lt"/>
              <a:cs typeface="+mn-lt"/>
            </a:endParaRPr>
          </a:p>
        </p:txBody>
      </p:sp>
    </p:spTree>
    <p:custDataLst>
      <p:tags r:id="rId1"/>
    </p:custDataLst>
    <p:extLst>
      <p:ext uri="{BB962C8B-B14F-4D97-AF65-F5344CB8AC3E}">
        <p14:creationId xmlns:p14="http://schemas.microsoft.com/office/powerpoint/2010/main" val="1595162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977348"/>
            <a:ext cx="10751049" cy="4890052"/>
          </a:xfrm>
        </p:spPr>
        <p:txBody>
          <a:bodyPr>
            <a:normAutofit fontScale="92500" lnSpcReduction="10000"/>
          </a:bodyPr>
          <a:lstStyle/>
          <a:p>
            <a:pPr marL="0" indent="0" fontAlgn="base">
              <a:buNone/>
            </a:pPr>
            <a:r>
              <a:rPr lang="fr-CA" b="1" dirty="0">
                <a:latin typeface="Arial"/>
                <a:cs typeface="Arial"/>
              </a:rPr>
              <a:t>Systèmes informatiques des hôpitaux </a:t>
            </a:r>
          </a:p>
          <a:p>
            <a:pPr lvl="1" fontAlgn="base"/>
            <a:r>
              <a:rPr lang="fr-CA" sz="2400" dirty="0">
                <a:latin typeface="Arial"/>
                <a:cs typeface="Arial"/>
              </a:rPr>
              <a:t>Code ISBT (voir diapos suivantes)</a:t>
            </a:r>
          </a:p>
          <a:p>
            <a:pPr lvl="1" fontAlgn="base">
              <a:lnSpc>
                <a:spcPct val="100000"/>
              </a:lnSpc>
            </a:pPr>
            <a:r>
              <a:rPr lang="fr-CA" sz="2400" dirty="0">
                <a:latin typeface="Arial"/>
                <a:cs typeface="Arial"/>
              </a:rPr>
              <a:t>Intégration dans le système de saisie électronique des ordonnances</a:t>
            </a:r>
            <a:br>
              <a:rPr lang="fr-CA" sz="2400" dirty="0">
                <a:latin typeface="Arial"/>
                <a:cs typeface="Arial"/>
              </a:rPr>
            </a:br>
            <a:r>
              <a:rPr lang="fr-CA" sz="2400" dirty="0">
                <a:latin typeface="Arial"/>
                <a:cs typeface="Arial"/>
              </a:rPr>
              <a:t>par les médecins (SEOM)</a:t>
            </a:r>
          </a:p>
          <a:p>
            <a:pPr lvl="2" fontAlgn="base">
              <a:lnSpc>
                <a:spcPct val="100000"/>
              </a:lnSpc>
            </a:pPr>
            <a:r>
              <a:rPr lang="fr-CA" sz="2400" dirty="0">
                <a:latin typeface="Arial"/>
                <a:cs typeface="Arial"/>
              </a:rPr>
              <a:t>Indiquer que le produit traité au psoralène est équivalent au produit irradié. </a:t>
            </a:r>
          </a:p>
          <a:p>
            <a:pPr marL="0" indent="0" fontAlgn="base">
              <a:lnSpc>
                <a:spcPct val="100000"/>
              </a:lnSpc>
              <a:buNone/>
            </a:pPr>
            <a:r>
              <a:rPr lang="fr-CA" b="1" dirty="0">
                <a:latin typeface="Arial"/>
                <a:cs typeface="Arial"/>
              </a:rPr>
              <a:t>Administration du produit</a:t>
            </a:r>
          </a:p>
          <a:p>
            <a:pPr lvl="1" fontAlgn="base">
              <a:lnSpc>
                <a:spcPct val="100000"/>
              </a:lnSpc>
            </a:pPr>
            <a:r>
              <a:rPr lang="fr-CA" sz="2400" dirty="0">
                <a:latin typeface="Arial"/>
                <a:cs typeface="Arial"/>
              </a:rPr>
              <a:t>Évaluer/réviser les politiques de transfusion.</a:t>
            </a:r>
          </a:p>
          <a:p>
            <a:pPr lvl="1" fontAlgn="base">
              <a:lnSpc>
                <a:spcPct val="100000"/>
              </a:lnSpc>
            </a:pPr>
            <a:r>
              <a:rPr lang="fr-CA" sz="2400" dirty="0">
                <a:latin typeface="Arial"/>
                <a:cs typeface="Arial"/>
              </a:rPr>
              <a:t>Informer le personnel que l’irradiation n’est pas requise/est contre-indiquée.</a:t>
            </a:r>
          </a:p>
          <a:p>
            <a:pPr lvl="1" fontAlgn="base">
              <a:lnSpc>
                <a:spcPct val="100000"/>
              </a:lnSpc>
            </a:pPr>
            <a:r>
              <a:rPr lang="fr-CA" sz="2400" dirty="0">
                <a:latin typeface="Arial"/>
                <a:cs typeface="Arial"/>
              </a:rPr>
              <a:t>Éduquer les patients et le personnel infirmier.</a:t>
            </a:r>
          </a:p>
          <a:p>
            <a:pPr lvl="1" fontAlgn="base">
              <a:lnSpc>
                <a:spcPct val="100000"/>
              </a:lnSpc>
            </a:pPr>
            <a:r>
              <a:rPr lang="fr-CA" sz="2400" dirty="0">
                <a:latin typeface="Arial"/>
                <a:cs typeface="Arial"/>
              </a:rPr>
              <a:t>Des exemples de matériel (sac et étiquette) peuvent être fournis sur demande. (Contactez votre agent de liaison avec les hôpitaux.)</a:t>
            </a:r>
          </a:p>
          <a:p>
            <a:pPr marL="0" indent="0" fontAlgn="base">
              <a:lnSpc>
                <a:spcPct val="100000"/>
              </a:lnSpc>
              <a:buNone/>
            </a:pPr>
            <a:r>
              <a:rPr lang="fr-CA" sz="2400" dirty="0">
                <a:latin typeface="Arial"/>
                <a:cs typeface="Arial"/>
              </a:rPr>
              <a:t>Une nouvelle </a:t>
            </a:r>
            <a:r>
              <a:rPr lang="fr-CA" sz="2400" dirty="0">
                <a:latin typeface="Arial"/>
                <a:cs typeface="Arial"/>
                <a:hlinkClick r:id="rId4"/>
              </a:rPr>
              <a:t>circulaire d’information</a:t>
            </a:r>
            <a:r>
              <a:rPr lang="fr-CA" sz="2400" dirty="0">
                <a:latin typeface="Arial"/>
                <a:cs typeface="Arial"/>
              </a:rPr>
              <a:t> sur les mélanges plaquettaires traités par psoralène est disponible sur sang.ca.</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pic>
        <p:nvPicPr>
          <p:cNvPr id="3" name="Picture 2" descr="Icon&#10;&#10;Description automatically generated">
            <a:extLst>
              <a:ext uri="{FF2B5EF4-FFF2-40B4-BE49-F238E27FC236}">
                <a16:creationId xmlns:a16="http://schemas.microsoft.com/office/drawing/2014/main" id="{D9FCB9D8-C8A2-474C-870B-5E140A1EB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3186" y="119743"/>
            <a:ext cx="1875312" cy="1875312"/>
          </a:xfrm>
          <a:prstGeom prst="rect">
            <a:avLst/>
          </a:prstGeom>
        </p:spPr>
      </p:pic>
    </p:spTree>
    <p:custDataLst>
      <p:tags r:id="rId1"/>
    </p:custDataLst>
    <p:extLst>
      <p:ext uri="{BB962C8B-B14F-4D97-AF65-F5344CB8AC3E}">
        <p14:creationId xmlns:p14="http://schemas.microsoft.com/office/powerpoint/2010/main" val="58467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420460" y="1123785"/>
            <a:ext cx="7809139" cy="4523342"/>
          </a:xfrm>
        </p:spPr>
        <p:txBody>
          <a:bodyPr anchor="t" anchorCtr="0">
            <a:normAutofit fontScale="92500" lnSpcReduction="20000"/>
          </a:bodyPr>
          <a:lstStyle/>
          <a:p>
            <a:pPr marL="0" indent="0" fontAlgn="base">
              <a:buNone/>
            </a:pPr>
            <a:r>
              <a:rPr lang="fr-CA" sz="2800" b="1" dirty="0">
                <a:latin typeface="Arial"/>
                <a:cs typeface="Arial"/>
              </a:rPr>
              <a:t>Banque de sang/perfusionnistes/personnel infirmier</a:t>
            </a:r>
          </a:p>
          <a:p>
            <a:pPr fontAlgn="base"/>
            <a:r>
              <a:rPr lang="fr-CA" sz="2400" dirty="0">
                <a:latin typeface="Arial"/>
                <a:cs typeface="Arial"/>
              </a:rPr>
              <a:t>En raison du petit volume unitaire (masse) et du plastique EVA, les sacs glissent sur les plateaux de l’agitateur.</a:t>
            </a:r>
          </a:p>
          <a:p>
            <a:pPr lvl="1" fontAlgn="base">
              <a:lnSpc>
                <a:spcPct val="120000"/>
              </a:lnSpc>
            </a:pPr>
            <a:r>
              <a:rPr lang="fr-CA" sz="2400" dirty="0">
                <a:latin typeface="Arial"/>
                <a:cs typeface="Arial"/>
              </a:rPr>
              <a:t>Il est recommandé d’utiliser des pinces aimantées bon marché pour fixer les sacs sur l’étagère de l’agitateur. </a:t>
            </a:r>
          </a:p>
          <a:p>
            <a:pPr marL="228600" lvl="1" fontAlgn="base">
              <a:lnSpc>
                <a:spcPct val="90000"/>
              </a:lnSpc>
              <a:spcBef>
                <a:spcPts val="1000"/>
              </a:spcBef>
            </a:pPr>
            <a:r>
              <a:rPr lang="fr-CA" sz="2400" dirty="0">
                <a:latin typeface="Arial"/>
                <a:cs typeface="Arial"/>
              </a:rPr>
              <a:t>De micro-agrégats ont été observés dans certaines unités.  </a:t>
            </a:r>
          </a:p>
          <a:p>
            <a:pPr lvl="1" fontAlgn="base">
              <a:lnSpc>
                <a:spcPct val="120000"/>
              </a:lnSpc>
            </a:pPr>
            <a:r>
              <a:rPr lang="fr-CA" sz="2400" dirty="0">
                <a:latin typeface="Arial"/>
                <a:cs typeface="Arial"/>
              </a:rPr>
              <a:t>Les plaquettes contenant des particules visibles ne </a:t>
            </a:r>
            <a:br>
              <a:rPr lang="fr-CA" sz="2400" dirty="0">
                <a:latin typeface="Arial"/>
                <a:cs typeface="Arial"/>
              </a:rPr>
            </a:br>
            <a:r>
              <a:rPr lang="fr-CA" sz="2400" dirty="0">
                <a:latin typeface="Arial"/>
                <a:cs typeface="Arial"/>
              </a:rPr>
              <a:t>sont pas de moins bonne qualité que les concentrés exempts de particules.*</a:t>
            </a:r>
          </a:p>
          <a:p>
            <a:pPr lvl="1" fontAlgn="base">
              <a:lnSpc>
                <a:spcPct val="120000"/>
              </a:lnSpc>
            </a:pPr>
            <a:r>
              <a:rPr lang="fr-FR" sz="2400" dirty="0">
                <a:latin typeface="Arial"/>
                <a:cs typeface="Arial"/>
              </a:rPr>
              <a:t>L’agitation devrait dissiper les agrégats. </a:t>
            </a:r>
          </a:p>
          <a:p>
            <a:pPr lvl="1" fontAlgn="base">
              <a:lnSpc>
                <a:spcPct val="120000"/>
              </a:lnSpc>
            </a:pPr>
            <a:r>
              <a:rPr lang="fr-CA" sz="2400" dirty="0">
                <a:latin typeface="Arial"/>
                <a:cs typeface="Arial"/>
              </a:rPr>
              <a:t>En plaçant les unités sur l’agitateur en orientation paysage, on peut réduire l’agrégation.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pic>
        <p:nvPicPr>
          <p:cNvPr id="2" name="Picture 1">
            <a:extLst>
              <a:ext uri="{FF2B5EF4-FFF2-40B4-BE49-F238E27FC236}">
                <a16:creationId xmlns:a16="http://schemas.microsoft.com/office/drawing/2014/main" id="{9F3AC792-C718-4864-AE10-0028369701D6}"/>
              </a:ext>
            </a:extLst>
          </p:cNvPr>
          <p:cNvPicPr>
            <a:picLocks noChangeAspect="1"/>
          </p:cNvPicPr>
          <p:nvPr/>
        </p:nvPicPr>
        <p:blipFill>
          <a:blip r:embed="rId4"/>
          <a:stretch>
            <a:fillRect/>
          </a:stretch>
        </p:blipFill>
        <p:spPr>
          <a:xfrm>
            <a:off x="8123505" y="943442"/>
            <a:ext cx="3227305" cy="1731175"/>
          </a:xfrm>
          <a:prstGeom prst="rect">
            <a:avLst/>
          </a:prstGeom>
        </p:spPr>
      </p:pic>
      <p:pic>
        <p:nvPicPr>
          <p:cNvPr id="1026" name="Picture 2">
            <a:extLst>
              <a:ext uri="{FF2B5EF4-FFF2-40B4-BE49-F238E27FC236}">
                <a16:creationId xmlns:a16="http://schemas.microsoft.com/office/drawing/2014/main" id="{A407F44A-321C-427F-B99C-D0A5839D8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485" y="2769732"/>
            <a:ext cx="3221325" cy="1707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B5E570-600A-49E4-90E8-7C757F729760}"/>
              </a:ext>
            </a:extLst>
          </p:cNvPr>
          <p:cNvPicPr>
            <a:picLocks noChangeAspect="1"/>
          </p:cNvPicPr>
          <p:nvPr/>
        </p:nvPicPr>
        <p:blipFill>
          <a:blip r:embed="rId6"/>
          <a:stretch>
            <a:fillRect/>
          </a:stretch>
        </p:blipFill>
        <p:spPr>
          <a:xfrm>
            <a:off x="8120514" y="4593991"/>
            <a:ext cx="3221325" cy="1320567"/>
          </a:xfrm>
          <a:prstGeom prst="rect">
            <a:avLst/>
          </a:prstGeom>
          <a:ln/>
        </p:spPr>
        <p:style>
          <a:lnRef idx="2">
            <a:schemeClr val="dk1"/>
          </a:lnRef>
          <a:fillRef idx="1">
            <a:schemeClr val="lt1"/>
          </a:fillRef>
          <a:effectRef idx="0">
            <a:schemeClr val="dk1"/>
          </a:effectRef>
          <a:fontRef idx="minor">
            <a:schemeClr val="dk1"/>
          </a:fontRef>
        </p:style>
      </p:pic>
      <p:sp>
        <p:nvSpPr>
          <p:cNvPr id="8" name="Oval 7">
            <a:extLst>
              <a:ext uri="{FF2B5EF4-FFF2-40B4-BE49-F238E27FC236}">
                <a16:creationId xmlns:a16="http://schemas.microsoft.com/office/drawing/2014/main" id="{15508D2B-B76C-4685-9A05-77B814B0477B}"/>
              </a:ext>
            </a:extLst>
          </p:cNvPr>
          <p:cNvSpPr/>
          <p:nvPr/>
        </p:nvSpPr>
        <p:spPr>
          <a:xfrm>
            <a:off x="8989503" y="3457843"/>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48F5BC-2702-438E-AE83-E771C7FB38DE}"/>
              </a:ext>
            </a:extLst>
          </p:cNvPr>
          <p:cNvSpPr txBox="1"/>
          <p:nvPr/>
        </p:nvSpPr>
        <p:spPr>
          <a:xfrm>
            <a:off x="3363685" y="6151994"/>
            <a:ext cx="7704107" cy="492443"/>
          </a:xfrm>
          <a:prstGeom prst="rect">
            <a:avLst/>
          </a:prstGeom>
          <a:noFill/>
        </p:spPr>
        <p:txBody>
          <a:bodyPr wrap="square">
            <a:spAutoFit/>
          </a:bodyPr>
          <a:lstStyle/>
          <a:p>
            <a:pPr marL="119063" indent="-119063"/>
            <a:r>
              <a:rPr lang="fr-CA" sz="1300" dirty="0">
                <a:latin typeface="Arial" panose="020B0604020202020204" pitchFamily="34" charset="0"/>
                <a:ea typeface="Calibri" panose="020F0502020204030204" pitchFamily="34" charset="0"/>
                <a:cs typeface="Arial" panose="020B0604020202020204" pitchFamily="34" charset="0"/>
              </a:rPr>
              <a:t>* </a:t>
            </a:r>
            <a:r>
              <a:rPr lang="fr-CA" sz="1300" dirty="0" err="1">
                <a:latin typeface="Arial" panose="020B0604020202020204" pitchFamily="34" charset="0"/>
                <a:ea typeface="Calibri" panose="020F0502020204030204" pitchFamily="34" charset="0"/>
                <a:cs typeface="Arial" panose="020B0604020202020204" pitchFamily="34" charset="0"/>
              </a:rPr>
              <a:t>Feys</a:t>
            </a:r>
            <a:r>
              <a:rPr lang="fr-CA" sz="1300" dirty="0">
                <a:latin typeface="Arial" panose="020B0604020202020204" pitchFamily="34" charset="0"/>
                <a:ea typeface="Calibri" panose="020F0502020204030204" pitchFamily="34" charset="0"/>
                <a:cs typeface="Arial" panose="020B0604020202020204" pitchFamily="34" charset="0"/>
              </a:rPr>
              <a:t> B., </a:t>
            </a:r>
            <a:r>
              <a:rPr lang="fr-CA" sz="1300" dirty="0" err="1">
                <a:latin typeface="Arial" panose="020B0604020202020204" pitchFamily="34" charset="0"/>
                <a:ea typeface="Calibri" panose="020F0502020204030204" pitchFamily="34" charset="0"/>
                <a:cs typeface="Arial" panose="020B0604020202020204" pitchFamily="34" charset="0"/>
              </a:rPr>
              <a:t>Devloo</a:t>
            </a:r>
            <a:r>
              <a:rPr lang="fr-CA" sz="1300" dirty="0">
                <a:latin typeface="Arial" panose="020B0604020202020204" pitchFamily="34" charset="0"/>
                <a:ea typeface="Calibri" panose="020F0502020204030204" pitchFamily="34" charset="0"/>
                <a:cs typeface="Arial" panose="020B0604020202020204" pitchFamily="34" charset="0"/>
              </a:rPr>
              <a:t> R., De </a:t>
            </a:r>
            <a:r>
              <a:rPr lang="fr-CA" sz="1300" dirty="0" err="1">
                <a:latin typeface="Arial" panose="020B0604020202020204" pitchFamily="34" charset="0"/>
                <a:ea typeface="Calibri" panose="020F0502020204030204" pitchFamily="34" charset="0"/>
                <a:cs typeface="Arial" panose="020B0604020202020204" pitchFamily="34" charset="0"/>
              </a:rPr>
              <a:t>Pourcq</a:t>
            </a:r>
            <a:r>
              <a:rPr lang="fr-CA" sz="1300" dirty="0">
                <a:latin typeface="Arial" panose="020B0604020202020204" pitchFamily="34" charset="0"/>
                <a:ea typeface="Calibri" panose="020F0502020204030204" pitchFamily="34" charset="0"/>
                <a:cs typeface="Arial" panose="020B0604020202020204" pitchFamily="34" charset="0"/>
              </a:rPr>
              <a:t> K. et coll. : </a:t>
            </a:r>
            <a:r>
              <a:rPr lang="fr-CA" sz="1300" i="1" dirty="0" err="1">
                <a:latin typeface="Arial" panose="020B0604020202020204" pitchFamily="34" charset="0"/>
                <a:ea typeface="Calibri" panose="020F0502020204030204" pitchFamily="34" charset="0"/>
                <a:cs typeface="Arial" panose="020B0604020202020204" pitchFamily="34" charset="0"/>
              </a:rPr>
              <a:t>Apheresis</a:t>
            </a:r>
            <a:r>
              <a:rPr lang="fr-CA" sz="1300" i="1" dirty="0">
                <a:latin typeface="Arial" panose="020B0604020202020204" pitchFamily="34" charset="0"/>
                <a:ea typeface="Calibri" panose="020F0502020204030204" pitchFamily="34" charset="0"/>
                <a:cs typeface="Arial" panose="020B0604020202020204" pitchFamily="34" charset="0"/>
              </a:rPr>
              <a:t> </a:t>
            </a:r>
            <a:r>
              <a:rPr lang="fr-CA" sz="1300" i="1" dirty="0" err="1">
                <a:latin typeface="Arial" panose="020B0604020202020204" pitchFamily="34" charset="0"/>
                <a:ea typeface="Calibri" panose="020F0502020204030204" pitchFamily="34" charset="0"/>
                <a:cs typeface="Arial" panose="020B0604020202020204" pitchFamily="34" charset="0"/>
              </a:rPr>
              <a:t>platelet</a:t>
            </a:r>
            <a:r>
              <a:rPr lang="fr-CA" sz="1300" i="1" dirty="0">
                <a:latin typeface="Arial" panose="020B0604020202020204" pitchFamily="34" charset="0"/>
                <a:ea typeface="Calibri" panose="020F0502020204030204" pitchFamily="34" charset="0"/>
                <a:cs typeface="Arial" panose="020B0604020202020204" pitchFamily="34" charset="0"/>
              </a:rPr>
              <a:t> </a:t>
            </a:r>
            <a:r>
              <a:rPr lang="fr-CA" sz="1300" i="1" dirty="0" err="1">
                <a:latin typeface="Arial" panose="020B0604020202020204" pitchFamily="34" charset="0"/>
                <a:ea typeface="Calibri" panose="020F0502020204030204" pitchFamily="34" charset="0"/>
                <a:cs typeface="Arial" panose="020B0604020202020204" pitchFamily="34" charset="0"/>
              </a:rPr>
              <a:t>concentrates</a:t>
            </a:r>
            <a:r>
              <a:rPr lang="fr-CA" sz="1300" i="1" dirty="0">
                <a:latin typeface="Arial" panose="020B0604020202020204" pitchFamily="34" charset="0"/>
                <a:ea typeface="Calibri" panose="020F0502020204030204" pitchFamily="34" charset="0"/>
                <a:cs typeface="Arial" panose="020B0604020202020204" pitchFamily="34" charset="0"/>
              </a:rPr>
              <a:t> </a:t>
            </a:r>
            <a:r>
              <a:rPr lang="fr-CA" sz="1300" i="1" dirty="0" err="1">
                <a:latin typeface="Arial" panose="020B0604020202020204" pitchFamily="34" charset="0"/>
                <a:ea typeface="Calibri" panose="020F0502020204030204" pitchFamily="34" charset="0"/>
                <a:cs typeface="Arial" panose="020B0604020202020204" pitchFamily="34" charset="0"/>
              </a:rPr>
              <a:t>containing</a:t>
            </a:r>
            <a:r>
              <a:rPr lang="fr-CA" sz="1300" i="1" dirty="0">
                <a:latin typeface="Arial" panose="020B0604020202020204" pitchFamily="34" charset="0"/>
                <a:ea typeface="Calibri" panose="020F0502020204030204" pitchFamily="34" charset="0"/>
                <a:cs typeface="Arial" panose="020B0604020202020204" pitchFamily="34" charset="0"/>
              </a:rPr>
              <a:t> visible </a:t>
            </a:r>
            <a:r>
              <a:rPr lang="fr-CA" sz="1300" i="1" dirty="0" err="1">
                <a:latin typeface="Arial" panose="020B0604020202020204" pitchFamily="34" charset="0"/>
                <a:ea typeface="Calibri" panose="020F0502020204030204" pitchFamily="34" charset="0"/>
                <a:cs typeface="Arial" panose="020B0604020202020204" pitchFamily="34" charset="0"/>
              </a:rPr>
              <a:t>particles</a:t>
            </a:r>
            <a:r>
              <a:rPr lang="fr-CA" sz="1300" i="1" dirty="0">
                <a:latin typeface="Arial" panose="020B0604020202020204" pitchFamily="34" charset="0"/>
                <a:ea typeface="Calibri" panose="020F0502020204030204" pitchFamily="34" charset="0"/>
                <a:cs typeface="Arial" panose="020B0604020202020204" pitchFamily="34" charset="0"/>
              </a:rPr>
              <a:t> are not </a:t>
            </a:r>
            <a:r>
              <a:rPr lang="fr-CA" sz="1300" i="1" dirty="0" err="1">
                <a:latin typeface="Arial" panose="020B0604020202020204" pitchFamily="34" charset="0"/>
                <a:ea typeface="Calibri" panose="020F0502020204030204" pitchFamily="34" charset="0"/>
                <a:cs typeface="Arial" panose="020B0604020202020204" pitchFamily="34" charset="0"/>
              </a:rPr>
              <a:t>inferior</a:t>
            </a:r>
            <a:r>
              <a:rPr lang="fr-CA" sz="1300" i="1" dirty="0">
                <a:latin typeface="Arial" panose="020B0604020202020204" pitchFamily="34" charset="0"/>
                <a:ea typeface="Calibri" panose="020F0502020204030204" pitchFamily="34" charset="0"/>
                <a:cs typeface="Arial" panose="020B0604020202020204" pitchFamily="34" charset="0"/>
              </a:rPr>
              <a:t> to </a:t>
            </a:r>
            <a:r>
              <a:rPr lang="fr-CA" sz="1300" i="1" dirty="0" err="1">
                <a:latin typeface="Arial" panose="020B0604020202020204" pitchFamily="34" charset="0"/>
                <a:ea typeface="Calibri" panose="020F0502020204030204" pitchFamily="34" charset="0"/>
                <a:cs typeface="Arial" panose="020B0604020202020204" pitchFamily="34" charset="0"/>
              </a:rPr>
              <a:t>particle</a:t>
            </a:r>
            <a:r>
              <a:rPr lang="fr-CA" sz="1300" i="1" dirty="0">
                <a:latin typeface="Arial" panose="020B0604020202020204" pitchFamily="34" charset="0"/>
                <a:ea typeface="Calibri" panose="020F0502020204030204" pitchFamily="34" charset="0"/>
                <a:cs typeface="Arial" panose="020B0604020202020204" pitchFamily="34" charset="0"/>
              </a:rPr>
              <a:t>-free </a:t>
            </a:r>
            <a:r>
              <a:rPr lang="fr-CA" sz="1300" i="1" dirty="0" err="1">
                <a:latin typeface="Arial" panose="020B0604020202020204" pitchFamily="34" charset="0"/>
                <a:ea typeface="Calibri" panose="020F0502020204030204" pitchFamily="34" charset="0"/>
                <a:cs typeface="Arial" panose="020B0604020202020204" pitchFamily="34" charset="0"/>
              </a:rPr>
              <a:t>concentrates</a:t>
            </a:r>
            <a:r>
              <a:rPr lang="fr-CA" sz="1300" i="1" dirty="0">
                <a:latin typeface="Arial" panose="020B0604020202020204" pitchFamily="34" charset="0"/>
                <a:ea typeface="Calibri" panose="020F0502020204030204" pitchFamily="34" charset="0"/>
                <a:cs typeface="Arial" panose="020B0604020202020204" pitchFamily="34" charset="0"/>
              </a:rPr>
              <a:t>, in vitro</a:t>
            </a:r>
            <a:r>
              <a:rPr lang="fr-CA" sz="1300" dirty="0">
                <a:latin typeface="Arial" panose="020B0604020202020204" pitchFamily="34" charset="0"/>
                <a:ea typeface="Calibri" panose="020F0502020204030204" pitchFamily="34" charset="0"/>
                <a:cs typeface="Arial" panose="020B0604020202020204" pitchFamily="34" charset="0"/>
              </a:rPr>
              <a:t>. Vox Sanguinis 2013; 105(Suppl. 1):11  </a:t>
            </a:r>
          </a:p>
        </p:txBody>
      </p:sp>
      <p:pic>
        <p:nvPicPr>
          <p:cNvPr id="3" name="Picture 2">
            <a:extLst>
              <a:ext uri="{FF2B5EF4-FFF2-40B4-BE49-F238E27FC236}">
                <a16:creationId xmlns:a16="http://schemas.microsoft.com/office/drawing/2014/main" id="{05382F04-B1F9-1C24-5D2D-7C61CED5E846}"/>
              </a:ext>
            </a:extLst>
          </p:cNvPr>
          <p:cNvPicPr>
            <a:picLocks noChangeAspect="1"/>
          </p:cNvPicPr>
          <p:nvPr/>
        </p:nvPicPr>
        <p:blipFill>
          <a:blip r:embed="rId6"/>
          <a:stretch>
            <a:fillRect/>
          </a:stretch>
        </p:blipFill>
        <p:spPr>
          <a:xfrm>
            <a:off x="8120514" y="4593991"/>
            <a:ext cx="3221325" cy="1320567"/>
          </a:xfrm>
          <a:prstGeom prst="rect">
            <a:avLst/>
          </a:prstGeom>
          <a:ln/>
        </p:spPr>
        <p:style>
          <a:lnRef idx="2">
            <a:schemeClr val="dk1"/>
          </a:lnRef>
          <a:fillRef idx="1">
            <a:schemeClr val="lt1"/>
          </a:fillRef>
          <a:effectRef idx="0">
            <a:schemeClr val="dk1"/>
          </a:effectRef>
          <a:fontRef idx="minor">
            <a:schemeClr val="dk1"/>
          </a:fontRef>
        </p:style>
      </p:pic>
      <p:grpSp>
        <p:nvGrpSpPr>
          <p:cNvPr id="13" name="Group 12">
            <a:extLst>
              <a:ext uri="{FF2B5EF4-FFF2-40B4-BE49-F238E27FC236}">
                <a16:creationId xmlns:a16="http://schemas.microsoft.com/office/drawing/2014/main" id="{AF78CDAE-38E5-960D-9159-17900BEB318A}"/>
              </a:ext>
            </a:extLst>
          </p:cNvPr>
          <p:cNvGrpSpPr/>
          <p:nvPr/>
        </p:nvGrpSpPr>
        <p:grpSpPr>
          <a:xfrm>
            <a:off x="8123505" y="4593991"/>
            <a:ext cx="3221325" cy="1320567"/>
            <a:chOff x="8123505" y="4593991"/>
            <a:chExt cx="3221325" cy="1320567"/>
          </a:xfrm>
        </p:grpSpPr>
        <p:pic>
          <p:nvPicPr>
            <p:cNvPr id="4" name="Picture 3">
              <a:extLst>
                <a:ext uri="{FF2B5EF4-FFF2-40B4-BE49-F238E27FC236}">
                  <a16:creationId xmlns:a16="http://schemas.microsoft.com/office/drawing/2014/main" id="{89C197BD-56B4-3967-6344-7D7B5D094744}"/>
                </a:ext>
              </a:extLst>
            </p:cNvPr>
            <p:cNvPicPr>
              <a:picLocks noChangeAspect="1"/>
            </p:cNvPicPr>
            <p:nvPr/>
          </p:nvPicPr>
          <p:blipFill>
            <a:blip r:embed="rId6"/>
            <a:stretch>
              <a:fillRect/>
            </a:stretch>
          </p:blipFill>
          <p:spPr>
            <a:xfrm>
              <a:off x="8123505" y="4593991"/>
              <a:ext cx="3221325" cy="1320567"/>
            </a:xfrm>
            <a:prstGeom prst="rect">
              <a:avLst/>
            </a:prstGeom>
            <a:ln/>
          </p:spPr>
          <p:style>
            <a:lnRef idx="2">
              <a:schemeClr val="dk1"/>
            </a:lnRef>
            <a:fillRef idx="1">
              <a:schemeClr val="lt1"/>
            </a:fillRef>
            <a:effectRef idx="0">
              <a:schemeClr val="dk1"/>
            </a:effectRef>
            <a:fontRef idx="minor">
              <a:schemeClr val="dk1"/>
            </a:fontRef>
          </p:style>
        </p:pic>
        <p:sp>
          <p:nvSpPr>
            <p:cNvPr id="10" name="Rectangle 9">
              <a:extLst>
                <a:ext uri="{FF2B5EF4-FFF2-40B4-BE49-F238E27FC236}">
                  <a16:creationId xmlns:a16="http://schemas.microsoft.com/office/drawing/2014/main" id="{0A5B9234-F489-BDBB-8049-D543B716920E}"/>
                </a:ext>
              </a:extLst>
            </p:cNvPr>
            <p:cNvSpPr/>
            <p:nvPr/>
          </p:nvSpPr>
          <p:spPr>
            <a:xfrm>
              <a:off x="8582212" y="5144398"/>
              <a:ext cx="1201270" cy="22399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50" b="1" dirty="0">
                  <a:solidFill>
                    <a:srgbClr val="71ACA8"/>
                  </a:solidFill>
                </a:rPr>
                <a:t>paysage</a:t>
              </a:r>
            </a:p>
          </p:txBody>
        </p:sp>
        <p:sp>
          <p:nvSpPr>
            <p:cNvPr id="11" name="Rectangle 10">
              <a:extLst>
                <a:ext uri="{FF2B5EF4-FFF2-40B4-BE49-F238E27FC236}">
                  <a16:creationId xmlns:a16="http://schemas.microsoft.com/office/drawing/2014/main" id="{FAA259A7-3142-C9C8-29C0-057B2557F145}"/>
                </a:ext>
              </a:extLst>
            </p:cNvPr>
            <p:cNvSpPr/>
            <p:nvPr/>
          </p:nvSpPr>
          <p:spPr>
            <a:xfrm>
              <a:off x="8989503" y="5722262"/>
              <a:ext cx="1201270" cy="15368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tIns="0" bIns="0" rtlCol="0" anchor="ctr"/>
            <a:lstStyle/>
            <a:p>
              <a:pPr algn="ctr"/>
              <a:r>
                <a:rPr lang="fr-FR" sz="900" b="1" dirty="0">
                  <a:solidFill>
                    <a:srgbClr val="EF3D44"/>
                  </a:solidFill>
                </a:rPr>
                <a:t>Sens de l’agitation</a:t>
              </a:r>
            </a:p>
          </p:txBody>
        </p:sp>
        <p:sp>
          <p:nvSpPr>
            <p:cNvPr id="12" name="Rectangle 11">
              <a:extLst>
                <a:ext uri="{FF2B5EF4-FFF2-40B4-BE49-F238E27FC236}">
                  <a16:creationId xmlns:a16="http://schemas.microsoft.com/office/drawing/2014/main" id="{BF8A1D5F-F261-FF7F-AB8D-7E8C98894863}"/>
                </a:ext>
              </a:extLst>
            </p:cNvPr>
            <p:cNvSpPr/>
            <p:nvPr/>
          </p:nvSpPr>
          <p:spPr>
            <a:xfrm>
              <a:off x="10299966" y="5144398"/>
              <a:ext cx="525388" cy="22399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fr-FR" sz="1050" b="1" dirty="0">
                  <a:solidFill>
                    <a:srgbClr val="71ACA8"/>
                  </a:solidFill>
                </a:rPr>
                <a:t>portrait</a:t>
              </a:r>
            </a:p>
          </p:txBody>
        </p:sp>
      </p:grpSp>
    </p:spTree>
    <p:custDataLst>
      <p:tags r:id="rId1"/>
    </p:custDataLst>
    <p:extLst>
      <p:ext uri="{BB962C8B-B14F-4D97-AF65-F5344CB8AC3E}">
        <p14:creationId xmlns:p14="http://schemas.microsoft.com/office/powerpoint/2010/main" val="122643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729339" y="1275390"/>
            <a:ext cx="7761515" cy="4592010"/>
          </a:xfrm>
        </p:spPr>
        <p:txBody>
          <a:bodyPr anchor="t" anchorCtr="0">
            <a:normAutofit fontScale="92500" lnSpcReduction="20000"/>
          </a:bodyPr>
          <a:lstStyle/>
          <a:p>
            <a:pPr marL="0" indent="0" fontAlgn="base">
              <a:buNone/>
            </a:pPr>
            <a:r>
              <a:rPr lang="fr-CA" sz="2800" b="1" dirty="0">
                <a:latin typeface="Arial"/>
                <a:cs typeface="Arial"/>
              </a:rPr>
              <a:t>Banque de sang/perfusionnistes/personnel infirmier</a:t>
            </a:r>
          </a:p>
          <a:p>
            <a:pPr marL="0" indent="0" fontAlgn="base">
              <a:buNone/>
            </a:pPr>
            <a:endParaRPr lang="en-US" sz="1100" dirty="0">
              <a:latin typeface="Arial"/>
              <a:cs typeface="Arial"/>
            </a:endParaRPr>
          </a:p>
          <a:p>
            <a:pPr lvl="1" fontAlgn="base">
              <a:lnSpc>
                <a:spcPct val="120000"/>
              </a:lnSpc>
            </a:pPr>
            <a:r>
              <a:rPr lang="fr-CA" sz="2400" dirty="0">
                <a:latin typeface="Arial"/>
                <a:cs typeface="Arial"/>
              </a:rPr>
              <a:t>Tube d’échantillonnage. Le tube d’échantillonnage habituel sera remplacé par un tube unique relié à un système d’échantillonnage intégré pouvant être utilisé pour effectuer un prélèvement dans l’unité. Cette nouvelle configuration est compatible avec l’utilisation de l’échantillonneur </a:t>
            </a:r>
            <a:r>
              <a:rPr lang="fr-CA" sz="2400" dirty="0" err="1">
                <a:latin typeface="Arial"/>
                <a:cs typeface="Arial"/>
              </a:rPr>
              <a:t>Hematype</a:t>
            </a:r>
            <a:r>
              <a:rPr lang="fr-CA" sz="2400" dirty="0">
                <a:latin typeface="Arial"/>
                <a:cs typeface="Arial"/>
              </a:rPr>
              <a:t>.  </a:t>
            </a:r>
          </a:p>
          <a:p>
            <a:pPr lvl="2" fontAlgn="base">
              <a:lnSpc>
                <a:spcPct val="120000"/>
              </a:lnSpc>
            </a:pPr>
            <a:endParaRPr lang="en-US" sz="2400" dirty="0">
              <a:latin typeface="Arial"/>
              <a:cs typeface="Arial"/>
            </a:endParaRPr>
          </a:p>
          <a:p>
            <a:pPr lvl="1" fontAlgn="base">
              <a:lnSpc>
                <a:spcPct val="120000"/>
              </a:lnSpc>
            </a:pPr>
            <a:r>
              <a:rPr lang="fr-CA" sz="2400" dirty="0">
                <a:latin typeface="Arial"/>
                <a:cs typeface="Arial"/>
              </a:rPr>
              <a:t>Orifices de sortie. Les orifices de sortie du nouveau contenant sont conformes à la norme ISO. Il n’est pas nécessaire de changer la méthode de perforation.</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sp>
        <p:nvSpPr>
          <p:cNvPr id="8" name="Oval 7">
            <a:extLst>
              <a:ext uri="{FF2B5EF4-FFF2-40B4-BE49-F238E27FC236}">
                <a16:creationId xmlns:a16="http://schemas.microsoft.com/office/drawing/2014/main" id="{15508D2B-B76C-4685-9A05-77B814B0477B}"/>
              </a:ext>
            </a:extLst>
          </p:cNvPr>
          <p:cNvSpPr/>
          <p:nvPr/>
        </p:nvSpPr>
        <p:spPr>
          <a:xfrm>
            <a:off x="8979877" y="3743569"/>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6C7950-ADA9-4035-BBC1-9B9582045BD5}"/>
              </a:ext>
            </a:extLst>
          </p:cNvPr>
          <p:cNvPicPr>
            <a:picLocks noChangeAspect="1"/>
          </p:cNvPicPr>
          <p:nvPr/>
        </p:nvPicPr>
        <p:blipFill rotWithShape="1">
          <a:blip r:embed="rId4"/>
          <a:srcRect l="19864"/>
          <a:stretch/>
        </p:blipFill>
        <p:spPr>
          <a:xfrm>
            <a:off x="8453047" y="1275390"/>
            <a:ext cx="2900753" cy="4581000"/>
          </a:xfrm>
          <a:prstGeom prst="rect">
            <a:avLst/>
          </a:prstGeom>
        </p:spPr>
      </p:pic>
    </p:spTree>
    <p:custDataLst>
      <p:tags r:id="rId1"/>
    </p:custDataLst>
    <p:extLst>
      <p:ext uri="{BB962C8B-B14F-4D97-AF65-F5344CB8AC3E}">
        <p14:creationId xmlns:p14="http://schemas.microsoft.com/office/powerpoint/2010/main" val="401816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6945352" cy="5029200"/>
          </a:xfrm>
        </p:spPr>
        <p:txBody>
          <a:bodyPr>
            <a:normAutofit/>
          </a:bodyPr>
          <a:lstStyle/>
          <a:p>
            <a:pPr fontAlgn="base"/>
            <a:r>
              <a:rPr lang="fr-CA" sz="2400" dirty="0"/>
              <a:t>Tour d’horizon de la technologie d’inactivation des agents pathogènes (PIT)</a:t>
            </a:r>
          </a:p>
          <a:p>
            <a:pPr fontAlgn="base"/>
            <a:r>
              <a:rPr lang="fr-CA" sz="2400" dirty="0"/>
              <a:t>Caractéristiques des produits</a:t>
            </a:r>
          </a:p>
          <a:p>
            <a:pPr fontAlgn="base"/>
            <a:r>
              <a:rPr lang="fr-CA" sz="2400" dirty="0"/>
              <a:t>Mise en circulation </a:t>
            </a:r>
          </a:p>
          <a:p>
            <a:pPr marL="685800" lvl="2" fontAlgn="base">
              <a:spcBef>
                <a:spcPts val="1000"/>
              </a:spcBef>
            </a:pPr>
            <a:r>
              <a:rPr lang="fr-CA" sz="2400" dirty="0"/>
              <a:t>Mise en circulation dans les hôpitaux</a:t>
            </a:r>
          </a:p>
          <a:p>
            <a:pPr lvl="1" fontAlgn="base"/>
            <a:r>
              <a:rPr lang="fr-CA" sz="2400" dirty="0"/>
              <a:t>Étiquettes</a:t>
            </a:r>
          </a:p>
          <a:p>
            <a:pPr fontAlgn="base"/>
            <a:r>
              <a:rPr lang="fr-CA" sz="2400" dirty="0"/>
              <a:t>Ressources</a:t>
            </a:r>
          </a:p>
          <a:p>
            <a:pPr fontAlgn="base"/>
            <a:r>
              <a:rPr lang="fr-CA" sz="2400" dirty="0"/>
              <a:t>Contact</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fr-CA"/>
              <a:t>Aperçu</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144" y="1069644"/>
            <a:ext cx="4073856" cy="4073856"/>
          </a:xfrm>
          <a:prstGeom prst="rect">
            <a:avLst/>
          </a:prstGeom>
        </p:spPr>
      </p:pic>
    </p:spTree>
    <p:custDataLst>
      <p:tags r:id="rId1"/>
    </p:custDataLst>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764236" y="975469"/>
            <a:ext cx="10039351" cy="1884917"/>
          </a:xfrm>
        </p:spPr>
        <p:txBody>
          <a:bodyPr anchor="t" anchorCtr="0">
            <a:normAutofit fontScale="92500"/>
          </a:bodyPr>
          <a:lstStyle/>
          <a:p>
            <a:pPr marL="0" indent="0" fontAlgn="base">
              <a:buNone/>
            </a:pPr>
            <a:r>
              <a:rPr lang="fr-CA" sz="2800" b="1" dirty="0">
                <a:latin typeface="Arial"/>
                <a:cs typeface="Arial"/>
              </a:rPr>
              <a:t>Banque de sang/perfusionnistes/personnel infirmier</a:t>
            </a:r>
          </a:p>
          <a:p>
            <a:pPr marL="0" indent="0" fontAlgn="base">
              <a:buNone/>
            </a:pPr>
            <a:endParaRPr lang="en-US" sz="1100" dirty="0">
              <a:latin typeface="Arial"/>
              <a:cs typeface="Arial"/>
            </a:endParaRPr>
          </a:p>
          <a:p>
            <a:pPr lvl="1" fontAlgn="base">
              <a:lnSpc>
                <a:spcPct val="110000"/>
              </a:lnSpc>
            </a:pPr>
            <a:r>
              <a:rPr lang="fr-CA" sz="2400" dirty="0"/>
              <a:t>Le nouveau sac est fait de plastique EVA (éthylène-acétate de vinyle); </a:t>
            </a:r>
            <a:br>
              <a:rPr lang="fr-CA" sz="2400" dirty="0"/>
            </a:br>
            <a:r>
              <a:rPr lang="fr-CA" sz="2400" dirty="0"/>
              <a:t>on y voit facilement les rayures et les plis. C’est juste une question d’apparence, il n’y a aucun impact sur la qualité des plaquettes.</a:t>
            </a:r>
          </a:p>
          <a:p>
            <a:pPr lvl="1" fontAlgn="base">
              <a:lnSpc>
                <a:spcPct val="120000"/>
              </a:lnSpc>
            </a:pPr>
            <a:endParaRPr lang="en-US" sz="2400" dirty="0">
              <a:latin typeface="Arial"/>
              <a:cs typeface="Arial"/>
            </a:endParaRP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pic>
        <p:nvPicPr>
          <p:cNvPr id="2050" name="Picture 2">
            <a:extLst>
              <a:ext uri="{FF2B5EF4-FFF2-40B4-BE49-F238E27FC236}">
                <a16:creationId xmlns:a16="http://schemas.microsoft.com/office/drawing/2014/main" id="{4AC0877A-846B-4EA9-8E41-98E622FC7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16"/>
          <a:stretch/>
        </p:blipFill>
        <p:spPr bwMode="auto">
          <a:xfrm>
            <a:off x="2910840" y="3224401"/>
            <a:ext cx="4781550" cy="273885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7EB4634-FCBC-4962-99EA-8672F485CCE4}"/>
              </a:ext>
            </a:extLst>
          </p:cNvPr>
          <p:cNvSpPr/>
          <p:nvPr/>
        </p:nvSpPr>
        <p:spPr>
          <a:xfrm>
            <a:off x="8616015" y="2832678"/>
            <a:ext cx="2411214" cy="1983261"/>
          </a:xfrm>
          <a:prstGeom prst="wedgeRoundRectCallout">
            <a:avLst>
              <a:gd name="adj1" fmla="val -91461"/>
              <a:gd name="adj2" fmla="val -18554"/>
              <a:gd name="adj3" fmla="val 16667"/>
            </a:avLst>
          </a:prstGeom>
          <a:solidFill>
            <a:srgbClr val="4D9E99"/>
          </a:solidFill>
          <a:ln w="28575">
            <a:solidFill>
              <a:srgbClr val="ED3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600" dirty="0">
                <a:latin typeface="Arial"/>
                <a:cs typeface="Arial"/>
              </a:rPr>
              <a:t>Comme pour tout composant sanguin, il est toujours préférable de réaliser une inspection visuelle pour confirmer l’acceptabilité</a:t>
            </a:r>
            <a:r>
              <a:rPr lang="fr-CA" sz="1600" b="1" dirty="0"/>
              <a:t>.</a:t>
            </a:r>
          </a:p>
        </p:txBody>
      </p:sp>
      <p:sp>
        <p:nvSpPr>
          <p:cNvPr id="2" name="TextBox 1">
            <a:extLst>
              <a:ext uri="{FF2B5EF4-FFF2-40B4-BE49-F238E27FC236}">
                <a16:creationId xmlns:a16="http://schemas.microsoft.com/office/drawing/2014/main" id="{5E5007FD-3141-4706-AC93-259A4268FF8C}"/>
              </a:ext>
            </a:extLst>
          </p:cNvPr>
          <p:cNvSpPr txBox="1"/>
          <p:nvPr/>
        </p:nvSpPr>
        <p:spPr>
          <a:xfrm>
            <a:off x="7834964" y="4929738"/>
            <a:ext cx="4149218" cy="923330"/>
          </a:xfrm>
          <a:prstGeom prst="rect">
            <a:avLst/>
          </a:prstGeom>
          <a:noFill/>
        </p:spPr>
        <p:txBody>
          <a:bodyPr wrap="square" rtlCol="0">
            <a:spAutoFit/>
          </a:bodyPr>
          <a:lstStyle/>
          <a:p>
            <a:r>
              <a:rPr lang="fr-CA" dirty="0">
                <a:latin typeface="Arial" panose="020B0604020202020204" pitchFamily="34" charset="0"/>
                <a:cs typeface="Arial" panose="020B0604020202020204" pitchFamily="34" charset="0"/>
              </a:rPr>
              <a:t>Le nouvel outil d’inspection visuel est en cours de finalisation et sera mis en ligne sur notre </a:t>
            </a:r>
            <a:r>
              <a:rPr lang="fr-CA" dirty="0">
                <a:latin typeface="Arial" panose="020B0604020202020204" pitchFamily="34" charset="0"/>
                <a:cs typeface="Arial" panose="020B0604020202020204" pitchFamily="34" charset="0"/>
                <a:hlinkClick r:id="rId5"/>
              </a:rPr>
              <a:t>portail éducationnel</a:t>
            </a:r>
            <a:r>
              <a:rPr lang="fr-CA"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86895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xt, letter&#10;&#10;Description automatically generated">
            <a:extLst>
              <a:ext uri="{FF2B5EF4-FFF2-40B4-BE49-F238E27FC236}">
                <a16:creationId xmlns:a16="http://schemas.microsoft.com/office/drawing/2014/main" id="{4542E930-9D7A-4B2F-BC7F-9A01087456D8}"/>
              </a:ext>
            </a:extLst>
          </p:cNvPr>
          <p:cNvPicPr>
            <a:picLocks noChangeAspect="1"/>
          </p:cNvPicPr>
          <p:nvPr/>
        </p:nvPicPr>
        <p:blipFill>
          <a:blip r:embed="rId4"/>
          <a:stretch>
            <a:fillRect/>
          </a:stretch>
        </p:blipFill>
        <p:spPr>
          <a:xfrm>
            <a:off x="6798040" y="1720123"/>
            <a:ext cx="4292183" cy="4279691"/>
          </a:xfrm>
          <a:prstGeom prst="rect">
            <a:avLst/>
          </a:prstGeom>
          <a:ln>
            <a:solidFill>
              <a:schemeClr val="accent1"/>
            </a:solidFill>
          </a:ln>
        </p:spPr>
      </p:pic>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fr-CA" sz="2800"/>
              <a:t>Étiquette ISBT, composant final</a:t>
            </a:r>
          </a:p>
        </p:txBody>
      </p:sp>
      <p:sp>
        <p:nvSpPr>
          <p:cNvPr id="13" name="Title 5">
            <a:extLst>
              <a:ext uri="{FF2B5EF4-FFF2-40B4-BE49-F238E27FC236}">
                <a16:creationId xmlns:a16="http://schemas.microsoft.com/office/drawing/2014/main" id="{E49A2D4B-09F9-4C07-B1FA-916214FA0FED}"/>
              </a:ext>
            </a:extLst>
          </p:cNvPr>
          <p:cNvSpPr>
            <a:spLocks noGrp="1"/>
          </p:cNvSpPr>
          <p:nvPr>
            <p:ph type="title"/>
          </p:nvPr>
        </p:nvSpPr>
        <p:spPr>
          <a:xfrm>
            <a:off x="764236" y="174175"/>
            <a:ext cx="10589564" cy="943442"/>
          </a:xfrm>
        </p:spPr>
        <p:txBody>
          <a:bodyPr>
            <a:normAutofit fontScale="90000"/>
          </a:bodyPr>
          <a:lstStyle/>
          <a:p>
            <a:r>
              <a:rPr lang="fr-CA" dirty="0">
                <a:latin typeface="Arial"/>
                <a:cs typeface="Arial"/>
              </a:rPr>
              <a:t>Nouvelle étiquette </a:t>
            </a:r>
            <a:r>
              <a:rPr lang="fr-CA" sz="3100" dirty="0">
                <a:latin typeface="Arial"/>
                <a:cs typeface="Arial"/>
              </a:rPr>
              <a:t>(nouveau code, nouveau nom, durée de conservation de 7 jours*)</a:t>
            </a:r>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6923314" y="3949700"/>
            <a:ext cx="2093685" cy="621387"/>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8365C50-A128-425C-8535-4B29FACC4D94}"/>
              </a:ext>
            </a:extLst>
          </p:cNvPr>
          <p:cNvSpPr>
            <a:spLocks noGrp="1"/>
          </p:cNvSpPr>
          <p:nvPr>
            <p:ph type="body" sz="quarter" idx="15"/>
          </p:nvPr>
        </p:nvSpPr>
        <p:spPr>
          <a:xfrm>
            <a:off x="764236" y="1391570"/>
            <a:ext cx="5181600" cy="4815257"/>
          </a:xfrm>
        </p:spPr>
        <p:txBody>
          <a:bodyPr>
            <a:normAutofit/>
          </a:bodyPr>
          <a:lstStyle/>
          <a:p>
            <a:pPr marL="0" indent="0">
              <a:buNone/>
            </a:pPr>
            <a:r>
              <a:rPr lang="fr-CA" b="1" dirty="0">
                <a:latin typeface="Arial"/>
                <a:cs typeface="Arial"/>
              </a:rPr>
              <a:t>Nouveaux codes</a:t>
            </a:r>
          </a:p>
          <a:p>
            <a:r>
              <a:rPr lang="fr-CA" sz="2800" b="1" dirty="0">
                <a:latin typeface="Arial"/>
                <a:cs typeface="Arial"/>
              </a:rPr>
              <a:t>EA439VA0</a:t>
            </a:r>
            <a:r>
              <a:rPr lang="fr-CA" sz="2800" dirty="0">
                <a:latin typeface="Arial"/>
                <a:cs typeface="Arial"/>
              </a:rPr>
              <a:t> : unité 1 de 2 de la double dose de plaquettes divisée à la fin du traitement</a:t>
            </a:r>
          </a:p>
          <a:p>
            <a:r>
              <a:rPr lang="fr-CA" sz="2800" b="1" dirty="0">
                <a:latin typeface="Arial"/>
                <a:cs typeface="Arial"/>
              </a:rPr>
              <a:t>EA439VB0</a:t>
            </a:r>
            <a:r>
              <a:rPr lang="fr-CA" sz="2800" dirty="0">
                <a:latin typeface="Arial"/>
                <a:cs typeface="Arial"/>
              </a:rPr>
              <a:t> : unité 2 de 2 de la double dose de plaquettes divisée à la fin du traitement</a:t>
            </a:r>
          </a:p>
          <a:p>
            <a:pPr marL="0" indent="0">
              <a:buNone/>
            </a:pPr>
            <a:r>
              <a:rPr lang="fr-CA" sz="2400" i="1" dirty="0">
                <a:latin typeface="Arial"/>
                <a:cs typeface="Arial"/>
              </a:rPr>
              <a:t>Voir CL 2022-18, pièce jointe n</a:t>
            </a:r>
            <a:r>
              <a:rPr lang="fr-CA" sz="2400" i="1" baseline="30000" dirty="0">
                <a:latin typeface="Arial"/>
                <a:cs typeface="Arial"/>
              </a:rPr>
              <a:t>o</a:t>
            </a:r>
            <a:r>
              <a:rPr lang="fr-CA" sz="2400" i="1" dirty="0">
                <a:latin typeface="Arial"/>
                <a:cs typeface="Arial"/>
              </a:rPr>
              <a:t> 2</a:t>
            </a:r>
          </a:p>
        </p:txBody>
      </p:sp>
      <p:sp>
        <p:nvSpPr>
          <p:cNvPr id="9" name="Right Brace 8">
            <a:extLst>
              <a:ext uri="{FF2B5EF4-FFF2-40B4-BE49-F238E27FC236}">
                <a16:creationId xmlns:a16="http://schemas.microsoft.com/office/drawing/2014/main" id="{307588DC-532C-426F-92AE-DB02D85CD0DB}"/>
              </a:ext>
            </a:extLst>
          </p:cNvPr>
          <p:cNvSpPr/>
          <p:nvPr/>
        </p:nvSpPr>
        <p:spPr>
          <a:xfrm>
            <a:off x="5480201" y="1747684"/>
            <a:ext cx="484806" cy="2644207"/>
          </a:xfrm>
          <a:prstGeom prst="rightBrace">
            <a:avLst>
              <a:gd name="adj1" fmla="val 60725"/>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C2408358-FCFC-4803-9E61-572652AF71C5}"/>
              </a:ext>
            </a:extLst>
          </p:cNvPr>
          <p:cNvSpPr txBox="1"/>
          <p:nvPr/>
        </p:nvSpPr>
        <p:spPr>
          <a:xfrm>
            <a:off x="3480337" y="6146639"/>
            <a:ext cx="5911090" cy="646331"/>
          </a:xfrm>
          <a:prstGeom prst="rect">
            <a:avLst/>
          </a:prstGeom>
          <a:noFill/>
        </p:spPr>
        <p:txBody>
          <a:bodyPr wrap="square" lIns="91440" tIns="45720" rIns="91440" bIns="45720" rtlCol="0" anchor="t">
            <a:spAutoFit/>
          </a:bodyPr>
          <a:lstStyle/>
          <a:p>
            <a:pPr marL="119063" indent="-119063"/>
            <a:r>
              <a:rPr lang="fr-CA" dirty="0">
                <a:latin typeface="Arial"/>
                <a:cs typeface="Arial"/>
              </a:rPr>
              <a:t>* La durée de conservation de 7 jours a été approuvée par Santé Canada le 24 avril 2023</a:t>
            </a:r>
            <a:r>
              <a:rPr lang="en-US" sz="1800" dirty="0">
                <a:latin typeface="Arial"/>
                <a:cs typeface="Arial"/>
              </a:rPr>
              <a:t>.</a:t>
            </a:r>
          </a:p>
        </p:txBody>
      </p:sp>
      <p:cxnSp>
        <p:nvCxnSpPr>
          <p:cNvPr id="26" name="Connecteur droit avec flèche 25">
            <a:extLst>
              <a:ext uri="{FF2B5EF4-FFF2-40B4-BE49-F238E27FC236}">
                <a16:creationId xmlns:a16="http://schemas.microsoft.com/office/drawing/2014/main" id="{C4C69609-183A-3F2A-0845-D72037BEFAAD}"/>
              </a:ext>
            </a:extLst>
          </p:cNvPr>
          <p:cNvCxnSpPr>
            <a:stCxn id="9" idx="1"/>
          </p:cNvCxnSpPr>
          <p:nvPr/>
        </p:nvCxnSpPr>
        <p:spPr>
          <a:xfrm>
            <a:off x="5965007" y="3069788"/>
            <a:ext cx="958307" cy="879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9048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uiExpand="1" build="p"/>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fr-CA" sz="2800"/>
              <a:t>Étiquette ISBT, composant final</a:t>
            </a:r>
          </a:p>
        </p:txBody>
      </p:sp>
      <p:sp>
        <p:nvSpPr>
          <p:cNvPr id="7" name="Text Placeholder 6">
            <a:extLst>
              <a:ext uri="{FF2B5EF4-FFF2-40B4-BE49-F238E27FC236}">
                <a16:creationId xmlns:a16="http://schemas.microsoft.com/office/drawing/2014/main" id="{23528E34-74A9-4916-B2BB-8249F6CDFE09}"/>
              </a:ext>
            </a:extLst>
          </p:cNvPr>
          <p:cNvSpPr>
            <a:spLocks noGrp="1"/>
          </p:cNvSpPr>
          <p:nvPr>
            <p:ph type="body" sz="quarter" idx="15"/>
          </p:nvPr>
        </p:nvSpPr>
        <p:spPr>
          <a:xfrm>
            <a:off x="843713" y="3620275"/>
            <a:ext cx="4931198" cy="2486455"/>
          </a:xfrm>
        </p:spPr>
        <p:txBody>
          <a:bodyPr>
            <a:normAutofit fontScale="85000" lnSpcReduction="20000"/>
          </a:bodyPr>
          <a:lstStyle/>
          <a:p>
            <a:pPr marL="0" indent="0">
              <a:lnSpc>
                <a:spcPct val="120000"/>
              </a:lnSpc>
              <a:buNone/>
            </a:pPr>
            <a:r>
              <a:rPr lang="fr-CA" sz="2400" dirty="0">
                <a:latin typeface="Arial"/>
                <a:cs typeface="Arial"/>
              </a:rPr>
              <a:t>Nom : </a:t>
            </a:r>
            <a:r>
              <a:rPr lang="fr-CA" sz="2400" b="1" cap="small" dirty="0">
                <a:latin typeface="Arial"/>
                <a:cs typeface="Arial"/>
              </a:rPr>
              <a:t>Plaquettes mélangées</a:t>
            </a:r>
            <a:r>
              <a:rPr lang="fr-CA" sz="2400" dirty="0">
                <a:latin typeface="Arial"/>
                <a:cs typeface="Arial"/>
              </a:rPr>
              <a:t>, </a:t>
            </a:r>
            <a:r>
              <a:rPr lang="fr-CA" sz="2400" cap="small" dirty="0">
                <a:latin typeface="Arial"/>
                <a:cs typeface="Arial"/>
              </a:rPr>
              <a:t>part. déleucocytées</a:t>
            </a:r>
            <a:r>
              <a:rPr lang="fr-CA" sz="2400" dirty="0">
                <a:latin typeface="Arial"/>
                <a:cs typeface="Arial"/>
              </a:rPr>
              <a:t>, </a:t>
            </a:r>
            <a:r>
              <a:rPr lang="fr-CA" sz="2400" cap="small" dirty="0">
                <a:latin typeface="Arial"/>
                <a:cs typeface="Arial"/>
              </a:rPr>
              <a:t>traité au psoralène</a:t>
            </a:r>
            <a:r>
              <a:rPr lang="fr-CA" sz="2400" dirty="0">
                <a:latin typeface="Arial"/>
                <a:cs typeface="Arial"/>
              </a:rPr>
              <a:t>, </a:t>
            </a:r>
            <a:r>
              <a:rPr lang="fr-CA" sz="2400" cap="small" dirty="0">
                <a:latin typeface="Arial"/>
                <a:cs typeface="Arial"/>
              </a:rPr>
              <a:t>divisé</a:t>
            </a:r>
          </a:p>
          <a:p>
            <a:pPr marL="0" indent="0">
              <a:buNone/>
            </a:pPr>
            <a:r>
              <a:rPr lang="fr-CA" sz="2400" dirty="0">
                <a:latin typeface="Arial"/>
                <a:cs typeface="Arial"/>
              </a:rPr>
              <a:t>Volume :  XX ml</a:t>
            </a:r>
          </a:p>
          <a:p>
            <a:pPr marL="0" indent="0">
              <a:buNone/>
            </a:pPr>
            <a:r>
              <a:rPr lang="fr-CA" sz="2400" dirty="0">
                <a:latin typeface="Arial"/>
                <a:cs typeface="Arial"/>
              </a:rPr>
              <a:t>De 7 unités 480 ml CPD ST</a:t>
            </a:r>
          </a:p>
          <a:p>
            <a:pPr marL="0" indent="0">
              <a:buNone/>
            </a:pPr>
            <a:r>
              <a:rPr lang="fr-CA" sz="2400" dirty="0">
                <a:latin typeface="Arial"/>
                <a:cs typeface="Arial"/>
              </a:rPr>
              <a:t>PAS-E ajoutée</a:t>
            </a:r>
          </a:p>
          <a:p>
            <a:pPr marL="0" indent="0">
              <a:buNone/>
            </a:pPr>
            <a:r>
              <a:rPr lang="fr-CA" sz="2400" dirty="0">
                <a:latin typeface="Arial"/>
                <a:cs typeface="Arial"/>
              </a:rPr>
              <a:t>Conserver à 20-24 °C</a:t>
            </a:r>
          </a:p>
        </p:txBody>
      </p:sp>
      <p:sp>
        <p:nvSpPr>
          <p:cNvPr id="11" name="Text Placeholder 6">
            <a:extLst>
              <a:ext uri="{FF2B5EF4-FFF2-40B4-BE49-F238E27FC236}">
                <a16:creationId xmlns:a16="http://schemas.microsoft.com/office/drawing/2014/main" id="{94870B80-0B2E-48DE-9777-3220FF054059}"/>
              </a:ext>
            </a:extLst>
          </p:cNvPr>
          <p:cNvSpPr txBox="1">
            <a:spLocks/>
          </p:cNvSpPr>
          <p:nvPr/>
        </p:nvSpPr>
        <p:spPr>
          <a:xfrm>
            <a:off x="2230349" y="1765509"/>
            <a:ext cx="3123507" cy="128388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400" dirty="0"/>
              <a:t>Produit le : date X</a:t>
            </a:r>
          </a:p>
          <a:p>
            <a:pPr marL="0" indent="0">
              <a:buFont typeface="Arial" panose="020B0604020202020204" pitchFamily="34" charset="0"/>
              <a:buNone/>
            </a:pPr>
            <a:r>
              <a:rPr lang="fr-CA" sz="2400" dirty="0"/>
              <a:t>Expire le : date Y </a:t>
            </a:r>
            <a:br>
              <a:rPr lang="fr-CA" sz="2400" dirty="0"/>
            </a:br>
            <a:r>
              <a:rPr lang="fr-CA" sz="2400" dirty="0"/>
              <a:t>(5 jours à compter de la date de prélèvement)</a:t>
            </a:r>
          </a:p>
        </p:txBody>
      </p:sp>
      <p:sp>
        <p:nvSpPr>
          <p:cNvPr id="12" name="Right Brace 11">
            <a:extLst>
              <a:ext uri="{FF2B5EF4-FFF2-40B4-BE49-F238E27FC236}">
                <a16:creationId xmlns:a16="http://schemas.microsoft.com/office/drawing/2014/main" id="{B5EBDCAD-ED77-4954-AF28-B35E8A8E071C}"/>
              </a:ext>
            </a:extLst>
          </p:cNvPr>
          <p:cNvSpPr/>
          <p:nvPr/>
        </p:nvSpPr>
        <p:spPr>
          <a:xfrm>
            <a:off x="5977054" y="3729887"/>
            <a:ext cx="334536" cy="2244578"/>
          </a:xfrm>
          <a:prstGeom prst="rightBrace">
            <a:avLst>
              <a:gd name="adj1" fmla="val 65000"/>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4" descr="Text, letter&#10;&#10;Description automatically generated">
            <a:extLst>
              <a:ext uri="{FF2B5EF4-FFF2-40B4-BE49-F238E27FC236}">
                <a16:creationId xmlns:a16="http://schemas.microsoft.com/office/drawing/2014/main" id="{A3F01064-4E76-4F9A-853F-E29C0FD64BD6}"/>
              </a:ext>
            </a:extLst>
          </p:cNvPr>
          <p:cNvPicPr>
            <a:picLocks noChangeAspect="1"/>
          </p:cNvPicPr>
          <p:nvPr/>
        </p:nvPicPr>
        <p:blipFill>
          <a:blip r:embed="rId4"/>
          <a:stretch>
            <a:fillRect/>
          </a:stretch>
        </p:blipFill>
        <p:spPr>
          <a:xfrm>
            <a:off x="6838145" y="1580859"/>
            <a:ext cx="4412499" cy="4410033"/>
          </a:xfrm>
          <a:prstGeom prst="rect">
            <a:avLst/>
          </a:prstGeom>
          <a:ln>
            <a:solidFill>
              <a:schemeClr val="accent1"/>
            </a:solidFill>
          </a:ln>
        </p:spPr>
      </p:pic>
      <p:sp>
        <p:nvSpPr>
          <p:cNvPr id="10" name="Rectangle: Rounded Corners 9">
            <a:extLst>
              <a:ext uri="{FF2B5EF4-FFF2-40B4-BE49-F238E27FC236}">
                <a16:creationId xmlns:a16="http://schemas.microsoft.com/office/drawing/2014/main" id="{06F8B11C-B85D-4DB4-B897-975E93E1AAE4}"/>
              </a:ext>
            </a:extLst>
          </p:cNvPr>
          <p:cNvSpPr/>
          <p:nvPr/>
        </p:nvSpPr>
        <p:spPr>
          <a:xfrm>
            <a:off x="6836689" y="4444258"/>
            <a:ext cx="2429973" cy="1400969"/>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7398417" y="3480304"/>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A3E287A-4A5D-4185-B401-20E78B683292}"/>
              </a:ext>
            </a:extLst>
          </p:cNvPr>
          <p:cNvSpPr/>
          <p:nvPr/>
        </p:nvSpPr>
        <p:spPr>
          <a:xfrm>
            <a:off x="9210741" y="4223918"/>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Curved 17">
            <a:extLst>
              <a:ext uri="{FF2B5EF4-FFF2-40B4-BE49-F238E27FC236}">
                <a16:creationId xmlns:a16="http://schemas.microsoft.com/office/drawing/2014/main" id="{E696EF0A-496B-4718-BC5F-EAF2BA230851}"/>
              </a:ext>
            </a:extLst>
          </p:cNvPr>
          <p:cNvCxnSpPr>
            <a:cxnSpLocks/>
            <a:endCxn id="15" idx="1"/>
          </p:cNvCxnSpPr>
          <p:nvPr/>
        </p:nvCxnSpPr>
        <p:spPr>
          <a:xfrm>
            <a:off x="5284975" y="1946440"/>
            <a:ext cx="2113442" cy="1751795"/>
          </a:xfrm>
          <a:prstGeom prst="curved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6842ACD1-3E4B-4504-B8AC-EE21E676C5D5}"/>
              </a:ext>
            </a:extLst>
          </p:cNvPr>
          <p:cNvCxnSpPr>
            <a:cxnSpLocks/>
          </p:cNvCxnSpPr>
          <p:nvPr/>
        </p:nvCxnSpPr>
        <p:spPr>
          <a:xfrm>
            <a:off x="5353856" y="2726889"/>
            <a:ext cx="3890339" cy="1589304"/>
          </a:xfrm>
          <a:prstGeom prst="curvedConnector3">
            <a:avLst>
              <a:gd name="adj1" fmla="val 2575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512A6FB4-CDC7-49DA-834F-51014A816E06}"/>
              </a:ext>
            </a:extLst>
          </p:cNvPr>
          <p:cNvSpPr>
            <a:spLocks noGrp="1"/>
          </p:cNvSpPr>
          <p:nvPr>
            <p:ph type="title"/>
          </p:nvPr>
        </p:nvSpPr>
        <p:spPr>
          <a:xfrm>
            <a:off x="764236" y="152404"/>
            <a:ext cx="10589564" cy="943442"/>
          </a:xfrm>
        </p:spPr>
        <p:txBody>
          <a:bodyPr>
            <a:normAutofit fontScale="90000"/>
          </a:bodyPr>
          <a:lstStyle/>
          <a:p>
            <a:r>
              <a:rPr lang="fr-CA" dirty="0">
                <a:latin typeface="Arial"/>
                <a:cs typeface="Arial"/>
              </a:rPr>
              <a:t>Nouvelle étiquette </a:t>
            </a:r>
            <a:r>
              <a:rPr lang="fr-CA" sz="3100" dirty="0">
                <a:latin typeface="Arial"/>
                <a:cs typeface="Arial"/>
              </a:rPr>
              <a:t>(nouveau code, nouveau nom, durée de conservation de 7 jours*)</a:t>
            </a:r>
          </a:p>
        </p:txBody>
      </p:sp>
      <p:sp>
        <p:nvSpPr>
          <p:cNvPr id="20" name="TextBox 19">
            <a:extLst>
              <a:ext uri="{FF2B5EF4-FFF2-40B4-BE49-F238E27FC236}">
                <a16:creationId xmlns:a16="http://schemas.microsoft.com/office/drawing/2014/main" id="{AC64D545-4BB3-4B2C-91B7-C7CBCFE5C3C7}"/>
              </a:ext>
            </a:extLst>
          </p:cNvPr>
          <p:cNvSpPr txBox="1"/>
          <p:nvPr/>
        </p:nvSpPr>
        <p:spPr>
          <a:xfrm>
            <a:off x="3526971" y="6118957"/>
            <a:ext cx="5875213" cy="646331"/>
          </a:xfrm>
          <a:prstGeom prst="rect">
            <a:avLst/>
          </a:prstGeom>
          <a:noFill/>
        </p:spPr>
        <p:txBody>
          <a:bodyPr wrap="square" lIns="91440" tIns="45720" rIns="91440" bIns="45720" rtlCol="0" anchor="t">
            <a:spAutoFit/>
          </a:bodyPr>
          <a:lstStyle/>
          <a:p>
            <a:pPr marL="118745" indent="-118745"/>
            <a:r>
              <a:rPr lang="en-CA" dirty="0">
                <a:latin typeface="Arial"/>
                <a:cs typeface="Arial"/>
              </a:rPr>
              <a:t>* </a:t>
            </a:r>
            <a:r>
              <a:rPr lang="fr-CA" dirty="0">
                <a:latin typeface="Arial"/>
                <a:cs typeface="Arial"/>
              </a:rPr>
              <a:t>La durée de conservation de 7 jours a été approuvée par Santé Canada le 24 avril 2023</a:t>
            </a:r>
            <a:r>
              <a:rPr lang="en-US" sz="1800" dirty="0">
                <a:latin typeface="Arial"/>
                <a:cs typeface="Arial"/>
              </a:rPr>
              <a:t>.</a:t>
            </a:r>
            <a:endParaRPr lang="en-US" dirty="0">
              <a:latin typeface="Arial"/>
              <a:cs typeface="Arial"/>
            </a:endParaRPr>
          </a:p>
        </p:txBody>
      </p:sp>
    </p:spTree>
    <p:custDataLst>
      <p:tags r:id="rId1"/>
    </p:custDataLst>
    <p:extLst>
      <p:ext uri="{BB962C8B-B14F-4D97-AF65-F5344CB8AC3E}">
        <p14:creationId xmlns:p14="http://schemas.microsoft.com/office/powerpoint/2010/main" val="19974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p:bldP spid="12" grpId="0" animBg="1"/>
      <p:bldP spid="10"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DE6AE-DF9D-45B6-811D-6B45906F1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132" y="0"/>
            <a:ext cx="1872867" cy="1872867"/>
          </a:xfrm>
          <a:prstGeom prst="rect">
            <a:avLst/>
          </a:prstGeom>
        </p:spPr>
      </p:pic>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143000"/>
            <a:ext cx="9982201" cy="4724400"/>
          </a:xfrm>
        </p:spPr>
        <p:txBody>
          <a:bodyPr anchor="t" anchorCtr="0">
            <a:normAutofit fontScale="85000" lnSpcReduction="10000"/>
          </a:bodyPr>
          <a:lstStyle/>
          <a:p>
            <a:pPr fontAlgn="base">
              <a:lnSpc>
                <a:spcPct val="125000"/>
              </a:lnSpc>
              <a:spcBef>
                <a:spcPts val="600"/>
              </a:spcBef>
            </a:pPr>
            <a:r>
              <a:rPr lang="fr-CA" dirty="0">
                <a:latin typeface="Arial"/>
                <a:cs typeface="Arial"/>
              </a:rPr>
              <a:t>À distribuer systématiquement lors de la mise en circulation dans la plupart des sites : </a:t>
            </a:r>
          </a:p>
          <a:p>
            <a:pPr lvl="1" fontAlgn="base">
              <a:lnSpc>
                <a:spcPct val="125000"/>
              </a:lnSpc>
              <a:spcBef>
                <a:spcPts val="600"/>
              </a:spcBef>
            </a:pPr>
            <a:r>
              <a:rPr lang="fr-CA" sz="2400" dirty="0">
                <a:latin typeface="Arial"/>
                <a:cs typeface="Arial"/>
              </a:rPr>
              <a:t>Plaquettes mélangées traitées au psoralène (durée de conservation de 7 jours*) </a:t>
            </a:r>
          </a:p>
          <a:p>
            <a:pPr lvl="1" fontAlgn="base">
              <a:lnSpc>
                <a:spcPct val="125000"/>
              </a:lnSpc>
              <a:spcBef>
                <a:spcPts val="600"/>
              </a:spcBef>
            </a:pPr>
            <a:r>
              <a:rPr lang="fr-CA" sz="2400" dirty="0">
                <a:latin typeface="Arial"/>
                <a:cs typeface="Arial"/>
              </a:rPr>
              <a:t>Plaquettes d’aphérèse dans le plasma (durée de conservation de 7 jours), jusqu’à ce que les plaquettes d’aphérèse traitées au psoralène soient offertes. </a:t>
            </a:r>
          </a:p>
          <a:p>
            <a:pPr fontAlgn="base">
              <a:lnSpc>
                <a:spcPct val="125000"/>
              </a:lnSpc>
              <a:spcBef>
                <a:spcPts val="600"/>
              </a:spcBef>
            </a:pPr>
            <a:r>
              <a:rPr lang="fr-CA" dirty="0">
                <a:latin typeface="Arial"/>
                <a:cs typeface="Arial"/>
              </a:rPr>
              <a:t>La Société canadienne du sang devra peut-être importer et distribuer :</a:t>
            </a:r>
          </a:p>
          <a:p>
            <a:pPr lvl="1" fontAlgn="base">
              <a:lnSpc>
                <a:spcPct val="125000"/>
              </a:lnSpc>
              <a:spcBef>
                <a:spcPts val="600"/>
              </a:spcBef>
            </a:pPr>
            <a:r>
              <a:rPr lang="fr-CA" sz="2400" dirty="0">
                <a:latin typeface="Arial"/>
                <a:cs typeface="Arial"/>
              </a:rPr>
              <a:t>Des plaquettes mélangées non traitées dans le plasma (durée de conservation de 7 jours) pour répondre à la demande des hôpitaux locaux.  </a:t>
            </a:r>
          </a:p>
          <a:p>
            <a:pPr fontAlgn="base">
              <a:lnSpc>
                <a:spcPct val="125000"/>
              </a:lnSpc>
              <a:spcBef>
                <a:spcPts val="600"/>
              </a:spcBef>
            </a:pPr>
            <a:r>
              <a:rPr lang="fr-CA" dirty="0">
                <a:latin typeface="Arial"/>
                <a:cs typeface="Arial"/>
              </a:rPr>
              <a:t>Les composants non traités peuvent être offerts uniquement s’ils sont irradiés, pour éviter toute confusion et atténuer le risque d’erreur au chevet (à déterminer par chaque région selon les besoins de l’hôpital). </a:t>
            </a:r>
            <a:r>
              <a:rPr lang="fr-CA" sz="2400" dirty="0">
                <a:latin typeface="Arial"/>
                <a:cs typeface="Arial"/>
              </a:rPr>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sp>
        <p:nvSpPr>
          <p:cNvPr id="8" name="TextBox 7">
            <a:extLst>
              <a:ext uri="{FF2B5EF4-FFF2-40B4-BE49-F238E27FC236}">
                <a16:creationId xmlns:a16="http://schemas.microsoft.com/office/drawing/2014/main" id="{81ADAC49-D651-49ED-AC4C-CED2D96C622B}"/>
              </a:ext>
            </a:extLst>
          </p:cNvPr>
          <p:cNvSpPr txBox="1"/>
          <p:nvPr/>
        </p:nvSpPr>
        <p:spPr>
          <a:xfrm>
            <a:off x="3526971" y="6066958"/>
            <a:ext cx="5972031" cy="646331"/>
          </a:xfrm>
          <a:prstGeom prst="rect">
            <a:avLst/>
          </a:prstGeom>
          <a:noFill/>
        </p:spPr>
        <p:txBody>
          <a:bodyPr wrap="square" lIns="91440" tIns="45720" rIns="91440" bIns="45720" rtlCol="0" anchor="t">
            <a:spAutoFit/>
          </a:bodyPr>
          <a:lstStyle/>
          <a:p>
            <a:pPr marL="118745" indent="-118745"/>
            <a:r>
              <a:rPr lang="en-CA" dirty="0">
                <a:latin typeface="Arial"/>
                <a:cs typeface="Arial"/>
              </a:rPr>
              <a:t>* </a:t>
            </a:r>
            <a:r>
              <a:rPr lang="fr-CA" dirty="0">
                <a:latin typeface="Arial"/>
                <a:cs typeface="Arial"/>
              </a:rPr>
              <a:t>La durée de conservation de 7 jours a été approuvée par Santé Canada le 24 avril 2023</a:t>
            </a:r>
            <a:r>
              <a:rPr lang="en-US" sz="1800" dirty="0">
                <a:latin typeface="Arial"/>
                <a:cs typeface="Arial"/>
              </a:rPr>
              <a:t>.</a:t>
            </a:r>
            <a:endParaRPr lang="en-US" dirty="0">
              <a:latin typeface="Arial"/>
              <a:cs typeface="Arial"/>
            </a:endParaRPr>
          </a:p>
        </p:txBody>
      </p:sp>
    </p:spTree>
    <p:custDataLst>
      <p:tags r:id="rId1"/>
    </p:custDataLst>
    <p:extLst>
      <p:ext uri="{BB962C8B-B14F-4D97-AF65-F5344CB8AC3E}">
        <p14:creationId xmlns:p14="http://schemas.microsoft.com/office/powerpoint/2010/main" val="9018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fr-CA"/>
              <a:t>Ressources supplémentaires</a:t>
            </a:r>
            <a:br>
              <a:rPr lang="fr-CA"/>
            </a:br>
            <a:endParaRPr lang="fr-CA"/>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28D3166-699C-81F7-A6CD-FE690233AC73}"/>
              </a:ext>
            </a:extLst>
          </p:cNvPr>
          <p:cNvPicPr>
            <a:picLocks noChangeAspect="1"/>
          </p:cNvPicPr>
          <p:nvPr/>
        </p:nvPicPr>
        <p:blipFill rotWithShape="1">
          <a:blip r:embed="rId5">
            <a:extLst>
              <a:ext uri="{28A0092B-C50C-407E-A947-70E740481C1C}">
                <a14:useLocalDpi xmlns:a14="http://schemas.microsoft.com/office/drawing/2010/main" val="0"/>
              </a:ext>
            </a:extLst>
          </a:blip>
          <a:srcRect t="66" b="66"/>
          <a:stretch/>
        </p:blipFill>
        <p:spPr>
          <a:xfrm>
            <a:off x="974889" y="1544375"/>
            <a:ext cx="4303091" cy="2629559"/>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25792" y="1221737"/>
            <a:ext cx="10806629" cy="4724400"/>
          </a:xfrm>
        </p:spPr>
        <p:txBody>
          <a:bodyPr>
            <a:normAutofit fontScale="85000" lnSpcReduction="20000"/>
          </a:bodyPr>
          <a:lstStyle/>
          <a:p>
            <a:pPr fontAlgn="base"/>
            <a:r>
              <a:rPr lang="fr-CA" sz="2200" dirty="0"/>
              <a:t>Portail éducationnel de la Société canadienne du sang (</a:t>
            </a:r>
            <a:r>
              <a:rPr lang="fr-CA" sz="2200" dirty="0">
                <a:hlinkClick r:id="rId4"/>
              </a:rPr>
              <a:t>profedu.ca</a:t>
            </a:r>
            <a:r>
              <a:rPr lang="fr-CA" sz="2200" dirty="0"/>
              <a:t>)</a:t>
            </a:r>
          </a:p>
          <a:p>
            <a:pPr lvl="1" fontAlgn="base"/>
            <a:r>
              <a:rPr lang="fr-CA" sz="2200" i="1" dirty="0"/>
              <a:t>Guide clinique de la transfusion</a:t>
            </a:r>
            <a:r>
              <a:rPr lang="fr-CA" sz="2200" dirty="0"/>
              <a:t>, chapitre 19, Plaquettes à teneur réduite en agents pathogènes</a:t>
            </a:r>
          </a:p>
          <a:p>
            <a:pPr lvl="1" fontAlgn="base"/>
            <a:r>
              <a:rPr lang="fr-CA" sz="2200" dirty="0"/>
              <a:t>Diaporama sur les informations cliniques (également en capsule vidéo)</a:t>
            </a:r>
          </a:p>
          <a:p>
            <a:pPr lvl="1" fontAlgn="base"/>
            <a:r>
              <a:rPr lang="fr-CA" sz="2200" dirty="0"/>
              <a:t>Diaporama sur les composants (également en capsule vidéo)</a:t>
            </a:r>
          </a:p>
          <a:p>
            <a:pPr lvl="1" fontAlgn="base"/>
            <a:r>
              <a:rPr lang="fr-CA" sz="2200" dirty="0"/>
              <a:t>Diaporama sur l’essentiel des données cliniques (également en capsule vidéo)</a:t>
            </a:r>
          </a:p>
          <a:p>
            <a:pPr lvl="1" fontAlgn="base"/>
            <a:r>
              <a:rPr lang="fr-CA" sz="2200" dirty="0"/>
              <a:t>FAQ – Information destinée aux professionnels de la santé concernant les plaquettes à teneur réduite en agents pathogènes</a:t>
            </a:r>
          </a:p>
          <a:p>
            <a:pPr fontAlgn="base"/>
            <a:r>
              <a:rPr lang="fr-CA" sz="2200" dirty="0"/>
              <a:t>Site Web de la Société canadienne du sang (</a:t>
            </a:r>
            <a:r>
              <a:rPr lang="fr-CA" sz="2200" dirty="0">
                <a:hlinkClick r:id="rId5"/>
              </a:rPr>
              <a:t>sang.ca</a:t>
            </a:r>
            <a:r>
              <a:rPr lang="fr-CA" sz="2200" dirty="0"/>
              <a:t>)</a:t>
            </a:r>
          </a:p>
          <a:p>
            <a:pPr lvl="1" fontAlgn="base"/>
            <a:r>
              <a:rPr lang="fr-CA" sz="2200" dirty="0">
                <a:hlinkClick r:id="rId6"/>
              </a:rPr>
              <a:t>Circulaire d’information</a:t>
            </a:r>
          </a:p>
          <a:p>
            <a:pPr fontAlgn="base"/>
            <a:r>
              <a:rPr lang="fr-CA" sz="2200" dirty="0"/>
              <a:t>Notice du système INTERCEPT : </a:t>
            </a:r>
            <a:r>
              <a:rPr lang="fr-CA" sz="2200" dirty="0">
                <a:hlinkClick r:id="rId7"/>
              </a:rPr>
              <a:t>intercept-canada.com</a:t>
            </a:r>
          </a:p>
          <a:p>
            <a:pPr fontAlgn="base"/>
            <a:r>
              <a:rPr lang="fr-CA" sz="2200" dirty="0">
                <a:latin typeface="Arial"/>
                <a:cs typeface="Arial"/>
              </a:rPr>
              <a:t>Présentation du Réseau régional ontarien de coordination du sang sur les plaquettes mélangées à teneur réduite en agents pathogènes : </a:t>
            </a:r>
            <a:r>
              <a:rPr lang="fr-CA" sz="2200" dirty="0">
                <a:latin typeface="Arial"/>
                <a:cs typeface="Arial"/>
                <a:hlinkClick r:id="rId8"/>
              </a:rPr>
              <a:t>Information on </a:t>
            </a:r>
            <a:r>
              <a:rPr lang="fr-CA" sz="2200" dirty="0" err="1">
                <a:latin typeface="Arial"/>
                <a:cs typeface="Arial"/>
                <a:hlinkClick r:id="rId8"/>
              </a:rPr>
              <a:t>Pathogen</a:t>
            </a:r>
            <a:r>
              <a:rPr lang="fr-CA" sz="2200" dirty="0">
                <a:latin typeface="Arial"/>
                <a:cs typeface="Arial"/>
                <a:hlinkClick r:id="rId8"/>
              </a:rPr>
              <a:t> </a:t>
            </a:r>
            <a:r>
              <a:rPr lang="fr-CA" sz="2200" dirty="0" err="1">
                <a:latin typeface="Arial"/>
                <a:cs typeface="Arial"/>
                <a:hlinkClick r:id="rId8"/>
              </a:rPr>
              <a:t>Reduced</a:t>
            </a:r>
            <a:r>
              <a:rPr lang="fr-CA" sz="2200" dirty="0">
                <a:latin typeface="Arial"/>
                <a:cs typeface="Arial"/>
                <a:hlinkClick r:id="rId8"/>
              </a:rPr>
              <a:t> </a:t>
            </a:r>
            <a:r>
              <a:rPr lang="fr-CA" sz="2200" dirty="0" err="1">
                <a:latin typeface="Arial"/>
                <a:cs typeface="Arial"/>
                <a:hlinkClick r:id="rId8"/>
              </a:rPr>
              <a:t>Pooled</a:t>
            </a:r>
            <a:r>
              <a:rPr lang="fr-CA" sz="2200" dirty="0">
                <a:latin typeface="Arial"/>
                <a:cs typeface="Arial"/>
                <a:hlinkClick r:id="rId8"/>
              </a:rPr>
              <a:t> </a:t>
            </a:r>
            <a:r>
              <a:rPr lang="fr-CA" sz="2200" dirty="0" err="1">
                <a:latin typeface="Arial"/>
                <a:cs typeface="Arial"/>
                <a:hlinkClick r:id="rId8"/>
              </a:rPr>
              <a:t>Platelets</a:t>
            </a:r>
            <a:r>
              <a:rPr lang="fr-CA" sz="2200" dirty="0">
                <a:latin typeface="Arial"/>
                <a:cs typeface="Arial"/>
                <a:hlinkClick r:id="rId8"/>
              </a:rPr>
              <a:t> </a:t>
            </a:r>
            <a:br>
              <a:rPr lang="fr-CA" sz="2200" dirty="0">
                <a:latin typeface="Arial"/>
                <a:cs typeface="Arial"/>
                <a:hlinkClick r:id="rId8"/>
              </a:rPr>
            </a:br>
            <a:r>
              <a:rPr lang="fr-CA" sz="2200" dirty="0">
                <a:latin typeface="Arial"/>
                <a:cs typeface="Arial"/>
                <a:hlinkClick r:id="rId8"/>
              </a:rPr>
              <a:t>– Transfusion Ontario</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697975" y="278295"/>
            <a:ext cx="10589564" cy="772292"/>
          </a:xfrm>
        </p:spPr>
        <p:txBody>
          <a:bodyPr/>
          <a:lstStyle/>
          <a:p>
            <a:r>
              <a:rPr lang="fr-CA"/>
              <a:t>Ressources</a:t>
            </a: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6E5DAD02-22F4-4B05-9C49-14B1D5100F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6" r="5556"/>
          <a:stretch>
            <a:fillRect/>
          </a:stretch>
        </p:blipFill>
        <p:spPr>
          <a:xfrm>
            <a:off x="653143" y="615821"/>
            <a:ext cx="5208555" cy="5859624"/>
          </a:xfrm>
        </p:spPr>
      </p:pic>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r>
              <a:rPr lang="fr-CA" dirty="0"/>
              <a:t>Contact</a:t>
            </a:r>
          </a:p>
        </p:txBody>
      </p:sp>
    </p:spTree>
    <p:extLst>
      <p:ext uri="{BB962C8B-B14F-4D97-AF65-F5344CB8AC3E}">
        <p14:creationId xmlns:p14="http://schemas.microsoft.com/office/powerpoint/2010/main" val="2575582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p:txBody>
          <a:bodyPr>
            <a:normAutofit/>
          </a:bodyPr>
          <a:lstStyle/>
          <a:p>
            <a:pPr marL="0" indent="0" fontAlgn="base">
              <a:buNone/>
            </a:pPr>
            <a:r>
              <a:rPr lang="fr-CA" sz="4400" dirty="0"/>
              <a:t>Pour toute question, contactez votre </a:t>
            </a:r>
            <a:r>
              <a:rPr lang="fr-CA" sz="4400" dirty="0">
                <a:hlinkClick r:id="rId2"/>
              </a:rPr>
              <a:t>agent de liaison local avec les hôpitaux</a:t>
            </a:r>
            <a:r>
              <a:rPr lang="fr-CA" sz="4400" dirty="0"/>
              <a:t>.</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fr-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400" y="79310"/>
            <a:ext cx="2127380" cy="2127380"/>
          </a:xfrm>
          <a:prstGeom prst="rect">
            <a:avLst/>
          </a:prstGeom>
        </p:spPr>
      </p:pic>
    </p:spTree>
    <p:extLst>
      <p:ext uri="{BB962C8B-B14F-4D97-AF65-F5344CB8AC3E}">
        <p14:creationId xmlns:p14="http://schemas.microsoft.com/office/powerpoint/2010/main" val="2151098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normAutofit fontScale="90000"/>
          </a:bodyPr>
          <a:lstStyle/>
          <a:p>
            <a:r>
              <a:rPr lang="fr-CA" dirty="0"/>
              <a:t>Ensemble, nous sommes la chaîne de vie du Canada</a:t>
            </a:r>
          </a:p>
        </p:txBody>
      </p:sp>
    </p:spTree>
    <p:extLst>
      <p:ext uri="{BB962C8B-B14F-4D97-AF65-F5344CB8AC3E}">
        <p14:creationId xmlns:p14="http://schemas.microsoft.com/office/powerpoint/2010/main" val="343018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p:txBody>
          <a:bodyPr/>
          <a:lstStyle/>
          <a:p>
            <a:r>
              <a:rPr lang="fr-CA" dirty="0">
                <a:latin typeface="Arial"/>
                <a:cs typeface="Arial"/>
              </a:rPr>
              <a:t>Acronymes </a:t>
            </a:r>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39178480"/>
              </p:ext>
            </p:extLst>
          </p:nvPr>
        </p:nvGraphicFramePr>
        <p:xfrm>
          <a:off x="822652" y="1067418"/>
          <a:ext cx="10531148" cy="4851795"/>
        </p:xfrm>
        <a:graphic>
          <a:graphicData uri="http://schemas.openxmlformats.org/drawingml/2006/table">
            <a:tbl>
              <a:tblPr firstRow="1" bandRow="1">
                <a:tableStyleId>{5C22544A-7EE6-4342-B048-85BDC9FD1C3A}</a:tableStyleId>
              </a:tblPr>
              <a:tblGrid>
                <a:gridCol w="2639291">
                  <a:extLst>
                    <a:ext uri="{9D8B030D-6E8A-4147-A177-3AD203B41FA5}">
                      <a16:colId xmlns:a16="http://schemas.microsoft.com/office/drawing/2014/main" val="4276079606"/>
                    </a:ext>
                  </a:extLst>
                </a:gridCol>
                <a:gridCol w="7891857">
                  <a:extLst>
                    <a:ext uri="{9D8B030D-6E8A-4147-A177-3AD203B41FA5}">
                      <a16:colId xmlns:a16="http://schemas.microsoft.com/office/drawing/2014/main" val="1004864575"/>
                    </a:ext>
                  </a:extLst>
                </a:gridCol>
              </a:tblGrid>
              <a:tr h="729138">
                <a:tc>
                  <a:txBody>
                    <a:bodyPr/>
                    <a:lstStyle/>
                    <a:p>
                      <a:r>
                        <a:rPr lang="fr-CA" sz="2400" dirty="0">
                          <a:latin typeface="Arial" panose="020B0604020202020204" pitchFamily="34" charset="0"/>
                          <a:cs typeface="Arial" panose="020B0604020202020204" pitchFamily="34" charset="0"/>
                        </a:rPr>
                        <a:t>Acronyme</a:t>
                      </a:r>
                    </a:p>
                  </a:txBody>
                  <a:tcPr anchor="ctr"/>
                </a:tc>
                <a:tc>
                  <a:txBody>
                    <a:bodyPr/>
                    <a:lstStyle/>
                    <a:p>
                      <a:r>
                        <a:rPr lang="fr-CA" sz="2400">
                          <a:latin typeface="Arial" panose="020B0604020202020204" pitchFamily="34" charset="0"/>
                          <a:cs typeface="Arial" panose="020B0604020202020204" pitchFamily="34" charset="0"/>
                        </a:rPr>
                        <a:t>Nom </a:t>
                      </a:r>
                    </a:p>
                  </a:txBody>
                  <a:tcPr anchor="ctr"/>
                </a:tc>
                <a:extLst>
                  <a:ext uri="{0D108BD9-81ED-4DB2-BD59-A6C34878D82A}">
                    <a16:rowId xmlns:a16="http://schemas.microsoft.com/office/drawing/2014/main" val="2294843328"/>
                  </a:ext>
                </a:extLst>
              </a:tr>
              <a:tr h="465057">
                <a:tc>
                  <a:txBody>
                    <a:bodyPr/>
                    <a:lstStyle/>
                    <a:p>
                      <a:r>
                        <a:rPr lang="fr-CA" sz="2400" dirty="0">
                          <a:latin typeface="Arial" panose="020B0604020202020204" pitchFamily="34" charset="0"/>
                          <a:cs typeface="Arial" panose="020B0604020202020204" pitchFamily="34" charset="0"/>
                        </a:rPr>
                        <a:t>PMTP</a:t>
                      </a:r>
                    </a:p>
                  </a:txBody>
                  <a:tcPr anchor="ctr"/>
                </a:tc>
                <a:tc>
                  <a:txBody>
                    <a:bodyPr/>
                    <a:lstStyle/>
                    <a:p>
                      <a:r>
                        <a:rPr lang="fr-CA" sz="2400">
                          <a:latin typeface="Arial" panose="020B0604020202020204" pitchFamily="34" charset="0"/>
                          <a:cs typeface="Arial" panose="020B0604020202020204" pitchFamily="34" charset="0"/>
                        </a:rPr>
                        <a:t>Plaquettes mélangées traitées au psoralène </a:t>
                      </a:r>
                    </a:p>
                  </a:txBody>
                  <a:tcPr anchor="ctr"/>
                </a:tc>
                <a:extLst>
                  <a:ext uri="{0D108BD9-81ED-4DB2-BD59-A6C34878D82A}">
                    <a16:rowId xmlns:a16="http://schemas.microsoft.com/office/drawing/2014/main" val="2042036048"/>
                  </a:ext>
                </a:extLst>
              </a:tr>
              <a:tr h="456009">
                <a:tc>
                  <a:txBody>
                    <a:bodyPr/>
                    <a:lstStyle/>
                    <a:p>
                      <a:r>
                        <a:rPr lang="fr-CA" sz="2400">
                          <a:latin typeface="Arial" panose="020B0604020202020204" pitchFamily="34" charset="0"/>
                          <a:cs typeface="Arial" panose="020B0604020202020204" pitchFamily="34" charset="0"/>
                        </a:rPr>
                        <a:t>PATP</a:t>
                      </a:r>
                    </a:p>
                  </a:txBody>
                  <a:tcPr anchor="ctr"/>
                </a:tc>
                <a:tc>
                  <a:txBody>
                    <a:bodyPr/>
                    <a:lstStyle/>
                    <a:p>
                      <a:r>
                        <a:rPr lang="fr-CA" sz="2400">
                          <a:latin typeface="Arial" panose="020B0604020202020204" pitchFamily="34" charset="0"/>
                          <a:cs typeface="Arial" panose="020B0604020202020204" pitchFamily="34" charset="0"/>
                        </a:rPr>
                        <a:t>Plaquettes d’aphérèse traitées au psoralène </a:t>
                      </a:r>
                    </a:p>
                  </a:txBody>
                  <a:tcPr anchor="ctr"/>
                </a:tc>
                <a:extLst>
                  <a:ext uri="{0D108BD9-81ED-4DB2-BD59-A6C34878D82A}">
                    <a16:rowId xmlns:a16="http://schemas.microsoft.com/office/drawing/2014/main" val="813854038"/>
                  </a:ext>
                </a:extLst>
              </a:tr>
              <a:tr h="456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a:latin typeface="Arial" panose="020B0604020202020204" pitchFamily="34" charset="0"/>
                          <a:cs typeface="Arial" panose="020B0604020202020204" pitchFamily="34" charset="0"/>
                        </a:rPr>
                        <a:t>TIAP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a:latin typeface="Arial" panose="020B0604020202020204" pitchFamily="34" charset="0"/>
                          <a:cs typeface="Arial" panose="020B0604020202020204" pitchFamily="34" charset="0"/>
                        </a:rPr>
                        <a:t>Technologie d’inactivation des agents pathogènes </a:t>
                      </a:r>
                    </a:p>
                  </a:txBody>
                  <a:tcPr anchor="ctr"/>
                </a:tc>
                <a:extLst>
                  <a:ext uri="{0D108BD9-81ED-4DB2-BD59-A6C34878D82A}">
                    <a16:rowId xmlns:a16="http://schemas.microsoft.com/office/drawing/2014/main" val="3111955943"/>
                  </a:ext>
                </a:extLst>
              </a:tr>
              <a:tr h="492681">
                <a:tc>
                  <a:txBody>
                    <a:bodyPr/>
                    <a:lstStyle/>
                    <a:p>
                      <a:pPr lvl="0">
                        <a:buNone/>
                      </a:pPr>
                      <a:r>
                        <a:rPr lang="fr-CA" sz="2400" dirty="0">
                          <a:latin typeface="Arial" panose="020B0604020202020204" pitchFamily="34" charset="0"/>
                          <a:cs typeface="Arial" panose="020B0604020202020204" pitchFamily="34" charset="0"/>
                        </a:rPr>
                        <a:t>PAS</a:t>
                      </a:r>
                    </a:p>
                  </a:txBody>
                  <a:tcPr anchor="ctr"/>
                </a:tc>
                <a:tc>
                  <a:txBody>
                    <a:bodyPr/>
                    <a:lstStyle/>
                    <a:p>
                      <a:pPr lvl="0">
                        <a:buNone/>
                      </a:pPr>
                      <a:r>
                        <a:rPr lang="fr-CA" sz="2400" dirty="0">
                          <a:latin typeface="Arial" panose="020B0604020202020204" pitchFamily="34" charset="0"/>
                          <a:cs typeface="Arial" panose="020B0604020202020204" pitchFamily="34" charset="0"/>
                        </a:rPr>
                        <a:t>Solution additive pour plaquettes</a:t>
                      </a:r>
                    </a:p>
                    <a:p>
                      <a:pPr lvl="0">
                        <a:buNone/>
                      </a:pPr>
                      <a:r>
                        <a:rPr lang="fr-CA" sz="2400" dirty="0">
                          <a:latin typeface="Arial" panose="020B0604020202020204" pitchFamily="34" charset="0"/>
                          <a:cs typeface="Arial" panose="020B0604020202020204" pitchFamily="34" charset="0"/>
                        </a:rPr>
                        <a:t>La solution PAS-E est la préparation de PAS utilisée par la Société canadienne du sang.</a:t>
                      </a:r>
                    </a:p>
                  </a:txBody>
                  <a:tcPr anchor="ctr"/>
                </a:tc>
                <a:extLst>
                  <a:ext uri="{0D108BD9-81ED-4DB2-BD59-A6C34878D82A}">
                    <a16:rowId xmlns:a16="http://schemas.microsoft.com/office/drawing/2014/main" val="724317389"/>
                  </a:ext>
                </a:extLst>
              </a:tr>
              <a:tr h="312183">
                <a:tc>
                  <a:txBody>
                    <a:bodyPr/>
                    <a:lstStyle/>
                    <a:p>
                      <a:pPr lvl="0" algn="l">
                        <a:buNone/>
                      </a:pPr>
                      <a:r>
                        <a:rPr lang="fr-CA" sz="2400" dirty="0">
                          <a:latin typeface="Arial" panose="020B0604020202020204" pitchFamily="34" charset="0"/>
                          <a:cs typeface="Arial" panose="020B0604020202020204" pitchFamily="34" charset="0"/>
                        </a:rPr>
                        <a:t>PA en PAS</a:t>
                      </a:r>
                    </a:p>
                  </a:txBody>
                  <a:tcPr anchor="ctr"/>
                </a:tc>
                <a:tc>
                  <a:txBody>
                    <a:bodyPr/>
                    <a:lstStyle/>
                    <a:p>
                      <a:pPr lvl="0">
                        <a:buNone/>
                      </a:pPr>
                      <a:r>
                        <a:rPr lang="fr-CA" sz="2400" dirty="0">
                          <a:latin typeface="Arial" panose="020B0604020202020204" pitchFamily="34" charset="0"/>
                          <a:cs typeface="Arial" panose="020B0604020202020204" pitchFamily="34" charset="0"/>
                        </a:rPr>
                        <a:t>Plaquettes d’aphérèse partiellement remises en suspension en solution PAS</a:t>
                      </a:r>
                    </a:p>
                    <a:p>
                      <a:pPr lvl="0">
                        <a:buNone/>
                      </a:pPr>
                      <a:r>
                        <a:rPr lang="fr-CA" sz="2400" dirty="0">
                          <a:latin typeface="Arial" panose="020B0604020202020204" pitchFamily="34" charset="0"/>
                          <a:cs typeface="Arial" panose="020B0604020202020204" pitchFamily="34" charset="0"/>
                        </a:rPr>
                        <a:t>À teneur réduite en leucocytes (et non en agents pathogènes)</a:t>
                      </a:r>
                    </a:p>
                  </a:txBody>
                  <a:tcPr anchor="ctr"/>
                </a:tc>
                <a:extLst>
                  <a:ext uri="{0D108BD9-81ED-4DB2-BD59-A6C34878D82A}">
                    <a16:rowId xmlns:a16="http://schemas.microsoft.com/office/drawing/2014/main" val="446494465"/>
                  </a:ext>
                </a:extLst>
              </a:tr>
            </a:tbl>
          </a:graphicData>
        </a:graphic>
      </p:graphicFrame>
    </p:spTree>
    <p:custDataLst>
      <p:tags r:id="rId1"/>
    </p:custDataLst>
    <p:extLst>
      <p:ext uri="{BB962C8B-B14F-4D97-AF65-F5344CB8AC3E}">
        <p14:creationId xmlns:p14="http://schemas.microsoft.com/office/powerpoint/2010/main" val="298693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fr-CA" dirty="0">
                <a:latin typeface="Arial"/>
                <a:cs typeface="Arial"/>
              </a:rPr>
              <a:t>Technologie d’inactivation des agents pathogènes (TIAP)</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nvPicPr>
        <p:blipFill>
          <a:blip r:embed="rId4"/>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389466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852" y="1066800"/>
            <a:ext cx="10735849" cy="4724400"/>
          </a:xfrm>
        </p:spPr>
        <p:txBody>
          <a:bodyPr anchor="t" anchorCtr="0">
            <a:normAutofit/>
          </a:bodyPr>
          <a:lstStyle/>
          <a:p>
            <a:pPr marL="0" indent="0">
              <a:lnSpc>
                <a:spcPct val="120000"/>
              </a:lnSpc>
              <a:spcBef>
                <a:spcPts val="0"/>
              </a:spcBef>
              <a:buNone/>
            </a:pPr>
            <a:r>
              <a:rPr lang="fr-CA" sz="2400" b="1" dirty="0">
                <a:latin typeface="Arial"/>
                <a:cs typeface="Arial"/>
              </a:rPr>
              <a:t>Produits existants, dans le plasma </a:t>
            </a:r>
          </a:p>
          <a:p>
            <a:pPr marL="342900" indent="-342900">
              <a:lnSpc>
                <a:spcPct val="120000"/>
              </a:lnSpc>
              <a:spcBef>
                <a:spcPts val="0"/>
              </a:spcBef>
            </a:pPr>
            <a:r>
              <a:rPr lang="fr-CA" sz="2400" dirty="0">
                <a:latin typeface="Arial"/>
                <a:cs typeface="Arial"/>
              </a:rPr>
              <a:t>Plaquettes mélangées non traitées (plaquettes mélangées [CPD] PD)</a:t>
            </a:r>
          </a:p>
          <a:p>
            <a:pPr marL="342900" indent="-342900">
              <a:lnSpc>
                <a:spcPct val="120000"/>
              </a:lnSpc>
              <a:spcBef>
                <a:spcPts val="0"/>
              </a:spcBef>
            </a:pPr>
            <a:r>
              <a:rPr lang="fr-CA" sz="2400" dirty="0">
                <a:latin typeface="Arial"/>
                <a:cs typeface="Arial"/>
              </a:rPr>
              <a:t>Plaquettes d’aphérèse non traitées (plaquettes d’aphérèse) </a:t>
            </a:r>
          </a:p>
          <a:p>
            <a:pPr marL="457200" lvl="1" indent="0">
              <a:lnSpc>
                <a:spcPct val="120000"/>
              </a:lnSpc>
              <a:buNone/>
            </a:pPr>
            <a:endParaRPr lang="en-US" sz="2400" dirty="0"/>
          </a:p>
          <a:p>
            <a:pPr marL="0" indent="0">
              <a:lnSpc>
                <a:spcPct val="120000"/>
              </a:lnSpc>
              <a:spcBef>
                <a:spcPts val="0"/>
              </a:spcBef>
              <a:buNone/>
            </a:pPr>
            <a:r>
              <a:rPr lang="fr-CA" sz="2400" b="1" dirty="0">
                <a:latin typeface="Arial"/>
                <a:cs typeface="Arial"/>
              </a:rPr>
              <a:t>Nouveaux produits de plaquettes, dans la solution additive pour plaquettes (PAS-E)</a:t>
            </a:r>
          </a:p>
          <a:p>
            <a:pPr marL="342900" indent="-342900">
              <a:lnSpc>
                <a:spcPct val="120000"/>
              </a:lnSpc>
              <a:spcBef>
                <a:spcPts val="0"/>
              </a:spcBef>
            </a:pPr>
            <a:r>
              <a:rPr lang="fr-CA" sz="2400" dirty="0">
                <a:latin typeface="Arial"/>
                <a:cs typeface="Arial"/>
              </a:rPr>
              <a:t>Plaquettes mélangées traitées au psoralène (PMTP)</a:t>
            </a:r>
          </a:p>
          <a:p>
            <a:pPr marL="342900" indent="-342900">
              <a:lnSpc>
                <a:spcPct val="120000"/>
              </a:lnSpc>
              <a:spcBef>
                <a:spcPts val="0"/>
              </a:spcBef>
            </a:pPr>
            <a:r>
              <a:rPr lang="fr-CA" sz="2400" dirty="0">
                <a:latin typeface="Arial"/>
                <a:cs typeface="Arial"/>
              </a:rPr>
              <a:t>Plaquettes d’aphérèse traitées au psoralène (PATP)*</a:t>
            </a:r>
          </a:p>
          <a:p>
            <a:pPr marL="342900" indent="-342900">
              <a:lnSpc>
                <a:spcPct val="120000"/>
              </a:lnSpc>
              <a:spcBef>
                <a:spcPts val="0"/>
              </a:spcBef>
            </a:pPr>
            <a:r>
              <a:rPr lang="fr-CA" sz="2400" dirty="0">
                <a:latin typeface="Arial"/>
                <a:cs typeface="Arial"/>
              </a:rPr>
              <a:t>Plaquettes d’aphérèse non traitées, en solution PAS-E*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834971" y="0"/>
            <a:ext cx="10589564" cy="943442"/>
          </a:xfrm>
        </p:spPr>
        <p:txBody>
          <a:bodyPr/>
          <a:lstStyle/>
          <a:p>
            <a:r>
              <a:rPr lang="fr-CA" dirty="0"/>
              <a:t>Produits de plaquettes </a:t>
            </a:r>
          </a:p>
        </p:txBody>
      </p:sp>
      <p:sp>
        <p:nvSpPr>
          <p:cNvPr id="6" name="TextBox 5">
            <a:extLst>
              <a:ext uri="{FF2B5EF4-FFF2-40B4-BE49-F238E27FC236}">
                <a16:creationId xmlns:a16="http://schemas.microsoft.com/office/drawing/2014/main" id="{F79A2B62-E8AE-7B66-70B7-1A771664DFAA}"/>
              </a:ext>
            </a:extLst>
          </p:cNvPr>
          <p:cNvSpPr txBox="1"/>
          <p:nvPr/>
        </p:nvSpPr>
        <p:spPr>
          <a:xfrm>
            <a:off x="908983" y="5199523"/>
            <a:ext cx="10346617" cy="830997"/>
          </a:xfrm>
          <a:prstGeom prst="rect">
            <a:avLst/>
          </a:prstGeom>
          <a:noFill/>
        </p:spPr>
        <p:txBody>
          <a:bodyPr wrap="square" lIns="91440" tIns="45720" rIns="91440" bIns="45720" rtlCol="0" anchor="t">
            <a:spAutoFit/>
          </a:bodyPr>
          <a:lstStyle/>
          <a:p>
            <a:pPr marL="119063" indent="-119063"/>
            <a:r>
              <a:rPr lang="fr-CA" sz="1600" b="1" dirty="0">
                <a:latin typeface="Arial" panose="020B0604020202020204" pitchFamily="34" charset="0"/>
                <a:cs typeface="Arial" panose="020B0604020202020204" pitchFamily="34" charset="0"/>
              </a:rPr>
              <a:t>* Les PATP et les plaquettes d’aphérèse non traitées en solution PAS-E doivent être approuvées par Santé Canada et ne sont pas encore offertes au Canada. De plus amples informations sur ces produits seront fournies dans une lettre aux clients.</a:t>
            </a:r>
          </a:p>
        </p:txBody>
      </p:sp>
    </p:spTree>
    <p:custDataLst>
      <p:tags r:id="rId1"/>
    </p:custDataLst>
    <p:extLst>
      <p:ext uri="{BB962C8B-B14F-4D97-AF65-F5344CB8AC3E}">
        <p14:creationId xmlns:p14="http://schemas.microsoft.com/office/powerpoint/2010/main" val="2438366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764236" y="1233750"/>
            <a:ext cx="8977641" cy="4326390"/>
          </a:xfrm>
        </p:spPr>
        <p:txBody>
          <a:bodyPr anchor="t" anchorCtr="0">
            <a:normAutofit/>
          </a:bodyPr>
          <a:lstStyle/>
          <a:p>
            <a:pPr marL="0" lvl="0" indent="0">
              <a:lnSpc>
                <a:spcPct val="120000"/>
              </a:lnSpc>
              <a:spcBef>
                <a:spcPts val="0"/>
              </a:spcBef>
              <a:buNone/>
            </a:pPr>
            <a:r>
              <a:rPr lang="fr-CA" sz="2400" dirty="0">
                <a:latin typeface="Arial"/>
                <a:cs typeface="Arial"/>
              </a:rPr>
              <a:t>La Société canadienne du sang a introduit la technologie d’inactivation des agents pathogènes INTERCEPT de </a:t>
            </a:r>
            <a:r>
              <a:rPr lang="fr-CA" sz="2400" dirty="0" err="1">
                <a:latin typeface="Arial"/>
                <a:cs typeface="Arial"/>
              </a:rPr>
              <a:t>Cerus</a:t>
            </a:r>
            <a:r>
              <a:rPr lang="fr-CA" sz="2400" dirty="0">
                <a:latin typeface="Arial"/>
                <a:cs typeface="Arial"/>
              </a:rPr>
              <a:t> (traitement au psoralène) pour fabriquer des PMTP offrant </a:t>
            </a:r>
            <a:r>
              <a:rPr lang="fr-CA" sz="2400" b="1" dirty="0">
                <a:latin typeface="Arial"/>
                <a:cs typeface="Arial"/>
              </a:rPr>
              <a:t>encore plus de sécurité</a:t>
            </a:r>
            <a:r>
              <a:rPr lang="fr-CA" sz="2400" dirty="0">
                <a:latin typeface="Arial"/>
                <a:cs typeface="Arial"/>
              </a:rPr>
              <a:t> contre :</a:t>
            </a:r>
          </a:p>
          <a:p>
            <a:pPr marL="914400" lvl="3" indent="-457200">
              <a:lnSpc>
                <a:spcPct val="120000"/>
              </a:lnSpc>
              <a:spcBef>
                <a:spcPts val="300"/>
              </a:spcBef>
            </a:pPr>
            <a:r>
              <a:rPr lang="fr-CA" sz="2400" dirty="0"/>
              <a:t>Les bactéries (Gram positives et Gram négatives)</a:t>
            </a:r>
          </a:p>
          <a:p>
            <a:pPr marL="914400" lvl="3" indent="-457200">
              <a:lnSpc>
                <a:spcPct val="120000"/>
              </a:lnSpc>
              <a:spcBef>
                <a:spcPts val="300"/>
              </a:spcBef>
            </a:pPr>
            <a:r>
              <a:rPr lang="fr-CA" sz="2400" dirty="0"/>
              <a:t>Les virus (enveloppés et non enveloppés)</a:t>
            </a:r>
          </a:p>
          <a:p>
            <a:pPr marL="914400" lvl="3" indent="-457200">
              <a:lnSpc>
                <a:spcPct val="120000"/>
              </a:lnSpc>
              <a:spcBef>
                <a:spcPts val="300"/>
              </a:spcBef>
            </a:pPr>
            <a:r>
              <a:rPr lang="fr-CA" sz="2400" dirty="0"/>
              <a:t>Les parasites protozoaires</a:t>
            </a:r>
          </a:p>
          <a:p>
            <a:pPr marL="914400" lvl="3" indent="-457200">
              <a:lnSpc>
                <a:spcPct val="120000"/>
              </a:lnSpc>
              <a:spcBef>
                <a:spcPts val="300"/>
              </a:spcBef>
            </a:pPr>
            <a:r>
              <a:rPr lang="fr-CA" sz="2400" dirty="0"/>
              <a:t>Les globules blancs (leucocytes) qui ne peuvent plus se répliquer, </a:t>
            </a:r>
            <a:r>
              <a:rPr lang="fr-CA" sz="2400" b="1" dirty="0"/>
              <a:t>rendant l’irradiation inutile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546685" y="0"/>
            <a:ext cx="11330782" cy="943442"/>
          </a:xfrm>
        </p:spPr>
        <p:txBody>
          <a:bodyPr/>
          <a:lstStyle/>
          <a:p>
            <a:r>
              <a:rPr lang="fr-CA" dirty="0"/>
              <a:t>Technologie d’inactivation des agents pathogènes</a:t>
            </a:r>
          </a:p>
        </p:txBody>
      </p:sp>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Tree>
    <p:custDataLst>
      <p:tags r:id="rId1"/>
    </p:custDataLst>
    <p:extLst>
      <p:ext uri="{BB962C8B-B14F-4D97-AF65-F5344CB8AC3E}">
        <p14:creationId xmlns:p14="http://schemas.microsoft.com/office/powerpoint/2010/main" val="32136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200" y="1204576"/>
            <a:ext cx="9529206" cy="4448848"/>
          </a:xfrm>
        </p:spPr>
        <p:txBody>
          <a:bodyPr anchor="t" anchorCtr="0">
            <a:noAutofit/>
          </a:bodyPr>
          <a:lstStyle/>
          <a:p>
            <a:pPr marL="0" lvl="0" indent="0">
              <a:lnSpc>
                <a:spcPct val="120000"/>
              </a:lnSpc>
              <a:spcBef>
                <a:spcPts val="0"/>
              </a:spcBef>
              <a:buNone/>
            </a:pPr>
            <a:r>
              <a:rPr lang="fr-CA" sz="2000" dirty="0"/>
              <a:t>Les plaquettes traitées au psoralène :  </a:t>
            </a:r>
          </a:p>
          <a:p>
            <a:pPr marL="914400" lvl="3" indent="-457200">
              <a:lnSpc>
                <a:spcPct val="120000"/>
              </a:lnSpc>
              <a:spcBef>
                <a:spcPts val="300"/>
              </a:spcBef>
            </a:pPr>
            <a:r>
              <a:rPr lang="fr-CA" sz="2000" b="1" dirty="0"/>
              <a:t>N’ont pas besoin d’être irradiées</a:t>
            </a:r>
            <a:r>
              <a:rPr lang="fr-CA" sz="2000" dirty="0"/>
              <a:t> puisque les leucocytes ne peuvent plus se répliquer. </a:t>
            </a:r>
          </a:p>
          <a:p>
            <a:pPr marL="914400" lvl="3" indent="-457200">
              <a:lnSpc>
                <a:spcPct val="120000"/>
              </a:lnSpc>
              <a:spcBef>
                <a:spcPts val="300"/>
              </a:spcBef>
            </a:pPr>
            <a:r>
              <a:rPr lang="fr-CA" sz="2000" dirty="0"/>
              <a:t>Ne doivent pas être administrées aux nouveau-nés subissant une photothérapie à l’aide d’un dispositif émettant un rayonnement d’une </a:t>
            </a:r>
            <a:r>
              <a:rPr lang="fr-CA" sz="2000" b="1" dirty="0"/>
              <a:t>longueur d’onde d’énergie maximale inférieure à 425 nm</a:t>
            </a:r>
            <a:r>
              <a:rPr lang="fr-CA" sz="2000" dirty="0"/>
              <a:t> OU présentant une </a:t>
            </a:r>
            <a:r>
              <a:rPr lang="fr-CA" sz="2000" b="1" dirty="0"/>
              <a:t>longueur d’onde d’émission minimale</a:t>
            </a:r>
            <a:br>
              <a:rPr lang="fr-CA" sz="2000" b="1" dirty="0"/>
            </a:br>
            <a:r>
              <a:rPr lang="fr-CA" sz="2000" b="1" dirty="0"/>
              <a:t>inférieure à 375 nm</a:t>
            </a:r>
            <a:r>
              <a:rPr lang="fr-CA" sz="2000" dirty="0"/>
              <a:t>. </a:t>
            </a:r>
          </a:p>
          <a:p>
            <a:pPr marL="914400" lvl="3" indent="-457200">
              <a:lnSpc>
                <a:spcPct val="120000"/>
              </a:lnSpc>
              <a:spcBef>
                <a:spcPts val="300"/>
              </a:spcBef>
            </a:pPr>
            <a:r>
              <a:rPr lang="fr-CA" sz="2000" dirty="0"/>
              <a:t>Sont remises en suspension dans une solution PAS ou plasmatique.</a:t>
            </a:r>
          </a:p>
          <a:p>
            <a:pPr marL="914400" lvl="3" indent="-457200">
              <a:lnSpc>
                <a:spcPct val="120000"/>
              </a:lnSpc>
              <a:spcBef>
                <a:spcPts val="300"/>
              </a:spcBef>
            </a:pPr>
            <a:r>
              <a:rPr lang="fr-CA" sz="2000" b="1" dirty="0"/>
              <a:t>Voir le tableau clinique pour plus de détails sur la production, la solution PAS, les avantages, les indications et les contre-indications.</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449703" y="0"/>
            <a:ext cx="11427764" cy="943442"/>
          </a:xfrm>
        </p:spPr>
        <p:txBody>
          <a:bodyPr/>
          <a:lstStyle/>
          <a:p>
            <a:r>
              <a:rPr lang="fr-CA" dirty="0"/>
              <a:t>Technologie d’inactivation des agents pathogènes</a:t>
            </a:r>
          </a:p>
        </p:txBody>
      </p:sp>
    </p:spTree>
    <p:custDataLst>
      <p:tags r:id="rId1"/>
    </p:custDataLst>
    <p:extLst>
      <p:ext uri="{BB962C8B-B14F-4D97-AF65-F5344CB8AC3E}">
        <p14:creationId xmlns:p14="http://schemas.microsoft.com/office/powerpoint/2010/main" val="393944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sign, vector graphics&#10;&#10;Description automatically generated">
            <a:extLst>
              <a:ext uri="{FF2B5EF4-FFF2-40B4-BE49-F238E27FC236}">
                <a16:creationId xmlns:a16="http://schemas.microsoft.com/office/drawing/2014/main" id="{79C204DF-DFBC-4C4D-A936-312582143A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a:xfrm>
            <a:off x="457200" y="578497"/>
            <a:ext cx="5299788" cy="5962262"/>
          </a:xfrm>
        </p:spPr>
      </p:pic>
      <p:sp>
        <p:nvSpPr>
          <p:cNvPr id="2" name="Title 1">
            <a:extLst>
              <a:ext uri="{FF2B5EF4-FFF2-40B4-BE49-F238E27FC236}">
                <a16:creationId xmlns:a16="http://schemas.microsoft.com/office/drawing/2014/main" id="{E6EDA139-7E7A-405E-B46D-4A981ACDBBD3}"/>
              </a:ext>
            </a:extLst>
          </p:cNvPr>
          <p:cNvSpPr>
            <a:spLocks noGrp="1"/>
          </p:cNvSpPr>
          <p:nvPr>
            <p:ph type="title"/>
          </p:nvPr>
        </p:nvSpPr>
        <p:spPr/>
        <p:txBody>
          <a:bodyPr/>
          <a:lstStyle/>
          <a:p>
            <a:r>
              <a:rPr lang="fr-CA" dirty="0">
                <a:latin typeface="Arial"/>
                <a:cs typeface="Arial"/>
              </a:rPr>
              <a:t>Caractéristiques des produits :</a:t>
            </a:r>
            <a:br>
              <a:rPr lang="fr-CA" dirty="0">
                <a:latin typeface="Arial"/>
                <a:cs typeface="Arial"/>
              </a:rPr>
            </a:br>
            <a:r>
              <a:rPr lang="fr-CA" dirty="0">
                <a:latin typeface="Arial"/>
                <a:cs typeface="Arial"/>
              </a:rPr>
              <a:t>traités au psoralène </a:t>
            </a:r>
            <a:br>
              <a:rPr lang="fr-CA" dirty="0">
                <a:latin typeface="Arial"/>
                <a:cs typeface="Arial"/>
              </a:rPr>
            </a:br>
            <a:r>
              <a:rPr lang="fr-CA" dirty="0">
                <a:latin typeface="Arial"/>
                <a:cs typeface="Arial"/>
              </a:rPr>
              <a:t>vs non traités</a:t>
            </a:r>
          </a:p>
        </p:txBody>
      </p:sp>
    </p:spTree>
    <p:custDataLst>
      <p:tags r:id="rId1"/>
    </p:custDataLst>
    <p:extLst>
      <p:ext uri="{BB962C8B-B14F-4D97-AF65-F5344CB8AC3E}">
        <p14:creationId xmlns:p14="http://schemas.microsoft.com/office/powerpoint/2010/main" val="60686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014E4F-FF8D-80C3-E55B-70813C800F89}"/>
              </a:ext>
            </a:extLst>
          </p:cNvPr>
          <p:cNvGrpSpPr/>
          <p:nvPr/>
        </p:nvGrpSpPr>
        <p:grpSpPr>
          <a:xfrm>
            <a:off x="2261781" y="79500"/>
            <a:ext cx="7848599" cy="5918603"/>
            <a:chOff x="4220750" y="49151"/>
            <a:chExt cx="7728856" cy="5918603"/>
          </a:xfrm>
        </p:grpSpPr>
        <p:sp>
          <p:nvSpPr>
            <p:cNvPr id="22" name="Rectangle 21">
              <a:extLst>
                <a:ext uri="{FF2B5EF4-FFF2-40B4-BE49-F238E27FC236}">
                  <a16:creationId xmlns:a16="http://schemas.microsoft.com/office/drawing/2014/main" id="{1BBCC36E-F822-CAB4-2FF8-A656C9395BE3}"/>
                </a:ext>
              </a:extLst>
            </p:cNvPr>
            <p:cNvSpPr/>
            <p:nvPr/>
          </p:nvSpPr>
          <p:spPr>
            <a:xfrm>
              <a:off x="4220750" y="80890"/>
              <a:ext cx="7728856" cy="5886864"/>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DEAF901-54F3-4FC7-E963-4BC4B3B1CC09}"/>
                </a:ext>
              </a:extLst>
            </p:cNvPr>
            <p:cNvSpPr txBox="1"/>
            <p:nvPr/>
          </p:nvSpPr>
          <p:spPr>
            <a:xfrm>
              <a:off x="7878556" y="80890"/>
              <a:ext cx="2969339" cy="584775"/>
            </a:xfrm>
            <a:prstGeom prst="rect">
              <a:avLst/>
            </a:prstGeom>
            <a:noFill/>
          </p:spPr>
          <p:txBody>
            <a:bodyPr wrap="square" rtlCol="0">
              <a:spAutoFit/>
            </a:bodyPr>
            <a:lstStyle/>
            <a:p>
              <a:pPr algn="ctr"/>
              <a:r>
                <a:rPr lang="fr-CA" sz="1600" b="1" dirty="0">
                  <a:solidFill>
                    <a:schemeClr val="bg1"/>
                  </a:solidFill>
                  <a:latin typeface="Source Sans Pro" panose="020B0503030403020204" pitchFamily="34" charset="0"/>
                </a:rPr>
                <a:t>Plaquettes mélangées traitées au psoralène (PMTP)</a:t>
              </a:r>
            </a:p>
          </p:txBody>
        </p:sp>
        <p:sp>
          <p:nvSpPr>
            <p:cNvPr id="25" name="TextBox 24">
              <a:extLst>
                <a:ext uri="{FF2B5EF4-FFF2-40B4-BE49-F238E27FC236}">
                  <a16:creationId xmlns:a16="http://schemas.microsoft.com/office/drawing/2014/main" id="{23E918E4-C2C1-9125-5A86-7E65BDA9A01C}"/>
                </a:ext>
              </a:extLst>
            </p:cNvPr>
            <p:cNvSpPr txBox="1"/>
            <p:nvPr/>
          </p:nvSpPr>
          <p:spPr>
            <a:xfrm>
              <a:off x="5262963" y="49151"/>
              <a:ext cx="2519661" cy="584775"/>
            </a:xfrm>
            <a:prstGeom prst="rect">
              <a:avLst/>
            </a:prstGeom>
            <a:noFill/>
          </p:spPr>
          <p:txBody>
            <a:bodyPr wrap="square" rtlCol="0">
              <a:spAutoFit/>
            </a:bodyPr>
            <a:lstStyle/>
            <a:p>
              <a:pPr algn="ctr"/>
              <a:r>
                <a:rPr lang="fr-CA" sz="1600" b="1" dirty="0">
                  <a:solidFill>
                    <a:schemeClr val="bg1"/>
                  </a:solidFill>
                  <a:latin typeface="Source Sans Pro" panose="020B0503030403020204" pitchFamily="34" charset="0"/>
                </a:rPr>
                <a:t>Plaquettes mélangées non traitées dans le plasma</a:t>
              </a:r>
            </a:p>
          </p:txBody>
        </p:sp>
        <p:pic>
          <p:nvPicPr>
            <p:cNvPr id="5" name="Picture 4">
              <a:extLst>
                <a:ext uri="{FF2B5EF4-FFF2-40B4-BE49-F238E27FC236}">
                  <a16:creationId xmlns:a16="http://schemas.microsoft.com/office/drawing/2014/main" id="{BA1ED84B-D680-2F92-6FF2-34E3880575E8}"/>
                </a:ext>
              </a:extLst>
            </p:cNvPr>
            <p:cNvPicPr>
              <a:picLocks noChangeAspect="1"/>
            </p:cNvPicPr>
            <p:nvPr/>
          </p:nvPicPr>
          <p:blipFill>
            <a:blip r:embed="rId4"/>
            <a:stretch>
              <a:fillRect/>
            </a:stretch>
          </p:blipFill>
          <p:spPr>
            <a:xfrm>
              <a:off x="5365549" y="591055"/>
              <a:ext cx="5379760" cy="5197676"/>
            </a:xfrm>
            <a:prstGeom prst="rect">
              <a:avLst/>
            </a:prstGeom>
          </p:spPr>
        </p:pic>
        <p:sp>
          <p:nvSpPr>
            <p:cNvPr id="30" name="TextBox 29">
              <a:extLst>
                <a:ext uri="{FF2B5EF4-FFF2-40B4-BE49-F238E27FC236}">
                  <a16:creationId xmlns:a16="http://schemas.microsoft.com/office/drawing/2014/main" id="{0A5B6ACB-4CBD-D8F2-B707-FCD86E5B00A7}"/>
                </a:ext>
              </a:extLst>
            </p:cNvPr>
            <p:cNvSpPr txBox="1"/>
            <p:nvPr/>
          </p:nvSpPr>
          <p:spPr>
            <a:xfrm>
              <a:off x="10492242" y="1069269"/>
              <a:ext cx="1115407" cy="510778"/>
            </a:xfrm>
            <a:prstGeom prst="roundRect">
              <a:avLst/>
            </a:prstGeom>
            <a:solidFill>
              <a:srgbClr val="FFFFFF"/>
            </a:solidFill>
          </p:spPr>
          <p:txBody>
            <a:bodyPr wrap="square" lIns="91440" tIns="45720" rIns="91440" bIns="45720" rtlCol="0" anchor="t">
              <a:spAutoFit/>
            </a:bodyPr>
            <a:lstStyle/>
            <a:p>
              <a:pPr algn="ctr"/>
              <a:r>
                <a:rPr lang="fr-FR" sz="1200" dirty="0">
                  <a:latin typeface="Source Sans Pro"/>
                  <a:ea typeface="Source Sans Pro"/>
                </a:rPr>
                <a:t>Pochette et attache</a:t>
              </a:r>
            </a:p>
          </p:txBody>
        </p:sp>
        <p:sp>
          <p:nvSpPr>
            <p:cNvPr id="6" name="TextBox 5">
              <a:extLst>
                <a:ext uri="{FF2B5EF4-FFF2-40B4-BE49-F238E27FC236}">
                  <a16:creationId xmlns:a16="http://schemas.microsoft.com/office/drawing/2014/main" id="{64CCBE6C-5027-0C0D-E6DB-68713795565D}"/>
                </a:ext>
              </a:extLst>
            </p:cNvPr>
            <p:cNvSpPr txBox="1"/>
            <p:nvPr/>
          </p:nvSpPr>
          <p:spPr>
            <a:xfrm>
              <a:off x="9087159" y="1660864"/>
              <a:ext cx="821873" cy="510778"/>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Orifices de sortie</a:t>
              </a:r>
              <a:endParaRPr lang="en-US" sz="1200" dirty="0">
                <a:latin typeface="Source Sans Pro" panose="020B0503030403020204" pitchFamily="34" charset="0"/>
              </a:endParaRPr>
            </a:p>
          </p:txBody>
        </p:sp>
        <p:sp>
          <p:nvSpPr>
            <p:cNvPr id="7" name="TextBox 6">
              <a:extLst>
                <a:ext uri="{FF2B5EF4-FFF2-40B4-BE49-F238E27FC236}">
                  <a16:creationId xmlns:a16="http://schemas.microsoft.com/office/drawing/2014/main" id="{872F20CE-522B-8535-FBEF-7EAC8FEF0CC6}"/>
                </a:ext>
              </a:extLst>
            </p:cNvPr>
            <p:cNvSpPr txBox="1"/>
            <p:nvPr/>
          </p:nvSpPr>
          <p:spPr>
            <a:xfrm>
              <a:off x="6652803" y="1814097"/>
              <a:ext cx="821873" cy="510778"/>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Orifice de sortie</a:t>
              </a:r>
              <a:endParaRPr lang="en-US" sz="1200" dirty="0">
                <a:latin typeface="Source Sans Pro" panose="020B0503030403020204" pitchFamily="34" charset="0"/>
              </a:endParaRPr>
            </a:p>
          </p:txBody>
        </p:sp>
        <p:sp>
          <p:nvSpPr>
            <p:cNvPr id="8" name="TextBox 7">
              <a:extLst>
                <a:ext uri="{FF2B5EF4-FFF2-40B4-BE49-F238E27FC236}">
                  <a16:creationId xmlns:a16="http://schemas.microsoft.com/office/drawing/2014/main" id="{B26DBF27-24BE-380D-D8CD-C3F625501787}"/>
                </a:ext>
              </a:extLst>
            </p:cNvPr>
            <p:cNvSpPr txBox="1"/>
            <p:nvPr/>
          </p:nvSpPr>
          <p:spPr>
            <a:xfrm>
              <a:off x="5682323" y="1821165"/>
              <a:ext cx="821873" cy="510778"/>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Orifice de sortie</a:t>
              </a:r>
              <a:endParaRPr lang="en-US" sz="1200" dirty="0">
                <a:latin typeface="Source Sans Pro" panose="020B0503030403020204" pitchFamily="34" charset="0"/>
              </a:endParaRPr>
            </a:p>
          </p:txBody>
        </p:sp>
        <p:sp>
          <p:nvSpPr>
            <p:cNvPr id="27" name="TextBox 26">
              <a:extLst>
                <a:ext uri="{FF2B5EF4-FFF2-40B4-BE49-F238E27FC236}">
                  <a16:creationId xmlns:a16="http://schemas.microsoft.com/office/drawing/2014/main" id="{A191A019-E54F-786C-E222-E23E736FBC44}"/>
                </a:ext>
              </a:extLst>
            </p:cNvPr>
            <p:cNvSpPr txBox="1"/>
            <p:nvPr/>
          </p:nvSpPr>
          <p:spPr>
            <a:xfrm>
              <a:off x="5888101" y="596447"/>
              <a:ext cx="821873" cy="306467"/>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Tubulure</a:t>
              </a:r>
              <a:endParaRPr lang="en-US" sz="1200" dirty="0">
                <a:latin typeface="Source Sans Pro" panose="020B0503030403020204" pitchFamily="34" charset="0"/>
              </a:endParaRPr>
            </a:p>
          </p:txBody>
        </p:sp>
      </p:grpSp>
    </p:spTree>
    <p:custDataLst>
      <p:tags r:id="rId1"/>
    </p:custDataLst>
    <p:extLst>
      <p:ext uri="{BB962C8B-B14F-4D97-AF65-F5344CB8AC3E}">
        <p14:creationId xmlns:p14="http://schemas.microsoft.com/office/powerpoint/2010/main" val="890226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43e0769bd51f6b86a037873dbf942eff">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6ca6dc5df3cfa7a4106f377ef8c8eb89"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9b7afee-783b-43f8-bd7c-2087a9468aea">
      <UserInfo>
        <DisplayName>Kimberly Figures</DisplayName>
        <AccountId>38</AccountId>
        <AccountType/>
      </UserInfo>
    </SharedWithUsers>
    <TaxCatchAll xmlns="a31d2d5e-e388-4f30-9ba5-17e7d9810864" xsi:nil="true"/>
    <lcf76f155ced4ddcb4097134ff3c332f xmlns="bcf844a0-8d71-4485-aac0-f86690523e6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2.xml><?xml version="1.0" encoding="utf-8"?>
<ds:datastoreItem xmlns:ds="http://schemas.openxmlformats.org/officeDocument/2006/customXml" ds:itemID="{1176085E-72DA-4F25-93C4-9617D3D0EA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7afee-783b-43f8-bd7c-2087a9468aea"/>
    <ds:schemaRef ds:uri="bcf844a0-8d71-4485-aac0-f86690523e61"/>
    <ds:schemaRef ds:uri="a31d2d5e-e388-4f30-9ba5-17e7d9810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3BBD3C-CEA3-4B87-9EF0-FB4B0296A2D7}">
  <ds:schemaRefs>
    <ds:schemaRef ds:uri="http://purl.org/dc/elements/1.1/"/>
    <ds:schemaRef ds:uri="29b7afee-783b-43f8-bd7c-2087a9468aea"/>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bcf844a0-8d71-4485-aac0-f86690523e61"/>
    <ds:schemaRef ds:uri="a31d2d5e-e388-4f30-9ba5-17e7d9810864"/>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14898</TotalTime>
  <Words>3806</Words>
  <Application>Microsoft Office PowerPoint</Application>
  <PresentationFormat>Widescreen</PresentationFormat>
  <Paragraphs>295</Paragraphs>
  <Slides>28</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28</vt:i4>
      </vt:variant>
    </vt:vector>
  </HeadingPairs>
  <TitlesOfParts>
    <vt:vector size="41" baseType="lpstr">
      <vt:lpstr>Arial</vt:lpstr>
      <vt:lpstr>Calibri</vt:lpstr>
      <vt:lpstr>Calibri Light</vt:lpstr>
      <vt:lpstr>Courier New</vt:lpstr>
      <vt:lpstr>Segoe UI</vt:lpstr>
      <vt:lpstr>Source Sans Pro</vt:lpstr>
      <vt:lpstr>Symbol</vt:lpstr>
      <vt:lpstr>Wingdings</vt:lpstr>
      <vt:lpstr>Office Theme</vt:lpstr>
      <vt:lpstr>Custom Design</vt:lpstr>
      <vt:lpstr>5_Custom Design</vt:lpstr>
      <vt:lpstr>3_Custom Design</vt:lpstr>
      <vt:lpstr>2_Office Theme</vt:lpstr>
      <vt:lpstr>Plaquettes à teneur réduite en agents pathogènes : présentation des composants</vt:lpstr>
      <vt:lpstr>Aperçu</vt:lpstr>
      <vt:lpstr>Acronymes </vt:lpstr>
      <vt:lpstr>Technologie d’inactivation des agents pathogènes (TIAP)</vt:lpstr>
      <vt:lpstr>Produits de plaquettes </vt:lpstr>
      <vt:lpstr>Technologie d’inactivation des agents pathogènes</vt:lpstr>
      <vt:lpstr>Technologie d’inactivation des agents pathogènes</vt:lpstr>
      <vt:lpstr>Caractéristiques des produits : traités au psoralène  vs non traités</vt:lpstr>
      <vt:lpstr>PowerPoint Presentation</vt:lpstr>
      <vt:lpstr>PowerPoint Presentation</vt:lpstr>
      <vt:lpstr>Plaquettes mélangées traitées au psoralène vs non traitées</vt:lpstr>
      <vt:lpstr>Plaquettes mélangées traitées au psoralène vs non traitées</vt:lpstr>
      <vt:lpstr>Plaquettes mélangées traitées au psoralène vs non traitées</vt:lpstr>
      <vt:lpstr>Calendrier de production – Durée de conservation </vt:lpstr>
      <vt:lpstr>PowerPoint Presentation</vt:lpstr>
      <vt:lpstr>Calendrier prévu de mise en circulation des plaquettes à teneur réduite en agents pathogènes</vt:lpstr>
      <vt:lpstr>Mise en circulation dans les hôpitaux</vt:lpstr>
      <vt:lpstr>Mise en circulation dans les hôpitaux</vt:lpstr>
      <vt:lpstr>Mise en circulation dans les hôpitaux</vt:lpstr>
      <vt:lpstr>Mise en circulation dans les hôpitaux</vt:lpstr>
      <vt:lpstr>Nouvelle étiquette (nouveau code, nouveau nom, durée de conservation de 7 jours*)</vt:lpstr>
      <vt:lpstr>Nouvelle étiquette (nouveau code, nouveau nom, durée de conservation de 7 jours*)</vt:lpstr>
      <vt:lpstr>Mise en circulation dans les hôpitaux</vt:lpstr>
      <vt:lpstr>Ressources supplémentaires </vt:lpstr>
      <vt:lpstr>Ressources</vt:lpstr>
      <vt:lpstr>Contact</vt:lpstr>
      <vt:lpstr>Contact</vt:lpstr>
      <vt:lpstr>Ensemble, nous sommes la chaîne de vie du Canada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Abby Wolfe</cp:lastModifiedBy>
  <cp:revision>90</cp:revision>
  <dcterms:created xsi:type="dcterms:W3CDTF">2020-08-13T18:27:05Z</dcterms:created>
  <dcterms:modified xsi:type="dcterms:W3CDTF">2023-05-04T12:23:09Z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MediaServiceImageTags">
    <vt:lpwstr/>
  </property>
  <property fmtid="{D5CDD505-2E9C-101B-9397-08002B2CF9AE}" pid="4" name="ArticulateGUID">
    <vt:lpwstr>FF82BCF0-408F-4263-8B26-F8078316915C</vt:lpwstr>
  </property>
  <property fmtid="{D5CDD505-2E9C-101B-9397-08002B2CF9AE}" pid="5" name="ArticulatePath">
    <vt:lpwstr>https://cbsscs.sharepoint.com/teams/external/CGT/Shared Documents/Chapter 19_PR platelets/Chapter_Slide decks_FAQ_FINAL versions/French 2022/2210-013_Intercept hospital communication-component deck-FINAL2_FR</vt:lpwstr>
  </property>
</Properties>
</file>