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3" r:id="rId5"/>
    <p:sldMasterId id="2147483761" r:id="rId6"/>
    <p:sldMasterId id="2147483737" r:id="rId7"/>
    <p:sldMasterId id="2147483797" r:id="rId8"/>
  </p:sldMasterIdLst>
  <p:notesMasterIdLst>
    <p:notesMasterId r:id="rId37"/>
  </p:notesMasterIdLst>
  <p:handoutMasterIdLst>
    <p:handoutMasterId r:id="rId38"/>
  </p:handoutMasterIdLst>
  <p:sldIdLst>
    <p:sldId id="256" r:id="rId9"/>
    <p:sldId id="311" r:id="rId10"/>
    <p:sldId id="649" r:id="rId11"/>
    <p:sldId id="642" r:id="rId12"/>
    <p:sldId id="656" r:id="rId13"/>
    <p:sldId id="606" r:id="rId14"/>
    <p:sldId id="639" r:id="rId15"/>
    <p:sldId id="584" r:id="rId16"/>
    <p:sldId id="653" r:id="rId17"/>
    <p:sldId id="654" r:id="rId18"/>
    <p:sldId id="610" r:id="rId19"/>
    <p:sldId id="619" r:id="rId20"/>
    <p:sldId id="615" r:id="rId21"/>
    <p:sldId id="631" r:id="rId22"/>
    <p:sldId id="602" r:id="rId23"/>
    <p:sldId id="655" r:id="rId24"/>
    <p:sldId id="323" r:id="rId25"/>
    <p:sldId id="657" r:id="rId26"/>
    <p:sldId id="652" r:id="rId27"/>
    <p:sldId id="617" r:id="rId28"/>
    <p:sldId id="594" r:id="rId29"/>
    <p:sldId id="262" r:id="rId30"/>
    <p:sldId id="578" r:id="rId31"/>
    <p:sldId id="647" r:id="rId32"/>
    <p:sldId id="658" r:id="rId33"/>
    <p:sldId id="265" r:id="rId34"/>
    <p:sldId id="565"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BEDEE00C-DD3A-E8CB-D73F-7A1133D917DD}" name="Chantal Couture" initials="CC" userId="S::chantal.couture@blood.ca::4e2f9947-7e80-49a9-a133-b0d677940a4e" providerId="AD"/>
  <p188:author id="{32743945-3B3C-5AEC-97A7-540E855DD8C1}" name="Amanda Nowry" initials="AN" userId="S::amanda.nowry@blood.ca::328760f5-f4aa-4caf-bc28-192646c5848f"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2"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22"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7"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D3338"/>
    <a:srgbClr val="85DFFF"/>
    <a:srgbClr val="CEEAB0"/>
    <a:srgbClr val="ED1C24"/>
    <a:srgbClr val="E6E6E6"/>
    <a:srgbClr val="4D9E99"/>
    <a:srgbClr val="88528B"/>
    <a:srgbClr val="E5A812"/>
    <a:srgbClr val="54C3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5B2413-7C66-6C05-3D2A-716EB0BF1F9C}" v="1" dt="2023-09-28T12:45:42.380"/>
    <p1510:client id="{A9B84FEF-62E3-07C5-B0F8-4212A94C0BEF}" v="13" dt="2023-09-25T16:22:21.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58" autoAdjust="0"/>
  </p:normalViewPr>
  <p:slideViewPr>
    <p:cSldViewPr snapToGrid="0">
      <p:cViewPr varScale="1">
        <p:scale>
          <a:sx n="70" d="100"/>
          <a:sy n="70" d="100"/>
        </p:scale>
        <p:origin x="331"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gs" Target="tags/tag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2023-09-28</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2023-09-28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t>This presentation was originally published in October 2022. It was updated in April 2023 to reflect a change in PPPT shelf-life from 5 to 7 days and July 2023 following Health Canada's approval of APPT and untreated apheresis platelet in PAS-E. </a:t>
            </a:r>
            <a:endParaRPr lang="en-US"/>
          </a:p>
          <a:p>
            <a:pPr>
              <a:defRPr/>
            </a:pPr>
            <a:endParaRPr lang="en-CA" sz="1800">
              <a:effectLst/>
              <a:latin typeface="Segoe UI"/>
              <a:ea typeface="Calibri" panose="020F0502020204030204" pitchFamily="34" charset="0"/>
              <a:cs typeface="Segoe UI"/>
            </a:endParaRPr>
          </a:p>
          <a:p>
            <a:endParaRPr lang="en-CA"/>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latin typeface="Segoe UI"/>
                <a:ea typeface="Calibri" panose="020F0502020204030204" pitchFamily="34" charset="0"/>
                <a:cs typeface="Segoe UI"/>
              </a:rPr>
              <a:t>The</a:t>
            </a:r>
            <a:r>
              <a:rPr lang="en-CA" sz="1800">
                <a:noFill/>
                <a:effectLst/>
                <a:latin typeface="Segoe UI"/>
                <a:ea typeface="Calibri" panose="020F0502020204030204" pitchFamily="34" charset="0"/>
                <a:cs typeface="Segoe UI"/>
              </a:rPr>
              <a:t> bag of the treated pooled component is 1 cm longer and 3 cm wider.</a:t>
            </a:r>
            <a:endParaRPr lang="en-US" sz="1800">
              <a:noFill/>
              <a:effectLst/>
              <a:latin typeface="Segoe UI"/>
              <a:ea typeface="Calibri" panose="020F0502020204030204" pitchFamily="34" charset="0"/>
              <a:cs typeface="Segoe UI"/>
            </a:endParaRPr>
          </a:p>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effectLst/>
                <a:latin typeface="Segoe UI"/>
                <a:ea typeface="Calibri" panose="020F0502020204030204" pitchFamily="34" charset="0"/>
                <a:cs typeface="Segoe UI"/>
              </a:rPr>
              <a:t>They both have two ports.</a:t>
            </a:r>
            <a:endParaRPr lang="en-US" sz="1800">
              <a:noFill/>
              <a:effectLst/>
              <a:latin typeface="Segoe UI"/>
              <a:ea typeface="Calibri" panose="020F0502020204030204" pitchFamily="34" charset="0"/>
              <a:cs typeface="Segoe UI"/>
            </a:endParaRPr>
          </a:p>
          <a:p>
            <a:pPr marL="342900" indent="-342900">
              <a:lnSpc>
                <a:spcPct val="107000"/>
              </a:lnSpc>
              <a:buClr>
                <a:srgbClr val="000000"/>
              </a:buClr>
              <a:buFont typeface="Wingdings" panose="05000000000000000000" pitchFamily="2" charset="2"/>
              <a:buChar char=""/>
            </a:pPr>
            <a:r>
              <a:rPr lang="en-CA" sz="1800">
                <a:noFill/>
                <a:latin typeface="Segoe UI"/>
                <a:ea typeface="Calibri" panose="020F0502020204030204" pitchFamily="34" charset="0"/>
                <a:cs typeface="Segoe UI"/>
              </a:rPr>
              <a:t>The PPPT bag has</a:t>
            </a:r>
            <a:r>
              <a:rPr lang="en-CA" sz="1800">
                <a:noFill/>
                <a:effectLst/>
                <a:latin typeface="Segoe UI"/>
                <a:ea typeface="Calibri" panose="020F0502020204030204" pitchFamily="34" charset="0"/>
                <a:cs typeface="Segoe UI"/>
              </a:rPr>
              <a:t> a sampling pouch, instead of extra tubing, that can be used for testing, which will be further demonstrated later in this presentation.</a:t>
            </a:r>
            <a:endParaRPr lang="en-US" sz="1800">
              <a:noFill/>
              <a:effectLst/>
              <a:latin typeface="Segoe UI"/>
              <a:ea typeface="Calibri" panose="020F0502020204030204" pitchFamily="34" charset="0"/>
              <a:cs typeface="Segoe UI"/>
            </a:endParaRPr>
          </a:p>
          <a:p>
            <a:pPr marL="342900" marR="0" lvl="0" indent="-342900">
              <a:lnSpc>
                <a:spcPct val="107000"/>
              </a:lnSpc>
              <a:spcBef>
                <a:spcPts val="0"/>
              </a:spcBef>
              <a:spcAft>
                <a:spcPts val="800"/>
              </a:spcAft>
              <a:buClr>
                <a:srgbClr val="000000"/>
              </a:buClr>
              <a:buFont typeface="Wingdings" panose="05000000000000000000" pitchFamily="2" charset="2"/>
              <a:buChar char=""/>
            </a:pPr>
            <a:r>
              <a:rPr lang="en-US" sz="1800">
                <a:noFill/>
                <a:effectLst/>
                <a:latin typeface="Segoe UI"/>
                <a:ea typeface="Calibri" panose="020F0502020204030204" pitchFamily="34" charset="0"/>
                <a:cs typeface="Segoe UI"/>
              </a:rPr>
              <a:t>Like the current material, the EVA bags do not contain any DEHP plasticizer, however, the attached transfusion ports and tubing may be made of plastics that contain DEHP. Platelet units may also come into contact with DEHP plasticizer during collection and component manufacturing.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41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Treated platelets are a much lower volume than untreated pooled platelets, on average about 130 ml less, and contain much less plasma.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platelet yield is lower in the treated component, but there is evidence that there is no significant difference in bleeding risk between treated and untreated platelets. Please refer to the clinical presentation for more information.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untreated pooled platelet component is made from the buffy coat pools of 4 donors and suspended in 100% plasma from a male donor. Treated platelets are made from pools split from 7 donors and are suspended in an approximately 60/40 PAS-E/plasma solution.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 </a:t>
            </a:r>
            <a:r>
              <a:rPr lang="en-CA" sz="1800">
                <a:effectLst/>
                <a:latin typeface="Segoe UI" panose="020B0502040204020203" pitchFamily="34" charset="0"/>
                <a:ea typeface="Calibri" panose="020F0502020204030204" pitchFamily="34" charset="0"/>
                <a:cs typeface="Times New Roman" panose="02020603050405020304" pitchFamily="18" charset="0"/>
              </a:rPr>
              <a:t>(Read bottom bullets)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CA" sz="1800">
                <a:effectLst/>
                <a:latin typeface="Segoe UI"/>
                <a:ea typeface="Calibri" panose="020F0502020204030204" pitchFamily="34" charset="0"/>
                <a:cs typeface="Segoe UI"/>
              </a:rPr>
              <a:t>The </a:t>
            </a:r>
            <a:r>
              <a:rPr lang="en-CA" sz="1800">
                <a:latin typeface="Segoe UI"/>
                <a:ea typeface="Calibri" panose="020F0502020204030204" pitchFamily="34" charset="0"/>
                <a:cs typeface="Segoe UI"/>
              </a:rPr>
              <a:t>7-day shelf</a:t>
            </a:r>
            <a:r>
              <a:rPr lang="en-CA" sz="1800">
                <a:effectLst/>
                <a:latin typeface="Segoe UI"/>
                <a:ea typeface="Calibri" panose="020F0502020204030204" pitchFamily="34" charset="0"/>
                <a:cs typeface="Segoe UI"/>
              </a:rPr>
              <a:t> life of </a:t>
            </a:r>
            <a:r>
              <a:rPr lang="en-CA" sz="1800">
                <a:latin typeface="Segoe UI"/>
                <a:ea typeface="Calibri" panose="020F0502020204030204" pitchFamily="34" charset="0"/>
                <a:cs typeface="Segoe UI"/>
              </a:rPr>
              <a:t>PPPT was approved by Health Canada effective April 24, 2023. </a:t>
            </a:r>
            <a:endParaRPr lang="en-CA" sz="1800">
              <a:effectLst/>
              <a:latin typeface="Segoe UI"/>
              <a:ea typeface="Calibri" panose="020F0502020204030204" pitchFamily="34" charset="0"/>
              <a:cs typeface="Segoe UI"/>
            </a:endParaRPr>
          </a:p>
          <a:p>
            <a:pPr marL="342900" indent="-342900">
              <a:lnSpc>
                <a:spcPct val="107000"/>
              </a:lnSpc>
              <a:buFont typeface="Wingdings" panose="05000000000000000000" pitchFamily="2" charset="2"/>
              <a:buChar char=""/>
            </a:pPr>
            <a:r>
              <a:rPr lang="en-CA" sz="1800">
                <a:effectLst/>
                <a:latin typeface="Segoe UI"/>
                <a:ea typeface="Calibri" panose="020F0502020204030204" pitchFamily="34" charset="0"/>
                <a:cs typeface="Segoe UI"/>
              </a:rPr>
              <a:t>Since the manufacturing process with psoralen does not require bacterial testing prior to release into inventory, the treated platelets are available for </a:t>
            </a:r>
            <a:r>
              <a:rPr lang="en-CA" sz="1800">
                <a:latin typeface="Segoe UI"/>
                <a:ea typeface="Calibri" panose="020F0502020204030204" pitchFamily="34" charset="0"/>
                <a:cs typeface="Segoe UI"/>
              </a:rPr>
              <a:t>end labelling</a:t>
            </a:r>
            <a:r>
              <a:rPr lang="en-CA" sz="1800">
                <a:effectLst/>
                <a:latin typeface="Segoe UI"/>
                <a:ea typeface="Calibri" panose="020F0502020204030204" pitchFamily="34" charset="0"/>
                <a:cs typeface="Segoe UI"/>
              </a:rPr>
              <a:t> to the hospitals approximately one day sooner than the untreated pooled platelets. Typically, the maximum shelf life for the hospital of an untreated pooled platelet is ~4 days whereas for the treated pool is ~</a:t>
            </a:r>
            <a:r>
              <a:rPr lang="en-CA" sz="1800">
                <a:latin typeface="Segoe UI"/>
                <a:ea typeface="Calibri" panose="020F0502020204030204" pitchFamily="34" charset="0"/>
                <a:cs typeface="Segoe UI"/>
              </a:rPr>
              <a:t>4-5</a:t>
            </a:r>
            <a:r>
              <a:rPr lang="en-CA" sz="1800">
                <a:effectLst/>
                <a:latin typeface="Segoe UI"/>
                <a:ea typeface="Calibri" panose="020F0502020204030204" pitchFamily="34" charset="0"/>
                <a:cs typeface="Segoe UI"/>
              </a:rPr>
              <a:t> days.</a:t>
            </a:r>
            <a:endParaRPr lang="en-US" sz="1800">
              <a:effectLst/>
              <a:latin typeface="Segoe UI"/>
              <a:ea typeface="Calibri" panose="020F0502020204030204" pitchFamily="34" charset="0"/>
              <a:cs typeface="Segoe UI"/>
            </a:endParaRPr>
          </a:p>
          <a:p>
            <a:pPr marL="342900" indent="-342900">
              <a:lnSpc>
                <a:spcPct val="107000"/>
              </a:lnSpc>
              <a:spcAft>
                <a:spcPts val="800"/>
              </a:spcAft>
              <a:buFont typeface="Wingdings" panose="05000000000000000000" pitchFamily="2" charset="2"/>
              <a:buChar char=""/>
            </a:pPr>
            <a:r>
              <a:rPr lang="en-CA" sz="1800">
                <a:effectLst/>
                <a:latin typeface="Segoe UI"/>
                <a:ea typeface="Calibri" panose="020F0502020204030204" pitchFamily="34" charset="0"/>
                <a:cs typeface="Segoe UI"/>
              </a:rPr>
              <a:t>Freshest platelets are not always released on the day they become available as they are released based on First In First Out practices and maximized operations at </a:t>
            </a:r>
            <a:r>
              <a:rPr lang="en-CA" sz="1800">
                <a:latin typeface="Segoe UI"/>
                <a:ea typeface="Calibri" panose="020F0502020204030204" pitchFamily="34" charset="0"/>
                <a:cs typeface="Segoe UI"/>
              </a:rPr>
              <a:t>Canadian Blood Services</a:t>
            </a:r>
            <a:r>
              <a:rPr lang="en-CA" sz="1800">
                <a:effectLst/>
                <a:latin typeface="Segoe UI"/>
                <a:ea typeface="Calibri" panose="020F0502020204030204" pitchFamily="34" charset="0"/>
                <a:cs typeface="Segoe UI"/>
              </a:rPr>
              <a:t> to minimize outdates.</a:t>
            </a:r>
            <a:r>
              <a:rPr lang="en-CA" sz="1800">
                <a:latin typeface="Segoe UI"/>
                <a:ea typeface="Calibri" panose="020F0502020204030204" pitchFamily="34" charset="0"/>
                <a:cs typeface="Segoe UI"/>
              </a:rPr>
              <a:t> </a:t>
            </a:r>
            <a:endParaRPr lang="en-US" sz="180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Wingdings" panose="05000000000000000000" pitchFamily="2" charset="2"/>
              <a:buChar char=""/>
            </a:pPr>
            <a:r>
              <a:rPr lang="en-CA" sz="1800">
                <a:effectLst/>
                <a:latin typeface="Segoe UI"/>
                <a:ea typeface="Calibri" panose="020F0502020204030204" pitchFamily="34" charset="0"/>
                <a:cs typeface="Segoe UI"/>
              </a:rPr>
              <a:t>This slide shows another visualization comparing the shelf-life of treated and untreated components</a:t>
            </a:r>
            <a:r>
              <a:rPr lang="en-CA" sz="1800">
                <a:latin typeface="Segoe UI"/>
                <a:ea typeface="Calibri" panose="020F0502020204030204" pitchFamily="34" charset="0"/>
                <a:cs typeface="Segoe UI"/>
              </a:rPr>
              <a:t>.</a:t>
            </a:r>
            <a:endParaRPr lang="en-US" sz="1800">
              <a:effectLst/>
              <a:latin typeface="Segoe UI"/>
              <a:ea typeface="Calibri" panose="020F0502020204030204" pitchFamily="34" charset="0"/>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5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81398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Read slide.  Customer letters are being released on a regular basis to update hospitals on implementation roll out progress.</a:t>
            </a: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64032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For Hospital IT, please ensure to add the ISBT component codes to the LIS.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The new components need to be incorporated into the CPOE and indicate that the Psoralen-treated component is equivalent to irradiated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For component administration, please assess and revise transfusion policies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Inform staff that irradiation is not required or indicated for the treated components.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Education will be required for nurses and patients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Example bags and labels can be provided upon request (contact your HLS)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Please refer to the most recent circular of information on blood.ca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3042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 </a:t>
            </a:r>
            <a:r>
              <a:rPr lang="en-US"/>
              <a:t>It is important to note that the microaggregates have been observed in other countries using this technology.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This picture provides you with a closer look at the sampling line and pouch which can be used to take a sample from the unit. This configuration allows for the use of a </a:t>
            </a:r>
            <a:r>
              <a:rPr lang="en-CA" sz="1800" err="1">
                <a:effectLst/>
                <a:latin typeface="Segoe UI" panose="020B0502040204020203" pitchFamily="34" charset="0"/>
                <a:ea typeface="Calibri" panose="020F0502020204030204" pitchFamily="34" charset="0"/>
                <a:cs typeface="Times New Roman" panose="02020603050405020304" pitchFamily="18" charset="0"/>
              </a:rPr>
              <a:t>Hematype</a:t>
            </a:r>
            <a:r>
              <a:rPr lang="en-CA" sz="1800">
                <a:effectLst/>
                <a:latin typeface="Segoe UI" panose="020B0502040204020203" pitchFamily="34" charset="0"/>
                <a:ea typeface="Calibri" panose="020F0502020204030204" pitchFamily="34" charset="0"/>
                <a:cs typeface="Times New Roman" panose="02020603050405020304" pitchFamily="18" charset="0"/>
              </a:rPr>
              <a:t> Segment Sampling Device.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sampling line can also be used for sterile docking.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ports are ISO compliant, therefore no change to current spiking technique is needed. There have been no reports to date of any issues with spiking of the new bags.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CA" sz="1800">
                <a:latin typeface="Segoe UI"/>
                <a:ea typeface="Calibri" panose="020F0502020204030204" pitchFamily="34" charset="0"/>
                <a:cs typeface="Segoe UI"/>
              </a:rPr>
              <a:t>The </a:t>
            </a:r>
            <a:r>
              <a:rPr lang="en-CA" sz="1800">
                <a:effectLst/>
                <a:latin typeface="Segoe UI"/>
                <a:ea typeface="Calibri" panose="020F0502020204030204" pitchFamily="34" charset="0"/>
                <a:cs typeface="Segoe UI"/>
              </a:rPr>
              <a:t>bags of the new </a:t>
            </a:r>
            <a:r>
              <a:rPr lang="en-CA" sz="1800">
                <a:latin typeface="Segoe UI"/>
                <a:ea typeface="Calibri" panose="020F0502020204030204" pitchFamily="34" charset="0"/>
                <a:cs typeface="Segoe UI"/>
              </a:rPr>
              <a:t>pathogen-reduced</a:t>
            </a:r>
            <a:r>
              <a:rPr lang="en-CA" sz="1800">
                <a:effectLst/>
                <a:latin typeface="Segoe UI"/>
                <a:ea typeface="Calibri" panose="020F0502020204030204" pitchFamily="34" charset="0"/>
                <a:cs typeface="Segoe UI"/>
              </a:rPr>
              <a:t> pooled platelets are made of EVA plastic. This type of plastic is more prone to show scratches or wrinkles. These are strictly cosmetic in nature and won’t impact the quality of the platelets.</a:t>
            </a:r>
            <a:r>
              <a:rPr lang="en-CA" sz="1800">
                <a:latin typeface="Segoe UI"/>
                <a:ea typeface="Calibri" panose="020F0502020204030204" pitchFamily="34" charset="0"/>
                <a:cs typeface="Segoe UI"/>
              </a:rPr>
              <a:t> </a:t>
            </a:r>
            <a:endParaRPr lang="en-US" sz="180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en-CA" sz="1800">
                <a:effectLst/>
                <a:latin typeface="Segoe UI"/>
                <a:ea typeface="Calibri" panose="020F0502020204030204" pitchFamily="34" charset="0"/>
                <a:cs typeface="Segoe UI"/>
              </a:rPr>
              <a:t>Since the plastic of the new bag is more brittle, it is always a good practice to confirm acceptability by visual inspection, including absence of leaks, when handling the component. </a:t>
            </a:r>
            <a:r>
              <a:rPr lang="en-CA" sz="1800">
                <a:latin typeface="Segoe UI"/>
                <a:ea typeface="Calibri" panose="020F0502020204030204" pitchFamily="34" charset="0"/>
                <a:cs typeface="Segoe UI"/>
              </a:rPr>
              <a:t>Canadian Blood Services</a:t>
            </a:r>
            <a:r>
              <a:rPr lang="en-CA" sz="1800">
                <a:effectLst/>
                <a:latin typeface="Segoe UI"/>
                <a:ea typeface="Calibri" panose="020F0502020204030204" pitchFamily="34" charset="0"/>
                <a:cs typeface="Segoe UI"/>
              </a:rPr>
              <a:t> is working on a new Visual Inspection Tool which will be posted on our Professional Education website soon.</a:t>
            </a:r>
            <a:endParaRPr lang="en-US" sz="1800">
              <a:effectLst/>
              <a:latin typeface="Segoe UI"/>
              <a:ea typeface="Calibri" panose="020F0502020204030204" pitchFamily="34" charset="0"/>
              <a:cs typeface="Segoe U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22972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CA" sz="1800">
                <a:latin typeface="Segoe UI"/>
                <a:ea typeface="Calibri" panose="020F0502020204030204" pitchFamily="34" charset="0"/>
                <a:cs typeface="Segoe UI"/>
              </a:rPr>
              <a:t>This presentation will</a:t>
            </a:r>
            <a:r>
              <a:rPr lang="en-CA" sz="1800">
                <a:effectLst/>
                <a:latin typeface="Segoe UI"/>
                <a:ea typeface="Calibri" panose="020F0502020204030204" pitchFamily="34" charset="0"/>
                <a:cs typeface="Segoe UI"/>
              </a:rPr>
              <a:t> provide you with a brief overview of </a:t>
            </a:r>
            <a:r>
              <a:rPr lang="en-CA" sz="1800" b="1">
                <a:latin typeface="Segoe UI"/>
                <a:ea typeface="Calibri" panose="020F0502020204030204" pitchFamily="34" charset="0"/>
                <a:cs typeface="Segoe UI"/>
              </a:rPr>
              <a:t>pathogen</a:t>
            </a:r>
            <a:r>
              <a:rPr lang="en-CA" sz="1800" b="1">
                <a:effectLst/>
                <a:latin typeface="Segoe UI"/>
                <a:ea typeface="Calibri" panose="020F0502020204030204" pitchFamily="34" charset="0"/>
                <a:cs typeface="Segoe UI"/>
              </a:rPr>
              <a:t> </a:t>
            </a:r>
            <a:r>
              <a:rPr lang="en-CA" sz="1800" b="1">
                <a:latin typeface="Segoe UI"/>
                <a:ea typeface="Calibri" panose="020F0502020204030204" pitchFamily="34" charset="0"/>
                <a:cs typeface="Segoe UI"/>
              </a:rPr>
              <a:t>inactivation</a:t>
            </a:r>
            <a:r>
              <a:rPr lang="en-CA" sz="1800" b="1">
                <a:effectLst/>
                <a:latin typeface="Segoe UI"/>
                <a:ea typeface="Calibri" panose="020F0502020204030204" pitchFamily="34" charset="0"/>
                <a:cs typeface="Segoe UI"/>
              </a:rPr>
              <a:t> </a:t>
            </a:r>
            <a:r>
              <a:rPr lang="en-CA" sz="1800" b="1">
                <a:latin typeface="Segoe UI"/>
                <a:ea typeface="Calibri" panose="020F0502020204030204" pitchFamily="34" charset="0"/>
                <a:cs typeface="Segoe UI"/>
              </a:rPr>
              <a:t>technology</a:t>
            </a:r>
            <a:r>
              <a:rPr lang="en-CA" sz="1800">
                <a:effectLst/>
                <a:latin typeface="Segoe UI"/>
                <a:ea typeface="Calibri" panose="020F0502020204030204" pitchFamily="34" charset="0"/>
                <a:cs typeface="Segoe UI"/>
              </a:rPr>
              <a:t>, the </a:t>
            </a:r>
            <a:r>
              <a:rPr lang="en-CA" sz="1800" b="1">
                <a:effectLst/>
                <a:latin typeface="Segoe UI"/>
                <a:ea typeface="Calibri" panose="020F0502020204030204" pitchFamily="34" charset="0"/>
                <a:cs typeface="Segoe UI"/>
              </a:rPr>
              <a:t>component characteristics </a:t>
            </a:r>
            <a:r>
              <a:rPr lang="en-CA" sz="1800">
                <a:latin typeface="Segoe UI"/>
                <a:ea typeface="Calibri" panose="020F0502020204030204" pitchFamily="34" charset="0"/>
                <a:cs typeface="Segoe UI"/>
              </a:rPr>
              <a:t>of</a:t>
            </a:r>
            <a:r>
              <a:rPr lang="en-CA" sz="1800">
                <a:effectLst/>
                <a:latin typeface="Segoe UI"/>
                <a:ea typeface="Calibri" panose="020F0502020204030204" pitchFamily="34" charset="0"/>
                <a:cs typeface="Segoe UI"/>
              </a:rPr>
              <a:t> </a:t>
            </a:r>
            <a:r>
              <a:rPr lang="en-CA" sz="1800">
                <a:latin typeface="Segoe UI"/>
                <a:ea typeface="Calibri" panose="020F0502020204030204" pitchFamily="34" charset="0"/>
                <a:cs typeface="Segoe UI"/>
              </a:rPr>
              <a:t>psoralen-treated</a:t>
            </a:r>
            <a:r>
              <a:rPr lang="en-CA" sz="1800">
                <a:effectLst/>
                <a:latin typeface="Segoe UI"/>
                <a:ea typeface="Calibri" panose="020F0502020204030204" pitchFamily="34" charset="0"/>
                <a:cs typeface="Segoe UI"/>
              </a:rPr>
              <a:t>, pathogen-reduced </a:t>
            </a:r>
            <a:r>
              <a:rPr lang="en-CA" sz="1800">
                <a:latin typeface="Segoe UI"/>
                <a:ea typeface="Calibri" panose="020F0502020204030204" pitchFamily="34" charset="0"/>
                <a:cs typeface="Segoe UI"/>
              </a:rPr>
              <a:t>platelets </a:t>
            </a:r>
            <a:r>
              <a:rPr lang="en-CA" sz="1800">
                <a:effectLst/>
                <a:latin typeface="Segoe UI"/>
                <a:ea typeface="Calibri" panose="020F0502020204030204" pitchFamily="34" charset="0"/>
                <a:cs typeface="Segoe UI"/>
              </a:rPr>
              <a:t>compared to untreated platelets, and some </a:t>
            </a:r>
            <a:r>
              <a:rPr lang="en-CA" sz="1800" b="1">
                <a:effectLst/>
                <a:latin typeface="Segoe UI"/>
                <a:ea typeface="Calibri" panose="020F0502020204030204" pitchFamily="34" charset="0"/>
                <a:cs typeface="Segoe UI"/>
              </a:rPr>
              <a:t>implementation considerations</a:t>
            </a:r>
            <a:r>
              <a:rPr lang="en-CA" sz="1800">
                <a:effectLst/>
                <a:latin typeface="Segoe UI"/>
                <a:ea typeface="Calibri" panose="020F0502020204030204" pitchFamily="34" charset="0"/>
                <a:cs typeface="Segoe UI"/>
              </a:rPr>
              <a:t>.</a:t>
            </a:r>
            <a:r>
              <a:rPr lang="en-CA" sz="1800">
                <a:latin typeface="Segoe UI"/>
                <a:ea typeface="Calibri" panose="020F0502020204030204" pitchFamily="34" charset="0"/>
                <a:cs typeface="Segoe UI"/>
              </a:rPr>
              <a:t> It</a:t>
            </a:r>
            <a:r>
              <a:rPr lang="en-CA" sz="1800">
                <a:effectLst/>
                <a:latin typeface="Segoe UI"/>
                <a:ea typeface="Calibri" panose="020F0502020204030204" pitchFamily="34" charset="0"/>
                <a:cs typeface="Segoe UI"/>
              </a:rPr>
              <a:t> will also </a:t>
            </a:r>
            <a:r>
              <a:rPr lang="en-CA" sz="1800">
                <a:latin typeface="Segoe UI"/>
                <a:ea typeface="Calibri" panose="020F0502020204030204" pitchFamily="34" charset="0"/>
                <a:cs typeface="Segoe UI"/>
              </a:rPr>
              <a:t>provide</a:t>
            </a:r>
            <a:r>
              <a:rPr lang="en-CA" sz="1800">
                <a:effectLst/>
                <a:latin typeface="Segoe UI"/>
                <a:ea typeface="Calibri" panose="020F0502020204030204" pitchFamily="34" charset="0"/>
                <a:cs typeface="Segoe UI"/>
              </a:rPr>
              <a:t> links to </a:t>
            </a:r>
            <a:r>
              <a:rPr lang="en-CA" sz="1800">
                <a:latin typeface="Segoe UI"/>
                <a:ea typeface="Calibri" panose="020F0502020204030204" pitchFamily="34" charset="0"/>
                <a:cs typeface="Segoe UI"/>
              </a:rPr>
              <a:t>additional </a:t>
            </a:r>
            <a:r>
              <a:rPr lang="en-CA" sz="1800" b="1">
                <a:effectLst/>
                <a:latin typeface="Segoe UI"/>
                <a:ea typeface="Calibri" panose="020F0502020204030204" pitchFamily="34" charset="0"/>
                <a:cs typeface="Segoe UI"/>
              </a:rPr>
              <a:t>resources</a:t>
            </a:r>
            <a:r>
              <a:rPr lang="en-CA" sz="1800">
                <a:effectLst/>
                <a:latin typeface="Segoe UI"/>
                <a:ea typeface="Calibri" panose="020F0502020204030204" pitchFamily="34" charset="0"/>
                <a:cs typeface="Segoe UI"/>
              </a:rPr>
              <a:t>.</a:t>
            </a:r>
            <a:endParaRPr lang="en-US" sz="1800">
              <a:effectLst/>
              <a:latin typeface="Segoe UI"/>
              <a:ea typeface="Calibri" panose="020F0502020204030204" pitchFamily="34" charset="0"/>
              <a:cs typeface="Segoe UI"/>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CA" sz="1800" dirty="0">
                <a:effectLst/>
                <a:latin typeface="Segoe UI"/>
                <a:ea typeface="Calibri"/>
                <a:cs typeface="Segoe UI"/>
              </a:rPr>
              <a:t>The next two slides will review the ISBT128 labels of the new components</a:t>
            </a:r>
            <a:r>
              <a:rPr lang="en-CA" sz="1800" dirty="0">
                <a:latin typeface="Segoe UI"/>
                <a:ea typeface="Calibri"/>
                <a:cs typeface="Segoe UI"/>
              </a:rPr>
              <a:t> </a:t>
            </a:r>
            <a:endParaRPr lang="en-CA" sz="1800" dirty="0">
              <a:effectLst/>
              <a:latin typeface="Segoe UI" panose="020B0502040204020203" pitchFamily="34" charset="0"/>
              <a:ea typeface="Calibri"/>
              <a:cs typeface="Times New Roman" panose="02020603050405020304" pitchFamily="18" charset="0"/>
            </a:endParaRPr>
          </a:p>
          <a:p>
            <a:pPr marL="342900" indent="-342900">
              <a:lnSpc>
                <a:spcPct val="107000"/>
              </a:lnSpc>
              <a:buFont typeface="Wingdings" panose="05000000000000000000" pitchFamily="2" charset="2"/>
              <a:buChar char=""/>
            </a:pPr>
            <a:r>
              <a:rPr lang="en-US" sz="1800" dirty="0">
                <a:noFill/>
                <a:effectLst/>
                <a:latin typeface="Segoe UI"/>
                <a:ea typeface="Calibri"/>
                <a:cs typeface="Segoe UI"/>
              </a:rPr>
              <a:t>As mentioned, two new codes will need to be entered into the hospital system. Two codes because we started with a double dose component.</a:t>
            </a:r>
            <a:r>
              <a:rPr lang="en-US" sz="1800" dirty="0">
                <a:noFill/>
                <a:latin typeface="Segoe UI"/>
                <a:ea typeface="Calibri"/>
                <a:cs typeface="Segoe UI"/>
              </a:rPr>
              <a:t> </a:t>
            </a:r>
            <a:endParaRPr lang="en-US" sz="1800" dirty="0">
              <a:noFill/>
              <a:effectLst/>
              <a:latin typeface="Calibri"/>
              <a:ea typeface="Calibri"/>
              <a:cs typeface="Times New Roman" panose="02020603050405020304" pitchFamily="18" charset="0"/>
            </a:endParaRPr>
          </a:p>
          <a:p>
            <a:pPr marL="342900" indent="-342900">
              <a:lnSpc>
                <a:spcPct val="107000"/>
              </a:lnSpc>
              <a:buClr>
                <a:srgbClr val="000000"/>
              </a:buClr>
              <a:buFont typeface="Wingdings" panose="05000000000000000000" pitchFamily="2" charset="2"/>
              <a:buChar char=""/>
            </a:pPr>
            <a:r>
              <a:rPr lang="en-CA" sz="1800" dirty="0">
                <a:noFill/>
                <a:effectLst/>
                <a:latin typeface="Segoe UI"/>
                <a:ea typeface="Calibri"/>
                <a:cs typeface="Segoe UI"/>
              </a:rPr>
              <a:t>In the new component codes, the letters A and B identify the split units.</a:t>
            </a:r>
            <a:r>
              <a:rPr lang="en-CA" sz="1800" dirty="0">
                <a:noFill/>
                <a:latin typeface="Segoe UI"/>
                <a:ea typeface="Calibri"/>
                <a:cs typeface="Segoe UI"/>
              </a:rPr>
              <a:t> </a:t>
            </a:r>
            <a:endParaRPr lang="en-US" sz="1800" dirty="0">
              <a:noFill/>
              <a:effectLst/>
              <a:latin typeface="Calibri"/>
              <a:ea typeface="Calibri"/>
              <a:cs typeface="Times New Roman" panose="02020603050405020304" pitchFamily="18" charset="0"/>
            </a:endParaRPr>
          </a:p>
          <a:p>
            <a:pPr marL="342900" indent="-342900">
              <a:lnSpc>
                <a:spcPct val="107000"/>
              </a:lnSpc>
              <a:buClr>
                <a:srgbClr val="000000"/>
              </a:buClr>
              <a:buFont typeface="Wingdings" panose="05000000000000000000" pitchFamily="2" charset="2"/>
              <a:buChar char=""/>
            </a:pPr>
            <a:r>
              <a:rPr lang="en-CA" sz="1800" dirty="0">
                <a:noFill/>
                <a:effectLst/>
                <a:latin typeface="Segoe UI"/>
                <a:ea typeface="Calibri"/>
                <a:cs typeface="Segoe UI"/>
              </a:rPr>
              <a:t>Therefore, part 1 of 2 will be identified as EA439V</a:t>
            </a:r>
            <a:r>
              <a:rPr lang="en-CA" sz="1800" b="1" u="sng" dirty="0">
                <a:noFill/>
                <a:effectLst/>
                <a:latin typeface="Segoe UI"/>
                <a:ea typeface="Calibri"/>
                <a:cs typeface="Segoe UI"/>
              </a:rPr>
              <a:t>A</a:t>
            </a:r>
            <a:r>
              <a:rPr lang="en-CA" sz="1800" dirty="0">
                <a:noFill/>
                <a:effectLst/>
                <a:latin typeface="Segoe UI"/>
                <a:ea typeface="Calibri"/>
                <a:cs typeface="Segoe UI"/>
              </a:rPr>
              <a:t>0 and part 2 of 2 as EA439V</a:t>
            </a:r>
            <a:r>
              <a:rPr lang="en-CA" sz="1800" b="1" u="sng" dirty="0">
                <a:noFill/>
                <a:effectLst/>
                <a:latin typeface="Segoe UI"/>
                <a:ea typeface="Calibri"/>
                <a:cs typeface="Segoe UI"/>
              </a:rPr>
              <a:t>B</a:t>
            </a:r>
            <a:r>
              <a:rPr lang="en-CA" sz="1800" dirty="0">
                <a:noFill/>
                <a:effectLst/>
                <a:latin typeface="Segoe UI"/>
                <a:ea typeface="Calibri"/>
                <a:cs typeface="Segoe UI"/>
              </a:rPr>
              <a:t>0.</a:t>
            </a:r>
            <a:r>
              <a:rPr lang="en-CA" sz="1800" dirty="0">
                <a:noFill/>
                <a:latin typeface="Segoe UI"/>
                <a:ea typeface="Calibri"/>
                <a:cs typeface="Segoe UI"/>
              </a:rPr>
              <a:t> </a:t>
            </a:r>
            <a:endParaRPr lang="en-CA" sz="1800" dirty="0">
              <a:noFill/>
              <a:effectLst/>
              <a:latin typeface="Segoe UI"/>
              <a:ea typeface="Calibri"/>
              <a:cs typeface="Segoe UI"/>
            </a:endParaRPr>
          </a:p>
          <a:p>
            <a:pPr marL="342900" indent="-342900">
              <a:lnSpc>
                <a:spcPct val="107000"/>
              </a:lnSpc>
              <a:buClr>
                <a:srgbClr val="000000"/>
              </a:buClr>
              <a:buFont typeface="Wingdings" panose="05000000000000000000" pitchFamily="2" charset="2"/>
              <a:buChar char=""/>
            </a:pPr>
            <a:r>
              <a:rPr lang="en-CA" sz="1800" dirty="0">
                <a:noFill/>
                <a:effectLst/>
                <a:latin typeface="Segoe UI"/>
                <a:ea typeface="Calibri"/>
                <a:cs typeface="Segoe UI"/>
              </a:rPr>
              <a:t>Customer Letter # 2022-18 contains information on labelling and ISBT128 codes</a:t>
            </a:r>
            <a:r>
              <a:rPr lang="en-CA" sz="1800" dirty="0">
                <a:noFill/>
                <a:latin typeface="Segoe UI"/>
                <a:ea typeface="Calibri"/>
                <a:cs typeface="Segoe UI"/>
              </a:rPr>
              <a:t> </a:t>
            </a:r>
            <a:endParaRPr lang="en-US" sz="1800" dirty="0">
              <a:noFill/>
              <a:effectLst/>
              <a:latin typeface="Calibri"/>
              <a:ea typeface="Calibri"/>
              <a:cs typeface="Times New Roman" panose="02020603050405020304" pitchFamily="18" charset="0"/>
            </a:endParaRPr>
          </a:p>
          <a:p>
            <a:pPr marL="342900" indent="-342900">
              <a:lnSpc>
                <a:spcPct val="107000"/>
              </a:lnSpc>
              <a:spcAft>
                <a:spcPts val="800"/>
              </a:spcAft>
              <a:buClr>
                <a:srgbClr val="000000"/>
              </a:buClr>
              <a:buFont typeface="Wingdings" panose="05000000000000000000" pitchFamily="2" charset="2"/>
              <a:buChar char=""/>
            </a:pPr>
            <a:r>
              <a:rPr lang="en-US" sz="1800" dirty="0">
                <a:noFill/>
                <a:effectLst/>
                <a:latin typeface="Segoe UI"/>
                <a:ea typeface="Calibri"/>
                <a:cs typeface="Segoe UI"/>
              </a:rPr>
              <a:t>Labels and codes for the apheresis platelet psoralen-treated and Apheresis Platelet in PAS components will be released in </a:t>
            </a:r>
            <a:r>
              <a:rPr lang="en-US" sz="1800" dirty="0">
                <a:noFill/>
                <a:latin typeface="Segoe UI"/>
                <a:ea typeface="Calibri"/>
                <a:cs typeface="Segoe UI"/>
              </a:rPr>
              <a:t>Customer Letter #2022-34 on</a:t>
            </a:r>
            <a:r>
              <a:rPr lang="en-US" sz="1800" dirty="0">
                <a:noFill/>
                <a:latin typeface="Segoe UI"/>
                <a:cs typeface="Segoe UI"/>
              </a:rPr>
              <a:t> blood.ca.</a:t>
            </a:r>
            <a:endParaRPr lang="en-US" sz="1800" dirty="0">
              <a:noFill/>
              <a:effectLst/>
              <a:latin typeface="Segoe UI"/>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07645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This slide illustrates the placement of the component description: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name – Pooled Platelets, Leukocyte Reduced, Psoralen Treated (meaning pathogen-reduced), Divided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volume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From 7 units of 480mL CPD WB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That PAS-E was added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And finally, the storage temperature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a:t>
            </a:r>
            <a:r>
              <a:rPr lang="en-CA" sz="1800" u="sng">
                <a:effectLst/>
                <a:latin typeface="Segoe UI" panose="020B0502040204020203" pitchFamily="34" charset="0"/>
                <a:ea typeface="Calibri" panose="020F0502020204030204" pitchFamily="34" charset="0"/>
                <a:cs typeface="Times New Roman" panose="02020603050405020304" pitchFamily="18" charset="0"/>
              </a:rPr>
              <a:t>Produced on’</a:t>
            </a:r>
            <a:r>
              <a:rPr lang="en-CA" sz="1800">
                <a:effectLst/>
                <a:latin typeface="Segoe UI" panose="020B0502040204020203" pitchFamily="34" charset="0"/>
                <a:ea typeface="Calibri" panose="020F0502020204030204" pitchFamily="34" charset="0"/>
                <a:cs typeface="Times New Roman" panose="02020603050405020304" pitchFamily="18" charset="0"/>
              </a:rPr>
              <a:t> date just above the component description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And the ‘</a:t>
            </a:r>
            <a:r>
              <a:rPr lang="en-CA" sz="1800" u="sng">
                <a:effectLst/>
                <a:latin typeface="Segoe UI" panose="020B0502040204020203" pitchFamily="34" charset="0"/>
                <a:ea typeface="Calibri" panose="020F0502020204030204" pitchFamily="34" charset="0"/>
                <a:cs typeface="Times New Roman" panose="02020603050405020304" pitchFamily="18" charset="0"/>
              </a:rPr>
              <a:t>Expiry date’</a:t>
            </a:r>
            <a:r>
              <a:rPr lang="en-CA" sz="1800">
                <a:effectLst/>
                <a:latin typeface="Segoe UI" panose="020B0502040204020203" pitchFamily="34" charset="0"/>
                <a:ea typeface="Calibri" panose="020F0502020204030204" pitchFamily="34" charset="0"/>
                <a:cs typeface="Times New Roman" panose="02020603050405020304" pitchFamily="18" charset="0"/>
              </a:rPr>
              <a:t> on the right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427655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Read slide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Ensure that you are prepared for a dual inventory of treated and untreated platelet components, both initially with untreated apheresis components and treated pooled components, but also for the rare possibility of untreated pooled components imported to support regional demand.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1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3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To point out:</a:t>
            </a:r>
          </a:p>
          <a:p>
            <a:pPr marL="171450" indent="-171450">
              <a:buFont typeface="Arial" panose="020B0604020202020204" pitchFamily="34" charset="0"/>
              <a:buChar char="•"/>
            </a:pPr>
            <a:r>
              <a:rPr lang="en-CA"/>
              <a:t>If surfing on Web, beware of different regulatory requirements applicable depending on jurisdictions.</a:t>
            </a: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a:p>
        </p:txBody>
      </p:sp>
    </p:spTree>
    <p:extLst>
      <p:ext uri="{BB962C8B-B14F-4D97-AF65-F5344CB8AC3E}">
        <p14:creationId xmlns:p14="http://schemas.microsoft.com/office/powerpoint/2010/main" val="186817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Segoe UI" panose="020B0502040204020203" pitchFamily="34" charset="0"/>
                <a:ea typeface="Calibri" panose="020F0502020204030204" pitchFamily="34" charset="0"/>
                <a:cs typeface="Times New Roman" panose="02020603050405020304" pitchFamily="18" charset="0"/>
              </a:rPr>
              <a:t>For any questions or comments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2900748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any questions or comments</a:t>
            </a: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2664667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Segoe UI" panose="020B0502040204020203" pitchFamily="34" charset="0"/>
                <a:ea typeface="Calibri" panose="020F0502020204030204" pitchFamily="34" charset="0"/>
                <a:cs typeface="Times New Roman" panose="02020603050405020304" pitchFamily="18" charset="0"/>
              </a:rPr>
              <a:t>Thank you again joining Canadian Blood Services to learn more about our new Pathogen-Reduced Platelet components.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800">
                <a:effectLst/>
                <a:latin typeface="Segoe UI"/>
                <a:ea typeface="Calibri" panose="020F0502020204030204" pitchFamily="34" charset="0"/>
                <a:cs typeface="Segoe UI"/>
              </a:rPr>
              <a:t>Psoralen </a:t>
            </a:r>
            <a:r>
              <a:rPr lang="en-CA" sz="1800">
                <a:latin typeface="Segoe UI"/>
                <a:ea typeface="Calibri" panose="020F0502020204030204" pitchFamily="34" charset="0"/>
                <a:cs typeface="Segoe UI"/>
              </a:rPr>
              <a:t>treatment</a:t>
            </a:r>
            <a:r>
              <a:rPr lang="en-CA" sz="1800">
                <a:effectLst/>
                <a:latin typeface="Segoe UI"/>
                <a:ea typeface="Calibri" panose="020F0502020204030204" pitchFamily="34" charset="0"/>
                <a:cs typeface="Segoe UI"/>
              </a:rPr>
              <a:t> is the </a:t>
            </a:r>
            <a:r>
              <a:rPr lang="en-CA" sz="1800">
                <a:latin typeface="Segoe UI"/>
                <a:ea typeface="Calibri" panose="020F0502020204030204" pitchFamily="34" charset="0"/>
                <a:cs typeface="Segoe UI"/>
              </a:rPr>
              <a:t>method we </a:t>
            </a:r>
            <a:r>
              <a:rPr lang="en-CA" sz="1800">
                <a:effectLst/>
                <a:latin typeface="Segoe UI"/>
                <a:ea typeface="Calibri" panose="020F0502020204030204" pitchFamily="34" charset="0"/>
                <a:cs typeface="Segoe UI"/>
              </a:rPr>
              <a:t>use to pathogen-reduce the platelets. Components referred to as </a:t>
            </a:r>
            <a:r>
              <a:rPr lang="en-CA" sz="1800">
                <a:latin typeface="Segoe UI"/>
                <a:ea typeface="Calibri" panose="020F0502020204030204" pitchFamily="34" charset="0"/>
                <a:cs typeface="Segoe UI"/>
              </a:rPr>
              <a:t>psoralen-treated</a:t>
            </a:r>
            <a:r>
              <a:rPr lang="en-CA" sz="1800">
                <a:effectLst/>
                <a:latin typeface="Segoe UI"/>
                <a:ea typeface="Calibri" panose="020F0502020204030204" pitchFamily="34" charset="0"/>
                <a:cs typeface="Segoe UI"/>
              </a:rPr>
              <a:t> are pathogen-reduced. Acronyms used in this presentation are: (read slide)</a:t>
            </a:r>
            <a:r>
              <a:rPr lang="en-CA" sz="1800" b="1">
                <a:solidFill>
                  <a:srgbClr val="FF0000"/>
                </a:solidFill>
                <a:latin typeface="Segoe UI"/>
                <a:ea typeface="Calibri" panose="020F0502020204030204" pitchFamily="34" charset="0"/>
                <a:cs typeface="Segoe UI"/>
              </a:rPr>
              <a:t> </a:t>
            </a:r>
            <a:endParaRPr lang="en-US" sz="180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two untreated or non-pathogen reduced platelet components are manufactured by Canadian Blood Services – untreated pooled platelets in plasma and untreated apheresis platelets in plasma. In December 2021, Health Canada approved the use of Cerus’ INTERCEPT Pathogen Inactivation Technology for manufacturing pooled platelets psoralen-treated (PPPT) at Canadian Blood Services. PPPT was introduced by Canadian Blood Services at select hospitals in January 2022, and manufacturing will roll out across production centres in 2023.  </a:t>
            </a:r>
            <a:endParaRPr lang="en-US" sz="1800" dirty="0">
              <a:latin typeface="Calibri" panose="020F0502020204030204" pitchFamily="34" charset="0"/>
              <a:ea typeface="Calibri" panose="020F0502020204030204" pitchFamily="34" charset="0"/>
              <a:cs typeface="Calibri"/>
            </a:endParaRPr>
          </a:p>
          <a:p>
            <a:endParaRPr lang="en-US" dirty="0"/>
          </a:p>
          <a:p>
            <a:r>
              <a:rPr lang="en-US" dirty="0"/>
              <a:t>Canadian Blood Services received Health Canada approval for the manufacturing of 2 new platelet components beginning in June 2023 - apheresis platelet psoralen-treated (APPT) and untreated apheresis platelet in PAS-E. Implementation of these two platelet components will also roll out across production </a:t>
            </a:r>
            <a:r>
              <a:rPr lang="en-US" dirty="0" err="1"/>
              <a:t>centres</a:t>
            </a:r>
            <a:r>
              <a:rPr lang="en-US" dirty="0"/>
              <a:t> in 2023.</a:t>
            </a:r>
            <a:endParaRPr lang="en-US" dirty="0">
              <a:ea typeface="Calibri" panose="020F0502020204030204"/>
              <a:cs typeface="Calibri" panose="020F0502020204030204"/>
            </a:endParaRPr>
          </a:p>
          <a:p>
            <a:pPr marL="342900" indent="-342900">
              <a:lnSpc>
                <a:spcPct val="107000"/>
              </a:lnSpc>
              <a:buFont typeface="Wingdings" panose="05000000000000000000" pitchFamily="2" charset="2"/>
              <a:buChar char=""/>
            </a:pPr>
            <a:endParaRPr lang="en-US" sz="1800" b="0" dirty="0">
              <a:solidFill>
                <a:schemeClr val="tx1"/>
              </a:solidFill>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Wingdings" panose="05000000000000000000" pitchFamily="2" charset="2"/>
              <a:buChar char=""/>
            </a:pPr>
            <a:r>
              <a:rPr lang="en-CA" sz="1800">
                <a:effectLst/>
                <a:latin typeface="Segoe UI"/>
                <a:ea typeface="Calibri" panose="020F0502020204030204" pitchFamily="34" charset="0"/>
                <a:cs typeface="Segoe UI"/>
              </a:rPr>
              <a:t>It should be noted that our untreated platelet components are very safe. The </a:t>
            </a:r>
            <a:r>
              <a:rPr lang="en-CA" sz="1800">
                <a:latin typeface="Segoe UI"/>
                <a:ea typeface="Calibri" panose="020F0502020204030204" pitchFamily="34" charset="0"/>
                <a:cs typeface="Segoe UI"/>
              </a:rPr>
              <a:t>pathogen inactivation</a:t>
            </a:r>
            <a:r>
              <a:rPr lang="en-CA" sz="1800">
                <a:effectLst/>
                <a:latin typeface="Segoe UI"/>
                <a:ea typeface="Calibri" panose="020F0502020204030204" pitchFamily="34" charset="0"/>
                <a:cs typeface="Segoe UI"/>
              </a:rPr>
              <a:t> </a:t>
            </a:r>
            <a:r>
              <a:rPr lang="en-CA" sz="1800">
                <a:latin typeface="Segoe UI"/>
                <a:ea typeface="Calibri" panose="020F0502020204030204" pitchFamily="34" charset="0"/>
                <a:cs typeface="Segoe UI"/>
              </a:rPr>
              <a:t>technology</a:t>
            </a:r>
            <a:r>
              <a:rPr lang="en-CA" sz="1800">
                <a:effectLst/>
                <a:latin typeface="Segoe UI"/>
                <a:ea typeface="Calibri" panose="020F0502020204030204" pitchFamily="34" charset="0"/>
                <a:cs typeface="Segoe UI"/>
              </a:rPr>
              <a:t> adds an additional layer of safety against bacterial contaminants, viruses, protozoa parasites and white blood cells.</a:t>
            </a:r>
            <a:r>
              <a:rPr lang="en-CA" sz="1800">
                <a:latin typeface="Segoe UI"/>
                <a:ea typeface="Calibri" panose="020F0502020204030204" pitchFamily="34" charset="0"/>
                <a:cs typeface="Segoe UI"/>
              </a:rPr>
              <a:t> </a:t>
            </a:r>
            <a:r>
              <a:rPr lang="en-CA" sz="1800">
                <a:effectLst/>
                <a:latin typeface="Segoe UI"/>
                <a:ea typeface="Calibri" panose="020F0502020204030204" pitchFamily="34" charset="0"/>
                <a:cs typeface="Segoe UI"/>
              </a:rPr>
              <a:t> The white blood cells can no longer replicate, rendering irradiation of psoralen-treated components unnecessary.</a:t>
            </a:r>
            <a:r>
              <a:rPr lang="en-CA" sz="1800">
                <a:latin typeface="Segoe UI"/>
                <a:ea typeface="Calibri" panose="020F0502020204030204" pitchFamily="34" charset="0"/>
                <a:cs typeface="Segoe UI"/>
              </a:rPr>
              <a:t>  </a:t>
            </a:r>
            <a:endParaRPr lang="en-US" sz="180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(Read out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47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800">
                <a:effectLst/>
                <a:latin typeface="Segoe UI"/>
                <a:ea typeface="Calibri" panose="020F0502020204030204" pitchFamily="34" charset="0"/>
                <a:cs typeface="Segoe UI"/>
              </a:rPr>
              <a:t>This slide illustrates the difference in appearance of both components. On the right, the bag of the new </a:t>
            </a:r>
            <a:r>
              <a:rPr lang="en-CA" sz="1800">
                <a:latin typeface="Segoe UI"/>
                <a:ea typeface="Calibri" panose="020F0502020204030204" pitchFamily="34" charset="0"/>
                <a:cs typeface="Segoe UI"/>
              </a:rPr>
              <a:t>psoralen-treated</a:t>
            </a:r>
            <a:r>
              <a:rPr lang="en-CA" sz="1800">
                <a:effectLst/>
                <a:latin typeface="Segoe UI"/>
                <a:ea typeface="Calibri" panose="020F0502020204030204" pitchFamily="34" charset="0"/>
                <a:cs typeface="Segoe UI"/>
              </a:rPr>
              <a:t> </a:t>
            </a:r>
            <a:r>
              <a:rPr lang="en-CA" sz="1800">
                <a:latin typeface="Segoe UI"/>
                <a:ea typeface="Calibri" panose="020F0502020204030204" pitchFamily="34" charset="0"/>
                <a:cs typeface="Segoe UI"/>
              </a:rPr>
              <a:t>pooled-platelet</a:t>
            </a:r>
            <a:r>
              <a:rPr lang="en-CA" sz="1800">
                <a:effectLst/>
                <a:latin typeface="Segoe UI"/>
                <a:ea typeface="Calibri" panose="020F0502020204030204" pitchFamily="34" charset="0"/>
                <a:cs typeface="Segoe UI"/>
              </a:rPr>
              <a:t> is slightly longer and wider </a:t>
            </a:r>
            <a:r>
              <a:rPr lang="en-CA" sz="1800">
                <a:latin typeface="Segoe UI"/>
                <a:ea typeface="Calibri" panose="020F0502020204030204" pitchFamily="34" charset="0"/>
                <a:cs typeface="Segoe UI"/>
              </a:rPr>
              <a:t>than the</a:t>
            </a:r>
            <a:r>
              <a:rPr lang="en-CA" sz="1800">
                <a:effectLst/>
                <a:latin typeface="Segoe UI"/>
                <a:ea typeface="Calibri" panose="020F0502020204030204" pitchFamily="34" charset="0"/>
                <a:cs typeface="Segoe UI"/>
              </a:rPr>
              <a:t> untreated pooled platelet bag</a:t>
            </a:r>
            <a:r>
              <a:rPr lang="en-CA" sz="1800">
                <a:latin typeface="Segoe UI"/>
                <a:ea typeface="Calibri" panose="020F0502020204030204" pitchFamily="34" charset="0"/>
                <a:cs typeface="Segoe UI"/>
              </a:rPr>
              <a:t> on the left</a:t>
            </a:r>
            <a:r>
              <a:rPr lang="en-CA" sz="1800">
                <a:effectLst/>
                <a:latin typeface="Segoe UI"/>
                <a:ea typeface="Calibri" panose="020F0502020204030204" pitchFamily="34" charset="0"/>
                <a:cs typeface="Segoe UI"/>
              </a:rPr>
              <a:t>. The treated component is lighter in color due to the addition of the Platelet Additive Solution.</a:t>
            </a:r>
            <a:endParaRPr lang="en-US" sz="1800">
              <a:effectLst/>
              <a:latin typeface="Segoe UI"/>
              <a:ea typeface="Calibri" panose="020F0502020204030204" pitchFamily="34" charset="0"/>
              <a:cs typeface="Segoe U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5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Segoe UI" panose="020B0502040204020203" pitchFamily="34" charset="0"/>
                <a:ea typeface="Calibri" panose="020F0502020204030204" pitchFamily="34" charset="0"/>
                <a:cs typeface="Times New Roman" panose="02020603050405020304" pitchFamily="18" charset="0"/>
              </a:rPr>
              <a:t>This slide illustrates the difference in appearance of the apheresis components. On the left, the bag of the new psoralen treated apheresis platelet, the middle is the untreated platelet in PAS-E and the right is the untreated apheresis platelet that you are familiar with.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87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678546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9051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1578969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5885892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443053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76121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31498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9671376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1312124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928446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5908984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90320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602861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946576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110476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1327189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67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9/28/2023</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9/28/2023</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9/28/2023</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3592830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1201646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1518023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0AC0E293-A71D-4C09-AEDB-18A5013D4966}"/>
              </a:ext>
            </a:extLst>
          </p:cNvPr>
          <p:cNvSpPr>
            <a:spLocks noGrp="1"/>
          </p:cNvSpPr>
          <p:nvPr>
            <p:ph type="title"/>
          </p:nvPr>
        </p:nvSpPr>
        <p:spPr>
          <a:xfrm>
            <a:off x="764236" y="990600"/>
            <a:ext cx="10589564" cy="943442"/>
          </a:xfrm>
        </p:spPr>
        <p:txBody>
          <a:bodyPr/>
          <a:lstStyle/>
          <a:p>
            <a:r>
              <a:rPr lang="en-US"/>
              <a:t>Click to edit Master title style</a:t>
            </a:r>
          </a:p>
        </p:txBody>
      </p:sp>
    </p:spTree>
    <p:extLst>
      <p:ext uri="{BB962C8B-B14F-4D97-AF65-F5344CB8AC3E}">
        <p14:creationId xmlns:p14="http://schemas.microsoft.com/office/powerpoint/2010/main" val="350306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800498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41272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652153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455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3801692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68764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240002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9963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9087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951993500"/>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54447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70695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898387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367388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990785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6350875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874582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7284309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796406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5853009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63906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4.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theme" Target="../theme/theme5.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image" Target="../media/image2.emf"/><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image" Target="../media/image1.png"/><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4"/>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5"/>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839" r:id="rId14"/>
    <p:sldLayoutId id="2147483679" r:id="rId15"/>
    <p:sldLayoutId id="2147483651" r:id="rId16"/>
    <p:sldLayoutId id="2147483695" r:id="rId17"/>
    <p:sldLayoutId id="2147483667" r:id="rId18"/>
    <p:sldLayoutId id="2147483681" r:id="rId19"/>
    <p:sldLayoutId id="2147483662" r:id="rId20"/>
    <p:sldLayoutId id="2147483696" r:id="rId21"/>
    <p:sldLayoutId id="2147483668" r:id="rId22"/>
    <p:sldLayoutId id="2147483682" r:id="rId23"/>
    <p:sldLayoutId id="2147483663" r:id="rId24"/>
    <p:sldLayoutId id="2147483697" r:id="rId25"/>
    <p:sldLayoutId id="2147483669" r:id="rId26"/>
    <p:sldLayoutId id="2147483683" r:id="rId27"/>
    <p:sldLayoutId id="2147483664" r:id="rId28"/>
    <p:sldLayoutId id="2147483698" r:id="rId29"/>
    <p:sldLayoutId id="2147483665" r:id="rId30"/>
    <p:sldLayoutId id="2147483684" r:id="rId31"/>
    <p:sldLayoutId id="2147483689" r:id="rId32"/>
    <p:sldLayoutId id="2147483672" r:id="rId33"/>
    <p:sldLayoutId id="2147483680" r:id="rId34"/>
    <p:sldLayoutId id="2147483686" r:id="rId35"/>
    <p:sldLayoutId id="2147483688" r:id="rId36"/>
    <p:sldLayoutId id="2147483690" r:id="rId37"/>
    <p:sldLayoutId id="2147483654" r:id="rId38"/>
    <p:sldLayoutId id="2147483674" r:id="rId39"/>
    <p:sldLayoutId id="2147483666" r:id="rId40"/>
    <p:sldLayoutId id="2147483699" r:id="rId41"/>
    <p:sldLayoutId id="2147483700" r:id="rId42"/>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9/28/2023</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9/28/2023</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9/28/2023</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867505" y="819436"/>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5" name="TextBox 4">
            <a:extLst>
              <a:ext uri="{FF2B5EF4-FFF2-40B4-BE49-F238E27FC236}">
                <a16:creationId xmlns:a16="http://schemas.microsoft.com/office/drawing/2014/main" id="{BA487E2C-B149-44CE-8DF7-9693D0B49649}"/>
              </a:ext>
            </a:extLst>
          </p:cNvPr>
          <p:cNvSpPr txBox="1"/>
          <p:nvPr userDrawn="1"/>
        </p:nvSpPr>
        <p:spPr>
          <a:xfrm>
            <a:off x="0" y="0"/>
            <a:ext cx="12192000" cy="461665"/>
          </a:xfrm>
          <a:prstGeom prst="rect">
            <a:avLst/>
          </a:prstGeom>
          <a:noFill/>
        </p:spPr>
        <p:txBody>
          <a:bodyPr wrap="square" rtlCol="0">
            <a:spAutoFit/>
          </a:bodyPr>
          <a:lstStyle/>
          <a:p>
            <a:pPr algn="ctr"/>
            <a:r>
              <a:rPr lang="en-CA" sz="2400">
                <a:solidFill>
                  <a:schemeClr val="tx1">
                    <a:lumMod val="20000"/>
                    <a:lumOff val="80000"/>
                  </a:schemeClr>
                </a:solidFill>
              </a:rPr>
              <a:t>For internal use by Hospital Customers only</a:t>
            </a:r>
            <a:endParaRPr lang="en-US" sz="2400">
              <a:solidFill>
                <a:schemeClr val="tx1">
                  <a:lumMod val="20000"/>
                  <a:lumOff val="80000"/>
                </a:schemeClr>
              </a:solidFill>
            </a:endParaRPr>
          </a:p>
        </p:txBody>
      </p:sp>
    </p:spTree>
    <p:extLst>
      <p:ext uri="{BB962C8B-B14F-4D97-AF65-F5344CB8AC3E}">
        <p14:creationId xmlns:p14="http://schemas.microsoft.com/office/powerpoint/2010/main" val="35197980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blood.ca/en/hospital-services/products/component-types/circular-information"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blood.ca/en/hospital-services/products/component-types/circular-information"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www.blood.ca/en/hospital-services/customer-service/hospital-liaison-specialists-includes-site-contact-list" TargetMode="External"/><Relationship Id="rId5" Type="http://schemas.openxmlformats.org/officeDocument/2006/relationships/hyperlink" Target="https://www.blood.ca/en/hospital-services/customer-service/communications/customer-letters" TargetMode="Externa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1.jpeg"/><Relationship Id="rId4" Type="http://schemas.openxmlformats.org/officeDocument/2006/relationships/hyperlink" Target="https://www.blood.ca/en/hospital-services/products/component-types/circular-information"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profedu.blood.ca/en/transfusion/best-practices" TargetMode="Externa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25.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hyperlink" Target="http://blood.ca" TargetMode="External"/><Relationship Id="rId3" Type="http://schemas.openxmlformats.org/officeDocument/2006/relationships/notesSlide" Target="../notesSlides/notesSlide24.xml"/><Relationship Id="rId7" Type="http://schemas.openxmlformats.org/officeDocument/2006/relationships/hyperlink" Target="https://profedu.blood.ca/en/transfusion/publications/faq-information-health-professionals-apheresis-platelet-psoralen-treated"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hyperlink" Target="https://profedu.blood.ca/en/transfusion/publications/faq-information-health-professionals-pathogen-reduced-platelets" TargetMode="External"/><Relationship Id="rId11" Type="http://schemas.openxmlformats.org/officeDocument/2006/relationships/hyperlink" Target="https://transfusionontario.org/en/category/toolkits/inventory-management/platelets/information-on-pathoge-reduced-pooled-platelets/" TargetMode="External"/><Relationship Id="rId5" Type="http://schemas.openxmlformats.org/officeDocument/2006/relationships/hyperlink" Target="https://profedu.blood.ca/en/transfusion/clinical-guide/pathogen-reduced-platelets" TargetMode="External"/><Relationship Id="rId10" Type="http://schemas.openxmlformats.org/officeDocument/2006/relationships/hyperlink" Target="https://intercept-canada.com/" TargetMode="External"/><Relationship Id="rId4" Type="http://schemas.openxmlformats.org/officeDocument/2006/relationships/hyperlink" Target="https://professionaleducation.blood.ca/en" TargetMode="External"/><Relationship Id="rId9" Type="http://schemas.openxmlformats.org/officeDocument/2006/relationships/hyperlink" Target="https://www.blood.ca/en/hospital-services/products/component-types/circular-information"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1.jpeg"/><Relationship Id="rId4" Type="http://schemas.openxmlformats.org/officeDocument/2006/relationships/hyperlink" Target="https://www.blood.ca/en/hospital-services/customer-service/hospital-liaison-specialists-includes-site-contact-list"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1.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392166" y="5462915"/>
            <a:ext cx="8172714" cy="435468"/>
          </a:xfrm>
        </p:spPr>
        <p:txBody>
          <a:bodyPr/>
          <a:lstStyle/>
          <a:p>
            <a:r>
              <a:rPr lang="en-CA"/>
              <a:t>Published: October 2022</a:t>
            </a:r>
            <a:endParaRPr lang="en-US"/>
          </a:p>
          <a:p>
            <a:r>
              <a:rPr lang="en-CA"/>
              <a:t>Updated: July 2023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0515600" cy="2585170"/>
          </a:xfrm>
        </p:spPr>
        <p:txBody>
          <a:bodyPr/>
          <a:lstStyle/>
          <a:p>
            <a:r>
              <a:rPr lang="en-CA"/>
              <a:t>Pathogen-reduced platelets:</a:t>
            </a:r>
            <a:br>
              <a:rPr lang="en-CA"/>
            </a:br>
            <a:r>
              <a:rPr lang="en-CA"/>
              <a:t>component overview</a:t>
            </a:r>
          </a:p>
        </p:txBody>
      </p:sp>
      <p:sp>
        <p:nvSpPr>
          <p:cNvPr id="2" name="TextBox 1">
            <a:extLst>
              <a:ext uri="{FF2B5EF4-FFF2-40B4-BE49-F238E27FC236}">
                <a16:creationId xmlns:a16="http://schemas.microsoft.com/office/drawing/2014/main" id="{DBE970A0-9D79-8FE2-9498-A90ACFA2A5EC}"/>
              </a:ext>
            </a:extLst>
          </p:cNvPr>
          <p:cNvSpPr txBox="1"/>
          <p:nvPr/>
        </p:nvSpPr>
        <p:spPr>
          <a:xfrm flipH="1">
            <a:off x="5983440"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A404BE-BC21-E07A-8651-D13397DE8B99}"/>
              </a:ext>
            </a:extLst>
          </p:cNvPr>
          <p:cNvGrpSpPr>
            <a:grpSpLocks noChangeAspect="1"/>
          </p:cNvGrpSpPr>
          <p:nvPr/>
        </p:nvGrpSpPr>
        <p:grpSpPr>
          <a:xfrm>
            <a:off x="2089828" y="0"/>
            <a:ext cx="8850315" cy="5970860"/>
            <a:chOff x="831272" y="0"/>
            <a:chExt cx="10165279" cy="6858000"/>
          </a:xfrm>
        </p:grpSpPr>
        <p:sp>
          <p:nvSpPr>
            <p:cNvPr id="24" name="TextBox 23">
              <a:extLst>
                <a:ext uri="{FF2B5EF4-FFF2-40B4-BE49-F238E27FC236}">
                  <a16:creationId xmlns:a16="http://schemas.microsoft.com/office/drawing/2014/main" id="{1DEAF901-54F3-4FC7-E963-4BC4B3B1CC09}"/>
                </a:ext>
              </a:extLst>
            </p:cNvPr>
            <p:cNvSpPr txBox="1"/>
            <p:nvPr/>
          </p:nvSpPr>
          <p:spPr>
            <a:xfrm>
              <a:off x="6933264" y="1526342"/>
              <a:ext cx="2334221" cy="1015663"/>
            </a:xfrm>
            <a:prstGeom prst="rect">
              <a:avLst/>
            </a:prstGeom>
            <a:noFill/>
          </p:spPr>
          <p:txBody>
            <a:bodyPr wrap="square" rtlCol="0">
              <a:spAutoFit/>
            </a:bodyPr>
            <a:lstStyle/>
            <a:p>
              <a:pPr algn="ctr"/>
              <a:r>
                <a:rPr lang="en-CA" sz="2000" b="1">
                  <a:solidFill>
                    <a:schemeClr val="bg1"/>
                  </a:solidFill>
                  <a:latin typeface="Source Sans Pro" panose="020B0503030403020204" pitchFamily="34" charset="0"/>
                </a:rPr>
                <a:t>Pooled platelets psoralen-treated (PPPT)</a:t>
              </a:r>
              <a:endParaRPr lang="en-US" sz="2000" b="1">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7148367" y="4109905"/>
              <a:ext cx="1904013" cy="1323439"/>
            </a:xfrm>
            <a:prstGeom prst="rect">
              <a:avLst/>
            </a:prstGeom>
            <a:noFill/>
          </p:spPr>
          <p:txBody>
            <a:bodyPr wrap="square" rtlCol="0">
              <a:spAutoFit/>
            </a:bodyPr>
            <a:lstStyle/>
            <a:p>
              <a:pPr algn="ctr"/>
              <a:r>
                <a:rPr lang="en-CA" sz="2000" b="1">
                  <a:solidFill>
                    <a:schemeClr val="bg1"/>
                  </a:solidFill>
                  <a:latin typeface="Source Sans Pro" panose="020B0503030403020204" pitchFamily="34" charset="0"/>
                </a:rPr>
                <a:t>Untreated pooled platelets in plasma</a:t>
              </a:r>
              <a:endParaRPr lang="en-US" sz="2000" b="1">
                <a:solidFill>
                  <a:schemeClr val="bg1"/>
                </a:solidFill>
                <a:latin typeface="Source Sans Pro" panose="020B0503030403020204" pitchFamily="34" charset="0"/>
              </a:endParaRPr>
            </a:p>
          </p:txBody>
        </p:sp>
        <p:sp>
          <p:nvSpPr>
            <p:cNvPr id="2" name="Rectangle 1">
              <a:extLst>
                <a:ext uri="{FF2B5EF4-FFF2-40B4-BE49-F238E27FC236}">
                  <a16:creationId xmlns:a16="http://schemas.microsoft.com/office/drawing/2014/main" id="{1E299027-61F9-740D-2CBD-0E46E4F514C6}"/>
                </a:ext>
              </a:extLst>
            </p:cNvPr>
            <p:cNvSpPr/>
            <p:nvPr/>
          </p:nvSpPr>
          <p:spPr>
            <a:xfrm>
              <a:off x="831272" y="0"/>
              <a:ext cx="10165279" cy="6858000"/>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3F6C6E-52D3-1837-EFAB-F62B3615F8CE}"/>
                </a:ext>
              </a:extLst>
            </p:cNvPr>
            <p:cNvSpPr txBox="1"/>
            <p:nvPr/>
          </p:nvSpPr>
          <p:spPr>
            <a:xfrm>
              <a:off x="1696311" y="130241"/>
              <a:ext cx="3221780" cy="742362"/>
            </a:xfrm>
            <a:prstGeom prst="rect">
              <a:avLst/>
            </a:prstGeom>
            <a:noFill/>
          </p:spPr>
          <p:txBody>
            <a:bodyPr wrap="square" lIns="91440" tIns="45720" rIns="91440" bIns="45720" rtlCol="0" anchor="t">
              <a:spAutoFit/>
            </a:bodyPr>
            <a:lstStyle/>
            <a:p>
              <a:pPr algn="ctr"/>
              <a:r>
                <a:rPr lang="en-CA">
                  <a:solidFill>
                    <a:schemeClr val="bg1"/>
                  </a:solidFill>
                  <a:latin typeface="Source Sans Pro"/>
                  <a:ea typeface="Source Sans Pro"/>
                </a:rPr>
                <a:t>Apheresis platelet psoralen-treated (APPT)</a:t>
              </a:r>
              <a:endParaRPr lang="en-US">
                <a:solidFill>
                  <a:schemeClr val="bg1"/>
                </a:solidFill>
                <a:latin typeface="Source Sans Pro"/>
                <a:ea typeface="Source Sans Pro"/>
              </a:endParaRPr>
            </a:p>
          </p:txBody>
        </p:sp>
        <p:sp>
          <p:nvSpPr>
            <p:cNvPr id="4" name="TextBox 3">
              <a:extLst>
                <a:ext uri="{FF2B5EF4-FFF2-40B4-BE49-F238E27FC236}">
                  <a16:creationId xmlns:a16="http://schemas.microsoft.com/office/drawing/2014/main" id="{74521263-F458-CAA8-9159-1238092EF29C}"/>
                </a:ext>
              </a:extLst>
            </p:cNvPr>
            <p:cNvSpPr txBox="1"/>
            <p:nvPr/>
          </p:nvSpPr>
          <p:spPr>
            <a:xfrm>
              <a:off x="4918091" y="130241"/>
              <a:ext cx="2739709" cy="742362"/>
            </a:xfrm>
            <a:prstGeom prst="rect">
              <a:avLst/>
            </a:prstGeom>
            <a:noFill/>
          </p:spPr>
          <p:txBody>
            <a:bodyPr wrap="square" lIns="91440" tIns="45720" rIns="91440" bIns="45720" rtlCol="0" anchor="t">
              <a:spAutoFit/>
            </a:bodyPr>
            <a:lstStyle/>
            <a:p>
              <a:pPr algn="ctr"/>
              <a:r>
                <a:rPr lang="en-CA">
                  <a:solidFill>
                    <a:schemeClr val="bg1"/>
                  </a:solidFill>
                  <a:latin typeface="Source Sans Pro"/>
                  <a:ea typeface="Source Sans Pro"/>
                </a:rPr>
                <a:t>Untreated apheresis platelet in PAS-E</a:t>
              </a:r>
              <a:endParaRPr lang="en-US" b="1">
                <a:solidFill>
                  <a:schemeClr val="bg1"/>
                </a:solidFill>
                <a:latin typeface="Source Sans Pro"/>
                <a:ea typeface="Source Sans Pro"/>
              </a:endParaRPr>
            </a:p>
          </p:txBody>
        </p:sp>
        <p:pic>
          <p:nvPicPr>
            <p:cNvPr id="5" name="Picture 4" descr="Text&#10;&#10;Description automatically generated">
              <a:extLst>
                <a:ext uri="{FF2B5EF4-FFF2-40B4-BE49-F238E27FC236}">
                  <a16:creationId xmlns:a16="http://schemas.microsoft.com/office/drawing/2014/main" id="{C70059E4-5E55-E0E5-AEB2-D4AFFE752D51}"/>
                </a:ext>
              </a:extLst>
            </p:cNvPr>
            <p:cNvPicPr>
              <a:picLocks noChangeAspect="1"/>
            </p:cNvPicPr>
            <p:nvPr/>
          </p:nvPicPr>
          <p:blipFill rotWithShape="1">
            <a:blip r:embed="rId4">
              <a:extLst>
                <a:ext uri="{28A0092B-C50C-407E-A947-70E740481C1C}">
                  <a14:useLocalDpi xmlns:a14="http://schemas.microsoft.com/office/drawing/2010/main" val="0"/>
                </a:ext>
              </a:extLst>
            </a:blip>
            <a:srcRect l="5061" t="4029" r="2203"/>
            <a:stretch/>
          </p:blipFill>
          <p:spPr>
            <a:xfrm rot="10800000">
              <a:off x="904335" y="931065"/>
              <a:ext cx="10019152" cy="5837486"/>
            </a:xfrm>
            <a:prstGeom prst="rect">
              <a:avLst/>
            </a:prstGeom>
          </p:spPr>
        </p:pic>
        <p:sp>
          <p:nvSpPr>
            <p:cNvPr id="6" name="TextBox 5">
              <a:extLst>
                <a:ext uri="{FF2B5EF4-FFF2-40B4-BE49-F238E27FC236}">
                  <a16:creationId xmlns:a16="http://schemas.microsoft.com/office/drawing/2014/main" id="{CF96FC61-32DB-8FD3-850F-A34B1BF5845F}"/>
                </a:ext>
              </a:extLst>
            </p:cNvPr>
            <p:cNvSpPr txBox="1"/>
            <p:nvPr/>
          </p:nvSpPr>
          <p:spPr>
            <a:xfrm>
              <a:off x="7730864" y="142367"/>
              <a:ext cx="2928104" cy="742362"/>
            </a:xfrm>
            <a:prstGeom prst="rect">
              <a:avLst/>
            </a:prstGeom>
            <a:noFill/>
          </p:spPr>
          <p:txBody>
            <a:bodyPr wrap="square" lIns="91440" tIns="45720" rIns="91440" bIns="45720" rtlCol="0" anchor="t">
              <a:spAutoFit/>
            </a:bodyPr>
            <a:lstStyle/>
            <a:p>
              <a:pPr algn="ctr"/>
              <a:r>
                <a:rPr lang="en-CA">
                  <a:solidFill>
                    <a:schemeClr val="bg1"/>
                  </a:solidFill>
                  <a:latin typeface="Source Sans Pro"/>
                  <a:ea typeface="Source Sans Pro"/>
                </a:rPr>
                <a:t>Untreated apheresis platelet in plasma</a:t>
              </a:r>
              <a:endParaRPr lang="en-US">
                <a:solidFill>
                  <a:schemeClr val="bg1"/>
                </a:solidFill>
                <a:latin typeface="Source Sans Pro"/>
                <a:ea typeface="Source Sans Pro"/>
              </a:endParaRPr>
            </a:p>
          </p:txBody>
        </p:sp>
      </p:grpSp>
    </p:spTree>
    <p:custDataLst>
      <p:tags r:id="rId1"/>
    </p:custDataLst>
    <p:extLst>
      <p:ext uri="{BB962C8B-B14F-4D97-AF65-F5344CB8AC3E}">
        <p14:creationId xmlns:p14="http://schemas.microsoft.com/office/powerpoint/2010/main" val="166303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2260479631"/>
              </p:ext>
            </p:extLst>
          </p:nvPr>
        </p:nvGraphicFramePr>
        <p:xfrm>
          <a:off x="847493" y="998649"/>
          <a:ext cx="10506307" cy="4496528"/>
        </p:xfrm>
        <a:graphic>
          <a:graphicData uri="http://schemas.openxmlformats.org/drawingml/2006/table">
            <a:tbl>
              <a:tblPr firstRow="1" bandRow="1">
                <a:tableStyleId>{5C22544A-7EE6-4342-B048-85BDC9FD1C3A}</a:tableStyleId>
              </a:tblPr>
              <a:tblGrid>
                <a:gridCol w="1598374">
                  <a:extLst>
                    <a:ext uri="{9D8B030D-6E8A-4147-A177-3AD203B41FA5}">
                      <a16:colId xmlns:a16="http://schemas.microsoft.com/office/drawing/2014/main" val="2619714568"/>
                    </a:ext>
                  </a:extLst>
                </a:gridCol>
                <a:gridCol w="4324803">
                  <a:extLst>
                    <a:ext uri="{9D8B030D-6E8A-4147-A177-3AD203B41FA5}">
                      <a16:colId xmlns:a16="http://schemas.microsoft.com/office/drawing/2014/main" val="4029549692"/>
                    </a:ext>
                  </a:extLst>
                </a:gridCol>
                <a:gridCol w="4583130">
                  <a:extLst>
                    <a:ext uri="{9D8B030D-6E8A-4147-A177-3AD203B41FA5}">
                      <a16:colId xmlns:a16="http://schemas.microsoft.com/office/drawing/2014/main" val="2280716561"/>
                    </a:ext>
                  </a:extLst>
                </a:gridCol>
              </a:tblGrid>
              <a:tr h="1785011">
                <a:tc>
                  <a:txBody>
                    <a:bodyPr/>
                    <a:lstStyle/>
                    <a:p>
                      <a:endParaRPr lang="en-US"/>
                    </a:p>
                  </a:txBody>
                  <a:tcPr/>
                </a:tc>
                <a:tc>
                  <a:txBody>
                    <a:bodyPr/>
                    <a:lstStyle/>
                    <a:p>
                      <a:pPr algn="ctr"/>
                      <a:r>
                        <a:rPr lang="en-CA" sz="2200">
                          <a:latin typeface="Arial"/>
                          <a:cs typeface="Arial"/>
                        </a:rPr>
                        <a:t>Untreated pooled platelets</a:t>
                      </a:r>
                      <a:endParaRPr lang="en-US" sz="2200">
                        <a:latin typeface="Arial"/>
                        <a:cs typeface="Arial"/>
                      </a:endParaRPr>
                    </a:p>
                  </a:txBody>
                  <a:tcPr/>
                </a:tc>
                <a:tc>
                  <a:txBody>
                    <a:bodyPr/>
                    <a:lstStyle/>
                    <a:p>
                      <a:pPr algn="ctr"/>
                      <a:r>
                        <a:rPr lang="en-US" sz="2200">
                          <a:latin typeface="Arial"/>
                          <a:cs typeface="Arial"/>
                        </a:rPr>
                        <a:t>Psoralen-treated</a:t>
                      </a:r>
                    </a:p>
                    <a:p>
                      <a:endParaRPr lang="en-US" sz="2400"/>
                    </a:p>
                  </a:txBody>
                  <a:tcPr marL="0" marR="0"/>
                </a:tc>
                <a:extLst>
                  <a:ext uri="{0D108BD9-81ED-4DB2-BD59-A6C34878D82A}">
                    <a16:rowId xmlns:a16="http://schemas.microsoft.com/office/drawing/2014/main" val="906514307"/>
                  </a:ext>
                </a:extLst>
              </a:tr>
              <a:tr h="562230">
                <a:tc>
                  <a:txBody>
                    <a:bodyPr/>
                    <a:lstStyle/>
                    <a:p>
                      <a:r>
                        <a:rPr lang="en-CA" sz="2000">
                          <a:latin typeface="Arial"/>
                          <a:cs typeface="Arial"/>
                        </a:rPr>
                        <a:t>Size</a:t>
                      </a:r>
                      <a:endParaRPr lang="en-US" sz="2000">
                        <a:latin typeface="Arial"/>
                        <a:cs typeface="Arial"/>
                      </a:endParaRPr>
                    </a:p>
                  </a:txBody>
                  <a:tcPr anchor="ctr"/>
                </a:tc>
                <a:tc>
                  <a:txBody>
                    <a:bodyPr/>
                    <a:lstStyle/>
                    <a:p>
                      <a:pPr algn="ctr"/>
                      <a:r>
                        <a:rPr lang="en-CA" sz="2000">
                          <a:latin typeface="Arial"/>
                          <a:cs typeface="Arial"/>
                        </a:rPr>
                        <a:t>30 cm x 15 cm</a:t>
                      </a:r>
                      <a:endParaRPr lang="en-US" sz="2000">
                        <a:latin typeface="Arial"/>
                        <a:cs typeface="Arial"/>
                      </a:endParaRPr>
                    </a:p>
                  </a:txBody>
                  <a:tcPr anchor="ctr"/>
                </a:tc>
                <a:tc>
                  <a:txBody>
                    <a:bodyPr/>
                    <a:lstStyle/>
                    <a:p>
                      <a:pPr algn="ctr"/>
                      <a:r>
                        <a:rPr lang="en-CA" sz="2000">
                          <a:latin typeface="Arial"/>
                          <a:cs typeface="Arial"/>
                        </a:rPr>
                        <a:t>31 cm x 18 cm</a:t>
                      </a:r>
                      <a:endParaRPr lang="en-US" sz="2000">
                        <a:latin typeface="Arial"/>
                        <a:cs typeface="Arial"/>
                      </a:endParaRPr>
                    </a:p>
                  </a:txBody>
                  <a:tcPr anchor="ctr"/>
                </a:tc>
                <a:extLst>
                  <a:ext uri="{0D108BD9-81ED-4DB2-BD59-A6C34878D82A}">
                    <a16:rowId xmlns:a16="http://schemas.microsoft.com/office/drawing/2014/main" val="448870823"/>
                  </a:ext>
                </a:extLst>
              </a:tr>
              <a:tr h="429882">
                <a:tc>
                  <a:txBody>
                    <a:bodyPr/>
                    <a:lstStyle/>
                    <a:p>
                      <a:r>
                        <a:rPr lang="en-CA" sz="2000">
                          <a:latin typeface="Arial"/>
                          <a:cs typeface="Arial"/>
                        </a:rPr>
                        <a:t>Ports</a:t>
                      </a:r>
                      <a:endParaRPr lang="en-US" sz="2000">
                        <a:latin typeface="Arial"/>
                        <a:cs typeface="Arial"/>
                      </a:endParaRPr>
                    </a:p>
                  </a:txBody>
                  <a:tcPr anchor="ctr"/>
                </a:tc>
                <a:tc>
                  <a:txBody>
                    <a:bodyPr/>
                    <a:lstStyle/>
                    <a:p>
                      <a:pPr algn="ctr"/>
                      <a:r>
                        <a:rPr lang="en-CA" sz="2000">
                          <a:latin typeface="Arial"/>
                          <a:cs typeface="Arial"/>
                        </a:rPr>
                        <a:t>2/ bag</a:t>
                      </a:r>
                      <a:endParaRPr lang="en-US" sz="2000">
                        <a:latin typeface="Arial"/>
                        <a:cs typeface="Arial"/>
                      </a:endParaRPr>
                    </a:p>
                  </a:txBody>
                  <a:tcPr anchor="ctr"/>
                </a:tc>
                <a:tc>
                  <a:txBody>
                    <a:bodyPr/>
                    <a:lstStyle/>
                    <a:p>
                      <a:pPr algn="ctr"/>
                      <a:r>
                        <a:rPr lang="en-CA" sz="2000">
                          <a:latin typeface="Arial"/>
                          <a:cs typeface="Arial"/>
                        </a:rPr>
                        <a:t>2/ bag</a:t>
                      </a:r>
                      <a:endParaRPr lang="en-US" sz="2000">
                        <a:latin typeface="Arial"/>
                        <a:cs typeface="Arial"/>
                      </a:endParaRPr>
                    </a:p>
                  </a:txBody>
                  <a:tcPr anchor="ctr"/>
                </a:tc>
                <a:extLst>
                  <a:ext uri="{0D108BD9-81ED-4DB2-BD59-A6C34878D82A}">
                    <a16:rowId xmlns:a16="http://schemas.microsoft.com/office/drawing/2014/main" val="1140182533"/>
                  </a:ext>
                </a:extLst>
              </a:tr>
              <a:tr h="841099">
                <a:tc>
                  <a:txBody>
                    <a:bodyPr/>
                    <a:lstStyle/>
                    <a:p>
                      <a:r>
                        <a:rPr lang="en-CA" sz="2000">
                          <a:latin typeface="Arial"/>
                          <a:cs typeface="Arial"/>
                        </a:rPr>
                        <a:t>Sampling lines</a:t>
                      </a:r>
                      <a:endParaRPr lang="en-US" sz="2000">
                        <a:latin typeface="Arial"/>
                        <a:cs typeface="Arial"/>
                      </a:endParaRPr>
                    </a:p>
                  </a:txBody>
                  <a:tcPr anchor="ctr"/>
                </a:tc>
                <a:tc>
                  <a:txBody>
                    <a:bodyPr/>
                    <a:lstStyle/>
                    <a:p>
                      <a:pPr algn="ctr"/>
                      <a:r>
                        <a:rPr lang="en-US" sz="2000">
                          <a:latin typeface="Arial"/>
                          <a:cs typeface="Arial"/>
                        </a:rPr>
                        <a:t>1 x ~12 cm attached tubing segment</a:t>
                      </a:r>
                    </a:p>
                  </a:txBody>
                  <a:tcPr anchor="ctr"/>
                </a:tc>
                <a:tc>
                  <a:txBody>
                    <a:bodyPr/>
                    <a:lstStyle/>
                    <a:p>
                      <a:pPr algn="ctr"/>
                      <a:r>
                        <a:rPr lang="en-US" sz="2000">
                          <a:latin typeface="Arial"/>
                          <a:cs typeface="Arial"/>
                        </a:rPr>
                        <a:t>1 x sampling pouch</a:t>
                      </a:r>
                    </a:p>
                  </a:txBody>
                  <a:tcPr anchor="ctr"/>
                </a:tc>
                <a:extLst>
                  <a:ext uri="{0D108BD9-81ED-4DB2-BD59-A6C34878D82A}">
                    <a16:rowId xmlns:a16="http://schemas.microsoft.com/office/drawing/2014/main" val="3383600513"/>
                  </a:ext>
                </a:extLst>
              </a:tr>
              <a:tr h="878306">
                <a:tc>
                  <a:txBody>
                    <a:bodyPr/>
                    <a:lstStyle/>
                    <a:p>
                      <a:r>
                        <a:rPr lang="en-CA" sz="2000">
                          <a:latin typeface="Arial"/>
                          <a:cs typeface="Arial"/>
                        </a:rPr>
                        <a:t>Bag material</a:t>
                      </a:r>
                      <a:endParaRPr lang="en-US" sz="2000">
                        <a:latin typeface="Arial"/>
                        <a:cs typeface="Arial"/>
                      </a:endParaRPr>
                    </a:p>
                  </a:txBody>
                  <a:tcPr anchor="ctr"/>
                </a:tc>
                <a:tc>
                  <a:txBody>
                    <a:bodyPr/>
                    <a:lstStyle/>
                    <a:p>
                      <a:pPr algn="ctr"/>
                      <a:r>
                        <a:rPr lang="en-US" sz="2000">
                          <a:latin typeface="Arial"/>
                          <a:cs typeface="Arial"/>
                        </a:rPr>
                        <a:t>PVC-BTHC </a:t>
                      </a:r>
                      <a:endParaRPr lang="en-US" sz="2000">
                        <a:latin typeface="Arial" panose="020B0604020202020204" pitchFamily="34" charset="0"/>
                        <a:cs typeface="Arial" panose="020B0604020202020204" pitchFamily="34" charset="0"/>
                      </a:endParaRPr>
                    </a:p>
                    <a:p>
                      <a:pPr algn="ctr"/>
                      <a:r>
                        <a:rPr lang="en-US" sz="2000">
                          <a:latin typeface="Arial"/>
                          <a:cs typeface="Arial"/>
                        </a:rPr>
                        <a:t>(tubing contains DEHP)</a:t>
                      </a:r>
                    </a:p>
                  </a:txBody>
                  <a:tcPr anchor="ctr"/>
                </a:tc>
                <a:tc>
                  <a:txBody>
                    <a:bodyPr/>
                    <a:lstStyle/>
                    <a:p>
                      <a:pPr algn="ctr"/>
                      <a:r>
                        <a:rPr lang="en-US" sz="2000">
                          <a:latin typeface="Arial"/>
                          <a:cs typeface="Arial"/>
                        </a:rPr>
                        <a:t>Ethylene-vinyl acetate (EVA) </a:t>
                      </a:r>
                      <a:endParaRPr lang="en-US" sz="2000">
                        <a:latin typeface="Arial" panose="020B0604020202020204" pitchFamily="34" charset="0"/>
                        <a:cs typeface="Arial" panose="020B0604020202020204" pitchFamily="34" charset="0"/>
                      </a:endParaRPr>
                    </a:p>
                    <a:p>
                      <a:pPr algn="ctr"/>
                      <a:r>
                        <a:rPr lang="en-US" sz="2000">
                          <a:latin typeface="Arial"/>
                          <a:cs typeface="Arial"/>
                        </a:rPr>
                        <a:t>(tubing contains DEHP)</a:t>
                      </a:r>
                    </a:p>
                  </a:txBody>
                  <a:tcPr anchor="ctr"/>
                </a:tc>
                <a:extLst>
                  <a:ext uri="{0D108BD9-81ED-4DB2-BD59-A6C34878D82A}">
                    <a16:rowId xmlns:a16="http://schemas.microsoft.com/office/drawing/2014/main" val="3531331069"/>
                  </a:ext>
                </a:extLst>
              </a:tr>
            </a:tbl>
          </a:graphicData>
        </a:graphic>
      </p:graphicFrame>
      <p:sp>
        <p:nvSpPr>
          <p:cNvPr id="4" name="Title 3">
            <a:extLst>
              <a:ext uri="{FF2B5EF4-FFF2-40B4-BE49-F238E27FC236}">
                <a16:creationId xmlns:a16="http://schemas.microsoft.com/office/drawing/2014/main" id="{07FB406F-B055-4BF1-8B21-D9DD1B9F0866}"/>
              </a:ext>
            </a:extLst>
          </p:cNvPr>
          <p:cNvSpPr>
            <a:spLocks noGrp="1"/>
          </p:cNvSpPr>
          <p:nvPr>
            <p:ph type="title"/>
          </p:nvPr>
        </p:nvSpPr>
        <p:spPr/>
        <p:txBody>
          <a:bodyPr>
            <a:normAutofit/>
          </a:bodyPr>
          <a:lstStyle/>
          <a:p>
            <a:pPr algn="ctr"/>
            <a:r>
              <a:rPr lang="en-CA"/>
              <a:t>Psoralen-treated vs. untreated pooled platelet</a:t>
            </a:r>
            <a:endParaRPr lang="en-US"/>
          </a:p>
        </p:txBody>
      </p:sp>
      <p:pic>
        <p:nvPicPr>
          <p:cNvPr id="2" name="Picture 1" descr="Text, letter&#10;&#10;Description automatically generated">
            <a:extLst>
              <a:ext uri="{FF2B5EF4-FFF2-40B4-BE49-F238E27FC236}">
                <a16:creationId xmlns:a16="http://schemas.microsoft.com/office/drawing/2014/main" id="{11A840DA-6A39-C446-CCE1-090D1ABF0B7E}"/>
              </a:ext>
            </a:extLst>
          </p:cNvPr>
          <p:cNvPicPr>
            <a:picLocks noChangeAspect="1"/>
          </p:cNvPicPr>
          <p:nvPr/>
        </p:nvPicPr>
        <p:blipFill rotWithShape="1">
          <a:blip r:embed="rId4">
            <a:extLst>
              <a:ext uri="{28A0092B-C50C-407E-A947-70E740481C1C}">
                <a14:useLocalDpi xmlns:a14="http://schemas.microsoft.com/office/drawing/2010/main" val="0"/>
              </a:ext>
            </a:extLst>
          </a:blip>
          <a:srcRect l="20097" r="14686" b="4720"/>
          <a:stretch/>
        </p:blipFill>
        <p:spPr>
          <a:xfrm rot="-5400000">
            <a:off x="3957595" y="683199"/>
            <a:ext cx="1335802" cy="279308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0B17865-8BF8-7109-72A9-A7EF5279566D}"/>
              </a:ext>
            </a:extLst>
          </p:cNvPr>
          <p:cNvPicPr>
            <a:picLocks noChangeAspect="1"/>
          </p:cNvPicPr>
          <p:nvPr/>
        </p:nvPicPr>
        <p:blipFill rotWithShape="1">
          <a:blip r:embed="rId5">
            <a:extLst>
              <a:ext uri="{28A0092B-C50C-407E-A947-70E740481C1C}">
                <a14:useLocalDpi xmlns:a14="http://schemas.microsoft.com/office/drawing/2010/main" val="0"/>
              </a:ext>
            </a:extLst>
          </a:blip>
          <a:srcRect l="48325" t="8212" r="27232" b="5595"/>
          <a:stretch/>
        </p:blipFill>
        <p:spPr>
          <a:xfrm rot="5400000">
            <a:off x="8516584" y="754051"/>
            <a:ext cx="1335024" cy="2650594"/>
          </a:xfrm>
          <a:prstGeom prst="rect">
            <a:avLst/>
          </a:prstGeom>
        </p:spPr>
      </p:pic>
      <p:sp>
        <p:nvSpPr>
          <p:cNvPr id="6" name="TextBox 5">
            <a:extLst>
              <a:ext uri="{FF2B5EF4-FFF2-40B4-BE49-F238E27FC236}">
                <a16:creationId xmlns:a16="http://schemas.microsoft.com/office/drawing/2014/main" id="{C9B0E6DE-4449-928F-D953-CE92C5273D05}"/>
              </a:ext>
            </a:extLst>
          </p:cNvPr>
          <p:cNvSpPr txBox="1"/>
          <p:nvPr/>
        </p:nvSpPr>
        <p:spPr>
          <a:xfrm flipH="1">
            <a:off x="5730770"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7458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43061FD-1677-4A39-9FF3-A2F6ADF68653}"/>
              </a:ext>
            </a:extLst>
          </p:cNvPr>
          <p:cNvSpPr>
            <a:spLocks noGrp="1"/>
          </p:cNvSpPr>
          <p:nvPr>
            <p:ph type="title"/>
          </p:nvPr>
        </p:nvSpPr>
        <p:spPr>
          <a:xfrm>
            <a:off x="764236" y="0"/>
            <a:ext cx="10515600" cy="673768"/>
          </a:xfrm>
        </p:spPr>
        <p:txBody>
          <a:bodyPr/>
          <a:lstStyle/>
          <a:p>
            <a:pPr algn="ctr"/>
            <a:r>
              <a:rPr lang="en-CA"/>
              <a:t>Psoralen-treated vs. untreated pooled platelet</a:t>
            </a:r>
          </a:p>
        </p:txBody>
      </p:sp>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180207358"/>
              </p:ext>
            </p:extLst>
          </p:nvPr>
        </p:nvGraphicFramePr>
        <p:xfrm>
          <a:off x="842846" y="673768"/>
          <a:ext cx="10506307" cy="4139851"/>
        </p:xfrm>
        <a:graphic>
          <a:graphicData uri="http://schemas.openxmlformats.org/drawingml/2006/table">
            <a:tbl>
              <a:tblPr firstRow="1" bandRow="1">
                <a:tableStyleId>{5C22544A-7EE6-4342-B048-85BDC9FD1C3A}</a:tableStyleId>
              </a:tblPr>
              <a:tblGrid>
                <a:gridCol w="1598374">
                  <a:extLst>
                    <a:ext uri="{9D8B030D-6E8A-4147-A177-3AD203B41FA5}">
                      <a16:colId xmlns:a16="http://schemas.microsoft.com/office/drawing/2014/main" val="2619714568"/>
                    </a:ext>
                  </a:extLst>
                </a:gridCol>
                <a:gridCol w="4293980">
                  <a:extLst>
                    <a:ext uri="{9D8B030D-6E8A-4147-A177-3AD203B41FA5}">
                      <a16:colId xmlns:a16="http://schemas.microsoft.com/office/drawing/2014/main" val="4029549692"/>
                    </a:ext>
                  </a:extLst>
                </a:gridCol>
                <a:gridCol w="4613953">
                  <a:extLst>
                    <a:ext uri="{9D8B030D-6E8A-4147-A177-3AD203B41FA5}">
                      <a16:colId xmlns:a16="http://schemas.microsoft.com/office/drawing/2014/main" val="2280716561"/>
                    </a:ext>
                  </a:extLst>
                </a:gridCol>
              </a:tblGrid>
              <a:tr h="1799083">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en-CA" sz="2200">
                          <a:latin typeface="Arial"/>
                          <a:cs typeface="Arial"/>
                        </a:rPr>
                        <a:t>Untreated pooled platelets</a:t>
                      </a:r>
                      <a:endParaRPr lang="en-US" sz="2200">
                        <a:latin typeface="Arial"/>
                        <a:cs typeface="Arial"/>
                      </a:endParaRPr>
                    </a:p>
                  </a:txBody>
                  <a:tcPr/>
                </a:tc>
                <a:tc>
                  <a:txBody>
                    <a:bodyPr/>
                    <a:lstStyle/>
                    <a:p>
                      <a:pPr algn="ctr"/>
                      <a:r>
                        <a:rPr lang="en-US" sz="2200">
                          <a:latin typeface="Arial"/>
                          <a:cs typeface="Arial"/>
                        </a:rPr>
                        <a:t>Psoralen-treated</a:t>
                      </a:r>
                    </a:p>
                    <a:p>
                      <a:endParaRPr lang="en-US" sz="2400">
                        <a:latin typeface="Arial" panose="020B0604020202020204" pitchFamily="34" charset="0"/>
                        <a:cs typeface="Arial" panose="020B0604020202020204" pitchFamily="34" charset="0"/>
                      </a:endParaRPr>
                    </a:p>
                  </a:txBody>
                  <a:tcPr marL="0" marR="0"/>
                </a:tc>
                <a:extLst>
                  <a:ext uri="{0D108BD9-81ED-4DB2-BD59-A6C34878D82A}">
                    <a16:rowId xmlns:a16="http://schemas.microsoft.com/office/drawing/2014/main" val="906514307"/>
                  </a:ext>
                </a:extLst>
              </a:tr>
              <a:tr h="323442">
                <a:tc>
                  <a:txBody>
                    <a:bodyPr/>
                    <a:lstStyle/>
                    <a:p>
                      <a:pPr algn="ctr"/>
                      <a:r>
                        <a:rPr lang="en-US" sz="2000" b="0">
                          <a:solidFill>
                            <a:schemeClr val="tx1"/>
                          </a:solidFill>
                          <a:latin typeface="Arial"/>
                          <a:cs typeface="Arial"/>
                        </a:rPr>
                        <a:t>Volume</a:t>
                      </a:r>
                    </a:p>
                  </a:txBody>
                  <a:tcPr marL="0" marR="0" anchor="ctr"/>
                </a:tc>
                <a:tc>
                  <a:txBody>
                    <a:bodyPr/>
                    <a:lstStyle/>
                    <a:p>
                      <a:pPr algn="ctr"/>
                      <a:r>
                        <a:rPr lang="en-US" sz="2000">
                          <a:latin typeface="Arial"/>
                          <a:cs typeface="Arial"/>
                        </a:rPr>
                        <a:t>317 mL (±16)*</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184 mL (±9)**</a:t>
                      </a:r>
                    </a:p>
                  </a:txBody>
                  <a:tcPr marL="0" marR="0" anchor="ctr"/>
                </a:tc>
                <a:extLst>
                  <a:ext uri="{0D108BD9-81ED-4DB2-BD59-A6C34878D82A}">
                    <a16:rowId xmlns:a16="http://schemas.microsoft.com/office/drawing/2014/main" val="448870823"/>
                  </a:ext>
                </a:extLst>
              </a:tr>
              <a:tr h="580949">
                <a:tc>
                  <a:txBody>
                    <a:bodyPr/>
                    <a:lstStyle/>
                    <a:p>
                      <a:pPr algn="ctr"/>
                      <a:r>
                        <a:rPr lang="en-US" sz="2000" b="0">
                          <a:solidFill>
                            <a:schemeClr val="tx1"/>
                          </a:solidFill>
                          <a:latin typeface="Arial"/>
                          <a:cs typeface="Arial"/>
                        </a:rPr>
                        <a:t>Platelet Yield</a:t>
                      </a:r>
                    </a:p>
                    <a:p>
                      <a:pPr algn="ctr"/>
                      <a:r>
                        <a:rPr lang="en-US" sz="1200" b="0">
                          <a:solidFill>
                            <a:schemeClr val="tx1"/>
                          </a:solidFill>
                          <a:latin typeface="Arial"/>
                          <a:cs typeface="Arial"/>
                        </a:rPr>
                        <a:t>(x10</a:t>
                      </a:r>
                      <a:r>
                        <a:rPr lang="en-US" sz="1200" b="0" baseline="30000">
                          <a:solidFill>
                            <a:schemeClr val="tx1"/>
                          </a:solidFill>
                          <a:latin typeface="Arial"/>
                          <a:cs typeface="Arial"/>
                        </a:rPr>
                        <a:t>9</a:t>
                      </a:r>
                      <a:r>
                        <a:rPr lang="en-US" sz="1200" b="0">
                          <a:solidFill>
                            <a:schemeClr val="tx1"/>
                          </a:solidFill>
                          <a:latin typeface="Arial"/>
                          <a:cs typeface="Arial"/>
                        </a:rPr>
                        <a:t>  platelets per unit)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339 (±44)*</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251 (±32)**</a:t>
                      </a:r>
                    </a:p>
                  </a:txBody>
                  <a:tcPr marL="0" marR="0" anchor="ctr"/>
                </a:tc>
                <a:extLst>
                  <a:ext uri="{0D108BD9-81ED-4DB2-BD59-A6C34878D82A}">
                    <a16:rowId xmlns:a16="http://schemas.microsoft.com/office/drawing/2014/main" val="3949391308"/>
                  </a:ext>
                </a:extLst>
              </a:tr>
              <a:tr h="580949">
                <a:tc>
                  <a:txBody>
                    <a:bodyPr/>
                    <a:lstStyle/>
                    <a:p>
                      <a:pPr algn="ctr"/>
                      <a:r>
                        <a:rPr lang="en-US" sz="2000" b="0">
                          <a:solidFill>
                            <a:schemeClr val="tx1"/>
                          </a:solidFill>
                          <a:latin typeface="Arial"/>
                          <a:cs typeface="Arial"/>
                        </a:rPr>
                        <a:t>Composition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From 4 units of WB</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From 7 units of WB then split in 2</a:t>
                      </a:r>
                    </a:p>
                  </a:txBody>
                  <a:tcPr marL="0" marR="0" anchor="ctr"/>
                </a:tc>
                <a:extLst>
                  <a:ext uri="{0D108BD9-81ED-4DB2-BD59-A6C34878D82A}">
                    <a16:rowId xmlns:a16="http://schemas.microsoft.com/office/drawing/2014/main" val="2818929356"/>
                  </a:ext>
                </a:extLst>
              </a:tr>
              <a:tr h="601579">
                <a:tc>
                  <a:txBody>
                    <a:bodyPr/>
                    <a:lstStyle/>
                    <a:p>
                      <a:pPr algn="ctr"/>
                      <a:r>
                        <a:rPr lang="en-US" sz="2000" b="0">
                          <a:solidFill>
                            <a:schemeClr val="tx1"/>
                          </a:solidFill>
                          <a:latin typeface="Arial"/>
                          <a:cs typeface="Arial"/>
                        </a:rPr>
                        <a:t>Suspended in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100% plasma</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a:latin typeface="Arial"/>
                          <a:cs typeface="Arial"/>
                        </a:rPr>
                        <a:t>~40% plasma /  ~60% PAS-E</a:t>
                      </a:r>
                    </a:p>
                  </a:txBody>
                  <a:tcPr marL="0" marR="0" anchor="ctr"/>
                </a:tc>
                <a:extLst>
                  <a:ext uri="{0D108BD9-81ED-4DB2-BD59-A6C34878D82A}">
                    <a16:rowId xmlns:a16="http://schemas.microsoft.com/office/drawing/2014/main" val="3531331069"/>
                  </a:ext>
                </a:extLst>
              </a:tr>
            </a:tbl>
          </a:graphicData>
        </a:graphic>
      </p:graphicFrame>
      <p:sp>
        <p:nvSpPr>
          <p:cNvPr id="8" name="TextBox 7">
            <a:extLst>
              <a:ext uri="{FF2B5EF4-FFF2-40B4-BE49-F238E27FC236}">
                <a16:creationId xmlns:a16="http://schemas.microsoft.com/office/drawing/2014/main" id="{37B0CF63-DFEF-4557-A916-F61475C46CCA}"/>
              </a:ext>
            </a:extLst>
          </p:cNvPr>
          <p:cNvSpPr txBox="1"/>
          <p:nvPr/>
        </p:nvSpPr>
        <p:spPr>
          <a:xfrm>
            <a:off x="2344345" y="4849627"/>
            <a:ext cx="45466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*Pooled Platelets LR CPD, Apheresis Platelets Circular of Information, January 2022</a:t>
            </a:r>
          </a:p>
        </p:txBody>
      </p:sp>
      <p:sp>
        <p:nvSpPr>
          <p:cNvPr id="14" name="TextBox 13">
            <a:extLst>
              <a:ext uri="{FF2B5EF4-FFF2-40B4-BE49-F238E27FC236}">
                <a16:creationId xmlns:a16="http://schemas.microsoft.com/office/drawing/2014/main" id="{9067D129-DFC3-409C-A843-EFFA3E42FBB1}"/>
              </a:ext>
            </a:extLst>
          </p:cNvPr>
          <p:cNvSpPr txBox="1"/>
          <p:nvPr/>
        </p:nvSpPr>
        <p:spPr>
          <a:xfrm>
            <a:off x="6921025" y="4806623"/>
            <a:ext cx="445069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t>
            </a: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Pooled Platelets Psoralen-treated Circular of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January 2022</a:t>
            </a:r>
          </a:p>
        </p:txBody>
      </p:sp>
      <p:sp>
        <p:nvSpPr>
          <p:cNvPr id="12" name="Rectangle 11">
            <a:extLst>
              <a:ext uri="{FF2B5EF4-FFF2-40B4-BE49-F238E27FC236}">
                <a16:creationId xmlns:a16="http://schemas.microsoft.com/office/drawing/2014/main" id="{8C57ADA2-2425-49F4-8C65-6301F74D4428}"/>
              </a:ext>
            </a:extLst>
          </p:cNvPr>
          <p:cNvSpPr/>
          <p:nvPr/>
        </p:nvSpPr>
        <p:spPr>
          <a:xfrm>
            <a:off x="899407" y="5236746"/>
            <a:ext cx="10589562" cy="10618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Average plasma volume in pooled </a:t>
            </a:r>
            <a:r>
              <a:rPr lang="en-US" sz="1500">
                <a:solidFill>
                  <a:srgbClr val="4D4D4D"/>
                </a:solidFill>
                <a:latin typeface="Arial" panose="020B0604020202020204" pitchFamily="34" charset="0"/>
                <a:cs typeface="Arial" panose="020B0604020202020204" pitchFamily="34" charset="0"/>
              </a:rPr>
              <a:t>p</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latelets</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a:t>
            </a:r>
            <a:r>
              <a:rPr lang="en-US" sz="1500">
                <a:solidFill>
                  <a:srgbClr val="4D4D4D"/>
                </a:solidFill>
                <a:latin typeface="Arial" panose="020B0604020202020204" pitchFamily="34" charset="0"/>
                <a:cs typeface="Arial" panose="020B0604020202020204" pitchFamily="34" charset="0"/>
              </a:rPr>
              <a:t>p</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soralen</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t>
            </a:r>
            <a:r>
              <a:rPr lang="en-US" sz="1500">
                <a:solidFill>
                  <a:srgbClr val="4D4D4D"/>
                </a:solidFill>
                <a:latin typeface="Arial" panose="020B0604020202020204" pitchFamily="34" charset="0"/>
                <a:cs typeface="Arial" panose="020B0604020202020204" pitchFamily="34" charset="0"/>
              </a:rPr>
              <a:t>t</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reated</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is expected to be </a:t>
            </a:r>
            <a:r>
              <a:rPr lang="en-US" sz="1500">
                <a:solidFill>
                  <a:srgbClr val="4D4D4D"/>
                </a:solidFill>
                <a:latin typeface="Arial" panose="020B0604020202020204" pitchFamily="34" charset="0"/>
                <a:cs typeface="Arial" panose="020B0604020202020204" pitchFamily="34" charset="0"/>
              </a:rPr>
              <a:t>~</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75 mL (184 mL x 40% = ~75 mL) compared to current pools with an average of 317 mL (100% plasma)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4D4D4D"/>
                </a:solidFill>
                <a:latin typeface="Arial" panose="020B0604020202020204" pitchFamily="34" charset="0"/>
                <a:cs typeface="Arial" panose="020B0604020202020204" pitchFamily="34" charset="0"/>
              </a:rPr>
              <a:t>Please refer to our </a:t>
            </a:r>
            <a:r>
              <a:rPr lang="en-US" sz="1500">
                <a:solidFill>
                  <a:srgbClr val="4D4D4D"/>
                </a:solidFill>
                <a:latin typeface="Arial" panose="020B0604020202020204" pitchFamily="34" charset="0"/>
                <a:cs typeface="Arial" panose="020B0604020202020204" pitchFamily="34" charset="0"/>
                <a:hlinkClick r:id="rId4"/>
              </a:rPr>
              <a:t>Circulars of information on blood.ca </a:t>
            </a:r>
            <a:r>
              <a:rPr lang="en-US" sz="1500">
                <a:solidFill>
                  <a:srgbClr val="4D4D4D"/>
                </a:solidFill>
                <a:latin typeface="Arial" panose="020B0604020202020204" pitchFamily="34" charset="0"/>
                <a:cs typeface="Arial" panose="020B0604020202020204" pitchFamily="34" charset="0"/>
              </a:rPr>
              <a:t>for more 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AD448A8C-2A46-C5CC-15B8-EFFBD211AB97}"/>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5400000">
            <a:off x="3857112" y="368256"/>
            <a:ext cx="1335802" cy="2793080"/>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38E26090-92D5-6A5F-DD80-85CCC2D9231E}"/>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416101" y="439108"/>
            <a:ext cx="1335024" cy="2650594"/>
          </a:xfrm>
          <a:prstGeom prst="rect">
            <a:avLst/>
          </a:prstGeom>
        </p:spPr>
      </p:pic>
      <p:sp>
        <p:nvSpPr>
          <p:cNvPr id="5" name="TextBox 4">
            <a:extLst>
              <a:ext uri="{FF2B5EF4-FFF2-40B4-BE49-F238E27FC236}">
                <a16:creationId xmlns:a16="http://schemas.microsoft.com/office/drawing/2014/main" id="{38BDCA4C-C143-78B2-3007-1721D089CEC4}"/>
              </a:ext>
            </a:extLst>
          </p:cNvPr>
          <p:cNvSpPr txBox="1"/>
          <p:nvPr/>
        </p:nvSpPr>
        <p:spPr>
          <a:xfrm flipH="1">
            <a:off x="5670611"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6490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901893512"/>
              </p:ext>
            </p:extLst>
          </p:nvPr>
        </p:nvGraphicFramePr>
        <p:xfrm>
          <a:off x="823801" y="902682"/>
          <a:ext cx="10525535" cy="5049807"/>
        </p:xfrm>
        <a:graphic>
          <a:graphicData uri="http://schemas.openxmlformats.org/drawingml/2006/table">
            <a:tbl>
              <a:tblPr firstRow="1" bandRow="1">
                <a:tableStyleId>{5C22544A-7EE6-4342-B048-85BDC9FD1C3A}</a:tableStyleId>
              </a:tblPr>
              <a:tblGrid>
                <a:gridCol w="2076173">
                  <a:extLst>
                    <a:ext uri="{9D8B030D-6E8A-4147-A177-3AD203B41FA5}">
                      <a16:colId xmlns:a16="http://schemas.microsoft.com/office/drawing/2014/main" val="2619714568"/>
                    </a:ext>
                  </a:extLst>
                </a:gridCol>
                <a:gridCol w="3843130">
                  <a:extLst>
                    <a:ext uri="{9D8B030D-6E8A-4147-A177-3AD203B41FA5}">
                      <a16:colId xmlns:a16="http://schemas.microsoft.com/office/drawing/2014/main" val="4029549692"/>
                    </a:ext>
                  </a:extLst>
                </a:gridCol>
                <a:gridCol w="4606232">
                  <a:extLst>
                    <a:ext uri="{9D8B030D-6E8A-4147-A177-3AD203B41FA5}">
                      <a16:colId xmlns:a16="http://schemas.microsoft.com/office/drawing/2014/main" val="2280716561"/>
                    </a:ext>
                  </a:extLst>
                </a:gridCol>
              </a:tblGrid>
              <a:tr h="1849407">
                <a:tc>
                  <a:txBody>
                    <a:bodyPr/>
                    <a:lstStyle/>
                    <a:p>
                      <a:endParaRPr lang="en-US"/>
                    </a:p>
                  </a:txBody>
                  <a:tcPr/>
                </a:tc>
                <a:tc>
                  <a:txBody>
                    <a:bodyPr/>
                    <a:lstStyle/>
                    <a:p>
                      <a:pPr algn="ctr"/>
                      <a:r>
                        <a:rPr lang="en-CA" sz="2200">
                          <a:latin typeface="Arial"/>
                          <a:cs typeface="Arial"/>
                        </a:rPr>
                        <a:t>Untreated pooled platelet</a:t>
                      </a:r>
                      <a:endParaRPr lang="en-US" sz="2200">
                        <a:latin typeface="Arial"/>
                        <a:cs typeface="Arial"/>
                      </a:endParaRPr>
                    </a:p>
                  </a:txBody>
                  <a:tcPr/>
                </a:tc>
                <a:tc>
                  <a:txBody>
                    <a:bodyPr/>
                    <a:lstStyle/>
                    <a:p>
                      <a:pPr algn="ctr"/>
                      <a:r>
                        <a:rPr lang="en-US" sz="2200">
                          <a:latin typeface="Arial"/>
                          <a:cs typeface="Arial"/>
                        </a:rPr>
                        <a:t>Psoralen-treated</a:t>
                      </a:r>
                    </a:p>
                    <a:p>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6514307"/>
                  </a:ext>
                </a:extLst>
              </a:tr>
              <a:tr h="0">
                <a:tc>
                  <a:txBody>
                    <a:bodyPr/>
                    <a:lstStyle/>
                    <a:p>
                      <a:pPr algn="ctr"/>
                      <a:r>
                        <a:rPr lang="en-US" sz="2000" b="0">
                          <a:solidFill>
                            <a:schemeClr val="tx1"/>
                          </a:solidFill>
                          <a:latin typeface="Arial"/>
                          <a:cs typeface="Arial"/>
                        </a:rPr>
                        <a:t>Total Shelf life</a:t>
                      </a:r>
                    </a:p>
                  </a:txBody>
                  <a:tcPr marL="0" marR="0" anchor="ctr"/>
                </a:tc>
                <a:tc>
                  <a:txBody>
                    <a:bodyPr/>
                    <a:lstStyle/>
                    <a:p>
                      <a:pPr algn="ctr"/>
                      <a:r>
                        <a:rPr lang="en-US" sz="2000">
                          <a:latin typeface="Arial"/>
                          <a:cs typeface="Arial"/>
                        </a:rPr>
                        <a:t>7 days*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7 days**</a:t>
                      </a:r>
                    </a:p>
                  </a:txBody>
                  <a:tcPr marL="0" marR="0" anchor="ctr"/>
                </a:tc>
                <a:extLst>
                  <a:ext uri="{0D108BD9-81ED-4DB2-BD59-A6C34878D82A}">
                    <a16:rowId xmlns:a16="http://schemas.microsoft.com/office/drawing/2014/main" val="448870823"/>
                  </a:ext>
                </a:extLst>
              </a:tr>
              <a:tr h="0">
                <a:tc>
                  <a:txBody>
                    <a:bodyPr/>
                    <a:lstStyle/>
                    <a:p>
                      <a:pPr algn="ctr"/>
                      <a:r>
                        <a:rPr lang="en-US" sz="2000" b="0">
                          <a:solidFill>
                            <a:schemeClr val="tx1"/>
                          </a:solidFill>
                          <a:latin typeface="Arial"/>
                          <a:cs typeface="Arial"/>
                        </a:rPr>
                        <a:t>Available Shelf life</a:t>
                      </a:r>
                    </a:p>
                  </a:txBody>
                  <a:tcPr marL="0" marR="0" anchor="ctr"/>
                </a:tc>
                <a:tc>
                  <a:txBody>
                    <a:bodyPr/>
                    <a:lstStyle/>
                    <a:p>
                      <a:pPr algn="ctr"/>
                      <a:r>
                        <a:rPr lang="en-US" sz="2000" baseline="0">
                          <a:latin typeface="Arial"/>
                          <a:cs typeface="Arial"/>
                        </a:rPr>
                        <a:t>5 days (max)</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6 days (max)</a:t>
                      </a:r>
                    </a:p>
                  </a:txBody>
                  <a:tcPr marL="0" marR="0" anchor="ctr"/>
                </a:tc>
                <a:extLst>
                  <a:ext uri="{0D108BD9-81ED-4DB2-BD59-A6C34878D82A}">
                    <a16:rowId xmlns:a16="http://schemas.microsoft.com/office/drawing/2014/main" val="1140182533"/>
                  </a:ext>
                </a:extLst>
              </a:tr>
              <a:tr h="0">
                <a:tc>
                  <a:txBody>
                    <a:bodyPr/>
                    <a:lstStyle/>
                    <a:p>
                      <a:pPr algn="ctr"/>
                      <a:r>
                        <a:rPr lang="en-US" sz="2000" b="0">
                          <a:solidFill>
                            <a:schemeClr val="tx1"/>
                          </a:solidFill>
                          <a:latin typeface="Arial"/>
                          <a:cs typeface="Arial"/>
                        </a:rPr>
                        <a:t>Release into inventory limited by</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Completion of hold period for </a:t>
                      </a:r>
                      <a:r>
                        <a:rPr lang="en-US" sz="2000" err="1">
                          <a:latin typeface="Arial"/>
                          <a:cs typeface="Arial"/>
                        </a:rPr>
                        <a:t>BacT</a:t>
                      </a:r>
                      <a:r>
                        <a:rPr lang="en-US" sz="2000">
                          <a:latin typeface="Arial"/>
                          <a:cs typeface="Arial"/>
                        </a:rPr>
                        <a:t> culture</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Completion of Intercept treatment (no </a:t>
                      </a:r>
                      <a:r>
                        <a:rPr lang="en-US" sz="2000" err="1">
                          <a:latin typeface="Arial"/>
                          <a:cs typeface="Arial"/>
                        </a:rPr>
                        <a:t>BacT</a:t>
                      </a:r>
                      <a:r>
                        <a:rPr lang="en-US" sz="2000">
                          <a:latin typeface="Arial"/>
                          <a:cs typeface="Arial"/>
                        </a:rPr>
                        <a:t> culture)</a:t>
                      </a:r>
                    </a:p>
                  </a:txBody>
                  <a:tcPr marL="0" marR="0" anchor="ctr"/>
                </a:tc>
                <a:extLst>
                  <a:ext uri="{0D108BD9-81ED-4DB2-BD59-A6C34878D82A}">
                    <a16:rowId xmlns:a16="http://schemas.microsoft.com/office/drawing/2014/main" val="24053977"/>
                  </a:ext>
                </a:extLst>
              </a:tr>
              <a:tr h="0">
                <a:tc rowSpan="2">
                  <a:txBody>
                    <a:bodyPr/>
                    <a:lstStyle/>
                    <a:p>
                      <a:pPr algn="ctr"/>
                      <a:r>
                        <a:rPr lang="en-US" sz="2000" b="0" u="sng">
                          <a:solidFill>
                            <a:schemeClr val="tx1"/>
                          </a:solidFill>
                          <a:latin typeface="Arial"/>
                          <a:cs typeface="Arial"/>
                        </a:rPr>
                        <a:t>Maximum</a:t>
                      </a:r>
                      <a:r>
                        <a:rPr lang="en-US" sz="2000" b="0">
                          <a:solidFill>
                            <a:schemeClr val="tx1"/>
                          </a:solidFill>
                          <a:latin typeface="Arial"/>
                          <a:cs typeface="Arial"/>
                        </a:rPr>
                        <a:t> typical shelf-life</a:t>
                      </a:r>
                    </a:p>
                  </a:txBody>
                  <a:tcPr marL="0" marR="0"/>
                </a:tc>
                <a:tc>
                  <a:txBody>
                    <a:bodyPr/>
                    <a:lstStyle/>
                    <a:p>
                      <a:pPr algn="ctr"/>
                      <a:r>
                        <a:rPr lang="en-US" sz="2000">
                          <a:latin typeface="Arial"/>
                          <a:cs typeface="Arial"/>
                        </a:rPr>
                        <a:t>~4 days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~4-5 days</a:t>
                      </a:r>
                    </a:p>
                  </a:txBody>
                  <a:tcPr marL="0" marR="0" anchor="ctr"/>
                </a:tc>
                <a:extLst>
                  <a:ext uri="{0D108BD9-81ED-4DB2-BD59-A6C34878D82A}">
                    <a16:rowId xmlns:a16="http://schemas.microsoft.com/office/drawing/2014/main" val="3383600513"/>
                  </a:ext>
                </a:extLst>
              </a:tr>
              <a:tr h="626723">
                <a:tc vMerge="1">
                  <a:txBody>
                    <a:bodyPr/>
                    <a:lstStyle/>
                    <a:p>
                      <a:pPr algn="ctr"/>
                      <a:endParaRPr lang="en-US" sz="2000" b="0">
                        <a:solidFill>
                          <a:schemeClr val="tx1"/>
                        </a:solidFill>
                      </a:endParaRPr>
                    </a:p>
                  </a:txBody>
                  <a:tcPr marL="0" marR="0" anchor="ctr"/>
                </a:tc>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2000" b="0" i="1">
                          <a:latin typeface="Arial"/>
                          <a:cs typeface="Arial"/>
                        </a:rPr>
                        <a:t> Note: Due to First In First Out (FIFO) practices and operational requirements, platelets are not always released on first day available</a:t>
                      </a:r>
                      <a:endParaRPr lang="en-US" sz="2000" b="0" i="1">
                        <a:solidFill>
                          <a:srgbClr val="FF0000"/>
                        </a:solidFill>
                        <a:latin typeface="Arial"/>
                        <a:cs typeface="Arial"/>
                      </a:endParaRPr>
                    </a:p>
                  </a:txBody>
                  <a:tcPr marL="0" marR="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marL="0" marR="0" anchor="ctr"/>
                </a:tc>
                <a:extLst>
                  <a:ext uri="{0D108BD9-81ED-4DB2-BD59-A6C34878D82A}">
                    <a16:rowId xmlns:a16="http://schemas.microsoft.com/office/drawing/2014/main" val="1377195359"/>
                  </a:ext>
                </a:extLst>
              </a:tr>
            </a:tbl>
          </a:graphicData>
        </a:graphic>
      </p:graphicFrame>
      <p:sp>
        <p:nvSpPr>
          <p:cNvPr id="16" name="Title 5">
            <a:extLst>
              <a:ext uri="{FF2B5EF4-FFF2-40B4-BE49-F238E27FC236}">
                <a16:creationId xmlns:a16="http://schemas.microsoft.com/office/drawing/2014/main" id="{93A2B759-EBA8-46F3-8835-598A38C3D478}"/>
              </a:ext>
            </a:extLst>
          </p:cNvPr>
          <p:cNvSpPr>
            <a:spLocks noGrp="1"/>
          </p:cNvSpPr>
          <p:nvPr>
            <p:ph type="title"/>
          </p:nvPr>
        </p:nvSpPr>
        <p:spPr/>
        <p:txBody>
          <a:bodyPr/>
          <a:lstStyle/>
          <a:p>
            <a:pPr algn="ctr"/>
            <a:r>
              <a:rPr lang="en-CA"/>
              <a:t>Psoralen-treated vs. untreated pooled platelet</a:t>
            </a:r>
          </a:p>
        </p:txBody>
      </p:sp>
      <p:sp>
        <p:nvSpPr>
          <p:cNvPr id="8" name="TextBox 7">
            <a:extLst>
              <a:ext uri="{FF2B5EF4-FFF2-40B4-BE49-F238E27FC236}">
                <a16:creationId xmlns:a16="http://schemas.microsoft.com/office/drawing/2014/main" id="{776D1C1E-A937-4FF8-9BEC-32E2E63250F5}"/>
              </a:ext>
            </a:extLst>
          </p:cNvPr>
          <p:cNvSpPr txBox="1"/>
          <p:nvPr/>
        </p:nvSpPr>
        <p:spPr>
          <a:xfrm>
            <a:off x="3111191" y="6087518"/>
            <a:ext cx="3493971"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rPr>
              <a:t>*Pooled Platelets LR CPD, Apheresis Platelets </a:t>
            </a: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hlinkClick r:id="rId4"/>
              </a:rPr>
              <a:t>Circular of Information</a:t>
            </a: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rPr>
              <a:t>, January 2022</a:t>
            </a:r>
          </a:p>
        </p:txBody>
      </p:sp>
      <p:sp>
        <p:nvSpPr>
          <p:cNvPr id="9" name="TextBox 8">
            <a:extLst>
              <a:ext uri="{FF2B5EF4-FFF2-40B4-BE49-F238E27FC236}">
                <a16:creationId xmlns:a16="http://schemas.microsoft.com/office/drawing/2014/main" id="{719FF6C0-7EDF-427B-BFD0-6ECFC414A4AD}"/>
              </a:ext>
            </a:extLst>
          </p:cNvPr>
          <p:cNvSpPr txBox="1"/>
          <p:nvPr/>
        </p:nvSpPr>
        <p:spPr>
          <a:xfrm>
            <a:off x="6826405" y="6070237"/>
            <a:ext cx="4450697" cy="276999"/>
          </a:xfrm>
          <a:prstGeom prst="rect">
            <a:avLst/>
          </a:prstGeom>
          <a:noFill/>
        </p:spPr>
        <p:txBody>
          <a:bodyPr wrap="square" lIns="91440" tIns="45720" rIns="91440" bIns="45720" rtlCol="0" anchor="t">
            <a:spAutoFit/>
          </a:bodyPr>
          <a:lstStyle/>
          <a:p>
            <a:pPr algn="ctr">
              <a:defRPr/>
            </a:pPr>
            <a:r>
              <a:rPr kumimoji="0" lang="en-US" sz="1200" b="0" i="0" u="none" strike="noStrike" kern="1200" cap="none" spc="0" normalizeH="0" baseline="0" noProof="0">
                <a:ln>
                  <a:noFill/>
                </a:ln>
                <a:solidFill>
                  <a:srgbClr val="4D4D4D"/>
                </a:solidFill>
                <a:effectLst/>
                <a:uLnTx/>
                <a:uFillTx/>
                <a:latin typeface="Calibri" panose="020F0502020204030204"/>
                <a:ea typeface="+mn-ea"/>
                <a:cs typeface="+mn-cs"/>
              </a:rPr>
              <a:t>**</a:t>
            </a: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rPr>
              <a:t>Pooled Platelets psoralen-treated </a:t>
            </a: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hlinkClick r:id="rId4"/>
              </a:rPr>
              <a:t>Circular of Information</a:t>
            </a: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rPr>
              <a:t>, </a:t>
            </a:r>
            <a:r>
              <a:rPr lang="en-US" sz="1100">
                <a:solidFill>
                  <a:srgbClr val="4D4D4D"/>
                </a:solidFill>
                <a:latin typeface="Calibri" panose="020F0502020204030204"/>
              </a:rPr>
              <a:t>April 2023</a:t>
            </a:r>
            <a:endPar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5044AFCB-4730-E6A1-B94F-66664D0222A8}"/>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16200000">
            <a:off x="4279142" y="612860"/>
            <a:ext cx="1335802" cy="2793080"/>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D1B5A188-592F-76BE-3A7D-4D5E26275729}"/>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402773" y="684492"/>
            <a:ext cx="1335024" cy="2650594"/>
          </a:xfrm>
          <a:prstGeom prst="rect">
            <a:avLst/>
          </a:prstGeom>
        </p:spPr>
      </p:pic>
      <p:sp>
        <p:nvSpPr>
          <p:cNvPr id="5" name="TextBox 4">
            <a:extLst>
              <a:ext uri="{FF2B5EF4-FFF2-40B4-BE49-F238E27FC236}">
                <a16:creationId xmlns:a16="http://schemas.microsoft.com/office/drawing/2014/main" id="{EC29675A-AC57-24BD-92EE-A8DECE88B22E}"/>
              </a:ext>
            </a:extLst>
          </p:cNvPr>
          <p:cNvSpPr txBox="1"/>
          <p:nvPr/>
        </p:nvSpPr>
        <p:spPr>
          <a:xfrm flipH="1">
            <a:off x="5766867" y="638475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0637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1F891-FDE4-43D2-A75F-E15F29185924}"/>
              </a:ext>
            </a:extLst>
          </p:cNvPr>
          <p:cNvSpPr>
            <a:spLocks noGrp="1"/>
          </p:cNvSpPr>
          <p:nvPr>
            <p:ph type="body" sz="quarter" idx="13"/>
          </p:nvPr>
        </p:nvSpPr>
        <p:spPr>
          <a:xfrm>
            <a:off x="734505" y="888476"/>
            <a:ext cx="10515600" cy="4724400"/>
          </a:xfrm>
        </p:spPr>
        <p:txBody>
          <a:bodyPr anchor="t" anchorCtr="0"/>
          <a:lstStyle/>
          <a:p>
            <a:pPr marL="0" indent="0">
              <a:buNone/>
            </a:pPr>
            <a:r>
              <a:rPr lang="en-US">
                <a:latin typeface="Arial"/>
                <a:cs typeface="Arial"/>
              </a:rPr>
              <a:t>Shelf life: untreated platelets vs. psoralen-treated </a:t>
            </a:r>
            <a:endParaRPr lang="en-US"/>
          </a:p>
        </p:txBody>
      </p:sp>
      <p:sp>
        <p:nvSpPr>
          <p:cNvPr id="5" name="Title 5">
            <a:extLst>
              <a:ext uri="{FF2B5EF4-FFF2-40B4-BE49-F238E27FC236}">
                <a16:creationId xmlns:a16="http://schemas.microsoft.com/office/drawing/2014/main" id="{4676D6B8-782D-496D-BB4E-9BA71078BDA8}"/>
              </a:ext>
            </a:extLst>
          </p:cNvPr>
          <p:cNvSpPr>
            <a:spLocks noGrp="1"/>
          </p:cNvSpPr>
          <p:nvPr>
            <p:ph type="title"/>
          </p:nvPr>
        </p:nvSpPr>
        <p:spPr>
          <a:xfrm>
            <a:off x="698248" y="122549"/>
            <a:ext cx="10589564" cy="721895"/>
          </a:xfrm>
        </p:spPr>
        <p:txBody>
          <a:bodyPr/>
          <a:lstStyle/>
          <a:p>
            <a:r>
              <a:rPr lang="en-US"/>
              <a:t>Manufacturing timelines – shelf life </a:t>
            </a:r>
            <a:endParaRPr lang="en-CA"/>
          </a:p>
        </p:txBody>
      </p:sp>
      <p:sp>
        <p:nvSpPr>
          <p:cNvPr id="6" name="TextBox 5">
            <a:extLst>
              <a:ext uri="{FF2B5EF4-FFF2-40B4-BE49-F238E27FC236}">
                <a16:creationId xmlns:a16="http://schemas.microsoft.com/office/drawing/2014/main" id="{D7D08F9E-CB8A-4D4F-AEBC-15929E6ED113}"/>
              </a:ext>
            </a:extLst>
          </p:cNvPr>
          <p:cNvSpPr txBox="1"/>
          <p:nvPr/>
        </p:nvSpPr>
        <p:spPr>
          <a:xfrm>
            <a:off x="3029551" y="6118522"/>
            <a:ext cx="816463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0" i="1">
                <a:latin typeface="Arial"/>
                <a:cs typeface="Arial"/>
              </a:rPr>
              <a:t>Note: Due to First In First Out (FIFO) practices and operational requirements, platelets are not always released on first day available</a:t>
            </a:r>
            <a:endParaRPr lang="en-US" b="0" i="1">
              <a:solidFill>
                <a:srgbClr val="FF0000"/>
              </a:solidFill>
            </a:endParaRPr>
          </a:p>
        </p:txBody>
      </p:sp>
      <p:pic>
        <p:nvPicPr>
          <p:cNvPr id="3" name="Picture 6" descr="Timeline&#10;&#10;Description automatically generated">
            <a:extLst>
              <a:ext uri="{FF2B5EF4-FFF2-40B4-BE49-F238E27FC236}">
                <a16:creationId xmlns:a16="http://schemas.microsoft.com/office/drawing/2014/main" id="{32F1A7DC-76DD-2564-6C59-2620AEBE13D1}"/>
              </a:ext>
            </a:extLst>
          </p:cNvPr>
          <p:cNvPicPr>
            <a:picLocks noChangeAspect="1"/>
          </p:cNvPicPr>
          <p:nvPr/>
        </p:nvPicPr>
        <p:blipFill rotWithShape="1">
          <a:blip r:embed="rId4"/>
          <a:srcRect t="10249" r="-124" b="6926"/>
          <a:stretch/>
        </p:blipFill>
        <p:spPr>
          <a:xfrm>
            <a:off x="1331420" y="1539280"/>
            <a:ext cx="9324119" cy="4337992"/>
          </a:xfrm>
          <a:prstGeom prst="rect">
            <a:avLst/>
          </a:prstGeom>
        </p:spPr>
      </p:pic>
    </p:spTree>
    <p:custDataLst>
      <p:tags r:id="rId1"/>
    </p:custDataLst>
    <p:extLst>
      <p:ext uri="{BB962C8B-B14F-4D97-AF65-F5344CB8AC3E}">
        <p14:creationId xmlns:p14="http://schemas.microsoft.com/office/powerpoint/2010/main" val="388712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clipart, vector graphics&#10;&#10;Description automatically generated">
            <a:extLst>
              <a:ext uri="{FF2B5EF4-FFF2-40B4-BE49-F238E27FC236}">
                <a16:creationId xmlns:a16="http://schemas.microsoft.com/office/drawing/2014/main" id="{6470A37C-743A-47E5-827C-4291743A31C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2743199" y="3429000"/>
            <a:ext cx="3013788" cy="3390512"/>
          </a:xfrm>
        </p:spPr>
      </p:pic>
      <p:pic>
        <p:nvPicPr>
          <p:cNvPr id="12" name="Picture 11">
            <a:extLst>
              <a:ext uri="{FF2B5EF4-FFF2-40B4-BE49-F238E27FC236}">
                <a16:creationId xmlns:a16="http://schemas.microsoft.com/office/drawing/2014/main" id="{17D5F513-AC66-4A52-8811-E264AA36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sp>
        <p:nvSpPr>
          <p:cNvPr id="3" name="TextBox 2">
            <a:extLst>
              <a:ext uri="{FF2B5EF4-FFF2-40B4-BE49-F238E27FC236}">
                <a16:creationId xmlns:a16="http://schemas.microsoft.com/office/drawing/2014/main" id="{674E92FA-4B0A-4877-AA57-58B864129780}"/>
              </a:ext>
            </a:extLst>
          </p:cNvPr>
          <p:cNvSpPr txBox="1"/>
          <p:nvPr/>
        </p:nvSpPr>
        <p:spPr>
          <a:xfrm>
            <a:off x="6461760" y="1188720"/>
            <a:ext cx="5648960" cy="3939540"/>
          </a:xfrm>
          <a:prstGeom prst="rect">
            <a:avLst/>
          </a:prstGeom>
          <a:noFill/>
        </p:spPr>
        <p:txBody>
          <a:bodyPr wrap="square" rtlCol="0">
            <a:spAutoFit/>
          </a:bodyPr>
          <a:lstStyle/>
          <a:p>
            <a:r>
              <a:rPr lang="en-CA" sz="3600" b="1">
                <a:solidFill>
                  <a:schemeClr val="bg1"/>
                </a:solidFill>
                <a:latin typeface="Arial" panose="020B0604020202020204" pitchFamily="34" charset="0"/>
                <a:cs typeface="Arial" panose="020B0604020202020204" pitchFamily="34" charset="0"/>
              </a:rPr>
              <a:t>Hospital considerations</a:t>
            </a:r>
            <a:endParaRPr lang="en-CA" sz="3600">
              <a:solidFill>
                <a:schemeClr val="bg1"/>
              </a:solidFill>
              <a:latin typeface="Arial" panose="020B0604020202020204" pitchFamily="34" charset="0"/>
              <a:cs typeface="Arial" panose="020B0604020202020204" pitchFamily="34" charset="0"/>
            </a:endParaRPr>
          </a:p>
          <a:p>
            <a:endParaRPr lang="en-CA"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Timelines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IT systems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Transfusion policies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Staff training</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New Circular of Information</a:t>
            </a:r>
          </a:p>
          <a:p>
            <a:pPr marL="285750" indent="-285750">
              <a:buFont typeface="Arial" panose="020B0604020202020204" pitchFamily="34" charset="0"/>
              <a:buChar char="•"/>
            </a:pPr>
            <a:endParaRPr lang="en-CA">
              <a:solidFill>
                <a:schemeClr val="bg1"/>
              </a:solidFill>
            </a:endParaRPr>
          </a:p>
        </p:txBody>
      </p:sp>
    </p:spTree>
    <p:custDataLst>
      <p:tags r:id="rId1"/>
    </p:custDataLst>
    <p:extLst>
      <p:ext uri="{BB962C8B-B14F-4D97-AF65-F5344CB8AC3E}">
        <p14:creationId xmlns:p14="http://schemas.microsoft.com/office/powerpoint/2010/main" val="363431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442762" y="551780"/>
            <a:ext cx="9651148" cy="609646"/>
          </a:xfrm>
        </p:spPr>
        <p:txBody>
          <a:bodyPr>
            <a:normAutofit fontScale="90000"/>
          </a:bodyPr>
          <a:lstStyle/>
          <a:p>
            <a:r>
              <a:rPr lang="en-US"/>
              <a:t>Anticipated implementation timeline for pathogen- reduced platelets</a:t>
            </a:r>
            <a:endParaRPr lang="en-CA"/>
          </a:p>
        </p:txBody>
      </p:sp>
      <p:pic>
        <p:nvPicPr>
          <p:cNvPr id="19" name="Picture 18" descr="Icon&#10;&#10;Description automatically generated">
            <a:extLst>
              <a:ext uri="{FF2B5EF4-FFF2-40B4-BE49-F238E27FC236}">
                <a16:creationId xmlns:a16="http://schemas.microsoft.com/office/drawing/2014/main" id="{F62E8FBB-92AA-4F52-963F-D0337BC46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461" y="893718"/>
            <a:ext cx="2796539" cy="2796539"/>
          </a:xfrm>
          <a:prstGeom prst="rect">
            <a:avLst/>
          </a:prstGeom>
        </p:spPr>
      </p:pic>
      <p:sp>
        <p:nvSpPr>
          <p:cNvPr id="8" name="Text Placeholder 6">
            <a:extLst>
              <a:ext uri="{FF2B5EF4-FFF2-40B4-BE49-F238E27FC236}">
                <a16:creationId xmlns:a16="http://schemas.microsoft.com/office/drawing/2014/main" id="{3114B8A8-A4EC-476E-82FF-380C4B115A97}"/>
              </a:ext>
            </a:extLst>
          </p:cNvPr>
          <p:cNvSpPr>
            <a:spLocks noGrp="1"/>
          </p:cNvSpPr>
          <p:nvPr>
            <p:ph type="body" sz="quarter" idx="13"/>
          </p:nvPr>
        </p:nvSpPr>
        <p:spPr>
          <a:xfrm>
            <a:off x="530191" y="983974"/>
            <a:ext cx="9095072" cy="4890052"/>
          </a:xfrm>
        </p:spPr>
        <p:txBody>
          <a:bodyPr>
            <a:normAutofit/>
          </a:bodyPr>
          <a:lstStyle/>
          <a:p>
            <a:pPr fontAlgn="base"/>
            <a:r>
              <a:rPr lang="en-US" sz="2800" dirty="0">
                <a:latin typeface="Arial"/>
                <a:cs typeface="Arial"/>
              </a:rPr>
              <a:t>Implementation of PPPT, APPT and AP in PAS is rolling out across the country.</a:t>
            </a:r>
            <a:br>
              <a:rPr lang="en-US" sz="2800" dirty="0">
                <a:latin typeface="Arial"/>
                <a:cs typeface="Arial"/>
              </a:rPr>
            </a:br>
            <a:endParaRPr lang="en-US" sz="2800" dirty="0">
              <a:latin typeface="Arial"/>
              <a:cs typeface="Arial"/>
            </a:endParaRPr>
          </a:p>
          <a:p>
            <a:pPr fontAlgn="base"/>
            <a:r>
              <a:rPr lang="en-US" sz="2800" dirty="0">
                <a:latin typeface="Arial"/>
                <a:cs typeface="Arial"/>
              </a:rPr>
              <a:t>Please consult our most recent </a:t>
            </a:r>
            <a:r>
              <a:rPr lang="en-US" sz="2800" dirty="0">
                <a:latin typeface="Arial"/>
                <a:cs typeface="Arial"/>
                <a:hlinkClick r:id="rId5"/>
              </a:rPr>
              <a:t>customer letter </a:t>
            </a:r>
            <a:r>
              <a:rPr lang="en-US" sz="2800" dirty="0">
                <a:latin typeface="Arial"/>
                <a:cs typeface="Arial"/>
              </a:rPr>
              <a:t>on national implementation of pathogen-reduced platelets or reach out to your local </a:t>
            </a:r>
            <a:r>
              <a:rPr lang="en-US" sz="2800" dirty="0">
                <a:latin typeface="Arial"/>
                <a:cs typeface="Arial"/>
                <a:hlinkClick r:id="rId6"/>
              </a:rPr>
              <a:t>Hospital Liaison Specialist </a:t>
            </a:r>
            <a:r>
              <a:rPr lang="en-US" sz="2800" dirty="0">
                <a:latin typeface="Arial"/>
                <a:cs typeface="Arial"/>
              </a:rPr>
              <a:t>for details and timelines.</a:t>
            </a:r>
            <a:endParaRPr lang="en-US" dirty="0">
              <a:latin typeface="Arial"/>
              <a:cs typeface="Arial"/>
            </a:endParaRPr>
          </a:p>
        </p:txBody>
      </p:sp>
    </p:spTree>
    <p:custDataLst>
      <p:tags r:id="rId1"/>
    </p:custDataLst>
    <p:extLst>
      <p:ext uri="{BB962C8B-B14F-4D97-AF65-F5344CB8AC3E}">
        <p14:creationId xmlns:p14="http://schemas.microsoft.com/office/powerpoint/2010/main" val="320425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977348"/>
            <a:ext cx="10515600" cy="4890052"/>
          </a:xfrm>
        </p:spPr>
        <p:txBody>
          <a:bodyPr>
            <a:normAutofit/>
          </a:bodyPr>
          <a:lstStyle/>
          <a:p>
            <a:pPr marL="0" indent="0" fontAlgn="base">
              <a:buNone/>
            </a:pPr>
            <a:r>
              <a:rPr lang="en-US">
                <a:latin typeface="Arial"/>
                <a:cs typeface="Arial"/>
              </a:rPr>
              <a:t>Hospital IT: </a:t>
            </a:r>
          </a:p>
          <a:p>
            <a:pPr lvl="1" fontAlgn="base"/>
            <a:r>
              <a:rPr lang="en-US" sz="2400">
                <a:latin typeface="Arial"/>
                <a:cs typeface="Arial"/>
              </a:rPr>
              <a:t>ISBT Component Code (more on next slides)</a:t>
            </a:r>
          </a:p>
          <a:p>
            <a:pPr lvl="1" fontAlgn="base">
              <a:lnSpc>
                <a:spcPct val="100000"/>
              </a:lnSpc>
            </a:pPr>
            <a:r>
              <a:rPr lang="en-US" sz="2400">
                <a:latin typeface="Arial"/>
                <a:cs typeface="Arial"/>
              </a:rPr>
              <a:t>Incorporate into CPOE (Computerized Physician Order Entry)</a:t>
            </a:r>
          </a:p>
          <a:p>
            <a:pPr lvl="2" fontAlgn="base">
              <a:lnSpc>
                <a:spcPct val="100000"/>
              </a:lnSpc>
            </a:pPr>
            <a:r>
              <a:rPr lang="en-US" sz="2400">
                <a:latin typeface="Arial"/>
                <a:cs typeface="Arial"/>
              </a:rPr>
              <a:t>Indicate psoralen-treated component is equivalent to irradiated </a:t>
            </a:r>
          </a:p>
          <a:p>
            <a:pPr marL="0" indent="0" fontAlgn="base">
              <a:lnSpc>
                <a:spcPct val="100000"/>
              </a:lnSpc>
              <a:buNone/>
            </a:pPr>
            <a:r>
              <a:rPr lang="en-US">
                <a:latin typeface="Arial"/>
                <a:cs typeface="Arial"/>
              </a:rPr>
              <a:t>Administration of component:</a:t>
            </a:r>
          </a:p>
          <a:p>
            <a:pPr lvl="1" fontAlgn="base">
              <a:lnSpc>
                <a:spcPct val="100000"/>
              </a:lnSpc>
            </a:pPr>
            <a:r>
              <a:rPr lang="en-US" sz="2400">
                <a:latin typeface="Arial"/>
                <a:cs typeface="Arial"/>
              </a:rPr>
              <a:t>Assess/revise transfusion policies</a:t>
            </a:r>
          </a:p>
          <a:p>
            <a:pPr lvl="1" fontAlgn="base">
              <a:lnSpc>
                <a:spcPct val="100000"/>
              </a:lnSpc>
            </a:pPr>
            <a:r>
              <a:rPr lang="en-US" sz="2400">
                <a:latin typeface="Arial"/>
                <a:cs typeface="Arial"/>
              </a:rPr>
              <a:t>Inform staff that irradiation is not required/indicated</a:t>
            </a:r>
          </a:p>
          <a:p>
            <a:pPr lvl="1" fontAlgn="base">
              <a:lnSpc>
                <a:spcPct val="100000"/>
              </a:lnSpc>
            </a:pPr>
            <a:r>
              <a:rPr lang="en-US" sz="2400">
                <a:latin typeface="Arial"/>
                <a:cs typeface="Arial"/>
              </a:rPr>
              <a:t>Patient and nurse education</a:t>
            </a:r>
          </a:p>
          <a:p>
            <a:pPr lvl="1" fontAlgn="base">
              <a:lnSpc>
                <a:spcPct val="100000"/>
              </a:lnSpc>
            </a:pPr>
            <a:r>
              <a:rPr lang="en-US" sz="2400">
                <a:latin typeface="Arial"/>
                <a:cs typeface="Arial"/>
              </a:rPr>
              <a:t>Example materials (bag &amp; label) can be provided upon request (contact your CBS Hospital Liaison Specialist)</a:t>
            </a:r>
          </a:p>
          <a:p>
            <a:pPr marL="0" indent="0" fontAlgn="base">
              <a:lnSpc>
                <a:spcPct val="100000"/>
              </a:lnSpc>
              <a:buNone/>
            </a:pPr>
            <a:r>
              <a:rPr lang="en-US" sz="2400">
                <a:latin typeface="Arial"/>
                <a:cs typeface="Arial"/>
              </a:rPr>
              <a:t>Please refer to the most recent </a:t>
            </a:r>
            <a:r>
              <a:rPr lang="en-US" sz="2400">
                <a:latin typeface="Arial"/>
                <a:cs typeface="Arial"/>
                <a:hlinkClick r:id="rId4"/>
              </a:rPr>
              <a:t>Circular of Information</a:t>
            </a:r>
            <a:r>
              <a:rPr lang="en-US" sz="2400">
                <a:latin typeface="Arial"/>
                <a:cs typeface="Arial"/>
              </a:rPr>
              <a:t> on blood.ca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3" name="Picture 2" descr="Icon&#10;&#10;Description automatically generated">
            <a:extLst>
              <a:ext uri="{FF2B5EF4-FFF2-40B4-BE49-F238E27FC236}">
                <a16:creationId xmlns:a16="http://schemas.microsoft.com/office/drawing/2014/main" id="{D9FCB9D8-C8A2-474C-870B-5E140A1EB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082" y="119743"/>
            <a:ext cx="1988416" cy="1988416"/>
          </a:xfrm>
          <a:prstGeom prst="rect">
            <a:avLst/>
          </a:prstGeom>
        </p:spPr>
      </p:pic>
      <p:sp>
        <p:nvSpPr>
          <p:cNvPr id="2" name="TextBox 1">
            <a:extLst>
              <a:ext uri="{FF2B5EF4-FFF2-40B4-BE49-F238E27FC236}">
                <a16:creationId xmlns:a16="http://schemas.microsoft.com/office/drawing/2014/main" id="{5B2A654B-F89F-E6F8-029E-63430FFB4473}"/>
              </a:ext>
            </a:extLst>
          </p:cNvPr>
          <p:cNvSpPr txBox="1"/>
          <p:nvPr/>
        </p:nvSpPr>
        <p:spPr>
          <a:xfrm flipH="1">
            <a:off x="571874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8467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184727" y="1140436"/>
            <a:ext cx="7935787" cy="4774353"/>
          </a:xfrm>
        </p:spPr>
        <p:txBody>
          <a:bodyPr anchor="t" anchorCtr="0">
            <a:normAutofit lnSpcReduction="10000"/>
          </a:bodyPr>
          <a:lstStyle/>
          <a:p>
            <a:pPr marL="0" indent="0" fontAlgn="base">
              <a:buNone/>
            </a:pPr>
            <a:r>
              <a:rPr lang="en-US" sz="2800">
                <a:latin typeface="Arial"/>
                <a:cs typeface="Arial"/>
              </a:rPr>
              <a:t>Blood bank/perfusionists/nurses:</a:t>
            </a:r>
          </a:p>
          <a:p>
            <a:pPr fontAlgn="base"/>
            <a:r>
              <a:rPr lang="en-US" sz="2400">
                <a:latin typeface="Arial"/>
                <a:cs typeface="Arial"/>
              </a:rPr>
              <a:t>Smaller unit volume (mass) and EVA plastic causes bags to slide on the agitator trays</a:t>
            </a:r>
          </a:p>
          <a:p>
            <a:pPr lvl="1" fontAlgn="base">
              <a:lnSpc>
                <a:spcPct val="120000"/>
              </a:lnSpc>
            </a:pPr>
            <a:r>
              <a:rPr lang="en-US" sz="2400">
                <a:latin typeface="Arial"/>
                <a:cs typeface="Arial"/>
              </a:rPr>
              <a:t>Inexpensive magnetic clips are recommended to secure bags to the agitator shelf </a:t>
            </a:r>
          </a:p>
          <a:p>
            <a:pPr fontAlgn="base">
              <a:lnSpc>
                <a:spcPct val="120000"/>
              </a:lnSpc>
            </a:pPr>
            <a:r>
              <a:rPr lang="en-US" sz="2400">
                <a:latin typeface="Arial"/>
                <a:cs typeface="Arial"/>
              </a:rPr>
              <a:t>Microaggregates have been reported in some units.  </a:t>
            </a:r>
          </a:p>
          <a:p>
            <a:pPr lvl="1" fontAlgn="base">
              <a:lnSpc>
                <a:spcPct val="120000"/>
              </a:lnSpc>
            </a:pPr>
            <a:r>
              <a:rPr lang="en-US" sz="2400">
                <a:latin typeface="Arial"/>
                <a:cs typeface="Arial"/>
              </a:rPr>
              <a:t>Platelets containing visible particles are not inferior to particle-free concentrates*</a:t>
            </a:r>
          </a:p>
          <a:p>
            <a:pPr lvl="1">
              <a:lnSpc>
                <a:spcPct val="120000"/>
              </a:lnSpc>
            </a:pPr>
            <a:r>
              <a:rPr lang="en-CA" sz="2400">
                <a:latin typeface="Arial"/>
                <a:cs typeface="Arial"/>
              </a:rPr>
              <a:t>Aggregates should dissipate following agitation</a:t>
            </a:r>
            <a:endParaRPr lang="en-US" sz="2400">
              <a:latin typeface="Arial"/>
              <a:cs typeface="Arial"/>
            </a:endParaRPr>
          </a:p>
          <a:p>
            <a:pPr lvl="1" fontAlgn="base">
              <a:lnSpc>
                <a:spcPct val="120000"/>
              </a:lnSpc>
            </a:pPr>
            <a:r>
              <a:rPr lang="en-US" sz="2400">
                <a:latin typeface="Arial"/>
                <a:cs typeface="Arial"/>
              </a:rPr>
              <a:t>Placing units in landscape orientation on agitator may help reduce aggregate formation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2" name="Picture 1">
            <a:extLst>
              <a:ext uri="{FF2B5EF4-FFF2-40B4-BE49-F238E27FC236}">
                <a16:creationId xmlns:a16="http://schemas.microsoft.com/office/drawing/2014/main" id="{9F3AC792-C718-4864-AE10-0028369701D6}"/>
              </a:ext>
            </a:extLst>
          </p:cNvPr>
          <p:cNvPicPr>
            <a:picLocks noChangeAspect="1"/>
          </p:cNvPicPr>
          <p:nvPr/>
        </p:nvPicPr>
        <p:blipFill>
          <a:blip r:embed="rId4"/>
          <a:stretch>
            <a:fillRect/>
          </a:stretch>
        </p:blipFill>
        <p:spPr>
          <a:xfrm>
            <a:off x="8123505" y="943442"/>
            <a:ext cx="3227305" cy="1731175"/>
          </a:xfrm>
          <a:prstGeom prst="rect">
            <a:avLst/>
          </a:prstGeom>
        </p:spPr>
      </p:pic>
      <p:pic>
        <p:nvPicPr>
          <p:cNvPr id="1026" name="Picture 2">
            <a:extLst>
              <a:ext uri="{FF2B5EF4-FFF2-40B4-BE49-F238E27FC236}">
                <a16:creationId xmlns:a16="http://schemas.microsoft.com/office/drawing/2014/main" id="{A407F44A-321C-427F-B99C-D0A5839D8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485" y="2769732"/>
            <a:ext cx="3221325" cy="1707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B5E570-600A-49E4-90E8-7C757F729760}"/>
              </a:ext>
            </a:extLst>
          </p:cNvPr>
          <p:cNvPicPr>
            <a:picLocks noChangeAspect="1"/>
          </p:cNvPicPr>
          <p:nvPr/>
        </p:nvPicPr>
        <p:blipFill>
          <a:blip r:embed="rId6"/>
          <a:stretch>
            <a:fillRect/>
          </a:stretch>
        </p:blipFill>
        <p:spPr>
          <a:xfrm>
            <a:off x="8120514" y="4593991"/>
            <a:ext cx="3221325" cy="1320567"/>
          </a:xfrm>
          <a:prstGeom prst="rect">
            <a:avLst/>
          </a:prstGeom>
          <a:ln>
            <a:solidFill>
              <a:schemeClr val="tx1"/>
            </a:solidFill>
          </a:ln>
        </p:spPr>
      </p:pic>
      <p:sp>
        <p:nvSpPr>
          <p:cNvPr id="8" name="Oval 7">
            <a:extLst>
              <a:ext uri="{FF2B5EF4-FFF2-40B4-BE49-F238E27FC236}">
                <a16:creationId xmlns:a16="http://schemas.microsoft.com/office/drawing/2014/main" id="{15508D2B-B76C-4685-9A05-77B814B0477B}"/>
              </a:ext>
            </a:extLst>
          </p:cNvPr>
          <p:cNvSpPr/>
          <p:nvPr/>
        </p:nvSpPr>
        <p:spPr>
          <a:xfrm>
            <a:off x="8989503" y="3457843"/>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448F5BC-2702-438E-AE83-E771C7FB38DE}"/>
              </a:ext>
            </a:extLst>
          </p:cNvPr>
          <p:cNvSpPr txBox="1"/>
          <p:nvPr/>
        </p:nvSpPr>
        <p:spPr>
          <a:xfrm>
            <a:off x="3012707" y="6119336"/>
            <a:ext cx="80659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Feys</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B,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Devloo</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R, De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Pourcq</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K, et al.: Apheresis platelet concentrates containing visible particles are not inferior to particle-free concentrates, in vitro. Vox Sanguinis 2013; 105(Suppl. 1):11  </a:t>
            </a:r>
          </a:p>
        </p:txBody>
      </p:sp>
    </p:spTree>
    <p:custDataLst>
      <p:tags r:id="rId1"/>
    </p:custDataLst>
    <p:extLst>
      <p:ext uri="{BB962C8B-B14F-4D97-AF65-F5344CB8AC3E}">
        <p14:creationId xmlns:p14="http://schemas.microsoft.com/office/powerpoint/2010/main" val="3447134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275390"/>
            <a:ext cx="7548419" cy="4592010"/>
          </a:xfrm>
        </p:spPr>
        <p:txBody>
          <a:bodyPr anchor="t" anchorCtr="0">
            <a:normAutofit fontScale="92500"/>
          </a:bodyPr>
          <a:lstStyle/>
          <a:p>
            <a:pPr marL="0" indent="0" fontAlgn="base">
              <a:buNone/>
            </a:pPr>
            <a:r>
              <a:rPr lang="en-US" sz="2800">
                <a:latin typeface="Arial"/>
                <a:cs typeface="Arial"/>
              </a:rPr>
              <a:t>Blood bank/perfusionists/nurses:</a:t>
            </a:r>
          </a:p>
          <a:p>
            <a:pPr marL="0" indent="0" fontAlgn="base">
              <a:buNone/>
            </a:pPr>
            <a:endParaRPr lang="en-US" sz="2400">
              <a:latin typeface="Arial"/>
              <a:cs typeface="Arial"/>
            </a:endParaRPr>
          </a:p>
          <a:p>
            <a:pPr lvl="1" fontAlgn="base">
              <a:lnSpc>
                <a:spcPct val="120000"/>
              </a:lnSpc>
            </a:pPr>
            <a:r>
              <a:rPr lang="en-US" sz="2400">
                <a:latin typeface="Arial"/>
                <a:cs typeface="Arial"/>
              </a:rPr>
              <a:t>Sampling line – the usual sampling line will be replaced by a single line with an integral sampling chamber which can be used to take a sample from the unit.  This new configuration is compatible with the use of </a:t>
            </a:r>
            <a:r>
              <a:rPr lang="en-US" sz="2400" err="1">
                <a:latin typeface="Arial"/>
                <a:cs typeface="Arial"/>
              </a:rPr>
              <a:t>Hematype</a:t>
            </a:r>
            <a:r>
              <a:rPr lang="en-US" sz="2400">
                <a:latin typeface="Arial"/>
                <a:cs typeface="Arial"/>
              </a:rPr>
              <a:t> Segment Sampling Device.  </a:t>
            </a:r>
          </a:p>
          <a:p>
            <a:pPr lvl="2" fontAlgn="base">
              <a:lnSpc>
                <a:spcPct val="120000"/>
              </a:lnSpc>
            </a:pPr>
            <a:endParaRPr lang="en-US" sz="2400">
              <a:latin typeface="Arial"/>
              <a:cs typeface="Arial"/>
            </a:endParaRPr>
          </a:p>
          <a:p>
            <a:pPr lvl="1" fontAlgn="base">
              <a:lnSpc>
                <a:spcPct val="120000"/>
              </a:lnSpc>
            </a:pPr>
            <a:r>
              <a:rPr lang="en-US" sz="2400">
                <a:latin typeface="Arial"/>
                <a:cs typeface="Arial"/>
              </a:rPr>
              <a:t>Ports – the ports on the new container are ISO compliant.  No change to spiking technique is required.</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sp>
        <p:nvSpPr>
          <p:cNvPr id="8" name="Oval 7">
            <a:extLst>
              <a:ext uri="{FF2B5EF4-FFF2-40B4-BE49-F238E27FC236}">
                <a16:creationId xmlns:a16="http://schemas.microsoft.com/office/drawing/2014/main" id="{15508D2B-B76C-4685-9A05-77B814B0477B}"/>
              </a:ext>
            </a:extLst>
          </p:cNvPr>
          <p:cNvSpPr/>
          <p:nvPr/>
        </p:nvSpPr>
        <p:spPr>
          <a:xfrm>
            <a:off x="8979877" y="3743569"/>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6C7950-ADA9-4035-BBC1-9B9582045BD5}"/>
              </a:ext>
            </a:extLst>
          </p:cNvPr>
          <p:cNvPicPr>
            <a:picLocks noChangeAspect="1"/>
          </p:cNvPicPr>
          <p:nvPr/>
        </p:nvPicPr>
        <p:blipFill rotWithShape="1">
          <a:blip r:embed="rId4"/>
          <a:srcRect l="19864"/>
          <a:stretch/>
        </p:blipFill>
        <p:spPr>
          <a:xfrm>
            <a:off x="8453047" y="1275390"/>
            <a:ext cx="2900753" cy="4581000"/>
          </a:xfrm>
          <a:prstGeom prst="rect">
            <a:avLst/>
          </a:prstGeom>
        </p:spPr>
      </p:pic>
      <p:sp>
        <p:nvSpPr>
          <p:cNvPr id="2" name="TextBox 1">
            <a:extLst>
              <a:ext uri="{FF2B5EF4-FFF2-40B4-BE49-F238E27FC236}">
                <a16:creationId xmlns:a16="http://schemas.microsoft.com/office/drawing/2014/main" id="{4FF28150-D1A7-5DFD-E8B4-6431A41BD713}"/>
              </a:ext>
            </a:extLst>
          </p:cNvPr>
          <p:cNvSpPr txBox="1"/>
          <p:nvPr/>
        </p:nvSpPr>
        <p:spPr>
          <a:xfrm flipH="1">
            <a:off x="5670616"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181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399998" cy="5029200"/>
          </a:xfrm>
        </p:spPr>
        <p:txBody>
          <a:bodyPr>
            <a:normAutofit/>
          </a:bodyPr>
          <a:lstStyle/>
          <a:p>
            <a:pPr fontAlgn="base"/>
            <a:r>
              <a:rPr lang="en-US" sz="2400"/>
              <a:t>Brief overview of pathogen inactivation technology (PIT)</a:t>
            </a:r>
          </a:p>
          <a:p>
            <a:pPr fontAlgn="base"/>
            <a:r>
              <a:rPr lang="en-US" sz="2400"/>
              <a:t>Component characteristics</a:t>
            </a:r>
          </a:p>
          <a:p>
            <a:pPr fontAlgn="base"/>
            <a:r>
              <a:rPr lang="en-US" sz="2400"/>
              <a:t>Implementation</a:t>
            </a:r>
          </a:p>
          <a:p>
            <a:pPr lvl="1" fontAlgn="base"/>
            <a:r>
              <a:rPr lang="en-US" sz="2400"/>
              <a:t>Hospital implementation considerations</a:t>
            </a:r>
          </a:p>
          <a:p>
            <a:pPr lvl="1" fontAlgn="base"/>
            <a:r>
              <a:rPr lang="en-US" sz="2400"/>
              <a:t>Labels</a:t>
            </a:r>
          </a:p>
          <a:p>
            <a:pPr fontAlgn="base"/>
            <a:r>
              <a:rPr lang="en-US" sz="2400"/>
              <a:t>Resources</a:t>
            </a:r>
          </a:p>
          <a:p>
            <a:pPr fontAlgn="base"/>
            <a:r>
              <a:rPr lang="en-US" sz="2400"/>
              <a:t>Contact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Overview</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144" y="1069644"/>
            <a:ext cx="4073856" cy="4073856"/>
          </a:xfrm>
          <a:prstGeom prst="rect">
            <a:avLst/>
          </a:prstGeom>
        </p:spPr>
      </p:pic>
      <p:sp>
        <p:nvSpPr>
          <p:cNvPr id="2" name="TextBox 1">
            <a:extLst>
              <a:ext uri="{FF2B5EF4-FFF2-40B4-BE49-F238E27FC236}">
                <a16:creationId xmlns:a16="http://schemas.microsoft.com/office/drawing/2014/main" id="{1960F708-9B64-3F3F-51A1-065D8A61B8B3}"/>
              </a:ext>
            </a:extLst>
          </p:cNvPr>
          <p:cNvSpPr txBox="1"/>
          <p:nvPr/>
        </p:nvSpPr>
        <p:spPr>
          <a:xfrm flipH="1">
            <a:off x="581499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64236" y="1127873"/>
            <a:ext cx="10039351" cy="1884917"/>
          </a:xfrm>
        </p:spPr>
        <p:txBody>
          <a:bodyPr anchor="t" anchorCtr="0">
            <a:normAutofit lnSpcReduction="10000"/>
          </a:bodyPr>
          <a:lstStyle/>
          <a:p>
            <a:pPr marL="0" indent="0" fontAlgn="base">
              <a:buNone/>
            </a:pPr>
            <a:r>
              <a:rPr lang="en-US" sz="2800">
                <a:latin typeface="Arial"/>
                <a:cs typeface="Arial"/>
              </a:rPr>
              <a:t>Blood bank/perfusionists/nurses</a:t>
            </a:r>
          </a:p>
          <a:p>
            <a:pPr marL="0" indent="0" fontAlgn="base">
              <a:buNone/>
            </a:pPr>
            <a:endParaRPr lang="en-US" sz="1100">
              <a:latin typeface="Arial"/>
              <a:cs typeface="Arial"/>
            </a:endParaRPr>
          </a:p>
          <a:p>
            <a:pPr lvl="1" fontAlgn="base">
              <a:lnSpc>
                <a:spcPct val="110000"/>
              </a:lnSpc>
            </a:pPr>
            <a:r>
              <a:rPr lang="en-US" sz="2400">
                <a:latin typeface="Arial"/>
                <a:cs typeface="Arial"/>
              </a:rPr>
              <a:t>The new bag is made of EVA plastic (</a:t>
            </a:r>
            <a:r>
              <a:rPr lang="en-US" sz="2400"/>
              <a:t>ethylene-vinyl acetate)</a:t>
            </a:r>
            <a:r>
              <a:rPr lang="en-US" sz="2400">
                <a:latin typeface="Arial"/>
                <a:cs typeface="Arial"/>
              </a:rPr>
              <a:t> which is more prone to show scratches and wrinkles. Strictly cosmetic, no impacts on platelet quality.</a:t>
            </a:r>
          </a:p>
          <a:p>
            <a:pPr lvl="1" fontAlgn="base">
              <a:lnSpc>
                <a:spcPct val="120000"/>
              </a:lnSpc>
            </a:pPr>
            <a:endParaRPr lang="en-US" sz="240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2050" name="Picture 2">
            <a:extLst>
              <a:ext uri="{FF2B5EF4-FFF2-40B4-BE49-F238E27FC236}">
                <a16:creationId xmlns:a16="http://schemas.microsoft.com/office/drawing/2014/main" id="{4AC0877A-846B-4EA9-8E41-98E622FC7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16"/>
          <a:stretch/>
        </p:blipFill>
        <p:spPr bwMode="auto">
          <a:xfrm>
            <a:off x="2910840" y="3224401"/>
            <a:ext cx="4781550" cy="273885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7EB4634-FCBC-4962-99EA-8672F485CCE4}"/>
              </a:ext>
            </a:extLst>
          </p:cNvPr>
          <p:cNvSpPr/>
          <p:nvPr/>
        </p:nvSpPr>
        <p:spPr>
          <a:xfrm>
            <a:off x="8616015" y="3178681"/>
            <a:ext cx="2298031" cy="1817370"/>
          </a:xfrm>
          <a:prstGeom prst="wedgeRoundRectCallout">
            <a:avLst>
              <a:gd name="adj1" fmla="val -91461"/>
              <a:gd name="adj2" fmla="val -18554"/>
              <a:gd name="adj3" fmla="val 16667"/>
            </a:avLst>
          </a:prstGeom>
          <a:solidFill>
            <a:srgbClr val="4D9E99"/>
          </a:solidFill>
          <a:ln w="28575">
            <a:solidFill>
              <a:srgbClr val="ED3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latin typeface="Arial"/>
                <a:cs typeface="Arial"/>
              </a:rPr>
              <a:t>As with any blood component, it is good practice to confirm acceptability by visual inspection</a:t>
            </a:r>
            <a:r>
              <a:rPr lang="en-US" sz="1600" b="1"/>
              <a:t>.</a:t>
            </a:r>
          </a:p>
        </p:txBody>
      </p:sp>
      <p:sp>
        <p:nvSpPr>
          <p:cNvPr id="2" name="TextBox 1">
            <a:extLst>
              <a:ext uri="{FF2B5EF4-FFF2-40B4-BE49-F238E27FC236}">
                <a16:creationId xmlns:a16="http://schemas.microsoft.com/office/drawing/2014/main" id="{5E5007FD-3141-4706-AC93-259A4268FF8C}"/>
              </a:ext>
            </a:extLst>
          </p:cNvPr>
          <p:cNvSpPr txBox="1"/>
          <p:nvPr/>
        </p:nvSpPr>
        <p:spPr>
          <a:xfrm>
            <a:off x="7834964" y="5082139"/>
            <a:ext cx="3960796" cy="923330"/>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New Visual Inspection Tool is being finalized and will be posted to our </a:t>
            </a:r>
            <a:r>
              <a:rPr lang="en-CA">
                <a:latin typeface="Arial" panose="020B0604020202020204" pitchFamily="34" charset="0"/>
                <a:cs typeface="Arial" panose="020B0604020202020204" pitchFamily="34" charset="0"/>
                <a:hlinkClick r:id="rId5"/>
              </a:rPr>
              <a:t>Professional education website</a:t>
            </a:r>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F85E88-F583-4862-7C94-46A4F1F9640A}"/>
              </a:ext>
            </a:extLst>
          </p:cNvPr>
          <p:cNvSpPr txBox="1"/>
          <p:nvPr/>
        </p:nvSpPr>
        <p:spPr>
          <a:xfrm flipH="1">
            <a:off x="5622490"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6895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 letter&#10;&#10;Description automatically generated">
            <a:extLst>
              <a:ext uri="{FF2B5EF4-FFF2-40B4-BE49-F238E27FC236}">
                <a16:creationId xmlns:a16="http://schemas.microsoft.com/office/drawing/2014/main" id="{4542E930-9D7A-4B2F-BC7F-9A01087456D8}"/>
              </a:ext>
            </a:extLst>
          </p:cNvPr>
          <p:cNvPicPr>
            <a:picLocks noChangeAspect="1"/>
          </p:cNvPicPr>
          <p:nvPr/>
        </p:nvPicPr>
        <p:blipFill>
          <a:blip r:embed="rId4"/>
          <a:stretch>
            <a:fillRect/>
          </a:stretch>
        </p:blipFill>
        <p:spPr>
          <a:xfrm>
            <a:off x="6798040" y="1720123"/>
            <a:ext cx="4292183" cy="4279691"/>
          </a:xfrm>
          <a:prstGeom prst="rect">
            <a:avLst/>
          </a:prstGeom>
          <a:ln>
            <a:solidFill>
              <a:schemeClr val="accent1"/>
            </a:solidFill>
          </a:ln>
        </p:spPr>
      </p:pic>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en-US" sz="2800"/>
              <a:t>ISBT label, final component</a:t>
            </a:r>
            <a:endParaRPr lang="en-CA" sz="2800"/>
          </a:p>
        </p:txBody>
      </p:sp>
      <p:sp>
        <p:nvSpPr>
          <p:cNvPr id="13" name="Title 5">
            <a:extLst>
              <a:ext uri="{FF2B5EF4-FFF2-40B4-BE49-F238E27FC236}">
                <a16:creationId xmlns:a16="http://schemas.microsoft.com/office/drawing/2014/main" id="{E49A2D4B-09F9-4C07-B1FA-916214FA0FED}"/>
              </a:ext>
            </a:extLst>
          </p:cNvPr>
          <p:cNvSpPr>
            <a:spLocks noGrp="1"/>
          </p:cNvSpPr>
          <p:nvPr>
            <p:ph type="title"/>
          </p:nvPr>
        </p:nvSpPr>
        <p:spPr>
          <a:xfrm>
            <a:off x="764236" y="0"/>
            <a:ext cx="10589564" cy="943442"/>
          </a:xfrm>
        </p:spPr>
        <p:txBody>
          <a:bodyPr>
            <a:normAutofit/>
          </a:bodyPr>
          <a:lstStyle/>
          <a:p>
            <a:r>
              <a:rPr lang="en-US">
                <a:latin typeface="Arial"/>
                <a:cs typeface="Arial"/>
              </a:rPr>
              <a:t>New label </a:t>
            </a:r>
            <a:r>
              <a:rPr lang="en-US" sz="3100">
                <a:latin typeface="Arial"/>
                <a:cs typeface="Arial"/>
              </a:rPr>
              <a:t>(new code, new name, 7-day shelf life*)</a:t>
            </a:r>
            <a:endParaRPr lang="en-CA" sz="3100">
              <a:latin typeface="Arial"/>
              <a:cs typeface="Arial"/>
            </a:endParaRPr>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6923314" y="3949700"/>
            <a:ext cx="2093685" cy="621387"/>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8365C50-A128-425C-8535-4B29FACC4D94}"/>
              </a:ext>
            </a:extLst>
          </p:cNvPr>
          <p:cNvSpPr>
            <a:spLocks noGrp="1"/>
          </p:cNvSpPr>
          <p:nvPr>
            <p:ph type="body" sz="quarter" idx="15"/>
          </p:nvPr>
        </p:nvSpPr>
        <p:spPr>
          <a:xfrm>
            <a:off x="764236" y="1391570"/>
            <a:ext cx="5181600" cy="4815257"/>
          </a:xfrm>
        </p:spPr>
        <p:txBody>
          <a:bodyPr>
            <a:normAutofit/>
          </a:bodyPr>
          <a:lstStyle/>
          <a:p>
            <a:pPr marL="0" indent="0">
              <a:buNone/>
            </a:pPr>
            <a:r>
              <a:rPr lang="en-US"/>
              <a:t>New component codes:</a:t>
            </a:r>
          </a:p>
          <a:p>
            <a:r>
              <a:rPr lang="en-US" sz="2800" b="1"/>
              <a:t>EA439VA0</a:t>
            </a:r>
            <a:r>
              <a:rPr lang="en-US" sz="2800"/>
              <a:t>: part 1 of 2 of the divided double dose platelet after treatment has been completed</a:t>
            </a:r>
          </a:p>
          <a:p>
            <a:r>
              <a:rPr lang="en-US" sz="2800" b="1"/>
              <a:t>EA439VB0</a:t>
            </a:r>
            <a:r>
              <a:rPr lang="en-US" sz="2800"/>
              <a:t>: part 2 of 2 of the divided double dose platelet after treatment has been completed</a:t>
            </a:r>
            <a:endParaRPr lang="en-US"/>
          </a:p>
          <a:p>
            <a:pPr marL="0" indent="0">
              <a:buNone/>
            </a:pPr>
            <a:r>
              <a:rPr lang="en-US" sz="2400" i="1"/>
              <a:t>Refer to CL 2022-18 Attachment 2</a:t>
            </a:r>
          </a:p>
        </p:txBody>
      </p:sp>
      <p:sp>
        <p:nvSpPr>
          <p:cNvPr id="9" name="Right Brace 8">
            <a:extLst>
              <a:ext uri="{FF2B5EF4-FFF2-40B4-BE49-F238E27FC236}">
                <a16:creationId xmlns:a16="http://schemas.microsoft.com/office/drawing/2014/main" id="{307588DC-532C-426F-92AE-DB02D85CD0DB}"/>
              </a:ext>
            </a:extLst>
          </p:cNvPr>
          <p:cNvSpPr/>
          <p:nvPr/>
        </p:nvSpPr>
        <p:spPr>
          <a:xfrm>
            <a:off x="5480201" y="1747684"/>
            <a:ext cx="484806" cy="3190076"/>
          </a:xfrm>
          <a:prstGeom prst="rightBrace">
            <a:avLst>
              <a:gd name="adj1" fmla="val 607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Connector: Curved 5">
            <a:extLst>
              <a:ext uri="{FF2B5EF4-FFF2-40B4-BE49-F238E27FC236}">
                <a16:creationId xmlns:a16="http://schemas.microsoft.com/office/drawing/2014/main" id="{E8EB0DED-E182-4E68-8B45-F20B421CA5D5}"/>
              </a:ext>
            </a:extLst>
          </p:cNvPr>
          <p:cNvCxnSpPr>
            <a:cxnSpLocks/>
            <a:stCxn id="9" idx="1"/>
          </p:cNvCxnSpPr>
          <p:nvPr/>
        </p:nvCxnSpPr>
        <p:spPr>
          <a:xfrm rot="10800000" flipH="1" flipV="1">
            <a:off x="5965006" y="3342722"/>
            <a:ext cx="1042185" cy="606978"/>
          </a:xfrm>
          <a:prstGeom prst="curvedConnector5">
            <a:avLst>
              <a:gd name="adj1" fmla="val 35568"/>
              <a:gd name="adj2" fmla="val 1757"/>
              <a:gd name="adj3" fmla="val 96518"/>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2408358-FCFC-4803-9E61-572652AF71C5}"/>
              </a:ext>
            </a:extLst>
          </p:cNvPr>
          <p:cNvSpPr txBox="1"/>
          <p:nvPr/>
        </p:nvSpPr>
        <p:spPr>
          <a:xfrm>
            <a:off x="3099335" y="6146639"/>
            <a:ext cx="7683410" cy="369332"/>
          </a:xfrm>
          <a:prstGeom prst="rect">
            <a:avLst/>
          </a:prstGeom>
          <a:noFill/>
        </p:spPr>
        <p:txBody>
          <a:bodyPr wrap="square" lIns="91440" tIns="45720" rIns="91440" bIns="45720" rtlCol="0" anchor="t">
            <a:spAutoFit/>
          </a:bodyPr>
          <a:lstStyle/>
          <a:p>
            <a:r>
              <a:rPr lang="en-CA">
                <a:latin typeface="Arial"/>
                <a:cs typeface="Arial"/>
              </a:rPr>
              <a:t>*7-day shelf-life </a:t>
            </a:r>
            <a:r>
              <a:rPr lang="en-US">
                <a:latin typeface="Arial"/>
                <a:cs typeface="Arial"/>
              </a:rPr>
              <a:t>was approved by Health Canada effective April 24, 2023.</a:t>
            </a:r>
          </a:p>
        </p:txBody>
      </p:sp>
    </p:spTree>
    <p:custDataLst>
      <p:tags r:id="rId1"/>
    </p:custDataLst>
    <p:extLst>
      <p:ext uri="{BB962C8B-B14F-4D97-AF65-F5344CB8AC3E}">
        <p14:creationId xmlns:p14="http://schemas.microsoft.com/office/powerpoint/2010/main" val="3290483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en-US" sz="2800"/>
              <a:t>ISBT Label, final component</a:t>
            </a:r>
            <a:endParaRPr lang="en-CA" sz="2800"/>
          </a:p>
        </p:txBody>
      </p:sp>
      <p:sp>
        <p:nvSpPr>
          <p:cNvPr id="7" name="Text Placeholder 6">
            <a:extLst>
              <a:ext uri="{FF2B5EF4-FFF2-40B4-BE49-F238E27FC236}">
                <a16:creationId xmlns:a16="http://schemas.microsoft.com/office/drawing/2014/main" id="{23528E34-74A9-4916-B2BB-8249F6CDFE09}"/>
              </a:ext>
            </a:extLst>
          </p:cNvPr>
          <p:cNvSpPr>
            <a:spLocks noGrp="1"/>
          </p:cNvSpPr>
          <p:nvPr>
            <p:ph type="body" sz="quarter" idx="15"/>
          </p:nvPr>
        </p:nvSpPr>
        <p:spPr>
          <a:xfrm>
            <a:off x="843713" y="3620275"/>
            <a:ext cx="4931198" cy="2486455"/>
          </a:xfrm>
        </p:spPr>
        <p:txBody>
          <a:bodyPr>
            <a:normAutofit fontScale="85000" lnSpcReduction="10000"/>
          </a:bodyPr>
          <a:lstStyle/>
          <a:p>
            <a:pPr marL="0" indent="0">
              <a:lnSpc>
                <a:spcPct val="120000"/>
              </a:lnSpc>
              <a:buNone/>
            </a:pPr>
            <a:r>
              <a:rPr lang="en-US" sz="2400"/>
              <a:t>Name: </a:t>
            </a:r>
            <a:r>
              <a:rPr lang="en-US" sz="2400" b="1" cap="small"/>
              <a:t>Pooled Platelets</a:t>
            </a:r>
            <a:r>
              <a:rPr lang="en-US" sz="2400"/>
              <a:t>, </a:t>
            </a:r>
            <a:r>
              <a:rPr lang="en-US" sz="2400" cap="small"/>
              <a:t>Leukocytes reduced</a:t>
            </a:r>
            <a:r>
              <a:rPr lang="en-US" sz="2400"/>
              <a:t>, </a:t>
            </a:r>
            <a:r>
              <a:rPr lang="en-US" sz="2400" cap="small"/>
              <a:t>Psoralen-Treated</a:t>
            </a:r>
            <a:r>
              <a:rPr lang="en-US" sz="2400"/>
              <a:t>, </a:t>
            </a:r>
            <a:r>
              <a:rPr lang="en-US" sz="2400" cap="small"/>
              <a:t>Divided</a:t>
            </a:r>
          </a:p>
          <a:p>
            <a:pPr marL="0" indent="0">
              <a:buNone/>
            </a:pPr>
            <a:r>
              <a:rPr lang="en-US" sz="2400"/>
              <a:t>Volume:  XX mL</a:t>
            </a:r>
          </a:p>
          <a:p>
            <a:pPr marL="0" indent="0">
              <a:buNone/>
            </a:pPr>
            <a:r>
              <a:rPr lang="en-US" sz="2400"/>
              <a:t>From 7 units 480mL CPD WB</a:t>
            </a:r>
          </a:p>
          <a:p>
            <a:pPr marL="0" indent="0">
              <a:buNone/>
            </a:pPr>
            <a:r>
              <a:rPr lang="en-US" sz="2400"/>
              <a:t>PAS-E added</a:t>
            </a:r>
          </a:p>
          <a:p>
            <a:pPr marL="0" indent="0">
              <a:buNone/>
            </a:pPr>
            <a:r>
              <a:rPr lang="en-US" sz="2400"/>
              <a:t>Store at 20-24°C</a:t>
            </a:r>
          </a:p>
        </p:txBody>
      </p:sp>
      <p:sp>
        <p:nvSpPr>
          <p:cNvPr id="11" name="Text Placeholder 6">
            <a:extLst>
              <a:ext uri="{FF2B5EF4-FFF2-40B4-BE49-F238E27FC236}">
                <a16:creationId xmlns:a16="http://schemas.microsoft.com/office/drawing/2014/main" id="{94870B80-0B2E-48DE-9777-3220FF054059}"/>
              </a:ext>
            </a:extLst>
          </p:cNvPr>
          <p:cNvSpPr txBox="1">
            <a:spLocks/>
          </p:cNvSpPr>
          <p:nvPr/>
        </p:nvSpPr>
        <p:spPr>
          <a:xfrm>
            <a:off x="2230348" y="1765509"/>
            <a:ext cx="4034883" cy="12838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latin typeface="Arial"/>
                <a:cs typeface="Arial"/>
              </a:rPr>
              <a:t>Produced on: Date X</a:t>
            </a:r>
          </a:p>
          <a:p>
            <a:pPr marL="0" indent="0">
              <a:buFont typeface="Arial" panose="020B0604020202020204" pitchFamily="34" charset="0"/>
              <a:buNone/>
            </a:pPr>
            <a:r>
              <a:rPr lang="en-US" sz="2400">
                <a:latin typeface="Arial"/>
                <a:cs typeface="Arial"/>
              </a:rPr>
              <a:t>Expires on: Date Y (7 days from collection Date)</a:t>
            </a:r>
          </a:p>
        </p:txBody>
      </p:sp>
      <p:sp>
        <p:nvSpPr>
          <p:cNvPr id="12" name="Right Brace 11">
            <a:extLst>
              <a:ext uri="{FF2B5EF4-FFF2-40B4-BE49-F238E27FC236}">
                <a16:creationId xmlns:a16="http://schemas.microsoft.com/office/drawing/2014/main" id="{B5EBDCAD-ED77-4954-AF28-B35E8A8E071C}"/>
              </a:ext>
            </a:extLst>
          </p:cNvPr>
          <p:cNvSpPr/>
          <p:nvPr/>
        </p:nvSpPr>
        <p:spPr>
          <a:xfrm>
            <a:off x="5977054" y="3729887"/>
            <a:ext cx="334536" cy="2244578"/>
          </a:xfrm>
          <a:prstGeom prst="rightBrace">
            <a:avLst>
              <a:gd name="adj1" fmla="val 65000"/>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4" descr="Text, letter&#10;&#10;Description automatically generated">
            <a:extLst>
              <a:ext uri="{FF2B5EF4-FFF2-40B4-BE49-F238E27FC236}">
                <a16:creationId xmlns:a16="http://schemas.microsoft.com/office/drawing/2014/main" id="{A3F01064-4E76-4F9A-853F-E29C0FD64BD6}"/>
              </a:ext>
            </a:extLst>
          </p:cNvPr>
          <p:cNvPicPr>
            <a:picLocks noChangeAspect="1"/>
          </p:cNvPicPr>
          <p:nvPr/>
        </p:nvPicPr>
        <p:blipFill>
          <a:blip r:embed="rId4"/>
          <a:stretch>
            <a:fillRect/>
          </a:stretch>
        </p:blipFill>
        <p:spPr>
          <a:xfrm>
            <a:off x="6838145" y="1580859"/>
            <a:ext cx="4412499" cy="4410033"/>
          </a:xfrm>
          <a:prstGeom prst="rect">
            <a:avLst/>
          </a:prstGeom>
          <a:ln>
            <a:solidFill>
              <a:schemeClr val="accent1"/>
            </a:solidFill>
          </a:ln>
        </p:spPr>
      </p:pic>
      <p:sp>
        <p:nvSpPr>
          <p:cNvPr id="10" name="Rectangle: Rounded Corners 9">
            <a:extLst>
              <a:ext uri="{FF2B5EF4-FFF2-40B4-BE49-F238E27FC236}">
                <a16:creationId xmlns:a16="http://schemas.microsoft.com/office/drawing/2014/main" id="{06F8B11C-B85D-4DB4-B897-975E93E1AAE4}"/>
              </a:ext>
            </a:extLst>
          </p:cNvPr>
          <p:cNvSpPr/>
          <p:nvPr/>
        </p:nvSpPr>
        <p:spPr>
          <a:xfrm>
            <a:off x="6836689" y="4444258"/>
            <a:ext cx="2429973" cy="1400969"/>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7398417" y="3480304"/>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A3E287A-4A5D-4185-B401-20E78B683292}"/>
              </a:ext>
            </a:extLst>
          </p:cNvPr>
          <p:cNvSpPr/>
          <p:nvPr/>
        </p:nvSpPr>
        <p:spPr>
          <a:xfrm>
            <a:off x="9210741" y="4223918"/>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E696EF0A-496B-4718-BC5F-EAF2BA230851}"/>
              </a:ext>
            </a:extLst>
          </p:cNvPr>
          <p:cNvCxnSpPr>
            <a:cxnSpLocks/>
            <a:endCxn id="15" idx="1"/>
          </p:cNvCxnSpPr>
          <p:nvPr/>
        </p:nvCxnSpPr>
        <p:spPr>
          <a:xfrm>
            <a:off x="5284975" y="1946440"/>
            <a:ext cx="2113442" cy="1751795"/>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6842ACD1-3E4B-4504-B8AC-EE21E676C5D5}"/>
              </a:ext>
            </a:extLst>
          </p:cNvPr>
          <p:cNvCxnSpPr>
            <a:cxnSpLocks/>
          </p:cNvCxnSpPr>
          <p:nvPr/>
        </p:nvCxnSpPr>
        <p:spPr>
          <a:xfrm>
            <a:off x="5353856" y="2726889"/>
            <a:ext cx="3890339" cy="1589304"/>
          </a:xfrm>
          <a:prstGeom prst="curvedConnector3">
            <a:avLst>
              <a:gd name="adj1" fmla="val 2575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512A6FB4-CDC7-49DA-834F-51014A816E06}"/>
              </a:ext>
            </a:extLst>
          </p:cNvPr>
          <p:cNvSpPr>
            <a:spLocks noGrp="1"/>
          </p:cNvSpPr>
          <p:nvPr>
            <p:ph type="title"/>
          </p:nvPr>
        </p:nvSpPr>
        <p:spPr>
          <a:xfrm>
            <a:off x="764236" y="0"/>
            <a:ext cx="10589564" cy="943442"/>
          </a:xfrm>
        </p:spPr>
        <p:txBody>
          <a:bodyPr>
            <a:normAutofit/>
          </a:bodyPr>
          <a:lstStyle/>
          <a:p>
            <a:r>
              <a:rPr lang="en-US">
                <a:latin typeface="Arial"/>
                <a:cs typeface="Arial"/>
              </a:rPr>
              <a:t>New label </a:t>
            </a:r>
            <a:r>
              <a:rPr lang="en-US" sz="3100">
                <a:latin typeface="Arial"/>
                <a:cs typeface="Arial"/>
              </a:rPr>
              <a:t>(new code, new name, 7-day shelf life*)</a:t>
            </a:r>
            <a:endParaRPr lang="en-CA" sz="3100">
              <a:latin typeface="Arial"/>
              <a:cs typeface="Arial"/>
            </a:endParaRPr>
          </a:p>
        </p:txBody>
      </p:sp>
      <p:sp>
        <p:nvSpPr>
          <p:cNvPr id="20" name="TextBox 19">
            <a:extLst>
              <a:ext uri="{FF2B5EF4-FFF2-40B4-BE49-F238E27FC236}">
                <a16:creationId xmlns:a16="http://schemas.microsoft.com/office/drawing/2014/main" id="{AC64D545-4BB3-4B2C-91B7-C7CBCFE5C3C7}"/>
              </a:ext>
            </a:extLst>
          </p:cNvPr>
          <p:cNvSpPr txBox="1"/>
          <p:nvPr/>
        </p:nvSpPr>
        <p:spPr>
          <a:xfrm>
            <a:off x="3046858" y="6104580"/>
            <a:ext cx="7927825" cy="369332"/>
          </a:xfrm>
          <a:prstGeom prst="rect">
            <a:avLst/>
          </a:prstGeom>
          <a:noFill/>
        </p:spPr>
        <p:txBody>
          <a:bodyPr wrap="square" lIns="91440" tIns="45720" rIns="91440" bIns="45720" rtlCol="0" anchor="t">
            <a:spAutoFit/>
          </a:bodyPr>
          <a:lstStyle/>
          <a:p>
            <a:r>
              <a:rPr lang="en-CA">
                <a:latin typeface="Arial"/>
                <a:cs typeface="Arial"/>
              </a:rPr>
              <a:t>*7-day shelf-life </a:t>
            </a:r>
            <a:r>
              <a:rPr lang="en-US">
                <a:latin typeface="Arial"/>
                <a:cs typeface="Arial"/>
              </a:rPr>
              <a:t>was approved by </a:t>
            </a:r>
            <a:r>
              <a:rPr lang="en-US" sz="1800">
                <a:effectLst/>
                <a:latin typeface="Arial"/>
                <a:cs typeface="Arial"/>
              </a:rPr>
              <a:t>Health</a:t>
            </a:r>
            <a:r>
              <a:rPr lang="en-US">
                <a:latin typeface="Arial"/>
                <a:cs typeface="Arial"/>
              </a:rPr>
              <a:t> </a:t>
            </a:r>
            <a:r>
              <a:rPr lang="en-US" sz="1800">
                <a:effectLst/>
                <a:latin typeface="Arial"/>
                <a:cs typeface="Arial"/>
              </a:rPr>
              <a:t>Canada </a:t>
            </a:r>
            <a:r>
              <a:rPr lang="en-US">
                <a:latin typeface="Arial"/>
                <a:cs typeface="Arial"/>
              </a:rPr>
              <a:t>effective April 24, 2023.</a:t>
            </a:r>
            <a:endParaRPr lang="en-US"/>
          </a:p>
        </p:txBody>
      </p:sp>
    </p:spTree>
    <p:custDataLst>
      <p:tags r:id="rId1"/>
    </p:custDataLst>
    <p:extLst>
      <p:ext uri="{BB962C8B-B14F-4D97-AF65-F5344CB8AC3E}">
        <p14:creationId xmlns:p14="http://schemas.microsoft.com/office/powerpoint/2010/main" val="19974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P spid="12" grpId="0" animBg="1"/>
      <p:bldP spid="10"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DE6AE-DF9D-45B6-811D-6B45906F1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132" y="0"/>
            <a:ext cx="1872867" cy="1872867"/>
          </a:xfrm>
          <a:prstGeom prst="rect">
            <a:avLst/>
          </a:prstGeom>
        </p:spPr>
      </p:pic>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870195" cy="4724400"/>
          </a:xfrm>
        </p:spPr>
        <p:txBody>
          <a:bodyPr anchor="t" anchorCtr="0">
            <a:normAutofit/>
          </a:bodyPr>
          <a:lstStyle/>
          <a:p>
            <a:pPr fontAlgn="base">
              <a:lnSpc>
                <a:spcPct val="125000"/>
              </a:lnSpc>
              <a:spcBef>
                <a:spcPts val="600"/>
              </a:spcBef>
            </a:pPr>
            <a:r>
              <a:rPr lang="en-CA" sz="2200">
                <a:latin typeface="Arial"/>
                <a:cs typeface="Arial"/>
              </a:rPr>
              <a:t>To be routinely distributed upon implementation at most sites: </a:t>
            </a:r>
          </a:p>
          <a:p>
            <a:pPr lvl="1" fontAlgn="base">
              <a:lnSpc>
                <a:spcPct val="125000"/>
              </a:lnSpc>
              <a:spcBef>
                <a:spcPts val="600"/>
              </a:spcBef>
            </a:pPr>
            <a:r>
              <a:rPr lang="en-CA" sz="2200">
                <a:latin typeface="Arial"/>
                <a:cs typeface="Arial"/>
              </a:rPr>
              <a:t>Pooled platelet psoralen-treated (7-day shelf life*) </a:t>
            </a:r>
          </a:p>
          <a:p>
            <a:pPr lvl="1" fontAlgn="base">
              <a:lnSpc>
                <a:spcPct val="125000"/>
              </a:lnSpc>
              <a:spcBef>
                <a:spcPts val="600"/>
              </a:spcBef>
            </a:pPr>
            <a:r>
              <a:rPr lang="en-CA" sz="2200">
                <a:latin typeface="Arial"/>
                <a:cs typeface="Arial"/>
              </a:rPr>
              <a:t>Apheresis platelet in plasma (7-day shelf life) until apheresis platelet psoralen-treated components become available </a:t>
            </a:r>
          </a:p>
          <a:p>
            <a:pPr fontAlgn="base">
              <a:lnSpc>
                <a:spcPct val="125000"/>
              </a:lnSpc>
              <a:spcBef>
                <a:spcPts val="600"/>
              </a:spcBef>
            </a:pPr>
            <a:r>
              <a:rPr lang="en-CA" sz="2200">
                <a:latin typeface="Arial"/>
                <a:cs typeface="Arial"/>
              </a:rPr>
              <a:t>Canadian Blood Services may need to import and distribute:</a:t>
            </a:r>
          </a:p>
          <a:p>
            <a:pPr lvl="1" fontAlgn="base">
              <a:lnSpc>
                <a:spcPct val="125000"/>
              </a:lnSpc>
              <a:spcBef>
                <a:spcPts val="600"/>
              </a:spcBef>
            </a:pPr>
            <a:r>
              <a:rPr lang="en-CA" sz="2200">
                <a:latin typeface="Arial"/>
                <a:cs typeface="Arial"/>
              </a:rPr>
              <a:t>Untreated pooled platelets in plasma (7-day shelf life) to support local hospital demand.  </a:t>
            </a:r>
          </a:p>
          <a:p>
            <a:pPr fontAlgn="base">
              <a:lnSpc>
                <a:spcPct val="125000"/>
              </a:lnSpc>
              <a:spcBef>
                <a:spcPts val="600"/>
              </a:spcBef>
            </a:pPr>
            <a:r>
              <a:rPr lang="en-CA" sz="2200">
                <a:latin typeface="Arial"/>
                <a:cs typeface="Arial"/>
              </a:rPr>
              <a:t>Untreated components may be offered only as irradiated to avoid any confusion and decrease risk of errors at bed side (TBD by each region based on hospital need). </a:t>
            </a:r>
            <a:r>
              <a:rPr lang="en-CA" sz="2400">
                <a:latin typeface="Arial"/>
                <a:cs typeface="Arial"/>
              </a:rPr>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sp>
        <p:nvSpPr>
          <p:cNvPr id="8" name="TextBox 7">
            <a:extLst>
              <a:ext uri="{FF2B5EF4-FFF2-40B4-BE49-F238E27FC236}">
                <a16:creationId xmlns:a16="http://schemas.microsoft.com/office/drawing/2014/main" id="{81ADAC49-D651-49ED-AC4C-CED2D96C622B}"/>
              </a:ext>
            </a:extLst>
          </p:cNvPr>
          <p:cNvSpPr txBox="1"/>
          <p:nvPr/>
        </p:nvSpPr>
        <p:spPr>
          <a:xfrm>
            <a:off x="3099335" y="6066958"/>
            <a:ext cx="7784052" cy="369332"/>
          </a:xfrm>
          <a:prstGeom prst="rect">
            <a:avLst/>
          </a:prstGeom>
          <a:noFill/>
        </p:spPr>
        <p:txBody>
          <a:bodyPr wrap="square" lIns="91440" tIns="45720" rIns="91440" bIns="45720" rtlCol="0" anchor="t">
            <a:spAutoFit/>
          </a:bodyPr>
          <a:lstStyle/>
          <a:p>
            <a:r>
              <a:rPr lang="en-CA">
                <a:latin typeface="Arial"/>
                <a:cs typeface="Arial"/>
              </a:rPr>
              <a:t>*7-day shelf-life </a:t>
            </a:r>
            <a:r>
              <a:rPr lang="en-US">
                <a:latin typeface="Arial"/>
                <a:cs typeface="Arial"/>
              </a:rPr>
              <a:t>was approved by </a:t>
            </a:r>
            <a:r>
              <a:rPr lang="en-US" sz="1800">
                <a:effectLst/>
                <a:latin typeface="Arial"/>
                <a:cs typeface="Arial"/>
              </a:rPr>
              <a:t>Health</a:t>
            </a:r>
            <a:r>
              <a:rPr lang="en-US">
                <a:latin typeface="Arial"/>
                <a:cs typeface="Arial"/>
              </a:rPr>
              <a:t> </a:t>
            </a:r>
            <a:r>
              <a:rPr lang="en-US" sz="1800">
                <a:effectLst/>
                <a:latin typeface="Arial"/>
                <a:cs typeface="Arial"/>
              </a:rPr>
              <a:t>Canada </a:t>
            </a:r>
            <a:r>
              <a:rPr lang="en-US">
                <a:latin typeface="Arial"/>
                <a:cs typeface="Arial"/>
              </a:rPr>
              <a:t>effective April 24, 2023.</a:t>
            </a:r>
            <a:endParaRPr lang="en-US"/>
          </a:p>
        </p:txBody>
      </p:sp>
    </p:spTree>
    <p:custDataLst>
      <p:tags r:id="rId1"/>
    </p:custDataLst>
    <p:extLst>
      <p:ext uri="{BB962C8B-B14F-4D97-AF65-F5344CB8AC3E}">
        <p14:creationId xmlns:p14="http://schemas.microsoft.com/office/powerpoint/2010/main" val="901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Additional resources</a:t>
            </a:r>
            <a:br>
              <a:rPr lang="en-US"/>
            </a:br>
            <a:endParaRPr lang="en-US"/>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64703" y="1010479"/>
            <a:ext cx="10806629" cy="4724400"/>
          </a:xfrm>
        </p:spPr>
        <p:txBody>
          <a:bodyPr>
            <a:normAutofit fontScale="92500" lnSpcReduction="20000"/>
          </a:bodyPr>
          <a:lstStyle/>
          <a:p>
            <a:pPr fontAlgn="base"/>
            <a:r>
              <a:rPr lang="en-US" sz="2200">
                <a:latin typeface="Arial"/>
                <a:cs typeface="Arial"/>
              </a:rPr>
              <a:t>Canadian Blood Services professional education website (</a:t>
            </a:r>
            <a:r>
              <a:rPr lang="en-US" sz="2200">
                <a:latin typeface="Arial"/>
                <a:cs typeface="Arial"/>
                <a:hlinkClick r:id="rId4"/>
              </a:rPr>
              <a:t>profedu.ca</a:t>
            </a:r>
            <a:r>
              <a:rPr lang="en-US" sz="2200">
                <a:latin typeface="Arial"/>
                <a:cs typeface="Arial"/>
              </a:rPr>
              <a:t>)</a:t>
            </a:r>
          </a:p>
          <a:p>
            <a:pPr lvl="1" fontAlgn="base"/>
            <a:r>
              <a:rPr lang="en-US" sz="2200" i="1">
                <a:latin typeface="Arial"/>
                <a:cs typeface="Arial"/>
              </a:rPr>
              <a:t>Clinical Guide to Transfusion</a:t>
            </a:r>
            <a:r>
              <a:rPr lang="en-US" sz="2200">
                <a:latin typeface="Arial"/>
                <a:cs typeface="Arial"/>
              </a:rPr>
              <a:t>, </a:t>
            </a:r>
            <a:r>
              <a:rPr lang="en-US" sz="2200">
                <a:latin typeface="Arial"/>
                <a:cs typeface="Arial"/>
                <a:hlinkClick r:id="rId5"/>
              </a:rPr>
              <a:t>Chapter 19, Pathogen-reduced platelets</a:t>
            </a:r>
          </a:p>
          <a:p>
            <a:pPr lvl="1" fontAlgn="base"/>
            <a:r>
              <a:rPr lang="en-US" sz="2200">
                <a:latin typeface="Arial"/>
                <a:cs typeface="Arial"/>
              </a:rPr>
              <a:t>Clinical slide deck (also available as narrated video)</a:t>
            </a:r>
          </a:p>
          <a:p>
            <a:pPr lvl="1" fontAlgn="base"/>
            <a:r>
              <a:rPr lang="en-US" sz="2200">
                <a:latin typeface="Arial"/>
                <a:cs typeface="Arial"/>
              </a:rPr>
              <a:t>Component slide deck (also available as narrated video)</a:t>
            </a:r>
          </a:p>
          <a:p>
            <a:pPr lvl="1" fontAlgn="base"/>
            <a:r>
              <a:rPr lang="en-US" sz="2200">
                <a:latin typeface="Arial"/>
                <a:cs typeface="Arial"/>
              </a:rPr>
              <a:t>Clinical highlights slide deck (also available as narrated video)</a:t>
            </a:r>
          </a:p>
          <a:p>
            <a:pPr lvl="1" fontAlgn="base"/>
            <a:r>
              <a:rPr lang="en-US" sz="2200">
                <a:latin typeface="Arial"/>
                <a:cs typeface="Arial"/>
                <a:hlinkClick r:id="rId6"/>
              </a:rPr>
              <a:t>FAQ: Information for health professionals on pathogen-reduced platelets (PPPT)</a:t>
            </a:r>
          </a:p>
          <a:p>
            <a:pPr lvl="1"/>
            <a:r>
              <a:rPr lang="en-US" sz="2200">
                <a:latin typeface="Arial"/>
                <a:cs typeface="Arial"/>
                <a:hlinkClick r:id="rId7"/>
              </a:rPr>
              <a:t>FAQ: Information for health professionals on apheresis platelet psoralen-treated (APPT) and untreated apheresis platelet in PAS-E </a:t>
            </a:r>
            <a:endParaRPr lang="en-US" sz="2200">
              <a:latin typeface="Arial"/>
              <a:cs typeface="Arial"/>
            </a:endParaRPr>
          </a:p>
          <a:p>
            <a:pPr fontAlgn="base"/>
            <a:r>
              <a:rPr lang="en-US" sz="2200">
                <a:latin typeface="Arial"/>
                <a:cs typeface="Arial"/>
              </a:rPr>
              <a:t>Canadian Blood Services website (</a:t>
            </a:r>
            <a:r>
              <a:rPr lang="en-US" sz="2200">
                <a:latin typeface="Arial"/>
                <a:cs typeface="Arial"/>
                <a:hlinkClick r:id="rId8"/>
              </a:rPr>
              <a:t>blood.ca</a:t>
            </a:r>
            <a:r>
              <a:rPr lang="en-US" sz="2200">
                <a:latin typeface="Arial"/>
                <a:cs typeface="Arial"/>
              </a:rPr>
              <a:t>)</a:t>
            </a:r>
          </a:p>
          <a:p>
            <a:pPr lvl="1" fontAlgn="base"/>
            <a:r>
              <a:rPr lang="en-US" sz="2200">
                <a:latin typeface="Arial"/>
                <a:cs typeface="Arial"/>
                <a:hlinkClick r:id="rId9"/>
              </a:rPr>
              <a:t>Circular of Information</a:t>
            </a:r>
            <a:endParaRPr lang="en-US" sz="2200">
              <a:latin typeface="Arial"/>
              <a:cs typeface="Arial"/>
            </a:endParaRPr>
          </a:p>
          <a:p>
            <a:pPr fontAlgn="base"/>
            <a:r>
              <a:rPr lang="en-US" sz="2200">
                <a:latin typeface="Arial"/>
                <a:cs typeface="Arial"/>
              </a:rPr>
              <a:t>INTERCEPT package insert: </a:t>
            </a:r>
            <a:r>
              <a:rPr lang="en-US" sz="2200">
                <a:latin typeface="Arial"/>
                <a:cs typeface="Arial"/>
                <a:hlinkClick r:id="rId10"/>
              </a:rPr>
              <a:t>intercept-canada.com</a:t>
            </a:r>
            <a:endParaRPr lang="en-US" sz="2200">
              <a:latin typeface="Arial"/>
              <a:cs typeface="Arial"/>
            </a:endParaRPr>
          </a:p>
          <a:p>
            <a:pPr fontAlgn="base"/>
            <a:r>
              <a:rPr lang="en-US" sz="2200">
                <a:latin typeface="Arial"/>
                <a:cs typeface="Arial"/>
              </a:rPr>
              <a:t>Ontario Regional Blood Coordinating Network (</a:t>
            </a:r>
            <a:r>
              <a:rPr lang="en-US" sz="2200" err="1">
                <a:latin typeface="Arial"/>
                <a:cs typeface="Arial"/>
              </a:rPr>
              <a:t>ORBCoN</a:t>
            </a:r>
            <a:r>
              <a:rPr lang="en-US" sz="2200">
                <a:latin typeface="Arial"/>
                <a:cs typeface="Arial"/>
              </a:rPr>
              <a:t>) information on pathogen-reduced pooled platelets: </a:t>
            </a:r>
            <a:r>
              <a:rPr lang="en-US" sz="2200">
                <a:latin typeface="Arial"/>
                <a:cs typeface="Arial"/>
                <a:hlinkClick r:id="rId11"/>
              </a:rPr>
              <a:t>Information on Pathogen Reduced Pooled Platelets – Transfusion Ontario</a:t>
            </a:r>
            <a:endParaRPr lang="en-US" sz="22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01884" y="113772"/>
            <a:ext cx="10589564" cy="943442"/>
          </a:xfrm>
        </p:spPr>
        <p:txBody>
          <a:bodyPr/>
          <a:lstStyle/>
          <a:p>
            <a:r>
              <a:rPr lang="en-US"/>
              <a:t>Resources</a:t>
            </a:r>
            <a:endParaRPr lang="en-CA"/>
          </a:p>
        </p:txBody>
      </p:sp>
      <p:sp>
        <p:nvSpPr>
          <p:cNvPr id="2" name="TextBox 1">
            <a:extLst>
              <a:ext uri="{FF2B5EF4-FFF2-40B4-BE49-F238E27FC236}">
                <a16:creationId xmlns:a16="http://schemas.microsoft.com/office/drawing/2014/main" id="{7145D343-5D62-1616-2B6F-CB96FB1BF232}"/>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6348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E5DAD02-22F4-4B05-9C49-14B1D5100F4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653143" y="615821"/>
            <a:ext cx="5208555" cy="5859624"/>
          </a:xfr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r>
              <a:rPr lang="en-CA"/>
              <a:t>Contact</a:t>
            </a:r>
          </a:p>
        </p:txBody>
      </p:sp>
    </p:spTree>
    <p:custDataLst>
      <p:tags r:id="rId1"/>
    </p:custDataLst>
    <p:extLst>
      <p:ext uri="{BB962C8B-B14F-4D97-AF65-F5344CB8AC3E}">
        <p14:creationId xmlns:p14="http://schemas.microsoft.com/office/powerpoint/2010/main" val="257558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p:txBody>
          <a:bodyPr>
            <a:normAutofit/>
          </a:bodyPr>
          <a:lstStyle/>
          <a:p>
            <a:pPr marL="0" indent="0" fontAlgn="base">
              <a:buNone/>
            </a:pPr>
            <a:r>
              <a:rPr lang="en-US" sz="4400"/>
              <a:t>Please contact your local </a:t>
            </a:r>
            <a:r>
              <a:rPr lang="en-US" sz="4400">
                <a:hlinkClick r:id="rId4"/>
              </a:rPr>
              <a:t>Hospital Liaison Specialist</a:t>
            </a:r>
            <a:r>
              <a:rPr lang="en-US" sz="4400"/>
              <a:t> with any questions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400" y="79310"/>
            <a:ext cx="2127380" cy="2127380"/>
          </a:xfrm>
          <a:prstGeom prst="rect">
            <a:avLst/>
          </a:prstGeom>
        </p:spPr>
      </p:pic>
    </p:spTree>
    <p:custDataLst>
      <p:tags r:id="rId1"/>
    </p:custDataLst>
    <p:extLst>
      <p:ext uri="{BB962C8B-B14F-4D97-AF65-F5344CB8AC3E}">
        <p14:creationId xmlns:p14="http://schemas.microsoft.com/office/powerpoint/2010/main" val="215109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lstStyle/>
          <a:p>
            <a:r>
              <a:rPr lang="en-US"/>
              <a:t>Together, we are Canada’s Lifeline</a:t>
            </a:r>
          </a:p>
        </p:txBody>
      </p:sp>
    </p:spTree>
    <p:custDataLst>
      <p:tags r:id="rId1"/>
    </p:custDataLst>
    <p:extLst>
      <p:ext uri="{BB962C8B-B14F-4D97-AF65-F5344CB8AC3E}">
        <p14:creationId xmlns:p14="http://schemas.microsoft.com/office/powerpoint/2010/main" val="34301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en-US">
                <a:latin typeface="Arial"/>
                <a:cs typeface="Arial"/>
              </a:rPr>
              <a:t>Acronyms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1492143578"/>
              </p:ext>
            </p:extLst>
          </p:nvPr>
        </p:nvGraphicFramePr>
        <p:xfrm>
          <a:off x="822652" y="1254986"/>
          <a:ext cx="10531148" cy="3754515"/>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en-US" sz="2400">
                          <a:latin typeface="Arial" panose="020B0604020202020204" pitchFamily="34" charset="0"/>
                          <a:cs typeface="Arial" panose="020B0604020202020204" pitchFamily="34" charset="0"/>
                        </a:rPr>
                        <a:t>Acronym(s)</a:t>
                      </a:r>
                    </a:p>
                  </a:txBody>
                  <a:tcPr anchor="ctr"/>
                </a:tc>
                <a:tc>
                  <a:txBody>
                    <a:bodyPr/>
                    <a:lstStyle/>
                    <a:p>
                      <a:r>
                        <a:rPr lang="en-US" sz="2400">
                          <a:latin typeface="Arial" panose="020B0604020202020204" pitchFamily="34" charset="0"/>
                          <a:cs typeface="Arial" panose="020B0604020202020204" pitchFamily="34" charset="0"/>
                        </a:rPr>
                        <a:t>Name </a:t>
                      </a:r>
                    </a:p>
                  </a:txBody>
                  <a:tcPr anchor="ctr"/>
                </a:tc>
                <a:extLst>
                  <a:ext uri="{0D108BD9-81ED-4DB2-BD59-A6C34878D82A}">
                    <a16:rowId xmlns:a16="http://schemas.microsoft.com/office/drawing/2014/main" val="2294843328"/>
                  </a:ext>
                </a:extLst>
              </a:tr>
              <a:tr h="465057">
                <a:tc>
                  <a:txBody>
                    <a:bodyPr/>
                    <a:lstStyle/>
                    <a:p>
                      <a:r>
                        <a:rPr lang="en-US" sz="2400">
                          <a:latin typeface="Arial" panose="020B0604020202020204" pitchFamily="34" charset="0"/>
                          <a:cs typeface="Arial" panose="020B0604020202020204" pitchFamily="34" charset="0"/>
                        </a:rPr>
                        <a:t>PPPT</a:t>
                      </a:r>
                    </a:p>
                  </a:txBody>
                  <a:tcPr anchor="ctr"/>
                </a:tc>
                <a:tc>
                  <a:txBody>
                    <a:bodyPr/>
                    <a:lstStyle/>
                    <a:p>
                      <a:r>
                        <a:rPr lang="en-US" sz="2400">
                          <a:latin typeface="Arial" panose="020B0604020202020204" pitchFamily="34" charset="0"/>
                          <a:cs typeface="Arial" panose="020B0604020202020204" pitchFamily="34" charset="0"/>
                        </a:rPr>
                        <a:t>Pooled platelet psoralen-treated </a:t>
                      </a:r>
                    </a:p>
                  </a:txBody>
                  <a:tcPr anchor="ctr"/>
                </a:tc>
                <a:extLst>
                  <a:ext uri="{0D108BD9-81ED-4DB2-BD59-A6C34878D82A}">
                    <a16:rowId xmlns:a16="http://schemas.microsoft.com/office/drawing/2014/main" val="2042036048"/>
                  </a:ext>
                </a:extLst>
              </a:tr>
              <a:tr h="456009">
                <a:tc>
                  <a:txBody>
                    <a:bodyPr/>
                    <a:lstStyle/>
                    <a:p>
                      <a:r>
                        <a:rPr lang="en-US" sz="2400">
                          <a:latin typeface="Arial" panose="020B0604020202020204" pitchFamily="34" charset="0"/>
                          <a:cs typeface="Arial" panose="020B0604020202020204" pitchFamily="34" charset="0"/>
                        </a:rPr>
                        <a:t>APPT</a:t>
                      </a:r>
                    </a:p>
                  </a:txBody>
                  <a:tcPr anchor="ctr"/>
                </a:tc>
                <a:tc>
                  <a:txBody>
                    <a:bodyPr/>
                    <a:lstStyle/>
                    <a:p>
                      <a:r>
                        <a:rPr lang="en-US" sz="2400">
                          <a:latin typeface="Arial" panose="020B0604020202020204" pitchFamily="34" charset="0"/>
                          <a:cs typeface="Arial" panose="020B0604020202020204" pitchFamily="34" charset="0"/>
                        </a:rPr>
                        <a:t>Apheresis platelet psoralen-treated </a:t>
                      </a:r>
                    </a:p>
                  </a:txBody>
                  <a:tcPr anchor="ctr"/>
                </a:tc>
                <a:extLst>
                  <a:ext uri="{0D108BD9-81ED-4DB2-BD59-A6C34878D82A}">
                    <a16:rowId xmlns:a16="http://schemas.microsoft.com/office/drawing/2014/main" val="813854038"/>
                  </a:ext>
                </a:extLst>
              </a:tr>
              <a:tr h="456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PIT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Pathogen inactivation technology </a:t>
                      </a:r>
                    </a:p>
                  </a:txBody>
                  <a:tcPr anchor="ctr"/>
                </a:tc>
                <a:extLst>
                  <a:ext uri="{0D108BD9-81ED-4DB2-BD59-A6C34878D82A}">
                    <a16:rowId xmlns:a16="http://schemas.microsoft.com/office/drawing/2014/main" val="3111955943"/>
                  </a:ext>
                </a:extLst>
              </a:tr>
              <a:tr h="492681">
                <a:tc>
                  <a:txBody>
                    <a:bodyPr/>
                    <a:lstStyle/>
                    <a:p>
                      <a:pPr lvl="0">
                        <a:buNone/>
                      </a:pPr>
                      <a:r>
                        <a:rPr lang="en-US" sz="2400">
                          <a:latin typeface="Arial" panose="020B0604020202020204" pitchFamily="34" charset="0"/>
                          <a:cs typeface="Arial" panose="020B0604020202020204" pitchFamily="34" charset="0"/>
                        </a:rPr>
                        <a:t>PAS</a:t>
                      </a:r>
                    </a:p>
                  </a:txBody>
                  <a:tcPr anchor="ctr"/>
                </a:tc>
                <a:tc>
                  <a:txBody>
                    <a:bodyPr/>
                    <a:lstStyle/>
                    <a:p>
                      <a:pPr lvl="0">
                        <a:buNone/>
                      </a:pPr>
                      <a:r>
                        <a:rPr lang="en-US" sz="2400">
                          <a:latin typeface="Arial" panose="020B0604020202020204" pitchFamily="34" charset="0"/>
                          <a:cs typeface="Arial" panose="020B0604020202020204" pitchFamily="34" charset="0"/>
                        </a:rPr>
                        <a:t>Platelet additive solution</a:t>
                      </a:r>
                    </a:p>
                    <a:p>
                      <a:pPr lvl="0">
                        <a:buNone/>
                      </a:pPr>
                      <a:r>
                        <a:rPr lang="en-US" sz="2400">
                          <a:latin typeface="Arial" panose="020B0604020202020204" pitchFamily="34" charset="0"/>
                          <a:cs typeface="Arial" panose="020B0604020202020204" pitchFamily="34" charset="0"/>
                        </a:rPr>
                        <a:t>PAS-E is the formulation of PAS used at Canadian Blood Services </a:t>
                      </a:r>
                    </a:p>
                  </a:txBody>
                  <a:tcPr anchor="ctr"/>
                </a:tc>
                <a:extLst>
                  <a:ext uri="{0D108BD9-81ED-4DB2-BD59-A6C34878D82A}">
                    <a16:rowId xmlns:a16="http://schemas.microsoft.com/office/drawing/2014/main" val="724317389"/>
                  </a:ext>
                </a:extLst>
              </a:tr>
              <a:tr h="312183">
                <a:tc>
                  <a:txBody>
                    <a:bodyPr/>
                    <a:lstStyle/>
                    <a:p>
                      <a:pPr lvl="0" algn="l">
                        <a:buNone/>
                      </a:pPr>
                      <a:r>
                        <a:rPr lang="en-CA" sz="2400">
                          <a:latin typeface="Arial" panose="020B0604020202020204" pitchFamily="34" charset="0"/>
                          <a:cs typeface="Arial" panose="020B0604020202020204" pitchFamily="34" charset="0"/>
                        </a:rPr>
                        <a:t>AP in PAS</a:t>
                      </a:r>
                      <a:endParaRPr lang="en-US" sz="2400">
                        <a:latin typeface="Arial" panose="020B0604020202020204" pitchFamily="34" charset="0"/>
                        <a:cs typeface="Arial" panose="020B0604020202020204" pitchFamily="34" charset="0"/>
                      </a:endParaRPr>
                    </a:p>
                  </a:txBody>
                  <a:tcPr anchor="ctr"/>
                </a:tc>
                <a:tc>
                  <a:txBody>
                    <a:bodyPr/>
                    <a:lstStyle/>
                    <a:p>
                      <a:pPr lvl="0">
                        <a:buNone/>
                      </a:pPr>
                      <a:r>
                        <a:rPr lang="en-CA" sz="2400" dirty="0">
                          <a:latin typeface="Arial" panose="020B0604020202020204" pitchFamily="34" charset="0"/>
                          <a:cs typeface="Arial" panose="020B0604020202020204" pitchFamily="34" charset="0"/>
                        </a:rPr>
                        <a:t>Apheresis platelet in PAS-E, not pathogen-reduced</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494465"/>
                  </a:ext>
                </a:extLst>
              </a:tr>
            </a:tbl>
          </a:graphicData>
        </a:graphic>
      </p:graphicFrame>
      <p:sp>
        <p:nvSpPr>
          <p:cNvPr id="2" name="TextBox 1">
            <a:extLst>
              <a:ext uri="{FF2B5EF4-FFF2-40B4-BE49-F238E27FC236}">
                <a16:creationId xmlns:a16="http://schemas.microsoft.com/office/drawing/2014/main" id="{8913E868-AEB1-0448-71AF-FDF5898107C5}"/>
              </a:ext>
            </a:extLst>
          </p:cNvPr>
          <p:cNvSpPr txBox="1"/>
          <p:nvPr/>
        </p:nvSpPr>
        <p:spPr>
          <a:xfrm flipH="1">
            <a:off x="5827024"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Pathogen inactivation technology (PIT)</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389466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691915" y="1066800"/>
            <a:ext cx="10735849" cy="4724400"/>
          </a:xfrm>
        </p:spPr>
        <p:txBody>
          <a:bodyPr anchor="t" anchorCtr="0">
            <a:normAutofit/>
          </a:bodyPr>
          <a:lstStyle/>
          <a:p>
            <a:pPr marL="0" lvl="0" indent="0">
              <a:lnSpc>
                <a:spcPct val="120000"/>
              </a:lnSpc>
              <a:spcBef>
                <a:spcPts val="0"/>
              </a:spcBef>
              <a:buNone/>
            </a:pPr>
            <a:endParaRPr lang="en-US" sz="2400" b="1"/>
          </a:p>
          <a:p>
            <a:pPr>
              <a:lnSpc>
                <a:spcPct val="120000"/>
              </a:lnSpc>
              <a:spcBef>
                <a:spcPts val="0"/>
              </a:spcBef>
            </a:pPr>
            <a:r>
              <a:rPr lang="en-US" sz="2400" b="1">
                <a:latin typeface="Arial"/>
                <a:cs typeface="Arial"/>
              </a:rPr>
              <a:t>Existing components, in plasma </a:t>
            </a:r>
            <a:endParaRPr lang="en-US" sz="2400" b="1"/>
          </a:p>
          <a:p>
            <a:pPr lvl="1">
              <a:lnSpc>
                <a:spcPct val="120000"/>
              </a:lnSpc>
            </a:pPr>
            <a:r>
              <a:rPr lang="en-US" sz="2400">
                <a:latin typeface="Arial"/>
                <a:cs typeface="Arial"/>
              </a:rPr>
              <a:t>Untreated pooled platelet (</a:t>
            </a:r>
            <a:r>
              <a:rPr lang="en-US" sz="2400">
                <a:effectLst/>
                <a:latin typeface="Arial"/>
                <a:cs typeface="Arial"/>
              </a:rPr>
              <a:t>Pooled platelets LR CPD</a:t>
            </a:r>
            <a:r>
              <a:rPr lang="en-US" sz="2400">
                <a:latin typeface="Arial"/>
                <a:cs typeface="Arial"/>
              </a:rPr>
              <a:t>)</a:t>
            </a:r>
          </a:p>
          <a:p>
            <a:pPr lvl="1">
              <a:lnSpc>
                <a:spcPct val="120000"/>
              </a:lnSpc>
            </a:pPr>
            <a:r>
              <a:rPr lang="en-US" sz="2400">
                <a:latin typeface="Arial"/>
                <a:cs typeface="Arial"/>
              </a:rPr>
              <a:t>Untreated apheresis platelet  (Apheresis platelet) </a:t>
            </a:r>
            <a:endParaRPr lang="en-US" sz="2400"/>
          </a:p>
          <a:p>
            <a:pPr marL="457200" lvl="1" indent="0">
              <a:lnSpc>
                <a:spcPct val="120000"/>
              </a:lnSpc>
              <a:buNone/>
            </a:pPr>
            <a:endParaRPr lang="en-US" sz="2400"/>
          </a:p>
          <a:p>
            <a:pPr>
              <a:lnSpc>
                <a:spcPct val="120000"/>
              </a:lnSpc>
              <a:spcBef>
                <a:spcPts val="0"/>
              </a:spcBef>
            </a:pPr>
            <a:r>
              <a:rPr lang="en-US" sz="2400" b="1">
                <a:latin typeface="Arial"/>
                <a:cs typeface="Arial"/>
              </a:rPr>
              <a:t>New platelet components, in platelet additive solution (PAS-E)</a:t>
            </a:r>
          </a:p>
          <a:p>
            <a:pPr lvl="1">
              <a:lnSpc>
                <a:spcPct val="120000"/>
              </a:lnSpc>
            </a:pPr>
            <a:r>
              <a:rPr lang="en-US" sz="2400">
                <a:latin typeface="Arial"/>
                <a:cs typeface="Arial"/>
              </a:rPr>
              <a:t>Pooled platelet psoralen-treated (PPPT)</a:t>
            </a:r>
          </a:p>
          <a:p>
            <a:pPr lvl="1">
              <a:lnSpc>
                <a:spcPct val="120000"/>
              </a:lnSpc>
            </a:pPr>
            <a:r>
              <a:rPr lang="en-US" sz="2400">
                <a:latin typeface="Arial"/>
                <a:cs typeface="Arial"/>
              </a:rPr>
              <a:t>Apheresis platelet psoralen-treated (APPT)</a:t>
            </a:r>
          </a:p>
          <a:p>
            <a:pPr lvl="1">
              <a:lnSpc>
                <a:spcPct val="120000"/>
              </a:lnSpc>
            </a:pPr>
            <a:r>
              <a:rPr lang="en-US" sz="2400">
                <a:latin typeface="Arial"/>
                <a:cs typeface="Arial"/>
              </a:rPr>
              <a:t>Untreated apheresis platelet in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Platelet components </a:t>
            </a:r>
          </a:p>
        </p:txBody>
      </p:sp>
      <p:sp>
        <p:nvSpPr>
          <p:cNvPr id="3" name="TextBox 2">
            <a:extLst>
              <a:ext uri="{FF2B5EF4-FFF2-40B4-BE49-F238E27FC236}">
                <a16:creationId xmlns:a16="http://schemas.microsoft.com/office/drawing/2014/main" id="{DCDD6F11-62C7-5F90-63D4-FC65666F102D}"/>
              </a:ext>
            </a:extLst>
          </p:cNvPr>
          <p:cNvSpPr txBox="1"/>
          <p:nvPr/>
        </p:nvSpPr>
        <p:spPr>
          <a:xfrm flipH="1">
            <a:off x="579093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3590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64236" y="1233750"/>
            <a:ext cx="9672587" cy="4326390"/>
          </a:xfrm>
        </p:spPr>
        <p:txBody>
          <a:bodyPr anchor="t" anchorCtr="0">
            <a:normAutofit/>
          </a:bodyPr>
          <a:lstStyle/>
          <a:p>
            <a:pPr marL="0" lvl="0" indent="0">
              <a:lnSpc>
                <a:spcPct val="120000"/>
              </a:lnSpc>
              <a:spcBef>
                <a:spcPts val="0"/>
              </a:spcBef>
              <a:buNone/>
            </a:pPr>
            <a:r>
              <a:rPr lang="en-US" sz="2400">
                <a:latin typeface="Arial"/>
                <a:cs typeface="Arial"/>
              </a:rPr>
              <a:t>Canadian Blood Services has introduced Cerus' INTERCEPT pathogen inactivation technology (psoralen treatment) to manufacture PPPT as an </a:t>
            </a:r>
            <a:r>
              <a:rPr lang="en-US" sz="2400" b="1">
                <a:latin typeface="Arial"/>
                <a:cs typeface="Arial"/>
              </a:rPr>
              <a:t>additional layer of safety</a:t>
            </a:r>
            <a:r>
              <a:rPr lang="en-US" sz="2400">
                <a:latin typeface="Arial"/>
                <a:cs typeface="Arial"/>
              </a:rPr>
              <a:t> against:</a:t>
            </a:r>
          </a:p>
          <a:p>
            <a:pPr marL="914400" lvl="3" indent="-457200">
              <a:lnSpc>
                <a:spcPct val="120000"/>
              </a:lnSpc>
              <a:spcBef>
                <a:spcPts val="300"/>
              </a:spcBef>
            </a:pPr>
            <a:r>
              <a:rPr lang="en-US" sz="2400"/>
              <a:t>Bacterial contaminants (gram-positive and gram-negative)</a:t>
            </a:r>
          </a:p>
          <a:p>
            <a:pPr marL="914400" lvl="3" indent="-457200">
              <a:lnSpc>
                <a:spcPct val="120000"/>
              </a:lnSpc>
              <a:spcBef>
                <a:spcPts val="300"/>
              </a:spcBef>
            </a:pPr>
            <a:r>
              <a:rPr lang="en-US" sz="2400"/>
              <a:t>Viruses (enveloped and non-enveloped)</a:t>
            </a:r>
          </a:p>
          <a:p>
            <a:pPr marL="914400" lvl="3" indent="-457200">
              <a:lnSpc>
                <a:spcPct val="120000"/>
              </a:lnSpc>
              <a:spcBef>
                <a:spcPts val="300"/>
              </a:spcBef>
            </a:pPr>
            <a:r>
              <a:rPr lang="en-US" sz="2400"/>
              <a:t>Protozoa parasites</a:t>
            </a:r>
          </a:p>
          <a:p>
            <a:pPr marL="914400" lvl="3" indent="-457200">
              <a:lnSpc>
                <a:spcPct val="120000"/>
              </a:lnSpc>
              <a:spcBef>
                <a:spcPts val="300"/>
              </a:spcBef>
            </a:pPr>
            <a:r>
              <a:rPr lang="en-US" sz="2400"/>
              <a:t>White blood cells (leukocytes), which can no longer replicate </a:t>
            </a:r>
            <a:r>
              <a:rPr lang="en-US" sz="2400" b="1"/>
              <a:t>rendering irradiation unnecessary</a:t>
            </a:r>
            <a:endParaRPr lang="en-US" sz="2400"/>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3" name="TextBox 2">
            <a:extLst>
              <a:ext uri="{FF2B5EF4-FFF2-40B4-BE49-F238E27FC236}">
                <a16:creationId xmlns:a16="http://schemas.microsoft.com/office/drawing/2014/main" id="{E6B2453A-B590-3221-105E-8A12825BC3DD}"/>
              </a:ext>
            </a:extLst>
          </p:cNvPr>
          <p:cNvSpPr txBox="1"/>
          <p:nvPr/>
        </p:nvSpPr>
        <p:spPr>
          <a:xfrm flipH="1">
            <a:off x="5670618" y="630052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36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200" y="1204576"/>
            <a:ext cx="9529206" cy="4448848"/>
          </a:xfrm>
        </p:spPr>
        <p:txBody>
          <a:bodyPr anchor="t" anchorCtr="0">
            <a:normAutofit fontScale="85000" lnSpcReduction="20000"/>
          </a:bodyPr>
          <a:lstStyle/>
          <a:p>
            <a:pPr marL="0" lvl="0" indent="0">
              <a:lnSpc>
                <a:spcPct val="120000"/>
              </a:lnSpc>
              <a:spcBef>
                <a:spcPts val="0"/>
              </a:spcBef>
              <a:buNone/>
            </a:pPr>
            <a:r>
              <a:rPr lang="en-US" sz="3200"/>
              <a:t>Psoralen-treated platelets  </a:t>
            </a:r>
          </a:p>
          <a:p>
            <a:pPr marL="914400" lvl="3" indent="-457200">
              <a:lnSpc>
                <a:spcPct val="120000"/>
              </a:lnSpc>
              <a:spcBef>
                <a:spcPts val="300"/>
              </a:spcBef>
            </a:pPr>
            <a:r>
              <a:rPr lang="en-US" sz="2800" b="1"/>
              <a:t>Do not require irradiation </a:t>
            </a:r>
            <a:r>
              <a:rPr lang="en-US" sz="2800"/>
              <a:t>as leukocytes can no longer replicate </a:t>
            </a:r>
          </a:p>
          <a:p>
            <a:pPr marL="914400" lvl="3" indent="-457200">
              <a:lnSpc>
                <a:spcPct val="120000"/>
              </a:lnSpc>
              <a:spcBef>
                <a:spcPts val="300"/>
              </a:spcBef>
            </a:pPr>
            <a:r>
              <a:rPr lang="en-US" sz="2800"/>
              <a:t>Contraindicated for neonatal patients treated with phototherapy devices that emit a </a:t>
            </a:r>
            <a:r>
              <a:rPr lang="en-US" sz="2800" b="1"/>
              <a:t>peak energy wavelength less than 425 nm,</a:t>
            </a:r>
            <a:r>
              <a:rPr lang="en-US" sz="2800"/>
              <a:t> OR have </a:t>
            </a:r>
            <a:r>
              <a:rPr lang="en-US" sz="2800" b="1"/>
              <a:t>a lower bound of the emission bandwidth &lt;375 nm</a:t>
            </a:r>
            <a:r>
              <a:rPr lang="en-US" sz="2800"/>
              <a:t> </a:t>
            </a:r>
          </a:p>
          <a:p>
            <a:pPr marL="914400" lvl="3" indent="-457200">
              <a:lnSpc>
                <a:spcPct val="120000"/>
              </a:lnSpc>
              <a:spcBef>
                <a:spcPts val="300"/>
              </a:spcBef>
            </a:pPr>
            <a:r>
              <a:rPr lang="en-US" sz="2800"/>
              <a:t>Are resuspended in a PAS/plasma solution</a:t>
            </a:r>
          </a:p>
          <a:p>
            <a:pPr marL="914400" lvl="3" indent="-457200">
              <a:lnSpc>
                <a:spcPct val="120000"/>
              </a:lnSpc>
              <a:spcBef>
                <a:spcPts val="300"/>
              </a:spcBef>
            </a:pPr>
            <a:r>
              <a:rPr lang="en-US" sz="2800" b="1">
                <a:latin typeface="Arial"/>
                <a:cs typeface="Arial"/>
              </a:rPr>
              <a:t>Please see our clinical presentation for more details on manufacturing, PAS, benefits, indications and contraindications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sp>
        <p:nvSpPr>
          <p:cNvPr id="3" name="TextBox 2">
            <a:extLst>
              <a:ext uri="{FF2B5EF4-FFF2-40B4-BE49-F238E27FC236}">
                <a16:creationId xmlns:a16="http://schemas.microsoft.com/office/drawing/2014/main" id="{E0FC1D5B-5EC4-FD30-F5DB-9DE36D8C007E}"/>
              </a:ext>
            </a:extLst>
          </p:cNvPr>
          <p:cNvSpPr txBox="1"/>
          <p:nvPr/>
        </p:nvSpPr>
        <p:spPr>
          <a:xfrm flipH="1">
            <a:off x="579093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3944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sign, vector graphics&#10;&#10;Description automatically generated">
            <a:extLst>
              <a:ext uri="{FF2B5EF4-FFF2-40B4-BE49-F238E27FC236}">
                <a16:creationId xmlns:a16="http://schemas.microsoft.com/office/drawing/2014/main" id="{79C204DF-DFBC-4C4D-A936-312582143A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a:xfrm>
            <a:off x="457200" y="578497"/>
            <a:ext cx="5299788" cy="5962262"/>
          </a:xfrm>
        </p:spPr>
      </p:pic>
      <p:sp>
        <p:nvSpPr>
          <p:cNvPr id="2" name="Title 1">
            <a:extLst>
              <a:ext uri="{FF2B5EF4-FFF2-40B4-BE49-F238E27FC236}">
                <a16:creationId xmlns:a16="http://schemas.microsoft.com/office/drawing/2014/main" id="{E6EDA139-7E7A-405E-B46D-4A981ACDBBD3}"/>
              </a:ext>
            </a:extLst>
          </p:cNvPr>
          <p:cNvSpPr>
            <a:spLocks noGrp="1"/>
          </p:cNvSpPr>
          <p:nvPr>
            <p:ph type="title"/>
          </p:nvPr>
        </p:nvSpPr>
        <p:spPr/>
        <p:txBody>
          <a:bodyPr/>
          <a:lstStyle/>
          <a:p>
            <a:r>
              <a:rPr lang="en-US">
                <a:latin typeface="Arial"/>
                <a:cs typeface="Arial"/>
              </a:rPr>
              <a:t>Component characteristics:</a:t>
            </a:r>
            <a:br>
              <a:rPr lang="en-US">
                <a:latin typeface="Arial"/>
                <a:cs typeface="Arial"/>
              </a:rPr>
            </a:br>
            <a:r>
              <a:rPr lang="en-US">
                <a:latin typeface="Arial"/>
                <a:cs typeface="Arial"/>
              </a:rPr>
              <a:t>psoralen-treated </a:t>
            </a:r>
            <a:br>
              <a:rPr lang="en-US">
                <a:latin typeface="Arial"/>
                <a:cs typeface="Arial"/>
              </a:rPr>
            </a:br>
            <a:r>
              <a:rPr lang="en-US">
                <a:latin typeface="Arial"/>
                <a:cs typeface="Arial"/>
              </a:rPr>
              <a:t>vs. untreated</a:t>
            </a:r>
            <a:endParaRPr lang="en-CA"/>
          </a:p>
        </p:txBody>
      </p:sp>
    </p:spTree>
    <p:custDataLst>
      <p:tags r:id="rId1"/>
    </p:custDataLst>
    <p:extLst>
      <p:ext uri="{BB962C8B-B14F-4D97-AF65-F5344CB8AC3E}">
        <p14:creationId xmlns:p14="http://schemas.microsoft.com/office/powerpoint/2010/main" val="6068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014E4F-FF8D-80C3-E55B-70813C800F89}"/>
              </a:ext>
            </a:extLst>
          </p:cNvPr>
          <p:cNvGrpSpPr/>
          <p:nvPr/>
        </p:nvGrpSpPr>
        <p:grpSpPr>
          <a:xfrm>
            <a:off x="2231572" y="110672"/>
            <a:ext cx="7728856" cy="5886864"/>
            <a:chOff x="4191001" y="67623"/>
            <a:chExt cx="7728856" cy="5886864"/>
          </a:xfrm>
        </p:grpSpPr>
        <p:sp>
          <p:nvSpPr>
            <p:cNvPr id="22" name="Rectangle 21">
              <a:extLst>
                <a:ext uri="{FF2B5EF4-FFF2-40B4-BE49-F238E27FC236}">
                  <a16:creationId xmlns:a16="http://schemas.microsoft.com/office/drawing/2014/main" id="{1BBCC36E-F822-CAB4-2FF8-A656C9395BE3}"/>
                </a:ext>
              </a:extLst>
            </p:cNvPr>
            <p:cNvSpPr/>
            <p:nvPr/>
          </p:nvSpPr>
          <p:spPr>
            <a:xfrm>
              <a:off x="4191001" y="67623"/>
              <a:ext cx="7728856" cy="5886864"/>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EAF901-54F3-4FC7-E963-4BC4B3B1CC09}"/>
                </a:ext>
              </a:extLst>
            </p:cNvPr>
            <p:cNvSpPr txBox="1"/>
            <p:nvPr/>
          </p:nvSpPr>
          <p:spPr>
            <a:xfrm>
              <a:off x="7841343" y="218285"/>
              <a:ext cx="3907971" cy="338554"/>
            </a:xfrm>
            <a:prstGeom prst="rect">
              <a:avLst/>
            </a:prstGeom>
            <a:noFill/>
          </p:spPr>
          <p:txBody>
            <a:bodyPr wrap="square" lIns="91440" tIns="45720" rIns="91440" bIns="45720" rtlCol="0" anchor="t">
              <a:spAutoFit/>
            </a:bodyPr>
            <a:lstStyle/>
            <a:p>
              <a:pPr algn="ctr"/>
              <a:r>
                <a:rPr lang="en-CA" sz="1600">
                  <a:solidFill>
                    <a:schemeClr val="bg1"/>
                  </a:solidFill>
                  <a:latin typeface="Source Sans Pro"/>
                  <a:ea typeface="Source Sans Pro"/>
                </a:rPr>
                <a:t>Pooled platelet psoralen-treated (PPPT)</a:t>
              </a:r>
              <a:endParaRPr lang="en-US" sz="1600">
                <a:solidFill>
                  <a:schemeClr val="bg1"/>
                </a:solidFill>
                <a:latin typeface="Source Sans Pro"/>
                <a:ea typeface="Source Sans Pro"/>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4508501" y="230985"/>
              <a:ext cx="3548742" cy="338554"/>
            </a:xfrm>
            <a:prstGeom prst="rect">
              <a:avLst/>
            </a:prstGeom>
            <a:noFill/>
          </p:spPr>
          <p:txBody>
            <a:bodyPr wrap="square" lIns="91440" tIns="45720" rIns="91440" bIns="45720" rtlCol="0" anchor="t">
              <a:spAutoFit/>
            </a:bodyPr>
            <a:lstStyle/>
            <a:p>
              <a:pPr algn="ctr"/>
              <a:r>
                <a:rPr lang="en-CA" sz="1600">
                  <a:solidFill>
                    <a:schemeClr val="bg1"/>
                  </a:solidFill>
                  <a:latin typeface="Source Sans Pro"/>
                  <a:ea typeface="Source Sans Pro"/>
                </a:rPr>
                <a:t>Untreated pooled platelet in plasma</a:t>
              </a:r>
              <a:endParaRPr lang="en-US" sz="1600">
                <a:solidFill>
                  <a:schemeClr val="bg1"/>
                </a:solidFill>
                <a:latin typeface="Source Sans Pro"/>
                <a:ea typeface="Source Sans Pro"/>
              </a:endParaRPr>
            </a:p>
          </p:txBody>
        </p:sp>
        <p:pic>
          <p:nvPicPr>
            <p:cNvPr id="5" name="Picture 4">
              <a:extLst>
                <a:ext uri="{FF2B5EF4-FFF2-40B4-BE49-F238E27FC236}">
                  <a16:creationId xmlns:a16="http://schemas.microsoft.com/office/drawing/2014/main" id="{BA1ED84B-D680-2F92-6FF2-34E3880575E8}"/>
                </a:ext>
              </a:extLst>
            </p:cNvPr>
            <p:cNvPicPr>
              <a:picLocks noChangeAspect="1"/>
            </p:cNvPicPr>
            <p:nvPr/>
          </p:nvPicPr>
          <p:blipFill>
            <a:blip r:embed="rId4"/>
            <a:stretch>
              <a:fillRect/>
            </a:stretch>
          </p:blipFill>
          <p:spPr>
            <a:xfrm>
              <a:off x="5365549" y="578355"/>
              <a:ext cx="5379760" cy="5197676"/>
            </a:xfrm>
            <a:prstGeom prst="rect">
              <a:avLst/>
            </a:prstGeom>
          </p:spPr>
        </p:pic>
        <p:sp>
          <p:nvSpPr>
            <p:cNvPr id="30" name="TextBox 29">
              <a:extLst>
                <a:ext uri="{FF2B5EF4-FFF2-40B4-BE49-F238E27FC236}">
                  <a16:creationId xmlns:a16="http://schemas.microsoft.com/office/drawing/2014/main" id="{0A5B6ACB-4CBD-D8F2-B707-FCD86E5B00A7}"/>
                </a:ext>
              </a:extLst>
            </p:cNvPr>
            <p:cNvSpPr txBox="1"/>
            <p:nvPr/>
          </p:nvSpPr>
          <p:spPr>
            <a:xfrm>
              <a:off x="10492242" y="1069269"/>
              <a:ext cx="1279952" cy="357677"/>
            </a:xfrm>
            <a:prstGeom prst="roundRect">
              <a:avLst/>
            </a:prstGeom>
            <a:solidFill>
              <a:srgbClr val="FFFFFF"/>
            </a:solidFill>
          </p:spPr>
          <p:txBody>
            <a:bodyPr wrap="square" lIns="91440" tIns="45720" rIns="91440" bIns="45720" rtlCol="0" anchor="t">
              <a:spAutoFit/>
            </a:bodyPr>
            <a:lstStyle/>
            <a:p>
              <a:pPr algn="ctr"/>
              <a:r>
                <a:rPr lang="en-CA" sz="1200">
                  <a:latin typeface="Source Sans Pro"/>
                  <a:ea typeface="Source Sans Pro"/>
                </a:rPr>
                <a:t>Pouch &amp; clip</a:t>
              </a:r>
              <a:endParaRPr lang="en-US" sz="1200">
                <a:latin typeface="Source Sans Pro"/>
                <a:ea typeface="Source Sans Pro"/>
              </a:endParaRPr>
            </a:p>
          </p:txBody>
        </p:sp>
        <p:sp>
          <p:nvSpPr>
            <p:cNvPr id="6" name="TextBox 5">
              <a:extLst>
                <a:ext uri="{FF2B5EF4-FFF2-40B4-BE49-F238E27FC236}">
                  <a16:creationId xmlns:a16="http://schemas.microsoft.com/office/drawing/2014/main" id="{64CCBE6C-5027-0C0D-E6DB-68713795565D}"/>
                </a:ext>
              </a:extLst>
            </p:cNvPr>
            <p:cNvSpPr txBox="1"/>
            <p:nvPr/>
          </p:nvSpPr>
          <p:spPr>
            <a:xfrm>
              <a:off x="9265374" y="1660864"/>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Ports</a:t>
              </a:r>
              <a:endParaRPr lang="en-US" sz="1200">
                <a:latin typeface="Source Sans Pro" panose="020B0503030403020204" pitchFamily="34" charset="0"/>
              </a:endParaRPr>
            </a:p>
          </p:txBody>
        </p:sp>
        <p:sp>
          <p:nvSpPr>
            <p:cNvPr id="7" name="TextBox 6">
              <a:extLst>
                <a:ext uri="{FF2B5EF4-FFF2-40B4-BE49-F238E27FC236}">
                  <a16:creationId xmlns:a16="http://schemas.microsoft.com/office/drawing/2014/main" id="{872F20CE-522B-8535-FBEF-7EAC8FEF0CC6}"/>
                </a:ext>
              </a:extLst>
            </p:cNvPr>
            <p:cNvSpPr txBox="1"/>
            <p:nvPr/>
          </p:nvSpPr>
          <p:spPr>
            <a:xfrm>
              <a:off x="6652803" y="1814097"/>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a:t>
              </a:r>
              <a:endParaRPr lang="en-US" sz="1200">
                <a:latin typeface="Source Sans Pro" panose="020B0503030403020204" pitchFamily="34" charset="0"/>
              </a:endParaRPr>
            </a:p>
          </p:txBody>
        </p:sp>
        <p:sp>
          <p:nvSpPr>
            <p:cNvPr id="8" name="TextBox 7">
              <a:extLst>
                <a:ext uri="{FF2B5EF4-FFF2-40B4-BE49-F238E27FC236}">
                  <a16:creationId xmlns:a16="http://schemas.microsoft.com/office/drawing/2014/main" id="{B26DBF27-24BE-380D-D8CD-C3F625501787}"/>
                </a:ext>
              </a:extLst>
            </p:cNvPr>
            <p:cNvSpPr txBox="1"/>
            <p:nvPr/>
          </p:nvSpPr>
          <p:spPr>
            <a:xfrm>
              <a:off x="5682323" y="1821165"/>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a:t>
              </a:r>
              <a:endParaRPr lang="en-US" sz="1200">
                <a:latin typeface="Source Sans Pro" panose="020B0503030403020204" pitchFamily="34" charset="0"/>
              </a:endParaRPr>
            </a:p>
          </p:txBody>
        </p:sp>
        <p:sp>
          <p:nvSpPr>
            <p:cNvPr id="27" name="TextBox 26">
              <a:extLst>
                <a:ext uri="{FF2B5EF4-FFF2-40B4-BE49-F238E27FC236}">
                  <a16:creationId xmlns:a16="http://schemas.microsoft.com/office/drawing/2014/main" id="{A191A019-E54F-786C-E222-E23E736FBC44}"/>
                </a:ext>
              </a:extLst>
            </p:cNvPr>
            <p:cNvSpPr txBox="1"/>
            <p:nvPr/>
          </p:nvSpPr>
          <p:spPr>
            <a:xfrm>
              <a:off x="5888101" y="596447"/>
              <a:ext cx="821873" cy="35767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Tubing</a:t>
              </a:r>
              <a:endParaRPr lang="en-US" sz="1200">
                <a:latin typeface="Source Sans Pro" panose="020B0503030403020204" pitchFamily="34" charset="0"/>
              </a:endParaRPr>
            </a:p>
          </p:txBody>
        </p:sp>
      </p:grpSp>
      <p:sp>
        <p:nvSpPr>
          <p:cNvPr id="2" name="TextBox 1">
            <a:extLst>
              <a:ext uri="{FF2B5EF4-FFF2-40B4-BE49-F238E27FC236}">
                <a16:creationId xmlns:a16="http://schemas.microsoft.com/office/drawing/2014/main" id="{3E152B42-80E3-54CF-CAB9-4FFD1588B161}"/>
              </a:ext>
            </a:extLst>
          </p:cNvPr>
          <p:cNvSpPr txBox="1"/>
          <p:nvPr/>
        </p:nvSpPr>
        <p:spPr>
          <a:xfrm flipH="1">
            <a:off x="5790932"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90226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9b7afee-783b-43f8-bd7c-2087a9468aea">
      <UserInfo>
        <DisplayName>Kimberly Figures</DisplayName>
        <AccountId>38</AccountId>
        <AccountType/>
      </UserInfo>
      <UserInfo>
        <DisplayName>Tricia Abe</DisplayName>
        <AccountId>3076</AccountId>
        <AccountType/>
      </UserInfo>
      <UserInfo>
        <DisplayName>Abby Wolfe</DisplayName>
        <AccountId>6892</AccountId>
        <AccountType/>
      </UserInfo>
      <UserInfo>
        <DisplayName>Shuoyan Ning</DisplayName>
        <AccountId>7699</AccountId>
        <AccountType/>
      </UserInfo>
      <UserInfo>
        <DisplayName>Michelle Zeller</DisplayName>
        <AccountId>288</AccountId>
        <AccountType/>
      </UserInfo>
      <UserInfo>
        <DisplayName>Amanda Nowry</DisplayName>
        <AccountId>8264</AccountId>
        <AccountType/>
      </UserInfo>
    </SharedWithUsers>
    <TaxCatchAll xmlns="a31d2d5e-e388-4f30-9ba5-17e7d9810864" xsi:nil="true"/>
    <lcf76f155ced4ddcb4097134ff3c332f xmlns="bcf844a0-8d71-4485-aac0-f86690523e6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e5b034af7faff4692fa5571f7f337b66">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8d6bc10da69e1e5ed1715018a0507e7f"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2.xml><?xml version="1.0" encoding="utf-8"?>
<ds:datastoreItem xmlns:ds="http://schemas.openxmlformats.org/officeDocument/2006/customXml" ds:itemID="{603BBD3C-CEA3-4B87-9EF0-FB4B0296A2D7}">
  <ds:schemaRefs>
    <ds:schemaRef ds:uri="a31d2d5e-e388-4f30-9ba5-17e7d9810864"/>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bcf844a0-8d71-4485-aac0-f86690523e61"/>
    <ds:schemaRef ds:uri="http://schemas.microsoft.com/office/2006/documentManagement/types"/>
    <ds:schemaRef ds:uri="29b7afee-783b-43f8-bd7c-2087a9468aea"/>
    <ds:schemaRef ds:uri="http://www.w3.org/XML/1998/namespace"/>
    <ds:schemaRef ds:uri="http://purl.org/dc/dcmitype/"/>
  </ds:schemaRefs>
</ds:datastoreItem>
</file>

<file path=customXml/itemProps3.xml><?xml version="1.0" encoding="utf-8"?>
<ds:datastoreItem xmlns:ds="http://schemas.openxmlformats.org/officeDocument/2006/customXml" ds:itemID="{F1D7C141-F340-44B9-BFAF-CD727C205D68}">
  <ds:schemaRefs>
    <ds:schemaRef ds:uri="29b7afee-783b-43f8-bd7c-2087a9468aea"/>
    <ds:schemaRef ds:uri="a31d2d5e-e388-4f30-9ba5-17e7d9810864"/>
    <ds:schemaRef ds:uri="bcf844a0-8d71-4485-aac0-f86690523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3060</Words>
  <Application>Microsoft Office PowerPoint</Application>
  <PresentationFormat>Widescreen</PresentationFormat>
  <Paragraphs>302</Paragraphs>
  <Slides>28</Slides>
  <Notes>27</Notes>
  <HiddenSlides>0</HiddenSlides>
  <MMClips>0</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Office Theme</vt:lpstr>
      <vt:lpstr>Custom Design</vt:lpstr>
      <vt:lpstr>5_Custom Design</vt:lpstr>
      <vt:lpstr>3_Custom Design</vt:lpstr>
      <vt:lpstr>2_Office Theme</vt:lpstr>
      <vt:lpstr>Pathogen-reduced platelets: component overview</vt:lpstr>
      <vt:lpstr>Overview</vt:lpstr>
      <vt:lpstr>Acronyms </vt:lpstr>
      <vt:lpstr>Pathogen inactivation technology (PIT)</vt:lpstr>
      <vt:lpstr>Platelet components </vt:lpstr>
      <vt:lpstr>Pathogen inactivation technology</vt:lpstr>
      <vt:lpstr>Pathogen inactivation technology</vt:lpstr>
      <vt:lpstr>Component characteristics: psoralen-treated  vs. untreated</vt:lpstr>
      <vt:lpstr>PowerPoint Presentation</vt:lpstr>
      <vt:lpstr>PowerPoint Presentation</vt:lpstr>
      <vt:lpstr>Psoralen-treated vs. untreated pooled platelet</vt:lpstr>
      <vt:lpstr>Psoralen-treated vs. untreated pooled platelet</vt:lpstr>
      <vt:lpstr>Psoralen-treated vs. untreated pooled platelet</vt:lpstr>
      <vt:lpstr>Manufacturing timelines – shelf life </vt:lpstr>
      <vt:lpstr>PowerPoint Presentation</vt:lpstr>
      <vt:lpstr>Anticipated implementation timeline for pathogen- reduced platelets</vt:lpstr>
      <vt:lpstr>Hospital implementation considerations</vt:lpstr>
      <vt:lpstr>Hospital implementation considerations</vt:lpstr>
      <vt:lpstr>Hospital implementation considerations</vt:lpstr>
      <vt:lpstr>Hospital implementation considerations</vt:lpstr>
      <vt:lpstr>New label (new code, new name, 7-day shelf life*)</vt:lpstr>
      <vt:lpstr>New label (new code, new name, 7-day shelf life*)</vt:lpstr>
      <vt:lpstr>Hospital implementation considerations</vt:lpstr>
      <vt:lpstr>Additional resources </vt:lpstr>
      <vt:lpstr>Resources</vt:lpstr>
      <vt:lpstr>Contact</vt:lpstr>
      <vt:lpstr>Contact</vt:lpstr>
      <vt:lpstr>Together, we are Canada’s Lifeline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32</cp:revision>
  <dcterms:created xsi:type="dcterms:W3CDTF">2020-08-13T18:27:05Z</dcterms:created>
  <dcterms:modified xsi:type="dcterms:W3CDTF">2023-09-28T12:46:01Z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MediaServiceImageTags">
    <vt:lpwstr/>
  </property>
  <property fmtid="{D5CDD505-2E9C-101B-9397-08002B2CF9AE}" pid="4" name="ArticulateGUID">
    <vt:lpwstr>64F67FD1-B515-474F-ACAC-FD625A26C95E</vt:lpwstr>
  </property>
  <property fmtid="{D5CDD505-2E9C-101B-9397-08002B2CF9AE}" pid="5" name="ArticulatePath">
    <vt:lpwstr>https://cbsscs.sharepoint.com/teams/external/CGT/Shared Documents/NEW_PR platelets/Chapter_Slide decks_FAQ_FINAL versions/Intercept hospital communication_deck_FINAL</vt:lpwstr>
  </property>
</Properties>
</file>